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diagrams/data1.xml" ContentType="application/vnd.openxmlformats-officedocument.drawingml.diagramData+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3.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diagrams/drawing1.xml" ContentType="application/vnd.ms-office.drawingml.diagramDrawing+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516" r:id="rId3"/>
    <p:sldId id="500" r:id="rId4"/>
    <p:sldId id="517" r:id="rId5"/>
    <p:sldId id="51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523E"/>
    <a:srgbClr val="0CB8C0"/>
    <a:srgbClr val="F28521"/>
    <a:srgbClr val="A65799"/>
    <a:srgbClr val="F4BD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9"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7829E1D-F0FF-495F-8528-219CBC00DC25}"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17DFA77A-58B6-4B08-ADB9-303108A89865}">
      <dgm:prSet/>
      <dgm:spPr>
        <a:solidFill>
          <a:srgbClr val="A65799"/>
        </a:solidFill>
      </dgm:spPr>
      <dgm:t>
        <a:bodyPr/>
        <a:lstStyle/>
        <a:p>
          <a:r>
            <a:rPr lang="en-US" b="1" dirty="0">
              <a:latin typeface="Aptos" panose="020B0004020202020204" pitchFamily="34" charset="0"/>
            </a:rPr>
            <a:t>Based on research showing strong correlations between literacy and engagement in preventive health practices, being equipped to </a:t>
          </a:r>
          <a:r>
            <a:rPr lang="en-US" b="1" i="0" u="none" strike="noStrike" baseline="0" dirty="0">
              <a:solidFill>
                <a:schemeClr val="bg1"/>
              </a:solidFill>
              <a:latin typeface="Aptos" panose="020B0004020202020204" pitchFamily="34" charset="0"/>
            </a:rPr>
            <a:t>comprehend health information, navigating healthcare systems, and making informed decisions</a:t>
          </a:r>
          <a:endParaRPr lang="en-US" b="1" dirty="0">
            <a:solidFill>
              <a:schemeClr val="bg1"/>
            </a:solidFill>
            <a:latin typeface="Aptos" panose="020B0004020202020204" pitchFamily="34" charset="0"/>
          </a:endParaRPr>
        </a:p>
      </dgm:t>
    </dgm:pt>
    <dgm:pt modelId="{7E138376-6C5A-47C3-8962-3D61C5AB4867}" type="parTrans" cxnId="{29ED2D01-4AEA-4564-ACC5-0E12EFAD5763}">
      <dgm:prSet/>
      <dgm:spPr/>
      <dgm:t>
        <a:bodyPr/>
        <a:lstStyle/>
        <a:p>
          <a:endParaRPr lang="en-US"/>
        </a:p>
      </dgm:t>
    </dgm:pt>
    <dgm:pt modelId="{75A841AC-5539-4572-9FF4-9B635616D0A2}" type="sibTrans" cxnId="{29ED2D01-4AEA-4564-ACC5-0E12EFAD5763}">
      <dgm:prSet/>
      <dgm:spPr/>
      <dgm:t>
        <a:bodyPr/>
        <a:lstStyle/>
        <a:p>
          <a:endParaRPr lang="en-US"/>
        </a:p>
      </dgm:t>
    </dgm:pt>
    <dgm:pt modelId="{F6078CBE-DE0E-4C3D-9EBD-09F1A6967322}">
      <dgm:prSet/>
      <dgm:spPr>
        <a:solidFill>
          <a:srgbClr val="0CB8C0"/>
        </a:solidFill>
      </dgm:spPr>
      <dgm:t>
        <a:bodyPr/>
        <a:lstStyle/>
        <a:p>
          <a:r>
            <a:rPr lang="en-US" b="1" dirty="0">
              <a:latin typeface="Aptos" panose="020B0004020202020204" pitchFamily="34" charset="0"/>
            </a:rPr>
            <a:t>For expectant families and families with children</a:t>
          </a:r>
          <a:br>
            <a:rPr lang="en-US" b="1" dirty="0">
              <a:latin typeface="Aptos" panose="020B0004020202020204" pitchFamily="34" charset="0"/>
            </a:rPr>
          </a:br>
          <a:r>
            <a:rPr lang="en-US" b="1" dirty="0">
              <a:latin typeface="Aptos" panose="020B0004020202020204" pitchFamily="34" charset="0"/>
            </a:rPr>
            <a:t> aged 0-3</a:t>
          </a:r>
        </a:p>
      </dgm:t>
    </dgm:pt>
    <dgm:pt modelId="{1904E83A-39D4-4F04-888D-85FD55182E45}" type="parTrans" cxnId="{E64B52B0-9379-4673-A8A7-7D21437D0EF8}">
      <dgm:prSet/>
      <dgm:spPr/>
      <dgm:t>
        <a:bodyPr/>
        <a:lstStyle/>
        <a:p>
          <a:endParaRPr lang="en-US"/>
        </a:p>
      </dgm:t>
    </dgm:pt>
    <dgm:pt modelId="{B2C00E33-94C5-4FA1-95D0-7936744451C8}" type="sibTrans" cxnId="{E64B52B0-9379-4673-A8A7-7D21437D0EF8}">
      <dgm:prSet/>
      <dgm:spPr/>
      <dgm:t>
        <a:bodyPr/>
        <a:lstStyle/>
        <a:p>
          <a:endParaRPr lang="en-US"/>
        </a:p>
      </dgm:t>
    </dgm:pt>
    <dgm:pt modelId="{4AF029C7-37B9-41AA-A768-252AC6525DA8}">
      <dgm:prSet/>
      <dgm:spPr>
        <a:solidFill>
          <a:srgbClr val="0CB8C0"/>
        </a:solidFill>
      </dgm:spPr>
      <dgm:t>
        <a:bodyPr/>
        <a:lstStyle/>
        <a:p>
          <a:r>
            <a:rPr lang="en-US" b="1" dirty="0">
              <a:latin typeface="Aptos" panose="020B0004020202020204" pitchFamily="34" charset="0"/>
            </a:rPr>
            <a:t>Aims to strengthen learning and literacy for ALL families while interrupting cycles of generational economic immobility caused by illiteracy for others</a:t>
          </a:r>
        </a:p>
      </dgm:t>
    </dgm:pt>
    <dgm:pt modelId="{8789C862-42B9-406B-B7BD-59D6008D13AB}" type="parTrans" cxnId="{C8B8872B-FED7-4139-BCD0-C2003BF7C7DB}">
      <dgm:prSet/>
      <dgm:spPr/>
      <dgm:t>
        <a:bodyPr/>
        <a:lstStyle/>
        <a:p>
          <a:endParaRPr lang="en-US"/>
        </a:p>
      </dgm:t>
    </dgm:pt>
    <dgm:pt modelId="{D1F73988-4DEA-4729-BFF9-B9ED3669B69E}" type="sibTrans" cxnId="{C8B8872B-FED7-4139-BCD0-C2003BF7C7DB}">
      <dgm:prSet/>
      <dgm:spPr/>
      <dgm:t>
        <a:bodyPr/>
        <a:lstStyle/>
        <a:p>
          <a:endParaRPr lang="en-US"/>
        </a:p>
      </dgm:t>
    </dgm:pt>
    <dgm:pt modelId="{6FCE1023-1AEE-46B1-84D5-2D309D1AE5C9}">
      <dgm:prSet/>
      <dgm:spPr>
        <a:solidFill>
          <a:srgbClr val="F4BD21"/>
        </a:solidFill>
      </dgm:spPr>
      <dgm:t>
        <a:bodyPr/>
        <a:lstStyle/>
        <a:p>
          <a:r>
            <a:rPr lang="en-US" b="1" dirty="0">
              <a:latin typeface="Aptos" panose="020B0004020202020204" pitchFamily="34" charset="0"/>
            </a:rPr>
            <a:t>Utilizes a strengths-based, family-centered, coaching approach to equip families to support their child’s brain, language and social-emotional development critical for all future learning achievement</a:t>
          </a:r>
        </a:p>
      </dgm:t>
    </dgm:pt>
    <dgm:pt modelId="{A171DBB4-7B8D-4E1A-83A9-01EF90AF3145}" type="parTrans" cxnId="{F1D6ABAE-41E5-46B8-8EF7-9FA7232F8A7F}">
      <dgm:prSet/>
      <dgm:spPr/>
      <dgm:t>
        <a:bodyPr/>
        <a:lstStyle/>
        <a:p>
          <a:endParaRPr lang="en-US"/>
        </a:p>
      </dgm:t>
    </dgm:pt>
    <dgm:pt modelId="{8F0033CA-994E-4DA1-A9EF-9A603D368E6E}" type="sibTrans" cxnId="{F1D6ABAE-41E5-46B8-8EF7-9FA7232F8A7F}">
      <dgm:prSet/>
      <dgm:spPr/>
      <dgm:t>
        <a:bodyPr/>
        <a:lstStyle/>
        <a:p>
          <a:endParaRPr lang="en-US"/>
        </a:p>
      </dgm:t>
    </dgm:pt>
    <dgm:pt modelId="{E07B819F-9FAA-40A6-A1C1-8B4ACE17ACA3}">
      <dgm:prSet/>
      <dgm:spPr>
        <a:solidFill>
          <a:srgbClr val="F28521"/>
        </a:solidFill>
      </dgm:spPr>
      <dgm:t>
        <a:bodyPr/>
        <a:lstStyle/>
        <a:p>
          <a:r>
            <a:rPr lang="en-US" b="1" dirty="0">
              <a:latin typeface="Aptos" panose="020B0004020202020204" pitchFamily="34" charset="0"/>
            </a:rPr>
            <a:t>Research completed by faculty from the Harvard School of Medicine in 2024 indicates TWMB is embraced by health professionals and has lasting positive impacts on family behaviors and children’s language development</a:t>
          </a:r>
        </a:p>
      </dgm:t>
    </dgm:pt>
    <dgm:pt modelId="{9DD068E0-28F8-46DA-9DB6-45D6FE544DB5}" type="parTrans" cxnId="{AD43155B-1C5D-4CA9-8C32-B6D69E031270}">
      <dgm:prSet/>
      <dgm:spPr/>
      <dgm:t>
        <a:bodyPr/>
        <a:lstStyle/>
        <a:p>
          <a:endParaRPr lang="en-US"/>
        </a:p>
      </dgm:t>
    </dgm:pt>
    <dgm:pt modelId="{0FAAA8BD-6863-4CC7-B180-893B69BE5223}" type="sibTrans" cxnId="{AD43155B-1C5D-4CA9-8C32-B6D69E031270}">
      <dgm:prSet/>
      <dgm:spPr/>
      <dgm:t>
        <a:bodyPr/>
        <a:lstStyle/>
        <a:p>
          <a:endParaRPr lang="en-US"/>
        </a:p>
      </dgm:t>
    </dgm:pt>
    <dgm:pt modelId="{02D7FBCA-440D-465E-B7C3-5E3B315B1DBB}">
      <dgm:prSet/>
      <dgm:spPr>
        <a:solidFill>
          <a:srgbClr val="E6523E"/>
        </a:solidFill>
      </dgm:spPr>
      <dgm:t>
        <a:bodyPr/>
        <a:lstStyle/>
        <a:p>
          <a:r>
            <a:rPr lang="en-US" b="1" dirty="0">
              <a:latin typeface="Aptos" panose="020B0004020202020204" pitchFamily="34" charset="0"/>
            </a:rPr>
            <a:t>Utilizes the sciences of early brain development, language acquisition, and reading</a:t>
          </a:r>
        </a:p>
      </dgm:t>
    </dgm:pt>
    <dgm:pt modelId="{05D742D1-7878-4E40-852B-9C1F22A402B1}" type="parTrans" cxnId="{26E87B2B-64F5-477A-8555-D5165D2F8DC5}">
      <dgm:prSet/>
      <dgm:spPr/>
      <dgm:t>
        <a:bodyPr/>
        <a:lstStyle/>
        <a:p>
          <a:endParaRPr lang="en-US"/>
        </a:p>
      </dgm:t>
    </dgm:pt>
    <dgm:pt modelId="{EDA2B7FE-C5B8-49AA-8061-DB6CDB523D53}" type="sibTrans" cxnId="{26E87B2B-64F5-477A-8555-D5165D2F8DC5}">
      <dgm:prSet/>
      <dgm:spPr/>
      <dgm:t>
        <a:bodyPr/>
        <a:lstStyle/>
        <a:p>
          <a:endParaRPr lang="en-US"/>
        </a:p>
      </dgm:t>
    </dgm:pt>
    <dgm:pt modelId="{2C45E3E3-B169-4C5A-B01C-EDE80B59828C}" type="pres">
      <dgm:prSet presAssocID="{67829E1D-F0FF-495F-8528-219CBC00DC25}" presName="diagram" presStyleCnt="0">
        <dgm:presLayoutVars>
          <dgm:dir/>
          <dgm:resizeHandles val="exact"/>
        </dgm:presLayoutVars>
      </dgm:prSet>
      <dgm:spPr/>
    </dgm:pt>
    <dgm:pt modelId="{FA0D773D-8FB6-44A8-8BA5-EDB3F950868D}" type="pres">
      <dgm:prSet presAssocID="{17DFA77A-58B6-4B08-ADB9-303108A89865}" presName="node" presStyleLbl="node1" presStyleIdx="0" presStyleCnt="6" custLinFactY="18249" custLinFactNeighborX="-6192" custLinFactNeighborY="100000">
        <dgm:presLayoutVars>
          <dgm:bulletEnabled val="1"/>
        </dgm:presLayoutVars>
      </dgm:prSet>
      <dgm:spPr/>
    </dgm:pt>
    <dgm:pt modelId="{A41FAD30-7ADE-4E3D-945A-3990036EBE23}" type="pres">
      <dgm:prSet presAssocID="{75A841AC-5539-4572-9FF4-9B635616D0A2}" presName="sibTrans" presStyleCnt="0"/>
      <dgm:spPr/>
    </dgm:pt>
    <dgm:pt modelId="{5F16593E-97AD-4389-A0BC-C43AB9FA8A06}" type="pres">
      <dgm:prSet presAssocID="{F6078CBE-DE0E-4C3D-9EBD-09F1A6967322}" presName="node" presStyleLbl="node1" presStyleIdx="1" presStyleCnt="6" custLinFactX="-16192" custLinFactNeighborX="-100000" custLinFactNeighborY="831">
        <dgm:presLayoutVars>
          <dgm:bulletEnabled val="1"/>
        </dgm:presLayoutVars>
      </dgm:prSet>
      <dgm:spPr/>
    </dgm:pt>
    <dgm:pt modelId="{924BDD0B-5D5B-455F-8AC0-10056199DF67}" type="pres">
      <dgm:prSet presAssocID="{B2C00E33-94C5-4FA1-95D0-7936744451C8}" presName="sibTrans" presStyleCnt="0"/>
      <dgm:spPr/>
    </dgm:pt>
    <dgm:pt modelId="{1F381C04-A228-46DE-8041-4650FADD644C}" type="pres">
      <dgm:prSet presAssocID="{4AF029C7-37B9-41AA-A768-252AC6525DA8}" presName="node" presStyleLbl="node1" presStyleIdx="2" presStyleCnt="6" custLinFactY="19922" custLinFactNeighborX="-6771" custLinFactNeighborY="100000">
        <dgm:presLayoutVars>
          <dgm:bulletEnabled val="1"/>
        </dgm:presLayoutVars>
      </dgm:prSet>
      <dgm:spPr/>
    </dgm:pt>
    <dgm:pt modelId="{0FD5D30F-5AE4-4F5A-AFB5-13B26E0E60CB}" type="pres">
      <dgm:prSet presAssocID="{D1F73988-4DEA-4729-BFF9-B9ED3669B69E}" presName="sibTrans" presStyleCnt="0"/>
      <dgm:spPr/>
    </dgm:pt>
    <dgm:pt modelId="{56DF7683-6BAA-46B3-99A4-F6355D7827B9}" type="pres">
      <dgm:prSet presAssocID="{6FCE1023-1AEE-46B1-84D5-2D309D1AE5C9}" presName="node" presStyleLbl="node1" presStyleIdx="3" presStyleCnt="6" custLinFactNeighborX="9315" custLinFactNeighborY="1155">
        <dgm:presLayoutVars>
          <dgm:bulletEnabled val="1"/>
        </dgm:presLayoutVars>
      </dgm:prSet>
      <dgm:spPr/>
    </dgm:pt>
    <dgm:pt modelId="{C850991E-C9E9-4EE0-A27D-37F1F3290DF6}" type="pres">
      <dgm:prSet presAssocID="{8F0033CA-994E-4DA1-A9EF-9A603D368E6E}" presName="sibTrans" presStyleCnt="0"/>
      <dgm:spPr/>
    </dgm:pt>
    <dgm:pt modelId="{30D1D531-3D59-41ED-BC53-B1FD972C4D8F}" type="pres">
      <dgm:prSet presAssocID="{E07B819F-9FAA-40A6-A1C1-8B4ACE17ACA3}" presName="node" presStyleLbl="node1" presStyleIdx="4" presStyleCnt="6" custLinFactX="19227" custLinFactNeighborX="100000" custLinFactNeighborY="-1489">
        <dgm:presLayoutVars>
          <dgm:bulletEnabled val="1"/>
        </dgm:presLayoutVars>
      </dgm:prSet>
      <dgm:spPr/>
    </dgm:pt>
    <dgm:pt modelId="{A08630BF-EC9D-48C5-BC7A-08A2E1A7B29C}" type="pres">
      <dgm:prSet presAssocID="{0FAAA8BD-6863-4CC7-B180-893B69BE5223}" presName="sibTrans" presStyleCnt="0"/>
      <dgm:spPr/>
    </dgm:pt>
    <dgm:pt modelId="{00AE6060-6085-486A-8C26-74834EBE4E6E}" type="pres">
      <dgm:prSet presAssocID="{02D7FBCA-440D-465E-B7C3-5E3B315B1DBB}" presName="node" presStyleLbl="node1" presStyleIdx="5" presStyleCnt="6" custLinFactY="-100000" custLinFactNeighborX="9328" custLinFactNeighborY="-132692">
        <dgm:presLayoutVars>
          <dgm:bulletEnabled val="1"/>
        </dgm:presLayoutVars>
      </dgm:prSet>
      <dgm:spPr/>
    </dgm:pt>
  </dgm:ptLst>
  <dgm:cxnLst>
    <dgm:cxn modelId="{29ED2D01-4AEA-4564-ACC5-0E12EFAD5763}" srcId="{67829E1D-F0FF-495F-8528-219CBC00DC25}" destId="{17DFA77A-58B6-4B08-ADB9-303108A89865}" srcOrd="0" destOrd="0" parTransId="{7E138376-6C5A-47C3-8962-3D61C5AB4867}" sibTransId="{75A841AC-5539-4572-9FF4-9B635616D0A2}"/>
    <dgm:cxn modelId="{00F4830E-38CF-463B-A4EE-D596F89D58CB}" type="presOf" srcId="{67829E1D-F0FF-495F-8528-219CBC00DC25}" destId="{2C45E3E3-B169-4C5A-B01C-EDE80B59828C}" srcOrd="0" destOrd="0" presId="urn:microsoft.com/office/officeart/2005/8/layout/default"/>
    <dgm:cxn modelId="{26E87B2B-64F5-477A-8555-D5165D2F8DC5}" srcId="{67829E1D-F0FF-495F-8528-219CBC00DC25}" destId="{02D7FBCA-440D-465E-B7C3-5E3B315B1DBB}" srcOrd="5" destOrd="0" parTransId="{05D742D1-7878-4E40-852B-9C1F22A402B1}" sibTransId="{EDA2B7FE-C5B8-49AA-8061-DB6CDB523D53}"/>
    <dgm:cxn modelId="{C8B8872B-FED7-4139-BCD0-C2003BF7C7DB}" srcId="{67829E1D-F0FF-495F-8528-219CBC00DC25}" destId="{4AF029C7-37B9-41AA-A768-252AC6525DA8}" srcOrd="2" destOrd="0" parTransId="{8789C862-42B9-406B-B7BD-59D6008D13AB}" sibTransId="{D1F73988-4DEA-4729-BFF9-B9ED3669B69E}"/>
    <dgm:cxn modelId="{AD43155B-1C5D-4CA9-8C32-B6D69E031270}" srcId="{67829E1D-F0FF-495F-8528-219CBC00DC25}" destId="{E07B819F-9FAA-40A6-A1C1-8B4ACE17ACA3}" srcOrd="4" destOrd="0" parTransId="{9DD068E0-28F8-46DA-9DB6-45D6FE544DB5}" sibTransId="{0FAAA8BD-6863-4CC7-B180-893B69BE5223}"/>
    <dgm:cxn modelId="{F45C4D69-D025-4BDE-BCC8-E299F254AE8A}" type="presOf" srcId="{6FCE1023-1AEE-46B1-84D5-2D309D1AE5C9}" destId="{56DF7683-6BAA-46B3-99A4-F6355D7827B9}" srcOrd="0" destOrd="0" presId="urn:microsoft.com/office/officeart/2005/8/layout/default"/>
    <dgm:cxn modelId="{5799BA49-3E4E-468C-AB2F-1426986FCC3B}" type="presOf" srcId="{E07B819F-9FAA-40A6-A1C1-8B4ACE17ACA3}" destId="{30D1D531-3D59-41ED-BC53-B1FD972C4D8F}" srcOrd="0" destOrd="0" presId="urn:microsoft.com/office/officeart/2005/8/layout/default"/>
    <dgm:cxn modelId="{DFAA154C-60F1-446F-8E94-EBA6D8425F0A}" type="presOf" srcId="{F6078CBE-DE0E-4C3D-9EBD-09F1A6967322}" destId="{5F16593E-97AD-4389-A0BC-C43AB9FA8A06}" srcOrd="0" destOrd="0" presId="urn:microsoft.com/office/officeart/2005/8/layout/default"/>
    <dgm:cxn modelId="{7CB5297D-0F11-43E7-B129-FE46D811ED64}" type="presOf" srcId="{17DFA77A-58B6-4B08-ADB9-303108A89865}" destId="{FA0D773D-8FB6-44A8-8BA5-EDB3F950868D}" srcOrd="0" destOrd="0" presId="urn:microsoft.com/office/officeart/2005/8/layout/default"/>
    <dgm:cxn modelId="{F1D6ABAE-41E5-46B8-8EF7-9FA7232F8A7F}" srcId="{67829E1D-F0FF-495F-8528-219CBC00DC25}" destId="{6FCE1023-1AEE-46B1-84D5-2D309D1AE5C9}" srcOrd="3" destOrd="0" parTransId="{A171DBB4-7B8D-4E1A-83A9-01EF90AF3145}" sibTransId="{8F0033CA-994E-4DA1-A9EF-9A603D368E6E}"/>
    <dgm:cxn modelId="{E64B52B0-9379-4673-A8A7-7D21437D0EF8}" srcId="{67829E1D-F0FF-495F-8528-219CBC00DC25}" destId="{F6078CBE-DE0E-4C3D-9EBD-09F1A6967322}" srcOrd="1" destOrd="0" parTransId="{1904E83A-39D4-4F04-888D-85FD55182E45}" sibTransId="{B2C00E33-94C5-4FA1-95D0-7936744451C8}"/>
    <dgm:cxn modelId="{5929DDC5-4BDE-4BEB-A4BB-23D542BD3132}" type="presOf" srcId="{4AF029C7-37B9-41AA-A768-252AC6525DA8}" destId="{1F381C04-A228-46DE-8041-4650FADD644C}" srcOrd="0" destOrd="0" presId="urn:microsoft.com/office/officeart/2005/8/layout/default"/>
    <dgm:cxn modelId="{4F0CF3F3-BED2-4EA3-AE2E-E26C4FEF355F}" type="presOf" srcId="{02D7FBCA-440D-465E-B7C3-5E3B315B1DBB}" destId="{00AE6060-6085-486A-8C26-74834EBE4E6E}" srcOrd="0" destOrd="0" presId="urn:microsoft.com/office/officeart/2005/8/layout/default"/>
    <dgm:cxn modelId="{2E1E7FE7-A6DB-493D-8F81-95AC1D9DD413}" type="presParOf" srcId="{2C45E3E3-B169-4C5A-B01C-EDE80B59828C}" destId="{FA0D773D-8FB6-44A8-8BA5-EDB3F950868D}" srcOrd="0" destOrd="0" presId="urn:microsoft.com/office/officeart/2005/8/layout/default"/>
    <dgm:cxn modelId="{7EA4A3E2-8A80-48EF-A7F6-0B458AC7B15C}" type="presParOf" srcId="{2C45E3E3-B169-4C5A-B01C-EDE80B59828C}" destId="{A41FAD30-7ADE-4E3D-945A-3990036EBE23}" srcOrd="1" destOrd="0" presId="urn:microsoft.com/office/officeart/2005/8/layout/default"/>
    <dgm:cxn modelId="{6A6E1FC5-EE25-45E6-B557-26D12458D885}" type="presParOf" srcId="{2C45E3E3-B169-4C5A-B01C-EDE80B59828C}" destId="{5F16593E-97AD-4389-A0BC-C43AB9FA8A06}" srcOrd="2" destOrd="0" presId="urn:microsoft.com/office/officeart/2005/8/layout/default"/>
    <dgm:cxn modelId="{C7005226-D753-4FA8-B46B-DADD232643CA}" type="presParOf" srcId="{2C45E3E3-B169-4C5A-B01C-EDE80B59828C}" destId="{924BDD0B-5D5B-455F-8AC0-10056199DF67}" srcOrd="3" destOrd="0" presId="urn:microsoft.com/office/officeart/2005/8/layout/default"/>
    <dgm:cxn modelId="{32EFE27A-203F-4721-AEAC-128E7AD8697E}" type="presParOf" srcId="{2C45E3E3-B169-4C5A-B01C-EDE80B59828C}" destId="{1F381C04-A228-46DE-8041-4650FADD644C}" srcOrd="4" destOrd="0" presId="urn:microsoft.com/office/officeart/2005/8/layout/default"/>
    <dgm:cxn modelId="{C71AB43A-03AF-49AF-8710-FC84ECBB2D30}" type="presParOf" srcId="{2C45E3E3-B169-4C5A-B01C-EDE80B59828C}" destId="{0FD5D30F-5AE4-4F5A-AFB5-13B26E0E60CB}" srcOrd="5" destOrd="0" presId="urn:microsoft.com/office/officeart/2005/8/layout/default"/>
    <dgm:cxn modelId="{2EC41D6D-D63C-45E1-8E57-904A67BAE4F2}" type="presParOf" srcId="{2C45E3E3-B169-4C5A-B01C-EDE80B59828C}" destId="{56DF7683-6BAA-46B3-99A4-F6355D7827B9}" srcOrd="6" destOrd="0" presId="urn:microsoft.com/office/officeart/2005/8/layout/default"/>
    <dgm:cxn modelId="{AE8FDFD5-3E91-4D12-AC86-9D564B1A9FAE}" type="presParOf" srcId="{2C45E3E3-B169-4C5A-B01C-EDE80B59828C}" destId="{C850991E-C9E9-4EE0-A27D-37F1F3290DF6}" srcOrd="7" destOrd="0" presId="urn:microsoft.com/office/officeart/2005/8/layout/default"/>
    <dgm:cxn modelId="{D6C85789-64C0-40AB-8132-8465EDC31E42}" type="presParOf" srcId="{2C45E3E3-B169-4C5A-B01C-EDE80B59828C}" destId="{30D1D531-3D59-41ED-BC53-B1FD972C4D8F}" srcOrd="8" destOrd="0" presId="urn:microsoft.com/office/officeart/2005/8/layout/default"/>
    <dgm:cxn modelId="{0D5FFAE5-A15B-40F5-A68F-A34DE1285330}" type="presParOf" srcId="{2C45E3E3-B169-4C5A-B01C-EDE80B59828C}" destId="{A08630BF-EC9D-48C5-BC7A-08A2E1A7B29C}" srcOrd="9" destOrd="0" presId="urn:microsoft.com/office/officeart/2005/8/layout/default"/>
    <dgm:cxn modelId="{15DB7723-44BC-4400-8A3D-CB99617E73AF}" type="presParOf" srcId="{2C45E3E3-B169-4C5A-B01C-EDE80B59828C}" destId="{00AE6060-6085-486A-8C26-74834EBE4E6E}"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0D773D-8FB6-44A8-8BA5-EDB3F950868D}">
      <dsp:nvSpPr>
        <dsp:cNvPr id="0" name=""/>
        <dsp:cNvSpPr/>
      </dsp:nvSpPr>
      <dsp:spPr>
        <a:xfrm>
          <a:off x="316841" y="1447223"/>
          <a:ext cx="2038786" cy="1223271"/>
        </a:xfrm>
        <a:prstGeom prst="rect">
          <a:avLst/>
        </a:prstGeom>
        <a:solidFill>
          <a:srgbClr val="A6579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latin typeface="Aptos" panose="020B0004020202020204" pitchFamily="34" charset="0"/>
            </a:rPr>
            <a:t>Based on research showing strong correlations between literacy and engagement in preventive health practices, being equipped to </a:t>
          </a:r>
          <a:r>
            <a:rPr lang="en-US" sz="1000" b="1" i="0" u="none" strike="noStrike" kern="1200" baseline="0" dirty="0">
              <a:solidFill>
                <a:schemeClr val="bg1"/>
              </a:solidFill>
              <a:latin typeface="Aptos" panose="020B0004020202020204" pitchFamily="34" charset="0"/>
            </a:rPr>
            <a:t>comprehend health information, navigating healthcare systems, and making informed decisions</a:t>
          </a:r>
          <a:endParaRPr lang="en-US" sz="1000" b="1" kern="1200" dirty="0">
            <a:solidFill>
              <a:schemeClr val="bg1"/>
            </a:solidFill>
            <a:latin typeface="Aptos" panose="020B0004020202020204" pitchFamily="34" charset="0"/>
          </a:endParaRPr>
        </a:p>
      </dsp:txBody>
      <dsp:txXfrm>
        <a:off x="316841" y="1447223"/>
        <a:ext cx="2038786" cy="1223271"/>
      </dsp:txXfrm>
    </dsp:sp>
    <dsp:sp modelId="{5F16593E-97AD-4389-A0BC-C43AB9FA8A06}">
      <dsp:nvSpPr>
        <dsp:cNvPr id="0" name=""/>
        <dsp:cNvSpPr/>
      </dsp:nvSpPr>
      <dsp:spPr>
        <a:xfrm>
          <a:off x="316841" y="10882"/>
          <a:ext cx="2038786" cy="1223271"/>
        </a:xfrm>
        <a:prstGeom prst="rect">
          <a:avLst/>
        </a:prstGeom>
        <a:solidFill>
          <a:srgbClr val="0CB8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latin typeface="Aptos" panose="020B0004020202020204" pitchFamily="34" charset="0"/>
            </a:rPr>
            <a:t>For expectant families and families with children</a:t>
          </a:r>
          <a:br>
            <a:rPr lang="en-US" sz="1000" b="1" kern="1200" dirty="0">
              <a:latin typeface="Aptos" panose="020B0004020202020204" pitchFamily="34" charset="0"/>
            </a:rPr>
          </a:br>
          <a:r>
            <a:rPr lang="en-US" sz="1000" b="1" kern="1200" dirty="0">
              <a:latin typeface="Aptos" panose="020B0004020202020204" pitchFamily="34" charset="0"/>
            </a:rPr>
            <a:t> aged 0-3</a:t>
          </a:r>
        </a:p>
      </dsp:txBody>
      <dsp:txXfrm>
        <a:off x="316841" y="10882"/>
        <a:ext cx="2038786" cy="1223271"/>
      </dsp:txXfrm>
    </dsp:sp>
    <dsp:sp modelId="{1F381C04-A228-46DE-8041-4650FADD644C}">
      <dsp:nvSpPr>
        <dsp:cNvPr id="0" name=""/>
        <dsp:cNvSpPr/>
      </dsp:nvSpPr>
      <dsp:spPr>
        <a:xfrm>
          <a:off x="305036" y="2855734"/>
          <a:ext cx="2038786" cy="1223271"/>
        </a:xfrm>
        <a:prstGeom prst="rect">
          <a:avLst/>
        </a:prstGeom>
        <a:solidFill>
          <a:srgbClr val="0CB8C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latin typeface="Aptos" panose="020B0004020202020204" pitchFamily="34" charset="0"/>
            </a:rPr>
            <a:t>Aims to strengthen learning and literacy for ALL families while interrupting cycles of generational economic immobility caused by illiteracy for others</a:t>
          </a:r>
        </a:p>
      </dsp:txBody>
      <dsp:txXfrm>
        <a:off x="305036" y="2855734"/>
        <a:ext cx="2038786" cy="1223271"/>
      </dsp:txXfrm>
    </dsp:sp>
    <dsp:sp modelId="{56DF7683-6BAA-46B3-99A4-F6355D7827B9}">
      <dsp:nvSpPr>
        <dsp:cNvPr id="0" name=""/>
        <dsp:cNvSpPr/>
      </dsp:nvSpPr>
      <dsp:spPr>
        <a:xfrm>
          <a:off x="2875660" y="1441995"/>
          <a:ext cx="2038786" cy="1223271"/>
        </a:xfrm>
        <a:prstGeom prst="rect">
          <a:avLst/>
        </a:prstGeom>
        <a:solidFill>
          <a:srgbClr val="F4BD2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latin typeface="Aptos" panose="020B0004020202020204" pitchFamily="34" charset="0"/>
            </a:rPr>
            <a:t>Utilizes a strengths-based, family-centered, coaching approach to equip families to support their child’s brain, language and social-emotional development critical for all future learning achievement</a:t>
          </a:r>
        </a:p>
      </dsp:txBody>
      <dsp:txXfrm>
        <a:off x="2875660" y="1441995"/>
        <a:ext cx="2038786" cy="1223271"/>
      </dsp:txXfrm>
    </dsp:sp>
    <dsp:sp modelId="{30D1D531-3D59-41ED-BC53-B1FD972C4D8F}">
      <dsp:nvSpPr>
        <dsp:cNvPr id="0" name=""/>
        <dsp:cNvSpPr/>
      </dsp:nvSpPr>
      <dsp:spPr>
        <a:xfrm>
          <a:off x="2873866" y="2836802"/>
          <a:ext cx="2038786" cy="1223271"/>
        </a:xfrm>
        <a:prstGeom prst="rect">
          <a:avLst/>
        </a:prstGeom>
        <a:solidFill>
          <a:srgbClr val="F2852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latin typeface="Aptos" panose="020B0004020202020204" pitchFamily="34" charset="0"/>
            </a:rPr>
            <a:t>Research completed by faculty from the Harvard School of Medicine in 2024 indicates TWMB is embraced by health professionals and has lasting positive impacts on family behaviors and children’s language development</a:t>
          </a:r>
        </a:p>
      </dsp:txBody>
      <dsp:txXfrm>
        <a:off x="2873866" y="2836802"/>
        <a:ext cx="2038786" cy="1223271"/>
      </dsp:txXfrm>
    </dsp:sp>
    <dsp:sp modelId="{00AE6060-6085-486A-8C26-74834EBE4E6E}">
      <dsp:nvSpPr>
        <dsp:cNvPr id="0" name=""/>
        <dsp:cNvSpPr/>
      </dsp:nvSpPr>
      <dsp:spPr>
        <a:xfrm>
          <a:off x="2875925" y="8562"/>
          <a:ext cx="2038786" cy="1223271"/>
        </a:xfrm>
        <a:prstGeom prst="rect">
          <a:avLst/>
        </a:prstGeom>
        <a:solidFill>
          <a:srgbClr val="E6523E"/>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None/>
          </a:pPr>
          <a:r>
            <a:rPr lang="en-US" sz="1000" b="1" kern="1200" dirty="0">
              <a:latin typeface="Aptos" panose="020B0004020202020204" pitchFamily="34" charset="0"/>
            </a:rPr>
            <a:t>Utilizes the sciences of early brain development, language acquisition, and reading</a:t>
          </a:r>
        </a:p>
      </dsp:txBody>
      <dsp:txXfrm>
        <a:off x="2875925" y="8562"/>
        <a:ext cx="2038786" cy="1223271"/>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55C00AB-0261-4B72-96BB-16AF3633A260}" type="datetimeFigureOut">
              <a:rPr lang="en-US" smtClean="0"/>
              <a:t>5/25/2024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85C4FD-4576-4813-9A38-7A772ADEE98C}" type="slidenum">
              <a:rPr lang="en-US" smtClean="0"/>
              <a:t>‹#›</a:t>
            </a:fld>
            <a:endParaRPr lang="en-US"/>
          </a:p>
        </p:txBody>
      </p:sp>
    </p:spTree>
    <p:extLst>
      <p:ext uri="{BB962C8B-B14F-4D97-AF65-F5344CB8AC3E}">
        <p14:creationId xmlns:p14="http://schemas.microsoft.com/office/powerpoint/2010/main" val="36235182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777C734-699E-453E-8AEA-EF697E085EC5}" type="slidenum">
              <a:rPr lang="en-US" smtClean="0"/>
              <a:t>3</a:t>
            </a:fld>
            <a:endParaRPr lang="en-US"/>
          </a:p>
        </p:txBody>
      </p:sp>
    </p:spTree>
    <p:extLst>
      <p:ext uri="{BB962C8B-B14F-4D97-AF65-F5344CB8AC3E}">
        <p14:creationId xmlns:p14="http://schemas.microsoft.com/office/powerpoint/2010/main" val="1645294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B8A6C-DC54-C7F1-9801-9FF5BE23699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197D7F5-5E54-3D57-FF00-DE424C50360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DDDA9F6-A686-8A73-3D08-5DBDB628AB4E}"/>
              </a:ext>
            </a:extLst>
          </p:cNvPr>
          <p:cNvSpPr>
            <a:spLocks noGrp="1"/>
          </p:cNvSpPr>
          <p:nvPr>
            <p:ph type="dt" sz="half" idx="10"/>
          </p:nvPr>
        </p:nvSpPr>
        <p:spPr/>
        <p:txBody>
          <a:bodyPr/>
          <a:lstStyle/>
          <a:p>
            <a:fld id="{57FD9626-7A5F-45C9-90E8-D1EDCD35FA74}" type="datetimeFigureOut">
              <a:rPr lang="en-US" smtClean="0"/>
              <a:t>5/25/2024</a:t>
            </a:fld>
            <a:endParaRPr lang="en-US"/>
          </a:p>
        </p:txBody>
      </p:sp>
      <p:sp>
        <p:nvSpPr>
          <p:cNvPr id="5" name="Footer Placeholder 4">
            <a:extLst>
              <a:ext uri="{FF2B5EF4-FFF2-40B4-BE49-F238E27FC236}">
                <a16:creationId xmlns:a16="http://schemas.microsoft.com/office/drawing/2014/main" id="{D69AB137-7E76-0727-EE3D-0575A2ADA5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CE054E-A753-B7B0-1BE3-B527249C001A}"/>
              </a:ext>
            </a:extLst>
          </p:cNvPr>
          <p:cNvSpPr>
            <a:spLocks noGrp="1"/>
          </p:cNvSpPr>
          <p:nvPr>
            <p:ph type="sldNum" sz="quarter" idx="12"/>
          </p:nvPr>
        </p:nvSpPr>
        <p:spPr/>
        <p:txBody>
          <a:bodyPr/>
          <a:lstStyle/>
          <a:p>
            <a:fld id="{0FCED40C-9834-40FA-9B37-00EF7A1E5FD6}" type="slidenum">
              <a:rPr lang="en-US" smtClean="0"/>
              <a:t>‹#›</a:t>
            </a:fld>
            <a:endParaRPr lang="en-US"/>
          </a:p>
        </p:txBody>
      </p:sp>
    </p:spTree>
    <p:extLst>
      <p:ext uri="{BB962C8B-B14F-4D97-AF65-F5344CB8AC3E}">
        <p14:creationId xmlns:p14="http://schemas.microsoft.com/office/powerpoint/2010/main" val="1281702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18129A-BC32-9A13-9BB9-44F159DAE6A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90258A-D50C-04DA-EC12-6C7CDBE895E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D7EECD4-A7C9-A44F-E54E-136098E59BA8}"/>
              </a:ext>
            </a:extLst>
          </p:cNvPr>
          <p:cNvSpPr>
            <a:spLocks noGrp="1"/>
          </p:cNvSpPr>
          <p:nvPr>
            <p:ph type="dt" sz="half" idx="10"/>
          </p:nvPr>
        </p:nvSpPr>
        <p:spPr/>
        <p:txBody>
          <a:bodyPr/>
          <a:lstStyle/>
          <a:p>
            <a:fld id="{57FD9626-7A5F-45C9-90E8-D1EDCD35FA74}" type="datetimeFigureOut">
              <a:rPr lang="en-US" smtClean="0"/>
              <a:t>5/25/2024</a:t>
            </a:fld>
            <a:endParaRPr lang="en-US"/>
          </a:p>
        </p:txBody>
      </p:sp>
      <p:sp>
        <p:nvSpPr>
          <p:cNvPr id="5" name="Footer Placeholder 4">
            <a:extLst>
              <a:ext uri="{FF2B5EF4-FFF2-40B4-BE49-F238E27FC236}">
                <a16:creationId xmlns:a16="http://schemas.microsoft.com/office/drawing/2014/main" id="{BB1966BC-4181-B289-5B9D-43F5F9B6AD2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8048AF-AA67-9A3E-5E43-1B156DF368D2}"/>
              </a:ext>
            </a:extLst>
          </p:cNvPr>
          <p:cNvSpPr>
            <a:spLocks noGrp="1"/>
          </p:cNvSpPr>
          <p:nvPr>
            <p:ph type="sldNum" sz="quarter" idx="12"/>
          </p:nvPr>
        </p:nvSpPr>
        <p:spPr/>
        <p:txBody>
          <a:bodyPr/>
          <a:lstStyle/>
          <a:p>
            <a:fld id="{0FCED40C-9834-40FA-9B37-00EF7A1E5FD6}" type="slidenum">
              <a:rPr lang="en-US" smtClean="0"/>
              <a:t>‹#›</a:t>
            </a:fld>
            <a:endParaRPr lang="en-US"/>
          </a:p>
        </p:txBody>
      </p:sp>
    </p:spTree>
    <p:extLst>
      <p:ext uri="{BB962C8B-B14F-4D97-AF65-F5344CB8AC3E}">
        <p14:creationId xmlns:p14="http://schemas.microsoft.com/office/powerpoint/2010/main" val="1723517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70D8C14-6890-681F-FBFC-EE1C13FC8B68}"/>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645FAEE-41FE-4736-E325-E4CDC759A53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AB6103-9122-DA08-F3F8-0D005573CA11}"/>
              </a:ext>
            </a:extLst>
          </p:cNvPr>
          <p:cNvSpPr>
            <a:spLocks noGrp="1"/>
          </p:cNvSpPr>
          <p:nvPr>
            <p:ph type="dt" sz="half" idx="10"/>
          </p:nvPr>
        </p:nvSpPr>
        <p:spPr/>
        <p:txBody>
          <a:bodyPr/>
          <a:lstStyle/>
          <a:p>
            <a:fld id="{57FD9626-7A5F-45C9-90E8-D1EDCD35FA74}" type="datetimeFigureOut">
              <a:rPr lang="en-US" smtClean="0"/>
              <a:t>5/25/2024</a:t>
            </a:fld>
            <a:endParaRPr lang="en-US"/>
          </a:p>
        </p:txBody>
      </p:sp>
      <p:sp>
        <p:nvSpPr>
          <p:cNvPr id="5" name="Footer Placeholder 4">
            <a:extLst>
              <a:ext uri="{FF2B5EF4-FFF2-40B4-BE49-F238E27FC236}">
                <a16:creationId xmlns:a16="http://schemas.microsoft.com/office/drawing/2014/main" id="{736F979D-CE35-C0EA-1C58-241391B060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04DAFDA-D3CE-695D-F727-BC79F98D6381}"/>
              </a:ext>
            </a:extLst>
          </p:cNvPr>
          <p:cNvSpPr>
            <a:spLocks noGrp="1"/>
          </p:cNvSpPr>
          <p:nvPr>
            <p:ph type="sldNum" sz="quarter" idx="12"/>
          </p:nvPr>
        </p:nvSpPr>
        <p:spPr/>
        <p:txBody>
          <a:bodyPr/>
          <a:lstStyle/>
          <a:p>
            <a:fld id="{0FCED40C-9834-40FA-9B37-00EF7A1E5FD6}" type="slidenum">
              <a:rPr lang="en-US" smtClean="0"/>
              <a:t>‹#›</a:t>
            </a:fld>
            <a:endParaRPr lang="en-US"/>
          </a:p>
        </p:txBody>
      </p:sp>
    </p:spTree>
    <p:extLst>
      <p:ext uri="{BB962C8B-B14F-4D97-AF65-F5344CB8AC3E}">
        <p14:creationId xmlns:p14="http://schemas.microsoft.com/office/powerpoint/2010/main" val="16637973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5E31D-6823-680B-F31F-C6A89798096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84C1034-8F26-EC6B-0E62-FD0DA77C4B5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F8458B-21B3-43CC-52D0-8BE5F9E35F26}"/>
              </a:ext>
            </a:extLst>
          </p:cNvPr>
          <p:cNvSpPr>
            <a:spLocks noGrp="1"/>
          </p:cNvSpPr>
          <p:nvPr>
            <p:ph type="dt" sz="half" idx="10"/>
          </p:nvPr>
        </p:nvSpPr>
        <p:spPr/>
        <p:txBody>
          <a:bodyPr/>
          <a:lstStyle/>
          <a:p>
            <a:fld id="{57FD9626-7A5F-45C9-90E8-D1EDCD35FA74}" type="datetimeFigureOut">
              <a:rPr lang="en-US" smtClean="0"/>
              <a:t>5/25/2024</a:t>
            </a:fld>
            <a:endParaRPr lang="en-US"/>
          </a:p>
        </p:txBody>
      </p:sp>
      <p:sp>
        <p:nvSpPr>
          <p:cNvPr id="5" name="Footer Placeholder 4">
            <a:extLst>
              <a:ext uri="{FF2B5EF4-FFF2-40B4-BE49-F238E27FC236}">
                <a16:creationId xmlns:a16="http://schemas.microsoft.com/office/drawing/2014/main" id="{7496ED58-3912-B35C-D8B4-F453945798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44DEAC0-FB48-A37E-DF07-35241E00AAC3}"/>
              </a:ext>
            </a:extLst>
          </p:cNvPr>
          <p:cNvSpPr>
            <a:spLocks noGrp="1"/>
          </p:cNvSpPr>
          <p:nvPr>
            <p:ph type="sldNum" sz="quarter" idx="12"/>
          </p:nvPr>
        </p:nvSpPr>
        <p:spPr/>
        <p:txBody>
          <a:bodyPr/>
          <a:lstStyle/>
          <a:p>
            <a:fld id="{0FCED40C-9834-40FA-9B37-00EF7A1E5FD6}" type="slidenum">
              <a:rPr lang="en-US" smtClean="0"/>
              <a:t>‹#›</a:t>
            </a:fld>
            <a:endParaRPr lang="en-US"/>
          </a:p>
        </p:txBody>
      </p:sp>
    </p:spTree>
    <p:extLst>
      <p:ext uri="{BB962C8B-B14F-4D97-AF65-F5344CB8AC3E}">
        <p14:creationId xmlns:p14="http://schemas.microsoft.com/office/powerpoint/2010/main" val="1969687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19979-561E-B653-4F2B-F8B808ED2D4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EE2B7C3-719E-54EF-16D4-05D4FFF5874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2A8E505-4DBF-5353-1991-F04F9F158918}"/>
              </a:ext>
            </a:extLst>
          </p:cNvPr>
          <p:cNvSpPr>
            <a:spLocks noGrp="1"/>
          </p:cNvSpPr>
          <p:nvPr>
            <p:ph type="dt" sz="half" idx="10"/>
          </p:nvPr>
        </p:nvSpPr>
        <p:spPr/>
        <p:txBody>
          <a:bodyPr/>
          <a:lstStyle/>
          <a:p>
            <a:fld id="{57FD9626-7A5F-45C9-90E8-D1EDCD35FA74}" type="datetimeFigureOut">
              <a:rPr lang="en-US" smtClean="0"/>
              <a:t>5/25/2024</a:t>
            </a:fld>
            <a:endParaRPr lang="en-US"/>
          </a:p>
        </p:txBody>
      </p:sp>
      <p:sp>
        <p:nvSpPr>
          <p:cNvPr id="5" name="Footer Placeholder 4">
            <a:extLst>
              <a:ext uri="{FF2B5EF4-FFF2-40B4-BE49-F238E27FC236}">
                <a16:creationId xmlns:a16="http://schemas.microsoft.com/office/drawing/2014/main" id="{BAE8432D-1352-887D-8F6B-ED665A9095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698A27A-B8EF-AB5A-2D5F-2A6B121A384B}"/>
              </a:ext>
            </a:extLst>
          </p:cNvPr>
          <p:cNvSpPr>
            <a:spLocks noGrp="1"/>
          </p:cNvSpPr>
          <p:nvPr>
            <p:ph type="sldNum" sz="quarter" idx="12"/>
          </p:nvPr>
        </p:nvSpPr>
        <p:spPr/>
        <p:txBody>
          <a:bodyPr/>
          <a:lstStyle/>
          <a:p>
            <a:fld id="{0FCED40C-9834-40FA-9B37-00EF7A1E5FD6}" type="slidenum">
              <a:rPr lang="en-US" smtClean="0"/>
              <a:t>‹#›</a:t>
            </a:fld>
            <a:endParaRPr lang="en-US"/>
          </a:p>
        </p:txBody>
      </p:sp>
    </p:spTree>
    <p:extLst>
      <p:ext uri="{BB962C8B-B14F-4D97-AF65-F5344CB8AC3E}">
        <p14:creationId xmlns:p14="http://schemas.microsoft.com/office/powerpoint/2010/main" val="9054130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40FAD-D14F-0786-B279-5796053B950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DAB6F5A-F6BA-416E-ECCA-A4252CCE305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BFF818-40AD-3821-EF57-B37687500F2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A6D9274-0060-A0BD-5CAD-E178E7521EEA}"/>
              </a:ext>
            </a:extLst>
          </p:cNvPr>
          <p:cNvSpPr>
            <a:spLocks noGrp="1"/>
          </p:cNvSpPr>
          <p:nvPr>
            <p:ph type="dt" sz="half" idx="10"/>
          </p:nvPr>
        </p:nvSpPr>
        <p:spPr/>
        <p:txBody>
          <a:bodyPr/>
          <a:lstStyle/>
          <a:p>
            <a:fld id="{57FD9626-7A5F-45C9-90E8-D1EDCD35FA74}" type="datetimeFigureOut">
              <a:rPr lang="en-US" smtClean="0"/>
              <a:t>5/25/2024</a:t>
            </a:fld>
            <a:endParaRPr lang="en-US"/>
          </a:p>
        </p:txBody>
      </p:sp>
      <p:sp>
        <p:nvSpPr>
          <p:cNvPr id="6" name="Footer Placeholder 5">
            <a:extLst>
              <a:ext uri="{FF2B5EF4-FFF2-40B4-BE49-F238E27FC236}">
                <a16:creationId xmlns:a16="http://schemas.microsoft.com/office/drawing/2014/main" id="{4D7CD166-6B0D-74C1-57E6-2D3F8C7846B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650946-8067-5D8A-E919-33DC4968502E}"/>
              </a:ext>
            </a:extLst>
          </p:cNvPr>
          <p:cNvSpPr>
            <a:spLocks noGrp="1"/>
          </p:cNvSpPr>
          <p:nvPr>
            <p:ph type="sldNum" sz="quarter" idx="12"/>
          </p:nvPr>
        </p:nvSpPr>
        <p:spPr/>
        <p:txBody>
          <a:bodyPr/>
          <a:lstStyle/>
          <a:p>
            <a:fld id="{0FCED40C-9834-40FA-9B37-00EF7A1E5FD6}" type="slidenum">
              <a:rPr lang="en-US" smtClean="0"/>
              <a:t>‹#›</a:t>
            </a:fld>
            <a:endParaRPr lang="en-US"/>
          </a:p>
        </p:txBody>
      </p:sp>
    </p:spTree>
    <p:extLst>
      <p:ext uri="{BB962C8B-B14F-4D97-AF65-F5344CB8AC3E}">
        <p14:creationId xmlns:p14="http://schemas.microsoft.com/office/powerpoint/2010/main" val="16266760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7616BC-B5E2-06B6-6E68-7B423BC651B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59E4C97F-E55C-2620-64C1-6FD5E3E88ED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1F9087E-F424-BB47-2A2D-CD8B432F5E1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94C39BA-EEAD-A3DA-6785-DF45C6F7EA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CC5BD3A3-D912-8F21-FC7C-82DEFE33803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CC986C4-7A28-629C-6C74-B4B1B9D88218}"/>
              </a:ext>
            </a:extLst>
          </p:cNvPr>
          <p:cNvSpPr>
            <a:spLocks noGrp="1"/>
          </p:cNvSpPr>
          <p:nvPr>
            <p:ph type="dt" sz="half" idx="10"/>
          </p:nvPr>
        </p:nvSpPr>
        <p:spPr/>
        <p:txBody>
          <a:bodyPr/>
          <a:lstStyle/>
          <a:p>
            <a:fld id="{57FD9626-7A5F-45C9-90E8-D1EDCD35FA74}" type="datetimeFigureOut">
              <a:rPr lang="en-US" smtClean="0"/>
              <a:t>5/25/2024</a:t>
            </a:fld>
            <a:endParaRPr lang="en-US"/>
          </a:p>
        </p:txBody>
      </p:sp>
      <p:sp>
        <p:nvSpPr>
          <p:cNvPr id="8" name="Footer Placeholder 7">
            <a:extLst>
              <a:ext uri="{FF2B5EF4-FFF2-40B4-BE49-F238E27FC236}">
                <a16:creationId xmlns:a16="http://schemas.microsoft.com/office/drawing/2014/main" id="{931D89D6-4F9A-CD8F-E186-527263FCBCE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698A65F-83C1-416B-9A41-81902B5D5BB5}"/>
              </a:ext>
            </a:extLst>
          </p:cNvPr>
          <p:cNvSpPr>
            <a:spLocks noGrp="1"/>
          </p:cNvSpPr>
          <p:nvPr>
            <p:ph type="sldNum" sz="quarter" idx="12"/>
          </p:nvPr>
        </p:nvSpPr>
        <p:spPr/>
        <p:txBody>
          <a:bodyPr/>
          <a:lstStyle/>
          <a:p>
            <a:fld id="{0FCED40C-9834-40FA-9B37-00EF7A1E5FD6}" type="slidenum">
              <a:rPr lang="en-US" smtClean="0"/>
              <a:t>‹#›</a:t>
            </a:fld>
            <a:endParaRPr lang="en-US"/>
          </a:p>
        </p:txBody>
      </p:sp>
    </p:spTree>
    <p:extLst>
      <p:ext uri="{BB962C8B-B14F-4D97-AF65-F5344CB8AC3E}">
        <p14:creationId xmlns:p14="http://schemas.microsoft.com/office/powerpoint/2010/main" val="4239833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FA904-C60B-1CEC-413A-7E4B519238C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9AB4D63-6491-B40F-1BCC-A135A328DEBB}"/>
              </a:ext>
            </a:extLst>
          </p:cNvPr>
          <p:cNvSpPr>
            <a:spLocks noGrp="1"/>
          </p:cNvSpPr>
          <p:nvPr>
            <p:ph type="dt" sz="half" idx="10"/>
          </p:nvPr>
        </p:nvSpPr>
        <p:spPr/>
        <p:txBody>
          <a:bodyPr/>
          <a:lstStyle/>
          <a:p>
            <a:fld id="{57FD9626-7A5F-45C9-90E8-D1EDCD35FA74}" type="datetimeFigureOut">
              <a:rPr lang="en-US" smtClean="0"/>
              <a:t>5/25/2024</a:t>
            </a:fld>
            <a:endParaRPr lang="en-US"/>
          </a:p>
        </p:txBody>
      </p:sp>
      <p:sp>
        <p:nvSpPr>
          <p:cNvPr id="4" name="Footer Placeholder 3">
            <a:extLst>
              <a:ext uri="{FF2B5EF4-FFF2-40B4-BE49-F238E27FC236}">
                <a16:creationId xmlns:a16="http://schemas.microsoft.com/office/drawing/2014/main" id="{88929853-D33C-781E-05B9-37E9A487E65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5970287-2B86-F076-6DE8-D9FB6628D3A4}"/>
              </a:ext>
            </a:extLst>
          </p:cNvPr>
          <p:cNvSpPr>
            <a:spLocks noGrp="1"/>
          </p:cNvSpPr>
          <p:nvPr>
            <p:ph type="sldNum" sz="quarter" idx="12"/>
          </p:nvPr>
        </p:nvSpPr>
        <p:spPr/>
        <p:txBody>
          <a:bodyPr/>
          <a:lstStyle/>
          <a:p>
            <a:fld id="{0FCED40C-9834-40FA-9B37-00EF7A1E5FD6}" type="slidenum">
              <a:rPr lang="en-US" smtClean="0"/>
              <a:t>‹#›</a:t>
            </a:fld>
            <a:endParaRPr lang="en-US"/>
          </a:p>
        </p:txBody>
      </p:sp>
    </p:spTree>
    <p:extLst>
      <p:ext uri="{BB962C8B-B14F-4D97-AF65-F5344CB8AC3E}">
        <p14:creationId xmlns:p14="http://schemas.microsoft.com/office/powerpoint/2010/main" val="15720928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F2C7E85-60DB-852A-2190-6C6C035970AB}"/>
              </a:ext>
            </a:extLst>
          </p:cNvPr>
          <p:cNvSpPr>
            <a:spLocks noGrp="1"/>
          </p:cNvSpPr>
          <p:nvPr>
            <p:ph type="dt" sz="half" idx="10"/>
          </p:nvPr>
        </p:nvSpPr>
        <p:spPr/>
        <p:txBody>
          <a:bodyPr/>
          <a:lstStyle/>
          <a:p>
            <a:fld id="{57FD9626-7A5F-45C9-90E8-D1EDCD35FA74}" type="datetimeFigureOut">
              <a:rPr lang="en-US" smtClean="0"/>
              <a:t>5/25/2024</a:t>
            </a:fld>
            <a:endParaRPr lang="en-US"/>
          </a:p>
        </p:txBody>
      </p:sp>
      <p:sp>
        <p:nvSpPr>
          <p:cNvPr id="3" name="Footer Placeholder 2">
            <a:extLst>
              <a:ext uri="{FF2B5EF4-FFF2-40B4-BE49-F238E27FC236}">
                <a16:creationId xmlns:a16="http://schemas.microsoft.com/office/drawing/2014/main" id="{1581A25B-DA61-CD12-A679-7D1A9E2BE81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6AEC374-DE54-94A9-5A2B-3D12E9E26DED}"/>
              </a:ext>
            </a:extLst>
          </p:cNvPr>
          <p:cNvSpPr>
            <a:spLocks noGrp="1"/>
          </p:cNvSpPr>
          <p:nvPr>
            <p:ph type="sldNum" sz="quarter" idx="12"/>
          </p:nvPr>
        </p:nvSpPr>
        <p:spPr/>
        <p:txBody>
          <a:bodyPr/>
          <a:lstStyle/>
          <a:p>
            <a:fld id="{0FCED40C-9834-40FA-9B37-00EF7A1E5FD6}" type="slidenum">
              <a:rPr lang="en-US" smtClean="0"/>
              <a:t>‹#›</a:t>
            </a:fld>
            <a:endParaRPr lang="en-US"/>
          </a:p>
        </p:txBody>
      </p:sp>
    </p:spTree>
    <p:extLst>
      <p:ext uri="{BB962C8B-B14F-4D97-AF65-F5344CB8AC3E}">
        <p14:creationId xmlns:p14="http://schemas.microsoft.com/office/powerpoint/2010/main" val="35219871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2D86F1-334A-423A-F855-229F82DD380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803EA7-3B27-1A8B-9057-A7F3609928A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2BB1662-641D-A42F-8324-275D5B071D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BF142E-685A-7A94-A6CB-CF46D0139B29}"/>
              </a:ext>
            </a:extLst>
          </p:cNvPr>
          <p:cNvSpPr>
            <a:spLocks noGrp="1"/>
          </p:cNvSpPr>
          <p:nvPr>
            <p:ph type="dt" sz="half" idx="10"/>
          </p:nvPr>
        </p:nvSpPr>
        <p:spPr/>
        <p:txBody>
          <a:bodyPr/>
          <a:lstStyle/>
          <a:p>
            <a:fld id="{57FD9626-7A5F-45C9-90E8-D1EDCD35FA74}" type="datetimeFigureOut">
              <a:rPr lang="en-US" smtClean="0"/>
              <a:t>5/25/2024</a:t>
            </a:fld>
            <a:endParaRPr lang="en-US"/>
          </a:p>
        </p:txBody>
      </p:sp>
      <p:sp>
        <p:nvSpPr>
          <p:cNvPr id="6" name="Footer Placeholder 5">
            <a:extLst>
              <a:ext uri="{FF2B5EF4-FFF2-40B4-BE49-F238E27FC236}">
                <a16:creationId xmlns:a16="http://schemas.microsoft.com/office/drawing/2014/main" id="{C7659734-BD93-5962-E88E-7BA71D2C4B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4EFE14-1522-F840-CBC2-24FF1B38AC1D}"/>
              </a:ext>
            </a:extLst>
          </p:cNvPr>
          <p:cNvSpPr>
            <a:spLocks noGrp="1"/>
          </p:cNvSpPr>
          <p:nvPr>
            <p:ph type="sldNum" sz="quarter" idx="12"/>
          </p:nvPr>
        </p:nvSpPr>
        <p:spPr/>
        <p:txBody>
          <a:bodyPr/>
          <a:lstStyle/>
          <a:p>
            <a:fld id="{0FCED40C-9834-40FA-9B37-00EF7A1E5FD6}" type="slidenum">
              <a:rPr lang="en-US" smtClean="0"/>
              <a:t>‹#›</a:t>
            </a:fld>
            <a:endParaRPr lang="en-US"/>
          </a:p>
        </p:txBody>
      </p:sp>
    </p:spTree>
    <p:extLst>
      <p:ext uri="{BB962C8B-B14F-4D97-AF65-F5344CB8AC3E}">
        <p14:creationId xmlns:p14="http://schemas.microsoft.com/office/powerpoint/2010/main" val="3942823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CF2DD-0302-7D6E-D08F-CB754DCBDF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2F546D6-0CD0-553B-C6EB-4B75DB9F461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226602C-F919-38C9-3D5F-33657D337CB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7A39F2C-E762-2D34-B0C7-9246D289CF92}"/>
              </a:ext>
            </a:extLst>
          </p:cNvPr>
          <p:cNvSpPr>
            <a:spLocks noGrp="1"/>
          </p:cNvSpPr>
          <p:nvPr>
            <p:ph type="dt" sz="half" idx="10"/>
          </p:nvPr>
        </p:nvSpPr>
        <p:spPr/>
        <p:txBody>
          <a:bodyPr/>
          <a:lstStyle/>
          <a:p>
            <a:fld id="{57FD9626-7A5F-45C9-90E8-D1EDCD35FA74}" type="datetimeFigureOut">
              <a:rPr lang="en-US" smtClean="0"/>
              <a:t>5/25/2024</a:t>
            </a:fld>
            <a:endParaRPr lang="en-US"/>
          </a:p>
        </p:txBody>
      </p:sp>
      <p:sp>
        <p:nvSpPr>
          <p:cNvPr id="6" name="Footer Placeholder 5">
            <a:extLst>
              <a:ext uri="{FF2B5EF4-FFF2-40B4-BE49-F238E27FC236}">
                <a16:creationId xmlns:a16="http://schemas.microsoft.com/office/drawing/2014/main" id="{62A91617-778D-C887-258C-426C864769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1E5711-48DA-70CA-F050-93704B3BA9DB}"/>
              </a:ext>
            </a:extLst>
          </p:cNvPr>
          <p:cNvSpPr>
            <a:spLocks noGrp="1"/>
          </p:cNvSpPr>
          <p:nvPr>
            <p:ph type="sldNum" sz="quarter" idx="12"/>
          </p:nvPr>
        </p:nvSpPr>
        <p:spPr/>
        <p:txBody>
          <a:bodyPr/>
          <a:lstStyle/>
          <a:p>
            <a:fld id="{0FCED40C-9834-40FA-9B37-00EF7A1E5FD6}" type="slidenum">
              <a:rPr lang="en-US" smtClean="0"/>
              <a:t>‹#›</a:t>
            </a:fld>
            <a:endParaRPr lang="en-US"/>
          </a:p>
        </p:txBody>
      </p:sp>
    </p:spTree>
    <p:extLst>
      <p:ext uri="{BB962C8B-B14F-4D97-AF65-F5344CB8AC3E}">
        <p14:creationId xmlns:p14="http://schemas.microsoft.com/office/powerpoint/2010/main" val="24536407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D784B4-359A-AD71-4AAD-08B2D442A3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DEE48E9-64D5-F980-DBDC-B8F571F534C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8862A7-6C39-8CB6-B15C-B65181468B0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FD9626-7A5F-45C9-90E8-D1EDCD35FA74}" type="datetimeFigureOut">
              <a:rPr lang="en-US" smtClean="0"/>
              <a:t>5/25/2024</a:t>
            </a:fld>
            <a:endParaRPr lang="en-US"/>
          </a:p>
        </p:txBody>
      </p:sp>
      <p:sp>
        <p:nvSpPr>
          <p:cNvPr id="5" name="Footer Placeholder 4">
            <a:extLst>
              <a:ext uri="{FF2B5EF4-FFF2-40B4-BE49-F238E27FC236}">
                <a16:creationId xmlns:a16="http://schemas.microsoft.com/office/drawing/2014/main" id="{74228F3E-7D56-68BD-D01B-B479949ABC4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59CCA2CC-D27E-5344-6D4A-4DAF046B808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CED40C-9834-40FA-9B37-00EF7A1E5FD6}" type="slidenum">
              <a:rPr lang="en-US" smtClean="0"/>
              <a:t>‹#›</a:t>
            </a:fld>
            <a:endParaRPr lang="en-US"/>
          </a:p>
        </p:txBody>
      </p:sp>
    </p:spTree>
    <p:extLst>
      <p:ext uri="{BB962C8B-B14F-4D97-AF65-F5344CB8AC3E}">
        <p14:creationId xmlns:p14="http://schemas.microsoft.com/office/powerpoint/2010/main" val="11948822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nationsreportcard.gov/reading/nation/achievement/?grade=4"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mailto:gwilliams@nachc.org" TargetMode="Externa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hyperlink" Target="https://nam10.safelinks.protection.outlook.com/?url=https%3A%2F%2Fform.jotform.com%2Fdmayhan%2FNACHC_TalkWithMeBabySurvey&amp;data=05%7C02%7Cgwilliams%40nachc.com%7C87b078b51245436f578908dc7c88d144%7Cb4d5dc9c24e443e38c1801b2a98e5b22%7C0%7C0%7C638522175843448780%7CUnknown%7CTWFpbGZsb3d8eyJWIjoiMC4wLjAwMDAiLCJQIjoiV2luMzIiLCJBTiI6Ik1haWwiLCJXVCI6Mn0%3D%7C0%7C%7C%7C&amp;sdata=2flMjU5rDQHMCvaQ4JDDsCr0oLEU28fWKtwj78InQJU%3D&amp;reserved=0" TargetMode="External"/><Relationship Id="rId2" Type="http://schemas.openxmlformats.org/officeDocument/2006/relationships/image" Target="../media/image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baby's foot in a person's hand&#10;&#10;Description automatically generated">
            <a:extLst>
              <a:ext uri="{FF2B5EF4-FFF2-40B4-BE49-F238E27FC236}">
                <a16:creationId xmlns:a16="http://schemas.microsoft.com/office/drawing/2014/main" id="{0E6D6C85-FE7F-1F72-2E51-527F7654F3BD}"/>
              </a:ext>
            </a:extLst>
          </p:cNvPr>
          <p:cNvPicPr>
            <a:picLocks noChangeAspect="1"/>
          </p:cNvPicPr>
          <p:nvPr/>
        </p:nvPicPr>
        <p:blipFill rotWithShape="1">
          <a:blip r:embed="rId2">
            <a:extLst>
              <a:ext uri="{28A0092B-C50C-407E-A947-70E740481C1C}">
                <a14:useLocalDpi xmlns:a14="http://schemas.microsoft.com/office/drawing/2010/main" val="0"/>
              </a:ext>
            </a:extLst>
          </a:blip>
          <a:srcRect l="15057" r="34856" b="324"/>
          <a:stretch/>
        </p:blipFill>
        <p:spPr>
          <a:xfrm>
            <a:off x="3522468" y="10"/>
            <a:ext cx="8669532" cy="6857990"/>
          </a:xfrm>
          <a:prstGeom prst="rect">
            <a:avLst/>
          </a:prstGeom>
        </p:spPr>
      </p:pic>
      <p:sp>
        <p:nvSpPr>
          <p:cNvPr id="20" name="Rectangle 19">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tx1"/>
              </a:gs>
              <a:gs pos="35000">
                <a:schemeClr val="tx1">
                  <a:alpha val="78000"/>
                </a:schemeClr>
              </a:gs>
              <a:gs pos="19000">
                <a:schemeClr val="tx1">
                  <a:alpha val="38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DB58C41-27A4-5828-9437-4CB1920F0E06}"/>
              </a:ext>
            </a:extLst>
          </p:cNvPr>
          <p:cNvSpPr>
            <a:spLocks noGrp="1"/>
          </p:cNvSpPr>
          <p:nvPr>
            <p:ph type="ctrTitle"/>
          </p:nvPr>
        </p:nvSpPr>
        <p:spPr>
          <a:xfrm>
            <a:off x="371094" y="1161288"/>
            <a:ext cx="5362956" cy="1124712"/>
          </a:xfrm>
        </p:spPr>
        <p:txBody>
          <a:bodyPr vert="horz" lIns="91440" tIns="45720" rIns="91440" bIns="45720" rtlCol="0" anchor="b">
            <a:normAutofit fontScale="90000"/>
          </a:bodyPr>
          <a:lstStyle/>
          <a:p>
            <a:pPr algn="l"/>
            <a:r>
              <a:rPr lang="en-US" sz="5400" b="1" dirty="0">
                <a:solidFill>
                  <a:srgbClr val="E6523E"/>
                </a:solidFill>
                <a:latin typeface="Aptos" panose="020B0004020202020204" pitchFamily="34" charset="0"/>
              </a:rPr>
              <a:t>T</a:t>
            </a:r>
            <a:r>
              <a:rPr lang="en-US" sz="5400" b="1" dirty="0">
                <a:solidFill>
                  <a:srgbClr val="0CB8C0"/>
                </a:solidFill>
                <a:latin typeface="Aptos" panose="020B0004020202020204" pitchFamily="34" charset="0"/>
              </a:rPr>
              <a:t>a</a:t>
            </a:r>
            <a:r>
              <a:rPr lang="en-US" sz="5400" b="1" dirty="0">
                <a:solidFill>
                  <a:srgbClr val="F4BD21"/>
                </a:solidFill>
                <a:latin typeface="Aptos" panose="020B0004020202020204" pitchFamily="34" charset="0"/>
              </a:rPr>
              <a:t>l</a:t>
            </a:r>
            <a:r>
              <a:rPr lang="en-US" sz="5400" b="1" dirty="0">
                <a:solidFill>
                  <a:srgbClr val="A65799"/>
                </a:solidFill>
                <a:latin typeface="Aptos" panose="020B0004020202020204" pitchFamily="34" charset="0"/>
              </a:rPr>
              <a:t>k</a:t>
            </a:r>
            <a:r>
              <a:rPr lang="en-US" sz="5400" b="1" dirty="0">
                <a:solidFill>
                  <a:schemeClr val="bg1"/>
                </a:solidFill>
                <a:latin typeface="Aptos" panose="020B0004020202020204" pitchFamily="34" charset="0"/>
              </a:rPr>
              <a:t> </a:t>
            </a:r>
            <a:r>
              <a:rPr lang="en-US" sz="5400" b="1" dirty="0">
                <a:solidFill>
                  <a:srgbClr val="F28521"/>
                </a:solidFill>
                <a:latin typeface="Aptos" panose="020B0004020202020204" pitchFamily="34" charset="0"/>
              </a:rPr>
              <a:t>W</a:t>
            </a:r>
            <a:r>
              <a:rPr lang="en-US" sz="5400" b="1" dirty="0">
                <a:solidFill>
                  <a:srgbClr val="0CB8C0"/>
                </a:solidFill>
                <a:latin typeface="Aptos" panose="020B0004020202020204" pitchFamily="34" charset="0"/>
              </a:rPr>
              <a:t>i</a:t>
            </a:r>
            <a:r>
              <a:rPr lang="en-US" sz="5400" b="1" dirty="0">
                <a:solidFill>
                  <a:srgbClr val="A65799"/>
                </a:solidFill>
                <a:latin typeface="Aptos" panose="020B0004020202020204" pitchFamily="34" charset="0"/>
              </a:rPr>
              <a:t>t</a:t>
            </a:r>
            <a:r>
              <a:rPr lang="en-US" sz="5400" b="1" dirty="0">
                <a:solidFill>
                  <a:srgbClr val="F4BD21"/>
                </a:solidFill>
                <a:latin typeface="Aptos" panose="020B0004020202020204" pitchFamily="34" charset="0"/>
              </a:rPr>
              <a:t>h</a:t>
            </a:r>
            <a:r>
              <a:rPr lang="en-US" sz="5400" b="1" dirty="0">
                <a:solidFill>
                  <a:schemeClr val="bg1"/>
                </a:solidFill>
                <a:latin typeface="Aptos" panose="020B0004020202020204" pitchFamily="34" charset="0"/>
              </a:rPr>
              <a:t> </a:t>
            </a:r>
            <a:r>
              <a:rPr lang="en-US" sz="5400" b="1" dirty="0">
                <a:solidFill>
                  <a:srgbClr val="E6523E"/>
                </a:solidFill>
                <a:latin typeface="Aptos" panose="020B0004020202020204" pitchFamily="34" charset="0"/>
              </a:rPr>
              <a:t>M</a:t>
            </a:r>
            <a:r>
              <a:rPr lang="en-US" sz="5400" b="1" dirty="0">
                <a:solidFill>
                  <a:srgbClr val="0CB8C0"/>
                </a:solidFill>
                <a:latin typeface="Aptos" panose="020B0004020202020204" pitchFamily="34" charset="0"/>
              </a:rPr>
              <a:t>e</a:t>
            </a:r>
            <a:r>
              <a:rPr lang="en-US" sz="5400" b="1" dirty="0">
                <a:solidFill>
                  <a:schemeClr val="bg1"/>
                </a:solidFill>
                <a:latin typeface="Aptos" panose="020B0004020202020204" pitchFamily="34" charset="0"/>
              </a:rPr>
              <a:t> </a:t>
            </a:r>
            <a:r>
              <a:rPr lang="en-US" sz="5400" b="1" dirty="0">
                <a:solidFill>
                  <a:srgbClr val="F4BD21"/>
                </a:solidFill>
                <a:latin typeface="Aptos" panose="020B0004020202020204" pitchFamily="34" charset="0"/>
              </a:rPr>
              <a:t>B</a:t>
            </a:r>
            <a:r>
              <a:rPr lang="en-US" sz="5400" b="1" dirty="0">
                <a:solidFill>
                  <a:srgbClr val="A65799"/>
                </a:solidFill>
                <a:latin typeface="Aptos" panose="020B0004020202020204" pitchFamily="34" charset="0"/>
              </a:rPr>
              <a:t>a</a:t>
            </a:r>
            <a:r>
              <a:rPr lang="en-US" sz="5400" b="1" dirty="0">
                <a:solidFill>
                  <a:srgbClr val="E6523E"/>
                </a:solidFill>
                <a:latin typeface="Aptos" panose="020B0004020202020204" pitchFamily="34" charset="0"/>
              </a:rPr>
              <a:t>b</a:t>
            </a:r>
            <a:r>
              <a:rPr lang="en-US" sz="5400" b="1" dirty="0">
                <a:solidFill>
                  <a:srgbClr val="0CB8C0"/>
                </a:solidFill>
                <a:latin typeface="Aptos" panose="020B0004020202020204" pitchFamily="34" charset="0"/>
              </a:rPr>
              <a:t>y</a:t>
            </a:r>
          </a:p>
        </p:txBody>
      </p:sp>
      <p:sp>
        <p:nvSpPr>
          <p:cNvPr id="22" name="Rectangle 21">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4" name="Rectangle 23">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chemeClr val="tx1"/>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Subtitle 2">
            <a:extLst>
              <a:ext uri="{FF2B5EF4-FFF2-40B4-BE49-F238E27FC236}">
                <a16:creationId xmlns:a16="http://schemas.microsoft.com/office/drawing/2014/main" id="{B0E33389-7B19-9ADD-61CE-1522AC24AC25}"/>
              </a:ext>
            </a:extLst>
          </p:cNvPr>
          <p:cNvSpPr>
            <a:spLocks noGrp="1"/>
          </p:cNvSpPr>
          <p:nvPr>
            <p:ph type="subTitle" idx="1"/>
          </p:nvPr>
        </p:nvSpPr>
        <p:spPr>
          <a:xfrm>
            <a:off x="371094" y="2718054"/>
            <a:ext cx="5954032" cy="542886"/>
          </a:xfrm>
        </p:spPr>
        <p:txBody>
          <a:bodyPr vert="horz" lIns="91440" tIns="45720" rIns="91440" bIns="45720" rtlCol="0" anchor="t">
            <a:normAutofit/>
          </a:bodyPr>
          <a:lstStyle/>
          <a:p>
            <a:pPr algn="l"/>
            <a:r>
              <a:rPr lang="en-US" i="1" dirty="0">
                <a:solidFill>
                  <a:schemeClr val="bg1"/>
                </a:solidFill>
                <a:latin typeface="Aptos" panose="020B0004020202020204" pitchFamily="34" charset="0"/>
              </a:rPr>
              <a:t>A New Blueprint for Health Equity &amp; Literacy</a:t>
            </a:r>
          </a:p>
          <a:p>
            <a:pPr indent="-228600" algn="l">
              <a:buFont typeface="Arial" panose="020B0604020202020204" pitchFamily="34" charset="0"/>
              <a:buChar char="•"/>
            </a:pPr>
            <a:endParaRPr lang="en-US" dirty="0">
              <a:solidFill>
                <a:schemeClr val="bg1"/>
              </a:solidFill>
            </a:endParaRPr>
          </a:p>
        </p:txBody>
      </p:sp>
    </p:spTree>
    <p:extLst>
      <p:ext uri="{BB962C8B-B14F-4D97-AF65-F5344CB8AC3E}">
        <p14:creationId xmlns:p14="http://schemas.microsoft.com/office/powerpoint/2010/main" val="3852478454"/>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284EAE-E645-7242-8B8A-5B90575256B4}"/>
              </a:ext>
            </a:extLst>
          </p:cNvPr>
          <p:cNvSpPr>
            <a:spLocks noGrp="1"/>
          </p:cNvSpPr>
          <p:nvPr>
            <p:ph type="title"/>
          </p:nvPr>
        </p:nvSpPr>
        <p:spPr>
          <a:xfrm>
            <a:off x="511854" y="286290"/>
            <a:ext cx="11168292" cy="859407"/>
          </a:xfrm>
        </p:spPr>
        <p:txBody>
          <a:bodyPr/>
          <a:lstStyle/>
          <a:p>
            <a:r>
              <a:rPr lang="en-US" b="1" dirty="0">
                <a:latin typeface="Aptos" panose="020B0004020202020204" pitchFamily="34" charset="0"/>
              </a:rPr>
              <a:t>How Does Literacy Impact Health Equity?</a:t>
            </a:r>
          </a:p>
        </p:txBody>
      </p:sp>
      <p:sp>
        <p:nvSpPr>
          <p:cNvPr id="6" name="Text Box 3">
            <a:extLst>
              <a:ext uri="{FF2B5EF4-FFF2-40B4-BE49-F238E27FC236}">
                <a16:creationId xmlns:a16="http://schemas.microsoft.com/office/drawing/2014/main" id="{8C71CEC3-15E5-FE6A-F3CE-685B4737C524}"/>
              </a:ext>
            </a:extLst>
          </p:cNvPr>
          <p:cNvSpPr txBox="1">
            <a:spLocks noChangeArrowheads="1"/>
          </p:cNvSpPr>
          <p:nvPr/>
        </p:nvSpPr>
        <p:spPr bwMode="auto">
          <a:xfrm>
            <a:off x="1243414" y="1371856"/>
            <a:ext cx="9705163" cy="338554"/>
          </a:xfrm>
          <a:prstGeom prst="rect">
            <a:avLst/>
          </a:prstGeom>
          <a:noFill/>
          <a:ln w="19050">
            <a:solidFill>
              <a:srgbClr val="0BC8B0"/>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lang="en-US" altLang="en-US" sz="1600" b="1" dirty="0">
                <a:solidFill>
                  <a:srgbClr val="000000"/>
                </a:solidFill>
                <a:latin typeface="Aptos" panose="020B0004020202020204" pitchFamily="34" charset="0"/>
                <a:ea typeface="Calibri" panose="020F0502020204030204" pitchFamily="34" charset="0"/>
                <a:cs typeface="Times New Roman" panose="02020603050405020304" pitchFamily="18" charset="0"/>
              </a:rPr>
              <a:t>Only</a:t>
            </a:r>
            <a:r>
              <a:rPr kumimoji="0" lang="en-US" altLang="en-US" sz="1600" b="1" i="0" u="none" strike="noStrike" cap="none" normalizeH="0" baseline="0" dirty="0">
                <a:ln>
                  <a:noFill/>
                </a:ln>
                <a:solidFill>
                  <a:srgbClr val="FF0000"/>
                </a:solidFill>
                <a:effectLst/>
                <a:latin typeface="Aptos" panose="020B0004020202020204" pitchFamily="34" charset="0"/>
                <a:ea typeface="Calibri" panose="020F0502020204030204" pitchFamily="34" charset="0"/>
                <a:cs typeface="Times New Roman" panose="02020603050405020304" pitchFamily="18" charset="0"/>
              </a:rPr>
              <a:t> 33% </a:t>
            </a:r>
            <a:r>
              <a:rPr kumimoji="0" lang="en-US" altLang="en-US" sz="1100" b="1" i="0" u="none" strike="noStrike" cap="none" normalizeH="0" baseline="0" dirty="0">
                <a:ln>
                  <a:noFill/>
                </a:ln>
                <a:solidFill>
                  <a:srgbClr val="000000"/>
                </a:solidFill>
                <a:effectLst/>
                <a:latin typeface="Aptos" panose="020B0004020202020204" pitchFamily="34" charset="0"/>
                <a:ea typeface="Calibri" panose="020F0502020204030204" pitchFamily="34" charset="0"/>
                <a:cs typeface="Times New Roman" panose="02020603050405020304" pitchFamily="18" charset="0"/>
              </a:rPr>
              <a:t> </a:t>
            </a:r>
            <a:r>
              <a:rPr kumimoji="0" lang="en-US" altLang="en-US" sz="1600" b="1" i="0" u="none" strike="noStrike" cap="none" normalizeH="0" baseline="0" dirty="0">
                <a:ln>
                  <a:noFill/>
                </a:ln>
                <a:solidFill>
                  <a:srgbClr val="000000"/>
                </a:solidFill>
                <a:effectLst/>
                <a:latin typeface="Aptos" panose="020B0004020202020204" pitchFamily="34" charset="0"/>
                <a:ea typeface="Calibri" panose="020F0502020204030204" pitchFamily="34" charset="0"/>
                <a:cs typeface="Times New Roman" panose="02020603050405020304" pitchFamily="18" charset="0"/>
              </a:rPr>
              <a:t>of United States students read at the proficient </a:t>
            </a:r>
            <a:r>
              <a:rPr lang="en-US" altLang="en-US" sz="1600" b="1" dirty="0">
                <a:solidFill>
                  <a:srgbClr val="000000"/>
                </a:solidFill>
                <a:latin typeface="Aptos" panose="020B0004020202020204" pitchFamily="34" charset="0"/>
                <a:ea typeface="Calibri" panose="020F0502020204030204" pitchFamily="34" charset="0"/>
                <a:cs typeface="Times New Roman" panose="02020603050405020304" pitchFamily="18" charset="0"/>
              </a:rPr>
              <a:t>l</a:t>
            </a:r>
            <a:r>
              <a:rPr kumimoji="0" lang="en-US" altLang="en-US" sz="1600" b="1" i="0" u="none" strike="noStrike" cap="none" normalizeH="0" baseline="0" dirty="0">
                <a:ln>
                  <a:noFill/>
                </a:ln>
                <a:solidFill>
                  <a:srgbClr val="000000"/>
                </a:solidFill>
                <a:effectLst/>
                <a:latin typeface="Aptos" panose="020B0004020202020204" pitchFamily="34" charset="0"/>
                <a:ea typeface="Calibri" panose="020F0502020204030204" pitchFamily="34" charset="0"/>
                <a:cs typeface="Times New Roman" panose="02020603050405020304" pitchFamily="18" charset="0"/>
              </a:rPr>
              <a:t>evel or above by the end of 3</a:t>
            </a:r>
            <a:r>
              <a:rPr kumimoji="0" lang="en-US" altLang="en-US" sz="1600" b="1" i="0" u="none" strike="noStrike" cap="none" normalizeH="0" baseline="30000" dirty="0">
                <a:ln>
                  <a:noFill/>
                </a:ln>
                <a:solidFill>
                  <a:srgbClr val="000000"/>
                </a:solidFill>
                <a:effectLst/>
                <a:latin typeface="Aptos" panose="020B0004020202020204" pitchFamily="34" charset="0"/>
                <a:ea typeface="Calibri" panose="020F0502020204030204" pitchFamily="34" charset="0"/>
                <a:cs typeface="Times New Roman" panose="02020603050405020304" pitchFamily="18" charset="0"/>
              </a:rPr>
              <a:t>rd</a:t>
            </a:r>
            <a:r>
              <a:rPr kumimoji="0" lang="en-US" altLang="en-US" sz="1600" b="1" i="0" u="none" strike="noStrike" cap="none" normalizeH="0" baseline="0" dirty="0">
                <a:ln>
                  <a:noFill/>
                </a:ln>
                <a:solidFill>
                  <a:srgbClr val="000000"/>
                </a:solidFill>
                <a:effectLst/>
                <a:latin typeface="Aptos" panose="020B0004020202020204" pitchFamily="34" charset="0"/>
                <a:ea typeface="Calibri" panose="020F0502020204030204" pitchFamily="34" charset="0"/>
                <a:cs typeface="Times New Roman" panose="02020603050405020304" pitchFamily="18" charset="0"/>
              </a:rPr>
              <a:t> grade</a:t>
            </a:r>
            <a:endParaRPr kumimoji="0" lang="en-US" altLang="en-US" sz="1600" b="1" i="0" u="none" strike="noStrike" cap="none" normalizeH="0" baseline="0" dirty="0">
              <a:ln>
                <a:noFill/>
              </a:ln>
              <a:solidFill>
                <a:schemeClr val="tx1"/>
              </a:solidFill>
              <a:effectLst/>
              <a:latin typeface="Aptos" panose="020B0004020202020204" pitchFamily="34" charset="0"/>
            </a:endParaRPr>
          </a:p>
        </p:txBody>
      </p:sp>
      <p:sp>
        <p:nvSpPr>
          <p:cNvPr id="8" name="Rectangle 5">
            <a:extLst>
              <a:ext uri="{FF2B5EF4-FFF2-40B4-BE49-F238E27FC236}">
                <a16:creationId xmlns:a16="http://schemas.microsoft.com/office/drawing/2014/main" id="{E886E059-B494-BFBB-6311-9C65CB4D2D5F}"/>
              </a:ext>
            </a:extLst>
          </p:cNvPr>
          <p:cNvSpPr>
            <a:spLocks noChangeArrowheads="1"/>
          </p:cNvSpPr>
          <p:nvPr/>
        </p:nvSpPr>
        <p:spPr bwMode="auto">
          <a:xfrm>
            <a:off x="941811" y="2074537"/>
            <a:ext cx="6928337"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indent="-342900" eaLnBrk="0" fontAlgn="base" hangingPunct="0">
              <a:spcBef>
                <a:spcPct val="0"/>
              </a:spcBef>
              <a:spcAft>
                <a:spcPct val="0"/>
              </a:spcAft>
              <a:buFont typeface="Arial" panose="020B0604020202020204" pitchFamily="34" charset="0"/>
              <a:buChar char="•"/>
            </a:pPr>
            <a:r>
              <a:rPr kumimoji="0" lang="en-US" altLang="en-US" sz="2000" b="0" i="0" u="none" strike="noStrike" cap="none" normalizeH="0" baseline="0" dirty="0">
                <a:ln>
                  <a:noFill/>
                </a:ln>
                <a:solidFill>
                  <a:schemeClr val="tx1"/>
                </a:solidFill>
                <a:effectLst/>
                <a:latin typeface="Aptos" panose="020B0004020202020204" pitchFamily="34" charset="0"/>
                <a:ea typeface="Calibri" panose="020F0502020204030204" pitchFamily="34" charset="0"/>
                <a:cs typeface="Times New Roman" panose="02020603050405020304" pitchFamily="18" charset="0"/>
              </a:rPr>
              <a:t>High school graduation and post-graduation education/training are strongly correlated with gainful employment, better health and longer lives. </a:t>
            </a:r>
            <a:endParaRPr kumimoji="0" lang="en-US" altLang="en-US" sz="3600" b="0" i="0" u="none" strike="noStrike" cap="none" normalizeH="0" baseline="0" dirty="0">
              <a:ln>
                <a:noFill/>
              </a:ln>
              <a:solidFill>
                <a:schemeClr val="tx1"/>
              </a:solidFill>
              <a:effectLst/>
              <a:latin typeface="Aptos" panose="020B000402020202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0" i="0" u="none" strike="noStrike" cap="none" normalizeH="0" baseline="0" dirty="0">
                <a:ln>
                  <a:noFill/>
                </a:ln>
                <a:solidFill>
                  <a:schemeClr val="tx1"/>
                </a:solidFill>
                <a:effectLst/>
                <a:latin typeface="Aptos" panose="020B0004020202020204" pitchFamily="34" charset="0"/>
                <a:ea typeface="Calibri" panose="020F0502020204030204" pitchFamily="34" charset="0"/>
                <a:cs typeface="Times New Roman" panose="02020603050405020304" pitchFamily="18" charset="0"/>
              </a:rPr>
              <a:t>In 2022, only 33% of the nation’s children were reading on a proficient level or above by the end of the 3</a:t>
            </a:r>
            <a:r>
              <a:rPr kumimoji="0" lang="en-US" altLang="en-US" sz="2000" b="0" i="0" u="none" strike="noStrike" cap="none" normalizeH="0" baseline="30000" dirty="0">
                <a:ln>
                  <a:noFill/>
                </a:ln>
                <a:solidFill>
                  <a:schemeClr val="tx1"/>
                </a:solidFill>
                <a:effectLst/>
                <a:latin typeface="Aptos" panose="020B0004020202020204" pitchFamily="34" charset="0"/>
                <a:ea typeface="Calibri" panose="020F0502020204030204" pitchFamily="34" charset="0"/>
                <a:cs typeface="Times New Roman" panose="02020603050405020304" pitchFamily="18" charset="0"/>
              </a:rPr>
              <a:t>rd</a:t>
            </a:r>
            <a:r>
              <a:rPr kumimoji="0" lang="en-US" altLang="en-US" sz="2000" b="0" i="0" u="none" strike="noStrike" cap="none" normalizeH="0" baseline="0" dirty="0">
                <a:ln>
                  <a:noFill/>
                </a:ln>
                <a:solidFill>
                  <a:schemeClr val="tx1"/>
                </a:solidFill>
                <a:effectLst/>
                <a:latin typeface="Aptos" panose="020B0004020202020204" pitchFamily="34" charset="0"/>
                <a:ea typeface="Calibri" panose="020F0502020204030204" pitchFamily="34" charset="0"/>
                <a:cs typeface="Times New Roman" panose="02020603050405020304" pitchFamily="18" charset="0"/>
              </a:rPr>
              <a:t> grade.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0" i="0" u="none" strike="noStrike" cap="none" normalizeH="0" baseline="0" dirty="0">
                <a:ln>
                  <a:noFill/>
                </a:ln>
                <a:solidFill>
                  <a:schemeClr val="tx1"/>
                </a:solidFill>
                <a:effectLst/>
                <a:latin typeface="Aptos" panose="020B0004020202020204" pitchFamily="34" charset="0"/>
                <a:ea typeface="Calibri" panose="020F0502020204030204" pitchFamily="34" charset="0"/>
                <a:cs typeface="Times New Roman" panose="02020603050405020304" pitchFamily="18" charset="0"/>
              </a:rPr>
              <a:t>For students from poor households the results are even more sobering: only 19% read on the proficient level. *  </a:t>
            </a:r>
          </a:p>
          <a:p>
            <a:pPr marL="800100" lvl="1" indent="-342900" eaLnBrk="0" fontAlgn="base" hangingPunct="0">
              <a:spcBef>
                <a:spcPct val="0"/>
              </a:spcBef>
              <a:spcAft>
                <a:spcPct val="0"/>
              </a:spcAft>
              <a:buFont typeface="Wingdings" panose="05000000000000000000" pitchFamily="2" charset="2"/>
              <a:buChar char="Ø"/>
            </a:pPr>
            <a:r>
              <a:rPr kumimoji="0" lang="en-US" altLang="en-US" sz="2000" b="0" i="0" u="none" strike="noStrike" cap="none" normalizeH="0" baseline="0" dirty="0">
                <a:ln>
                  <a:noFill/>
                </a:ln>
                <a:solidFill>
                  <a:schemeClr val="tx1"/>
                </a:solidFill>
                <a:effectLst/>
                <a:latin typeface="Aptos" panose="020B0004020202020204" pitchFamily="34" charset="0"/>
                <a:ea typeface="Calibri" panose="020F0502020204030204" pitchFamily="34" charset="0"/>
                <a:cs typeface="Times New Roman" panose="02020603050405020304" pitchFamily="18" charset="0"/>
              </a:rPr>
              <a:t>Up to 81% of U.S. children struggle with learning and achievement in school from the 4</a:t>
            </a:r>
            <a:r>
              <a:rPr kumimoji="0" lang="en-US" altLang="en-US" sz="2000" b="0" i="0" u="none" strike="noStrike" cap="none" normalizeH="0" baseline="30000" dirty="0">
                <a:ln>
                  <a:noFill/>
                </a:ln>
                <a:solidFill>
                  <a:schemeClr val="tx1"/>
                </a:solidFill>
                <a:effectLst/>
                <a:latin typeface="Aptos" panose="020B0004020202020204" pitchFamily="34" charset="0"/>
                <a:ea typeface="Calibri" panose="020F0502020204030204" pitchFamily="34" charset="0"/>
                <a:cs typeface="Times New Roman" panose="02020603050405020304" pitchFamily="18" charset="0"/>
              </a:rPr>
              <a:t>th</a:t>
            </a:r>
            <a:r>
              <a:rPr kumimoji="0" lang="en-US" altLang="en-US" sz="2000" b="0" i="0" u="none" strike="noStrike" cap="none" normalizeH="0" baseline="0" dirty="0">
                <a:ln>
                  <a:noFill/>
                </a:ln>
                <a:solidFill>
                  <a:schemeClr val="tx1"/>
                </a:solidFill>
                <a:effectLst/>
                <a:latin typeface="Aptos" panose="020B0004020202020204" pitchFamily="34" charset="0"/>
                <a:ea typeface="Calibri" panose="020F0502020204030204" pitchFamily="34" charset="0"/>
                <a:cs typeface="Times New Roman" panose="02020603050405020304" pitchFamily="18" charset="0"/>
              </a:rPr>
              <a:t> grade on.  </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000" b="0" i="0" u="none" strike="noStrike" cap="none" normalizeH="0" baseline="0" dirty="0">
                <a:ln>
                  <a:noFill/>
                </a:ln>
                <a:solidFill>
                  <a:schemeClr val="tx1"/>
                </a:solidFill>
                <a:effectLst/>
                <a:latin typeface="Aptos" panose="020B0004020202020204" pitchFamily="34" charset="0"/>
                <a:ea typeface="Calibri" panose="020F0502020204030204" pitchFamily="34" charset="0"/>
                <a:cs typeface="Times New Roman" panose="02020603050405020304" pitchFamily="18" charset="0"/>
              </a:rPr>
              <a:t>As a result, too many will drop out of or underachieve in school. </a:t>
            </a:r>
            <a:endParaRPr kumimoji="0" lang="en-US" altLang="en-US" sz="4400" b="1" i="0" u="none" strike="noStrike" cap="none" normalizeH="0" baseline="0" dirty="0">
              <a:ln>
                <a:noFill/>
              </a:ln>
              <a:solidFill>
                <a:schemeClr val="tx1"/>
              </a:solidFill>
              <a:effectLst/>
              <a:latin typeface="Aptos" panose="020B0004020202020204" pitchFamily="34" charset="0"/>
            </a:endParaRPr>
          </a:p>
        </p:txBody>
      </p:sp>
      <p:sp>
        <p:nvSpPr>
          <p:cNvPr id="4" name="TextBox 3">
            <a:extLst>
              <a:ext uri="{FF2B5EF4-FFF2-40B4-BE49-F238E27FC236}">
                <a16:creationId xmlns:a16="http://schemas.microsoft.com/office/drawing/2014/main" id="{42355B02-F929-09AC-D03F-E36CAB82BC01}"/>
              </a:ext>
            </a:extLst>
          </p:cNvPr>
          <p:cNvSpPr txBox="1"/>
          <p:nvPr/>
        </p:nvSpPr>
        <p:spPr>
          <a:xfrm>
            <a:off x="2603451" y="6343285"/>
            <a:ext cx="6985093" cy="276999"/>
          </a:xfrm>
          <a:prstGeom prst="rect">
            <a:avLst/>
          </a:prstGeom>
          <a:noFill/>
        </p:spPr>
        <p:txBody>
          <a:bodyPr wrap="square">
            <a:spAutoFit/>
          </a:bodyPr>
          <a:lstStyle/>
          <a:p>
            <a:pPr algn="ctr"/>
            <a:r>
              <a:rPr lang="en-US" sz="1200" dirty="0">
                <a:effectLst/>
                <a:latin typeface="Calibri" panose="020F0502020204030204" pitchFamily="34" charset="0"/>
                <a:ea typeface="Calibri" panose="020F0502020204030204" pitchFamily="34" charset="0"/>
                <a:cs typeface="Times New Roman" panose="02020603050405020304" pitchFamily="18" charset="0"/>
              </a:rPr>
              <a:t>*The Nation’s Report Card: </a:t>
            </a:r>
            <a:r>
              <a:rPr lang="en-US" sz="1200" u="sng"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2"/>
              </a:rPr>
              <a:t>https://www.nationsreportcard.gov/reading/nation/achievement/?grade=4</a:t>
            </a:r>
            <a:r>
              <a:rPr lang="en-US" sz="1200" dirty="0">
                <a:effectLst/>
                <a:latin typeface="Calibri" panose="020F0502020204030204" pitchFamily="34" charset="0"/>
                <a:ea typeface="Calibri" panose="020F0502020204030204" pitchFamily="34" charset="0"/>
                <a:cs typeface="Times New Roman" panose="02020603050405020304" pitchFamily="18" charset="0"/>
              </a:rPr>
              <a:t> </a:t>
            </a:r>
            <a:endParaRPr lang="en-US" sz="1200" dirty="0"/>
          </a:p>
        </p:txBody>
      </p:sp>
      <p:graphicFrame>
        <p:nvGraphicFramePr>
          <p:cNvPr id="9" name="Table 8">
            <a:extLst>
              <a:ext uri="{FF2B5EF4-FFF2-40B4-BE49-F238E27FC236}">
                <a16:creationId xmlns:a16="http://schemas.microsoft.com/office/drawing/2014/main" id="{67069A27-F2AC-3490-7A1C-51FA9AC876FA}"/>
              </a:ext>
            </a:extLst>
          </p:cNvPr>
          <p:cNvGraphicFramePr>
            <a:graphicFrameLocks noGrp="1"/>
          </p:cNvGraphicFramePr>
          <p:nvPr>
            <p:extLst>
              <p:ext uri="{D42A27DB-BD31-4B8C-83A1-F6EECF244321}">
                <p14:modId xmlns:p14="http://schemas.microsoft.com/office/powerpoint/2010/main" val="159009513"/>
              </p:ext>
            </p:extLst>
          </p:nvPr>
        </p:nvGraphicFramePr>
        <p:xfrm>
          <a:off x="8238355" y="3999283"/>
          <a:ext cx="2964967" cy="1709143"/>
        </p:xfrm>
        <a:graphic>
          <a:graphicData uri="http://schemas.openxmlformats.org/drawingml/2006/table">
            <a:tbl>
              <a:tblPr firstRow="1" firstCol="1" bandRow="1">
                <a:tableStyleId>{5940675A-B579-460E-94D1-54222C63F5DA}</a:tableStyleId>
              </a:tblPr>
              <a:tblGrid>
                <a:gridCol w="939065">
                  <a:extLst>
                    <a:ext uri="{9D8B030D-6E8A-4147-A177-3AD203B41FA5}">
                      <a16:colId xmlns:a16="http://schemas.microsoft.com/office/drawing/2014/main" val="3324067287"/>
                    </a:ext>
                  </a:extLst>
                </a:gridCol>
                <a:gridCol w="1058236">
                  <a:extLst>
                    <a:ext uri="{9D8B030D-6E8A-4147-A177-3AD203B41FA5}">
                      <a16:colId xmlns:a16="http://schemas.microsoft.com/office/drawing/2014/main" val="2795546158"/>
                    </a:ext>
                  </a:extLst>
                </a:gridCol>
                <a:gridCol w="967666">
                  <a:extLst>
                    <a:ext uri="{9D8B030D-6E8A-4147-A177-3AD203B41FA5}">
                      <a16:colId xmlns:a16="http://schemas.microsoft.com/office/drawing/2014/main" val="2596493233"/>
                    </a:ext>
                  </a:extLst>
                </a:gridCol>
              </a:tblGrid>
              <a:tr h="687809">
                <a:tc gridSpan="3">
                  <a:txBody>
                    <a:bodyPr/>
                    <a:lstStyle/>
                    <a:p>
                      <a:pPr marL="0" marR="0" algn="ctr">
                        <a:lnSpc>
                          <a:spcPct val="107000"/>
                        </a:lnSpc>
                        <a:spcBef>
                          <a:spcPts val="0"/>
                        </a:spcBef>
                        <a:spcAft>
                          <a:spcPts val="0"/>
                        </a:spcAft>
                      </a:pPr>
                      <a:r>
                        <a:rPr kumimoji="0" lang="en-US" altLang="en-US" sz="1100" b="1" i="0" u="none" strike="noStrike" cap="none" normalizeH="0" baseline="0" dirty="0">
                          <a:ln>
                            <a:noFill/>
                          </a:ln>
                          <a:solidFill>
                            <a:srgbClr val="FF0000"/>
                          </a:solidFill>
                          <a:effectLst/>
                          <a:latin typeface="Aptos" panose="020B0004020202020204" pitchFamily="34" charset="0"/>
                          <a:ea typeface="Calibri" panose="020F0502020204030204" pitchFamily="34" charset="0"/>
                          <a:cs typeface="Times New Roman" panose="02020603050405020304" pitchFamily="18" charset="0"/>
                        </a:rPr>
                        <a:t>THE EDUCATION – HEALTH CONNECTION </a:t>
                      </a:r>
                    </a:p>
                    <a:p>
                      <a:pPr marL="0" marR="0" algn="ctr">
                        <a:lnSpc>
                          <a:spcPct val="107000"/>
                        </a:lnSpc>
                        <a:spcBef>
                          <a:spcPts val="0"/>
                        </a:spcBef>
                        <a:spcAft>
                          <a:spcPts val="0"/>
                        </a:spcAft>
                      </a:pPr>
                      <a:r>
                        <a:rPr lang="en-US" sz="1000" b="1" dirty="0">
                          <a:effectLst/>
                          <a:latin typeface="Aptos" panose="020B0004020202020204" pitchFamily="34" charset="0"/>
                        </a:rPr>
                        <a:t>4 YEARS OR MORE OF COLLEGE AFTER HIGH SCHOOL </a:t>
                      </a:r>
                    </a:p>
                    <a:p>
                      <a:pPr marL="0" marR="0" algn="ctr">
                        <a:lnSpc>
                          <a:spcPct val="107000"/>
                        </a:lnSpc>
                        <a:spcBef>
                          <a:spcPts val="0"/>
                        </a:spcBef>
                        <a:spcAft>
                          <a:spcPts val="0"/>
                        </a:spcAft>
                      </a:pPr>
                      <a:r>
                        <a:rPr lang="en-US" sz="1000" b="1" dirty="0">
                          <a:effectLst/>
                          <a:latin typeface="Aptos" panose="020B0004020202020204" pitchFamily="34" charset="0"/>
                        </a:rPr>
                        <a:t>IS CORRELATED WITH…</a:t>
                      </a:r>
                      <a:endParaRPr lang="en-US" sz="1000" b="1" dirty="0">
                        <a:effectLst/>
                        <a:latin typeface="Aptos" panose="020B0004020202020204" pitchFamily="34" charset="0"/>
                        <a:ea typeface="Calibri" panose="020F0502020204030204" pitchFamily="34" charset="0"/>
                        <a:cs typeface="Times New Roman" panose="02020603050405020304" pitchFamily="18" charset="0"/>
                      </a:endParaRPr>
                    </a:p>
                  </a:txBody>
                  <a:tcPr marL="68580" marR="68580" marT="0" marB="0">
                    <a:lnL w="19050" cap="flat" cmpd="sng" algn="ctr">
                      <a:solidFill>
                        <a:srgbClr val="0CB8C0"/>
                      </a:solidFill>
                      <a:prstDash val="solid"/>
                      <a:round/>
                      <a:headEnd type="none" w="med" len="med"/>
                      <a:tailEnd type="none" w="med" len="med"/>
                    </a:lnL>
                    <a:lnR w="19050" cap="flat" cmpd="sng" algn="ctr">
                      <a:solidFill>
                        <a:srgbClr val="0CB8C0"/>
                      </a:solidFill>
                      <a:prstDash val="solid"/>
                      <a:round/>
                      <a:headEnd type="none" w="med" len="med"/>
                      <a:tailEnd type="none" w="med" len="med"/>
                    </a:lnR>
                    <a:lnT w="19050" cap="flat" cmpd="sng" algn="ctr">
                      <a:solidFill>
                        <a:srgbClr val="0CB8C0"/>
                      </a:solidFill>
                      <a:prstDash val="solid"/>
                      <a:round/>
                      <a:headEnd type="none" w="med" len="med"/>
                      <a:tailEnd type="none" w="med" len="med"/>
                    </a:lnT>
                    <a:lnB w="19050" cap="flat" cmpd="sng" algn="ctr">
                      <a:solidFill>
                        <a:srgbClr val="0CB8C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497769601"/>
                  </a:ext>
                </a:extLst>
              </a:tr>
              <a:tr h="797828">
                <a:tc>
                  <a:txBody>
                    <a:bodyPr/>
                    <a:lstStyle/>
                    <a:p>
                      <a:pPr marL="0" marR="0">
                        <a:lnSpc>
                          <a:spcPct val="107000"/>
                        </a:lnSpc>
                        <a:spcBef>
                          <a:spcPts val="0"/>
                        </a:spcBef>
                        <a:spcAft>
                          <a:spcPts val="0"/>
                        </a:spcAft>
                      </a:pPr>
                      <a:r>
                        <a:rPr lang="en-US" sz="1050" b="1" dirty="0">
                          <a:effectLst/>
                          <a:latin typeface="Aptos" panose="020B0004020202020204" pitchFamily="34" charset="0"/>
                        </a:rPr>
                        <a:t>5-7 years Longer Life</a:t>
                      </a:r>
                      <a:br>
                        <a:rPr lang="en-US" sz="1050" b="1" dirty="0">
                          <a:effectLst/>
                          <a:latin typeface="Aptos" panose="020B0004020202020204" pitchFamily="34" charset="0"/>
                        </a:rPr>
                      </a:br>
                      <a:endParaRPr lang="en-US" sz="1050" b="1" dirty="0">
                        <a:effectLst/>
                        <a:latin typeface="Aptos" panose="020B0004020202020204" pitchFamily="34" charset="0"/>
                      </a:endParaRPr>
                    </a:p>
                    <a:p>
                      <a:pPr marL="0" marR="0">
                        <a:lnSpc>
                          <a:spcPct val="107000"/>
                        </a:lnSpc>
                        <a:spcBef>
                          <a:spcPts val="0"/>
                        </a:spcBef>
                        <a:spcAft>
                          <a:spcPts val="0"/>
                        </a:spcAft>
                      </a:pPr>
                      <a:r>
                        <a:rPr lang="en-US" sz="1050" b="1" dirty="0">
                          <a:effectLst/>
                          <a:latin typeface="Aptos" panose="020B0004020202020204" pitchFamily="34" charset="0"/>
                        </a:rPr>
                        <a:t>12% less risk for Smoking</a:t>
                      </a:r>
                      <a:endParaRPr lang="en-US" sz="1050" b="1" dirty="0">
                        <a:effectLst/>
                        <a:latin typeface="Aptos" panose="020B0004020202020204" pitchFamily="34" charset="0"/>
                        <a:ea typeface="Calibri" panose="020F0502020204030204" pitchFamily="34" charset="0"/>
                        <a:cs typeface="Times New Roman" panose="02020603050405020304" pitchFamily="18" charset="0"/>
                      </a:endParaRPr>
                    </a:p>
                  </a:txBody>
                  <a:tcPr marL="68580" marR="68580" marT="0" marB="0">
                    <a:lnL w="19050" cap="flat" cmpd="sng" algn="ctr">
                      <a:solidFill>
                        <a:srgbClr val="0CB8C0"/>
                      </a:solidFill>
                      <a:prstDash val="solid"/>
                      <a:round/>
                      <a:headEnd type="none" w="med" len="med"/>
                      <a:tailEnd type="none" w="med" len="med"/>
                    </a:lnL>
                    <a:lnR w="19050" cap="flat" cmpd="sng" algn="ctr">
                      <a:solidFill>
                        <a:srgbClr val="0CB8C0"/>
                      </a:solidFill>
                      <a:prstDash val="solid"/>
                      <a:round/>
                      <a:headEnd type="none" w="med" len="med"/>
                      <a:tailEnd type="none" w="med" len="med"/>
                    </a:lnR>
                    <a:lnT w="19050" cap="flat" cmpd="sng" algn="ctr">
                      <a:solidFill>
                        <a:srgbClr val="0CB8C0"/>
                      </a:solidFill>
                      <a:prstDash val="solid"/>
                      <a:round/>
                      <a:headEnd type="none" w="med" len="med"/>
                      <a:tailEnd type="none" w="med" len="med"/>
                    </a:lnT>
                    <a:lnB w="19050" cap="flat" cmpd="sng" algn="ctr">
                      <a:solidFill>
                        <a:srgbClr val="0CB8C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b="1" dirty="0">
                          <a:effectLst/>
                          <a:latin typeface="Aptos" panose="020B0004020202020204" pitchFamily="34" charset="0"/>
                        </a:rPr>
                        <a:t>5% less risk for Obesity </a:t>
                      </a:r>
                      <a:br>
                        <a:rPr lang="en-US" sz="1050" b="1" dirty="0">
                          <a:effectLst/>
                          <a:latin typeface="Aptos" panose="020B0004020202020204" pitchFamily="34" charset="0"/>
                        </a:rPr>
                      </a:br>
                      <a:endParaRPr lang="en-US" sz="1050" b="1" dirty="0">
                        <a:effectLst/>
                        <a:latin typeface="Aptos" panose="020B0004020202020204" pitchFamily="34" charset="0"/>
                      </a:endParaRPr>
                    </a:p>
                    <a:p>
                      <a:pPr marL="0" marR="0">
                        <a:lnSpc>
                          <a:spcPct val="107000"/>
                        </a:lnSpc>
                        <a:spcBef>
                          <a:spcPts val="0"/>
                        </a:spcBef>
                        <a:spcAft>
                          <a:spcPts val="0"/>
                        </a:spcAft>
                      </a:pPr>
                      <a:r>
                        <a:rPr lang="en-US" sz="1050" b="1" dirty="0">
                          <a:effectLst/>
                          <a:latin typeface="Aptos" panose="020B0004020202020204" pitchFamily="34" charset="0"/>
                        </a:rPr>
                        <a:t>2.2% less risk for Heart Disease</a:t>
                      </a:r>
                      <a:endParaRPr lang="en-US" sz="1050" b="1" dirty="0">
                        <a:effectLst/>
                        <a:latin typeface="Aptos" panose="020B0004020202020204" pitchFamily="34" charset="0"/>
                        <a:ea typeface="Calibri" panose="020F0502020204030204" pitchFamily="34" charset="0"/>
                        <a:cs typeface="Times New Roman" panose="02020603050405020304" pitchFamily="18" charset="0"/>
                      </a:endParaRPr>
                    </a:p>
                  </a:txBody>
                  <a:tcPr marL="68580" marR="68580" marT="0" marB="0">
                    <a:lnL w="19050" cap="flat" cmpd="sng" algn="ctr">
                      <a:solidFill>
                        <a:srgbClr val="0CB8C0"/>
                      </a:solidFill>
                      <a:prstDash val="solid"/>
                      <a:round/>
                      <a:headEnd type="none" w="med" len="med"/>
                      <a:tailEnd type="none" w="med" len="med"/>
                    </a:lnL>
                    <a:lnR w="19050" cap="flat" cmpd="sng" algn="ctr">
                      <a:solidFill>
                        <a:srgbClr val="0CB8C0"/>
                      </a:solidFill>
                      <a:prstDash val="solid"/>
                      <a:round/>
                      <a:headEnd type="none" w="med" len="med"/>
                      <a:tailEnd type="none" w="med" len="med"/>
                    </a:lnR>
                    <a:lnT w="19050" cap="flat" cmpd="sng" algn="ctr">
                      <a:solidFill>
                        <a:srgbClr val="0CB8C0"/>
                      </a:solidFill>
                      <a:prstDash val="solid"/>
                      <a:round/>
                      <a:headEnd type="none" w="med" len="med"/>
                      <a:tailEnd type="none" w="med" len="med"/>
                    </a:lnT>
                    <a:lnB w="19050" cap="flat" cmpd="sng" algn="ctr">
                      <a:solidFill>
                        <a:srgbClr val="0CB8C0"/>
                      </a:solidFill>
                      <a:prstDash val="solid"/>
                      <a:round/>
                      <a:headEnd type="none" w="med" len="med"/>
                      <a:tailEnd type="none" w="med" len="med"/>
                    </a:lnB>
                  </a:tcPr>
                </a:tc>
                <a:tc>
                  <a:txBody>
                    <a:bodyPr/>
                    <a:lstStyle/>
                    <a:p>
                      <a:pPr marL="0" marR="0">
                        <a:lnSpc>
                          <a:spcPct val="107000"/>
                        </a:lnSpc>
                        <a:spcBef>
                          <a:spcPts val="0"/>
                        </a:spcBef>
                        <a:spcAft>
                          <a:spcPts val="0"/>
                        </a:spcAft>
                      </a:pPr>
                      <a:r>
                        <a:rPr lang="en-US" sz="1050" b="1" dirty="0">
                          <a:effectLst/>
                          <a:latin typeface="Aptos" panose="020B0004020202020204" pitchFamily="34" charset="0"/>
                        </a:rPr>
                        <a:t>1.3% less risk for Diabetes</a:t>
                      </a:r>
                    </a:p>
                    <a:p>
                      <a:pPr marL="0" marR="0">
                        <a:lnSpc>
                          <a:spcPct val="107000"/>
                        </a:lnSpc>
                        <a:spcBef>
                          <a:spcPts val="0"/>
                        </a:spcBef>
                        <a:spcAft>
                          <a:spcPts val="0"/>
                        </a:spcAft>
                      </a:pPr>
                      <a:r>
                        <a:rPr lang="en-US" sz="1050" b="1" dirty="0">
                          <a:effectLst/>
                          <a:latin typeface="Aptos" panose="020B0004020202020204" pitchFamily="34" charset="0"/>
                        </a:rPr>
                        <a:t> </a:t>
                      </a:r>
                      <a:endParaRPr lang="en-US" sz="1050" b="1" dirty="0">
                        <a:effectLst/>
                        <a:latin typeface="Aptos" panose="020B0004020202020204" pitchFamily="34" charset="0"/>
                        <a:ea typeface="Calibri" panose="020F0502020204030204" pitchFamily="34" charset="0"/>
                        <a:cs typeface="Times New Roman" panose="02020603050405020304" pitchFamily="18" charset="0"/>
                      </a:endParaRPr>
                    </a:p>
                  </a:txBody>
                  <a:tcPr marL="68580" marR="68580" marT="0" marB="0">
                    <a:lnL w="19050" cap="flat" cmpd="sng" algn="ctr">
                      <a:solidFill>
                        <a:srgbClr val="0CB8C0"/>
                      </a:solidFill>
                      <a:prstDash val="solid"/>
                      <a:round/>
                      <a:headEnd type="none" w="med" len="med"/>
                      <a:tailEnd type="none" w="med" len="med"/>
                    </a:lnL>
                    <a:lnR w="19050" cap="flat" cmpd="sng" algn="ctr">
                      <a:solidFill>
                        <a:srgbClr val="0CB8C0"/>
                      </a:solidFill>
                      <a:prstDash val="solid"/>
                      <a:round/>
                      <a:headEnd type="none" w="med" len="med"/>
                      <a:tailEnd type="none" w="med" len="med"/>
                    </a:lnR>
                    <a:lnT w="19050" cap="flat" cmpd="sng" algn="ctr">
                      <a:solidFill>
                        <a:srgbClr val="0CB8C0"/>
                      </a:solidFill>
                      <a:prstDash val="solid"/>
                      <a:round/>
                      <a:headEnd type="none" w="med" len="med"/>
                      <a:tailEnd type="none" w="med" len="med"/>
                    </a:lnT>
                    <a:lnB w="19050" cap="flat" cmpd="sng" algn="ctr">
                      <a:solidFill>
                        <a:srgbClr val="0CB8C0"/>
                      </a:solidFill>
                      <a:prstDash val="solid"/>
                      <a:round/>
                      <a:headEnd type="none" w="med" len="med"/>
                      <a:tailEnd type="none" w="med" len="med"/>
                    </a:lnB>
                  </a:tcPr>
                </a:tc>
                <a:extLst>
                  <a:ext uri="{0D108BD9-81ED-4DB2-BD59-A6C34878D82A}">
                    <a16:rowId xmlns:a16="http://schemas.microsoft.com/office/drawing/2014/main" val="3307270499"/>
                  </a:ext>
                </a:extLst>
              </a:tr>
            </a:tbl>
          </a:graphicData>
        </a:graphic>
      </p:graphicFrame>
      <p:pic>
        <p:nvPicPr>
          <p:cNvPr id="10" name="Picture 1">
            <a:extLst>
              <a:ext uri="{FF2B5EF4-FFF2-40B4-BE49-F238E27FC236}">
                <a16:creationId xmlns:a16="http://schemas.microsoft.com/office/drawing/2014/main" id="{2CD43FDF-B2D1-35A0-18E7-BE91FD57B56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58421" y="2132241"/>
            <a:ext cx="2349597" cy="1739294"/>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B5CB009D-03A5-71DC-6390-7B3660A498B4}"/>
              </a:ext>
            </a:extLst>
          </p:cNvPr>
          <p:cNvSpPr txBox="1"/>
          <p:nvPr/>
        </p:nvSpPr>
        <p:spPr>
          <a:xfrm>
            <a:off x="803027" y="5785250"/>
            <a:ext cx="10585935" cy="523220"/>
          </a:xfrm>
          <a:prstGeom prst="rect">
            <a:avLst/>
          </a:prstGeom>
          <a:noFill/>
        </p:spPr>
        <p:txBody>
          <a:bodyPr wrap="square">
            <a:spAutoFit/>
          </a:bodyPr>
          <a:lstStyle/>
          <a:p>
            <a:r>
              <a:rPr kumimoji="0" lang="en-US" altLang="en-US" sz="2800" b="1" i="0" u="none" strike="noStrike" cap="none" normalizeH="0" baseline="0" dirty="0">
                <a:ln>
                  <a:noFill/>
                </a:ln>
                <a:solidFill>
                  <a:srgbClr val="E6523E"/>
                </a:solidFill>
                <a:effectLst/>
                <a:latin typeface="Aptos" panose="020B0004020202020204" pitchFamily="34" charset="0"/>
                <a:ea typeface="Calibri" panose="020F0502020204030204" pitchFamily="34" charset="0"/>
                <a:cs typeface="Times New Roman" panose="02020603050405020304" pitchFamily="18" charset="0"/>
              </a:rPr>
              <a:t>We can do better, and Health Centers have a pivotal role to play!</a:t>
            </a:r>
            <a:endParaRPr lang="en-US" sz="2800" dirty="0">
              <a:solidFill>
                <a:srgbClr val="E6523E"/>
              </a:solidFill>
            </a:endParaRPr>
          </a:p>
        </p:txBody>
      </p:sp>
    </p:spTree>
    <p:extLst>
      <p:ext uri="{BB962C8B-B14F-4D97-AF65-F5344CB8AC3E}">
        <p14:creationId xmlns:p14="http://schemas.microsoft.com/office/powerpoint/2010/main" val="1241217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EE080630-81C0-1718-228D-8E7C93FF6B63}"/>
              </a:ext>
            </a:extLst>
          </p:cNvPr>
          <p:cNvSpPr txBox="1"/>
          <p:nvPr/>
        </p:nvSpPr>
        <p:spPr>
          <a:xfrm>
            <a:off x="6093211" y="3573534"/>
            <a:ext cx="5573270" cy="1815882"/>
          </a:xfrm>
          <a:prstGeom prst="rect">
            <a:avLst/>
          </a:prstGeom>
          <a:noFill/>
        </p:spPr>
        <p:txBody>
          <a:bodyPr wrap="square" rtlCol="0">
            <a:spAutoFit/>
          </a:bodyPr>
          <a:lstStyle/>
          <a:p>
            <a:r>
              <a:rPr lang="en-US" sz="1600" i="1" dirty="0">
                <a:effectLst/>
                <a:latin typeface="Calibri" panose="020F0502020204030204" pitchFamily="34" charset="0"/>
                <a:ea typeface="Calibri" panose="020F0502020204030204" pitchFamily="34" charset="0"/>
                <a:cs typeface="Times New Roman" panose="02020603050405020304" pitchFamily="18" charset="0"/>
              </a:rPr>
              <a:t>Talk With Me Baby is a research-based intervention that helps children build healthy neural and social foundations for learning, literacy, and school achievement starting with the last trimester of pregnancy to the age of 3 when brain growth is at its peak. Health care professionals utilize a family-centered education &amp; coaching approach during the provision of routine care that results in lasting impacts.</a:t>
            </a:r>
            <a:endParaRPr lang="en-US" sz="1600" i="1" dirty="0">
              <a:effectLst/>
              <a:latin typeface="Aptos" panose="020B0004020202020204" pitchFamily="34" charset="0"/>
              <a:ea typeface="Calibri" panose="020F0502020204030204" pitchFamily="34" charset="0"/>
              <a:cs typeface="Times New Roman" panose="02020603050405020304" pitchFamily="18" charset="0"/>
            </a:endParaRPr>
          </a:p>
        </p:txBody>
      </p:sp>
      <p:graphicFrame>
        <p:nvGraphicFramePr>
          <p:cNvPr id="15" name="Content Placeholder 2">
            <a:extLst>
              <a:ext uri="{FF2B5EF4-FFF2-40B4-BE49-F238E27FC236}">
                <a16:creationId xmlns:a16="http://schemas.microsoft.com/office/drawing/2014/main" id="{3AFD2BB9-F33D-C725-F56A-20EACEAF6517}"/>
              </a:ext>
            </a:extLst>
          </p:cNvPr>
          <p:cNvGraphicFramePr>
            <a:graphicFrameLocks noGrp="1"/>
          </p:cNvGraphicFramePr>
          <p:nvPr>
            <p:ph sz="half" idx="1"/>
            <p:extLst>
              <p:ext uri="{D42A27DB-BD31-4B8C-83A1-F6EECF244321}">
                <p14:modId xmlns:p14="http://schemas.microsoft.com/office/powerpoint/2010/main" val="1004599483"/>
              </p:ext>
            </p:extLst>
          </p:nvPr>
        </p:nvGraphicFramePr>
        <p:xfrm>
          <a:off x="321583" y="1988037"/>
          <a:ext cx="5167616" cy="407900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19B1D1DC-27AD-3DFB-8A12-66341328F850}"/>
              </a:ext>
            </a:extLst>
          </p:cNvPr>
          <p:cNvSpPr txBox="1"/>
          <p:nvPr/>
        </p:nvSpPr>
        <p:spPr>
          <a:xfrm>
            <a:off x="591686" y="375458"/>
            <a:ext cx="8773029" cy="830997"/>
          </a:xfrm>
          <a:prstGeom prst="rect">
            <a:avLst/>
          </a:prstGeom>
          <a:noFill/>
        </p:spPr>
        <p:txBody>
          <a:bodyPr wrap="square" rtlCol="0">
            <a:spAutoFit/>
          </a:bodyPr>
          <a:lstStyle/>
          <a:p>
            <a:r>
              <a:rPr lang="en-US" sz="4800" b="1" dirty="0">
                <a:latin typeface="Aptos" panose="020B0004020202020204" pitchFamily="34" charset="0"/>
              </a:rPr>
              <a:t>What is Talk With Me Baby?</a:t>
            </a:r>
          </a:p>
        </p:txBody>
      </p:sp>
      <p:cxnSp>
        <p:nvCxnSpPr>
          <p:cNvPr id="13" name="Straight Connector 12">
            <a:extLst>
              <a:ext uri="{FF2B5EF4-FFF2-40B4-BE49-F238E27FC236}">
                <a16:creationId xmlns:a16="http://schemas.microsoft.com/office/drawing/2014/main" id="{197A1A0D-DE15-ACC0-5491-D5E0C82100F2}"/>
              </a:ext>
            </a:extLst>
          </p:cNvPr>
          <p:cNvCxnSpPr/>
          <p:nvPr/>
        </p:nvCxnSpPr>
        <p:spPr>
          <a:xfrm>
            <a:off x="5863905" y="1517532"/>
            <a:ext cx="0" cy="4848836"/>
          </a:xfrm>
          <a:prstGeom prst="line">
            <a:avLst/>
          </a:prstGeom>
          <a:ln w="57150"/>
        </p:spPr>
        <p:style>
          <a:lnRef idx="1">
            <a:schemeClr val="accent1"/>
          </a:lnRef>
          <a:fillRef idx="0">
            <a:schemeClr val="accent1"/>
          </a:fillRef>
          <a:effectRef idx="0">
            <a:schemeClr val="accent1"/>
          </a:effectRef>
          <a:fontRef idx="minor">
            <a:schemeClr val="tx1"/>
          </a:fontRef>
        </p:style>
      </p:cxnSp>
      <p:pic>
        <p:nvPicPr>
          <p:cNvPr id="2" name="Picture 1" descr="A logo with colorful text&#10;&#10;Description automatically generated">
            <a:extLst>
              <a:ext uri="{FF2B5EF4-FFF2-40B4-BE49-F238E27FC236}">
                <a16:creationId xmlns:a16="http://schemas.microsoft.com/office/drawing/2014/main" id="{83AB0EC3-62A9-DA45-30BE-ABEA55B6E4DE}"/>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78442" y="1517532"/>
            <a:ext cx="5006743" cy="1873064"/>
          </a:xfrm>
          <a:prstGeom prst="rect">
            <a:avLst/>
          </a:prstGeom>
          <a:noFill/>
          <a:ln>
            <a:noFill/>
          </a:ln>
        </p:spPr>
      </p:pic>
      <p:sp>
        <p:nvSpPr>
          <p:cNvPr id="5" name="TextBox 4">
            <a:extLst>
              <a:ext uri="{FF2B5EF4-FFF2-40B4-BE49-F238E27FC236}">
                <a16:creationId xmlns:a16="http://schemas.microsoft.com/office/drawing/2014/main" id="{641D70CB-18D2-C4DE-4A96-36F479D4453F}"/>
              </a:ext>
            </a:extLst>
          </p:cNvPr>
          <p:cNvSpPr txBox="1"/>
          <p:nvPr/>
        </p:nvSpPr>
        <p:spPr>
          <a:xfrm>
            <a:off x="6238612" y="5682322"/>
            <a:ext cx="5318042" cy="938719"/>
          </a:xfrm>
          <a:prstGeom prst="rect">
            <a:avLst/>
          </a:prstGeom>
          <a:noFill/>
        </p:spPr>
        <p:txBody>
          <a:bodyPr wrap="square">
            <a:spAutoFit/>
          </a:bodyPr>
          <a:lstStyle/>
          <a:p>
            <a:r>
              <a:rPr lang="en-US" sz="1100" i="1" dirty="0">
                <a:latin typeface="Aptos" panose="020B0004020202020204" pitchFamily="34" charset="0"/>
                <a:ea typeface="Calibri" panose="020F0502020204030204" pitchFamily="34" charset="0"/>
                <a:cs typeface="Times New Roman" panose="02020603050405020304" pitchFamily="18" charset="0"/>
              </a:rPr>
              <a:t>Talk With Me Baby for healthcare is a collaboration of Grady Health System and the  Rollins Center for Language and Literacy at the Atlanta Speech School in Atlanta, GA. The initiative, designed to combat illiteracy and generational poverty was developed with grant support from the James M. Cox Foundation and United Way of Greater Atlanta/Woodruff Foundation.</a:t>
            </a:r>
            <a:endParaRPr lang="en-US" sz="1100" dirty="0">
              <a:latin typeface="Aptos" panose="020B0004020202020204" pitchFamily="34" charset="0"/>
            </a:endParaRPr>
          </a:p>
        </p:txBody>
      </p:sp>
    </p:spTree>
    <p:extLst>
      <p:ext uri="{BB962C8B-B14F-4D97-AF65-F5344CB8AC3E}">
        <p14:creationId xmlns:p14="http://schemas.microsoft.com/office/powerpoint/2010/main" val="543465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7A30BA-00BB-58DE-03E7-F7EBD4B46579}"/>
              </a:ext>
            </a:extLst>
          </p:cNvPr>
          <p:cNvSpPr>
            <a:spLocks noGrp="1"/>
          </p:cNvSpPr>
          <p:nvPr>
            <p:ph type="title"/>
          </p:nvPr>
        </p:nvSpPr>
        <p:spPr/>
        <p:txBody>
          <a:bodyPr/>
          <a:lstStyle/>
          <a:p>
            <a:r>
              <a:rPr lang="en-US" b="1" dirty="0">
                <a:latin typeface="Aptos" panose="020B0004020202020204" pitchFamily="34" charset="0"/>
              </a:rPr>
              <a:t>The NACHC and Sesame Workshop </a:t>
            </a:r>
            <a:br>
              <a:rPr lang="en-US" b="1" dirty="0">
                <a:latin typeface="Aptos" panose="020B0004020202020204" pitchFamily="34" charset="0"/>
              </a:rPr>
            </a:br>
            <a:r>
              <a:rPr lang="en-US" b="1" dirty="0">
                <a:latin typeface="Aptos" panose="020B0004020202020204" pitchFamily="34" charset="0"/>
              </a:rPr>
              <a:t>Talk With Me Baby Collaboration</a:t>
            </a:r>
          </a:p>
        </p:txBody>
      </p:sp>
      <p:sp>
        <p:nvSpPr>
          <p:cNvPr id="3" name="Content Placeholder 2">
            <a:extLst>
              <a:ext uri="{FF2B5EF4-FFF2-40B4-BE49-F238E27FC236}">
                <a16:creationId xmlns:a16="http://schemas.microsoft.com/office/drawing/2014/main" id="{97F8CE0F-D17B-3BBA-6AC8-2E8B34757CCE}"/>
              </a:ext>
            </a:extLst>
          </p:cNvPr>
          <p:cNvSpPr>
            <a:spLocks noGrp="1"/>
          </p:cNvSpPr>
          <p:nvPr>
            <p:ph sz="half" idx="1"/>
          </p:nvPr>
        </p:nvSpPr>
        <p:spPr>
          <a:xfrm>
            <a:off x="838201" y="2027424"/>
            <a:ext cx="5181600" cy="3276096"/>
          </a:xfrm>
        </p:spPr>
        <p:txBody>
          <a:bodyPr>
            <a:normAutofit/>
          </a:bodyPr>
          <a:lstStyle/>
          <a:p>
            <a:pPr marL="0" indent="0">
              <a:buNone/>
            </a:pPr>
            <a:r>
              <a:rPr lang="en-US" sz="3200" b="1" dirty="0">
                <a:latin typeface="Aptos" panose="020B0004020202020204" pitchFamily="34" charset="0"/>
              </a:rPr>
              <a:t>PHASE 1</a:t>
            </a:r>
          </a:p>
          <a:p>
            <a:r>
              <a:rPr lang="en-US" dirty="0">
                <a:latin typeface="Aptos" panose="020B0004020202020204" pitchFamily="34" charset="0"/>
              </a:rPr>
              <a:t>Implementation Guide for Health Center Leaders</a:t>
            </a:r>
          </a:p>
          <a:p>
            <a:r>
              <a:rPr lang="en-US" dirty="0">
                <a:latin typeface="Aptos" panose="020B0004020202020204" pitchFamily="34" charset="0"/>
              </a:rPr>
              <a:t>Resources for Staff</a:t>
            </a:r>
          </a:p>
          <a:p>
            <a:r>
              <a:rPr lang="en-US" dirty="0">
                <a:latin typeface="Aptos" panose="020B0004020202020204" pitchFamily="34" charset="0"/>
              </a:rPr>
              <a:t>Resources for Families</a:t>
            </a:r>
          </a:p>
        </p:txBody>
      </p:sp>
      <p:sp>
        <p:nvSpPr>
          <p:cNvPr id="4" name="Content Placeholder 3">
            <a:extLst>
              <a:ext uri="{FF2B5EF4-FFF2-40B4-BE49-F238E27FC236}">
                <a16:creationId xmlns:a16="http://schemas.microsoft.com/office/drawing/2014/main" id="{6B49CBE0-774B-BE04-D552-CB62F9F34854}"/>
              </a:ext>
            </a:extLst>
          </p:cNvPr>
          <p:cNvSpPr>
            <a:spLocks noGrp="1"/>
          </p:cNvSpPr>
          <p:nvPr>
            <p:ph sz="half" idx="2"/>
          </p:nvPr>
        </p:nvSpPr>
        <p:spPr>
          <a:xfrm>
            <a:off x="6181953" y="2027424"/>
            <a:ext cx="5181600" cy="3168891"/>
          </a:xfrm>
        </p:spPr>
        <p:txBody>
          <a:bodyPr>
            <a:normAutofit/>
          </a:bodyPr>
          <a:lstStyle/>
          <a:p>
            <a:pPr marL="0" indent="0">
              <a:buNone/>
            </a:pPr>
            <a:r>
              <a:rPr lang="en-US" sz="3200" b="1" dirty="0">
                <a:latin typeface="Aptos" panose="020B0004020202020204" pitchFamily="34" charset="0"/>
              </a:rPr>
              <a:t>PHASE 2</a:t>
            </a:r>
          </a:p>
          <a:p>
            <a:r>
              <a:rPr lang="en-US" dirty="0">
                <a:latin typeface="Aptos" panose="020B0004020202020204" pitchFamily="34" charset="0"/>
              </a:rPr>
              <a:t>Informational and Implementation Webinars for Health Center Leaders</a:t>
            </a:r>
          </a:p>
          <a:p>
            <a:r>
              <a:rPr lang="en-US" dirty="0">
                <a:latin typeface="Aptos" panose="020B0004020202020204" pitchFamily="34" charset="0"/>
              </a:rPr>
              <a:t>CBT Training for Staff</a:t>
            </a:r>
          </a:p>
        </p:txBody>
      </p:sp>
      <p:sp>
        <p:nvSpPr>
          <p:cNvPr id="5" name="TextBox 4">
            <a:extLst>
              <a:ext uri="{FF2B5EF4-FFF2-40B4-BE49-F238E27FC236}">
                <a16:creationId xmlns:a16="http://schemas.microsoft.com/office/drawing/2014/main" id="{5508456F-838B-DBA8-49E5-4392A1E50529}"/>
              </a:ext>
            </a:extLst>
          </p:cNvPr>
          <p:cNvSpPr txBox="1"/>
          <p:nvPr/>
        </p:nvSpPr>
        <p:spPr>
          <a:xfrm>
            <a:off x="1108608" y="5989380"/>
            <a:ext cx="9974784" cy="584775"/>
          </a:xfrm>
          <a:prstGeom prst="rect">
            <a:avLst/>
          </a:prstGeom>
          <a:noFill/>
        </p:spPr>
        <p:txBody>
          <a:bodyPr wrap="square" rtlCol="0">
            <a:spAutoFit/>
          </a:bodyPr>
          <a:lstStyle/>
          <a:p>
            <a:pPr algn="ctr"/>
            <a:r>
              <a:rPr lang="en-US" sz="1600" dirty="0">
                <a:latin typeface="Aptos" panose="020B0004020202020204" pitchFamily="34" charset="0"/>
              </a:rPr>
              <a:t>Talk With Me Baby resources for health centers will be available on the NACHC website.</a:t>
            </a:r>
          </a:p>
          <a:p>
            <a:pPr algn="ctr"/>
            <a:r>
              <a:rPr lang="en-US" sz="1600" b="1" dirty="0">
                <a:latin typeface="Aptos" panose="020B0004020202020204" pitchFamily="34" charset="0"/>
              </a:rPr>
              <a:t>Questions? </a:t>
            </a:r>
            <a:r>
              <a:rPr lang="en-US" sz="1600" dirty="0">
                <a:latin typeface="Aptos" panose="020B0004020202020204" pitchFamily="34" charset="0"/>
              </a:rPr>
              <a:t>Contact Gervean Williams, Director, Finance and Center Operations: </a:t>
            </a:r>
            <a:r>
              <a:rPr lang="en-US" sz="1600" dirty="0">
                <a:latin typeface="Aptos" panose="020B0004020202020204" pitchFamily="34" charset="0"/>
                <a:hlinkClick r:id="rId2"/>
              </a:rPr>
              <a:t>gwilliams@nachc.org</a:t>
            </a:r>
            <a:r>
              <a:rPr lang="en-US" sz="1600" dirty="0">
                <a:latin typeface="Aptos" panose="020B0004020202020204" pitchFamily="34" charset="0"/>
              </a:rPr>
              <a:t> </a:t>
            </a:r>
          </a:p>
        </p:txBody>
      </p:sp>
      <p:pic>
        <p:nvPicPr>
          <p:cNvPr id="6" name="Picture 5" descr="A yellow and green sign with black text&#10;&#10;Description automatically generated">
            <a:extLst>
              <a:ext uri="{FF2B5EF4-FFF2-40B4-BE49-F238E27FC236}">
                <a16:creationId xmlns:a16="http://schemas.microsoft.com/office/drawing/2014/main" id="{0E0C0CE5-C861-47A0-969E-83D9DECA4F5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64555" y="961905"/>
            <a:ext cx="1617345" cy="575310"/>
          </a:xfrm>
          <a:prstGeom prst="rect">
            <a:avLst/>
          </a:prstGeom>
          <a:noFill/>
          <a:ln>
            <a:noFill/>
          </a:ln>
        </p:spPr>
      </p:pic>
      <p:pic>
        <p:nvPicPr>
          <p:cNvPr id="7" name="Picture 6" descr="A close-up of a logo&#10;&#10;Description automatically generated">
            <a:extLst>
              <a:ext uri="{FF2B5EF4-FFF2-40B4-BE49-F238E27FC236}">
                <a16:creationId xmlns:a16="http://schemas.microsoft.com/office/drawing/2014/main" id="{77965E53-CC90-0B48-B5F9-6BC81DE8DBD3}"/>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38826" y="392370"/>
            <a:ext cx="1868805" cy="542290"/>
          </a:xfrm>
          <a:prstGeom prst="rect">
            <a:avLst/>
          </a:prstGeom>
          <a:noFill/>
          <a:ln>
            <a:noFill/>
          </a:ln>
        </p:spPr>
      </p:pic>
      <p:pic>
        <p:nvPicPr>
          <p:cNvPr id="8" name="Picture 7" descr="A close-up of a logo&#10;&#10;Description automatically generated">
            <a:extLst>
              <a:ext uri="{FF2B5EF4-FFF2-40B4-BE49-F238E27FC236}">
                <a16:creationId xmlns:a16="http://schemas.microsoft.com/office/drawing/2014/main" id="{6A597C7C-1942-7BC6-A420-A22B23D398E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35638" y="5110571"/>
            <a:ext cx="7520724" cy="683158"/>
          </a:xfrm>
          <a:prstGeom prst="rect">
            <a:avLst/>
          </a:prstGeom>
          <a:noFill/>
          <a:ln>
            <a:noFill/>
          </a:ln>
        </p:spPr>
      </p:pic>
    </p:spTree>
    <p:extLst>
      <p:ext uri="{BB962C8B-B14F-4D97-AF65-F5344CB8AC3E}">
        <p14:creationId xmlns:p14="http://schemas.microsoft.com/office/powerpoint/2010/main" val="6396781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logo with colorful text&#10;&#10;Description automatically generated">
            <a:extLst>
              <a:ext uri="{FF2B5EF4-FFF2-40B4-BE49-F238E27FC236}">
                <a16:creationId xmlns:a16="http://schemas.microsoft.com/office/drawing/2014/main" id="{46F11908-FF7B-735B-6BB8-805C728A20D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074048" y="1643989"/>
            <a:ext cx="8043904" cy="3009291"/>
          </a:xfrm>
          <a:prstGeom prst="rect">
            <a:avLst/>
          </a:prstGeom>
          <a:noFill/>
          <a:ln>
            <a:noFill/>
          </a:ln>
        </p:spPr>
      </p:pic>
      <p:sp>
        <p:nvSpPr>
          <p:cNvPr id="4" name="Title 3">
            <a:extLst>
              <a:ext uri="{FF2B5EF4-FFF2-40B4-BE49-F238E27FC236}">
                <a16:creationId xmlns:a16="http://schemas.microsoft.com/office/drawing/2014/main" id="{E4D1F89A-0C47-FADF-E22A-DF131306FA13}"/>
              </a:ext>
            </a:extLst>
          </p:cNvPr>
          <p:cNvSpPr>
            <a:spLocks noGrp="1"/>
          </p:cNvSpPr>
          <p:nvPr>
            <p:ph type="title"/>
          </p:nvPr>
        </p:nvSpPr>
        <p:spPr/>
        <p:txBody>
          <a:bodyPr/>
          <a:lstStyle/>
          <a:p>
            <a:endParaRPr lang="en-US" dirty="0"/>
          </a:p>
        </p:txBody>
      </p:sp>
      <p:sp>
        <p:nvSpPr>
          <p:cNvPr id="5" name="Text Placeholder 4">
            <a:extLst>
              <a:ext uri="{FF2B5EF4-FFF2-40B4-BE49-F238E27FC236}">
                <a16:creationId xmlns:a16="http://schemas.microsoft.com/office/drawing/2014/main" id="{9BF12FE2-FBF2-59DE-111A-BD8DC2330471}"/>
              </a:ext>
            </a:extLst>
          </p:cNvPr>
          <p:cNvSpPr>
            <a:spLocks noGrp="1"/>
          </p:cNvSpPr>
          <p:nvPr>
            <p:ph type="body" idx="1"/>
          </p:nvPr>
        </p:nvSpPr>
        <p:spPr>
          <a:xfrm>
            <a:off x="831850" y="5449078"/>
            <a:ext cx="10515600" cy="640572"/>
          </a:xfrm>
        </p:spPr>
        <p:txBody>
          <a:bodyPr/>
          <a:lstStyle/>
          <a:p>
            <a:r>
              <a:rPr lang="en-US" sz="1800" u="sng" dirty="0">
                <a:solidFill>
                  <a:srgbClr val="467886"/>
                </a:solidFill>
                <a:effectLst/>
                <a:latin typeface="Segoe UI" panose="020B0502040204020203" pitchFamily="34" charset="0"/>
                <a:ea typeface="Aptos" panose="020B0004020202020204" pitchFamily="34" charset="0"/>
                <a:hlinkClick r:id="rId3"/>
              </a:rPr>
              <a:t>https://form.jotform.com/dmayhan/NACHC_TalkWithMeBabySurvey</a:t>
            </a:r>
            <a:endParaRPr lang="en-US" dirty="0"/>
          </a:p>
        </p:txBody>
      </p:sp>
    </p:spTree>
    <p:extLst>
      <p:ext uri="{BB962C8B-B14F-4D97-AF65-F5344CB8AC3E}">
        <p14:creationId xmlns:p14="http://schemas.microsoft.com/office/powerpoint/2010/main" val="3438830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5A5DE9D93564E44ACDAC9703D56352D" ma:contentTypeVersion="15" ma:contentTypeDescription="Create a new document." ma:contentTypeScope="" ma:versionID="91199a1d052b5c4a4bbdfacf68ce5895">
  <xsd:schema xmlns:xsd="http://www.w3.org/2001/XMLSchema" xmlns:xs="http://www.w3.org/2001/XMLSchema" xmlns:p="http://schemas.microsoft.com/office/2006/metadata/properties" xmlns:ns2="99cb5aa9-b50d-4460-8e27-e8d1bbfc3ff4" xmlns:ns3="17aea17a-a515-46f4-975c-e0b809981e4f" targetNamespace="http://schemas.microsoft.com/office/2006/metadata/properties" ma:root="true" ma:fieldsID="52217e2a7242679d1c2469195ee699a6" ns2:_="" ns3:_="">
    <xsd:import namespace="99cb5aa9-b50d-4460-8e27-e8d1bbfc3ff4"/>
    <xsd:import namespace="17aea17a-a515-46f4-975c-e0b809981e4f"/>
    <xsd:element name="properties">
      <xsd:complexType>
        <xsd:sequence>
          <xsd:element name="documentManagement">
            <xsd:complexType>
              <xsd:all>
                <xsd:element ref="ns2:SharedWithUsers" minOccurs="0"/>
                <xsd:element ref="ns2:SharedWithDetails" minOccurs="0"/>
                <xsd:element ref="ns3:lcf76f155ced4ddcb4097134ff3c332f" minOccurs="0"/>
                <xsd:element ref="ns2:TaxCatchAll" minOccurs="0"/>
                <xsd:element ref="ns3:MediaServiceMetadata" minOccurs="0"/>
                <xsd:element ref="ns3:MediaServiceFastMetadata" minOccurs="0"/>
                <xsd:element ref="ns3:MediaServiceObjectDetectorVersions" minOccurs="0"/>
                <xsd:element ref="ns3:MediaServiceOCR" minOccurs="0"/>
                <xsd:element ref="ns3:MediaServiceGenerationTime" minOccurs="0"/>
                <xsd:element ref="ns3:MediaServiceEventHashCode" minOccurs="0"/>
                <xsd:element ref="ns3:MediaLengthInSeconds" minOccurs="0"/>
                <xsd:element ref="ns3:MediaServiceDateTaken" minOccurs="0"/>
                <xsd:element ref="ns3:MediaServiceSearchPropertie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9cb5aa9-b50d-4460-8e27-e8d1bbfc3ff4"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2" nillable="true" ma:displayName="Taxonomy Catch All Column" ma:hidden="true" ma:list="{b65d5bde-4d32-4af4-b33b-4631d314f5a6}" ma:internalName="TaxCatchAll" ma:showField="CatchAllData" ma:web="99cb5aa9-b50d-4460-8e27-e8d1bbfc3ff4">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17aea17a-a515-46f4-975c-e0b809981e4f" elementFormDefault="qualified">
    <xsd:import namespace="http://schemas.microsoft.com/office/2006/documentManagement/types"/>
    <xsd:import namespace="http://schemas.microsoft.com/office/infopath/2007/PartnerControls"/>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0a8412d7-6927-4401-9adc-3d8052f1d284" ma:termSetId="09814cd3-568e-fe90-9814-8d621ff8fb84" ma:anchorId="fba54fb3-c3e1-fe81-a776-ca4b69148c4d" ma:open="true" ma:isKeyword="false">
      <xsd:complexType>
        <xsd:sequence>
          <xsd:element ref="pc:Terms" minOccurs="0" maxOccurs="1"/>
        </xsd:sequence>
      </xsd:complex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ObjectDetectorVersions" ma:index="15" nillable="true" ma:displayName="MediaServiceObjectDetectorVersions" ma:hidden="true" ma:indexed="true" ma:internalName="MediaServiceObjectDetectorVersion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Location" ma:index="22" nillable="true" ma:displayName="Location" ma:indexed="true"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99cb5aa9-b50d-4460-8e27-e8d1bbfc3ff4" xsi:nil="true"/>
    <lcf76f155ced4ddcb4097134ff3c332f xmlns="17aea17a-a515-46f4-975c-e0b809981e4f">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3B1F02D-83A1-4EAB-B137-1FD2249BB736}"/>
</file>

<file path=customXml/itemProps2.xml><?xml version="1.0" encoding="utf-8"?>
<ds:datastoreItem xmlns:ds="http://schemas.openxmlformats.org/officeDocument/2006/customXml" ds:itemID="{B2F1BBC3-036B-44CF-AAB6-F60CC812FAC9}"/>
</file>

<file path=customXml/itemProps3.xml><?xml version="1.0" encoding="utf-8"?>
<ds:datastoreItem xmlns:ds="http://schemas.openxmlformats.org/officeDocument/2006/customXml" ds:itemID="{35BFF652-FB01-4CB9-B833-78ED5A1F90A0}"/>
</file>

<file path=docProps/app.xml><?xml version="1.0" encoding="utf-8"?>
<Properties xmlns="http://schemas.openxmlformats.org/officeDocument/2006/extended-properties" xmlns:vt="http://schemas.openxmlformats.org/officeDocument/2006/docPropsVTypes">
  <TotalTime>691</TotalTime>
  <Words>591</Words>
  <Application>Microsoft Office PowerPoint</Application>
  <PresentationFormat>Widescreen</PresentationFormat>
  <Paragraphs>41</Paragraphs>
  <Slides>5</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Aptos</vt:lpstr>
      <vt:lpstr>Arial</vt:lpstr>
      <vt:lpstr>Calibri</vt:lpstr>
      <vt:lpstr>Calibri Light</vt:lpstr>
      <vt:lpstr>Segoe UI</vt:lpstr>
      <vt:lpstr>Wingdings</vt:lpstr>
      <vt:lpstr>Office Theme</vt:lpstr>
      <vt:lpstr>Talk With Me Baby</vt:lpstr>
      <vt:lpstr>How Does Literacy Impact Health Equity?</vt:lpstr>
      <vt:lpstr>PowerPoint Presentation</vt:lpstr>
      <vt:lpstr>The NACHC and Sesame Workshop  Talk With Me Baby Collaboration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Talk With Me Baby @  Grady Hospital</dc:title>
  <dc:creator>Denise Mayhan</dc:creator>
  <cp:lastModifiedBy>Gervean Williams NACHC</cp:lastModifiedBy>
  <cp:revision>34</cp:revision>
  <dcterms:created xsi:type="dcterms:W3CDTF">2023-10-15T04:18:38Z</dcterms:created>
  <dcterms:modified xsi:type="dcterms:W3CDTF">2024-05-25T13:31:11Z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0x010100E5A5DE9D93564E44ACDAC9703D56352D</vt:lpwstr>
  </property>
</Properties>
</file>