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02_7DD642A2.xml" ContentType="application/vnd.ms-powerpoint.comment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6" r:id="rId5"/>
    <p:sldId id="256" r:id="rId6"/>
    <p:sldId id="257" r:id="rId7"/>
    <p:sldId id="258" r:id="rId8"/>
    <p:sldId id="259" r:id="rId9"/>
    <p:sldId id="260" r:id="rId10"/>
    <p:sldId id="264" r:id="rId11"/>
    <p:sldId id="265" r:id="rId12"/>
    <p:sldId id="262" r:id="rId13"/>
    <p:sldId id="263"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20BF17-06EB-8DD1-3E5F-9E2B09A1A64C}" name="Jennie McLaurin" initials="JM" userId="S::jmclaurin@NACHC.COM::c2d561a2-0e3a-48be-a877-8b64552b2cb9" providerId="AD"/>
  <p188:author id="{B18EF736-F5DB-D8A9-160A-99BF4EADE9A1}" name="Sonia Gil NACHC" initials="SGN" userId="S::sgil@nachc.com::2ab1af10-cad8-4573-b842-ac9658e0d53d" providerId="AD"/>
  <p188:author id="{15257C3E-B897-F0C3-F62D-A662BD3941B5}" name="Caryn Bernstein" initials="CB" userId="S::cbernstein@nachc.com::95ecf511-e559-4d8e-b1df-43f9fe53c1a6" providerId="AD"/>
  <p188:author id="{CBE98E3E-FC4D-C449-198F-BB8623E68779}" name="Mikayla Bobrow" initials="MB" userId="S::MBobrow@caiglobal.org::9fd5df75-cae5-434e-bbbc-e81da318f2a1" providerId="AD"/>
  <p188:author id="{FC77C0D0-86BA-A61A-1674-B5746C64C22D}" name="Caryn Bernstein" initials="CB" userId="S::cbernstein@NACHC.COM::95ecf511-e559-4d8e-b1df-43f9fe53c1a6" providerId="AD"/>
  <p188:author id="{9A20D3D8-7720-714C-9A43-D10254EE0E7E}" name="Brittain, Anna (CDC/DDNID/NCCDPHP/DRH)" initials="BA(" userId="S::Avg8@cdc.gov::10cefa49-7a33-463a-8366-8219a656b4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E0D8F4"/>
    <a:srgbClr val="61279E"/>
    <a:srgbClr val="6627A9"/>
    <a:srgbClr val="6C28B7"/>
    <a:srgbClr val="8833E7"/>
    <a:srgbClr val="8031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5AB066-F25C-05B0-97D0-DE86EDA01A68}" v="6" dt="2023-12-18T20:19:59.6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256" autoAdjust="0"/>
  </p:normalViewPr>
  <p:slideViewPr>
    <p:cSldViewPr snapToGrid="0">
      <p:cViewPr varScale="1">
        <p:scale>
          <a:sx n="65" d="100"/>
          <a:sy n="65" d="100"/>
        </p:scale>
        <p:origin x="1330" y="53"/>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omments/modernComment_102_7DD642A2.xml><?xml version="1.0" encoding="utf-8"?>
<p188:cmLst xmlns:a="http://schemas.openxmlformats.org/drawingml/2006/main" xmlns:r="http://schemas.openxmlformats.org/officeDocument/2006/relationships" xmlns:p188="http://schemas.microsoft.com/office/powerpoint/2018/8/main">
  <p188:cm id="{012C4AD1-B3CA-45AC-ADF8-900DE18D032A}" authorId="{FC77C0D0-86BA-A61A-1674-B5746C64C22D}" status="resolved" created="2023-10-23T15:24:01.668">
    <pc:sldMkLst xmlns:pc="http://schemas.microsoft.com/office/powerpoint/2013/main/command">
      <pc:docMk/>
      <pc:sldMk cId="2111193762" sldId="258"/>
    </pc:sldMkLst>
    <p188:txBody>
      <a:bodyPr/>
      <a:lstStyle/>
      <a:p>
        <a:r>
          <a:rPr lang="en-US"/>
          <a:t>Sonia--can you replace this image with the image from the final PDF?</a:t>
        </a:r>
      </a:p>
    </p188:txBody>
  </p188:cm>
</p188:cmLst>
</file>

<file path=ppt/diagrams/_rels/data2.xml.rels><?xml version="1.0" encoding="UTF-8" standalone="yes"?>
<Relationships xmlns="http://schemas.openxmlformats.org/package/2006/relationships"><Relationship Id="rId3" Type="http://schemas.openxmlformats.org/officeDocument/2006/relationships/hyperlink" Target="https://www.ihi.org/communities/blogs/on-the-quintuple-aim-why-expand-beyond-the-triple-aim" TargetMode="External"/><Relationship Id="rId2" Type="http://schemas.openxmlformats.org/officeDocument/2006/relationships/hyperlink" Target="https://www.ihi.org/insights/quintuple-aim-why-expand-beyond-triple-aim" TargetMode="External"/><Relationship Id="rId1" Type="http://schemas.openxmlformats.org/officeDocument/2006/relationships/hyperlink" Target="https://www.nachc.org/clinical-matters/value-transformation-framework/"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ihi.org/communities/blogs/on-the-quintuple-aim-why-expand-beyond-the-triple-aim" TargetMode="External"/><Relationship Id="rId2" Type="http://schemas.openxmlformats.org/officeDocument/2006/relationships/hyperlink" Target="https://www.ihi.org/insights/quintuple-aim-why-expand-beyond-triple-aim" TargetMode="External"/><Relationship Id="rId1" Type="http://schemas.openxmlformats.org/officeDocument/2006/relationships/hyperlink" Target="https://www.nachc.org/clinical-matters/value-transformation-framework/" TargetMode="Externa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199D79-70AD-4CB4-BE70-9E8C11ED5404}" type="doc">
      <dgm:prSet loTypeId="urn:microsoft.com/office/officeart/2005/8/layout/arrow5" loCatId="relationship" qsTypeId="urn:microsoft.com/office/officeart/2005/8/quickstyle/simple5" qsCatId="simple" csTypeId="urn:microsoft.com/office/officeart/2005/8/colors/accent6_2" csCatId="accent6" phldr="1"/>
      <dgm:spPr/>
      <dgm:t>
        <a:bodyPr/>
        <a:lstStyle/>
        <a:p>
          <a:endParaRPr lang="en-US"/>
        </a:p>
      </dgm:t>
    </dgm:pt>
    <dgm:pt modelId="{B255141E-F67C-43EC-B616-0A9B33F7811E}">
      <dgm:prSet custT="1"/>
      <dgm:spPr>
        <a:solidFill>
          <a:srgbClr val="E0D8F4"/>
        </a:solidFill>
        <a:ln w="34925" cap="rnd">
          <a:solidFill>
            <a:srgbClr val="61279E"/>
          </a:solidFill>
          <a:prstDash val="sysDot"/>
        </a:ln>
        <a:effectLst/>
      </dgm:spPr>
      <dgm:t>
        <a:bodyPr spcFirstLastPara="0" vert="horz" wrap="square" lIns="120904" tIns="120904" rIns="120904" bIns="120904" numCol="1" spcCol="1270" anchor="ctr" anchorCtr="0"/>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Reduces Unintended Pregnancies</a:t>
          </a:r>
        </a:p>
      </dgm:t>
    </dgm:pt>
    <dgm:pt modelId="{E7908295-77CA-4D7D-B5C3-AD5E9AC04636}" type="parTrans" cxnId="{6A7AA34E-61F6-4A4B-8D19-80E2BE60292A}">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F3FF8D80-0305-42B6-A432-1E97820253B8}" type="sibTrans" cxnId="{6A7AA34E-61F6-4A4B-8D19-80E2BE60292A}">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EAF7BB88-8AF2-429D-8D17-DEDD942F465B}">
      <dgm:prSet custT="1"/>
      <dgm:spPr>
        <a:solidFill>
          <a:srgbClr val="E0D8F4"/>
        </a:solidFill>
        <a:ln w="34925" cap="rnd">
          <a:solidFill>
            <a:srgbClr val="61279E"/>
          </a:solidFill>
          <a:prstDash val="sysDot"/>
        </a:ln>
        <a:effectLst/>
      </dgm:spPr>
      <dgm:t>
        <a:bodyPr spcFirstLastPara="0" vert="horz" wrap="square" lIns="120904" tIns="120904" rIns="120904" bIns="120904" numCol="1" spcCol="1270" anchor="ctr" anchorCtr="0"/>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Limits Spread of Sexually Transmitted Diseases</a:t>
          </a:r>
        </a:p>
      </dgm:t>
    </dgm:pt>
    <dgm:pt modelId="{D5935E53-2568-455C-87B3-3F4E3A9EBF57}" type="parTrans" cxnId="{84812E65-AD13-47A6-8C46-62D0D3318656}">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E6FDCA1E-079E-4CA2-A9F7-90D741444D23}" type="sibTrans" cxnId="{84812E65-AD13-47A6-8C46-62D0D3318656}">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89C6EE5E-8530-4F98-BB82-2C727EADA901}">
      <dgm:prSet custT="1"/>
      <dgm:spPr>
        <a:solidFill>
          <a:srgbClr val="E0D8F4"/>
        </a:solidFill>
        <a:ln w="34925" cap="rnd">
          <a:solidFill>
            <a:srgbClr val="61279E"/>
          </a:solidFill>
          <a:prstDash val="sysDot"/>
        </a:ln>
        <a:effectLst/>
      </dgm:spPr>
      <dgm:t>
        <a:bodyPr spcFirstLastPara="0" vert="horz" wrap="square" lIns="120904" tIns="120904" rIns="120904" bIns="120904" numCol="1" spcCol="1270" anchor="ctr" anchorCtr="0"/>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Improves Access to Primary Care</a:t>
          </a:r>
        </a:p>
      </dgm:t>
    </dgm:pt>
    <dgm:pt modelId="{4B66FD0E-0848-4EC9-AB24-7D0AB3FCCA00}" type="parTrans" cxnId="{A429A7CD-A65A-4697-99E2-17C0D4D5CD8F}">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E6DDFC79-315E-492A-A2D7-B8A18246BF8E}" type="sibTrans" cxnId="{A429A7CD-A65A-4697-99E2-17C0D4D5CD8F}">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638DAB92-555C-406F-A681-1C84D98C2EA6}">
      <dgm:prSet custT="1"/>
      <dgm:spPr>
        <a:solidFill>
          <a:srgbClr val="E0D8F4"/>
        </a:solidFill>
        <a:ln w="34925" cap="rnd">
          <a:solidFill>
            <a:srgbClr val="61279E"/>
          </a:solidFill>
          <a:prstDash val="sysDot"/>
        </a:ln>
        <a:effectLst/>
      </dgm:spPr>
      <dgm:t>
        <a:bodyPr spcFirstLastPara="0" vert="horz" wrap="square" lIns="120904" tIns="120904" rIns="120904" bIns="120904" numCol="1" spcCol="1270" anchor="ctr" anchorCtr="0"/>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Improves Adolescent Mental Health</a:t>
          </a:r>
        </a:p>
      </dgm:t>
    </dgm:pt>
    <dgm:pt modelId="{9B52DFB5-1D80-42E9-AFB2-954188178891}" type="parTrans" cxnId="{51E4960A-FCDD-41AC-87E8-252E1DA12EA0}">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6B440696-48F6-44C5-9953-6D16D6BBA52D}" type="sibTrans" cxnId="{51E4960A-FCDD-41AC-87E8-252E1DA12EA0}">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2397AF72-7EF8-4C6D-AE79-9ED1CF0E6333}">
      <dgm:prSet/>
      <dgm:spPr>
        <a:solidFill>
          <a:srgbClr val="E0D8F4"/>
        </a:solidFill>
        <a:ln w="34925" cap="rnd">
          <a:solidFill>
            <a:srgbClr val="61279E"/>
          </a:solidFill>
          <a:prstDash val="sysDot"/>
        </a:ln>
        <a:effectLst/>
      </dgm:spPr>
      <dgm:t>
        <a:bodyPr/>
        <a:lstStyle/>
        <a:p>
          <a:pPr rtl="0"/>
          <a:r>
            <a:rPr lang="en-US" b="0">
              <a:solidFill>
                <a:srgbClr val="61279E"/>
              </a:solidFill>
              <a:latin typeface="Calibri" panose="020F0502020204030204" pitchFamily="34" charset="0"/>
              <a:cs typeface="Calibri" panose="020F0502020204030204" pitchFamily="34" charset="0"/>
            </a:rPr>
            <a:t>Increases role of trusted adults in adolescent lives </a:t>
          </a:r>
        </a:p>
      </dgm:t>
    </dgm:pt>
    <dgm:pt modelId="{D19EE93B-D182-481D-B31A-895DA150CFD6}" type="parTrans" cxnId="{36874203-D587-4499-A9A8-509D1642DD53}">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07DB3E7C-39CB-4597-BCEC-9E0F44B5BC13}" type="sibTrans" cxnId="{36874203-D587-4499-A9A8-509D1642DD53}">
      <dgm:prSet/>
      <dgm:spPr/>
      <dgm:t>
        <a:bodyPr/>
        <a:lstStyle/>
        <a:p>
          <a:endParaRPr lang="en-US" b="0">
            <a:solidFill>
              <a:srgbClr val="61279E"/>
            </a:solidFill>
            <a:latin typeface="Calibri" panose="020F0502020204030204" pitchFamily="34" charset="0"/>
            <a:cs typeface="Calibri" panose="020F0502020204030204" pitchFamily="34" charset="0"/>
          </a:endParaRPr>
        </a:p>
      </dgm:t>
    </dgm:pt>
    <dgm:pt modelId="{2824D08B-4757-409A-B8C0-0D4302FBA616}" type="pres">
      <dgm:prSet presAssocID="{DB199D79-70AD-4CB4-BE70-9E8C11ED5404}" presName="diagram" presStyleCnt="0">
        <dgm:presLayoutVars>
          <dgm:dir/>
          <dgm:resizeHandles val="exact"/>
        </dgm:presLayoutVars>
      </dgm:prSet>
      <dgm:spPr/>
    </dgm:pt>
    <dgm:pt modelId="{E13FA4A8-B791-44EA-9365-B12DDB387D14}" type="pres">
      <dgm:prSet presAssocID="{B255141E-F67C-43EC-B616-0A9B33F7811E}" presName="arrow" presStyleLbl="node1" presStyleIdx="0" presStyleCnt="5">
        <dgm:presLayoutVars>
          <dgm:bulletEnabled val="1"/>
        </dgm:presLayoutVars>
      </dgm:prSet>
      <dgm:spPr>
        <a:xfrm>
          <a:off x="4373263" y="1335"/>
          <a:ext cx="2706725" cy="2706725"/>
        </a:xfrm>
        <a:prstGeom prst="downArrow">
          <a:avLst>
            <a:gd name="adj1" fmla="val 50000"/>
            <a:gd name="adj2" fmla="val 35000"/>
          </a:avLst>
        </a:prstGeom>
      </dgm:spPr>
    </dgm:pt>
    <dgm:pt modelId="{0DD4745D-4D7B-47C1-9F12-9094BE554018}" type="pres">
      <dgm:prSet presAssocID="{EAF7BB88-8AF2-429D-8D17-DEDD942F465B}" presName="arrow" presStyleLbl="node1" presStyleIdx="1" presStyleCnt="5" custRadScaleRad="100359" custRadScaleInc="555">
        <dgm:presLayoutVars>
          <dgm:bulletEnabled val="1"/>
        </dgm:presLayoutVars>
      </dgm:prSet>
      <dgm:spPr>
        <a:xfrm rot="4320000">
          <a:off x="6656557" y="1663873"/>
          <a:ext cx="2706725" cy="2706725"/>
        </a:xfrm>
        <a:prstGeom prst="downArrow">
          <a:avLst>
            <a:gd name="adj1" fmla="val 50000"/>
            <a:gd name="adj2" fmla="val 35000"/>
          </a:avLst>
        </a:prstGeom>
      </dgm:spPr>
    </dgm:pt>
    <dgm:pt modelId="{4DF8D6DA-3980-49D1-A32A-BA760B7E7D08}" type="pres">
      <dgm:prSet presAssocID="{89C6EE5E-8530-4F98-BB82-2C727EADA901}" presName="arrow" presStyleLbl="node1" presStyleIdx="2" presStyleCnt="5">
        <dgm:presLayoutVars>
          <dgm:bulletEnabled val="1"/>
        </dgm:presLayoutVars>
      </dgm:prSet>
      <dgm:spPr>
        <a:xfrm rot="8640000">
          <a:off x="5776223" y="4319204"/>
          <a:ext cx="2706725" cy="2706725"/>
        </a:xfrm>
        <a:prstGeom prst="downArrow">
          <a:avLst>
            <a:gd name="adj1" fmla="val 50000"/>
            <a:gd name="adj2" fmla="val 35000"/>
          </a:avLst>
        </a:prstGeom>
      </dgm:spPr>
    </dgm:pt>
    <dgm:pt modelId="{55A55379-0DA6-49C9-9813-64D08C5F74D1}" type="pres">
      <dgm:prSet presAssocID="{638DAB92-555C-406F-A681-1C84D98C2EA6}" presName="arrow" presStyleLbl="node1" presStyleIdx="3" presStyleCnt="5">
        <dgm:presLayoutVars>
          <dgm:bulletEnabled val="1"/>
        </dgm:presLayoutVars>
      </dgm:prSet>
      <dgm:spPr>
        <a:xfrm rot="12960000">
          <a:off x="2970302" y="4319204"/>
          <a:ext cx="2706725" cy="2706725"/>
        </a:xfrm>
        <a:prstGeom prst="downArrow">
          <a:avLst>
            <a:gd name="adj1" fmla="val 50000"/>
            <a:gd name="adj2" fmla="val 35000"/>
          </a:avLst>
        </a:prstGeom>
      </dgm:spPr>
    </dgm:pt>
    <dgm:pt modelId="{B16A1805-7EB7-4A1F-B162-41F1F0AB81AD}" type="pres">
      <dgm:prSet presAssocID="{2397AF72-7EF8-4C6D-AE79-9ED1CF0E6333}" presName="arrow" presStyleLbl="node1" presStyleIdx="4" presStyleCnt="5">
        <dgm:presLayoutVars>
          <dgm:bulletEnabled val="1"/>
        </dgm:presLayoutVars>
      </dgm:prSet>
      <dgm:spPr/>
    </dgm:pt>
  </dgm:ptLst>
  <dgm:cxnLst>
    <dgm:cxn modelId="{36874203-D587-4499-A9A8-509D1642DD53}" srcId="{DB199D79-70AD-4CB4-BE70-9E8C11ED5404}" destId="{2397AF72-7EF8-4C6D-AE79-9ED1CF0E6333}" srcOrd="4" destOrd="0" parTransId="{D19EE93B-D182-481D-B31A-895DA150CFD6}" sibTransId="{07DB3E7C-39CB-4597-BCEC-9E0F44B5BC13}"/>
    <dgm:cxn modelId="{51E4960A-FCDD-41AC-87E8-252E1DA12EA0}" srcId="{DB199D79-70AD-4CB4-BE70-9E8C11ED5404}" destId="{638DAB92-555C-406F-A681-1C84D98C2EA6}" srcOrd="3" destOrd="0" parTransId="{9B52DFB5-1D80-42E9-AFB2-954188178891}" sibTransId="{6B440696-48F6-44C5-9953-6D16D6BBA52D}"/>
    <dgm:cxn modelId="{84812E65-AD13-47A6-8C46-62D0D3318656}" srcId="{DB199D79-70AD-4CB4-BE70-9E8C11ED5404}" destId="{EAF7BB88-8AF2-429D-8D17-DEDD942F465B}" srcOrd="1" destOrd="0" parTransId="{D5935E53-2568-455C-87B3-3F4E3A9EBF57}" sibTransId="{E6FDCA1E-079E-4CA2-A9F7-90D741444D23}"/>
    <dgm:cxn modelId="{5F3F3545-0EE7-4A2C-A5D7-FED7B3F2D58E}" type="presOf" srcId="{DB199D79-70AD-4CB4-BE70-9E8C11ED5404}" destId="{2824D08B-4757-409A-B8C0-0D4302FBA616}" srcOrd="0" destOrd="0" presId="urn:microsoft.com/office/officeart/2005/8/layout/arrow5"/>
    <dgm:cxn modelId="{EDFE2046-AF48-4401-84F6-1F9E85C414FC}" type="presOf" srcId="{EAF7BB88-8AF2-429D-8D17-DEDD942F465B}" destId="{0DD4745D-4D7B-47C1-9F12-9094BE554018}" srcOrd="0" destOrd="0" presId="urn:microsoft.com/office/officeart/2005/8/layout/arrow5"/>
    <dgm:cxn modelId="{4DF18169-9616-48C6-898D-C85AB247CC8C}" type="presOf" srcId="{2397AF72-7EF8-4C6D-AE79-9ED1CF0E6333}" destId="{B16A1805-7EB7-4A1F-B162-41F1F0AB81AD}" srcOrd="0" destOrd="0" presId="urn:microsoft.com/office/officeart/2005/8/layout/arrow5"/>
    <dgm:cxn modelId="{6A7AA34E-61F6-4A4B-8D19-80E2BE60292A}" srcId="{DB199D79-70AD-4CB4-BE70-9E8C11ED5404}" destId="{B255141E-F67C-43EC-B616-0A9B33F7811E}" srcOrd="0" destOrd="0" parTransId="{E7908295-77CA-4D7D-B5C3-AD5E9AC04636}" sibTransId="{F3FF8D80-0305-42B6-A432-1E97820253B8}"/>
    <dgm:cxn modelId="{986E7CB5-9099-400E-9271-69151302DBB8}" type="presOf" srcId="{89C6EE5E-8530-4F98-BB82-2C727EADA901}" destId="{4DF8D6DA-3980-49D1-A32A-BA760B7E7D08}" srcOrd="0" destOrd="0" presId="urn:microsoft.com/office/officeart/2005/8/layout/arrow5"/>
    <dgm:cxn modelId="{7D48F3C0-0998-4FAB-97A5-A1BF3C07BC31}" type="presOf" srcId="{B255141E-F67C-43EC-B616-0A9B33F7811E}" destId="{E13FA4A8-B791-44EA-9365-B12DDB387D14}" srcOrd="0" destOrd="0" presId="urn:microsoft.com/office/officeart/2005/8/layout/arrow5"/>
    <dgm:cxn modelId="{A429A7CD-A65A-4697-99E2-17C0D4D5CD8F}" srcId="{DB199D79-70AD-4CB4-BE70-9E8C11ED5404}" destId="{89C6EE5E-8530-4F98-BB82-2C727EADA901}" srcOrd="2" destOrd="0" parTransId="{4B66FD0E-0848-4EC9-AB24-7D0AB3FCCA00}" sibTransId="{E6DDFC79-315E-492A-A2D7-B8A18246BF8E}"/>
    <dgm:cxn modelId="{BC4455DE-2CFF-4431-9D1A-062D1A880BAA}" type="presOf" srcId="{638DAB92-555C-406F-A681-1C84D98C2EA6}" destId="{55A55379-0DA6-49C9-9813-64D08C5F74D1}" srcOrd="0" destOrd="0" presId="urn:microsoft.com/office/officeart/2005/8/layout/arrow5"/>
    <dgm:cxn modelId="{F717CBA2-FF93-4DAA-9B87-1CB9515A3132}" type="presParOf" srcId="{2824D08B-4757-409A-B8C0-0D4302FBA616}" destId="{E13FA4A8-B791-44EA-9365-B12DDB387D14}" srcOrd="0" destOrd="0" presId="urn:microsoft.com/office/officeart/2005/8/layout/arrow5"/>
    <dgm:cxn modelId="{98BCFF3B-8EEB-4181-B1FF-810A2BE3D710}" type="presParOf" srcId="{2824D08B-4757-409A-B8C0-0D4302FBA616}" destId="{0DD4745D-4D7B-47C1-9F12-9094BE554018}" srcOrd="1" destOrd="0" presId="urn:microsoft.com/office/officeart/2005/8/layout/arrow5"/>
    <dgm:cxn modelId="{9B3AF2FC-EC14-4613-A258-789FC5AE6C9A}" type="presParOf" srcId="{2824D08B-4757-409A-B8C0-0D4302FBA616}" destId="{4DF8D6DA-3980-49D1-A32A-BA760B7E7D08}" srcOrd="2" destOrd="0" presId="urn:microsoft.com/office/officeart/2005/8/layout/arrow5"/>
    <dgm:cxn modelId="{CD75ADAF-38F8-473C-B5FE-CACBE42FBCD1}" type="presParOf" srcId="{2824D08B-4757-409A-B8C0-0D4302FBA616}" destId="{55A55379-0DA6-49C9-9813-64D08C5F74D1}" srcOrd="3" destOrd="0" presId="urn:microsoft.com/office/officeart/2005/8/layout/arrow5"/>
    <dgm:cxn modelId="{162C345F-21BD-4F25-A9A9-16AF1E069885}" type="presParOf" srcId="{2824D08B-4757-409A-B8C0-0D4302FBA616}" destId="{B16A1805-7EB7-4A1F-B162-41F1F0AB81AD}" srcOrd="4" destOrd="0" presId="urn:microsoft.com/office/officeart/2005/8/layout/arrow5"/>
  </dgm:cxnLst>
  <dgm:bg>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8830FD-C1C9-4A35-8BEB-E7028C372C6F}" type="doc">
      <dgm:prSet loTypeId="urn:microsoft.com/office/officeart/2016/7/layout/VerticalDownArrowProcess" loCatId="process" qsTypeId="urn:microsoft.com/office/officeart/2005/8/quickstyle/simple1" qsCatId="simple" csTypeId="urn:microsoft.com/office/officeart/2005/8/colors/accent1_2" csCatId="accent1" phldr="1"/>
      <dgm:spPr/>
      <dgm:t>
        <a:bodyPr/>
        <a:lstStyle/>
        <a:p>
          <a:endParaRPr lang="en-US"/>
        </a:p>
      </dgm:t>
    </dgm:pt>
    <dgm:pt modelId="{47582815-B25D-45FC-BEE7-E17B40F1F5F0}">
      <dgm:prSet custT="1"/>
      <dgm:spPr>
        <a:solidFill>
          <a:srgbClr val="0055B7"/>
        </a:solidFill>
      </dgm:spPr>
      <dgm:t>
        <a:bodyPr/>
        <a:lstStyle/>
        <a:p>
          <a:r>
            <a:rPr lang="en-US" sz="1600"/>
            <a:t>Promote</a:t>
          </a:r>
        </a:p>
      </dgm:t>
    </dgm:pt>
    <dgm:pt modelId="{0C77F667-7721-4CAA-BD11-E6EC6173F79C}" type="parTrans" cxnId="{B7C803C9-1262-4280-9AA4-4457C9D34640}">
      <dgm:prSet/>
      <dgm:spPr/>
      <dgm:t>
        <a:bodyPr/>
        <a:lstStyle/>
        <a:p>
          <a:endParaRPr lang="en-US"/>
        </a:p>
      </dgm:t>
    </dgm:pt>
    <dgm:pt modelId="{5C86E6B9-71B0-40E7-87CE-A5A7EBCDE730}" type="sibTrans" cxnId="{B7C803C9-1262-4280-9AA4-4457C9D34640}">
      <dgm:prSet/>
      <dgm:spPr/>
      <dgm:t>
        <a:bodyPr/>
        <a:lstStyle/>
        <a:p>
          <a:endParaRPr lang="en-US"/>
        </a:p>
      </dgm:t>
    </dgm:pt>
    <dgm:pt modelId="{E9AC8081-D40F-4A6E-B5EB-9F06A68E0944}">
      <dgm:prSet custT="1"/>
      <dgm:spPr>
        <a:solidFill>
          <a:srgbClr val="E0D8F4">
            <a:alpha val="90000"/>
          </a:srgbClr>
        </a:solidFill>
      </dgm:spPr>
      <dgm:t>
        <a:bodyPr/>
        <a:lstStyle/>
        <a:p>
          <a:pPr rtl="0"/>
          <a:r>
            <a:rPr lang="en-US" sz="1400"/>
            <a:t>Promote ASRH</a:t>
          </a:r>
          <a:r>
            <a:rPr lang="en-US" sz="1400">
              <a:latin typeface="Calibri Light" panose="020F0302020204030204"/>
            </a:rPr>
            <a:t> care</a:t>
          </a:r>
          <a:r>
            <a:rPr lang="en-US" sz="1400"/>
            <a:t> as a core service provided by the center</a:t>
          </a:r>
        </a:p>
      </dgm:t>
    </dgm:pt>
    <dgm:pt modelId="{409F0057-A8CF-454C-9001-EC719214E7FA}" type="parTrans" cxnId="{02879D04-A009-4B3F-8372-D023AED37D8C}">
      <dgm:prSet/>
      <dgm:spPr/>
      <dgm:t>
        <a:bodyPr/>
        <a:lstStyle/>
        <a:p>
          <a:endParaRPr lang="en-US"/>
        </a:p>
      </dgm:t>
    </dgm:pt>
    <dgm:pt modelId="{80C9F318-C76C-4B13-9474-F2E8038EAE3E}" type="sibTrans" cxnId="{02879D04-A009-4B3F-8372-D023AED37D8C}">
      <dgm:prSet/>
      <dgm:spPr/>
      <dgm:t>
        <a:bodyPr/>
        <a:lstStyle/>
        <a:p>
          <a:endParaRPr lang="en-US"/>
        </a:p>
      </dgm:t>
    </dgm:pt>
    <dgm:pt modelId="{3D315739-6163-4866-A1BA-7310055A02E4}">
      <dgm:prSet custT="1"/>
      <dgm:spPr>
        <a:solidFill>
          <a:srgbClr val="0055B7"/>
        </a:solidFill>
      </dgm:spPr>
      <dgm:t>
        <a:bodyPr anchor="ctr"/>
        <a:lstStyle/>
        <a:p>
          <a:pPr rtl="0">
            <a:lnSpc>
              <a:spcPts val="1420"/>
            </a:lnSpc>
          </a:pPr>
          <a:r>
            <a:rPr lang="en-US" sz="1600"/>
            <a:t>Review and participate</a:t>
          </a:r>
          <a:r>
            <a:rPr lang="en-US" sz="1600">
              <a:latin typeface="Calibri Light" panose="020F0302020204030204"/>
            </a:rPr>
            <a:t> </a:t>
          </a:r>
        </a:p>
      </dgm:t>
    </dgm:pt>
    <dgm:pt modelId="{1246E5B2-6305-4371-87E8-3CDC0654246A}" type="parTrans" cxnId="{164E65B8-5EC4-49B3-9128-4DCFEC50A0B1}">
      <dgm:prSet/>
      <dgm:spPr/>
      <dgm:t>
        <a:bodyPr/>
        <a:lstStyle/>
        <a:p>
          <a:endParaRPr lang="en-US"/>
        </a:p>
      </dgm:t>
    </dgm:pt>
    <dgm:pt modelId="{2763331E-E0FC-47E8-8615-CE8F1149F9FD}" type="sibTrans" cxnId="{164E65B8-5EC4-49B3-9128-4DCFEC50A0B1}">
      <dgm:prSet/>
      <dgm:spPr/>
      <dgm:t>
        <a:bodyPr/>
        <a:lstStyle/>
        <a:p>
          <a:endParaRPr lang="en-US"/>
        </a:p>
      </dgm:t>
    </dgm:pt>
    <dgm:pt modelId="{542CCCA2-74DF-4027-A259-067C4685A06B}">
      <dgm:prSet custT="1"/>
      <dgm:spPr>
        <a:solidFill>
          <a:srgbClr val="E0D8F4">
            <a:alpha val="90000"/>
          </a:srgbClr>
        </a:solidFill>
      </dgm:spPr>
      <dgm:t>
        <a:bodyPr/>
        <a:lstStyle/>
        <a:p>
          <a:r>
            <a:rPr lang="en-US" sz="1400"/>
            <a:t>Review and participate in quality improvement tracking of ASRH</a:t>
          </a:r>
        </a:p>
      </dgm:t>
    </dgm:pt>
    <dgm:pt modelId="{0327BC9F-01AC-4521-A926-0B94ABD7F25E}" type="parTrans" cxnId="{203E25E6-F5EA-449A-9250-57CB4EEFBBCC}">
      <dgm:prSet/>
      <dgm:spPr/>
      <dgm:t>
        <a:bodyPr/>
        <a:lstStyle/>
        <a:p>
          <a:endParaRPr lang="en-US"/>
        </a:p>
      </dgm:t>
    </dgm:pt>
    <dgm:pt modelId="{A058C11C-368F-4426-AF21-C5636B647D6A}" type="sibTrans" cxnId="{203E25E6-F5EA-449A-9250-57CB4EEFBBCC}">
      <dgm:prSet/>
      <dgm:spPr/>
      <dgm:t>
        <a:bodyPr/>
        <a:lstStyle/>
        <a:p>
          <a:endParaRPr lang="en-US"/>
        </a:p>
      </dgm:t>
    </dgm:pt>
    <dgm:pt modelId="{E322B62D-1750-4335-AA53-9E8BD718D6BD}">
      <dgm:prSet custT="1"/>
      <dgm:spPr>
        <a:solidFill>
          <a:srgbClr val="0055B7"/>
        </a:solidFill>
      </dgm:spPr>
      <dgm:t>
        <a:bodyPr/>
        <a:lstStyle/>
        <a:p>
          <a:r>
            <a:rPr lang="en-US" sz="1600"/>
            <a:t>Assist</a:t>
          </a:r>
          <a:r>
            <a:rPr lang="en-US" sz="1600">
              <a:latin typeface="Calibri Light" panose="020F0302020204030204"/>
            </a:rPr>
            <a:t> </a:t>
          </a:r>
          <a:endParaRPr lang="en-US" sz="1600"/>
        </a:p>
      </dgm:t>
    </dgm:pt>
    <dgm:pt modelId="{B4375CA8-A99A-4A7B-8E40-10B5CEFBB488}" type="parTrans" cxnId="{EFB2C264-A4FD-4111-A88D-5AFD6F7C9186}">
      <dgm:prSet/>
      <dgm:spPr/>
      <dgm:t>
        <a:bodyPr/>
        <a:lstStyle/>
        <a:p>
          <a:endParaRPr lang="en-US"/>
        </a:p>
      </dgm:t>
    </dgm:pt>
    <dgm:pt modelId="{12E1D739-145E-4A0F-87BD-7D93022993AB}" type="sibTrans" cxnId="{EFB2C264-A4FD-4111-A88D-5AFD6F7C9186}">
      <dgm:prSet/>
      <dgm:spPr/>
      <dgm:t>
        <a:bodyPr/>
        <a:lstStyle/>
        <a:p>
          <a:endParaRPr lang="en-US"/>
        </a:p>
      </dgm:t>
    </dgm:pt>
    <dgm:pt modelId="{23252C5D-BFFC-4186-951C-984DE24B72A1}">
      <dgm:prSet custT="1"/>
      <dgm:spPr>
        <a:solidFill>
          <a:srgbClr val="E0D8F4">
            <a:alpha val="90000"/>
          </a:srgbClr>
        </a:solidFill>
      </dgm:spPr>
      <dgm:t>
        <a:bodyPr/>
        <a:lstStyle/>
        <a:p>
          <a:r>
            <a:rPr lang="en-US" sz="1400"/>
            <a:t>Assist in community and professional </a:t>
          </a:r>
          <a:r>
            <a:rPr lang="en-US" sz="1400">
              <a:latin typeface="Calibri Light" panose="020F0302020204030204"/>
            </a:rPr>
            <a:t>partner</a:t>
          </a:r>
          <a:r>
            <a:rPr lang="en-US" sz="1400"/>
            <a:t> development for training, implementation, and resources related to ASRH</a:t>
          </a:r>
        </a:p>
      </dgm:t>
    </dgm:pt>
    <dgm:pt modelId="{E9D81039-34F3-4368-BFF1-C688C54D3BE6}" type="parTrans" cxnId="{955E0697-07BD-4F50-81A8-13F4007F5CF1}">
      <dgm:prSet/>
      <dgm:spPr/>
      <dgm:t>
        <a:bodyPr/>
        <a:lstStyle/>
        <a:p>
          <a:endParaRPr lang="en-US"/>
        </a:p>
      </dgm:t>
    </dgm:pt>
    <dgm:pt modelId="{73C82A4D-EBCC-4D23-905C-EAD7D3A2E4FC}" type="sibTrans" cxnId="{955E0697-07BD-4F50-81A8-13F4007F5CF1}">
      <dgm:prSet/>
      <dgm:spPr/>
      <dgm:t>
        <a:bodyPr/>
        <a:lstStyle/>
        <a:p>
          <a:endParaRPr lang="en-US"/>
        </a:p>
      </dgm:t>
    </dgm:pt>
    <dgm:pt modelId="{3436F07B-0212-4BEA-B420-BEBDC0A1D220}">
      <dgm:prSet custT="1"/>
      <dgm:spPr>
        <a:solidFill>
          <a:srgbClr val="0055B7"/>
        </a:solidFill>
      </dgm:spPr>
      <dgm:t>
        <a:bodyPr/>
        <a:lstStyle/>
        <a:p>
          <a:r>
            <a:rPr lang="en-US" sz="1600"/>
            <a:t>Support</a:t>
          </a:r>
        </a:p>
      </dgm:t>
    </dgm:pt>
    <dgm:pt modelId="{DCC51D3B-0A66-4D80-8F72-7CAE9D134BB4}" type="parTrans" cxnId="{0DB9C9B9-AB1C-4717-9979-8BA167E63A8F}">
      <dgm:prSet/>
      <dgm:spPr/>
      <dgm:t>
        <a:bodyPr/>
        <a:lstStyle/>
        <a:p>
          <a:endParaRPr lang="en-US"/>
        </a:p>
      </dgm:t>
    </dgm:pt>
    <dgm:pt modelId="{E28725FB-F747-4F4C-AEF7-7F356F7B5468}" type="sibTrans" cxnId="{0DB9C9B9-AB1C-4717-9979-8BA167E63A8F}">
      <dgm:prSet/>
      <dgm:spPr/>
      <dgm:t>
        <a:bodyPr/>
        <a:lstStyle/>
        <a:p>
          <a:endParaRPr lang="en-US"/>
        </a:p>
      </dgm:t>
    </dgm:pt>
    <dgm:pt modelId="{A6500C8A-F322-4111-808E-ACE02EDADAFF}">
      <dgm:prSet custT="1"/>
      <dgm:spPr>
        <a:solidFill>
          <a:srgbClr val="E0D8F4">
            <a:alpha val="90000"/>
          </a:srgbClr>
        </a:solidFill>
      </dgm:spPr>
      <dgm:t>
        <a:bodyPr/>
        <a:lstStyle/>
        <a:p>
          <a:pPr rtl="0"/>
          <a:r>
            <a:rPr lang="en-US" sz="1400"/>
            <a:t>Support ASRH as a component of </a:t>
          </a:r>
          <a:r>
            <a:rPr lang="en-US" sz="1400" b="0"/>
            <a:t>Diversity, Equity, Inclusion, and</a:t>
          </a:r>
          <a:r>
            <a:rPr lang="en-US" sz="1400" b="1"/>
            <a:t> </a:t>
          </a:r>
          <a:r>
            <a:rPr lang="en-US" sz="1400">
              <a:latin typeface="Calibri Light" panose="020F0302020204030204"/>
            </a:rPr>
            <a:t>Access work</a:t>
          </a:r>
          <a:r>
            <a:rPr lang="en-US" sz="1400"/>
            <a:t> at the center</a:t>
          </a:r>
        </a:p>
      </dgm:t>
    </dgm:pt>
    <dgm:pt modelId="{3E33DE20-E889-4A06-9F3C-8209385B1B9C}" type="parTrans" cxnId="{FC6076B4-C0DD-4C21-ADF5-085C452F611F}">
      <dgm:prSet/>
      <dgm:spPr/>
      <dgm:t>
        <a:bodyPr/>
        <a:lstStyle/>
        <a:p>
          <a:endParaRPr lang="en-US"/>
        </a:p>
      </dgm:t>
    </dgm:pt>
    <dgm:pt modelId="{35EC1AAB-7D23-4ADF-9D5D-03B5975C52EE}" type="sibTrans" cxnId="{FC6076B4-C0DD-4C21-ADF5-085C452F611F}">
      <dgm:prSet/>
      <dgm:spPr/>
      <dgm:t>
        <a:bodyPr/>
        <a:lstStyle/>
        <a:p>
          <a:endParaRPr lang="en-US"/>
        </a:p>
      </dgm:t>
    </dgm:pt>
    <dgm:pt modelId="{3751E245-DD2E-4308-8369-561286247085}">
      <dgm:prSet custT="1"/>
      <dgm:spPr>
        <a:solidFill>
          <a:srgbClr val="0055B7"/>
        </a:solidFill>
      </dgm:spPr>
      <dgm:t>
        <a:bodyPr/>
        <a:lstStyle/>
        <a:p>
          <a:r>
            <a:rPr lang="en-US" sz="1600"/>
            <a:t>Encourage</a:t>
          </a:r>
        </a:p>
      </dgm:t>
    </dgm:pt>
    <dgm:pt modelId="{2E0DB04A-281F-45B1-B49B-6DE5DC97C5D6}" type="parTrans" cxnId="{D9FEF694-7E3B-434E-AD6D-FD396A2C5B1C}">
      <dgm:prSet/>
      <dgm:spPr/>
      <dgm:t>
        <a:bodyPr/>
        <a:lstStyle/>
        <a:p>
          <a:endParaRPr lang="en-US"/>
        </a:p>
      </dgm:t>
    </dgm:pt>
    <dgm:pt modelId="{EBADBE4D-449C-4A94-ADFF-AD2A7434293B}" type="sibTrans" cxnId="{D9FEF694-7E3B-434E-AD6D-FD396A2C5B1C}">
      <dgm:prSet/>
      <dgm:spPr/>
      <dgm:t>
        <a:bodyPr/>
        <a:lstStyle/>
        <a:p>
          <a:endParaRPr lang="en-US"/>
        </a:p>
      </dgm:t>
    </dgm:pt>
    <dgm:pt modelId="{FE9BA4ED-0FDA-41C3-B56B-CFE87EFD1E70}">
      <dgm:prSet custT="1"/>
      <dgm:spPr>
        <a:solidFill>
          <a:srgbClr val="E0D8F4">
            <a:alpha val="90000"/>
          </a:srgbClr>
        </a:solidFill>
      </dgm:spPr>
      <dgm:t>
        <a:bodyPr/>
        <a:lstStyle/>
        <a:p>
          <a:pPr rtl="0"/>
          <a:r>
            <a:rPr lang="en-US" sz="1400"/>
            <a:t>Encourage youth to serve on advisory groups to improve ASRH care</a:t>
          </a:r>
          <a:r>
            <a:rPr lang="en-US" sz="1400">
              <a:latin typeface="Calibri Light" panose="020F0302020204030204"/>
            </a:rPr>
            <a:t> </a:t>
          </a:r>
          <a:endParaRPr lang="en-US" sz="1400"/>
        </a:p>
      </dgm:t>
    </dgm:pt>
    <dgm:pt modelId="{F9F58B8D-6097-4719-B826-8C5291F4B8F3}" type="parTrans" cxnId="{40D39216-2478-40C2-A234-5857304D81A0}">
      <dgm:prSet/>
      <dgm:spPr/>
      <dgm:t>
        <a:bodyPr/>
        <a:lstStyle/>
        <a:p>
          <a:endParaRPr lang="en-US"/>
        </a:p>
      </dgm:t>
    </dgm:pt>
    <dgm:pt modelId="{AEE0712C-BAE5-4125-AD96-C94E56C66638}" type="sibTrans" cxnId="{40D39216-2478-40C2-A234-5857304D81A0}">
      <dgm:prSet/>
      <dgm:spPr/>
      <dgm:t>
        <a:bodyPr/>
        <a:lstStyle/>
        <a:p>
          <a:endParaRPr lang="en-US"/>
        </a:p>
      </dgm:t>
    </dgm:pt>
    <dgm:pt modelId="{3612ABE3-B0A3-497C-8A80-14DB59648E99}">
      <dgm:prSet custT="1"/>
      <dgm:spPr>
        <a:solidFill>
          <a:srgbClr val="0055B7"/>
        </a:solidFill>
      </dgm:spPr>
      <dgm:t>
        <a:bodyPr/>
        <a:lstStyle/>
        <a:p>
          <a:r>
            <a:rPr lang="en-US" sz="1600"/>
            <a:t>Connect</a:t>
          </a:r>
        </a:p>
      </dgm:t>
    </dgm:pt>
    <dgm:pt modelId="{D6615BD2-5CD9-4D76-AAD3-872C9AE9CC13}" type="parTrans" cxnId="{B8B76648-A36F-4AA1-BF78-16B54B29A74E}">
      <dgm:prSet/>
      <dgm:spPr/>
      <dgm:t>
        <a:bodyPr/>
        <a:lstStyle/>
        <a:p>
          <a:endParaRPr lang="en-US"/>
        </a:p>
      </dgm:t>
    </dgm:pt>
    <dgm:pt modelId="{C384EF04-D7E5-4A3A-B059-6268F1CF24D5}" type="sibTrans" cxnId="{B8B76648-A36F-4AA1-BF78-16B54B29A74E}">
      <dgm:prSet/>
      <dgm:spPr/>
      <dgm:t>
        <a:bodyPr/>
        <a:lstStyle/>
        <a:p>
          <a:endParaRPr lang="en-US"/>
        </a:p>
      </dgm:t>
    </dgm:pt>
    <dgm:pt modelId="{9F25F455-625A-4857-9519-6A982B5EAE84}">
      <dgm:prSet custT="1"/>
      <dgm:spPr>
        <a:solidFill>
          <a:srgbClr val="E0D8F4">
            <a:alpha val="90000"/>
          </a:srgbClr>
        </a:solidFill>
      </dgm:spPr>
      <dgm:t>
        <a:bodyPr/>
        <a:lstStyle/>
        <a:p>
          <a:pPr rtl="0"/>
          <a:r>
            <a:rPr lang="en-US" sz="1400" kern="1200"/>
            <a:t>Tie ASRH</a:t>
          </a:r>
          <a:r>
            <a:rPr lang="en-US" sz="1400" kern="1200">
              <a:latin typeface="Calibri Light" panose="020F0302020204030204"/>
            </a:rPr>
            <a:t> </a:t>
          </a:r>
          <a:r>
            <a:rPr lang="en-US" sz="1400" kern="1200"/>
            <a:t>to</a:t>
          </a:r>
          <a:r>
            <a:rPr lang="en-US" sz="1400" kern="1200">
              <a:latin typeface="Calibri Light" panose="020F0302020204030204"/>
            </a:rPr>
            <a:t> NACHC's </a:t>
          </a:r>
          <a:r>
            <a:rPr lang="en-US" sz="1400" kern="1200">
              <a:latin typeface="Calibri Light" panose="020F0302020204030204"/>
              <a:hlinkClick xmlns:r="http://schemas.openxmlformats.org/officeDocument/2006/relationships" r:id="rId1"/>
            </a:rPr>
            <a:t>Value Transformation Framework</a:t>
          </a:r>
          <a:r>
            <a:rPr lang="en-US" sz="1400" kern="1200"/>
            <a:t> and the </a:t>
          </a:r>
          <a:r>
            <a:rPr lang="en-US" sz="1400" kern="1200">
              <a:solidFill>
                <a:prstClr val="black">
                  <a:hueOff val="0"/>
                  <a:satOff val="0"/>
                  <a:lumOff val="0"/>
                  <a:alphaOff val="0"/>
                </a:prstClr>
              </a:solidFill>
              <a:latin typeface="Calibri Light" panose="020F0302020204030204"/>
              <a:ea typeface="+mn-ea"/>
              <a:cs typeface="+mn-cs"/>
              <a:hlinkClick xmlns:r="http://schemas.openxmlformats.org/officeDocument/2006/relationships" r:id="rId2"/>
            </a:rPr>
            <a:t>Quintuple Aim</a:t>
          </a:r>
          <a:endParaRPr lang="en-US" sz="1400" kern="1200">
            <a:solidFill>
              <a:prstClr val="black">
                <a:hueOff val="0"/>
                <a:satOff val="0"/>
                <a:lumOff val="0"/>
                <a:alphaOff val="0"/>
              </a:prstClr>
            </a:solidFill>
            <a:latin typeface="Calibri Light" panose="020F0302020204030204"/>
            <a:ea typeface="+mn-ea"/>
            <a:cs typeface="+mn-cs"/>
            <a:hlinkClick xmlns:r="http://schemas.openxmlformats.org/officeDocument/2006/relationships" r:id="rId3">
              <a:extLst>
                <a:ext uri="{A12FA001-AC4F-418D-AE19-62706E023703}">
                  <ahyp:hlinkClr xmlns:ahyp="http://schemas.microsoft.com/office/drawing/2018/hyperlinkcolor" val="tx"/>
                </a:ext>
              </a:extLst>
            </a:hlinkClick>
          </a:endParaRPr>
        </a:p>
      </dgm:t>
    </dgm:pt>
    <dgm:pt modelId="{FD53FB97-79C7-4E50-965B-0A49914F089B}" type="parTrans" cxnId="{729C24BB-C5F4-49EA-B83C-C4FD9DE5FA4A}">
      <dgm:prSet/>
      <dgm:spPr/>
      <dgm:t>
        <a:bodyPr/>
        <a:lstStyle/>
        <a:p>
          <a:endParaRPr lang="en-US"/>
        </a:p>
      </dgm:t>
    </dgm:pt>
    <dgm:pt modelId="{DAF956DF-159D-4A2E-8104-BCD564796235}" type="sibTrans" cxnId="{729C24BB-C5F4-49EA-B83C-C4FD9DE5FA4A}">
      <dgm:prSet/>
      <dgm:spPr/>
      <dgm:t>
        <a:bodyPr/>
        <a:lstStyle/>
        <a:p>
          <a:endParaRPr lang="en-US"/>
        </a:p>
      </dgm:t>
    </dgm:pt>
    <dgm:pt modelId="{47C60343-503E-4D38-A38A-DC84959AA435}">
      <dgm:prSet custT="1"/>
      <dgm:spPr>
        <a:solidFill>
          <a:srgbClr val="0055B7"/>
        </a:solidFill>
      </dgm:spPr>
      <dgm:t>
        <a:bodyPr/>
        <a:lstStyle/>
        <a:p>
          <a:r>
            <a:rPr lang="en-US" sz="1600"/>
            <a:t>Celebrate</a:t>
          </a:r>
        </a:p>
      </dgm:t>
    </dgm:pt>
    <dgm:pt modelId="{6492C6BB-4559-4663-9B3D-8AB16F05EB28}" type="parTrans" cxnId="{8A1947AB-9016-439B-A19F-6459DD0E344D}">
      <dgm:prSet/>
      <dgm:spPr/>
      <dgm:t>
        <a:bodyPr/>
        <a:lstStyle/>
        <a:p>
          <a:endParaRPr lang="en-US"/>
        </a:p>
      </dgm:t>
    </dgm:pt>
    <dgm:pt modelId="{1ECC07E6-FAC9-43BE-B2FA-19948D6235A7}" type="sibTrans" cxnId="{8A1947AB-9016-439B-A19F-6459DD0E344D}">
      <dgm:prSet/>
      <dgm:spPr/>
      <dgm:t>
        <a:bodyPr/>
        <a:lstStyle/>
        <a:p>
          <a:endParaRPr lang="en-US"/>
        </a:p>
      </dgm:t>
    </dgm:pt>
    <dgm:pt modelId="{9D2E1896-A169-4A83-AE05-CED873206FC7}">
      <dgm:prSet custT="1"/>
      <dgm:spPr>
        <a:solidFill>
          <a:srgbClr val="E0D8F4">
            <a:alpha val="90000"/>
          </a:srgbClr>
        </a:solidFill>
      </dgm:spPr>
      <dgm:t>
        <a:bodyPr/>
        <a:lstStyle/>
        <a:p>
          <a:r>
            <a:rPr lang="en-US" sz="1400"/>
            <a:t>Celebrate milestones achieved in ASRH efforts</a:t>
          </a:r>
        </a:p>
      </dgm:t>
    </dgm:pt>
    <dgm:pt modelId="{08C497D6-6428-4E46-879F-E95777C0088F}" type="parTrans" cxnId="{9B8467EE-C335-403F-9955-D11EFDDD6BF0}">
      <dgm:prSet/>
      <dgm:spPr/>
      <dgm:t>
        <a:bodyPr/>
        <a:lstStyle/>
        <a:p>
          <a:endParaRPr lang="en-US"/>
        </a:p>
      </dgm:t>
    </dgm:pt>
    <dgm:pt modelId="{19608382-3BB7-4C33-9618-F711A3262E2B}" type="sibTrans" cxnId="{9B8467EE-C335-403F-9955-D11EFDDD6BF0}">
      <dgm:prSet/>
      <dgm:spPr/>
      <dgm:t>
        <a:bodyPr/>
        <a:lstStyle/>
        <a:p>
          <a:endParaRPr lang="en-US"/>
        </a:p>
      </dgm:t>
    </dgm:pt>
    <dgm:pt modelId="{60F1CCCD-A3E4-49F3-8FD9-AAC340D75E0D}">
      <dgm:prSet phldr="0" custT="1"/>
      <dgm:spPr>
        <a:solidFill>
          <a:srgbClr val="0055B7"/>
        </a:solidFill>
      </dgm:spPr>
      <dgm:t>
        <a:bodyPr/>
        <a:lstStyle/>
        <a:p>
          <a:pPr rtl="0"/>
          <a:r>
            <a:rPr lang="en-US" sz="1600">
              <a:latin typeface="Calibri"/>
              <a:cs typeface="Calibri"/>
            </a:rPr>
            <a:t>Provide </a:t>
          </a:r>
        </a:p>
      </dgm:t>
    </dgm:pt>
    <dgm:pt modelId="{D9F469E0-6D3E-44BC-8033-EA112493CC5F}" type="parTrans" cxnId="{C7597458-13FA-4572-BE2D-4F3013F05CEB}">
      <dgm:prSet/>
      <dgm:spPr/>
      <dgm:t>
        <a:bodyPr/>
        <a:lstStyle/>
        <a:p>
          <a:endParaRPr lang="en-US"/>
        </a:p>
      </dgm:t>
    </dgm:pt>
    <dgm:pt modelId="{3CBCED50-ED85-4A37-86B2-2F6B33814322}" type="sibTrans" cxnId="{C7597458-13FA-4572-BE2D-4F3013F05CEB}">
      <dgm:prSet/>
      <dgm:spPr/>
      <dgm:t>
        <a:bodyPr/>
        <a:lstStyle/>
        <a:p>
          <a:endParaRPr lang="en-US"/>
        </a:p>
      </dgm:t>
    </dgm:pt>
    <dgm:pt modelId="{E2AAD0A9-CF0E-4DDE-AB59-CB83BBFF8602}">
      <dgm:prSet phldr="0" custT="1"/>
      <dgm:spPr>
        <a:solidFill>
          <a:srgbClr val="E0D8F4">
            <a:alpha val="90000"/>
          </a:srgbClr>
        </a:solidFill>
      </dgm:spPr>
      <dgm:t>
        <a:bodyPr/>
        <a:lstStyle/>
        <a:p>
          <a:r>
            <a:rPr lang="en-US" sz="1400">
              <a:latin typeface="Calibri"/>
              <a:cs typeface="Calibri"/>
            </a:rPr>
            <a:t>Protected time and resources for staff engagement in ASRH quality improvement</a:t>
          </a:r>
          <a:endParaRPr lang="en-US" sz="1400"/>
        </a:p>
      </dgm:t>
    </dgm:pt>
    <dgm:pt modelId="{8F1C5E53-1BF1-42D9-B1B6-2A58B1D718B9}" type="parTrans" cxnId="{D67DA0D9-711C-4084-9F82-572830F5DF97}">
      <dgm:prSet/>
      <dgm:spPr/>
      <dgm:t>
        <a:bodyPr/>
        <a:lstStyle/>
        <a:p>
          <a:endParaRPr lang="en-US"/>
        </a:p>
      </dgm:t>
    </dgm:pt>
    <dgm:pt modelId="{5ADAB220-7EEF-45AD-9E25-68229467983B}" type="sibTrans" cxnId="{D67DA0D9-711C-4084-9F82-572830F5DF97}">
      <dgm:prSet/>
      <dgm:spPr/>
      <dgm:t>
        <a:bodyPr/>
        <a:lstStyle/>
        <a:p>
          <a:endParaRPr lang="en-US"/>
        </a:p>
      </dgm:t>
    </dgm:pt>
    <dgm:pt modelId="{0393A5EF-7D1B-40D1-BC35-3E81CDA0C958}" type="pres">
      <dgm:prSet presAssocID="{D58830FD-C1C9-4A35-8BEB-E7028C372C6F}" presName="Name0" presStyleCnt="0">
        <dgm:presLayoutVars>
          <dgm:dir/>
          <dgm:animLvl val="lvl"/>
          <dgm:resizeHandles val="exact"/>
        </dgm:presLayoutVars>
      </dgm:prSet>
      <dgm:spPr/>
    </dgm:pt>
    <dgm:pt modelId="{8BD54CD4-A4AA-4544-833F-B3A61A3CDFE1}" type="pres">
      <dgm:prSet presAssocID="{47C60343-503E-4D38-A38A-DC84959AA435}" presName="boxAndChildren" presStyleCnt="0"/>
      <dgm:spPr/>
    </dgm:pt>
    <dgm:pt modelId="{27C05BF6-7E7B-41D4-A70E-61201FA4E306}" type="pres">
      <dgm:prSet presAssocID="{47C60343-503E-4D38-A38A-DC84959AA435}" presName="parentTextBox" presStyleLbl="alignNode1" presStyleIdx="0" presStyleCnt="8"/>
      <dgm:spPr/>
    </dgm:pt>
    <dgm:pt modelId="{72613C3D-6B5E-4DBA-96CE-A59CF671C87C}" type="pres">
      <dgm:prSet presAssocID="{47C60343-503E-4D38-A38A-DC84959AA435}" presName="descendantBox" presStyleLbl="bgAccFollowNode1" presStyleIdx="0" presStyleCnt="8"/>
      <dgm:spPr/>
    </dgm:pt>
    <dgm:pt modelId="{D3B4C41A-0CB7-4548-B05A-3EE8AFA7BA14}" type="pres">
      <dgm:prSet presAssocID="{C384EF04-D7E5-4A3A-B059-6268F1CF24D5}" presName="sp" presStyleCnt="0"/>
      <dgm:spPr/>
    </dgm:pt>
    <dgm:pt modelId="{1A26FD22-B12A-48CA-B15A-BBA4D8440222}" type="pres">
      <dgm:prSet presAssocID="{3612ABE3-B0A3-497C-8A80-14DB59648E99}" presName="arrowAndChildren" presStyleCnt="0"/>
      <dgm:spPr/>
    </dgm:pt>
    <dgm:pt modelId="{F77A9C7E-4376-4202-A0CD-5DB6A8E5F3F1}" type="pres">
      <dgm:prSet presAssocID="{3612ABE3-B0A3-497C-8A80-14DB59648E99}" presName="parentTextArrow" presStyleLbl="node1" presStyleIdx="0" presStyleCnt="0"/>
      <dgm:spPr/>
    </dgm:pt>
    <dgm:pt modelId="{B34AEE89-11BF-4D27-A303-99E08012425E}" type="pres">
      <dgm:prSet presAssocID="{3612ABE3-B0A3-497C-8A80-14DB59648E99}" presName="arrow" presStyleLbl="alignNode1" presStyleIdx="1" presStyleCnt="8"/>
      <dgm:spPr/>
    </dgm:pt>
    <dgm:pt modelId="{F8FE90F8-B32E-47A9-A08D-C9858E7623DC}" type="pres">
      <dgm:prSet presAssocID="{3612ABE3-B0A3-497C-8A80-14DB59648E99}" presName="descendantArrow" presStyleLbl="bgAccFollowNode1" presStyleIdx="1" presStyleCnt="8"/>
      <dgm:spPr/>
    </dgm:pt>
    <dgm:pt modelId="{7DB0E831-5374-4445-8F67-480C5EEC2E17}" type="pres">
      <dgm:prSet presAssocID="{EBADBE4D-449C-4A94-ADFF-AD2A7434293B}" presName="sp" presStyleCnt="0"/>
      <dgm:spPr/>
    </dgm:pt>
    <dgm:pt modelId="{21134F7C-9167-41C6-9261-9EDD87989F11}" type="pres">
      <dgm:prSet presAssocID="{3751E245-DD2E-4308-8369-561286247085}" presName="arrowAndChildren" presStyleCnt="0"/>
      <dgm:spPr/>
    </dgm:pt>
    <dgm:pt modelId="{1505FA49-73C5-4D7D-A010-A4B0F756FDE4}" type="pres">
      <dgm:prSet presAssocID="{3751E245-DD2E-4308-8369-561286247085}" presName="parentTextArrow" presStyleLbl="node1" presStyleIdx="0" presStyleCnt="0"/>
      <dgm:spPr/>
    </dgm:pt>
    <dgm:pt modelId="{0364D407-7ADF-47D1-92C4-C458BA1CE224}" type="pres">
      <dgm:prSet presAssocID="{3751E245-DD2E-4308-8369-561286247085}" presName="arrow" presStyleLbl="alignNode1" presStyleIdx="2" presStyleCnt="8"/>
      <dgm:spPr/>
    </dgm:pt>
    <dgm:pt modelId="{AF4BBD76-E3EF-49C1-B83D-DE7226138AC7}" type="pres">
      <dgm:prSet presAssocID="{3751E245-DD2E-4308-8369-561286247085}" presName="descendantArrow" presStyleLbl="bgAccFollowNode1" presStyleIdx="2" presStyleCnt="8"/>
      <dgm:spPr/>
    </dgm:pt>
    <dgm:pt modelId="{A6C6D538-99E3-4E3A-B895-2DCCEBECFF97}" type="pres">
      <dgm:prSet presAssocID="{E28725FB-F747-4F4C-AEF7-7F356F7B5468}" presName="sp" presStyleCnt="0"/>
      <dgm:spPr/>
    </dgm:pt>
    <dgm:pt modelId="{B59071D1-2793-4B60-8452-CF2A2492DCCD}" type="pres">
      <dgm:prSet presAssocID="{3436F07B-0212-4BEA-B420-BEBDC0A1D220}" presName="arrowAndChildren" presStyleCnt="0"/>
      <dgm:spPr/>
    </dgm:pt>
    <dgm:pt modelId="{DCD7F69B-D5FE-4C4B-BB96-D2F44CCF9547}" type="pres">
      <dgm:prSet presAssocID="{3436F07B-0212-4BEA-B420-BEBDC0A1D220}" presName="parentTextArrow" presStyleLbl="node1" presStyleIdx="0" presStyleCnt="0"/>
      <dgm:spPr/>
    </dgm:pt>
    <dgm:pt modelId="{24780451-CAC6-493D-B544-1F900736FA7E}" type="pres">
      <dgm:prSet presAssocID="{3436F07B-0212-4BEA-B420-BEBDC0A1D220}" presName="arrow" presStyleLbl="alignNode1" presStyleIdx="3" presStyleCnt="8"/>
      <dgm:spPr/>
    </dgm:pt>
    <dgm:pt modelId="{EB7CF2EF-18A7-43DA-8DB7-2E9C3726205E}" type="pres">
      <dgm:prSet presAssocID="{3436F07B-0212-4BEA-B420-BEBDC0A1D220}" presName="descendantArrow" presStyleLbl="bgAccFollowNode1" presStyleIdx="3" presStyleCnt="8"/>
      <dgm:spPr/>
    </dgm:pt>
    <dgm:pt modelId="{3B21CBEA-92CA-4A3E-8230-2740D8B3F7BF}" type="pres">
      <dgm:prSet presAssocID="{12E1D739-145E-4A0F-87BD-7D93022993AB}" presName="sp" presStyleCnt="0"/>
      <dgm:spPr/>
    </dgm:pt>
    <dgm:pt modelId="{9823F538-E78F-4BE4-AF28-8C20670B4BB3}" type="pres">
      <dgm:prSet presAssocID="{E322B62D-1750-4335-AA53-9E8BD718D6BD}" presName="arrowAndChildren" presStyleCnt="0"/>
      <dgm:spPr/>
    </dgm:pt>
    <dgm:pt modelId="{FC00834D-A63B-464C-A893-497F8FDA96F7}" type="pres">
      <dgm:prSet presAssocID="{E322B62D-1750-4335-AA53-9E8BD718D6BD}" presName="parentTextArrow" presStyleLbl="node1" presStyleIdx="0" presStyleCnt="0"/>
      <dgm:spPr/>
    </dgm:pt>
    <dgm:pt modelId="{7F477A3E-CD95-4561-84D0-4647BD914A81}" type="pres">
      <dgm:prSet presAssocID="{E322B62D-1750-4335-AA53-9E8BD718D6BD}" presName="arrow" presStyleLbl="alignNode1" presStyleIdx="4" presStyleCnt="8"/>
      <dgm:spPr/>
    </dgm:pt>
    <dgm:pt modelId="{1232F719-537A-4980-9B55-EEC0FDBE2CB4}" type="pres">
      <dgm:prSet presAssocID="{E322B62D-1750-4335-AA53-9E8BD718D6BD}" presName="descendantArrow" presStyleLbl="bgAccFollowNode1" presStyleIdx="4" presStyleCnt="8"/>
      <dgm:spPr/>
    </dgm:pt>
    <dgm:pt modelId="{CF239B89-B118-4CD9-9FBD-E3C7856E34A1}" type="pres">
      <dgm:prSet presAssocID="{3CBCED50-ED85-4A37-86B2-2F6B33814322}" presName="sp" presStyleCnt="0"/>
      <dgm:spPr/>
    </dgm:pt>
    <dgm:pt modelId="{D13CD602-7827-4517-B47F-7A7437F21B4A}" type="pres">
      <dgm:prSet presAssocID="{60F1CCCD-A3E4-49F3-8FD9-AAC340D75E0D}" presName="arrowAndChildren" presStyleCnt="0"/>
      <dgm:spPr/>
    </dgm:pt>
    <dgm:pt modelId="{E6699760-93A8-493E-945A-B097BEB2618A}" type="pres">
      <dgm:prSet presAssocID="{60F1CCCD-A3E4-49F3-8FD9-AAC340D75E0D}" presName="parentTextArrow" presStyleLbl="node1" presStyleIdx="0" presStyleCnt="0"/>
      <dgm:spPr/>
    </dgm:pt>
    <dgm:pt modelId="{C4BA5EDA-465E-458C-AC3F-528A79D00F83}" type="pres">
      <dgm:prSet presAssocID="{60F1CCCD-A3E4-49F3-8FD9-AAC340D75E0D}" presName="arrow" presStyleLbl="alignNode1" presStyleIdx="5" presStyleCnt="8"/>
      <dgm:spPr/>
    </dgm:pt>
    <dgm:pt modelId="{68032711-FFEF-4A7F-BCC2-B039E71B0B3A}" type="pres">
      <dgm:prSet presAssocID="{60F1CCCD-A3E4-49F3-8FD9-AAC340D75E0D}" presName="descendantArrow" presStyleLbl="bgAccFollowNode1" presStyleIdx="5" presStyleCnt="8"/>
      <dgm:spPr/>
    </dgm:pt>
    <dgm:pt modelId="{BFA1E5B0-1301-43E2-89BB-DA8626C92463}" type="pres">
      <dgm:prSet presAssocID="{2763331E-E0FC-47E8-8615-CE8F1149F9FD}" presName="sp" presStyleCnt="0"/>
      <dgm:spPr/>
    </dgm:pt>
    <dgm:pt modelId="{895F8013-5575-4D08-8E24-9E42AA258DBE}" type="pres">
      <dgm:prSet presAssocID="{3D315739-6163-4866-A1BA-7310055A02E4}" presName="arrowAndChildren" presStyleCnt="0"/>
      <dgm:spPr/>
    </dgm:pt>
    <dgm:pt modelId="{74A78931-C7D3-4F01-B8A9-FA188621C5D8}" type="pres">
      <dgm:prSet presAssocID="{3D315739-6163-4866-A1BA-7310055A02E4}" presName="parentTextArrow" presStyleLbl="node1" presStyleIdx="0" presStyleCnt="0"/>
      <dgm:spPr/>
    </dgm:pt>
    <dgm:pt modelId="{1CCB6C11-5691-4B69-938D-A756E2D15D14}" type="pres">
      <dgm:prSet presAssocID="{3D315739-6163-4866-A1BA-7310055A02E4}" presName="arrow" presStyleLbl="alignNode1" presStyleIdx="6" presStyleCnt="8"/>
      <dgm:spPr/>
    </dgm:pt>
    <dgm:pt modelId="{7139367A-CCA5-477A-8FC9-133EEDC58709}" type="pres">
      <dgm:prSet presAssocID="{3D315739-6163-4866-A1BA-7310055A02E4}" presName="descendantArrow" presStyleLbl="bgAccFollowNode1" presStyleIdx="6" presStyleCnt="8"/>
      <dgm:spPr/>
    </dgm:pt>
    <dgm:pt modelId="{E324BBDD-AA1C-4E4A-9859-E4E2ECB258B7}" type="pres">
      <dgm:prSet presAssocID="{5C86E6B9-71B0-40E7-87CE-A5A7EBCDE730}" presName="sp" presStyleCnt="0"/>
      <dgm:spPr/>
    </dgm:pt>
    <dgm:pt modelId="{DC7111FE-5F02-4737-A0E7-62A60850505F}" type="pres">
      <dgm:prSet presAssocID="{47582815-B25D-45FC-BEE7-E17B40F1F5F0}" presName="arrowAndChildren" presStyleCnt="0"/>
      <dgm:spPr/>
    </dgm:pt>
    <dgm:pt modelId="{C3F77FED-4B21-41F2-B8F9-11C89E4DD307}" type="pres">
      <dgm:prSet presAssocID="{47582815-B25D-45FC-BEE7-E17B40F1F5F0}" presName="parentTextArrow" presStyleLbl="node1" presStyleIdx="0" presStyleCnt="0"/>
      <dgm:spPr/>
    </dgm:pt>
    <dgm:pt modelId="{922F0903-EBC2-46F8-B9AC-A71EE826C0D6}" type="pres">
      <dgm:prSet presAssocID="{47582815-B25D-45FC-BEE7-E17B40F1F5F0}" presName="arrow" presStyleLbl="alignNode1" presStyleIdx="7" presStyleCnt="8"/>
      <dgm:spPr/>
    </dgm:pt>
    <dgm:pt modelId="{8DCDE0B8-F3E1-4EB9-A0EB-F084DFCD2105}" type="pres">
      <dgm:prSet presAssocID="{47582815-B25D-45FC-BEE7-E17B40F1F5F0}" presName="descendantArrow" presStyleLbl="bgAccFollowNode1" presStyleIdx="7" presStyleCnt="8"/>
      <dgm:spPr/>
    </dgm:pt>
  </dgm:ptLst>
  <dgm:cxnLst>
    <dgm:cxn modelId="{4D4FD201-F731-43A5-BE73-DCDA0F32BEF5}" type="presOf" srcId="{47582815-B25D-45FC-BEE7-E17B40F1F5F0}" destId="{922F0903-EBC2-46F8-B9AC-A71EE826C0D6}" srcOrd="1" destOrd="0" presId="urn:microsoft.com/office/officeart/2016/7/layout/VerticalDownArrowProcess"/>
    <dgm:cxn modelId="{02879D04-A009-4B3F-8372-D023AED37D8C}" srcId="{47582815-B25D-45FC-BEE7-E17B40F1F5F0}" destId="{E9AC8081-D40F-4A6E-B5EB-9F06A68E0944}" srcOrd="0" destOrd="0" parTransId="{409F0057-A8CF-454C-9001-EC719214E7FA}" sibTransId="{80C9F318-C76C-4B13-9474-F2E8038EAE3E}"/>
    <dgm:cxn modelId="{C8DA6B0D-2E2F-40D7-BA36-CF9BE0B1C4EF}" type="presOf" srcId="{D58830FD-C1C9-4A35-8BEB-E7028C372C6F}" destId="{0393A5EF-7D1B-40D1-BC35-3E81CDA0C958}" srcOrd="0" destOrd="0" presId="urn:microsoft.com/office/officeart/2016/7/layout/VerticalDownArrowProcess"/>
    <dgm:cxn modelId="{2676B312-56F3-4161-AD73-8DBD27857DF1}" type="presOf" srcId="{3751E245-DD2E-4308-8369-561286247085}" destId="{0364D407-7ADF-47D1-92C4-C458BA1CE224}" srcOrd="1" destOrd="0" presId="urn:microsoft.com/office/officeart/2016/7/layout/VerticalDownArrowProcess"/>
    <dgm:cxn modelId="{40D39216-2478-40C2-A234-5857304D81A0}" srcId="{3751E245-DD2E-4308-8369-561286247085}" destId="{FE9BA4ED-0FDA-41C3-B56B-CFE87EFD1E70}" srcOrd="0" destOrd="0" parTransId="{F9F58B8D-6097-4719-B826-8C5291F4B8F3}" sibTransId="{AEE0712C-BAE5-4125-AD96-C94E56C66638}"/>
    <dgm:cxn modelId="{242BCA20-CE83-4362-AFE1-864738FCCAD5}" type="presOf" srcId="{9F25F455-625A-4857-9519-6A982B5EAE84}" destId="{F8FE90F8-B32E-47A9-A08D-C9858E7623DC}" srcOrd="0" destOrd="0" presId="urn:microsoft.com/office/officeart/2016/7/layout/VerticalDownArrowProcess"/>
    <dgm:cxn modelId="{0B114E27-DE00-47B7-B14D-4F7BC2D05AAD}" type="presOf" srcId="{3612ABE3-B0A3-497C-8A80-14DB59648E99}" destId="{F77A9C7E-4376-4202-A0CD-5DB6A8E5F3F1}" srcOrd="0" destOrd="0" presId="urn:microsoft.com/office/officeart/2016/7/layout/VerticalDownArrowProcess"/>
    <dgm:cxn modelId="{62F0BB3B-8D77-412C-B7F5-634613E07A24}" type="presOf" srcId="{3D315739-6163-4866-A1BA-7310055A02E4}" destId="{74A78931-C7D3-4F01-B8A9-FA188621C5D8}" srcOrd="0" destOrd="0" presId="urn:microsoft.com/office/officeart/2016/7/layout/VerticalDownArrowProcess"/>
    <dgm:cxn modelId="{56F7373C-F52A-401E-9459-4C05AA804C24}" type="presOf" srcId="{A6500C8A-F322-4111-808E-ACE02EDADAFF}" destId="{EB7CF2EF-18A7-43DA-8DB7-2E9C3726205E}" srcOrd="0" destOrd="0" presId="urn:microsoft.com/office/officeart/2016/7/layout/VerticalDownArrowProcess"/>
    <dgm:cxn modelId="{5032675D-B341-4792-BB17-C3E86650DD0B}" type="presOf" srcId="{E2AAD0A9-CF0E-4DDE-AB59-CB83BBFF8602}" destId="{68032711-FFEF-4A7F-BCC2-B039E71B0B3A}" srcOrd="0" destOrd="0" presId="urn:microsoft.com/office/officeart/2016/7/layout/VerticalDownArrowProcess"/>
    <dgm:cxn modelId="{561CBC5F-35E1-45BC-ADD8-8214ADD09079}" type="presOf" srcId="{3436F07B-0212-4BEA-B420-BEBDC0A1D220}" destId="{DCD7F69B-D5FE-4C4B-BB96-D2F44CCF9547}" srcOrd="0" destOrd="0" presId="urn:microsoft.com/office/officeart/2016/7/layout/VerticalDownArrowProcess"/>
    <dgm:cxn modelId="{CB52FB42-F6CC-459B-87FE-B95C2C5B94FC}" type="presOf" srcId="{3D315739-6163-4866-A1BA-7310055A02E4}" destId="{1CCB6C11-5691-4B69-938D-A756E2D15D14}" srcOrd="1" destOrd="0" presId="urn:microsoft.com/office/officeart/2016/7/layout/VerticalDownArrowProcess"/>
    <dgm:cxn modelId="{EFB2C264-A4FD-4111-A88D-5AFD6F7C9186}" srcId="{D58830FD-C1C9-4A35-8BEB-E7028C372C6F}" destId="{E322B62D-1750-4335-AA53-9E8BD718D6BD}" srcOrd="3" destOrd="0" parTransId="{B4375CA8-A99A-4A7B-8E40-10B5CEFBB488}" sibTransId="{12E1D739-145E-4A0F-87BD-7D93022993AB}"/>
    <dgm:cxn modelId="{B8B76648-A36F-4AA1-BF78-16B54B29A74E}" srcId="{D58830FD-C1C9-4A35-8BEB-E7028C372C6F}" destId="{3612ABE3-B0A3-497C-8A80-14DB59648E99}" srcOrd="6" destOrd="0" parTransId="{D6615BD2-5CD9-4D76-AAD3-872C9AE9CC13}" sibTransId="{C384EF04-D7E5-4A3A-B059-6268F1CF24D5}"/>
    <dgm:cxn modelId="{0E03C169-8B1C-4598-B4A9-1309D3D191E1}" type="presOf" srcId="{23252C5D-BFFC-4186-951C-984DE24B72A1}" destId="{1232F719-537A-4980-9B55-EEC0FDBE2CB4}" srcOrd="0" destOrd="0" presId="urn:microsoft.com/office/officeart/2016/7/layout/VerticalDownArrowProcess"/>
    <dgm:cxn modelId="{F166204F-1185-4462-A0C4-DB3E25D635F1}" type="presOf" srcId="{60F1CCCD-A3E4-49F3-8FD9-AAC340D75E0D}" destId="{E6699760-93A8-493E-945A-B097BEB2618A}" srcOrd="0" destOrd="0" presId="urn:microsoft.com/office/officeart/2016/7/layout/VerticalDownArrowProcess"/>
    <dgm:cxn modelId="{0721C455-BA11-41A7-AF9B-7C60059779B4}" type="presOf" srcId="{9D2E1896-A169-4A83-AE05-CED873206FC7}" destId="{72613C3D-6B5E-4DBA-96CE-A59CF671C87C}" srcOrd="0" destOrd="0" presId="urn:microsoft.com/office/officeart/2016/7/layout/VerticalDownArrowProcess"/>
    <dgm:cxn modelId="{C7597458-13FA-4572-BE2D-4F3013F05CEB}" srcId="{D58830FD-C1C9-4A35-8BEB-E7028C372C6F}" destId="{60F1CCCD-A3E4-49F3-8FD9-AAC340D75E0D}" srcOrd="2" destOrd="0" parTransId="{D9F469E0-6D3E-44BC-8033-EA112493CC5F}" sibTransId="{3CBCED50-ED85-4A37-86B2-2F6B33814322}"/>
    <dgm:cxn modelId="{4C507B78-FAB7-498D-8325-1F00810A57A2}" type="presOf" srcId="{3612ABE3-B0A3-497C-8A80-14DB59648E99}" destId="{B34AEE89-11BF-4D27-A303-99E08012425E}" srcOrd="1" destOrd="0" presId="urn:microsoft.com/office/officeart/2016/7/layout/VerticalDownArrowProcess"/>
    <dgm:cxn modelId="{1733E091-8CDD-4998-8364-C05C83218D56}" type="presOf" srcId="{E322B62D-1750-4335-AA53-9E8BD718D6BD}" destId="{FC00834D-A63B-464C-A893-497F8FDA96F7}" srcOrd="0" destOrd="0" presId="urn:microsoft.com/office/officeart/2016/7/layout/VerticalDownArrowProcess"/>
    <dgm:cxn modelId="{D9FEF694-7E3B-434E-AD6D-FD396A2C5B1C}" srcId="{D58830FD-C1C9-4A35-8BEB-E7028C372C6F}" destId="{3751E245-DD2E-4308-8369-561286247085}" srcOrd="5" destOrd="0" parTransId="{2E0DB04A-281F-45B1-B49B-6DE5DC97C5D6}" sibTransId="{EBADBE4D-449C-4A94-ADFF-AD2A7434293B}"/>
    <dgm:cxn modelId="{955E0697-07BD-4F50-81A8-13F4007F5CF1}" srcId="{E322B62D-1750-4335-AA53-9E8BD718D6BD}" destId="{23252C5D-BFFC-4186-951C-984DE24B72A1}" srcOrd="0" destOrd="0" parTransId="{E9D81039-34F3-4368-BFF1-C688C54D3BE6}" sibTransId="{73C82A4D-EBCC-4D23-905C-EAD7D3A2E4FC}"/>
    <dgm:cxn modelId="{6BD43B97-8F0B-4CE2-A017-8C9BCE4DD744}" type="presOf" srcId="{E322B62D-1750-4335-AA53-9E8BD718D6BD}" destId="{7F477A3E-CD95-4561-84D0-4647BD914A81}" srcOrd="1" destOrd="0" presId="urn:microsoft.com/office/officeart/2016/7/layout/VerticalDownArrowProcess"/>
    <dgm:cxn modelId="{429906A3-DB1B-4420-B01F-319A5F04443A}" type="presOf" srcId="{FE9BA4ED-0FDA-41C3-B56B-CFE87EFD1E70}" destId="{AF4BBD76-E3EF-49C1-B83D-DE7226138AC7}" srcOrd="0" destOrd="0" presId="urn:microsoft.com/office/officeart/2016/7/layout/VerticalDownArrowProcess"/>
    <dgm:cxn modelId="{5D67AFA8-FCB3-4134-8B27-5CFB78FF9D17}" type="presOf" srcId="{E9AC8081-D40F-4A6E-B5EB-9F06A68E0944}" destId="{8DCDE0B8-F3E1-4EB9-A0EB-F084DFCD2105}" srcOrd="0" destOrd="0" presId="urn:microsoft.com/office/officeart/2016/7/layout/VerticalDownArrowProcess"/>
    <dgm:cxn modelId="{8A1947AB-9016-439B-A19F-6459DD0E344D}" srcId="{D58830FD-C1C9-4A35-8BEB-E7028C372C6F}" destId="{47C60343-503E-4D38-A38A-DC84959AA435}" srcOrd="7" destOrd="0" parTransId="{6492C6BB-4559-4663-9B3D-8AB16F05EB28}" sibTransId="{1ECC07E6-FAC9-43BE-B2FA-19948D6235A7}"/>
    <dgm:cxn modelId="{FC6076B4-C0DD-4C21-ADF5-085C452F611F}" srcId="{3436F07B-0212-4BEA-B420-BEBDC0A1D220}" destId="{A6500C8A-F322-4111-808E-ACE02EDADAFF}" srcOrd="0" destOrd="0" parTransId="{3E33DE20-E889-4A06-9F3C-8209385B1B9C}" sibTransId="{35EC1AAB-7D23-4ADF-9D5D-03B5975C52EE}"/>
    <dgm:cxn modelId="{164E65B8-5EC4-49B3-9128-4DCFEC50A0B1}" srcId="{D58830FD-C1C9-4A35-8BEB-E7028C372C6F}" destId="{3D315739-6163-4866-A1BA-7310055A02E4}" srcOrd="1" destOrd="0" parTransId="{1246E5B2-6305-4371-87E8-3CDC0654246A}" sibTransId="{2763331E-E0FC-47E8-8615-CE8F1149F9FD}"/>
    <dgm:cxn modelId="{0DB9C9B9-AB1C-4717-9979-8BA167E63A8F}" srcId="{D58830FD-C1C9-4A35-8BEB-E7028C372C6F}" destId="{3436F07B-0212-4BEA-B420-BEBDC0A1D220}" srcOrd="4" destOrd="0" parTransId="{DCC51D3B-0A66-4D80-8F72-7CAE9D134BB4}" sibTransId="{E28725FB-F747-4F4C-AEF7-7F356F7B5468}"/>
    <dgm:cxn modelId="{DD9F1CBA-D4C1-4FD4-92F4-03C9F30886DB}" type="presOf" srcId="{3751E245-DD2E-4308-8369-561286247085}" destId="{1505FA49-73C5-4D7D-A010-A4B0F756FDE4}" srcOrd="0" destOrd="0" presId="urn:microsoft.com/office/officeart/2016/7/layout/VerticalDownArrowProcess"/>
    <dgm:cxn modelId="{729C24BB-C5F4-49EA-B83C-C4FD9DE5FA4A}" srcId="{3612ABE3-B0A3-497C-8A80-14DB59648E99}" destId="{9F25F455-625A-4857-9519-6A982B5EAE84}" srcOrd="0" destOrd="0" parTransId="{FD53FB97-79C7-4E50-965B-0A49914F089B}" sibTransId="{DAF956DF-159D-4A2E-8104-BCD564796235}"/>
    <dgm:cxn modelId="{B7C803C9-1262-4280-9AA4-4457C9D34640}" srcId="{D58830FD-C1C9-4A35-8BEB-E7028C372C6F}" destId="{47582815-B25D-45FC-BEE7-E17B40F1F5F0}" srcOrd="0" destOrd="0" parTransId="{0C77F667-7721-4CAA-BD11-E6EC6173F79C}" sibTransId="{5C86E6B9-71B0-40E7-87CE-A5A7EBCDE730}"/>
    <dgm:cxn modelId="{F3F170CC-3CA8-4D8C-8E7C-BE8247BEA86B}" type="presOf" srcId="{60F1CCCD-A3E4-49F3-8FD9-AAC340D75E0D}" destId="{C4BA5EDA-465E-458C-AC3F-528A79D00F83}" srcOrd="1" destOrd="0" presId="urn:microsoft.com/office/officeart/2016/7/layout/VerticalDownArrowProcess"/>
    <dgm:cxn modelId="{DF27C1D8-B3B0-4437-AD3E-82437F2548D4}" type="presOf" srcId="{47C60343-503E-4D38-A38A-DC84959AA435}" destId="{27C05BF6-7E7B-41D4-A70E-61201FA4E306}" srcOrd="0" destOrd="0" presId="urn:microsoft.com/office/officeart/2016/7/layout/VerticalDownArrowProcess"/>
    <dgm:cxn modelId="{D67DA0D9-711C-4084-9F82-572830F5DF97}" srcId="{60F1CCCD-A3E4-49F3-8FD9-AAC340D75E0D}" destId="{E2AAD0A9-CF0E-4DDE-AB59-CB83BBFF8602}" srcOrd="0" destOrd="0" parTransId="{8F1C5E53-1BF1-42D9-B1B6-2A58B1D718B9}" sibTransId="{5ADAB220-7EEF-45AD-9E25-68229467983B}"/>
    <dgm:cxn modelId="{203E25E6-F5EA-449A-9250-57CB4EEFBBCC}" srcId="{3D315739-6163-4866-A1BA-7310055A02E4}" destId="{542CCCA2-74DF-4027-A259-067C4685A06B}" srcOrd="0" destOrd="0" parTransId="{0327BC9F-01AC-4521-A926-0B94ABD7F25E}" sibTransId="{A058C11C-368F-4426-AF21-C5636B647D6A}"/>
    <dgm:cxn modelId="{5733EEEB-3B49-4A67-8BEF-F6A565ED3531}" type="presOf" srcId="{3436F07B-0212-4BEA-B420-BEBDC0A1D220}" destId="{24780451-CAC6-493D-B544-1F900736FA7E}" srcOrd="1" destOrd="0" presId="urn:microsoft.com/office/officeart/2016/7/layout/VerticalDownArrowProcess"/>
    <dgm:cxn modelId="{9B8467EE-C335-403F-9955-D11EFDDD6BF0}" srcId="{47C60343-503E-4D38-A38A-DC84959AA435}" destId="{9D2E1896-A169-4A83-AE05-CED873206FC7}" srcOrd="0" destOrd="0" parTransId="{08C497D6-6428-4E46-879F-E95777C0088F}" sibTransId="{19608382-3BB7-4C33-9618-F711A3262E2B}"/>
    <dgm:cxn modelId="{229CAAEF-D9E3-4C2F-A211-D7E4B5EE8116}" type="presOf" srcId="{542CCCA2-74DF-4027-A259-067C4685A06B}" destId="{7139367A-CCA5-477A-8FC9-133EEDC58709}" srcOrd="0" destOrd="0" presId="urn:microsoft.com/office/officeart/2016/7/layout/VerticalDownArrowProcess"/>
    <dgm:cxn modelId="{F9D681F5-098B-4B16-B091-A73675531F68}" type="presOf" srcId="{47582815-B25D-45FC-BEE7-E17B40F1F5F0}" destId="{C3F77FED-4B21-41F2-B8F9-11C89E4DD307}" srcOrd="0" destOrd="0" presId="urn:microsoft.com/office/officeart/2016/7/layout/VerticalDownArrowProcess"/>
    <dgm:cxn modelId="{4C8697CB-895C-4F49-B1AD-812E9BDF9B11}" type="presParOf" srcId="{0393A5EF-7D1B-40D1-BC35-3E81CDA0C958}" destId="{8BD54CD4-A4AA-4544-833F-B3A61A3CDFE1}" srcOrd="0" destOrd="0" presId="urn:microsoft.com/office/officeart/2016/7/layout/VerticalDownArrowProcess"/>
    <dgm:cxn modelId="{65DB155C-67F8-4DED-9E7D-016BC1B1F19B}" type="presParOf" srcId="{8BD54CD4-A4AA-4544-833F-B3A61A3CDFE1}" destId="{27C05BF6-7E7B-41D4-A70E-61201FA4E306}" srcOrd="0" destOrd="0" presId="urn:microsoft.com/office/officeart/2016/7/layout/VerticalDownArrowProcess"/>
    <dgm:cxn modelId="{F9B82876-569E-4BED-ABA0-FB4AB51DA4C3}" type="presParOf" srcId="{8BD54CD4-A4AA-4544-833F-B3A61A3CDFE1}" destId="{72613C3D-6B5E-4DBA-96CE-A59CF671C87C}" srcOrd="1" destOrd="0" presId="urn:microsoft.com/office/officeart/2016/7/layout/VerticalDownArrowProcess"/>
    <dgm:cxn modelId="{7B268DC2-8421-4910-9FE6-B679876E6DA8}" type="presParOf" srcId="{0393A5EF-7D1B-40D1-BC35-3E81CDA0C958}" destId="{D3B4C41A-0CB7-4548-B05A-3EE8AFA7BA14}" srcOrd="1" destOrd="0" presId="urn:microsoft.com/office/officeart/2016/7/layout/VerticalDownArrowProcess"/>
    <dgm:cxn modelId="{1F26D857-5E57-4498-9AEF-AEA414FEE66C}" type="presParOf" srcId="{0393A5EF-7D1B-40D1-BC35-3E81CDA0C958}" destId="{1A26FD22-B12A-48CA-B15A-BBA4D8440222}" srcOrd="2" destOrd="0" presId="urn:microsoft.com/office/officeart/2016/7/layout/VerticalDownArrowProcess"/>
    <dgm:cxn modelId="{DD107DC9-5418-49F7-8119-027750D5B509}" type="presParOf" srcId="{1A26FD22-B12A-48CA-B15A-BBA4D8440222}" destId="{F77A9C7E-4376-4202-A0CD-5DB6A8E5F3F1}" srcOrd="0" destOrd="0" presId="urn:microsoft.com/office/officeart/2016/7/layout/VerticalDownArrowProcess"/>
    <dgm:cxn modelId="{DF431786-EC14-4988-9F3A-19B2E6F1A73D}" type="presParOf" srcId="{1A26FD22-B12A-48CA-B15A-BBA4D8440222}" destId="{B34AEE89-11BF-4D27-A303-99E08012425E}" srcOrd="1" destOrd="0" presId="urn:microsoft.com/office/officeart/2016/7/layout/VerticalDownArrowProcess"/>
    <dgm:cxn modelId="{337DD9B1-D304-4239-8D0F-EC376984F94F}" type="presParOf" srcId="{1A26FD22-B12A-48CA-B15A-BBA4D8440222}" destId="{F8FE90F8-B32E-47A9-A08D-C9858E7623DC}" srcOrd="2" destOrd="0" presId="urn:microsoft.com/office/officeart/2016/7/layout/VerticalDownArrowProcess"/>
    <dgm:cxn modelId="{363442CA-25D1-4F5A-BD49-0C78CB7CB235}" type="presParOf" srcId="{0393A5EF-7D1B-40D1-BC35-3E81CDA0C958}" destId="{7DB0E831-5374-4445-8F67-480C5EEC2E17}" srcOrd="3" destOrd="0" presId="urn:microsoft.com/office/officeart/2016/7/layout/VerticalDownArrowProcess"/>
    <dgm:cxn modelId="{258C40D0-E0B9-4BB6-A096-433357894065}" type="presParOf" srcId="{0393A5EF-7D1B-40D1-BC35-3E81CDA0C958}" destId="{21134F7C-9167-41C6-9261-9EDD87989F11}" srcOrd="4" destOrd="0" presId="urn:microsoft.com/office/officeart/2016/7/layout/VerticalDownArrowProcess"/>
    <dgm:cxn modelId="{944F86CF-A9D3-4648-8F4E-8C88C9F3FCF3}" type="presParOf" srcId="{21134F7C-9167-41C6-9261-9EDD87989F11}" destId="{1505FA49-73C5-4D7D-A010-A4B0F756FDE4}" srcOrd="0" destOrd="0" presId="urn:microsoft.com/office/officeart/2016/7/layout/VerticalDownArrowProcess"/>
    <dgm:cxn modelId="{98141B20-221D-4832-B9EA-735E2BD74712}" type="presParOf" srcId="{21134F7C-9167-41C6-9261-9EDD87989F11}" destId="{0364D407-7ADF-47D1-92C4-C458BA1CE224}" srcOrd="1" destOrd="0" presId="urn:microsoft.com/office/officeart/2016/7/layout/VerticalDownArrowProcess"/>
    <dgm:cxn modelId="{38FE3B8E-67B0-457C-AAE4-5E546085B433}" type="presParOf" srcId="{21134F7C-9167-41C6-9261-9EDD87989F11}" destId="{AF4BBD76-E3EF-49C1-B83D-DE7226138AC7}" srcOrd="2" destOrd="0" presId="urn:microsoft.com/office/officeart/2016/7/layout/VerticalDownArrowProcess"/>
    <dgm:cxn modelId="{AEAC5785-139E-430C-BCF5-78FBCFE72CC6}" type="presParOf" srcId="{0393A5EF-7D1B-40D1-BC35-3E81CDA0C958}" destId="{A6C6D538-99E3-4E3A-B895-2DCCEBECFF97}" srcOrd="5" destOrd="0" presId="urn:microsoft.com/office/officeart/2016/7/layout/VerticalDownArrowProcess"/>
    <dgm:cxn modelId="{009E0A50-B9E8-4185-B07A-B3941968B909}" type="presParOf" srcId="{0393A5EF-7D1B-40D1-BC35-3E81CDA0C958}" destId="{B59071D1-2793-4B60-8452-CF2A2492DCCD}" srcOrd="6" destOrd="0" presId="urn:microsoft.com/office/officeart/2016/7/layout/VerticalDownArrowProcess"/>
    <dgm:cxn modelId="{F95B771F-EF03-47C2-A8EF-62ADA51224A3}" type="presParOf" srcId="{B59071D1-2793-4B60-8452-CF2A2492DCCD}" destId="{DCD7F69B-D5FE-4C4B-BB96-D2F44CCF9547}" srcOrd="0" destOrd="0" presId="urn:microsoft.com/office/officeart/2016/7/layout/VerticalDownArrowProcess"/>
    <dgm:cxn modelId="{CD6CD276-1B34-4706-80FE-BC4732A2E294}" type="presParOf" srcId="{B59071D1-2793-4B60-8452-CF2A2492DCCD}" destId="{24780451-CAC6-493D-B544-1F900736FA7E}" srcOrd="1" destOrd="0" presId="urn:microsoft.com/office/officeart/2016/7/layout/VerticalDownArrowProcess"/>
    <dgm:cxn modelId="{0BE04844-1436-4536-8271-DF7E0502C3EE}" type="presParOf" srcId="{B59071D1-2793-4B60-8452-CF2A2492DCCD}" destId="{EB7CF2EF-18A7-43DA-8DB7-2E9C3726205E}" srcOrd="2" destOrd="0" presId="urn:microsoft.com/office/officeart/2016/7/layout/VerticalDownArrowProcess"/>
    <dgm:cxn modelId="{7734D151-28DF-48AC-8CB1-1E8211776A7E}" type="presParOf" srcId="{0393A5EF-7D1B-40D1-BC35-3E81CDA0C958}" destId="{3B21CBEA-92CA-4A3E-8230-2740D8B3F7BF}" srcOrd="7" destOrd="0" presId="urn:microsoft.com/office/officeart/2016/7/layout/VerticalDownArrowProcess"/>
    <dgm:cxn modelId="{D1DD0000-E371-41FC-9A9A-5387D57C46AA}" type="presParOf" srcId="{0393A5EF-7D1B-40D1-BC35-3E81CDA0C958}" destId="{9823F538-E78F-4BE4-AF28-8C20670B4BB3}" srcOrd="8" destOrd="0" presId="urn:microsoft.com/office/officeart/2016/7/layout/VerticalDownArrowProcess"/>
    <dgm:cxn modelId="{84FC088A-DC40-4A12-81A2-36F26EA74504}" type="presParOf" srcId="{9823F538-E78F-4BE4-AF28-8C20670B4BB3}" destId="{FC00834D-A63B-464C-A893-497F8FDA96F7}" srcOrd="0" destOrd="0" presId="urn:microsoft.com/office/officeart/2016/7/layout/VerticalDownArrowProcess"/>
    <dgm:cxn modelId="{6672D9BF-BEB5-47BB-A905-273088B0A313}" type="presParOf" srcId="{9823F538-E78F-4BE4-AF28-8C20670B4BB3}" destId="{7F477A3E-CD95-4561-84D0-4647BD914A81}" srcOrd="1" destOrd="0" presId="urn:microsoft.com/office/officeart/2016/7/layout/VerticalDownArrowProcess"/>
    <dgm:cxn modelId="{945FD2BE-6B03-4378-A975-89F03DF7CFCE}" type="presParOf" srcId="{9823F538-E78F-4BE4-AF28-8C20670B4BB3}" destId="{1232F719-537A-4980-9B55-EEC0FDBE2CB4}" srcOrd="2" destOrd="0" presId="urn:microsoft.com/office/officeart/2016/7/layout/VerticalDownArrowProcess"/>
    <dgm:cxn modelId="{2A052FA7-1BA5-48F7-9A91-31A89912EE0C}" type="presParOf" srcId="{0393A5EF-7D1B-40D1-BC35-3E81CDA0C958}" destId="{CF239B89-B118-4CD9-9FBD-E3C7856E34A1}" srcOrd="9" destOrd="0" presId="urn:microsoft.com/office/officeart/2016/7/layout/VerticalDownArrowProcess"/>
    <dgm:cxn modelId="{8C25B4DD-D9D6-46EE-9C13-1709E94432E5}" type="presParOf" srcId="{0393A5EF-7D1B-40D1-BC35-3E81CDA0C958}" destId="{D13CD602-7827-4517-B47F-7A7437F21B4A}" srcOrd="10" destOrd="0" presId="urn:microsoft.com/office/officeart/2016/7/layout/VerticalDownArrowProcess"/>
    <dgm:cxn modelId="{CA69D95E-5BC2-4A2D-95BC-FC430C74F7DF}" type="presParOf" srcId="{D13CD602-7827-4517-B47F-7A7437F21B4A}" destId="{E6699760-93A8-493E-945A-B097BEB2618A}" srcOrd="0" destOrd="0" presId="urn:microsoft.com/office/officeart/2016/7/layout/VerticalDownArrowProcess"/>
    <dgm:cxn modelId="{B08E0BF2-CCB7-461C-8975-300AB916443A}" type="presParOf" srcId="{D13CD602-7827-4517-B47F-7A7437F21B4A}" destId="{C4BA5EDA-465E-458C-AC3F-528A79D00F83}" srcOrd="1" destOrd="0" presId="urn:microsoft.com/office/officeart/2016/7/layout/VerticalDownArrowProcess"/>
    <dgm:cxn modelId="{A1F5DF82-15EB-49EA-822A-2DB113B3EE31}" type="presParOf" srcId="{D13CD602-7827-4517-B47F-7A7437F21B4A}" destId="{68032711-FFEF-4A7F-BCC2-B039E71B0B3A}" srcOrd="2" destOrd="0" presId="urn:microsoft.com/office/officeart/2016/7/layout/VerticalDownArrowProcess"/>
    <dgm:cxn modelId="{2E1F9F00-9865-4AA3-B080-F581F1359FD6}" type="presParOf" srcId="{0393A5EF-7D1B-40D1-BC35-3E81CDA0C958}" destId="{BFA1E5B0-1301-43E2-89BB-DA8626C92463}" srcOrd="11" destOrd="0" presId="urn:microsoft.com/office/officeart/2016/7/layout/VerticalDownArrowProcess"/>
    <dgm:cxn modelId="{FDFD07D9-16DE-47F3-8F02-F147580D3941}" type="presParOf" srcId="{0393A5EF-7D1B-40D1-BC35-3E81CDA0C958}" destId="{895F8013-5575-4D08-8E24-9E42AA258DBE}" srcOrd="12" destOrd="0" presId="urn:microsoft.com/office/officeart/2016/7/layout/VerticalDownArrowProcess"/>
    <dgm:cxn modelId="{69381557-D36B-455F-8CEF-EE2C6C2FBABE}" type="presParOf" srcId="{895F8013-5575-4D08-8E24-9E42AA258DBE}" destId="{74A78931-C7D3-4F01-B8A9-FA188621C5D8}" srcOrd="0" destOrd="0" presId="urn:microsoft.com/office/officeart/2016/7/layout/VerticalDownArrowProcess"/>
    <dgm:cxn modelId="{E9487B70-B79F-4A8B-A603-61DCB2B7151A}" type="presParOf" srcId="{895F8013-5575-4D08-8E24-9E42AA258DBE}" destId="{1CCB6C11-5691-4B69-938D-A756E2D15D14}" srcOrd="1" destOrd="0" presId="urn:microsoft.com/office/officeart/2016/7/layout/VerticalDownArrowProcess"/>
    <dgm:cxn modelId="{0E97FFF6-75C7-4D3F-9985-1E6A7C1FD95C}" type="presParOf" srcId="{895F8013-5575-4D08-8E24-9E42AA258DBE}" destId="{7139367A-CCA5-477A-8FC9-133EEDC58709}" srcOrd="2" destOrd="0" presId="urn:microsoft.com/office/officeart/2016/7/layout/VerticalDownArrowProcess"/>
    <dgm:cxn modelId="{297A2696-8991-4C20-B03D-1714327D51EC}" type="presParOf" srcId="{0393A5EF-7D1B-40D1-BC35-3E81CDA0C958}" destId="{E324BBDD-AA1C-4E4A-9859-E4E2ECB258B7}" srcOrd="13" destOrd="0" presId="urn:microsoft.com/office/officeart/2016/7/layout/VerticalDownArrowProcess"/>
    <dgm:cxn modelId="{8D74D253-91B5-4827-859E-B3B34BE9074F}" type="presParOf" srcId="{0393A5EF-7D1B-40D1-BC35-3E81CDA0C958}" destId="{DC7111FE-5F02-4737-A0E7-62A60850505F}" srcOrd="14" destOrd="0" presId="urn:microsoft.com/office/officeart/2016/7/layout/VerticalDownArrowProcess"/>
    <dgm:cxn modelId="{E71F5A0C-7384-4C05-866C-4B8AB8937B82}" type="presParOf" srcId="{DC7111FE-5F02-4737-A0E7-62A60850505F}" destId="{C3F77FED-4B21-41F2-B8F9-11C89E4DD307}" srcOrd="0" destOrd="0" presId="urn:microsoft.com/office/officeart/2016/7/layout/VerticalDownArrowProcess"/>
    <dgm:cxn modelId="{1B87547A-8BDB-46D3-890F-1ADF9070365D}" type="presParOf" srcId="{DC7111FE-5F02-4737-A0E7-62A60850505F}" destId="{922F0903-EBC2-46F8-B9AC-A71EE826C0D6}" srcOrd="1" destOrd="0" presId="urn:microsoft.com/office/officeart/2016/7/layout/VerticalDownArrowProcess"/>
    <dgm:cxn modelId="{AF6E51B3-E9E1-43AA-A628-3DE31ECC517B}" type="presParOf" srcId="{DC7111FE-5F02-4737-A0E7-62A60850505F}" destId="{8DCDE0B8-F3E1-4EB9-A0EB-F084DFCD2105}" srcOrd="2" destOrd="0" presId="urn:microsoft.com/office/officeart/2016/7/layout/VerticalDownArrowProcess"/>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FA4A8-B791-44EA-9365-B12DDB387D14}">
      <dsp:nvSpPr>
        <dsp:cNvPr id="0" name=""/>
        <dsp:cNvSpPr/>
      </dsp:nvSpPr>
      <dsp:spPr>
        <a:xfrm>
          <a:off x="4373263" y="1335"/>
          <a:ext cx="2706725" cy="2706725"/>
        </a:xfrm>
        <a:prstGeom prst="downArrow">
          <a:avLst>
            <a:gd name="adj1" fmla="val 50000"/>
            <a:gd name="adj2" fmla="val 35000"/>
          </a:avLst>
        </a:prstGeom>
        <a:solidFill>
          <a:srgbClr val="E0D8F4"/>
        </a:solidFill>
        <a:ln w="34925" cap="rnd">
          <a:solidFill>
            <a:srgbClr val="61279E"/>
          </a:solidFill>
          <a:prstDash val="sysDot"/>
        </a:ln>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Reduces Unintended Pregnancies</a:t>
          </a:r>
        </a:p>
      </dsp:txBody>
      <dsp:txXfrm>
        <a:off x="5049944" y="1335"/>
        <a:ext cx="1353363" cy="2233048"/>
      </dsp:txXfrm>
    </dsp:sp>
    <dsp:sp modelId="{0DD4745D-4D7B-47C1-9F12-9094BE554018}">
      <dsp:nvSpPr>
        <dsp:cNvPr id="0" name=""/>
        <dsp:cNvSpPr/>
      </dsp:nvSpPr>
      <dsp:spPr>
        <a:xfrm rot="4320000">
          <a:off x="6656557" y="1663873"/>
          <a:ext cx="2706725" cy="2706725"/>
        </a:xfrm>
        <a:prstGeom prst="downArrow">
          <a:avLst>
            <a:gd name="adj1" fmla="val 50000"/>
            <a:gd name="adj2" fmla="val 35000"/>
          </a:avLst>
        </a:prstGeom>
        <a:solidFill>
          <a:srgbClr val="E0D8F4"/>
        </a:solidFill>
        <a:ln w="34925" cap="rnd">
          <a:solidFill>
            <a:srgbClr val="61279E"/>
          </a:solidFill>
          <a:prstDash val="sysDot"/>
        </a:ln>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Limits Spread of Sexually Transmitted Diseases</a:t>
          </a:r>
        </a:p>
      </dsp:txBody>
      <dsp:txXfrm rot="-5400000">
        <a:off x="7118643" y="2267366"/>
        <a:ext cx="2233048" cy="1353363"/>
      </dsp:txXfrm>
    </dsp:sp>
    <dsp:sp modelId="{4DF8D6DA-3980-49D1-A32A-BA760B7E7D08}">
      <dsp:nvSpPr>
        <dsp:cNvPr id="0" name=""/>
        <dsp:cNvSpPr/>
      </dsp:nvSpPr>
      <dsp:spPr>
        <a:xfrm rot="8640000">
          <a:off x="5776223" y="4319204"/>
          <a:ext cx="2706725" cy="2706725"/>
        </a:xfrm>
        <a:prstGeom prst="downArrow">
          <a:avLst>
            <a:gd name="adj1" fmla="val 50000"/>
            <a:gd name="adj2" fmla="val 35000"/>
          </a:avLst>
        </a:prstGeom>
        <a:solidFill>
          <a:srgbClr val="E0D8F4"/>
        </a:solidFill>
        <a:ln w="34925" cap="rnd">
          <a:solidFill>
            <a:srgbClr val="61279E"/>
          </a:solidFill>
          <a:prstDash val="sysDot"/>
        </a:ln>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Improves Access to Primary Care</a:t>
          </a:r>
        </a:p>
      </dsp:txBody>
      <dsp:txXfrm rot="10800000">
        <a:off x="6592114" y="4747649"/>
        <a:ext cx="1353363" cy="2233048"/>
      </dsp:txXfrm>
    </dsp:sp>
    <dsp:sp modelId="{55A55379-0DA6-49C9-9813-64D08C5F74D1}">
      <dsp:nvSpPr>
        <dsp:cNvPr id="0" name=""/>
        <dsp:cNvSpPr/>
      </dsp:nvSpPr>
      <dsp:spPr>
        <a:xfrm rot="12960000">
          <a:off x="2970302" y="4319204"/>
          <a:ext cx="2706725" cy="2706725"/>
        </a:xfrm>
        <a:prstGeom prst="downArrow">
          <a:avLst>
            <a:gd name="adj1" fmla="val 50000"/>
            <a:gd name="adj2" fmla="val 35000"/>
          </a:avLst>
        </a:prstGeom>
        <a:solidFill>
          <a:srgbClr val="E0D8F4"/>
        </a:solidFill>
        <a:ln w="34925" cap="rnd">
          <a:solidFill>
            <a:srgbClr val="61279E"/>
          </a:solidFill>
          <a:prstDash val="sysDot"/>
        </a:ln>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0" kern="1200">
              <a:solidFill>
                <a:srgbClr val="61279E"/>
              </a:solidFill>
              <a:latin typeface="Calibri" panose="020F0502020204030204" pitchFamily="34" charset="0"/>
              <a:ea typeface="+mn-ea"/>
              <a:cs typeface="Calibri" panose="020F0502020204030204" pitchFamily="34" charset="0"/>
            </a:rPr>
            <a:t>Improves Adolescent Mental Health</a:t>
          </a:r>
        </a:p>
      </dsp:txBody>
      <dsp:txXfrm rot="10800000">
        <a:off x="3507773" y="4747649"/>
        <a:ext cx="1353363" cy="2233048"/>
      </dsp:txXfrm>
    </dsp:sp>
    <dsp:sp modelId="{B16A1805-7EB7-4A1F-B162-41F1F0AB81AD}">
      <dsp:nvSpPr>
        <dsp:cNvPr id="0" name=""/>
        <dsp:cNvSpPr/>
      </dsp:nvSpPr>
      <dsp:spPr>
        <a:xfrm rot="17280000">
          <a:off x="2103225" y="1650614"/>
          <a:ext cx="2706725" cy="2706725"/>
        </a:xfrm>
        <a:prstGeom prst="downArrow">
          <a:avLst>
            <a:gd name="adj1" fmla="val 50000"/>
            <a:gd name="adj2" fmla="val 35000"/>
          </a:avLst>
        </a:prstGeom>
        <a:solidFill>
          <a:srgbClr val="E0D8F4"/>
        </a:solidFill>
        <a:ln w="34925" cap="rnd">
          <a:solidFill>
            <a:srgbClr val="61279E"/>
          </a:solidFill>
          <a:prstDash val="sysDot"/>
        </a:ln>
        <a:effectLst/>
      </dsp:spPr>
      <dsp:style>
        <a:lnRef idx="0">
          <a:scrgbClr r="0" g="0" b="0"/>
        </a:lnRef>
        <a:fillRef idx="3">
          <a:scrgbClr r="0" g="0" b="0"/>
        </a:fillRef>
        <a:effectRef idx="3">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rtl="0">
            <a:lnSpc>
              <a:spcPct val="90000"/>
            </a:lnSpc>
            <a:spcBef>
              <a:spcPct val="0"/>
            </a:spcBef>
            <a:spcAft>
              <a:spcPct val="35000"/>
            </a:spcAft>
            <a:buNone/>
          </a:pPr>
          <a:r>
            <a:rPr lang="en-US" sz="2200" b="0" kern="1200">
              <a:solidFill>
                <a:srgbClr val="61279E"/>
              </a:solidFill>
              <a:latin typeface="Calibri" panose="020F0502020204030204" pitchFamily="34" charset="0"/>
              <a:cs typeface="Calibri" panose="020F0502020204030204" pitchFamily="34" charset="0"/>
            </a:rPr>
            <a:t>Increases role of trusted adults in adolescent lives </a:t>
          </a:r>
        </a:p>
      </dsp:txBody>
      <dsp:txXfrm rot="5400000">
        <a:off x="2114817" y="2254107"/>
        <a:ext cx="2233048" cy="13533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05BF6-7E7B-41D4-A70E-61201FA4E306}">
      <dsp:nvSpPr>
        <dsp:cNvPr id="0" name=""/>
        <dsp:cNvSpPr/>
      </dsp:nvSpPr>
      <dsp:spPr>
        <a:xfrm>
          <a:off x="0" y="5147768"/>
          <a:ext cx="1584772" cy="482667"/>
        </a:xfrm>
        <a:prstGeom prst="rect">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Celebrate</a:t>
          </a:r>
        </a:p>
      </dsp:txBody>
      <dsp:txXfrm>
        <a:off x="0" y="5147768"/>
        <a:ext cx="1584772" cy="482667"/>
      </dsp:txXfrm>
    </dsp:sp>
    <dsp:sp modelId="{72613C3D-6B5E-4DBA-96CE-A59CF671C87C}">
      <dsp:nvSpPr>
        <dsp:cNvPr id="0" name=""/>
        <dsp:cNvSpPr/>
      </dsp:nvSpPr>
      <dsp:spPr>
        <a:xfrm>
          <a:off x="1584772" y="5147768"/>
          <a:ext cx="4754317" cy="482667"/>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a:lnSpc>
              <a:spcPct val="90000"/>
            </a:lnSpc>
            <a:spcBef>
              <a:spcPct val="0"/>
            </a:spcBef>
            <a:spcAft>
              <a:spcPct val="35000"/>
            </a:spcAft>
            <a:buNone/>
          </a:pPr>
          <a:r>
            <a:rPr lang="en-US" sz="1400" kern="1200"/>
            <a:t>Celebrate milestones achieved in ASRH efforts</a:t>
          </a:r>
        </a:p>
      </dsp:txBody>
      <dsp:txXfrm>
        <a:off x="1584772" y="5147768"/>
        <a:ext cx="4754317" cy="482667"/>
      </dsp:txXfrm>
    </dsp:sp>
    <dsp:sp modelId="{B34AEE89-11BF-4D27-A303-99E08012425E}">
      <dsp:nvSpPr>
        <dsp:cNvPr id="0" name=""/>
        <dsp:cNvSpPr/>
      </dsp:nvSpPr>
      <dsp:spPr>
        <a:xfrm rot="10800000">
          <a:off x="0" y="4412666"/>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Connect</a:t>
          </a:r>
        </a:p>
      </dsp:txBody>
      <dsp:txXfrm rot="-10800000">
        <a:off x="0" y="4412666"/>
        <a:ext cx="1584772" cy="482522"/>
      </dsp:txXfrm>
    </dsp:sp>
    <dsp:sp modelId="{F8FE90F8-B32E-47A9-A08D-C9858E7623DC}">
      <dsp:nvSpPr>
        <dsp:cNvPr id="0" name=""/>
        <dsp:cNvSpPr/>
      </dsp:nvSpPr>
      <dsp:spPr>
        <a:xfrm>
          <a:off x="1584772" y="4412666"/>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rtl="0">
            <a:lnSpc>
              <a:spcPct val="90000"/>
            </a:lnSpc>
            <a:spcBef>
              <a:spcPct val="0"/>
            </a:spcBef>
            <a:spcAft>
              <a:spcPct val="35000"/>
            </a:spcAft>
            <a:buNone/>
          </a:pPr>
          <a:r>
            <a:rPr lang="en-US" sz="1400" kern="1200"/>
            <a:t>Tie ASRH</a:t>
          </a:r>
          <a:r>
            <a:rPr lang="en-US" sz="1400" kern="1200">
              <a:latin typeface="Calibri Light" panose="020F0302020204030204"/>
            </a:rPr>
            <a:t> </a:t>
          </a:r>
          <a:r>
            <a:rPr lang="en-US" sz="1400" kern="1200"/>
            <a:t>to</a:t>
          </a:r>
          <a:r>
            <a:rPr lang="en-US" sz="1400" kern="1200">
              <a:latin typeface="Calibri Light" panose="020F0302020204030204"/>
            </a:rPr>
            <a:t> NACHC's </a:t>
          </a:r>
          <a:r>
            <a:rPr lang="en-US" sz="1400" kern="1200">
              <a:latin typeface="Calibri Light" panose="020F0302020204030204"/>
              <a:hlinkClick xmlns:r="http://schemas.openxmlformats.org/officeDocument/2006/relationships" r:id="rId1"/>
            </a:rPr>
            <a:t>Value Transformation Framework</a:t>
          </a:r>
          <a:r>
            <a:rPr lang="en-US" sz="1400" kern="1200"/>
            <a:t> and the </a:t>
          </a:r>
          <a:r>
            <a:rPr lang="en-US" sz="1400" kern="1200">
              <a:solidFill>
                <a:prstClr val="black">
                  <a:hueOff val="0"/>
                  <a:satOff val="0"/>
                  <a:lumOff val="0"/>
                  <a:alphaOff val="0"/>
                </a:prstClr>
              </a:solidFill>
              <a:latin typeface="Calibri Light" panose="020F0302020204030204"/>
              <a:ea typeface="+mn-ea"/>
              <a:cs typeface="+mn-cs"/>
              <a:hlinkClick xmlns:r="http://schemas.openxmlformats.org/officeDocument/2006/relationships" r:id="rId2"/>
            </a:rPr>
            <a:t>Quintuple Aim</a:t>
          </a:r>
          <a:endParaRPr lang="en-US" sz="1400" kern="1200">
            <a:solidFill>
              <a:prstClr val="black">
                <a:hueOff val="0"/>
                <a:satOff val="0"/>
                <a:lumOff val="0"/>
                <a:alphaOff val="0"/>
              </a:prstClr>
            </a:solidFill>
            <a:latin typeface="Calibri Light" panose="020F0302020204030204"/>
            <a:ea typeface="+mn-ea"/>
            <a:cs typeface="+mn-cs"/>
            <a:hlinkClick xmlns:r="http://schemas.openxmlformats.org/officeDocument/2006/relationships" r:id="rId3">
              <a:extLst>
                <a:ext uri="{A12FA001-AC4F-418D-AE19-62706E023703}">
                  <ahyp:hlinkClr xmlns:ahyp="http://schemas.microsoft.com/office/drawing/2018/hyperlinkcolor" val="tx"/>
                </a:ext>
              </a:extLst>
            </a:hlinkClick>
          </a:endParaRPr>
        </a:p>
      </dsp:txBody>
      <dsp:txXfrm>
        <a:off x="1584772" y="4412666"/>
        <a:ext cx="4754317" cy="482522"/>
      </dsp:txXfrm>
    </dsp:sp>
    <dsp:sp modelId="{0364D407-7ADF-47D1-92C4-C458BA1CE224}">
      <dsp:nvSpPr>
        <dsp:cNvPr id="0" name=""/>
        <dsp:cNvSpPr/>
      </dsp:nvSpPr>
      <dsp:spPr>
        <a:xfrm rot="10800000">
          <a:off x="0" y="3677564"/>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Encourage</a:t>
          </a:r>
        </a:p>
      </dsp:txBody>
      <dsp:txXfrm rot="-10800000">
        <a:off x="0" y="3677564"/>
        <a:ext cx="1584772" cy="482522"/>
      </dsp:txXfrm>
    </dsp:sp>
    <dsp:sp modelId="{AF4BBD76-E3EF-49C1-B83D-DE7226138AC7}">
      <dsp:nvSpPr>
        <dsp:cNvPr id="0" name=""/>
        <dsp:cNvSpPr/>
      </dsp:nvSpPr>
      <dsp:spPr>
        <a:xfrm>
          <a:off x="1584772" y="3677564"/>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rtl="0">
            <a:lnSpc>
              <a:spcPct val="90000"/>
            </a:lnSpc>
            <a:spcBef>
              <a:spcPct val="0"/>
            </a:spcBef>
            <a:spcAft>
              <a:spcPct val="35000"/>
            </a:spcAft>
            <a:buNone/>
          </a:pPr>
          <a:r>
            <a:rPr lang="en-US" sz="1400" kern="1200"/>
            <a:t>Encourage youth to serve on advisory groups to improve ASRH care</a:t>
          </a:r>
          <a:r>
            <a:rPr lang="en-US" sz="1400" kern="1200">
              <a:latin typeface="Calibri Light" panose="020F0302020204030204"/>
            </a:rPr>
            <a:t> </a:t>
          </a:r>
          <a:endParaRPr lang="en-US" sz="1400" kern="1200"/>
        </a:p>
      </dsp:txBody>
      <dsp:txXfrm>
        <a:off x="1584772" y="3677564"/>
        <a:ext cx="4754317" cy="482522"/>
      </dsp:txXfrm>
    </dsp:sp>
    <dsp:sp modelId="{24780451-CAC6-493D-B544-1F900736FA7E}">
      <dsp:nvSpPr>
        <dsp:cNvPr id="0" name=""/>
        <dsp:cNvSpPr/>
      </dsp:nvSpPr>
      <dsp:spPr>
        <a:xfrm rot="10800000">
          <a:off x="0" y="2942462"/>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Support</a:t>
          </a:r>
        </a:p>
      </dsp:txBody>
      <dsp:txXfrm rot="-10800000">
        <a:off x="0" y="2942462"/>
        <a:ext cx="1584772" cy="482522"/>
      </dsp:txXfrm>
    </dsp:sp>
    <dsp:sp modelId="{EB7CF2EF-18A7-43DA-8DB7-2E9C3726205E}">
      <dsp:nvSpPr>
        <dsp:cNvPr id="0" name=""/>
        <dsp:cNvSpPr/>
      </dsp:nvSpPr>
      <dsp:spPr>
        <a:xfrm>
          <a:off x="1584772" y="2942462"/>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rtl="0">
            <a:lnSpc>
              <a:spcPct val="90000"/>
            </a:lnSpc>
            <a:spcBef>
              <a:spcPct val="0"/>
            </a:spcBef>
            <a:spcAft>
              <a:spcPct val="35000"/>
            </a:spcAft>
            <a:buNone/>
          </a:pPr>
          <a:r>
            <a:rPr lang="en-US" sz="1400" kern="1200"/>
            <a:t>Support ASRH as a component of </a:t>
          </a:r>
          <a:r>
            <a:rPr lang="en-US" sz="1400" b="0" kern="1200"/>
            <a:t>Diversity, Equity, Inclusion, and</a:t>
          </a:r>
          <a:r>
            <a:rPr lang="en-US" sz="1400" b="1" kern="1200"/>
            <a:t> </a:t>
          </a:r>
          <a:r>
            <a:rPr lang="en-US" sz="1400" kern="1200">
              <a:latin typeface="Calibri Light" panose="020F0302020204030204"/>
            </a:rPr>
            <a:t>Access work</a:t>
          </a:r>
          <a:r>
            <a:rPr lang="en-US" sz="1400" kern="1200"/>
            <a:t> at the center</a:t>
          </a:r>
        </a:p>
      </dsp:txBody>
      <dsp:txXfrm>
        <a:off x="1584772" y="2942462"/>
        <a:ext cx="4754317" cy="482522"/>
      </dsp:txXfrm>
    </dsp:sp>
    <dsp:sp modelId="{7F477A3E-CD95-4561-84D0-4647BD914A81}">
      <dsp:nvSpPr>
        <dsp:cNvPr id="0" name=""/>
        <dsp:cNvSpPr/>
      </dsp:nvSpPr>
      <dsp:spPr>
        <a:xfrm rot="10800000">
          <a:off x="0" y="2207360"/>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Assist</a:t>
          </a:r>
          <a:r>
            <a:rPr lang="en-US" sz="1600" kern="1200">
              <a:latin typeface="Calibri Light" panose="020F0302020204030204"/>
            </a:rPr>
            <a:t> </a:t>
          </a:r>
          <a:endParaRPr lang="en-US" sz="1600" kern="1200"/>
        </a:p>
      </dsp:txBody>
      <dsp:txXfrm rot="-10800000">
        <a:off x="0" y="2207360"/>
        <a:ext cx="1584772" cy="482522"/>
      </dsp:txXfrm>
    </dsp:sp>
    <dsp:sp modelId="{1232F719-537A-4980-9B55-EEC0FDBE2CB4}">
      <dsp:nvSpPr>
        <dsp:cNvPr id="0" name=""/>
        <dsp:cNvSpPr/>
      </dsp:nvSpPr>
      <dsp:spPr>
        <a:xfrm>
          <a:off x="1584772" y="2207360"/>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a:lnSpc>
              <a:spcPct val="90000"/>
            </a:lnSpc>
            <a:spcBef>
              <a:spcPct val="0"/>
            </a:spcBef>
            <a:spcAft>
              <a:spcPct val="35000"/>
            </a:spcAft>
            <a:buNone/>
          </a:pPr>
          <a:r>
            <a:rPr lang="en-US" sz="1400" kern="1200"/>
            <a:t>Assist in community and professional </a:t>
          </a:r>
          <a:r>
            <a:rPr lang="en-US" sz="1400" kern="1200">
              <a:latin typeface="Calibri Light" panose="020F0302020204030204"/>
            </a:rPr>
            <a:t>partner</a:t>
          </a:r>
          <a:r>
            <a:rPr lang="en-US" sz="1400" kern="1200"/>
            <a:t> development for training, implementation, and resources related to ASRH</a:t>
          </a:r>
        </a:p>
      </dsp:txBody>
      <dsp:txXfrm>
        <a:off x="1584772" y="2207360"/>
        <a:ext cx="4754317" cy="482522"/>
      </dsp:txXfrm>
    </dsp:sp>
    <dsp:sp modelId="{C4BA5EDA-465E-458C-AC3F-528A79D00F83}">
      <dsp:nvSpPr>
        <dsp:cNvPr id="0" name=""/>
        <dsp:cNvSpPr/>
      </dsp:nvSpPr>
      <dsp:spPr>
        <a:xfrm rot="10800000">
          <a:off x="0" y="1472259"/>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rtl="0">
            <a:lnSpc>
              <a:spcPct val="90000"/>
            </a:lnSpc>
            <a:spcBef>
              <a:spcPct val="0"/>
            </a:spcBef>
            <a:spcAft>
              <a:spcPct val="35000"/>
            </a:spcAft>
            <a:buNone/>
          </a:pPr>
          <a:r>
            <a:rPr lang="en-US" sz="1600" kern="1200">
              <a:latin typeface="Calibri"/>
              <a:cs typeface="Calibri"/>
            </a:rPr>
            <a:t>Provide </a:t>
          </a:r>
        </a:p>
      </dsp:txBody>
      <dsp:txXfrm rot="-10800000">
        <a:off x="0" y="1472259"/>
        <a:ext cx="1584772" cy="482522"/>
      </dsp:txXfrm>
    </dsp:sp>
    <dsp:sp modelId="{68032711-FFEF-4A7F-BCC2-B039E71B0B3A}">
      <dsp:nvSpPr>
        <dsp:cNvPr id="0" name=""/>
        <dsp:cNvSpPr/>
      </dsp:nvSpPr>
      <dsp:spPr>
        <a:xfrm>
          <a:off x="1584772" y="1472259"/>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a:lnSpc>
              <a:spcPct val="90000"/>
            </a:lnSpc>
            <a:spcBef>
              <a:spcPct val="0"/>
            </a:spcBef>
            <a:spcAft>
              <a:spcPct val="35000"/>
            </a:spcAft>
            <a:buNone/>
          </a:pPr>
          <a:r>
            <a:rPr lang="en-US" sz="1400" kern="1200">
              <a:latin typeface="Calibri"/>
              <a:cs typeface="Calibri"/>
            </a:rPr>
            <a:t>Protected time and resources for staff engagement in ASRH quality improvement</a:t>
          </a:r>
          <a:endParaRPr lang="en-US" sz="1400" kern="1200"/>
        </a:p>
      </dsp:txBody>
      <dsp:txXfrm>
        <a:off x="1584772" y="1472259"/>
        <a:ext cx="4754317" cy="482522"/>
      </dsp:txXfrm>
    </dsp:sp>
    <dsp:sp modelId="{1CCB6C11-5691-4B69-938D-A756E2D15D14}">
      <dsp:nvSpPr>
        <dsp:cNvPr id="0" name=""/>
        <dsp:cNvSpPr/>
      </dsp:nvSpPr>
      <dsp:spPr>
        <a:xfrm rot="10800000">
          <a:off x="0" y="737157"/>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rtl="0">
            <a:lnSpc>
              <a:spcPts val="1420"/>
            </a:lnSpc>
            <a:spcBef>
              <a:spcPct val="0"/>
            </a:spcBef>
            <a:spcAft>
              <a:spcPct val="35000"/>
            </a:spcAft>
            <a:buNone/>
          </a:pPr>
          <a:r>
            <a:rPr lang="en-US" sz="1600" kern="1200"/>
            <a:t>Review and participate</a:t>
          </a:r>
          <a:r>
            <a:rPr lang="en-US" sz="1600" kern="1200">
              <a:latin typeface="Calibri Light" panose="020F0302020204030204"/>
            </a:rPr>
            <a:t> </a:t>
          </a:r>
        </a:p>
      </dsp:txBody>
      <dsp:txXfrm rot="-10800000">
        <a:off x="0" y="737157"/>
        <a:ext cx="1584772" cy="482522"/>
      </dsp:txXfrm>
    </dsp:sp>
    <dsp:sp modelId="{7139367A-CCA5-477A-8FC9-133EEDC58709}">
      <dsp:nvSpPr>
        <dsp:cNvPr id="0" name=""/>
        <dsp:cNvSpPr/>
      </dsp:nvSpPr>
      <dsp:spPr>
        <a:xfrm>
          <a:off x="1584772" y="737157"/>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a:lnSpc>
              <a:spcPct val="90000"/>
            </a:lnSpc>
            <a:spcBef>
              <a:spcPct val="0"/>
            </a:spcBef>
            <a:spcAft>
              <a:spcPct val="35000"/>
            </a:spcAft>
            <a:buNone/>
          </a:pPr>
          <a:r>
            <a:rPr lang="en-US" sz="1400" kern="1200"/>
            <a:t>Review and participate in quality improvement tracking of ASRH</a:t>
          </a:r>
        </a:p>
      </dsp:txBody>
      <dsp:txXfrm>
        <a:off x="1584772" y="737157"/>
        <a:ext cx="4754317" cy="482522"/>
      </dsp:txXfrm>
    </dsp:sp>
    <dsp:sp modelId="{922F0903-EBC2-46F8-B9AC-A71EE826C0D6}">
      <dsp:nvSpPr>
        <dsp:cNvPr id="0" name=""/>
        <dsp:cNvSpPr/>
      </dsp:nvSpPr>
      <dsp:spPr>
        <a:xfrm rot="10800000">
          <a:off x="0" y="2055"/>
          <a:ext cx="1584772" cy="742341"/>
        </a:xfrm>
        <a:prstGeom prst="upArrowCallout">
          <a:avLst>
            <a:gd name="adj1" fmla="val 5000"/>
            <a:gd name="adj2" fmla="val 10000"/>
            <a:gd name="adj3" fmla="val 15000"/>
            <a:gd name="adj4" fmla="val 64977"/>
          </a:avLst>
        </a:prstGeom>
        <a:solidFill>
          <a:srgbClr val="0055B7"/>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709" tIns="113792" rIns="112709" bIns="113792" numCol="1" spcCol="1270" anchor="ctr" anchorCtr="0">
          <a:noAutofit/>
        </a:bodyPr>
        <a:lstStyle/>
        <a:p>
          <a:pPr marL="0" lvl="0" indent="0" algn="ctr" defTabSz="711200">
            <a:lnSpc>
              <a:spcPct val="90000"/>
            </a:lnSpc>
            <a:spcBef>
              <a:spcPct val="0"/>
            </a:spcBef>
            <a:spcAft>
              <a:spcPct val="35000"/>
            </a:spcAft>
            <a:buNone/>
          </a:pPr>
          <a:r>
            <a:rPr lang="en-US" sz="1600" kern="1200"/>
            <a:t>Promote</a:t>
          </a:r>
        </a:p>
      </dsp:txBody>
      <dsp:txXfrm rot="-10800000">
        <a:off x="0" y="2055"/>
        <a:ext cx="1584772" cy="482522"/>
      </dsp:txXfrm>
    </dsp:sp>
    <dsp:sp modelId="{8DCDE0B8-F3E1-4EB9-A0EB-F084DFCD2105}">
      <dsp:nvSpPr>
        <dsp:cNvPr id="0" name=""/>
        <dsp:cNvSpPr/>
      </dsp:nvSpPr>
      <dsp:spPr>
        <a:xfrm>
          <a:off x="1584772" y="2055"/>
          <a:ext cx="4754317" cy="482522"/>
        </a:xfrm>
        <a:prstGeom prst="rect">
          <a:avLst/>
        </a:prstGeom>
        <a:solidFill>
          <a:srgbClr val="E0D8F4">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440" tIns="177800" rIns="96440" bIns="177800" numCol="1" spcCol="1270" anchor="ctr" anchorCtr="0">
          <a:noAutofit/>
        </a:bodyPr>
        <a:lstStyle/>
        <a:p>
          <a:pPr marL="0" lvl="0" indent="0" algn="l" defTabSz="622300" rtl="0">
            <a:lnSpc>
              <a:spcPct val="90000"/>
            </a:lnSpc>
            <a:spcBef>
              <a:spcPct val="0"/>
            </a:spcBef>
            <a:spcAft>
              <a:spcPct val="35000"/>
            </a:spcAft>
            <a:buNone/>
          </a:pPr>
          <a:r>
            <a:rPr lang="en-US" sz="1400" kern="1200"/>
            <a:t>Promote ASRH</a:t>
          </a:r>
          <a:r>
            <a:rPr lang="en-US" sz="1400" kern="1200">
              <a:latin typeface="Calibri Light" panose="020F0302020204030204"/>
            </a:rPr>
            <a:t> care</a:t>
          </a:r>
          <a:r>
            <a:rPr lang="en-US" sz="1400" kern="1200"/>
            <a:t> as a core service provided by the center</a:t>
          </a:r>
        </a:p>
      </dsp:txBody>
      <dsp:txXfrm>
        <a:off x="1584772" y="2055"/>
        <a:ext cx="4754317" cy="482522"/>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5A7D2-26E6-467D-BA2F-BF4870889CDF}" type="datetimeFigureOut">
              <a:rPr lang="en-US" smtClean="0"/>
              <a:t>12/19/2023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669C5-DA52-4BED-A6D8-76971E35298D}" type="slidenum">
              <a:rPr lang="en-US" smtClean="0"/>
              <a:t>‹#›</a:t>
            </a:fld>
            <a:endParaRPr lang="en-US"/>
          </a:p>
        </p:txBody>
      </p:sp>
    </p:spTree>
    <p:extLst>
      <p:ext uri="{BB962C8B-B14F-4D97-AF65-F5344CB8AC3E}">
        <p14:creationId xmlns:p14="http://schemas.microsoft.com/office/powerpoint/2010/main" val="372772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i="1"/>
              <a:t>Please delete or hide this instruction slide before presenting to health center leadership. </a:t>
            </a:r>
          </a:p>
          <a:p>
            <a:pPr>
              <a:lnSpc>
                <a:spcPct val="90000"/>
              </a:lnSpc>
              <a:spcBef>
                <a:spcPts val="1000"/>
              </a:spcBef>
            </a:pPr>
            <a:endParaRPr lang="en-US"/>
          </a:p>
        </p:txBody>
      </p:sp>
      <p:sp>
        <p:nvSpPr>
          <p:cNvPr id="4" name="Slide Number Placeholder 3"/>
          <p:cNvSpPr>
            <a:spLocks noGrp="1"/>
          </p:cNvSpPr>
          <p:nvPr>
            <p:ph type="sldNum" sz="quarter" idx="5"/>
          </p:nvPr>
        </p:nvSpPr>
        <p:spPr/>
        <p:txBody>
          <a:bodyPr/>
          <a:lstStyle/>
          <a:p>
            <a:fld id="{96E669C5-DA52-4BED-A6D8-76971E35298D}" type="slidenum">
              <a:rPr lang="en-US" smtClean="0"/>
              <a:t>1</a:t>
            </a:fld>
            <a:endParaRPr lang="en-US"/>
          </a:p>
        </p:txBody>
      </p:sp>
    </p:spTree>
    <p:extLst>
      <p:ext uri="{BB962C8B-B14F-4D97-AF65-F5344CB8AC3E}">
        <p14:creationId xmlns:p14="http://schemas.microsoft.com/office/powerpoint/2010/main" val="472417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 these success examples to demonstrate to leadership that using Q4T can lead to improvements.</a:t>
            </a:r>
          </a:p>
        </p:txBody>
      </p:sp>
      <p:sp>
        <p:nvSpPr>
          <p:cNvPr id="4" name="Slide Number Placeholder 3"/>
          <p:cNvSpPr>
            <a:spLocks noGrp="1"/>
          </p:cNvSpPr>
          <p:nvPr>
            <p:ph type="sldNum" sz="quarter" idx="5"/>
          </p:nvPr>
        </p:nvSpPr>
        <p:spPr/>
        <p:txBody>
          <a:bodyPr/>
          <a:lstStyle/>
          <a:p>
            <a:fld id="{96E669C5-DA52-4BED-A6D8-76971E35298D}" type="slidenum">
              <a:rPr lang="en-US" smtClean="0"/>
              <a:t>10</a:t>
            </a:fld>
            <a:endParaRPr lang="en-US"/>
          </a:p>
        </p:txBody>
      </p:sp>
    </p:spTree>
    <p:extLst>
      <p:ext uri="{BB962C8B-B14F-4D97-AF65-F5344CB8AC3E}">
        <p14:creationId xmlns:p14="http://schemas.microsoft.com/office/powerpoint/2010/main" val="2149785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ea typeface="Calibri"/>
                <a:cs typeface="Calibri"/>
              </a:rPr>
              <a:t>NACHC's Leadership Action Guide</a:t>
            </a:r>
            <a:r>
              <a:rPr lang="en-US"/>
              <a:t> (https://www.nachc.org/wp-content/uploads/2023/07/Action-Guide_Leadership.pdf)</a:t>
            </a:r>
            <a:r>
              <a:rPr lang="en-US">
                <a:cs typeface="Calibri"/>
              </a:rPr>
              <a:t> can</a:t>
            </a:r>
            <a:r>
              <a:rPr lang="en-US">
                <a:ea typeface="Calibri"/>
                <a:cs typeface="Calibri"/>
              </a:rPr>
              <a:t> provide more talking points on how leadership can support quality improvement and organizational transformation</a:t>
            </a:r>
            <a:r>
              <a:rPr lang="en-US"/>
              <a:t>. </a:t>
            </a:r>
          </a:p>
        </p:txBody>
      </p:sp>
      <p:sp>
        <p:nvSpPr>
          <p:cNvPr id="4" name="Slide Number Placeholder 3"/>
          <p:cNvSpPr>
            <a:spLocks noGrp="1"/>
          </p:cNvSpPr>
          <p:nvPr>
            <p:ph type="sldNum" sz="quarter" idx="5"/>
          </p:nvPr>
        </p:nvSpPr>
        <p:spPr/>
        <p:txBody>
          <a:bodyPr/>
          <a:lstStyle/>
          <a:p>
            <a:fld id="{96E669C5-DA52-4BED-A6D8-76971E35298D}" type="slidenum">
              <a:rPr lang="en-US" smtClean="0"/>
              <a:t>11</a:t>
            </a:fld>
            <a:endParaRPr lang="en-US"/>
          </a:p>
        </p:txBody>
      </p:sp>
    </p:spTree>
    <p:extLst>
      <p:ext uri="{BB962C8B-B14F-4D97-AF65-F5344CB8AC3E}">
        <p14:creationId xmlns:p14="http://schemas.microsoft.com/office/powerpoint/2010/main" val="1937831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E669C5-DA52-4BED-A6D8-76971E35298D}" type="slidenum">
              <a:rPr lang="en-US" smtClean="0"/>
              <a:t>2</a:t>
            </a:fld>
            <a:endParaRPr lang="en-US"/>
          </a:p>
        </p:txBody>
      </p:sp>
    </p:spTree>
    <p:extLst>
      <p:ext uri="{BB962C8B-B14F-4D97-AF65-F5344CB8AC3E}">
        <p14:creationId xmlns:p14="http://schemas.microsoft.com/office/powerpoint/2010/main" val="203607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the content on this slide is available as a PDF handout.]</a:t>
            </a:r>
          </a:p>
          <a:p>
            <a:endParaRPr lang="en-US"/>
          </a:p>
          <a:p>
            <a:r>
              <a:rPr lang="en-US"/>
              <a:t>Though some data change, the estimates of children and adolescents in health centers is fairly stable.</a:t>
            </a:r>
          </a:p>
          <a:p>
            <a:endParaRPr lang="en-US">
              <a:ea typeface="Calibri"/>
              <a:cs typeface="Calibri"/>
            </a:endParaRPr>
          </a:p>
          <a:p>
            <a:r>
              <a:rPr lang="en-US">
                <a:ea typeface="Calibri"/>
                <a:cs typeface="Calibri"/>
              </a:rPr>
              <a:t>These are some additional talking points you may wish to use when discussing adolescent sexual and reproductive health (ASRH) quality improvement and services with leadership in your organization:</a:t>
            </a:r>
          </a:p>
          <a:p>
            <a:endParaRPr lang="en-US"/>
          </a:p>
          <a:p>
            <a:pPr marL="342900" indent="-342900">
              <a:lnSpc>
                <a:spcPct val="115000"/>
              </a:lnSpc>
              <a:buFont typeface="Symbol" panose="05050102010706020507" pitchFamily="18" charset="2"/>
              <a:buChar char=""/>
            </a:pPr>
            <a:r>
              <a:rPr lang="en-US" sz="1200" b="0">
                <a:solidFill>
                  <a:schemeClr val="bg2">
                    <a:lumMod val="10000"/>
                  </a:schemeClr>
                </a:solidFill>
                <a:effectLst/>
                <a:latin typeface="Calibri"/>
                <a:ea typeface="Calibri"/>
                <a:cs typeface="Calibri"/>
              </a:rPr>
              <a:t>Access to quality </a:t>
            </a:r>
            <a:r>
              <a:rPr lang="en-US">
                <a:solidFill>
                  <a:schemeClr val="bg2">
                    <a:lumMod val="10000"/>
                  </a:schemeClr>
                </a:solidFill>
                <a:latin typeface="Calibri"/>
                <a:ea typeface="Calibri"/>
                <a:cs typeface="Calibri"/>
              </a:rPr>
              <a:t>ASRH services</a:t>
            </a:r>
            <a:r>
              <a:rPr lang="en-US" sz="1200" b="0">
                <a:solidFill>
                  <a:schemeClr val="bg2">
                    <a:lumMod val="10000"/>
                  </a:schemeClr>
                </a:solidFill>
                <a:effectLst/>
                <a:latin typeface="Calibri"/>
                <a:ea typeface="Calibri"/>
                <a:cs typeface="Calibri"/>
              </a:rPr>
              <a:t>, including contraception and sexually transmitted infection services, plays an important role in supporting the health and well-being of adolescents and in promoting health </a:t>
            </a:r>
            <a:r>
              <a:rPr lang="en-US">
                <a:solidFill>
                  <a:schemeClr val="bg2">
                    <a:lumMod val="10000"/>
                  </a:schemeClr>
                </a:solidFill>
                <a:latin typeface="Calibri"/>
                <a:ea typeface="Calibri"/>
                <a:cs typeface="Calibri"/>
              </a:rPr>
              <a:t>equity.</a:t>
            </a:r>
            <a:endParaRPr lang="en-US">
              <a:solidFill>
                <a:srgbClr val="181717"/>
              </a:solidFill>
              <a:latin typeface="Calibri"/>
              <a:ea typeface="Calibri"/>
              <a:cs typeface="Calibri"/>
            </a:endParaRPr>
          </a:p>
          <a:p>
            <a:pPr marL="342900" indent="-342900">
              <a:lnSpc>
                <a:spcPct val="114999"/>
              </a:lnSpc>
              <a:buFont typeface="Symbol" panose="05050102010706020507" pitchFamily="18" charset="2"/>
              <a:buChar char=""/>
            </a:pPr>
            <a:r>
              <a:rPr lang="en-US">
                <a:solidFill>
                  <a:schemeClr val="bg2">
                    <a:lumMod val="10000"/>
                  </a:schemeClr>
                </a:solidFill>
                <a:latin typeface="Calibri"/>
                <a:ea typeface="Calibri"/>
                <a:cs typeface="Calibri"/>
              </a:rPr>
              <a:t>Supporting</a:t>
            </a:r>
            <a:r>
              <a:rPr lang="en-US" sz="1200" b="0">
                <a:solidFill>
                  <a:schemeClr val="bg2">
                    <a:lumMod val="10000"/>
                  </a:schemeClr>
                </a:solidFill>
                <a:effectLst/>
                <a:latin typeface="Calibri"/>
                <a:ea typeface="Calibri"/>
                <a:cs typeface="Calibri"/>
              </a:rPr>
              <a:t> ASRH care can lay a foundation for health and well-being into adulthood. Unmet health care needs during adolescence are associated with poor health outcomes in adulthood, and consequences of adverse ASRH outcomes can be long term (e.g., infertility associated with untreated chlamydia/gonorrhea).</a:t>
            </a:r>
            <a:r>
              <a:rPr lang="en-US">
                <a:solidFill>
                  <a:schemeClr val="bg2">
                    <a:lumMod val="10000"/>
                  </a:schemeClr>
                </a:solidFill>
                <a:latin typeface="Calibri"/>
                <a:ea typeface="Calibri"/>
                <a:cs typeface="Calibri"/>
              </a:rPr>
              <a:t> </a:t>
            </a:r>
            <a:r>
              <a:rPr lang="en-US" sz="1200" b="0">
                <a:solidFill>
                  <a:schemeClr val="bg2">
                    <a:lumMod val="10000"/>
                  </a:schemeClr>
                </a:solidFill>
                <a:effectLst/>
                <a:latin typeface="Calibri"/>
                <a:ea typeface="Calibri"/>
                <a:cs typeface="Calibri"/>
              </a:rPr>
              <a:t> </a:t>
            </a:r>
          </a:p>
          <a:p>
            <a:pPr marL="342900" indent="-342900">
              <a:lnSpc>
                <a:spcPct val="114999"/>
              </a:lnSpc>
              <a:buFont typeface="Symbol" panose="05050102010706020507" pitchFamily="18" charset="2"/>
              <a:buChar char=""/>
            </a:pPr>
            <a:r>
              <a:rPr lang="en-US" sz="1200" b="0">
                <a:solidFill>
                  <a:schemeClr val="bg2">
                    <a:lumMod val="10000"/>
                  </a:schemeClr>
                </a:solidFill>
                <a:effectLst/>
                <a:latin typeface="Calibri"/>
                <a:ea typeface="Calibri"/>
                <a:cs typeface="Calibri"/>
              </a:rPr>
              <a:t>Adolescence is also a unique developmental period, during which health risks associated with early childhood trauma can be mitigated, and lifelong protective behaviors, including health care seeking, can be established</a:t>
            </a:r>
            <a:r>
              <a:rPr lang="en-US">
                <a:solidFill>
                  <a:schemeClr val="bg2">
                    <a:lumMod val="10000"/>
                  </a:schemeClr>
                </a:solidFill>
                <a:latin typeface="Calibri"/>
                <a:ea typeface="Calibri"/>
                <a:cs typeface="Calibri"/>
              </a:rPr>
              <a:t>.</a:t>
            </a:r>
            <a:endParaRPr lang="en-US"/>
          </a:p>
          <a:p>
            <a:pPr marL="342900" indent="-342900">
              <a:lnSpc>
                <a:spcPct val="114999"/>
              </a:lnSpc>
              <a:buFont typeface="Symbol" panose="05050102010706020507" pitchFamily="18" charset="2"/>
              <a:buChar char=""/>
            </a:pPr>
            <a:r>
              <a:rPr lang="en-US"/>
              <a:t>Enabling young people to make informed and autonomous decisions about their sexuality and reproductive health is critical for fulfilling their human rights and enables self-management of care.</a:t>
            </a:r>
            <a:endParaRPr lang="en-US">
              <a:solidFill>
                <a:schemeClr val="bg2">
                  <a:lumMod val="10000"/>
                </a:schemeClr>
              </a:solidFill>
              <a:latin typeface="Calibri"/>
              <a:ea typeface="Calibri"/>
              <a:cs typeface="Calibri"/>
            </a:endParaRPr>
          </a:p>
          <a:p>
            <a:pPr marL="342900" indent="-342900">
              <a:lnSpc>
                <a:spcPct val="114999"/>
              </a:lnSpc>
              <a:buFont typeface="Symbol" panose="05050102010706020507" pitchFamily="18" charset="2"/>
              <a:buChar char=""/>
            </a:pPr>
            <a:r>
              <a:rPr lang="en-US"/>
              <a:t>Pediatric health clinicians play a critical role in supporting youth to make informed decisions about their health, and to delivering or linking young people to the sexual and reproductive health care services they need.</a:t>
            </a:r>
          </a:p>
          <a:p>
            <a:pPr marL="342900" indent="-342900">
              <a:lnSpc>
                <a:spcPct val="114999"/>
              </a:lnSpc>
              <a:buFont typeface="Symbol" panose="05050102010706020507" pitchFamily="18" charset="2"/>
              <a:buChar char=""/>
            </a:pPr>
            <a:r>
              <a:rPr lang="en-US" sz="1200" b="0">
                <a:solidFill>
                  <a:schemeClr val="bg2">
                    <a:lumMod val="10000"/>
                  </a:schemeClr>
                </a:solidFill>
                <a:effectLst/>
                <a:latin typeface="Calibri"/>
                <a:ea typeface="Calibri"/>
                <a:cs typeface="Calibri"/>
              </a:rPr>
              <a:t>Despite ASRH practice recommendations from national organizations,</a:t>
            </a:r>
            <a:r>
              <a:rPr lang="en-US">
                <a:solidFill>
                  <a:schemeClr val="bg2">
                    <a:lumMod val="10000"/>
                  </a:schemeClr>
                </a:solidFill>
                <a:latin typeface="Calibri"/>
                <a:ea typeface="Calibri"/>
                <a:cs typeface="Calibri"/>
              </a:rPr>
              <a:t> including the American Academy of Pediatrics</a:t>
            </a:r>
            <a:r>
              <a:rPr lang="en-US">
                <a:solidFill>
                  <a:schemeClr val="bg2">
                    <a:lumMod val="10000"/>
                  </a:schemeClr>
                </a:solidFill>
              </a:rPr>
              <a:t> (https://www.aap.org/), </a:t>
            </a:r>
            <a:r>
              <a:rPr lang="en-US" sz="1200" b="0">
                <a:solidFill>
                  <a:schemeClr val="bg2">
                    <a:lumMod val="10000"/>
                  </a:schemeClr>
                </a:solidFill>
                <a:effectLst/>
                <a:latin typeface="Calibri"/>
                <a:ea typeface="Calibri"/>
                <a:cs typeface="Calibri"/>
              </a:rPr>
              <a:t>gaps in implementation persist</a:t>
            </a:r>
            <a:r>
              <a:rPr lang="en-US">
                <a:solidFill>
                  <a:schemeClr val="bg2">
                    <a:lumMod val="10000"/>
                  </a:schemeClr>
                </a:solidFill>
                <a:latin typeface="Calibri"/>
                <a:ea typeface="Calibri"/>
                <a:cs typeface="Calibri"/>
              </a:rPr>
              <a:t>. </a:t>
            </a:r>
            <a:r>
              <a:rPr lang="en-US"/>
              <a:t> </a:t>
            </a:r>
            <a:endParaRPr lang="en-US">
              <a:cs typeface="Calibri" panose="020F0502020204030204"/>
            </a:endParaRPr>
          </a:p>
          <a:p>
            <a:pPr marL="342900" indent="-342900">
              <a:lnSpc>
                <a:spcPct val="115000"/>
              </a:lnSpc>
              <a:buFont typeface="Symbol" panose="05050102010706020507" pitchFamily="18" charset="2"/>
              <a:buChar char=""/>
            </a:pPr>
            <a:endParaRPr lang="en-US"/>
          </a:p>
          <a:p>
            <a:pPr marL="0" indent="0">
              <a:lnSpc>
                <a:spcPct val="115000"/>
              </a:lnSpc>
              <a:buFont typeface="Symbol" panose="05050102010706020507" pitchFamily="18" charset="2"/>
              <a:buNone/>
            </a:pPr>
            <a:r>
              <a:rPr lang="en-US" sz="1800" b="0">
                <a:solidFill>
                  <a:schemeClr val="bg2">
                    <a:lumMod val="10000"/>
                  </a:schemeClr>
                </a:solidFill>
                <a:effectLst/>
                <a:latin typeface="Calibri" panose="020F0502020204030204" pitchFamily="34" charset="0"/>
                <a:ea typeface="Calibri" panose="020F0502020204030204" pitchFamily="34" charset="0"/>
                <a:cs typeface="Calibri" panose="020F0502020204030204" pitchFamily="34" charset="0"/>
              </a:rPr>
              <a:t>https://www.cdc.gov/teenpregnancy/projects-initiatives/quality-and-access-for-health-equity-teens.html </a:t>
            </a:r>
          </a:p>
          <a:p>
            <a:pPr marL="0" indent="0">
              <a:lnSpc>
                <a:spcPct val="115000"/>
              </a:lnSpc>
              <a:buFont typeface="Symbol" panose="05050102010706020507" pitchFamily="18" charset="2"/>
              <a:buNone/>
            </a:pPr>
            <a:endParaRPr lang="en-US" sz="1800" b="0" i="0">
              <a:solidFill>
                <a:schemeClr val="bg2">
                  <a:lumMod val="10000"/>
                </a:schemeClr>
              </a:solidFill>
              <a:effectLst/>
              <a:latin typeface="Calibri" panose="020F0502020204030204" pitchFamily="34" charset="0"/>
              <a:cs typeface="Calibri" panose="020F0502020204030204" pitchFamily="34" charset="0"/>
            </a:endParaRPr>
          </a:p>
          <a:p>
            <a:pPr>
              <a:lnSpc>
                <a:spcPct val="115000"/>
              </a:lnSpc>
            </a:pPr>
            <a:r>
              <a:rPr lang="en-US" sz="1800" b="0" i="0">
                <a:solidFill>
                  <a:srgbClr val="212121"/>
                </a:solidFill>
                <a:effectLst/>
                <a:latin typeface="BlinkMacSystemFont"/>
              </a:rPr>
              <a:t>Brittain AW, Steiner RJ, Fasula AM, Hatfield-Timajchy K, Kulkarni A, Koumans EH. Improving Access to and Quality of Sexual and Reproductive Health Services for Adolescents in the United States. </a:t>
            </a:r>
            <a:r>
              <a:rPr lang="en-US" sz="1800" b="0" i="1">
                <a:solidFill>
                  <a:srgbClr val="212121"/>
                </a:solidFill>
                <a:effectLst/>
                <a:latin typeface="BlinkMacSystemFont"/>
              </a:rPr>
              <a:t>J Womens Health (</a:t>
            </a:r>
            <a:r>
              <a:rPr lang="en-US" sz="1800" b="0" i="1" err="1">
                <a:solidFill>
                  <a:srgbClr val="212121"/>
                </a:solidFill>
                <a:effectLst/>
                <a:latin typeface="BlinkMacSystemFont"/>
              </a:rPr>
              <a:t>Larchmt</a:t>
            </a:r>
            <a:r>
              <a:rPr lang="en-US" sz="1800" b="0" i="1">
                <a:solidFill>
                  <a:srgbClr val="212121"/>
                </a:solidFill>
                <a:effectLst/>
                <a:latin typeface="BlinkMacSystemFont"/>
              </a:rPr>
              <a:t>)</a:t>
            </a:r>
            <a:r>
              <a:rPr lang="en-US" sz="1800" b="0" i="0">
                <a:solidFill>
                  <a:srgbClr val="212121"/>
                </a:solidFill>
                <a:effectLst/>
                <a:latin typeface="BlinkMacSystemFont"/>
              </a:rPr>
              <a:t>. 2022;31(1):7-12.</a:t>
            </a:r>
            <a:r>
              <a:rPr lang="en-US" sz="1800">
                <a:solidFill>
                  <a:srgbClr val="212121"/>
                </a:solidFill>
                <a:latin typeface="BlinkMacSystemFont"/>
              </a:rPr>
              <a:t> </a:t>
            </a:r>
            <a:endParaRPr lang="en-US">
              <a:ea typeface="Calibri"/>
              <a:cs typeface="Calibri"/>
            </a:endParaRPr>
          </a:p>
        </p:txBody>
      </p:sp>
      <p:sp>
        <p:nvSpPr>
          <p:cNvPr id="4" name="Slide Number Placeholder 3"/>
          <p:cNvSpPr>
            <a:spLocks noGrp="1"/>
          </p:cNvSpPr>
          <p:nvPr>
            <p:ph type="sldNum" sz="quarter" idx="5"/>
          </p:nvPr>
        </p:nvSpPr>
        <p:spPr/>
        <p:txBody>
          <a:bodyPr/>
          <a:lstStyle/>
          <a:p>
            <a:fld id="{96E669C5-DA52-4BED-A6D8-76971E35298D}" type="slidenum">
              <a:rPr lang="en-US" smtClean="0"/>
              <a:t>3</a:t>
            </a:fld>
            <a:endParaRPr lang="en-US"/>
          </a:p>
        </p:txBody>
      </p:sp>
    </p:spTree>
    <p:extLst>
      <p:ext uri="{BB962C8B-B14F-4D97-AF65-F5344CB8AC3E}">
        <p14:creationId xmlns:p14="http://schemas.microsoft.com/office/powerpoint/2010/main" val="983412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Explain Q4T is Quality for Teens, a ready-to-use quality improvement resource for health centers to promote optimal adolescent sexual and reproductive health care. It has been piloted and informed by health centers.  Q4T is organized around clinical service and youth-friendly improvement goals.  Each improvement goal includes change strategies with implementation tips, tools, and resources.</a:t>
            </a:r>
            <a:endParaRPr lang="en-US">
              <a:ea typeface="Calibri"/>
              <a:cs typeface="Calibri"/>
            </a:endParaRPr>
          </a:p>
        </p:txBody>
      </p:sp>
      <p:sp>
        <p:nvSpPr>
          <p:cNvPr id="4" name="Slide Number Placeholder 3"/>
          <p:cNvSpPr>
            <a:spLocks noGrp="1"/>
          </p:cNvSpPr>
          <p:nvPr>
            <p:ph type="sldNum" sz="quarter" idx="5"/>
          </p:nvPr>
        </p:nvSpPr>
        <p:spPr/>
        <p:txBody>
          <a:bodyPr/>
          <a:lstStyle/>
          <a:p>
            <a:fld id="{96E669C5-DA52-4BED-A6D8-76971E35298D}" type="slidenum">
              <a:rPr lang="en-US" smtClean="0"/>
              <a:t>4</a:t>
            </a:fld>
            <a:endParaRPr lang="en-US"/>
          </a:p>
        </p:txBody>
      </p:sp>
    </p:spTree>
    <p:extLst>
      <p:ext uri="{BB962C8B-B14F-4D97-AF65-F5344CB8AC3E}">
        <p14:creationId xmlns:p14="http://schemas.microsoft.com/office/powerpoint/2010/main" val="3491640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Pick the arrow you think is most important in your local area.</a:t>
            </a:r>
          </a:p>
        </p:txBody>
      </p:sp>
      <p:sp>
        <p:nvSpPr>
          <p:cNvPr id="4" name="Slide Number Placeholder 3"/>
          <p:cNvSpPr>
            <a:spLocks noGrp="1"/>
          </p:cNvSpPr>
          <p:nvPr>
            <p:ph type="sldNum" sz="quarter" idx="5"/>
          </p:nvPr>
        </p:nvSpPr>
        <p:spPr/>
        <p:txBody>
          <a:bodyPr/>
          <a:lstStyle/>
          <a:p>
            <a:fld id="{96E669C5-DA52-4BED-A6D8-76971E35298D}" type="slidenum">
              <a:rPr lang="en-US" smtClean="0"/>
              <a:t>5</a:t>
            </a:fld>
            <a:endParaRPr lang="en-US"/>
          </a:p>
        </p:txBody>
      </p:sp>
    </p:spTree>
    <p:extLst>
      <p:ext uri="{BB962C8B-B14F-4D97-AF65-F5344CB8AC3E}">
        <p14:creationId xmlns:p14="http://schemas.microsoft.com/office/powerpoint/2010/main" val="2251368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rgbClr val="3F3F3F"/>
                </a:solidFill>
                <a:effectLst/>
                <a:latin typeface="Helvetica" pitchFamily="2" charset="0"/>
              </a:rPr>
              <a:t>Be prepared to discuss the costs of a quality improvement initiative using Q4T. Are you starting from scratch or singling out a specific improvement task? With the scope and timeline in mind, consider costs for QI team members to contribute their time and the impact this may have on other work. Also consider costs for trainings, new materials, and equipment. Balance these costs with potential revenue related to care visits. Consider costs in light of expected “cost of doing business”--CME, QI, and patient care are all routine investments in health center work. </a:t>
            </a:r>
          </a:p>
          <a:p>
            <a:endParaRPr lang="en-US"/>
          </a:p>
        </p:txBody>
      </p:sp>
      <p:sp>
        <p:nvSpPr>
          <p:cNvPr id="4" name="Slide Number Placeholder 3"/>
          <p:cNvSpPr>
            <a:spLocks noGrp="1"/>
          </p:cNvSpPr>
          <p:nvPr>
            <p:ph type="sldNum" sz="quarter" idx="5"/>
          </p:nvPr>
        </p:nvSpPr>
        <p:spPr/>
        <p:txBody>
          <a:bodyPr/>
          <a:lstStyle/>
          <a:p>
            <a:fld id="{96E669C5-DA52-4BED-A6D8-76971E35298D}" type="slidenum">
              <a:rPr lang="en-US" smtClean="0"/>
              <a:t>6</a:t>
            </a:fld>
            <a:endParaRPr lang="en-US"/>
          </a:p>
        </p:txBody>
      </p:sp>
    </p:spTree>
    <p:extLst>
      <p:ext uri="{BB962C8B-B14F-4D97-AF65-F5344CB8AC3E}">
        <p14:creationId xmlns:p14="http://schemas.microsoft.com/office/powerpoint/2010/main" val="2804269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rgbClr val="000000"/>
                </a:solidFill>
                <a:latin typeface="Calibri"/>
                <a:ea typeface="Calibri"/>
                <a:cs typeface="Calibri"/>
              </a:rPr>
              <a:t>This slide is customizable. Staff</a:t>
            </a:r>
            <a:r>
              <a:rPr lang="en-US">
                <a:ea typeface="Calibri"/>
                <a:cs typeface="Calibri"/>
              </a:rPr>
              <a:t> opinions and personal reflections humanize why ASRH QI is important. </a:t>
            </a:r>
            <a:r>
              <a:rPr lang="en-US" sz="1200"/>
              <a:t>Add quotes from teams and adolescent patients.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96E669C5-DA52-4BED-A6D8-76971E35298D}" type="slidenum">
              <a:rPr lang="en-US" smtClean="0"/>
              <a:t>7</a:t>
            </a:fld>
            <a:endParaRPr lang="en-US"/>
          </a:p>
        </p:txBody>
      </p:sp>
    </p:spTree>
    <p:extLst>
      <p:ext uri="{BB962C8B-B14F-4D97-AF65-F5344CB8AC3E}">
        <p14:creationId xmlns:p14="http://schemas.microsoft.com/office/powerpoint/2010/main" val="3947212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a:effectLst/>
                <a:latin typeface="Segoe UI"/>
                <a:cs typeface="Segoe UI"/>
              </a:rPr>
              <a:t>Staffing and time commitment will be dependent on the improvement goal(s) and change strategy(</a:t>
            </a:r>
            <a:r>
              <a:rPr lang="en-US" sz="1800" err="1">
                <a:effectLst/>
                <a:latin typeface="Segoe UI"/>
                <a:cs typeface="Segoe UI"/>
              </a:rPr>
              <a:t>ies</a:t>
            </a:r>
            <a:r>
              <a:rPr lang="en-US" sz="1800">
                <a:effectLst/>
                <a:latin typeface="Segoe UI"/>
                <a:cs typeface="Segoe UI"/>
              </a:rPr>
              <a:t>) selected for your QI initiative. Consider administrators, care-team members, and staff from the front desk/call-center as well as health informatics, finance, and QI departments.</a:t>
            </a:r>
            <a:endParaRPr lang="en-US" sz="1800">
              <a:latin typeface="Arial" panose="020B0604020202020204" pitchFamily="34" charset="0"/>
              <a:cs typeface="Arial" panose="020B0604020202020204" pitchFamily="34" charset="0"/>
            </a:endParaRPr>
          </a:p>
          <a:p>
            <a:pPr>
              <a:defRPr/>
            </a:pPr>
            <a:endParaRPr lang="en-US" sz="1800">
              <a:latin typeface="Segoe UI"/>
              <a:cs typeface="Segoe UI"/>
            </a:endParaRPr>
          </a:p>
          <a:p>
            <a:pPr>
              <a:defRPr/>
            </a:pPr>
            <a:r>
              <a:rPr lang="en-US" sz="1800">
                <a:effectLst/>
                <a:latin typeface="Segoe UI"/>
                <a:cs typeface="Segoe UI"/>
              </a:rPr>
              <a:t>Regular meetings with the improvement team are needed to keep QI efforts on track and ensure accountability.</a:t>
            </a:r>
            <a:r>
              <a:rPr lang="en-US" sz="1800">
                <a:latin typeface="Segoe UI"/>
                <a:cs typeface="Segoe UI"/>
              </a:rPr>
              <a:t> Q4T's Action Planning Tool keeps the improvement team organized and on track during the QI initiative.</a:t>
            </a:r>
            <a:endParaRPr lang="en-US" sz="1800">
              <a:effectLst/>
              <a:latin typeface="Arial" panose="020B0604020202020204" pitchFamily="34" charset="0"/>
              <a:cs typeface="Arial"/>
            </a:endParaRPr>
          </a:p>
          <a:p>
            <a:endParaRPr lang="en-US" sz="1800">
              <a:latin typeface="Segoe UI"/>
              <a:cs typeface="Segoe UI"/>
            </a:endParaRPr>
          </a:p>
          <a:p>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96E669C5-DA52-4BED-A6D8-76971E35298D}" type="slidenum">
              <a:rPr lang="en-US" smtClean="0"/>
              <a:t>8</a:t>
            </a:fld>
            <a:endParaRPr lang="en-US"/>
          </a:p>
        </p:txBody>
      </p:sp>
    </p:spTree>
    <p:extLst>
      <p:ext uri="{BB962C8B-B14F-4D97-AF65-F5344CB8AC3E}">
        <p14:creationId xmlns:p14="http://schemas.microsoft.com/office/powerpoint/2010/main" val="4277624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US"/>
              <a:t>This slide is customizable—you can make it your own. Show what your own center’s needs are.  If you have done a Q4T needs assessment, share that data here. Otherwise, the bulleted items on this slide are  good examples of data points you might like to share:</a:t>
            </a:r>
          </a:p>
          <a:p>
            <a:endParaRPr lang="en-US">
              <a:ea typeface="Calibri"/>
              <a:cs typeface="Calibri"/>
            </a:endParaRPr>
          </a:p>
          <a:p>
            <a:r>
              <a:rPr lang="en-US"/>
              <a:t>Look at rates of STIs in data from your county health department or state health department. Measure the STI rate in adolescents who use your center, if possible. If you don’t have that information, state that this project could help you measure that rate and identify problem areas. </a:t>
            </a:r>
            <a:endParaRPr lang="en-US">
              <a:ea typeface="Calibri"/>
              <a:cs typeface="Calibri"/>
            </a:endParaRPr>
          </a:p>
          <a:p>
            <a:endParaRPr lang="en-US"/>
          </a:p>
          <a:p>
            <a:r>
              <a:rPr lang="en-US"/>
              <a:t>Insert what you know or change the issues to reflect what your own needs are in relation to Q4T improvement goals.  </a:t>
            </a:r>
          </a:p>
          <a:p>
            <a:endParaRPr lang="en-US"/>
          </a:p>
          <a:p>
            <a:r>
              <a:rPr lang="en-US"/>
              <a:t>You can also report how many adolescents you serve in a year (UDS).</a:t>
            </a:r>
          </a:p>
        </p:txBody>
      </p:sp>
      <p:sp>
        <p:nvSpPr>
          <p:cNvPr id="4" name="Slide Number Placeholder 3"/>
          <p:cNvSpPr>
            <a:spLocks noGrp="1"/>
          </p:cNvSpPr>
          <p:nvPr>
            <p:ph type="sldNum" sz="quarter" idx="5"/>
          </p:nvPr>
        </p:nvSpPr>
        <p:spPr/>
        <p:txBody>
          <a:bodyPr/>
          <a:lstStyle/>
          <a:p>
            <a:fld id="{96E669C5-DA52-4BED-A6D8-76971E35298D}" type="slidenum">
              <a:rPr lang="en-US" smtClean="0"/>
              <a:t>9</a:t>
            </a:fld>
            <a:endParaRPr lang="en-US"/>
          </a:p>
        </p:txBody>
      </p:sp>
    </p:spTree>
    <p:extLst>
      <p:ext uri="{BB962C8B-B14F-4D97-AF65-F5344CB8AC3E}">
        <p14:creationId xmlns:p14="http://schemas.microsoft.com/office/powerpoint/2010/main" val="25586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C044F-FB6A-D3AA-C07F-AA09B37C4F8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AC3971-F408-ECEF-2B3D-CA1C2C61D93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91A0A2-4EFE-54A7-EE39-4050094E1A40}"/>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5" name="Footer Placeholder 4">
            <a:extLst>
              <a:ext uri="{FF2B5EF4-FFF2-40B4-BE49-F238E27FC236}">
                <a16:creationId xmlns:a16="http://schemas.microsoft.com/office/drawing/2014/main" id="{E475E502-C5F7-60E4-92D0-292ECD806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A24FE6-C4B4-82A3-A079-CC9F93183010}"/>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389061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6371F7C-2913-AE0B-779B-CC7C08C73E49}"/>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5" name="Footer Placeholder 4">
            <a:extLst>
              <a:ext uri="{FF2B5EF4-FFF2-40B4-BE49-F238E27FC236}">
                <a16:creationId xmlns:a16="http://schemas.microsoft.com/office/drawing/2014/main" id="{2684C874-8DC7-AAA6-5685-230D537900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6C64C-B5DB-B366-0CBC-8C3181F76DBA}"/>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387043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osure p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0BF2D18-30B4-8040-9275-04099632CE75}"/>
              </a:ext>
            </a:extLst>
          </p:cNvPr>
          <p:cNvSpPr txBox="1"/>
          <p:nvPr userDrawn="1"/>
        </p:nvSpPr>
        <p:spPr>
          <a:xfrm>
            <a:off x="1101829" y="6021262"/>
            <a:ext cx="10130842" cy="461665"/>
          </a:xfrm>
          <a:prstGeom prst="rect">
            <a:avLst/>
          </a:prstGeom>
          <a:noFill/>
        </p:spPr>
        <p:txBody>
          <a:bodyPr wrap="square" rtlCol="0">
            <a:spAutoFit/>
          </a:bodyPr>
          <a:lstStyle/>
          <a:p>
            <a:r>
              <a:rPr lang="en-US" sz="800">
                <a:solidFill>
                  <a:schemeClr val="tx1">
                    <a:lumMod val="65000"/>
                    <a:lumOff val="35000"/>
                  </a:schemeClr>
                </a:solidFill>
                <a:effectLst/>
                <a:latin typeface="Open Sans" panose="020B0606030504020204" pitchFamily="34" charset="0"/>
              </a:rPr>
              <a:t>This publication was made possible by grant/cooperative agreement #NU38OT000310 from Centers for Disease Control and Prevention (CDC). Its contents are solely the  responsibility of the authors and do not necessarily represent the official views of Centers for Disease Control and Prevention. </a:t>
            </a:r>
          </a:p>
          <a:p>
            <a:endParaRPr lang="en-US" sz="800">
              <a:solidFill>
                <a:schemeClr val="tx1">
                  <a:lumMod val="65000"/>
                  <a:lumOff val="35000"/>
                </a:schemeClr>
              </a:solidFill>
            </a:endParaRPr>
          </a:p>
        </p:txBody>
      </p:sp>
      <p:cxnSp>
        <p:nvCxnSpPr>
          <p:cNvPr id="8" name="Straight Connector 7">
            <a:extLst>
              <a:ext uri="{FF2B5EF4-FFF2-40B4-BE49-F238E27FC236}">
                <a16:creationId xmlns:a16="http://schemas.microsoft.com/office/drawing/2014/main" id="{94CC03DB-BB4D-CD46-9C71-6F7526AB922F}"/>
              </a:ext>
            </a:extLst>
          </p:cNvPr>
          <p:cNvCxnSpPr>
            <a:cxnSpLocks/>
          </p:cNvCxnSpPr>
          <p:nvPr userDrawn="1"/>
        </p:nvCxnSpPr>
        <p:spPr>
          <a:xfrm>
            <a:off x="1209287" y="5863502"/>
            <a:ext cx="10023384"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47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CF88-7032-4B5B-7357-CE89A4BB83B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0CD90F-BF52-2898-43E9-3CAA89EEF9A3}"/>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200AE1-FC51-86B9-D094-D1F24F72D826}"/>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B22BA-9FC3-E785-C240-A84D211E3F6D}"/>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6" name="Footer Placeholder 5">
            <a:extLst>
              <a:ext uri="{FF2B5EF4-FFF2-40B4-BE49-F238E27FC236}">
                <a16:creationId xmlns:a16="http://schemas.microsoft.com/office/drawing/2014/main" id="{B77E1CDF-8B87-6259-8B28-D38164C37D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DC4DD4-A49B-59C4-F480-FDD6DD5AA068}"/>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246512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AAD1A-12C0-DC9B-D409-B321ABD7A406}"/>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84D5BD3-C71F-DA17-DED3-E12FEC7E306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AD043C-8C0E-8FAD-BCF7-DD3BB09BF225}"/>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9964A4-1F39-6B45-CB52-36948C53AB6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CE2BEA-70FA-6520-C4F2-C3303510FADB}"/>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73804-5EDB-EA8C-E353-6C816554EDD4}"/>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8" name="Footer Placeholder 7">
            <a:extLst>
              <a:ext uri="{FF2B5EF4-FFF2-40B4-BE49-F238E27FC236}">
                <a16:creationId xmlns:a16="http://schemas.microsoft.com/office/drawing/2014/main" id="{3772934A-BF20-B2F5-C2FE-7C6BAA0436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A21761-EC60-9D2A-ED18-71EF436E5F9E}"/>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155913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1679-FA36-BD41-C0B0-7AF008E6873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FBD24284-31B2-CAAD-10AD-308CD29F09C5}"/>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4" name="Footer Placeholder 3">
            <a:extLst>
              <a:ext uri="{FF2B5EF4-FFF2-40B4-BE49-F238E27FC236}">
                <a16:creationId xmlns:a16="http://schemas.microsoft.com/office/drawing/2014/main" id="{D667F7C6-29D5-7CD3-BCFC-B63931E4C9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EB1BA1-7C00-C183-8538-A34FF9DC6279}"/>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179418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912153-9056-641B-1716-DBD40525561E}"/>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3" name="Footer Placeholder 2">
            <a:extLst>
              <a:ext uri="{FF2B5EF4-FFF2-40B4-BE49-F238E27FC236}">
                <a16:creationId xmlns:a16="http://schemas.microsoft.com/office/drawing/2014/main" id="{D9A7DC2F-E2D5-E089-B5A2-F95578D17A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2A834F-E241-0989-9471-21D88EBF364C}"/>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220089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D5463-1303-9E6C-6605-5416BA6FCF7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D8C9B5-F65D-4D8A-771C-73C05AB6BD9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220CE8-091E-32D0-0A0F-DDE94A10CB5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F8C913-9AA4-45F4-EC22-A9F6C987F920}"/>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6" name="Footer Placeholder 5">
            <a:extLst>
              <a:ext uri="{FF2B5EF4-FFF2-40B4-BE49-F238E27FC236}">
                <a16:creationId xmlns:a16="http://schemas.microsoft.com/office/drawing/2014/main" id="{10A782AC-7D0F-9E61-A418-6451DC0B9A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59481A-A39C-26AA-7C79-FDDAD09A9657}"/>
              </a:ext>
            </a:extLst>
          </p:cNvPr>
          <p:cNvSpPr>
            <a:spLocks noGrp="1"/>
          </p:cNvSpPr>
          <p:nvPr>
            <p:ph type="sldNum" sz="quarter" idx="12"/>
          </p:nvPr>
        </p:nvSpPr>
        <p:spPr/>
        <p:txBody>
          <a:bodyPr/>
          <a:lstStyle/>
          <a:p>
            <a:fld id="{9652483E-05C8-4872-993D-CCC53C0E2AF2}" type="slidenum">
              <a:rPr lang="en-US" smtClean="0"/>
              <a:t>‹#›</a:t>
            </a:fld>
            <a:endParaRPr lang="en-US"/>
          </a:p>
        </p:txBody>
      </p:sp>
    </p:spTree>
    <p:extLst>
      <p:ext uri="{BB962C8B-B14F-4D97-AF65-F5344CB8AC3E}">
        <p14:creationId xmlns:p14="http://schemas.microsoft.com/office/powerpoint/2010/main" val="322734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8DE1CC91-ECE8-2F97-CB0B-04FFC9358D89}"/>
              </a:ext>
            </a:extLst>
          </p:cNvPr>
          <p:cNvSpPr>
            <a:spLocks noGrp="1"/>
          </p:cNvSpPr>
          <p:nvPr>
            <p:ph type="dt" sz="half" idx="10"/>
          </p:nvPr>
        </p:nvSpPr>
        <p:spPr/>
        <p:txBody>
          <a:bodyPr/>
          <a:lstStyle/>
          <a:p>
            <a:fld id="{446E33DA-5F9B-424A-ACD6-C13E9191C2C2}" type="datetimeFigureOut">
              <a:rPr lang="en-US" smtClean="0"/>
              <a:t>12/19/2023</a:t>
            </a:fld>
            <a:endParaRPr lang="en-US"/>
          </a:p>
        </p:txBody>
      </p:sp>
      <p:sp>
        <p:nvSpPr>
          <p:cNvPr id="6" name="Footer Placeholder 5">
            <a:extLst>
              <a:ext uri="{FF2B5EF4-FFF2-40B4-BE49-F238E27FC236}">
                <a16:creationId xmlns:a16="http://schemas.microsoft.com/office/drawing/2014/main" id="{4D57278B-A5D6-267E-7FE2-E3B67B7BAF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F9869C-FA86-3AE6-8268-BEC86BE83BAC}"/>
              </a:ext>
            </a:extLst>
          </p:cNvPr>
          <p:cNvSpPr>
            <a:spLocks noGrp="1"/>
          </p:cNvSpPr>
          <p:nvPr>
            <p:ph type="sldNum" sz="quarter" idx="12"/>
          </p:nvPr>
        </p:nvSpPr>
        <p:spPr/>
        <p:txBody>
          <a:bodyPr/>
          <a:lstStyle/>
          <a:p>
            <a:fld id="{9652483E-05C8-4872-993D-CCC53C0E2AF2}" type="slidenum">
              <a:rPr lang="en-US" smtClean="0"/>
              <a:t>‹#›</a:t>
            </a:fld>
            <a:endParaRPr lang="en-US"/>
          </a:p>
        </p:txBody>
      </p:sp>
      <p:pic>
        <p:nvPicPr>
          <p:cNvPr id="9" name="Picture 8">
            <a:extLst>
              <a:ext uri="{FF2B5EF4-FFF2-40B4-BE49-F238E27FC236}">
                <a16:creationId xmlns:a16="http://schemas.microsoft.com/office/drawing/2014/main" id="{375643FF-91A7-AD44-97E7-B1CD38658577}"/>
              </a:ext>
            </a:extLst>
          </p:cNvPr>
          <p:cNvPicPr>
            <a:picLocks noChangeAspect="1"/>
          </p:cNvPicPr>
          <p:nvPr userDrawn="1"/>
        </p:nvPicPr>
        <p:blipFill>
          <a:blip r:embed="rId2">
            <a:alphaModFix amt="9000"/>
            <a:extLst>
              <a:ext uri="{28A0092B-C50C-407E-A947-70E740481C1C}">
                <a14:useLocalDpi xmlns:a14="http://schemas.microsoft.com/office/drawing/2010/main" val="0"/>
              </a:ext>
            </a:extLst>
          </a:blip>
          <a:stretch>
            <a:fillRect/>
          </a:stretch>
        </p:blipFill>
        <p:spPr>
          <a:xfrm>
            <a:off x="5477436" y="2024529"/>
            <a:ext cx="6221506" cy="4147671"/>
          </a:xfrm>
          <a:prstGeom prst="rect">
            <a:avLst/>
          </a:prstGeom>
        </p:spPr>
      </p:pic>
      <p:pic>
        <p:nvPicPr>
          <p:cNvPr id="11" name="Picture 10">
            <a:extLst>
              <a:ext uri="{FF2B5EF4-FFF2-40B4-BE49-F238E27FC236}">
                <a16:creationId xmlns:a16="http://schemas.microsoft.com/office/drawing/2014/main" id="{6C5166E9-89F8-1B4A-AAB5-73255700D3AE}"/>
              </a:ext>
            </a:extLst>
          </p:cNvPr>
          <p:cNvPicPr>
            <a:picLocks noChangeAspect="1"/>
          </p:cNvPicPr>
          <p:nvPr userDrawn="1"/>
        </p:nvPicPr>
        <p:blipFill>
          <a:blip r:embed="rId2">
            <a:alphaModFix amt="9000"/>
            <a:extLst>
              <a:ext uri="{28A0092B-C50C-407E-A947-70E740481C1C}">
                <a14:useLocalDpi xmlns:a14="http://schemas.microsoft.com/office/drawing/2010/main" val="0"/>
              </a:ext>
            </a:extLst>
          </a:blip>
          <a:stretch>
            <a:fillRect/>
          </a:stretch>
        </p:blipFill>
        <p:spPr>
          <a:xfrm flipH="1">
            <a:off x="1071282" y="1465730"/>
            <a:ext cx="4829736" cy="3219824"/>
          </a:xfrm>
          <a:prstGeom prst="rect">
            <a:avLst/>
          </a:prstGeom>
        </p:spPr>
      </p:pic>
    </p:spTree>
    <p:extLst>
      <p:ext uri="{BB962C8B-B14F-4D97-AF65-F5344CB8AC3E}">
        <p14:creationId xmlns:p14="http://schemas.microsoft.com/office/powerpoint/2010/main" val="1905012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1A16A72-8C26-562F-24C2-10A051BA8F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E33DA-5F9B-424A-ACD6-C13E9191C2C2}" type="datetimeFigureOut">
              <a:rPr lang="en-US" smtClean="0"/>
              <a:t>12/19/2023</a:t>
            </a:fld>
            <a:endParaRPr lang="en-US"/>
          </a:p>
        </p:txBody>
      </p:sp>
      <p:sp>
        <p:nvSpPr>
          <p:cNvPr id="5" name="Footer Placeholder 4">
            <a:extLst>
              <a:ext uri="{FF2B5EF4-FFF2-40B4-BE49-F238E27FC236}">
                <a16:creationId xmlns:a16="http://schemas.microsoft.com/office/drawing/2014/main" id="{55E7B9F8-6491-DB25-5B86-34242E36DB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9D0A2-5FCA-77A4-CFE7-6D57B5F87F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2483E-05C8-4872-993D-CCC53C0E2AF2}" type="slidenum">
              <a:rPr lang="en-US" smtClean="0"/>
              <a:t>‹#›</a:t>
            </a:fld>
            <a:endParaRPr lang="en-US"/>
          </a:p>
        </p:txBody>
      </p:sp>
    </p:spTree>
    <p:extLst>
      <p:ext uri="{BB962C8B-B14F-4D97-AF65-F5344CB8AC3E}">
        <p14:creationId xmlns:p14="http://schemas.microsoft.com/office/powerpoint/2010/main" val="999728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quality4teenshealth.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quality4teenshealth.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02_7DD642A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6A3F0CE0-650A-F448-B008-6B4CEE599146}"/>
              </a:ext>
            </a:extLst>
          </p:cNvPr>
          <p:cNvSpPr txBox="1">
            <a:spLocks/>
          </p:cNvSpPr>
          <p:nvPr/>
        </p:nvSpPr>
        <p:spPr>
          <a:xfrm>
            <a:off x="1471978" y="462006"/>
            <a:ext cx="9668435" cy="582402"/>
          </a:xfrm>
          <a:prstGeom prst="rect">
            <a:avLst/>
          </a:prstGeom>
        </p:spPr>
        <p:txBody>
          <a:bodyPr lIns="0" tIns="0" rIns="0" bIns="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solidFill>
                  <a:srgbClr val="61279E"/>
                </a:solidFill>
                <a:latin typeface="Calibri" panose="020F0502020204030204" pitchFamily="34" charset="0"/>
                <a:cs typeface="Calibri" panose="020F0502020204030204" pitchFamily="34" charset="0"/>
              </a:rPr>
              <a:t>Slide Deck Instructions</a:t>
            </a:r>
          </a:p>
        </p:txBody>
      </p:sp>
      <p:sp>
        <p:nvSpPr>
          <p:cNvPr id="12" name="Content Placeholder 2">
            <a:extLst>
              <a:ext uri="{FF2B5EF4-FFF2-40B4-BE49-F238E27FC236}">
                <a16:creationId xmlns:a16="http://schemas.microsoft.com/office/drawing/2014/main" id="{5FB65E09-A9C6-5C4A-9C00-B070556FB95F}"/>
              </a:ext>
            </a:extLst>
          </p:cNvPr>
          <p:cNvSpPr txBox="1">
            <a:spLocks/>
          </p:cNvSpPr>
          <p:nvPr/>
        </p:nvSpPr>
        <p:spPr>
          <a:xfrm>
            <a:off x="1466991" y="1219248"/>
            <a:ext cx="9754597" cy="4351627"/>
          </a:xfrm>
          <a:prstGeom prst="rect">
            <a:avLst/>
          </a:prstGeom>
        </p:spPr>
        <p:txBody>
          <a:bodyPr vert="horz" lIns="0" tIns="0" rIns="0" bIns="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20700" indent="-508000">
              <a:lnSpc>
                <a:spcPts val="2380"/>
              </a:lnSpc>
              <a:buClr>
                <a:srgbClr val="61279E"/>
              </a:buClr>
              <a:buSzPct val="90000"/>
              <a:buFont typeface="System Font Regular"/>
              <a:buChar char="➤"/>
            </a:pPr>
            <a:r>
              <a:rPr lang="en-US" sz="1900">
                <a:solidFill>
                  <a:srgbClr val="0055B7"/>
                </a:solidFill>
                <a:latin typeface="Calibri"/>
                <a:cs typeface="Calibri"/>
              </a:rPr>
              <a:t>This customizable slide deck supports the 1st step for organizational readiness described in </a:t>
            </a:r>
            <a:r>
              <a:rPr lang="en-US" sz="1900">
                <a:solidFill>
                  <a:srgbClr val="0055B7"/>
                </a:solidFill>
                <a:latin typeface="Calibri"/>
                <a:cs typeface="Calibri"/>
                <a:hlinkClick r:id="rId3"/>
              </a:rPr>
              <a:t>Q4T (Quality for Teens): A Quality Improvement Package for Adolescent Sexual and Reproductive Health Care</a:t>
            </a:r>
            <a:r>
              <a:rPr lang="en-US" sz="1900">
                <a:solidFill>
                  <a:srgbClr val="0055B7"/>
                </a:solidFill>
                <a:latin typeface="Calibri"/>
                <a:cs typeface="Calibri"/>
              </a:rPr>
              <a:t> developed by the National Association of Community Health Centers in collaboration with Cicatelli Associates Inc. and with support from the Centers for Disease Control and Prevention Division of Reproductive Health.</a:t>
            </a:r>
          </a:p>
          <a:p>
            <a:pPr marL="520700" indent="-508000">
              <a:lnSpc>
                <a:spcPts val="2380"/>
              </a:lnSpc>
              <a:buClr>
                <a:srgbClr val="61279E"/>
              </a:buClr>
              <a:buSzPct val="90000"/>
              <a:buFont typeface="System Font Regular"/>
              <a:buChar char="➤"/>
            </a:pPr>
            <a:r>
              <a:rPr lang="en-US" sz="1900">
                <a:solidFill>
                  <a:srgbClr val="0055B7"/>
                </a:solidFill>
                <a:latin typeface="Calibri" panose="020F0502020204030204" pitchFamily="34" charset="0"/>
                <a:cs typeface="Calibri" panose="020F0502020204030204" pitchFamily="34" charset="0"/>
              </a:rPr>
              <a:t>Quality improvement team members can use this slide deck to engage health center leadership in using Q4T to make improvements in adolescent sexual and reproductive health services.</a:t>
            </a:r>
          </a:p>
          <a:p>
            <a:pPr marL="520700" indent="-508000">
              <a:lnSpc>
                <a:spcPts val="2380"/>
              </a:lnSpc>
              <a:buClr>
                <a:srgbClr val="61279E"/>
              </a:buClr>
              <a:buSzPct val="90000"/>
              <a:buFont typeface="System Font Regular"/>
              <a:buChar char="➤"/>
            </a:pPr>
            <a:r>
              <a:rPr lang="en-US" sz="1900">
                <a:solidFill>
                  <a:srgbClr val="0055B7"/>
                </a:solidFill>
                <a:latin typeface="Calibri" panose="020F0502020204030204" pitchFamily="34" charset="0"/>
                <a:cs typeface="Calibri" panose="020F0502020204030204" pitchFamily="34" charset="0"/>
              </a:rPr>
              <a:t>You may wish to:</a:t>
            </a:r>
          </a:p>
          <a:p>
            <a:pPr marL="977900" lvl="1" indent="-508000">
              <a:lnSpc>
                <a:spcPts val="2380"/>
              </a:lnSpc>
              <a:buClr>
                <a:srgbClr val="61279E"/>
              </a:buClr>
              <a:buSzPct val="90000"/>
              <a:buFont typeface="System Font Regular"/>
              <a:buChar char="➤"/>
            </a:pPr>
            <a:r>
              <a:rPr lang="en-US" sz="1900">
                <a:solidFill>
                  <a:srgbClr val="0055B7"/>
                </a:solidFill>
                <a:latin typeface="Calibri"/>
                <a:cs typeface="Times New Roman"/>
              </a:rPr>
              <a:t>Insert your own logo and use your organization's PPT template.</a:t>
            </a:r>
          </a:p>
          <a:p>
            <a:pPr marL="977900" lvl="1" indent="-508000">
              <a:lnSpc>
                <a:spcPts val="2380"/>
              </a:lnSpc>
              <a:buClr>
                <a:srgbClr val="61279E"/>
              </a:buClr>
              <a:buSzPct val="90000"/>
              <a:buFont typeface="System Font Regular"/>
              <a:buChar char="➤"/>
            </a:pPr>
            <a:r>
              <a:rPr lang="en-US" sz="1900">
                <a:solidFill>
                  <a:srgbClr val="0055B7"/>
                </a:solidFill>
                <a:latin typeface="Calibri"/>
                <a:cs typeface="Times New Roman"/>
              </a:rPr>
              <a:t>Make the title say, “Opportunities for Leaders at “Name of Your Center.”</a:t>
            </a:r>
          </a:p>
          <a:p>
            <a:pPr marL="977900" lvl="1" indent="-508000">
              <a:lnSpc>
                <a:spcPts val="2380"/>
              </a:lnSpc>
              <a:buClr>
                <a:srgbClr val="61279E"/>
              </a:buClr>
              <a:buSzPct val="90000"/>
              <a:buFont typeface="System Font Regular"/>
              <a:buChar char="➤"/>
            </a:pPr>
            <a:r>
              <a:rPr lang="en-US" sz="1900">
                <a:solidFill>
                  <a:srgbClr val="0055B7"/>
                </a:solidFill>
                <a:latin typeface="Calibri"/>
                <a:cs typeface="Times New Roman"/>
              </a:rPr>
              <a:t>Change colors and insert local photos if it helps your message but keep the message brief and to the point. </a:t>
            </a:r>
          </a:p>
          <a:p>
            <a:pPr marL="0" indent="0">
              <a:buFont typeface="Arial" panose="020B0604020202020204" pitchFamily="34" charset="0"/>
              <a:buNone/>
            </a:pPr>
            <a:endParaRPr lang="en-US"/>
          </a:p>
          <a:p>
            <a:endParaRPr lang="en-US"/>
          </a:p>
        </p:txBody>
      </p:sp>
      <p:sp>
        <p:nvSpPr>
          <p:cNvPr id="13" name="Rectangle 12">
            <a:extLst>
              <a:ext uri="{FF2B5EF4-FFF2-40B4-BE49-F238E27FC236}">
                <a16:creationId xmlns:a16="http://schemas.microsoft.com/office/drawing/2014/main" id="{6B54F937-E7B6-B247-A930-420549BC2FC3}"/>
              </a:ext>
            </a:extLst>
          </p:cNvPr>
          <p:cNvSpPr/>
          <p:nvPr/>
        </p:nvSpPr>
        <p:spPr>
          <a:xfrm>
            <a:off x="-1" y="0"/>
            <a:ext cx="1272265" cy="1223682"/>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20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E29B1-AAEE-A922-8946-88DA11301854}"/>
              </a:ext>
            </a:extLst>
          </p:cNvPr>
          <p:cNvSpPr>
            <a:spLocks noGrp="1"/>
          </p:cNvSpPr>
          <p:nvPr>
            <p:ph type="title" idx="4294967295"/>
          </p:nvPr>
        </p:nvSpPr>
        <p:spPr>
          <a:xfrm>
            <a:off x="2420470" y="739589"/>
            <a:ext cx="8906435" cy="605118"/>
          </a:xfrm>
          <a:prstGeom prst="rect">
            <a:avLst/>
          </a:prstGeom>
        </p:spPr>
        <p:txBody>
          <a:bodyPr lIns="0" tIns="0" rIns="0" bIns="0" anchor="t">
            <a:noAutofit/>
          </a:bodyPr>
          <a:lstStyle/>
          <a:p>
            <a:r>
              <a:rPr lang="en-US" sz="4500" b="1">
                <a:solidFill>
                  <a:srgbClr val="61279E"/>
                </a:solidFill>
                <a:latin typeface="Calibri" panose="020F0502020204030204" pitchFamily="34" charset="0"/>
                <a:cs typeface="Calibri" panose="020F0502020204030204" pitchFamily="34" charset="0"/>
              </a:rPr>
              <a:t>Health Center Successes Using Q4T</a:t>
            </a:r>
          </a:p>
        </p:txBody>
      </p:sp>
      <p:sp>
        <p:nvSpPr>
          <p:cNvPr id="3" name="Content Placeholder 2">
            <a:extLst>
              <a:ext uri="{FF2B5EF4-FFF2-40B4-BE49-F238E27FC236}">
                <a16:creationId xmlns:a16="http://schemas.microsoft.com/office/drawing/2014/main" id="{19D3025F-7D79-3DE2-4440-683FB21D9083}"/>
              </a:ext>
            </a:extLst>
          </p:cNvPr>
          <p:cNvSpPr>
            <a:spLocks noGrp="1"/>
          </p:cNvSpPr>
          <p:nvPr>
            <p:ph idx="4294967295"/>
          </p:nvPr>
        </p:nvSpPr>
        <p:spPr>
          <a:xfrm>
            <a:off x="2435790" y="1620456"/>
            <a:ext cx="7839635" cy="4761660"/>
          </a:xfrm>
          <a:prstGeom prst="rect">
            <a:avLst/>
          </a:prstGeom>
        </p:spPr>
        <p:txBody>
          <a:bodyPr vert="horz" lIns="0" tIns="0" rIns="0" bIns="0" rtlCol="0" anchor="t">
            <a:noAutofit/>
          </a:bodyPr>
          <a:lstStyle/>
          <a:p>
            <a:pPr marL="0" indent="0">
              <a:lnSpc>
                <a:spcPts val="2060"/>
              </a:lnSpc>
              <a:buNone/>
            </a:pPr>
            <a:r>
              <a:rPr lang="en-US" sz="1800" b="1">
                <a:solidFill>
                  <a:srgbClr val="0055B7"/>
                </a:solidFill>
              </a:rPr>
              <a:t>Health center teams that participated in a pilot of Q4T were able to initiate and sustain improvement in ASRH care without additional staff, exam space, or medication funding. </a:t>
            </a:r>
            <a:r>
              <a:rPr lang="en-US" sz="1800">
                <a:solidFill>
                  <a:srgbClr val="0055B7"/>
                </a:solidFill>
              </a:rPr>
              <a:t>Examples include: </a:t>
            </a:r>
            <a:endParaRPr lang="en-US" sz="1800">
              <a:solidFill>
                <a:srgbClr val="0055B7"/>
              </a:solidFill>
              <a:cs typeface="Calibri"/>
            </a:endParaRPr>
          </a:p>
          <a:p>
            <a:pPr marL="182563" indent="-169863">
              <a:lnSpc>
                <a:spcPts val="2060"/>
              </a:lnSpc>
              <a:spcBef>
                <a:spcPts val="1600"/>
              </a:spcBef>
              <a:buClr>
                <a:srgbClr val="61279E"/>
              </a:buClr>
              <a:buSzPct val="130000"/>
            </a:pPr>
            <a:r>
              <a:rPr lang="en-US" sz="1800">
                <a:solidFill>
                  <a:srgbClr val="0055B7"/>
                </a:solidFill>
                <a:latin typeface="Calibri"/>
                <a:cs typeface="Times New Roman"/>
              </a:rPr>
              <a:t>Trained pediatric staff in long-acting reversible contraception (LARC) insertion/removal and set up an internal mentorship program.</a:t>
            </a:r>
          </a:p>
          <a:p>
            <a:pPr marL="182563" indent="-169863">
              <a:lnSpc>
                <a:spcPts val="2060"/>
              </a:lnSpc>
              <a:spcBef>
                <a:spcPts val="1600"/>
              </a:spcBef>
              <a:buClr>
                <a:srgbClr val="61279E"/>
              </a:buClr>
              <a:buSzPct val="130000"/>
            </a:pPr>
            <a:r>
              <a:rPr lang="en-US" sz="1800">
                <a:solidFill>
                  <a:srgbClr val="0055B7"/>
                </a:solidFill>
                <a:latin typeface="Calibri"/>
                <a:cs typeface="Times New Roman"/>
              </a:rPr>
              <a:t>Created a more youth-friendly environment by dedicating an existing pediatric exam room for same-day adolescent LARC appointments.</a:t>
            </a:r>
          </a:p>
          <a:p>
            <a:pPr marL="182563" indent="-169863">
              <a:lnSpc>
                <a:spcPts val="2060"/>
              </a:lnSpc>
              <a:spcBef>
                <a:spcPts val="1600"/>
              </a:spcBef>
              <a:buClr>
                <a:srgbClr val="61279E"/>
              </a:buClr>
              <a:buSzPct val="130000"/>
            </a:pPr>
            <a:r>
              <a:rPr lang="en-US" sz="1800">
                <a:solidFill>
                  <a:srgbClr val="0055B7"/>
                </a:solidFill>
                <a:latin typeface="Calibri"/>
                <a:cs typeface="Times New Roman"/>
              </a:rPr>
              <a:t>Created a more welcoming environment for youth by partnering with local schools to showcase youth artwork on clinic walls.</a:t>
            </a:r>
          </a:p>
          <a:p>
            <a:pPr marL="182563" indent="-169863">
              <a:lnSpc>
                <a:spcPts val="2060"/>
              </a:lnSpc>
              <a:spcBef>
                <a:spcPts val="1600"/>
              </a:spcBef>
              <a:buClr>
                <a:srgbClr val="61279E"/>
              </a:buClr>
              <a:buSzPct val="130000"/>
            </a:pPr>
            <a:r>
              <a:rPr lang="en-US" sz="1800">
                <a:solidFill>
                  <a:srgbClr val="0055B7"/>
                </a:solidFill>
                <a:latin typeface="Calibri"/>
                <a:cs typeface="Times New Roman"/>
              </a:rPr>
              <a:t>Convened teens to conduct an environmental assessment of youth-friendly practices resulting in a dedicated teen self-care area, improved inclusive signage/LGBTQIA+ visibility, and a teen advisory group.</a:t>
            </a:r>
          </a:p>
          <a:p>
            <a:endParaRPr lang="en-US"/>
          </a:p>
          <a:p>
            <a:endParaRPr lang="en-US">
              <a:cs typeface="Calibri"/>
            </a:endParaRPr>
          </a:p>
        </p:txBody>
      </p:sp>
      <p:sp>
        <p:nvSpPr>
          <p:cNvPr id="4" name="Rectangle 3">
            <a:extLst>
              <a:ext uri="{FF2B5EF4-FFF2-40B4-BE49-F238E27FC236}">
                <a16:creationId xmlns:a16="http://schemas.microsoft.com/office/drawing/2014/main" id="{968312A7-1A35-D24B-B760-11F4C0A5F3E2}"/>
              </a:ext>
            </a:extLst>
          </p:cNvPr>
          <p:cNvSpPr/>
          <p:nvPr/>
        </p:nvSpPr>
        <p:spPr>
          <a:xfrm>
            <a:off x="0" y="0"/>
            <a:ext cx="2052194" cy="132521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75A5BFE9-45A0-D349-A362-45BA34487A78}"/>
              </a:ext>
            </a:extLst>
          </p:cNvPr>
          <p:cNvCxnSpPr>
            <a:cxnSpLocks/>
          </p:cNvCxnSpPr>
          <p:nvPr/>
        </p:nvCxnSpPr>
        <p:spPr>
          <a:xfrm>
            <a:off x="2014331" y="1465729"/>
            <a:ext cx="0" cy="4749541"/>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89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5942B2-ED29-994F-A352-CAE6B4A53B13}"/>
              </a:ext>
            </a:extLst>
          </p:cNvPr>
          <p:cNvSpPr/>
          <p:nvPr/>
        </p:nvSpPr>
        <p:spPr>
          <a:xfrm>
            <a:off x="4746812" y="349624"/>
            <a:ext cx="6736975" cy="6091517"/>
          </a:xfrm>
          <a:prstGeom prst="rect">
            <a:avLst/>
          </a:prstGeom>
          <a:noFill/>
          <a:ln w="38100" cap="rnd">
            <a:solidFill>
              <a:srgbClr val="61279E"/>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B29816-B50C-11ED-170C-B29DED818480}"/>
              </a:ext>
            </a:extLst>
          </p:cNvPr>
          <p:cNvSpPr>
            <a:spLocks noGrp="1"/>
          </p:cNvSpPr>
          <p:nvPr>
            <p:ph type="title" idx="4294967295"/>
          </p:nvPr>
        </p:nvSpPr>
        <p:spPr>
          <a:xfrm>
            <a:off x="524741" y="1344706"/>
            <a:ext cx="3808268" cy="4780374"/>
          </a:xfrm>
          <a:prstGeom prst="rect">
            <a:avLst/>
          </a:prstGeom>
        </p:spPr>
        <p:txBody>
          <a:bodyPr lIns="0" tIns="0" rIns="0" bIns="0" anchor="t">
            <a:noAutofit/>
          </a:bodyPr>
          <a:lstStyle/>
          <a:p>
            <a:pPr algn="ctr"/>
            <a:r>
              <a:rPr lang="en-US" sz="4500" b="1">
                <a:solidFill>
                  <a:srgbClr val="61279E"/>
                </a:solidFill>
                <a:latin typeface="Calibri"/>
                <a:cs typeface="Times New Roman"/>
              </a:rPr>
              <a:t>How Can Leadership Make a Difference?</a:t>
            </a:r>
          </a:p>
        </p:txBody>
      </p:sp>
      <p:graphicFrame>
        <p:nvGraphicFramePr>
          <p:cNvPr id="5" name="Content Placeholder 2">
            <a:extLst>
              <a:ext uri="{FF2B5EF4-FFF2-40B4-BE49-F238E27FC236}">
                <a16:creationId xmlns:a16="http://schemas.microsoft.com/office/drawing/2014/main" id="{2F5A48AA-78AA-73CE-4B4E-485C7042D239}"/>
              </a:ext>
            </a:extLst>
          </p:cNvPr>
          <p:cNvGraphicFramePr>
            <a:graphicFrameLocks noGrp="1"/>
          </p:cNvGraphicFramePr>
          <p:nvPr>
            <p:ph idx="4294967295"/>
            <p:extLst>
              <p:ext uri="{D42A27DB-BD31-4B8C-83A1-F6EECF244321}">
                <p14:modId xmlns:p14="http://schemas.microsoft.com/office/powerpoint/2010/main" val="420918447"/>
              </p:ext>
            </p:extLst>
          </p:nvPr>
        </p:nvGraphicFramePr>
        <p:xfrm>
          <a:off x="4942993" y="566603"/>
          <a:ext cx="6339090" cy="5632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52AF1C57-8A33-CA47-995A-BAB9A1E153D0}"/>
              </a:ext>
            </a:extLst>
          </p:cNvPr>
          <p:cNvSpPr/>
          <p:nvPr/>
        </p:nvSpPr>
        <p:spPr>
          <a:xfrm>
            <a:off x="726141" y="-1"/>
            <a:ext cx="3455894" cy="107576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258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B197E0-8986-7C48-986A-72D764184705}"/>
              </a:ext>
            </a:extLst>
          </p:cNvPr>
          <p:cNvSpPr/>
          <p:nvPr/>
        </p:nvSpPr>
        <p:spPr>
          <a:xfrm>
            <a:off x="685800" y="0"/>
            <a:ext cx="6258338" cy="3829878"/>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329292-531F-C613-60ED-DBC05A42BA6C}"/>
              </a:ext>
            </a:extLst>
          </p:cNvPr>
          <p:cNvSpPr>
            <a:spLocks noGrp="1"/>
          </p:cNvSpPr>
          <p:nvPr>
            <p:ph type="ctrTitle"/>
          </p:nvPr>
        </p:nvSpPr>
        <p:spPr>
          <a:xfrm>
            <a:off x="2165368" y="2093842"/>
            <a:ext cx="4797286" cy="1908313"/>
          </a:xfrm>
        </p:spPr>
        <p:txBody>
          <a:bodyPr anchor="t">
            <a:noAutofit/>
          </a:bodyPr>
          <a:lstStyle/>
          <a:p>
            <a:pPr algn="l">
              <a:spcBef>
                <a:spcPts val="0"/>
              </a:spcBef>
              <a:spcAft>
                <a:spcPts val="800"/>
              </a:spcAft>
            </a:pPr>
            <a:r>
              <a:rPr lang="en-US" sz="3200" b="1">
                <a:solidFill>
                  <a:schemeClr val="bg1"/>
                </a:solidFill>
                <a:effectLst/>
                <a:latin typeface="Calibri"/>
                <a:ea typeface="Calibri" panose="020F0502020204030204" pitchFamily="34" charset="0"/>
                <a:cs typeface="Times New Roman"/>
              </a:rPr>
              <a:t>Quality Improvement In Adolescent Sexual And Reproductive Health</a:t>
            </a:r>
            <a:r>
              <a:rPr lang="en-US" sz="3200" b="1">
                <a:solidFill>
                  <a:schemeClr val="bg1"/>
                </a:solidFill>
                <a:latin typeface="Calibri"/>
                <a:ea typeface="Calibri" panose="020F0502020204030204" pitchFamily="34" charset="0"/>
                <a:cs typeface="Times New Roman"/>
              </a:rPr>
              <a:t> Care</a:t>
            </a:r>
            <a:br>
              <a:rPr lang="en-US" sz="4400">
                <a:effectLst/>
                <a:latin typeface="Calibri" panose="020F0502020204030204" pitchFamily="34" charset="0"/>
                <a:ea typeface="Calibri" panose="020F0502020204030204" pitchFamily="34" charset="0"/>
                <a:cs typeface="Times New Roman" panose="02020603050405020304" pitchFamily="18" charset="0"/>
              </a:rPr>
            </a:br>
            <a:endParaRPr lang="en-US" sz="4400">
              <a:solidFill>
                <a:schemeClr val="bg1"/>
              </a:solidFill>
            </a:endParaRPr>
          </a:p>
        </p:txBody>
      </p:sp>
      <p:sp>
        <p:nvSpPr>
          <p:cNvPr id="3" name="Subtitle 2">
            <a:extLst>
              <a:ext uri="{FF2B5EF4-FFF2-40B4-BE49-F238E27FC236}">
                <a16:creationId xmlns:a16="http://schemas.microsoft.com/office/drawing/2014/main" id="{3B9D891D-CBDB-8E42-FE2F-D5DBDCBC2541}"/>
              </a:ext>
            </a:extLst>
          </p:cNvPr>
          <p:cNvSpPr>
            <a:spLocks noGrp="1"/>
          </p:cNvSpPr>
          <p:nvPr>
            <p:ph type="subTitle" idx="1"/>
          </p:nvPr>
        </p:nvSpPr>
        <p:spPr>
          <a:xfrm>
            <a:off x="6699707" y="4194630"/>
            <a:ext cx="4683279" cy="1683656"/>
          </a:xfrm>
        </p:spPr>
        <p:txBody>
          <a:bodyPr lIns="0" tIns="0" rIns="0" bIns="0" anchor="t">
            <a:normAutofit/>
          </a:bodyPr>
          <a:lstStyle/>
          <a:p>
            <a:pPr algn="l"/>
            <a:r>
              <a:rPr lang="en-US" sz="5000" b="1">
                <a:solidFill>
                  <a:srgbClr val="61279E"/>
                </a:solidFill>
                <a:effectLst/>
                <a:latin typeface="Calibri" panose="020F0502020204030204" pitchFamily="34" charset="0"/>
                <a:ea typeface="Calibri" panose="020F0502020204030204" pitchFamily="34" charset="0"/>
                <a:cs typeface="Times New Roman" panose="02020603050405020304" pitchFamily="18" charset="0"/>
              </a:rPr>
              <a:t>OPPORTUNITIES </a:t>
            </a:r>
            <a:br>
              <a:rPr lang="en-US" sz="5000" b="1">
                <a:solidFill>
                  <a:srgbClr val="61279E"/>
                </a:solidFill>
                <a:effectLst/>
                <a:latin typeface="Calibri" panose="020F0502020204030204" pitchFamily="34" charset="0"/>
                <a:ea typeface="Calibri" panose="020F0502020204030204" pitchFamily="34" charset="0"/>
                <a:cs typeface="Times New Roman" panose="02020603050405020304" pitchFamily="18" charset="0"/>
              </a:rPr>
            </a:br>
            <a:r>
              <a:rPr lang="en-US" sz="5000" b="1">
                <a:solidFill>
                  <a:srgbClr val="61279E"/>
                </a:solidFill>
                <a:effectLst/>
                <a:latin typeface="Calibri" panose="020F0502020204030204" pitchFamily="34" charset="0"/>
                <a:ea typeface="Calibri" panose="020F0502020204030204" pitchFamily="34" charset="0"/>
                <a:cs typeface="Times New Roman" panose="02020603050405020304" pitchFamily="18" charset="0"/>
              </a:rPr>
              <a:t>FOR LEADERS</a:t>
            </a:r>
            <a:endParaRPr lang="en-US" sz="5000" b="1">
              <a:solidFill>
                <a:srgbClr val="61279E"/>
              </a:solidFill>
            </a:endParaRPr>
          </a:p>
        </p:txBody>
      </p:sp>
      <p:cxnSp>
        <p:nvCxnSpPr>
          <p:cNvPr id="7" name="Straight Connector 6">
            <a:extLst>
              <a:ext uri="{FF2B5EF4-FFF2-40B4-BE49-F238E27FC236}">
                <a16:creationId xmlns:a16="http://schemas.microsoft.com/office/drawing/2014/main" id="{FC74ADA0-A37D-A54E-8340-A711A4742E79}"/>
              </a:ext>
            </a:extLst>
          </p:cNvPr>
          <p:cNvCxnSpPr>
            <a:cxnSpLocks/>
          </p:cNvCxnSpPr>
          <p:nvPr/>
        </p:nvCxnSpPr>
        <p:spPr>
          <a:xfrm>
            <a:off x="6175514" y="3949148"/>
            <a:ext cx="0" cy="2908852"/>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D96159C0-D32F-9F4E-80ED-EE2768C312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671" y="637209"/>
            <a:ext cx="4996069" cy="1665356"/>
          </a:xfrm>
          <a:prstGeom prst="rect">
            <a:avLst/>
          </a:prstGeom>
        </p:spPr>
      </p:pic>
    </p:spTree>
    <p:extLst>
      <p:ext uri="{BB962C8B-B14F-4D97-AF65-F5344CB8AC3E}">
        <p14:creationId xmlns:p14="http://schemas.microsoft.com/office/powerpoint/2010/main" val="381291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19089-4369-C154-5B5B-D1468FFB59C9}"/>
              </a:ext>
            </a:extLst>
          </p:cNvPr>
          <p:cNvSpPr>
            <a:spLocks noGrp="1"/>
          </p:cNvSpPr>
          <p:nvPr>
            <p:ph type="title" idx="4294967295"/>
          </p:nvPr>
        </p:nvSpPr>
        <p:spPr>
          <a:xfrm>
            <a:off x="1382123" y="1721223"/>
            <a:ext cx="2504662" cy="658907"/>
          </a:xfrm>
          <a:prstGeom prst="rect">
            <a:avLst/>
          </a:prstGeom>
        </p:spPr>
        <p:txBody>
          <a:bodyPr anchor="t">
            <a:noAutofit/>
          </a:bodyPr>
          <a:lstStyle/>
          <a:p>
            <a:r>
              <a:rPr lang="en-US" sz="4500" b="1">
                <a:solidFill>
                  <a:srgbClr val="61279E"/>
                </a:solidFill>
                <a:latin typeface="Calibri"/>
                <a:cs typeface="Times New Roman"/>
              </a:rPr>
              <a:t>Rationale</a:t>
            </a:r>
          </a:p>
        </p:txBody>
      </p:sp>
      <p:sp>
        <p:nvSpPr>
          <p:cNvPr id="3" name="Content Placeholder 2">
            <a:extLst>
              <a:ext uri="{FF2B5EF4-FFF2-40B4-BE49-F238E27FC236}">
                <a16:creationId xmlns:a16="http://schemas.microsoft.com/office/drawing/2014/main" id="{7925A3F4-04CD-B6B7-FBE7-21B8B225BB3F}"/>
              </a:ext>
            </a:extLst>
          </p:cNvPr>
          <p:cNvSpPr>
            <a:spLocks noGrp="1"/>
          </p:cNvSpPr>
          <p:nvPr>
            <p:ph idx="4294967295"/>
          </p:nvPr>
        </p:nvSpPr>
        <p:spPr>
          <a:xfrm>
            <a:off x="5351930" y="879676"/>
            <a:ext cx="5849470" cy="5544273"/>
          </a:xfrm>
          <a:prstGeom prst="rect">
            <a:avLst/>
          </a:prstGeom>
        </p:spPr>
        <p:txBody>
          <a:bodyPr lIns="0" tIns="0" rIns="0" bIns="0" anchor="t">
            <a:noAutofit/>
          </a:bodyPr>
          <a:lstStyle/>
          <a:p>
            <a:pPr marL="182245" indent="-169545">
              <a:lnSpc>
                <a:spcPts val="1680"/>
              </a:lnSpc>
              <a:buClr>
                <a:srgbClr val="61279E"/>
              </a:buClr>
              <a:buSzPct val="160000"/>
            </a:pPr>
            <a:r>
              <a:rPr lang="en-US" sz="1800">
                <a:solidFill>
                  <a:srgbClr val="0055B7"/>
                </a:solidFill>
                <a:latin typeface="Calibri"/>
                <a:ea typeface="Calibri" panose="020F0502020204030204" pitchFamily="34" charset="0"/>
                <a:cs typeface="Times New Roman"/>
              </a:rPr>
              <a:t>C</a:t>
            </a:r>
            <a:r>
              <a:rPr lang="en-US" sz="1800">
                <a:solidFill>
                  <a:srgbClr val="0055B7"/>
                </a:solidFill>
                <a:effectLst/>
                <a:latin typeface="Calibri"/>
                <a:ea typeface="Calibri" panose="020F0502020204030204" pitchFamily="34" charset="0"/>
                <a:cs typeface="Times New Roman"/>
              </a:rPr>
              <a:t>hildren comprise </a:t>
            </a:r>
            <a:r>
              <a:rPr lang="en-US" sz="1800">
                <a:solidFill>
                  <a:srgbClr val="0055B7"/>
                </a:solidFill>
                <a:latin typeface="Calibri"/>
                <a:ea typeface="Calibri" panose="020F0502020204030204" pitchFamily="34" charset="0"/>
                <a:cs typeface="Times New Roman"/>
              </a:rPr>
              <a:t>about a third of health center patients,</a:t>
            </a:r>
            <a:r>
              <a:rPr lang="en-US" sz="1800">
                <a:solidFill>
                  <a:srgbClr val="0055B7"/>
                </a:solidFill>
                <a:effectLst/>
                <a:latin typeface="Calibri"/>
                <a:ea typeface="Calibri" panose="020F0502020204030204" pitchFamily="34" charset="0"/>
                <a:cs typeface="Times New Roman"/>
              </a:rPr>
              <a:t> with adolescents an estimated 13% (data.hrsa.gov).</a:t>
            </a:r>
            <a:endParaRPr lang="en-US"/>
          </a:p>
          <a:p>
            <a:pPr marL="182245" indent="-169545">
              <a:lnSpc>
                <a:spcPts val="1680"/>
              </a:lnSpc>
              <a:buClr>
                <a:srgbClr val="61279E"/>
              </a:buClr>
              <a:buSzPct val="160000"/>
            </a:pPr>
            <a:r>
              <a:rPr lang="en-US" sz="1800">
                <a:solidFill>
                  <a:srgbClr val="0055B7"/>
                </a:solidFill>
                <a:effectLst/>
                <a:latin typeface="Calibri"/>
                <a:ea typeface="Calibri" panose="020F0502020204030204" pitchFamily="34" charset="0"/>
                <a:cs typeface="Times New Roman"/>
              </a:rPr>
              <a:t>Adolescent </a:t>
            </a:r>
            <a:r>
              <a:rPr lang="en-US" sz="1800">
                <a:solidFill>
                  <a:srgbClr val="0055B7"/>
                </a:solidFill>
                <a:latin typeface="Calibri"/>
                <a:ea typeface="Calibri" panose="020F0502020204030204" pitchFamily="34" charset="0"/>
                <a:cs typeface="Times New Roman"/>
              </a:rPr>
              <a:t>sexual</a:t>
            </a:r>
            <a:r>
              <a:rPr lang="en-US" sz="1800">
                <a:solidFill>
                  <a:srgbClr val="0055B7"/>
                </a:solidFill>
                <a:effectLst/>
                <a:latin typeface="Calibri"/>
                <a:ea typeface="Calibri" panose="020F0502020204030204" pitchFamily="34" charset="0"/>
                <a:cs typeface="Times New Roman"/>
              </a:rPr>
              <a:t> and </a:t>
            </a:r>
            <a:r>
              <a:rPr lang="en-US" sz="1800">
                <a:solidFill>
                  <a:srgbClr val="0055B7"/>
                </a:solidFill>
                <a:latin typeface="Calibri"/>
                <a:ea typeface="Calibri" panose="020F0502020204030204" pitchFamily="34" charset="0"/>
                <a:cs typeface="Times New Roman"/>
              </a:rPr>
              <a:t>reproductive</a:t>
            </a:r>
            <a:r>
              <a:rPr lang="en-US" sz="1800">
                <a:solidFill>
                  <a:srgbClr val="0055B7"/>
                </a:solidFill>
                <a:effectLst/>
                <a:latin typeface="Calibri"/>
                <a:ea typeface="Calibri" panose="020F0502020204030204" pitchFamily="34" charset="0"/>
                <a:cs typeface="Times New Roman"/>
              </a:rPr>
              <a:t> </a:t>
            </a:r>
            <a:r>
              <a:rPr lang="en-US" sz="1800">
                <a:solidFill>
                  <a:srgbClr val="0055B7"/>
                </a:solidFill>
                <a:latin typeface="Calibri"/>
                <a:ea typeface="Calibri" panose="020F0502020204030204" pitchFamily="34" charset="0"/>
                <a:cs typeface="Times New Roman"/>
              </a:rPr>
              <a:t>health</a:t>
            </a:r>
            <a:r>
              <a:rPr lang="en-US" sz="1800">
                <a:solidFill>
                  <a:srgbClr val="0055B7"/>
                </a:solidFill>
                <a:effectLst/>
                <a:latin typeface="Calibri"/>
                <a:ea typeface="Calibri" panose="020F0502020204030204" pitchFamily="34" charset="0"/>
                <a:cs typeface="Times New Roman"/>
              </a:rPr>
              <a:t> (ASRH) </a:t>
            </a:r>
            <a:r>
              <a:rPr lang="en-US" sz="1800">
                <a:solidFill>
                  <a:srgbClr val="0055B7"/>
                </a:solidFill>
                <a:latin typeface="Calibri"/>
                <a:ea typeface="Calibri" panose="020F0502020204030204" pitchFamily="34" charset="0"/>
                <a:cs typeface="Times New Roman"/>
              </a:rPr>
              <a:t>care is</a:t>
            </a:r>
            <a:r>
              <a:rPr lang="en-US" sz="1800">
                <a:solidFill>
                  <a:srgbClr val="0055B7"/>
                </a:solidFill>
                <a:effectLst/>
                <a:latin typeface="Calibri"/>
                <a:ea typeface="Calibri" panose="020F0502020204030204" pitchFamily="34" charset="0"/>
                <a:cs typeface="Times New Roman"/>
              </a:rPr>
              <a:t> foundational to youth preventive and primary care, but missed opportunities to provide recommended services are common.</a:t>
            </a:r>
            <a:endParaRPr lang="en-US" sz="1800">
              <a:solidFill>
                <a:srgbClr val="0055B7"/>
              </a:solidFill>
              <a:effectLst/>
              <a:latin typeface="Calibri" panose="020F0502020204030204" pitchFamily="34" charset="0"/>
              <a:ea typeface="Calibri" panose="020F0502020204030204" pitchFamily="34" charset="0"/>
              <a:cs typeface="Times New Roman"/>
            </a:endParaRPr>
          </a:p>
          <a:p>
            <a:pPr marL="182245" indent="-169545">
              <a:lnSpc>
                <a:spcPts val="1680"/>
              </a:lnSpc>
              <a:buClr>
                <a:srgbClr val="61279E"/>
              </a:buClr>
              <a:buSzPct val="160000"/>
            </a:pPr>
            <a:r>
              <a:rPr lang="en-US" sz="1800">
                <a:solidFill>
                  <a:srgbClr val="0055B7"/>
                </a:solidFill>
                <a:latin typeface="Calibri"/>
                <a:ea typeface="Calibri" panose="020F0502020204030204" pitchFamily="34" charset="0"/>
                <a:cs typeface="Times New Roman"/>
              </a:rPr>
              <a:t>Rates of untreated chlamydia and gonorrhea are rising.</a:t>
            </a:r>
            <a:endParaRPr lang="en-US" sz="1800">
              <a:solidFill>
                <a:srgbClr val="0055B7"/>
              </a:solidFill>
              <a:latin typeface="Calibri" panose="020F0502020204030204" pitchFamily="34" charset="0"/>
              <a:ea typeface="Calibri" panose="020F0502020204030204" pitchFamily="34" charset="0"/>
              <a:cs typeface="Times New Roman"/>
            </a:endParaRPr>
          </a:p>
          <a:p>
            <a:pPr marL="182245" indent="-169545">
              <a:lnSpc>
                <a:spcPts val="1680"/>
              </a:lnSpc>
              <a:spcAft>
                <a:spcPts val="600"/>
              </a:spcAft>
              <a:buClr>
                <a:srgbClr val="61279E"/>
              </a:buClr>
              <a:buSzPct val="160000"/>
            </a:pPr>
            <a:r>
              <a:rPr lang="en-US" sz="1800">
                <a:solidFill>
                  <a:srgbClr val="0055B7"/>
                </a:solidFill>
                <a:effectLst/>
                <a:latin typeface="Calibri"/>
                <a:ea typeface="Calibri" panose="020F0502020204030204" pitchFamily="34" charset="0"/>
                <a:cs typeface="Times New Roman"/>
              </a:rPr>
              <a:t>National screening and services standards are endorsed by:</a:t>
            </a:r>
            <a:endParaRPr lang="en-US" sz="1800">
              <a:solidFill>
                <a:srgbClr val="0055B7"/>
              </a:solidFill>
              <a:effectLst/>
              <a:latin typeface="Calibri" panose="020F0502020204030204" pitchFamily="34" charset="0"/>
              <a:ea typeface="Calibri" panose="020F0502020204030204" pitchFamily="34" charset="0"/>
              <a:cs typeface="Times New Roman"/>
            </a:endParaRPr>
          </a:p>
          <a:p>
            <a:pPr marL="347345" lvl="1" indent="-174625">
              <a:lnSpc>
                <a:spcPts val="1480"/>
              </a:lnSpc>
              <a:buClr>
                <a:srgbClr val="61279E"/>
              </a:buClr>
              <a:buSzPct val="100000"/>
              <a:buFont typeface="Courier New" panose="02070309020205020404" pitchFamily="49" charset="0"/>
              <a:buChar char="o"/>
            </a:pPr>
            <a:r>
              <a:rPr lang="en-US" sz="1800">
                <a:solidFill>
                  <a:srgbClr val="0055B7"/>
                </a:solidFill>
                <a:latin typeface="Calibri"/>
                <a:ea typeface="Calibri" panose="020F0502020204030204" pitchFamily="34" charset="0"/>
                <a:cs typeface="Times New Roman"/>
              </a:rPr>
              <a:t>National Association of Community Health Centers (NACHC) </a:t>
            </a:r>
          </a:p>
          <a:p>
            <a:pPr marL="347663" lvl="1" indent="-174625">
              <a:lnSpc>
                <a:spcPts val="1480"/>
              </a:lnSpc>
              <a:buClr>
                <a:srgbClr val="61279E"/>
              </a:buClr>
              <a:buSzPct val="100000"/>
              <a:buFont typeface="Courier New" panose="02070309020205020404" pitchFamily="49" charset="0"/>
              <a:buChar char="o"/>
            </a:pPr>
            <a:r>
              <a:rPr lang="en-US" sz="1800">
                <a:solidFill>
                  <a:srgbClr val="0055B7"/>
                </a:solidFill>
                <a:latin typeface="Calibri"/>
                <a:ea typeface="Calibri" panose="020F0502020204030204" pitchFamily="34" charset="0"/>
                <a:cs typeface="Times New Roman"/>
              </a:rPr>
              <a:t>U.S. Centers for Disease Control and Prevention (CDC),</a:t>
            </a:r>
            <a:r>
              <a:rPr lang="en-US" sz="1800">
                <a:solidFill>
                  <a:srgbClr val="0055B7"/>
                </a:solidFill>
                <a:effectLst/>
                <a:latin typeface="Calibri"/>
                <a:ea typeface="Calibri" panose="020F0502020204030204" pitchFamily="34" charset="0"/>
                <a:cs typeface="Times New Roman"/>
              </a:rPr>
              <a:t> and</a:t>
            </a:r>
            <a:r>
              <a:rPr lang="en-US" sz="1800">
                <a:solidFill>
                  <a:srgbClr val="0055B7"/>
                </a:solidFill>
                <a:latin typeface="Calibri"/>
                <a:ea typeface="Calibri" panose="020F0502020204030204" pitchFamily="34" charset="0"/>
                <a:cs typeface="Times New Roman"/>
              </a:rPr>
              <a:t> </a:t>
            </a:r>
            <a:endParaRPr lang="en-US" sz="1800">
              <a:solidFill>
                <a:srgbClr val="0055B7"/>
              </a:solidFill>
              <a:effectLst/>
              <a:latin typeface="Calibri"/>
              <a:ea typeface="Calibri" panose="020F0502020204030204" pitchFamily="34" charset="0"/>
              <a:cs typeface="Times New Roman"/>
            </a:endParaRPr>
          </a:p>
          <a:p>
            <a:pPr marL="347345" lvl="1" indent="-174625">
              <a:lnSpc>
                <a:spcPts val="1480"/>
              </a:lnSpc>
              <a:buClr>
                <a:srgbClr val="61279E"/>
              </a:buClr>
              <a:buSzPct val="100000"/>
              <a:buFont typeface="Courier New" panose="02070309020205020404" pitchFamily="49" charset="0"/>
              <a:buChar char="o"/>
            </a:pPr>
            <a:r>
              <a:rPr lang="en-US" sz="1800">
                <a:solidFill>
                  <a:srgbClr val="0055B7"/>
                </a:solidFill>
                <a:effectLst/>
                <a:latin typeface="Calibri"/>
                <a:ea typeface="Calibri" panose="020F0502020204030204" pitchFamily="34" charset="0"/>
                <a:cs typeface="Times New Roman"/>
              </a:rPr>
              <a:t>Major medical associations.</a:t>
            </a:r>
            <a:r>
              <a:rPr lang="en-US" sz="1800">
                <a:solidFill>
                  <a:srgbClr val="0055B7"/>
                </a:solidFill>
                <a:latin typeface="Calibri"/>
                <a:ea typeface="Calibri" panose="020F0502020204030204" pitchFamily="34" charset="0"/>
                <a:cs typeface="Times New Roman"/>
              </a:rPr>
              <a:t> </a:t>
            </a:r>
            <a:endParaRPr lang="en-US" sz="1800">
              <a:solidFill>
                <a:srgbClr val="0055B7"/>
              </a:solidFill>
              <a:latin typeface="Calibri" panose="020F0502020204030204" pitchFamily="34" charset="0"/>
              <a:ea typeface="Calibri" panose="020F0502020204030204" pitchFamily="34" charset="0"/>
              <a:cs typeface="Times New Roman"/>
            </a:endParaRPr>
          </a:p>
          <a:p>
            <a:pPr marL="172720" indent="-12700">
              <a:lnSpc>
                <a:spcPts val="1680"/>
              </a:lnSpc>
              <a:buClr>
                <a:srgbClr val="61279E"/>
              </a:buClr>
              <a:buSzPct val="160000"/>
              <a:buNone/>
            </a:pPr>
            <a:r>
              <a:rPr lang="en-US" sz="1800">
                <a:solidFill>
                  <a:srgbClr val="0055B7"/>
                </a:solidFill>
                <a:latin typeface="Calibri"/>
                <a:ea typeface="Calibri" panose="020F0502020204030204" pitchFamily="34" charset="0"/>
                <a:cs typeface="Times New Roman"/>
              </a:rPr>
              <a:t>Bureau of Primary Health Care (BPHC) UDS measures reflect </a:t>
            </a:r>
            <a:br>
              <a:rPr lang="en-US" sz="1800">
                <a:solidFill>
                  <a:srgbClr val="0055B7"/>
                </a:solidFill>
                <a:latin typeface="Calibri"/>
                <a:ea typeface="Calibri" panose="020F0502020204030204" pitchFamily="34" charset="0"/>
                <a:cs typeface="Times New Roman"/>
              </a:rPr>
            </a:br>
            <a:r>
              <a:rPr lang="en-US" sz="1800">
                <a:solidFill>
                  <a:srgbClr val="0055B7"/>
                </a:solidFill>
                <a:latin typeface="Calibri"/>
                <a:ea typeface="Calibri" panose="020F0502020204030204" pitchFamily="34" charset="0"/>
                <a:cs typeface="Times New Roman"/>
              </a:rPr>
              <a:t>ASRH care.</a:t>
            </a:r>
            <a:endParaRPr lang="en-US" sz="1800">
              <a:solidFill>
                <a:srgbClr val="0055B7"/>
              </a:solidFill>
              <a:effectLst/>
              <a:latin typeface="Calibri" panose="020F0502020204030204" pitchFamily="34" charset="0"/>
              <a:ea typeface="Calibri" panose="020F0502020204030204" pitchFamily="34" charset="0"/>
              <a:cs typeface="Times New Roman" panose="02020603050405020304" pitchFamily="18" charset="0"/>
            </a:endParaRPr>
          </a:p>
          <a:p>
            <a:pPr marL="182245" indent="-169545">
              <a:lnSpc>
                <a:spcPts val="1680"/>
              </a:lnSpc>
              <a:buClr>
                <a:srgbClr val="61279E"/>
              </a:buClr>
              <a:buSzPct val="160000"/>
            </a:pPr>
            <a:r>
              <a:rPr lang="en-US" sz="1800">
                <a:solidFill>
                  <a:srgbClr val="0055B7"/>
                </a:solidFill>
                <a:effectLst/>
                <a:latin typeface="Calibri"/>
                <a:ea typeface="Calibri"/>
                <a:cs typeface="Times New Roman"/>
              </a:rPr>
              <a:t>Clinicians </a:t>
            </a:r>
            <a:r>
              <a:rPr lang="en-US" sz="1800">
                <a:solidFill>
                  <a:srgbClr val="0055B7"/>
                </a:solidFill>
                <a:latin typeface="Calibri"/>
                <a:ea typeface="Calibri"/>
                <a:cs typeface="Times New Roman"/>
              </a:rPr>
              <a:t>and other members of the clinical care team need</a:t>
            </a:r>
            <a:r>
              <a:rPr lang="en-US" sz="1800">
                <a:solidFill>
                  <a:srgbClr val="0055B7"/>
                </a:solidFill>
                <a:effectLst/>
                <a:latin typeface="Calibri"/>
                <a:ea typeface="Calibri"/>
                <a:cs typeface="Times New Roman"/>
              </a:rPr>
              <a:t> help </a:t>
            </a:r>
            <a:r>
              <a:rPr lang="en-US" sz="1800">
                <a:solidFill>
                  <a:srgbClr val="0055B7"/>
                </a:solidFill>
                <a:latin typeface="Calibri"/>
                <a:ea typeface="Calibri"/>
                <a:cs typeface="Times New Roman"/>
              </a:rPr>
              <a:t>to plan and implement this care. </a:t>
            </a:r>
            <a:r>
              <a:rPr lang="en-US" sz="1800">
                <a:solidFill>
                  <a:srgbClr val="0055B7"/>
                </a:solidFill>
                <a:latin typeface="Calibri"/>
                <a:cs typeface="Times New Roman"/>
                <a:hlinkClick r:id="rId3"/>
              </a:rPr>
              <a:t>Quality for Teens</a:t>
            </a:r>
            <a:r>
              <a:rPr lang="en-US" sz="1800">
                <a:solidFill>
                  <a:srgbClr val="0055B7"/>
                </a:solidFill>
                <a:latin typeface="Calibri"/>
                <a:cs typeface="Times New Roman"/>
              </a:rPr>
              <a:t> or </a:t>
            </a:r>
            <a:r>
              <a:rPr lang="en-US" sz="1800" i="1">
                <a:solidFill>
                  <a:srgbClr val="0055B7"/>
                </a:solidFill>
                <a:latin typeface="Calibri"/>
                <a:cs typeface="Times New Roman"/>
                <a:hlinkClick r:id="rId3"/>
              </a:rPr>
              <a:t>Q4T</a:t>
            </a:r>
            <a:r>
              <a:rPr lang="en-US" sz="1800">
                <a:solidFill>
                  <a:srgbClr val="0055B7"/>
                </a:solidFill>
                <a:latin typeface="Calibri"/>
                <a:cs typeface="Times New Roman"/>
              </a:rPr>
              <a:t> is a quality improvement tool that may be used as part of quality improvement goals and/or to meet maintenance of board certification requirements.</a:t>
            </a:r>
            <a:endParaRPr lang="en-US" sz="1800">
              <a:solidFill>
                <a:srgbClr val="0055B7"/>
              </a:solidFill>
              <a:effectLst/>
              <a:latin typeface="Calibri"/>
              <a:ea typeface="Calibri"/>
              <a:cs typeface="Times New Roman" panose="02020603050405020304" pitchFamily="18" charset="0"/>
            </a:endParaRPr>
          </a:p>
          <a:p>
            <a:pPr marL="182245" indent="-169545">
              <a:lnSpc>
                <a:spcPts val="1680"/>
              </a:lnSpc>
              <a:buClr>
                <a:srgbClr val="61279E"/>
              </a:buClr>
              <a:buSzPct val="160000"/>
            </a:pPr>
            <a:r>
              <a:rPr lang="en-US" sz="1800">
                <a:solidFill>
                  <a:srgbClr val="0055B7"/>
                </a:solidFill>
                <a:effectLst/>
                <a:latin typeface="Calibri"/>
                <a:ea typeface="Calibri"/>
                <a:cs typeface="Times New Roman"/>
              </a:rPr>
              <a:t>Use of </a:t>
            </a:r>
            <a:r>
              <a:rPr lang="en-US" sz="1800" i="1">
                <a:solidFill>
                  <a:srgbClr val="0055B7"/>
                </a:solidFill>
                <a:effectLst/>
                <a:latin typeface="Calibri"/>
                <a:ea typeface="Calibri"/>
                <a:cs typeface="Times New Roman"/>
              </a:rPr>
              <a:t>Q4T</a:t>
            </a:r>
            <a:r>
              <a:rPr lang="en-US" sz="1800">
                <a:solidFill>
                  <a:srgbClr val="0055B7"/>
                </a:solidFill>
                <a:effectLst/>
                <a:latin typeface="Calibri"/>
                <a:ea typeface="Calibri"/>
                <a:cs typeface="Times New Roman"/>
              </a:rPr>
              <a:t> </a:t>
            </a:r>
            <a:r>
              <a:rPr lang="en-US" sz="1800">
                <a:solidFill>
                  <a:srgbClr val="0055B7"/>
                </a:solidFill>
                <a:latin typeface="Calibri"/>
                <a:ea typeface="Calibri"/>
                <a:cs typeface="Times New Roman"/>
              </a:rPr>
              <a:t>may</a:t>
            </a:r>
            <a:r>
              <a:rPr lang="en-US" sz="1800">
                <a:solidFill>
                  <a:srgbClr val="0055B7"/>
                </a:solidFill>
                <a:effectLst/>
                <a:latin typeface="Calibri"/>
                <a:ea typeface="Calibri"/>
                <a:cs typeface="Times New Roman"/>
              </a:rPr>
              <a:t> decrease health disparities in youth receiving care at </a:t>
            </a:r>
            <a:r>
              <a:rPr lang="en-US" sz="1800">
                <a:solidFill>
                  <a:srgbClr val="0055B7"/>
                </a:solidFill>
                <a:latin typeface="Calibri"/>
                <a:ea typeface="Calibri"/>
                <a:cs typeface="Times New Roman"/>
              </a:rPr>
              <a:t>community health</a:t>
            </a:r>
            <a:r>
              <a:rPr lang="en-US" sz="1800">
                <a:solidFill>
                  <a:srgbClr val="0055B7"/>
                </a:solidFill>
                <a:effectLst/>
                <a:latin typeface="Calibri"/>
                <a:ea typeface="Calibri"/>
                <a:cs typeface="Times New Roman"/>
              </a:rPr>
              <a:t> centers.</a:t>
            </a:r>
          </a:p>
          <a:p>
            <a:endParaRPr lang="en-US" sz="2000"/>
          </a:p>
        </p:txBody>
      </p:sp>
      <p:sp>
        <p:nvSpPr>
          <p:cNvPr id="7" name="Rectangle 6">
            <a:extLst>
              <a:ext uri="{FF2B5EF4-FFF2-40B4-BE49-F238E27FC236}">
                <a16:creationId xmlns:a16="http://schemas.microsoft.com/office/drawing/2014/main" id="{DF1393F5-592F-2C44-AB0E-04FBBA7E91A6}"/>
              </a:ext>
            </a:extLst>
          </p:cNvPr>
          <p:cNvSpPr/>
          <p:nvPr/>
        </p:nvSpPr>
        <p:spPr>
          <a:xfrm>
            <a:off x="1089212" y="1"/>
            <a:ext cx="3146612" cy="1492624"/>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223AE726-8FB0-0448-814D-9510D0AAC0D4}"/>
              </a:ext>
            </a:extLst>
          </p:cNvPr>
          <p:cNvCxnSpPr>
            <a:cxnSpLocks/>
          </p:cNvCxnSpPr>
          <p:nvPr/>
        </p:nvCxnSpPr>
        <p:spPr>
          <a:xfrm>
            <a:off x="1143000" y="2584758"/>
            <a:ext cx="2985247"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92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582E21B-C195-D9A6-B9C0-3E72BB961F79}"/>
              </a:ext>
            </a:extLst>
          </p:cNvPr>
          <p:cNvPicPr>
            <a:picLocks noGrp="1" noChangeAspect="1"/>
          </p:cNvPicPr>
          <p:nvPr>
            <p:ph idx="4294967295"/>
          </p:nvPr>
        </p:nvPicPr>
        <p:blipFill rotWithShape="1">
          <a:blip r:embed="rId4">
            <a:extLst>
              <a:ext uri="{28A0092B-C50C-407E-A947-70E740481C1C}">
                <a14:useLocalDpi xmlns:a14="http://schemas.microsoft.com/office/drawing/2010/main" val="0"/>
              </a:ext>
            </a:extLst>
          </a:blip>
          <a:srcRect t="13859" b="5618"/>
          <a:stretch/>
        </p:blipFill>
        <p:spPr>
          <a:xfrm>
            <a:off x="2473164" y="1152144"/>
            <a:ext cx="8208088" cy="5107298"/>
          </a:xfrm>
          <a:prstGeom prst="rect">
            <a:avLst/>
          </a:prstGeom>
        </p:spPr>
      </p:pic>
      <p:sp>
        <p:nvSpPr>
          <p:cNvPr id="12" name="Rectangle 11">
            <a:extLst>
              <a:ext uri="{FF2B5EF4-FFF2-40B4-BE49-F238E27FC236}">
                <a16:creationId xmlns:a16="http://schemas.microsoft.com/office/drawing/2014/main" id="{3E632446-2F02-BA41-9659-D09C23C078A2}"/>
              </a:ext>
            </a:extLst>
          </p:cNvPr>
          <p:cNvSpPr/>
          <p:nvPr/>
        </p:nvSpPr>
        <p:spPr>
          <a:xfrm>
            <a:off x="0" y="0"/>
            <a:ext cx="2052194" cy="132521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53800A7-0B04-D346-9327-4E24C27A1D8E}"/>
              </a:ext>
            </a:extLst>
          </p:cNvPr>
          <p:cNvCxnSpPr>
            <a:cxnSpLocks/>
          </p:cNvCxnSpPr>
          <p:nvPr/>
        </p:nvCxnSpPr>
        <p:spPr>
          <a:xfrm>
            <a:off x="2014331" y="1431235"/>
            <a:ext cx="0" cy="4784035"/>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555FDFB-11C2-8E83-9233-536D44323758}"/>
              </a:ext>
            </a:extLst>
          </p:cNvPr>
          <p:cNvSpPr>
            <a:spLocks noGrp="1"/>
          </p:cNvSpPr>
          <p:nvPr>
            <p:ph type="title" idx="4294967295"/>
          </p:nvPr>
        </p:nvSpPr>
        <p:spPr>
          <a:xfrm>
            <a:off x="2398643" y="532877"/>
            <a:ext cx="7116418" cy="775934"/>
          </a:xfrm>
          <a:prstGeom prst="rect">
            <a:avLst/>
          </a:prstGeom>
          <a:noFill/>
        </p:spPr>
        <p:txBody>
          <a:bodyPr vert="horz" lIns="0" tIns="0" rIns="0" bIns="0" rtlCol="0" anchor="t">
            <a:noAutofit/>
          </a:bodyPr>
          <a:lstStyle/>
          <a:p>
            <a:r>
              <a:rPr lang="en-US" sz="4500" b="1">
                <a:solidFill>
                  <a:srgbClr val="61279E"/>
                </a:solidFill>
                <a:latin typeface="Calibri"/>
                <a:cs typeface="Times New Roman"/>
              </a:rPr>
              <a:t>What Are the Goals of Q4T?</a:t>
            </a:r>
          </a:p>
        </p:txBody>
      </p:sp>
    </p:spTree>
    <p:extLst>
      <p:ext uri="{BB962C8B-B14F-4D97-AF65-F5344CB8AC3E}">
        <p14:creationId xmlns:p14="http://schemas.microsoft.com/office/powerpoint/2010/main" val="2111193762"/>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5-Point Star 12">
            <a:extLst>
              <a:ext uri="{FF2B5EF4-FFF2-40B4-BE49-F238E27FC236}">
                <a16:creationId xmlns:a16="http://schemas.microsoft.com/office/drawing/2014/main" id="{2968502C-2027-B747-AD95-655B8BEED218}"/>
              </a:ext>
            </a:extLst>
          </p:cNvPr>
          <p:cNvSpPr/>
          <p:nvPr/>
        </p:nvSpPr>
        <p:spPr>
          <a:xfrm rot="19442083">
            <a:off x="6400800" y="1479177"/>
            <a:ext cx="4249271" cy="3845859"/>
          </a:xfrm>
          <a:prstGeom prst="star5">
            <a:avLst/>
          </a:prstGeom>
          <a:solidFill>
            <a:schemeClr val="accent1">
              <a:alpha val="555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3">
            <a:extLst>
              <a:ext uri="{FF2B5EF4-FFF2-40B4-BE49-F238E27FC236}">
                <a16:creationId xmlns:a16="http://schemas.microsoft.com/office/drawing/2014/main" id="{9CB58774-FC9F-1D44-98E5-946E75D73A4E}"/>
              </a:ext>
            </a:extLst>
          </p:cNvPr>
          <p:cNvGraphicFramePr>
            <a:graphicFrameLocks noGrp="1"/>
          </p:cNvGraphicFramePr>
          <p:nvPr>
            <p:ph idx="4294967295"/>
            <p:extLst>
              <p:ext uri="{D42A27DB-BD31-4B8C-83A1-F6EECF244321}">
                <p14:modId xmlns:p14="http://schemas.microsoft.com/office/powerpoint/2010/main" val="227395086"/>
              </p:ext>
            </p:extLst>
          </p:nvPr>
        </p:nvGraphicFramePr>
        <p:xfrm>
          <a:off x="2931380" y="-169266"/>
          <a:ext cx="11453252" cy="70272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B3598F46-C128-F11F-E102-4825B30F85AA}"/>
              </a:ext>
            </a:extLst>
          </p:cNvPr>
          <p:cNvSpPr>
            <a:spLocks noGrp="1"/>
          </p:cNvSpPr>
          <p:nvPr>
            <p:ph type="title" idx="4294967295"/>
          </p:nvPr>
        </p:nvSpPr>
        <p:spPr>
          <a:xfrm>
            <a:off x="1536863" y="1304366"/>
            <a:ext cx="2816164" cy="1929164"/>
          </a:xfrm>
          <a:prstGeom prst="rect">
            <a:avLst/>
          </a:prstGeom>
        </p:spPr>
        <p:txBody>
          <a:bodyPr lIns="0" tIns="0" rIns="0" bIns="0" anchor="t">
            <a:noAutofit/>
          </a:bodyPr>
          <a:lstStyle/>
          <a:p>
            <a:pPr algn="ctr"/>
            <a:r>
              <a:rPr lang="en-US" sz="4500" b="1">
                <a:solidFill>
                  <a:srgbClr val="61279E"/>
                </a:solidFill>
                <a:latin typeface="Calibri"/>
                <a:cs typeface="Times New Roman"/>
              </a:rPr>
              <a:t>How Important is This?</a:t>
            </a:r>
          </a:p>
        </p:txBody>
      </p:sp>
      <p:sp>
        <p:nvSpPr>
          <p:cNvPr id="3" name="Text Placeholder 2">
            <a:extLst>
              <a:ext uri="{FF2B5EF4-FFF2-40B4-BE49-F238E27FC236}">
                <a16:creationId xmlns:a16="http://schemas.microsoft.com/office/drawing/2014/main" id="{DB6046C3-27B9-95E6-0E30-43CB6AAC8108}"/>
              </a:ext>
            </a:extLst>
          </p:cNvPr>
          <p:cNvSpPr>
            <a:spLocks noGrp="1"/>
          </p:cNvSpPr>
          <p:nvPr>
            <p:ph type="body" idx="4294967295"/>
          </p:nvPr>
        </p:nvSpPr>
        <p:spPr>
          <a:xfrm>
            <a:off x="7837491" y="3245224"/>
            <a:ext cx="1700955" cy="775287"/>
          </a:xfrm>
          <a:prstGeom prst="rect">
            <a:avLst/>
          </a:prstGeom>
        </p:spPr>
        <p:txBody>
          <a:bodyPr lIns="0" tIns="0" rIns="0" bIns="0">
            <a:noAutofit/>
          </a:bodyPr>
          <a:lstStyle/>
          <a:p>
            <a:pPr marL="0" indent="0" algn="ctr">
              <a:buNone/>
            </a:pPr>
            <a:r>
              <a:rPr lang="en-US" sz="4800" b="1">
                <a:solidFill>
                  <a:srgbClr val="61279E"/>
                </a:solidFill>
              </a:rPr>
              <a:t>ASRH</a:t>
            </a:r>
          </a:p>
        </p:txBody>
      </p:sp>
      <p:sp>
        <p:nvSpPr>
          <p:cNvPr id="11" name="Rectangle 10">
            <a:extLst>
              <a:ext uri="{FF2B5EF4-FFF2-40B4-BE49-F238E27FC236}">
                <a16:creationId xmlns:a16="http://schemas.microsoft.com/office/drawing/2014/main" id="{C6520BCD-1A11-5240-9AA4-BE1A7D9EB90C}"/>
              </a:ext>
            </a:extLst>
          </p:cNvPr>
          <p:cNvSpPr/>
          <p:nvPr/>
        </p:nvSpPr>
        <p:spPr>
          <a:xfrm>
            <a:off x="1492624" y="0"/>
            <a:ext cx="2880594" cy="1219200"/>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AB21DEC-3864-0240-958A-51625E0148DB}"/>
              </a:ext>
            </a:extLst>
          </p:cNvPr>
          <p:cNvCxnSpPr>
            <a:cxnSpLocks/>
          </p:cNvCxnSpPr>
          <p:nvPr/>
        </p:nvCxnSpPr>
        <p:spPr>
          <a:xfrm>
            <a:off x="1540981" y="3313040"/>
            <a:ext cx="2846875"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60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D4BFE-D7D0-2ADB-84EB-08D6585601D4}"/>
              </a:ext>
            </a:extLst>
          </p:cNvPr>
          <p:cNvSpPr>
            <a:spLocks noGrp="1"/>
          </p:cNvSpPr>
          <p:nvPr>
            <p:ph idx="4294967295"/>
          </p:nvPr>
        </p:nvSpPr>
        <p:spPr>
          <a:xfrm>
            <a:off x="5916706" y="1048871"/>
            <a:ext cx="5325705" cy="4601965"/>
          </a:xfrm>
          <a:prstGeom prst="rect">
            <a:avLst/>
          </a:prstGeom>
        </p:spPr>
        <p:txBody>
          <a:bodyPr lIns="0" tIns="0" rIns="0" bIns="0" anchor="t">
            <a:noAutofit/>
          </a:bodyPr>
          <a:lstStyle/>
          <a:p>
            <a:pPr marL="352425" indent="-334963">
              <a:lnSpc>
                <a:spcPts val="2780"/>
              </a:lnSpc>
              <a:buClr>
                <a:srgbClr val="61279E"/>
              </a:buClr>
              <a:buSzPct val="130000"/>
            </a:pPr>
            <a:r>
              <a:rPr lang="en-US" sz="2500">
                <a:solidFill>
                  <a:srgbClr val="0055B7"/>
                </a:solidFill>
                <a:latin typeface="Calibri"/>
                <a:cs typeface="Times New Roman"/>
              </a:rPr>
              <a:t>ASRH care is cost effective and prevents expensive chronic or emergency care.</a:t>
            </a:r>
          </a:p>
          <a:p>
            <a:pPr marL="352425" indent="-334963">
              <a:lnSpc>
                <a:spcPts val="2780"/>
              </a:lnSpc>
              <a:buClr>
                <a:srgbClr val="61279E"/>
              </a:buClr>
              <a:buSzPct val="130000"/>
            </a:pPr>
            <a:r>
              <a:rPr lang="en-US" sz="2500">
                <a:solidFill>
                  <a:srgbClr val="0055B7"/>
                </a:solidFill>
                <a:latin typeface="Calibri"/>
                <a:cs typeface="Times New Roman"/>
              </a:rPr>
              <a:t>ASRH care is integrated into primary care homes.</a:t>
            </a:r>
          </a:p>
          <a:p>
            <a:pPr marL="352425" indent="-334963">
              <a:lnSpc>
                <a:spcPts val="2780"/>
              </a:lnSpc>
              <a:buClr>
                <a:srgbClr val="61279E"/>
              </a:buClr>
              <a:buSzPct val="130000"/>
            </a:pPr>
            <a:r>
              <a:rPr lang="en-US" sz="2500">
                <a:solidFill>
                  <a:srgbClr val="0055B7"/>
                </a:solidFill>
                <a:latin typeface="Calibri"/>
                <a:cs typeface="Times New Roman"/>
              </a:rPr>
              <a:t>Training clinical care teams in ASRH care improves workforce satisfaction and workflow efficiency.</a:t>
            </a:r>
          </a:p>
          <a:p>
            <a:pPr marL="352425" indent="-334963">
              <a:lnSpc>
                <a:spcPts val="2780"/>
              </a:lnSpc>
              <a:buClr>
                <a:srgbClr val="61279E"/>
              </a:buClr>
              <a:buSzPct val="130000"/>
            </a:pPr>
            <a:r>
              <a:rPr lang="en-US" sz="2500">
                <a:solidFill>
                  <a:srgbClr val="0055B7"/>
                </a:solidFill>
                <a:latin typeface="Calibri"/>
                <a:cs typeface="Times New Roman"/>
              </a:rPr>
              <a:t>Keeping teens at the health center improves family-based care and generational continuity at the center.</a:t>
            </a:r>
          </a:p>
        </p:txBody>
      </p:sp>
      <p:sp>
        <p:nvSpPr>
          <p:cNvPr id="9" name="Rectangle 8">
            <a:extLst>
              <a:ext uri="{FF2B5EF4-FFF2-40B4-BE49-F238E27FC236}">
                <a16:creationId xmlns:a16="http://schemas.microsoft.com/office/drawing/2014/main" id="{2E3B6735-3A41-E64C-B252-AF0ED0E83B5B}"/>
              </a:ext>
            </a:extLst>
          </p:cNvPr>
          <p:cNvSpPr/>
          <p:nvPr/>
        </p:nvSpPr>
        <p:spPr>
          <a:xfrm>
            <a:off x="1290918" y="-1"/>
            <a:ext cx="3146612" cy="107576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878D14-6017-5A70-85A9-CB07BB418C4C}"/>
              </a:ext>
            </a:extLst>
          </p:cNvPr>
          <p:cNvSpPr>
            <a:spLocks noGrp="1"/>
          </p:cNvSpPr>
          <p:nvPr>
            <p:ph type="title" idx="4294967295"/>
          </p:nvPr>
        </p:nvSpPr>
        <p:spPr>
          <a:xfrm>
            <a:off x="1358152" y="1492623"/>
            <a:ext cx="3751729" cy="3844431"/>
          </a:xfrm>
          <a:prstGeom prst="rect">
            <a:avLst/>
          </a:prstGeom>
        </p:spPr>
        <p:txBody>
          <a:bodyPr lIns="0" tIns="0" rIns="0" bIns="0" anchor="t">
            <a:noAutofit/>
          </a:bodyPr>
          <a:lstStyle/>
          <a:p>
            <a:r>
              <a:rPr lang="en-US" sz="4500" b="1">
                <a:solidFill>
                  <a:srgbClr val="61279E"/>
                </a:solidFill>
                <a:latin typeface="Calibri" panose="020F0502020204030204" pitchFamily="34" charset="0"/>
                <a:cs typeface="Calibri" panose="020F0502020204030204" pitchFamily="34" charset="0"/>
              </a:rPr>
              <a:t>Is ASRH Care </a:t>
            </a:r>
            <a:br>
              <a:rPr lang="en-US" sz="4500" b="1">
                <a:solidFill>
                  <a:srgbClr val="61279E"/>
                </a:solidFill>
                <a:latin typeface="Calibri" panose="020F0502020204030204" pitchFamily="34" charset="0"/>
                <a:cs typeface="Calibri" panose="020F0502020204030204" pitchFamily="34" charset="0"/>
              </a:rPr>
            </a:br>
            <a:r>
              <a:rPr lang="en-US" sz="4500" b="1">
                <a:solidFill>
                  <a:srgbClr val="61279E"/>
                </a:solidFill>
                <a:latin typeface="Calibri" panose="020F0502020204030204" pitchFamily="34" charset="0"/>
                <a:cs typeface="Calibri" panose="020F0502020204030204" pitchFamily="34" charset="0"/>
              </a:rPr>
              <a:t>Expensive?</a:t>
            </a:r>
            <a:br>
              <a:rPr lang="en-US" sz="4500" b="1">
                <a:solidFill>
                  <a:srgbClr val="61279E"/>
                </a:solidFill>
                <a:latin typeface="Calibri" panose="020F0502020204030204" pitchFamily="34" charset="0"/>
                <a:cs typeface="Calibri" panose="020F0502020204030204" pitchFamily="34" charset="0"/>
              </a:rPr>
            </a:br>
            <a:r>
              <a:rPr lang="en-US" sz="4500" b="1">
                <a:solidFill>
                  <a:srgbClr val="61279E"/>
                </a:solidFill>
                <a:latin typeface="Calibri" panose="020F0502020204030204" pitchFamily="34" charset="0"/>
                <a:cs typeface="Calibri" panose="020F0502020204030204" pitchFamily="34" charset="0"/>
              </a:rPr>
              <a:t> </a:t>
            </a:r>
            <a:br>
              <a:rPr lang="en-US" sz="4500" b="1">
                <a:solidFill>
                  <a:srgbClr val="61279E"/>
                </a:solidFill>
                <a:latin typeface="Calibri" panose="020F0502020204030204" pitchFamily="34" charset="0"/>
                <a:cs typeface="Calibri" panose="020F0502020204030204" pitchFamily="34" charset="0"/>
              </a:rPr>
            </a:br>
            <a:r>
              <a:rPr lang="en-US" sz="4500" b="1">
                <a:solidFill>
                  <a:srgbClr val="61279E"/>
                </a:solidFill>
                <a:latin typeface="Calibri" panose="020F0502020204030204" pitchFamily="34" charset="0"/>
                <a:cs typeface="Calibri" panose="020F0502020204030204" pitchFamily="34" charset="0"/>
              </a:rPr>
              <a:t>Can’t Youth </a:t>
            </a:r>
            <a:br>
              <a:rPr lang="en-US" sz="4500" b="1">
                <a:solidFill>
                  <a:srgbClr val="61279E"/>
                </a:solidFill>
                <a:latin typeface="Calibri" panose="020F0502020204030204" pitchFamily="34" charset="0"/>
                <a:cs typeface="Calibri" panose="020F0502020204030204" pitchFamily="34" charset="0"/>
              </a:rPr>
            </a:br>
            <a:r>
              <a:rPr lang="en-US" sz="4500" b="1">
                <a:solidFill>
                  <a:srgbClr val="61279E"/>
                </a:solidFill>
                <a:latin typeface="Calibri" panose="020F0502020204030204" pitchFamily="34" charset="0"/>
                <a:cs typeface="Calibri" panose="020F0502020204030204" pitchFamily="34" charset="0"/>
              </a:rPr>
              <a:t>Get That Care Elsewhere?</a:t>
            </a:r>
          </a:p>
        </p:txBody>
      </p:sp>
      <p:cxnSp>
        <p:nvCxnSpPr>
          <p:cNvPr id="13" name="Straight Connector 12">
            <a:extLst>
              <a:ext uri="{FF2B5EF4-FFF2-40B4-BE49-F238E27FC236}">
                <a16:creationId xmlns:a16="http://schemas.microsoft.com/office/drawing/2014/main" id="{4327A478-CA14-5043-BC8C-8525842641C0}"/>
              </a:ext>
            </a:extLst>
          </p:cNvPr>
          <p:cNvCxnSpPr>
            <a:cxnSpLocks/>
          </p:cNvCxnSpPr>
          <p:nvPr/>
        </p:nvCxnSpPr>
        <p:spPr>
          <a:xfrm>
            <a:off x="1209287" y="6038311"/>
            <a:ext cx="10193819"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754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6BAD-33E7-13C0-9E30-D20B2CBEE16E}"/>
              </a:ext>
            </a:extLst>
          </p:cNvPr>
          <p:cNvSpPr>
            <a:spLocks noGrp="1"/>
          </p:cNvSpPr>
          <p:nvPr>
            <p:ph type="title" idx="4294967295"/>
          </p:nvPr>
        </p:nvSpPr>
        <p:spPr>
          <a:xfrm>
            <a:off x="5338482" y="553385"/>
            <a:ext cx="5916706" cy="791322"/>
          </a:xfrm>
          <a:prstGeom prst="rect">
            <a:avLst/>
          </a:prstGeom>
        </p:spPr>
        <p:txBody>
          <a:bodyPr lIns="0" tIns="0" rIns="0" bIns="0" anchor="t">
            <a:normAutofit/>
          </a:bodyPr>
          <a:lstStyle/>
          <a:p>
            <a:r>
              <a:rPr lang="en-US" sz="4500" b="1">
                <a:solidFill>
                  <a:srgbClr val="61279E"/>
                </a:solidFill>
                <a:latin typeface="Calibri" panose="020F0502020204030204" pitchFamily="34" charset="0"/>
                <a:cs typeface="Calibri" panose="020F0502020204030204" pitchFamily="34" charset="0"/>
              </a:rPr>
              <a:t>Staff and Patient Voices</a:t>
            </a:r>
          </a:p>
        </p:txBody>
      </p:sp>
      <p:sp>
        <p:nvSpPr>
          <p:cNvPr id="4" name="TextBox 3">
            <a:extLst>
              <a:ext uri="{FF2B5EF4-FFF2-40B4-BE49-F238E27FC236}">
                <a16:creationId xmlns:a16="http://schemas.microsoft.com/office/drawing/2014/main" id="{19945DFD-6DFF-EC4A-8F95-D14F24ABDCF3}"/>
              </a:ext>
            </a:extLst>
          </p:cNvPr>
          <p:cNvSpPr txBox="1"/>
          <p:nvPr/>
        </p:nvSpPr>
        <p:spPr>
          <a:xfrm>
            <a:off x="847165" y="1976719"/>
            <a:ext cx="2729753" cy="1477328"/>
          </a:xfrm>
          <a:prstGeom prst="rect">
            <a:avLst/>
          </a:prstGeom>
          <a:noFill/>
        </p:spPr>
        <p:txBody>
          <a:bodyPr wrap="square" rtlCol="0">
            <a:spAutoFit/>
          </a:bodyPr>
          <a:lstStyle/>
          <a:p>
            <a:pPr algn="ctr"/>
            <a:r>
              <a:rPr lang="en-US" sz="2400" b="1">
                <a:solidFill>
                  <a:srgbClr val="0055B7"/>
                </a:solidFill>
                <a:latin typeface="Calibri"/>
                <a:cs typeface="Times New Roman"/>
              </a:rPr>
              <a:t>“Quote 1 about ASRH care…content can go here”</a:t>
            </a:r>
          </a:p>
          <a:p>
            <a:endParaRPr lang="en-US"/>
          </a:p>
        </p:txBody>
      </p:sp>
      <p:sp>
        <p:nvSpPr>
          <p:cNvPr id="5" name="TextBox 4">
            <a:extLst>
              <a:ext uri="{FF2B5EF4-FFF2-40B4-BE49-F238E27FC236}">
                <a16:creationId xmlns:a16="http://schemas.microsoft.com/office/drawing/2014/main" id="{AF5E2F51-9FCD-7E41-8DDE-405BEA852991}"/>
              </a:ext>
            </a:extLst>
          </p:cNvPr>
          <p:cNvSpPr txBox="1"/>
          <p:nvPr/>
        </p:nvSpPr>
        <p:spPr>
          <a:xfrm>
            <a:off x="1931895" y="4173069"/>
            <a:ext cx="2729753" cy="1477328"/>
          </a:xfrm>
          <a:prstGeom prst="rect">
            <a:avLst/>
          </a:prstGeom>
          <a:noFill/>
        </p:spPr>
        <p:txBody>
          <a:bodyPr wrap="square" rtlCol="0">
            <a:spAutoFit/>
          </a:bodyPr>
          <a:lstStyle/>
          <a:p>
            <a:pPr algn="ctr"/>
            <a:r>
              <a:rPr lang="en-US" sz="2400" b="1">
                <a:solidFill>
                  <a:srgbClr val="0055B7"/>
                </a:solidFill>
                <a:latin typeface="Calibri"/>
                <a:cs typeface="Times New Roman"/>
              </a:rPr>
              <a:t>“Quote 5 about ASRH care…content can go here”</a:t>
            </a:r>
          </a:p>
          <a:p>
            <a:endParaRPr lang="en-US"/>
          </a:p>
        </p:txBody>
      </p:sp>
      <p:sp>
        <p:nvSpPr>
          <p:cNvPr id="6" name="TextBox 5">
            <a:extLst>
              <a:ext uri="{FF2B5EF4-FFF2-40B4-BE49-F238E27FC236}">
                <a16:creationId xmlns:a16="http://schemas.microsoft.com/office/drawing/2014/main" id="{84FA0A0B-0D1F-3E43-B858-078E6931B4BE}"/>
              </a:ext>
            </a:extLst>
          </p:cNvPr>
          <p:cNvSpPr txBox="1"/>
          <p:nvPr/>
        </p:nvSpPr>
        <p:spPr>
          <a:xfrm>
            <a:off x="6302188" y="4150659"/>
            <a:ext cx="4536140" cy="1107996"/>
          </a:xfrm>
          <a:prstGeom prst="rect">
            <a:avLst/>
          </a:prstGeom>
          <a:noFill/>
        </p:spPr>
        <p:txBody>
          <a:bodyPr wrap="square" rtlCol="0">
            <a:spAutoFit/>
          </a:bodyPr>
          <a:lstStyle/>
          <a:p>
            <a:pPr algn="ctr"/>
            <a:r>
              <a:rPr lang="en-US" sz="2400" b="1">
                <a:solidFill>
                  <a:srgbClr val="0055B7"/>
                </a:solidFill>
                <a:latin typeface="Calibri"/>
                <a:cs typeface="Times New Roman"/>
              </a:rPr>
              <a:t>“Quote 3 about ASRH care…content can go here”</a:t>
            </a:r>
          </a:p>
          <a:p>
            <a:endParaRPr lang="en-US"/>
          </a:p>
        </p:txBody>
      </p:sp>
      <p:sp>
        <p:nvSpPr>
          <p:cNvPr id="7" name="TextBox 6">
            <a:extLst>
              <a:ext uri="{FF2B5EF4-FFF2-40B4-BE49-F238E27FC236}">
                <a16:creationId xmlns:a16="http://schemas.microsoft.com/office/drawing/2014/main" id="{57CC4549-E8D0-CA4C-8224-9C990020FA8C}"/>
              </a:ext>
            </a:extLst>
          </p:cNvPr>
          <p:cNvSpPr txBox="1"/>
          <p:nvPr/>
        </p:nvSpPr>
        <p:spPr>
          <a:xfrm>
            <a:off x="9063319" y="1976719"/>
            <a:ext cx="2070846" cy="1846659"/>
          </a:xfrm>
          <a:prstGeom prst="rect">
            <a:avLst/>
          </a:prstGeom>
          <a:noFill/>
        </p:spPr>
        <p:txBody>
          <a:bodyPr wrap="square" rtlCol="0">
            <a:spAutoFit/>
          </a:bodyPr>
          <a:lstStyle/>
          <a:p>
            <a:pPr algn="ctr"/>
            <a:r>
              <a:rPr lang="en-US" sz="2400" b="1">
                <a:solidFill>
                  <a:srgbClr val="0055B7"/>
                </a:solidFill>
                <a:latin typeface="Calibri"/>
                <a:cs typeface="Times New Roman"/>
              </a:rPr>
              <a:t>“Quote 4 about ASRH care…content can go here”</a:t>
            </a:r>
          </a:p>
          <a:p>
            <a:endParaRPr lang="en-US"/>
          </a:p>
        </p:txBody>
      </p:sp>
      <p:sp>
        <p:nvSpPr>
          <p:cNvPr id="9" name="TextBox 8">
            <a:extLst>
              <a:ext uri="{FF2B5EF4-FFF2-40B4-BE49-F238E27FC236}">
                <a16:creationId xmlns:a16="http://schemas.microsoft.com/office/drawing/2014/main" id="{F140F3E2-0B6E-2D41-811B-54F795F5E543}"/>
              </a:ext>
            </a:extLst>
          </p:cNvPr>
          <p:cNvSpPr txBox="1"/>
          <p:nvPr/>
        </p:nvSpPr>
        <p:spPr>
          <a:xfrm>
            <a:off x="4634756" y="1976719"/>
            <a:ext cx="3621739" cy="1107996"/>
          </a:xfrm>
          <a:prstGeom prst="rect">
            <a:avLst/>
          </a:prstGeom>
          <a:noFill/>
        </p:spPr>
        <p:txBody>
          <a:bodyPr wrap="square" rtlCol="0">
            <a:spAutoFit/>
          </a:bodyPr>
          <a:lstStyle/>
          <a:p>
            <a:pPr algn="ctr"/>
            <a:r>
              <a:rPr lang="en-US" sz="2400" b="1">
                <a:solidFill>
                  <a:srgbClr val="0055B7"/>
                </a:solidFill>
                <a:latin typeface="Calibri"/>
                <a:cs typeface="Times New Roman"/>
              </a:rPr>
              <a:t>“Quote 2 about ASRH care…content can go here”</a:t>
            </a:r>
          </a:p>
          <a:p>
            <a:endParaRPr lang="en-US"/>
          </a:p>
        </p:txBody>
      </p:sp>
      <p:cxnSp>
        <p:nvCxnSpPr>
          <p:cNvPr id="11" name="Straight Connector 10">
            <a:extLst>
              <a:ext uri="{FF2B5EF4-FFF2-40B4-BE49-F238E27FC236}">
                <a16:creationId xmlns:a16="http://schemas.microsoft.com/office/drawing/2014/main" id="{A61AA181-6309-A34B-8B24-0110FE2C4886}"/>
              </a:ext>
            </a:extLst>
          </p:cNvPr>
          <p:cNvCxnSpPr>
            <a:cxnSpLocks/>
          </p:cNvCxnSpPr>
          <p:nvPr/>
        </p:nvCxnSpPr>
        <p:spPr>
          <a:xfrm>
            <a:off x="752087" y="6078652"/>
            <a:ext cx="10798937"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804A344-4D13-0641-A076-D466EC510B8A}"/>
              </a:ext>
            </a:extLst>
          </p:cNvPr>
          <p:cNvSpPr/>
          <p:nvPr/>
        </p:nvSpPr>
        <p:spPr>
          <a:xfrm>
            <a:off x="0" y="497711"/>
            <a:ext cx="5104435" cy="65975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73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9B70-B8DA-F591-1024-AC6D0B407698}"/>
              </a:ext>
            </a:extLst>
          </p:cNvPr>
          <p:cNvSpPr>
            <a:spLocks noGrp="1"/>
          </p:cNvSpPr>
          <p:nvPr>
            <p:ph type="title" idx="4294967295"/>
          </p:nvPr>
        </p:nvSpPr>
        <p:spPr>
          <a:xfrm>
            <a:off x="1519517" y="672353"/>
            <a:ext cx="9928412" cy="1018335"/>
          </a:xfrm>
          <a:prstGeom prst="rect">
            <a:avLst/>
          </a:prstGeom>
        </p:spPr>
        <p:txBody>
          <a:bodyPr lIns="0" tIns="0" rIns="0" bIns="0" anchor="t">
            <a:noAutofit/>
          </a:bodyPr>
          <a:lstStyle/>
          <a:p>
            <a:r>
              <a:rPr lang="en-US" sz="4500" b="1">
                <a:solidFill>
                  <a:srgbClr val="61279E"/>
                </a:solidFill>
                <a:latin typeface="Calibri" panose="020F0502020204030204" pitchFamily="34" charset="0"/>
                <a:cs typeface="Calibri" panose="020F0502020204030204" pitchFamily="34" charset="0"/>
              </a:rPr>
              <a:t>Staffing for a QI Initiative Using Q4T</a:t>
            </a:r>
          </a:p>
          <a:p>
            <a:endParaRPr lang="en-US">
              <a:cs typeface="Calibri Light"/>
            </a:endParaRPr>
          </a:p>
        </p:txBody>
      </p:sp>
      <p:graphicFrame>
        <p:nvGraphicFramePr>
          <p:cNvPr id="5" name="Table 5">
            <a:extLst>
              <a:ext uri="{FF2B5EF4-FFF2-40B4-BE49-F238E27FC236}">
                <a16:creationId xmlns:a16="http://schemas.microsoft.com/office/drawing/2014/main" id="{37FA4C3F-90DF-9C43-98B4-730CA0A0CB1E}"/>
              </a:ext>
            </a:extLst>
          </p:cNvPr>
          <p:cNvGraphicFramePr>
            <a:graphicFrameLocks noGrp="1"/>
          </p:cNvGraphicFramePr>
          <p:nvPr>
            <p:extLst>
              <p:ext uri="{D42A27DB-BD31-4B8C-83A1-F6EECF244321}">
                <p14:modId xmlns:p14="http://schemas.microsoft.com/office/powerpoint/2010/main" val="4163356300"/>
              </p:ext>
            </p:extLst>
          </p:nvPr>
        </p:nvGraphicFramePr>
        <p:xfrm>
          <a:off x="1574801" y="1634064"/>
          <a:ext cx="9008035" cy="3199908"/>
        </p:xfrm>
        <a:graphic>
          <a:graphicData uri="http://schemas.openxmlformats.org/drawingml/2006/table">
            <a:tbl>
              <a:tblPr firstRow="1" bandRow="1">
                <a:tableStyleId>{5C22544A-7EE6-4342-B048-85BDC9FD1C3A}</a:tableStyleId>
              </a:tblPr>
              <a:tblGrid>
                <a:gridCol w="1867646">
                  <a:extLst>
                    <a:ext uri="{9D8B030D-6E8A-4147-A177-3AD203B41FA5}">
                      <a16:colId xmlns:a16="http://schemas.microsoft.com/office/drawing/2014/main" val="1556387977"/>
                    </a:ext>
                  </a:extLst>
                </a:gridCol>
                <a:gridCol w="7140389">
                  <a:extLst>
                    <a:ext uri="{9D8B030D-6E8A-4147-A177-3AD203B41FA5}">
                      <a16:colId xmlns:a16="http://schemas.microsoft.com/office/drawing/2014/main" val="3784252281"/>
                    </a:ext>
                  </a:extLst>
                </a:gridCol>
              </a:tblGrid>
              <a:tr h="1109136">
                <a:tc>
                  <a:txBody>
                    <a:bodyPr/>
                    <a:lstStyle/>
                    <a:p>
                      <a:endParaRPr lang="en-US"/>
                    </a:p>
                  </a:txBody>
                  <a:tcPr>
                    <a:solidFill>
                      <a:srgbClr val="0055B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solidFill>
                            <a:srgbClr val="61279E"/>
                          </a:solidFill>
                          <a:ea typeface="+mn-lt"/>
                          <a:cs typeface="+mn-lt"/>
                        </a:rPr>
                        <a:t>Clinical Champion</a:t>
                      </a:r>
                      <a:endParaRPr lang="en-US" sz="2400" b="1">
                        <a:solidFill>
                          <a:srgbClr val="61279E"/>
                        </a:solidFill>
                      </a:endParaRPr>
                    </a:p>
                  </a:txBody>
                  <a:tcPr anchor="ctr">
                    <a:solidFill>
                      <a:srgbClr val="E0D8F4"/>
                    </a:solidFill>
                  </a:tcPr>
                </a:tc>
                <a:extLst>
                  <a:ext uri="{0D108BD9-81ED-4DB2-BD59-A6C34878D82A}">
                    <a16:rowId xmlns:a16="http://schemas.microsoft.com/office/drawing/2014/main" val="1225765465"/>
                  </a:ext>
                </a:extLst>
              </a:tr>
              <a:tr h="1141135">
                <a:tc>
                  <a:txBody>
                    <a:bodyPr/>
                    <a:lstStyle/>
                    <a:p>
                      <a:endParaRPr lang="en-US"/>
                    </a:p>
                  </a:txBody>
                  <a:tcPr>
                    <a:lnB w="38100" cap="flat" cmpd="sng" algn="ctr">
                      <a:solidFill>
                        <a:schemeClr val="bg1"/>
                      </a:solidFill>
                      <a:prstDash val="solid"/>
                      <a:round/>
                      <a:headEnd type="none" w="med" len="med"/>
                      <a:tailEnd type="none" w="med" len="med"/>
                    </a:lnB>
                    <a:solidFill>
                      <a:srgbClr val="0055B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solidFill>
                            <a:srgbClr val="61279E"/>
                          </a:solidFill>
                          <a:ea typeface="+mn-lt"/>
                          <a:cs typeface="+mn-lt"/>
                        </a:rPr>
                        <a:t>Executive Champion</a:t>
                      </a:r>
                      <a:endParaRPr lang="en-US" sz="2400" b="1">
                        <a:solidFill>
                          <a:srgbClr val="61279E"/>
                        </a:solidFill>
                      </a:endParaRPr>
                    </a:p>
                  </a:txBody>
                  <a:tcPr anchor="ctr">
                    <a:lnB w="38100" cap="flat" cmpd="sng" algn="ctr">
                      <a:solidFill>
                        <a:schemeClr val="bg1"/>
                      </a:solidFill>
                      <a:prstDash val="solid"/>
                      <a:round/>
                      <a:headEnd type="none" w="med" len="med"/>
                      <a:tailEnd type="none" w="med" len="med"/>
                    </a:lnB>
                    <a:solidFill>
                      <a:srgbClr val="E0D8F4"/>
                    </a:solidFill>
                  </a:tcPr>
                </a:tc>
                <a:extLst>
                  <a:ext uri="{0D108BD9-81ED-4DB2-BD59-A6C34878D82A}">
                    <a16:rowId xmlns:a16="http://schemas.microsoft.com/office/drawing/2014/main" val="4277882875"/>
                  </a:ext>
                </a:extLst>
              </a:tr>
              <a:tr h="949637">
                <a:tc>
                  <a:txBody>
                    <a:bodyPr/>
                    <a:lstStyle/>
                    <a:p>
                      <a:endParaRPr lang="en-US"/>
                    </a:p>
                  </a:txBody>
                  <a:tcPr>
                    <a:lnT w="38100" cap="flat" cmpd="sng" algn="ctr">
                      <a:solidFill>
                        <a:schemeClr val="bg1"/>
                      </a:solidFill>
                      <a:prstDash val="solid"/>
                      <a:round/>
                      <a:headEnd type="none" w="med" len="med"/>
                      <a:tailEnd type="none" w="med" len="med"/>
                    </a:lnT>
                    <a:solidFill>
                      <a:srgbClr val="0055B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solidFill>
                            <a:srgbClr val="61279E"/>
                          </a:solidFill>
                          <a:ea typeface="+mn-lt"/>
                          <a:cs typeface="+mn-lt"/>
                        </a:rPr>
                        <a:t>Improvement team </a:t>
                      </a:r>
                      <a:r>
                        <a:rPr lang="en-US" sz="2400" b="0">
                          <a:solidFill>
                            <a:srgbClr val="61279E"/>
                          </a:solidFill>
                          <a:ea typeface="+mn-lt"/>
                          <a:cs typeface="+mn-lt"/>
                        </a:rPr>
                        <a:t>including 3-4 staff from all organizational levels</a:t>
                      </a:r>
                    </a:p>
                  </a:txBody>
                  <a:tcPr anchor="ctr">
                    <a:lnT w="38100" cap="flat" cmpd="sng" algn="ctr">
                      <a:solidFill>
                        <a:schemeClr val="bg1"/>
                      </a:solidFill>
                      <a:prstDash val="solid"/>
                      <a:round/>
                      <a:headEnd type="none" w="med" len="med"/>
                      <a:tailEnd type="none" w="med" len="med"/>
                    </a:lnT>
                    <a:solidFill>
                      <a:srgbClr val="E0D8F4"/>
                    </a:solidFill>
                  </a:tcPr>
                </a:tc>
                <a:extLst>
                  <a:ext uri="{0D108BD9-81ED-4DB2-BD59-A6C34878D82A}">
                    <a16:rowId xmlns:a16="http://schemas.microsoft.com/office/drawing/2014/main" val="2805452607"/>
                  </a:ext>
                </a:extLst>
              </a:tr>
            </a:tbl>
          </a:graphicData>
        </a:graphic>
      </p:graphicFrame>
      <p:sp>
        <p:nvSpPr>
          <p:cNvPr id="8" name="TextBox 7">
            <a:extLst>
              <a:ext uri="{FF2B5EF4-FFF2-40B4-BE49-F238E27FC236}">
                <a16:creationId xmlns:a16="http://schemas.microsoft.com/office/drawing/2014/main" id="{B16F2C6F-2A1E-8F41-B273-07FA0CEA9BD0}"/>
              </a:ext>
            </a:extLst>
          </p:cNvPr>
          <p:cNvSpPr txBox="1"/>
          <p:nvPr/>
        </p:nvSpPr>
        <p:spPr>
          <a:xfrm>
            <a:off x="1559860" y="5230906"/>
            <a:ext cx="10381129" cy="430887"/>
          </a:xfrm>
          <a:prstGeom prst="rect">
            <a:avLst/>
          </a:prstGeom>
          <a:noFill/>
        </p:spPr>
        <p:txBody>
          <a:bodyPr wrap="square" lIns="0" tIns="0" rIns="0" bIns="0" rtlCol="0">
            <a:spAutoFit/>
          </a:bodyPr>
          <a:lstStyle/>
          <a:p>
            <a:r>
              <a:rPr lang="en-US" sz="2800" b="1">
                <a:solidFill>
                  <a:srgbClr val="61279E"/>
                </a:solidFill>
                <a:ea typeface="+mn-lt"/>
                <a:cs typeface="+mn-lt"/>
              </a:rPr>
              <a:t>Q4T's action planning tool assists this process!</a:t>
            </a:r>
            <a:endParaRPr lang="en-US" sz="2800" b="1">
              <a:solidFill>
                <a:srgbClr val="61279E"/>
              </a:solidFill>
            </a:endParaRPr>
          </a:p>
        </p:txBody>
      </p:sp>
      <p:pic>
        <p:nvPicPr>
          <p:cNvPr id="10" name="Graphic 9" descr="Office worker male with solid fill">
            <a:extLst>
              <a:ext uri="{FF2B5EF4-FFF2-40B4-BE49-F238E27FC236}">
                <a16:creationId xmlns:a16="http://schemas.microsoft.com/office/drawing/2014/main" id="{A097BC7A-2E59-4C45-8975-D606222B061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7754" y="2814918"/>
            <a:ext cx="1017493" cy="1017493"/>
          </a:xfrm>
          <a:prstGeom prst="rect">
            <a:avLst/>
          </a:prstGeom>
        </p:spPr>
      </p:pic>
      <p:pic>
        <p:nvPicPr>
          <p:cNvPr id="12" name="Graphic 11" descr="Doctor male with solid fill">
            <a:extLst>
              <a:ext uri="{FF2B5EF4-FFF2-40B4-BE49-F238E27FC236}">
                <a16:creationId xmlns:a16="http://schemas.microsoft.com/office/drawing/2014/main" id="{EC250C7E-3A08-234D-97E2-60F3C6B69AF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08094" y="1698812"/>
            <a:ext cx="1030941" cy="1030941"/>
          </a:xfrm>
          <a:prstGeom prst="rect">
            <a:avLst/>
          </a:prstGeom>
        </p:spPr>
      </p:pic>
      <p:pic>
        <p:nvPicPr>
          <p:cNvPr id="16" name="Graphic 15" descr="Group with solid fill">
            <a:extLst>
              <a:ext uri="{FF2B5EF4-FFF2-40B4-BE49-F238E27FC236}">
                <a16:creationId xmlns:a16="http://schemas.microsoft.com/office/drawing/2014/main" id="{8969DA67-0E93-C44C-90A5-266BE92FD327}"/>
              </a:ext>
            </a:extLst>
          </p:cNvPr>
          <p:cNvPicPr>
            <a:picLocks noChangeAspect="1"/>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b="44118"/>
          <a:stretch/>
        </p:blipFill>
        <p:spPr>
          <a:xfrm>
            <a:off x="1819834" y="3893057"/>
            <a:ext cx="1407460" cy="786521"/>
          </a:xfrm>
          <a:prstGeom prst="rect">
            <a:avLst/>
          </a:prstGeom>
        </p:spPr>
      </p:pic>
      <p:sp>
        <p:nvSpPr>
          <p:cNvPr id="17" name="Rectangle 16">
            <a:extLst>
              <a:ext uri="{FF2B5EF4-FFF2-40B4-BE49-F238E27FC236}">
                <a16:creationId xmlns:a16="http://schemas.microsoft.com/office/drawing/2014/main" id="{D4AFFBC5-FD7B-E34A-82D9-2901F96B9C76}"/>
              </a:ext>
            </a:extLst>
          </p:cNvPr>
          <p:cNvSpPr/>
          <p:nvPr/>
        </p:nvSpPr>
        <p:spPr>
          <a:xfrm>
            <a:off x="-1" y="0"/>
            <a:ext cx="1245371" cy="1325217"/>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B343440F-F20F-3741-BD34-02C344E9EEE4}"/>
              </a:ext>
            </a:extLst>
          </p:cNvPr>
          <p:cNvCxnSpPr>
            <a:cxnSpLocks/>
          </p:cNvCxnSpPr>
          <p:nvPr/>
        </p:nvCxnSpPr>
        <p:spPr>
          <a:xfrm>
            <a:off x="1207508" y="1465729"/>
            <a:ext cx="0" cy="4061012"/>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5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9B70-B8DA-F591-1024-AC6D0B407698}"/>
              </a:ext>
            </a:extLst>
          </p:cNvPr>
          <p:cNvSpPr>
            <a:spLocks noGrp="1"/>
          </p:cNvSpPr>
          <p:nvPr>
            <p:ph type="title" idx="4294967295"/>
          </p:nvPr>
        </p:nvSpPr>
        <p:spPr>
          <a:xfrm>
            <a:off x="1398494" y="874058"/>
            <a:ext cx="9668435" cy="833717"/>
          </a:xfrm>
          <a:prstGeom prst="rect">
            <a:avLst/>
          </a:prstGeom>
        </p:spPr>
        <p:txBody>
          <a:bodyPr lIns="0" tIns="0" rIns="0" bIns="0" anchor="t">
            <a:noAutofit/>
          </a:bodyPr>
          <a:lstStyle/>
          <a:p>
            <a:r>
              <a:rPr lang="en-US" sz="4500" b="1">
                <a:solidFill>
                  <a:srgbClr val="61279E"/>
                </a:solidFill>
                <a:latin typeface="Calibri" panose="020F0502020204030204" pitchFamily="34" charset="0"/>
                <a:cs typeface="Calibri" panose="020F0502020204030204" pitchFamily="34" charset="0"/>
              </a:rPr>
              <a:t>“Center Name” Need for Q4T</a:t>
            </a:r>
          </a:p>
        </p:txBody>
      </p:sp>
      <p:sp>
        <p:nvSpPr>
          <p:cNvPr id="3" name="Content Placeholder 2">
            <a:extLst>
              <a:ext uri="{FF2B5EF4-FFF2-40B4-BE49-F238E27FC236}">
                <a16:creationId xmlns:a16="http://schemas.microsoft.com/office/drawing/2014/main" id="{FAE0C1F4-394B-1BC2-11C1-7D9786F26B41}"/>
              </a:ext>
            </a:extLst>
          </p:cNvPr>
          <p:cNvSpPr>
            <a:spLocks noGrp="1"/>
          </p:cNvSpPr>
          <p:nvPr>
            <p:ph idx="4294967295"/>
          </p:nvPr>
        </p:nvSpPr>
        <p:spPr>
          <a:xfrm>
            <a:off x="1640541" y="2111188"/>
            <a:ext cx="9211235" cy="4079221"/>
          </a:xfrm>
          <a:prstGeom prst="rect">
            <a:avLst/>
          </a:prstGeom>
        </p:spPr>
        <p:txBody>
          <a:bodyPr vert="horz" lIns="0" tIns="0" rIns="0" bIns="0" rtlCol="0" anchor="t">
            <a:noAutofit/>
          </a:bodyPr>
          <a:lstStyle/>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The local (center, city, county) rate of sexually transmitted infections (STIs) in adolescents is XX</a:t>
            </a:r>
          </a:p>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The state rate is  XX</a:t>
            </a:r>
          </a:p>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Same day access to all forms of contraceptives are recommended</a:t>
            </a:r>
          </a:p>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Our center provides same day access xx% of time to adolescents</a:t>
            </a:r>
          </a:p>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The center/local teen pregnancy rate is XX%</a:t>
            </a:r>
          </a:p>
          <a:p>
            <a:pPr marL="520700" indent="-508000">
              <a:lnSpc>
                <a:spcPts val="2780"/>
              </a:lnSpc>
              <a:buClr>
                <a:srgbClr val="61279E"/>
              </a:buClr>
              <a:buSzPct val="90000"/>
              <a:buFont typeface="System Font Regular"/>
              <a:buChar char="➤"/>
            </a:pPr>
            <a:r>
              <a:rPr lang="en-US" sz="2500">
                <a:solidFill>
                  <a:srgbClr val="0055B7"/>
                </a:solidFill>
                <a:latin typeface="Calibri"/>
                <a:cs typeface="Times New Roman"/>
              </a:rPr>
              <a:t>Our goal is to impact that by XX%</a:t>
            </a:r>
            <a:endParaRPr lang="en-US"/>
          </a:p>
          <a:p>
            <a:pPr marL="0" indent="0">
              <a:buNone/>
            </a:pPr>
            <a:endParaRPr lang="en-US"/>
          </a:p>
          <a:p>
            <a:endParaRPr lang="en-US"/>
          </a:p>
        </p:txBody>
      </p:sp>
      <p:sp>
        <p:nvSpPr>
          <p:cNvPr id="6" name="Rectangle 5">
            <a:extLst>
              <a:ext uri="{FF2B5EF4-FFF2-40B4-BE49-F238E27FC236}">
                <a16:creationId xmlns:a16="http://schemas.microsoft.com/office/drawing/2014/main" id="{189777BA-2FEA-EF45-8574-F44F5DE0C446}"/>
              </a:ext>
            </a:extLst>
          </p:cNvPr>
          <p:cNvSpPr/>
          <p:nvPr/>
        </p:nvSpPr>
        <p:spPr>
          <a:xfrm>
            <a:off x="-1" y="564777"/>
            <a:ext cx="1272265" cy="1223682"/>
          </a:xfrm>
          <a:prstGeom prst="rect">
            <a:avLst/>
          </a:prstGeom>
          <a:solidFill>
            <a:srgbClr val="612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A3E8E698-7018-3C44-97C8-68451C72DEDB}"/>
              </a:ext>
            </a:extLst>
          </p:cNvPr>
          <p:cNvCxnSpPr>
            <a:cxnSpLocks/>
          </p:cNvCxnSpPr>
          <p:nvPr/>
        </p:nvCxnSpPr>
        <p:spPr>
          <a:xfrm>
            <a:off x="1209287" y="6038311"/>
            <a:ext cx="10193819" cy="0"/>
          </a:xfrm>
          <a:prstGeom prst="line">
            <a:avLst/>
          </a:prstGeom>
          <a:ln w="47625" cap="rnd">
            <a:solidFill>
              <a:srgbClr val="61279E"/>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881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29840e1-ec06-4d1a-9388-9165d166d085">
      <Terms xmlns="http://schemas.microsoft.com/office/infopath/2007/PartnerControls"/>
    </lcf76f155ced4ddcb4097134ff3c332f>
    <TaxCatchAll xmlns="bce7524d-fa68-4c24-aead-bab90f2c8cb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530BB021F02754AB94A6A46D731BD63" ma:contentTypeVersion="17" ma:contentTypeDescription="Create a new document." ma:contentTypeScope="" ma:versionID="5c9c1b4e1f05c194530066ec0ae2bd90">
  <xsd:schema xmlns:xsd="http://www.w3.org/2001/XMLSchema" xmlns:xs="http://www.w3.org/2001/XMLSchema" xmlns:p="http://schemas.microsoft.com/office/2006/metadata/properties" xmlns:ns2="a29840e1-ec06-4d1a-9388-9165d166d085" xmlns:ns3="bce7524d-fa68-4c24-aead-bab90f2c8cb6" targetNamespace="http://schemas.microsoft.com/office/2006/metadata/properties" ma:root="true" ma:fieldsID="11e13a1318d68516958438cc3cdb0f7b" ns2:_="" ns3:_="">
    <xsd:import namespace="a29840e1-ec06-4d1a-9388-9165d166d085"/>
    <xsd:import namespace="bce7524d-fa68-4c24-aead-bab90f2c8c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9840e1-ec06-4d1a-9388-9165d166d0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8412d7-6927-4401-9adc-3d8052f1d28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ce7524d-fa68-4c24-aead-bab90f2c8cb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9073d3e-7d6e-4345-add2-d5c83f31cba9}" ma:internalName="TaxCatchAll" ma:showField="CatchAllData" ma:web="bce7524d-fa68-4c24-aead-bab90f2c8c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2FEFA8-6184-440F-B369-E578103EEC76}">
  <ds:schemaRefs>
    <ds:schemaRef ds:uri="a29840e1-ec06-4d1a-9388-9165d166d085"/>
    <ds:schemaRef ds:uri="bce7524d-fa68-4c24-aead-bab90f2c8cb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125D1A9-2670-4FDB-8110-41E4BC8F1501}">
  <ds:schemaRefs>
    <ds:schemaRef ds:uri="a29840e1-ec06-4d1a-9388-9165d166d085"/>
    <ds:schemaRef ds:uri="bce7524d-fa68-4c24-aead-bab90f2c8c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5CB4169-3497-4868-98A0-9DA526CCA4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1706</Words>
  <Application>Microsoft Office PowerPoint</Application>
  <PresentationFormat>Widescreen</PresentationFormat>
  <Paragraphs>118</Paragraphs>
  <Slides>11</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Arial</vt:lpstr>
      <vt:lpstr>BlinkMacSystemFont</vt:lpstr>
      <vt:lpstr>Calibri</vt:lpstr>
      <vt:lpstr>Calibri Light</vt:lpstr>
      <vt:lpstr>Courier New</vt:lpstr>
      <vt:lpstr>Helvetica</vt:lpstr>
      <vt:lpstr>Open Sans</vt:lpstr>
      <vt:lpstr>Segoe UI</vt:lpstr>
      <vt:lpstr>Symbol</vt:lpstr>
      <vt:lpstr>System Font Regular</vt:lpstr>
      <vt:lpstr>Office Theme</vt:lpstr>
      <vt:lpstr>PowerPoint Presentation</vt:lpstr>
      <vt:lpstr>Quality Improvement In Adolescent Sexual And Reproductive Health Care </vt:lpstr>
      <vt:lpstr>Rationale</vt:lpstr>
      <vt:lpstr>What Are the Goals of Q4T?</vt:lpstr>
      <vt:lpstr>How Important is This?</vt:lpstr>
      <vt:lpstr>Is ASRH Care  Expensive?   Can’t Youth  Get That Care Elsewhere?</vt:lpstr>
      <vt:lpstr>Staff and Patient Voices</vt:lpstr>
      <vt:lpstr>Staffing for a QI Initiative Using Q4T </vt:lpstr>
      <vt:lpstr>“Center Name” Need for Q4T</vt:lpstr>
      <vt:lpstr>Health Center Successes Using Q4T</vt:lpstr>
      <vt:lpstr>How Can Leadership Make a Difference?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Improvement in Adolescent Sexual and Reproductive Health</dc:title>
  <dc:creator>Jennie McLaurin</dc:creator>
  <cp:lastModifiedBy>Caryn Bernstein NACHC</cp:lastModifiedBy>
  <cp:revision>2</cp:revision>
  <dcterms:created xsi:type="dcterms:W3CDTF">2023-02-03T16:07:43Z</dcterms:created>
  <dcterms:modified xsi:type="dcterms:W3CDTF">2023-12-19T15:56:29Z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2023-05-10T17:45:56Z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4ee215dc-8fcb-4e66-87de-77c545ff7d75</vt:lpwstr>
  </property>
  <property fmtid="{D5CDD505-2E9C-101B-9397-08002B2CF9AE}" pid="8" name="MSIP_Label_7b94a7b8-f06c-4dfe-bdcc-9b548fd58c31_ContentBits">
    <vt:lpwstr>0</vt:lpwstr>
  </property>
  <property fmtid="{D5CDD505-2E9C-101B-9397-08002B2CF9AE}" pid="9" name="ContentTypeId">
    <vt:lpwstr>0x010100F530BB021F02754AB94A6A46D731BD63</vt:lpwstr>
  </property>
</Properties>
</file>