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 id="2147483847" r:id="rId5"/>
    <p:sldMasterId id="2147483660" r:id="rId6"/>
    <p:sldMasterId id="2147483714" r:id="rId7"/>
    <p:sldMasterId id="2147483768" r:id="rId8"/>
    <p:sldMasterId id="2147483808" r:id="rId9"/>
    <p:sldMasterId id="2147483865" r:id="rId10"/>
  </p:sldMasterIdLst>
  <p:notesMasterIdLst>
    <p:notesMasterId r:id="rId88"/>
  </p:notesMasterIdLst>
  <p:sldIdLst>
    <p:sldId id="2140919135" r:id="rId11"/>
    <p:sldId id="2140919161" r:id="rId12"/>
    <p:sldId id="2140919160" r:id="rId13"/>
    <p:sldId id="2140919158" r:id="rId14"/>
    <p:sldId id="2140919136" r:id="rId15"/>
    <p:sldId id="2140919159" r:id="rId16"/>
    <p:sldId id="2140919156" r:id="rId17"/>
    <p:sldId id="2140919137" r:id="rId18"/>
    <p:sldId id="2140919225" r:id="rId19"/>
    <p:sldId id="2140919224" r:id="rId20"/>
    <p:sldId id="2140919223" r:id="rId21"/>
    <p:sldId id="2140919222" r:id="rId22"/>
    <p:sldId id="2140919221" r:id="rId23"/>
    <p:sldId id="2140919220" r:id="rId24"/>
    <p:sldId id="2140919219" r:id="rId25"/>
    <p:sldId id="2140919218" r:id="rId26"/>
    <p:sldId id="2140919217" r:id="rId27"/>
    <p:sldId id="2140919216" r:id="rId28"/>
    <p:sldId id="2140919215" r:id="rId29"/>
    <p:sldId id="2140919214" r:id="rId30"/>
    <p:sldId id="2140919213" r:id="rId31"/>
    <p:sldId id="2140919212" r:id="rId32"/>
    <p:sldId id="2140919211" r:id="rId33"/>
    <p:sldId id="2140919210" r:id="rId34"/>
    <p:sldId id="2140919209" r:id="rId35"/>
    <p:sldId id="2140919208" r:id="rId36"/>
    <p:sldId id="2140919207" r:id="rId37"/>
    <p:sldId id="2140919206" r:id="rId38"/>
    <p:sldId id="2140919205" r:id="rId39"/>
    <p:sldId id="2140919204" r:id="rId40"/>
    <p:sldId id="2140919203" r:id="rId41"/>
    <p:sldId id="2140919202" r:id="rId42"/>
    <p:sldId id="2140919201" r:id="rId43"/>
    <p:sldId id="2140919200" r:id="rId44"/>
    <p:sldId id="2140919199" r:id="rId45"/>
    <p:sldId id="2140919198" r:id="rId46"/>
    <p:sldId id="2140919197" r:id="rId47"/>
    <p:sldId id="2140919196" r:id="rId48"/>
    <p:sldId id="2140919195" r:id="rId49"/>
    <p:sldId id="2140919194" r:id="rId50"/>
    <p:sldId id="2140919193" r:id="rId51"/>
    <p:sldId id="2140919192" r:id="rId52"/>
    <p:sldId id="2140919191" r:id="rId53"/>
    <p:sldId id="2140919190" r:id="rId54"/>
    <p:sldId id="2140919189" r:id="rId55"/>
    <p:sldId id="2140919188" r:id="rId56"/>
    <p:sldId id="2140919187" r:id="rId57"/>
    <p:sldId id="2140919186" r:id="rId58"/>
    <p:sldId id="2140919185" r:id="rId59"/>
    <p:sldId id="2140919183" r:id="rId60"/>
    <p:sldId id="2140919182" r:id="rId61"/>
    <p:sldId id="2140919181" r:id="rId62"/>
    <p:sldId id="2140919180" r:id="rId63"/>
    <p:sldId id="2140919179" r:id="rId64"/>
    <p:sldId id="2140919178" r:id="rId65"/>
    <p:sldId id="2140919177" r:id="rId66"/>
    <p:sldId id="2140919176" r:id="rId67"/>
    <p:sldId id="2140919175" r:id="rId68"/>
    <p:sldId id="2140919174" r:id="rId69"/>
    <p:sldId id="2140919173" r:id="rId70"/>
    <p:sldId id="2140919172" r:id="rId71"/>
    <p:sldId id="2140919171" r:id="rId72"/>
    <p:sldId id="2140919170" r:id="rId73"/>
    <p:sldId id="2140919169" r:id="rId74"/>
    <p:sldId id="2140919168" r:id="rId75"/>
    <p:sldId id="2140919167" r:id="rId76"/>
    <p:sldId id="2140919166" r:id="rId77"/>
    <p:sldId id="2140919165" r:id="rId78"/>
    <p:sldId id="2140919164" r:id="rId79"/>
    <p:sldId id="2140919163" r:id="rId80"/>
    <p:sldId id="2140919157" r:id="rId81"/>
    <p:sldId id="2140919162" r:id="rId82"/>
    <p:sldId id="2140919154" r:id="rId83"/>
    <p:sldId id="2140919152" r:id="rId84"/>
    <p:sldId id="2140919184" r:id="rId85"/>
    <p:sldId id="2140919153" r:id="rId86"/>
    <p:sldId id="214091911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rice" initials="AP" lastIdx="4" clrIdx="0">
    <p:extLst>
      <p:ext uri="{19B8F6BF-5375-455C-9EA6-DF929625EA0E}">
        <p15:presenceInfo xmlns:p15="http://schemas.microsoft.com/office/powerpoint/2012/main" userId="S::aprice@NACHC.COM::9bcf380d-21b3-4e02-af96-bc35fe05d04e" providerId="AD"/>
      </p:ext>
    </p:extLst>
  </p:cmAuthor>
  <p:cmAuthor id="2" name="Julia Skapik" initials="JS" lastIdx="2" clrIdx="1">
    <p:extLst>
      <p:ext uri="{19B8F6BF-5375-455C-9EA6-DF929625EA0E}">
        <p15:presenceInfo xmlns:p15="http://schemas.microsoft.com/office/powerpoint/2012/main" userId="S::JSkapik@NACHC.COM::e0d928e4-2a79-4af2-9193-a7bb7570b1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6FA9"/>
    <a:srgbClr val="007CA4"/>
    <a:srgbClr val="CAE4F6"/>
    <a:srgbClr val="003C69"/>
    <a:srgbClr val="172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commentAuthors" Target="commentAuthor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45741479133648"/>
          <c:y val="0.19625278204315719"/>
          <c:w val="0.78345427187589001"/>
          <c:h val="0.64689119135370554"/>
        </c:manualLayout>
      </c:layout>
      <c:lineChart>
        <c:grouping val="standard"/>
        <c:varyColors val="0"/>
        <c:ser>
          <c:idx val="0"/>
          <c:order val="0"/>
          <c:tx>
            <c:strRef>
              <c:f>Sheet1!$B$1</c:f>
              <c:strCache>
                <c:ptCount val="1"/>
                <c:pt idx="0">
                  <c:v>Cases ≥14 days after first dose§</c:v>
                </c:pt>
              </c:strCache>
            </c:strRef>
          </c:tx>
          <c:spPr>
            <a:ln w="28575" cap="rnd">
              <a:solidFill>
                <a:srgbClr val="0039A6"/>
              </a:solidFill>
              <a:prstDash val="sysDash"/>
              <a:round/>
            </a:ln>
            <a:effectLst/>
          </c:spPr>
          <c:marker>
            <c:symbol val="none"/>
          </c:marker>
          <c:cat>
            <c:numRef>
              <c:f>Sheet1!$A$2:$A$6</c:f>
              <c:numCache>
                <c:formatCode>d\-mmm\-yy</c:formatCode>
                <c:ptCount val="5"/>
                <c:pt idx="0">
                  <c:v>44773</c:v>
                </c:pt>
                <c:pt idx="1">
                  <c:v>44780</c:v>
                </c:pt>
                <c:pt idx="2">
                  <c:v>44787</c:v>
                </c:pt>
                <c:pt idx="3">
                  <c:v>44794</c:v>
                </c:pt>
                <c:pt idx="4">
                  <c:v>44801</c:v>
                </c:pt>
              </c:numCache>
            </c:numRef>
          </c:cat>
          <c:val>
            <c:numRef>
              <c:f>Sheet1!$B$2:$B$6</c:f>
              <c:numCache>
                <c:formatCode>General</c:formatCode>
                <c:ptCount val="5"/>
                <c:pt idx="0">
                  <c:v>16.527559706000002</c:v>
                </c:pt>
                <c:pt idx="1">
                  <c:v>41.833634242000002</c:v>
                </c:pt>
                <c:pt idx="2">
                  <c:v>23.917087429999999</c:v>
                </c:pt>
                <c:pt idx="3">
                  <c:v>13.518872346</c:v>
                </c:pt>
                <c:pt idx="4">
                  <c:v>15.103567319</c:v>
                </c:pt>
              </c:numCache>
            </c:numRef>
          </c:val>
          <c:smooth val="0"/>
          <c:extLst>
            <c:ext xmlns:c16="http://schemas.microsoft.com/office/drawing/2014/chart" uri="{C3380CC4-5D6E-409C-BE32-E72D297353CC}">
              <c16:uniqueId val="{00000000-9F7B-412B-8065-4068ED6BB824}"/>
            </c:ext>
          </c:extLst>
        </c:ser>
        <c:ser>
          <c:idx val="1"/>
          <c:order val="1"/>
          <c:tx>
            <c:strRef>
              <c:f>Sheet1!$C$1</c:f>
              <c:strCache>
                <c:ptCount val="1"/>
                <c:pt idx="0">
                  <c:v>Unvaccinated Cases¶</c:v>
                </c:pt>
              </c:strCache>
            </c:strRef>
          </c:tx>
          <c:spPr>
            <a:ln w="28575" cap="rnd">
              <a:solidFill>
                <a:srgbClr val="000000"/>
              </a:solidFill>
              <a:round/>
            </a:ln>
            <a:effectLst/>
          </c:spPr>
          <c:marker>
            <c:symbol val="none"/>
          </c:marker>
          <c:cat>
            <c:numRef>
              <c:f>Sheet1!$A$2:$A$6</c:f>
              <c:numCache>
                <c:formatCode>d\-mmm\-yy</c:formatCode>
                <c:ptCount val="5"/>
                <c:pt idx="0">
                  <c:v>44773</c:v>
                </c:pt>
                <c:pt idx="1">
                  <c:v>44780</c:v>
                </c:pt>
                <c:pt idx="2">
                  <c:v>44787</c:v>
                </c:pt>
                <c:pt idx="3">
                  <c:v>44794</c:v>
                </c:pt>
                <c:pt idx="4">
                  <c:v>44801</c:v>
                </c:pt>
              </c:numCache>
            </c:numRef>
          </c:cat>
          <c:val>
            <c:numRef>
              <c:f>Sheet1!$C$2:$C$6</c:f>
              <c:numCache>
                <c:formatCode>General</c:formatCode>
                <c:ptCount val="5"/>
                <c:pt idx="0">
                  <c:v>281.99486606200003</c:v>
                </c:pt>
                <c:pt idx="1">
                  <c:v>312.18320482399997</c:v>
                </c:pt>
                <c:pt idx="2">
                  <c:v>268.114506006</c:v>
                </c:pt>
                <c:pt idx="3">
                  <c:v>292.412049008</c:v>
                </c:pt>
                <c:pt idx="4">
                  <c:v>229.94562963000001</c:v>
                </c:pt>
              </c:numCache>
            </c:numRef>
          </c:val>
          <c:smooth val="0"/>
          <c:extLst>
            <c:ext xmlns:c16="http://schemas.microsoft.com/office/drawing/2014/chart" uri="{C3380CC4-5D6E-409C-BE32-E72D297353CC}">
              <c16:uniqueId val="{00000001-9F7B-412B-8065-4068ED6BB824}"/>
            </c:ext>
          </c:extLst>
        </c:ser>
        <c:dLbls>
          <c:showLegendKey val="0"/>
          <c:showVal val="0"/>
          <c:showCatName val="0"/>
          <c:showSerName val="0"/>
          <c:showPercent val="0"/>
          <c:showBubbleSize val="0"/>
        </c:dLbls>
        <c:smooth val="0"/>
        <c:axId val="130404847"/>
        <c:axId val="130401519"/>
      </c:lineChart>
      <c:dateAx>
        <c:axId val="130404847"/>
        <c:scaling>
          <c:orientation val="minMax"/>
        </c:scaling>
        <c:delete val="0"/>
        <c:axPos val="b"/>
        <c:title>
          <c:tx>
            <c:rich>
              <a:bodyPr rot="0" spcFirstLastPara="1" vertOverflow="ellipsis" vert="horz" wrap="square" anchor="ctr" anchorCtr="1"/>
              <a:lstStyle/>
              <a:p>
                <a:pPr>
                  <a:defRPr sz="10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b="1"/>
                  <a:t>Week</a:t>
                </a:r>
              </a:p>
            </c:rich>
          </c:tx>
          <c:layout>
            <c:manualLayout>
              <c:xMode val="edge"/>
              <c:yMode val="edge"/>
              <c:x val="0.49856126993308486"/>
              <c:y val="0.93363512515929303"/>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d\-mmm\-yy"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130401519"/>
        <c:crosses val="autoZero"/>
        <c:auto val="1"/>
        <c:lblOffset val="100"/>
        <c:baseTimeUnit val="days"/>
        <c:majorUnit val="7"/>
        <c:majorTimeUnit val="days"/>
      </c:dateAx>
      <c:valAx>
        <c:axId val="130401519"/>
        <c:scaling>
          <c:orientation val="minMax"/>
          <c:max val="450"/>
        </c:scaling>
        <c:delete val="0"/>
        <c:axPos val="l"/>
        <c:title>
          <c:tx>
            <c:rich>
              <a:bodyPr rot="-540000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r>
                  <a:rPr lang="en-US" b="1"/>
                  <a:t>Incidence per 100,000</a:t>
                </a:r>
                <a:r>
                  <a:rPr lang="en-US" b="1" baseline="0"/>
                  <a:t> among population</a:t>
                </a:r>
                <a:r>
                  <a:rPr lang="en-US" sz="1000" b="0" i="0" u="none" strike="noStrike" baseline="30000">
                    <a:effectLst/>
                  </a:rPr>
                  <a:t>†</a:t>
                </a:r>
                <a:endParaRPr lang="en-US" b="1"/>
              </a:p>
            </c:rich>
          </c:tx>
          <c:layout>
            <c:manualLayout>
              <c:xMode val="edge"/>
              <c:yMode val="edge"/>
              <c:x val="1.2822858277275291E-2"/>
              <c:y val="0.1220535342587001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130404847"/>
        <c:crosses val="autoZero"/>
        <c:crossBetween val="between"/>
      </c:valAx>
      <c:spPr>
        <a:noFill/>
        <a:ln w="25400">
          <a:noFill/>
        </a:ln>
        <a:effectLst/>
      </c:spPr>
    </c:plotArea>
    <c:legend>
      <c:legendPos val="t"/>
      <c:legendEntry>
        <c:idx val="0"/>
        <c:txPr>
          <a:bodyPr rot="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0"/>
          <c:y val="0"/>
          <c:w val="1"/>
          <c:h val="0.23023048170759369"/>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rgbClr val="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08BB8-BDDE-4CB8-A3C2-889C6DA11301}" type="doc">
      <dgm:prSet loTypeId="urn:microsoft.com/office/officeart/2005/8/layout/chevron1" loCatId="process" qsTypeId="urn:microsoft.com/office/officeart/2005/8/quickstyle/simple1" qsCatId="simple" csTypeId="urn:microsoft.com/office/officeart/2005/8/colors/accent1_2" csCatId="accent1" phldr="1"/>
      <dgm:spPr/>
    </dgm:pt>
    <dgm:pt modelId="{260F1F57-853F-4F30-AE6A-BADE592E1CC9}">
      <dgm:prSet phldrT="[Text]"/>
      <dgm:spPr/>
      <dgm:t>
        <a:bodyPr/>
        <a:lstStyle/>
        <a:p>
          <a:r>
            <a:rPr lang="en-US" b="1"/>
            <a:t>2-dose, subcutaneous</a:t>
          </a:r>
        </a:p>
      </dgm:t>
    </dgm:pt>
    <dgm:pt modelId="{5296AD6D-DD0A-4617-8841-7365A1BCBD49}" type="parTrans" cxnId="{27590C75-0075-4A7D-9834-941BEE5B54D7}">
      <dgm:prSet/>
      <dgm:spPr/>
      <dgm:t>
        <a:bodyPr/>
        <a:lstStyle/>
        <a:p>
          <a:endParaRPr lang="en-US"/>
        </a:p>
      </dgm:t>
    </dgm:pt>
    <dgm:pt modelId="{D7BA9EE2-CB4F-4DFD-B4BA-DE7D4FE074C6}" type="sibTrans" cxnId="{27590C75-0075-4A7D-9834-941BEE5B54D7}">
      <dgm:prSet/>
      <dgm:spPr/>
      <dgm:t>
        <a:bodyPr/>
        <a:lstStyle/>
        <a:p>
          <a:endParaRPr lang="en-US"/>
        </a:p>
      </dgm:t>
    </dgm:pt>
    <dgm:pt modelId="{C0B0E940-4853-49EA-A877-C26464A06454}">
      <dgm:prSet phldrT="[Text]"/>
      <dgm:spPr/>
      <dgm:t>
        <a:bodyPr/>
        <a:lstStyle/>
        <a:p>
          <a:r>
            <a:rPr lang="en-US" b="1"/>
            <a:t>1</a:t>
          </a:r>
          <a:r>
            <a:rPr lang="en-US" b="1" baseline="30000"/>
            <a:t>st</a:t>
          </a:r>
          <a:r>
            <a:rPr lang="en-US" b="1"/>
            <a:t>-dose prioritization, subcutaneous</a:t>
          </a:r>
        </a:p>
      </dgm:t>
    </dgm:pt>
    <dgm:pt modelId="{4C8CCBB7-0F81-49CD-9A7A-733909E519BA}" type="parTrans" cxnId="{6158874A-1BEE-4985-B5A1-6BD760FA7261}">
      <dgm:prSet/>
      <dgm:spPr/>
      <dgm:t>
        <a:bodyPr/>
        <a:lstStyle/>
        <a:p>
          <a:endParaRPr lang="en-US"/>
        </a:p>
      </dgm:t>
    </dgm:pt>
    <dgm:pt modelId="{414C88B3-D782-46C6-9738-8290896887B5}" type="sibTrans" cxnId="{6158874A-1BEE-4985-B5A1-6BD760FA7261}">
      <dgm:prSet/>
      <dgm:spPr/>
      <dgm:t>
        <a:bodyPr/>
        <a:lstStyle/>
        <a:p>
          <a:endParaRPr lang="en-US"/>
        </a:p>
      </dgm:t>
    </dgm:pt>
    <dgm:pt modelId="{BD6A7E1F-5F3A-4011-BACF-17704F53D8E5}">
      <dgm:prSet phldrT="[Text]"/>
      <dgm:spPr/>
      <dgm:t>
        <a:bodyPr/>
        <a:lstStyle/>
        <a:p>
          <a:r>
            <a:rPr lang="en-US" b="1"/>
            <a:t>2-dose, intradermal</a:t>
          </a:r>
        </a:p>
      </dgm:t>
    </dgm:pt>
    <dgm:pt modelId="{26AB4889-D08F-4E51-884B-A5530E3CAAA2}" type="parTrans" cxnId="{680A7D64-400B-48E2-8A3B-85FF2D22812B}">
      <dgm:prSet/>
      <dgm:spPr/>
      <dgm:t>
        <a:bodyPr/>
        <a:lstStyle/>
        <a:p>
          <a:endParaRPr lang="en-US"/>
        </a:p>
      </dgm:t>
    </dgm:pt>
    <dgm:pt modelId="{FC516CAB-705D-4FD7-A19A-CD80E1EE5570}" type="sibTrans" cxnId="{680A7D64-400B-48E2-8A3B-85FF2D22812B}">
      <dgm:prSet/>
      <dgm:spPr/>
      <dgm:t>
        <a:bodyPr/>
        <a:lstStyle/>
        <a:p>
          <a:endParaRPr lang="en-US"/>
        </a:p>
      </dgm:t>
    </dgm:pt>
    <dgm:pt modelId="{CA152E01-0E02-4647-A353-A08A62F94FFC}">
      <dgm:prSet/>
      <dgm:spPr/>
      <dgm:t>
        <a:bodyPr/>
        <a:lstStyle/>
        <a:p>
          <a:r>
            <a:rPr lang="en-US" b="1"/>
            <a:t>2-dose, intradermal</a:t>
          </a:r>
        </a:p>
      </dgm:t>
    </dgm:pt>
    <dgm:pt modelId="{824D1B2A-0E3B-4D66-BC37-95128738E657}" type="parTrans" cxnId="{7A213A2E-1A7F-48CF-96D1-3B018B77267A}">
      <dgm:prSet/>
      <dgm:spPr/>
      <dgm:t>
        <a:bodyPr/>
        <a:lstStyle/>
        <a:p>
          <a:endParaRPr lang="en-US"/>
        </a:p>
      </dgm:t>
    </dgm:pt>
    <dgm:pt modelId="{1596CBF3-EB58-4389-A795-B63CD6608EC1}" type="sibTrans" cxnId="{7A213A2E-1A7F-48CF-96D1-3B018B77267A}">
      <dgm:prSet/>
      <dgm:spPr/>
      <dgm:t>
        <a:bodyPr/>
        <a:lstStyle/>
        <a:p>
          <a:endParaRPr lang="en-US"/>
        </a:p>
      </dgm:t>
    </dgm:pt>
    <dgm:pt modelId="{51862C8B-DC08-4A89-B7EC-5638FE11273B}" type="pres">
      <dgm:prSet presAssocID="{C9208BB8-BDDE-4CB8-A3C2-889C6DA11301}" presName="Name0" presStyleCnt="0">
        <dgm:presLayoutVars>
          <dgm:dir/>
          <dgm:animLvl val="lvl"/>
          <dgm:resizeHandles val="exact"/>
        </dgm:presLayoutVars>
      </dgm:prSet>
      <dgm:spPr/>
    </dgm:pt>
    <dgm:pt modelId="{11A3E907-6F38-4735-BFC1-550090684740}" type="pres">
      <dgm:prSet presAssocID="{260F1F57-853F-4F30-AE6A-BADE592E1CC9}" presName="parTxOnly" presStyleLbl="node1" presStyleIdx="0" presStyleCnt="4">
        <dgm:presLayoutVars>
          <dgm:chMax val="0"/>
          <dgm:chPref val="0"/>
          <dgm:bulletEnabled val="1"/>
        </dgm:presLayoutVars>
      </dgm:prSet>
      <dgm:spPr/>
    </dgm:pt>
    <dgm:pt modelId="{34426973-99D0-4E4A-97FF-C5F23C94B570}" type="pres">
      <dgm:prSet presAssocID="{D7BA9EE2-CB4F-4DFD-B4BA-DE7D4FE074C6}" presName="parTxOnlySpace" presStyleCnt="0"/>
      <dgm:spPr/>
    </dgm:pt>
    <dgm:pt modelId="{00C45B11-493D-4368-A9D2-7336C9F44BAD}" type="pres">
      <dgm:prSet presAssocID="{C0B0E940-4853-49EA-A877-C26464A06454}" presName="parTxOnly" presStyleLbl="node1" presStyleIdx="1" presStyleCnt="4">
        <dgm:presLayoutVars>
          <dgm:chMax val="0"/>
          <dgm:chPref val="0"/>
          <dgm:bulletEnabled val="1"/>
        </dgm:presLayoutVars>
      </dgm:prSet>
      <dgm:spPr/>
    </dgm:pt>
    <dgm:pt modelId="{6AC256E0-178E-44A6-86F9-D8165CF40431}" type="pres">
      <dgm:prSet presAssocID="{414C88B3-D782-46C6-9738-8290896887B5}" presName="parTxOnlySpace" presStyleCnt="0"/>
      <dgm:spPr/>
    </dgm:pt>
    <dgm:pt modelId="{E1294F21-B751-4FAC-BBB1-AE8F6168DA61}" type="pres">
      <dgm:prSet presAssocID="{BD6A7E1F-5F3A-4011-BACF-17704F53D8E5}" presName="parTxOnly" presStyleLbl="node1" presStyleIdx="2" presStyleCnt="4">
        <dgm:presLayoutVars>
          <dgm:chMax val="0"/>
          <dgm:chPref val="0"/>
          <dgm:bulletEnabled val="1"/>
        </dgm:presLayoutVars>
      </dgm:prSet>
      <dgm:spPr/>
    </dgm:pt>
    <dgm:pt modelId="{46AE0C7E-C4CA-4D44-86E0-420F2D00FD4A}" type="pres">
      <dgm:prSet presAssocID="{FC516CAB-705D-4FD7-A19A-CD80E1EE5570}" presName="parTxOnlySpace" presStyleCnt="0"/>
      <dgm:spPr/>
    </dgm:pt>
    <dgm:pt modelId="{2B4D9D0C-B9C6-4295-9508-B86169CBAB28}" type="pres">
      <dgm:prSet presAssocID="{CA152E01-0E02-4647-A353-A08A62F94FFC}" presName="parTxOnly" presStyleLbl="node1" presStyleIdx="3" presStyleCnt="4">
        <dgm:presLayoutVars>
          <dgm:chMax val="0"/>
          <dgm:chPref val="0"/>
          <dgm:bulletEnabled val="1"/>
        </dgm:presLayoutVars>
      </dgm:prSet>
      <dgm:spPr/>
    </dgm:pt>
  </dgm:ptLst>
  <dgm:cxnLst>
    <dgm:cxn modelId="{7A213A2E-1A7F-48CF-96D1-3B018B77267A}" srcId="{C9208BB8-BDDE-4CB8-A3C2-889C6DA11301}" destId="{CA152E01-0E02-4647-A353-A08A62F94FFC}" srcOrd="3" destOrd="0" parTransId="{824D1B2A-0E3B-4D66-BC37-95128738E657}" sibTransId="{1596CBF3-EB58-4389-A795-B63CD6608EC1}"/>
    <dgm:cxn modelId="{680A7D64-400B-48E2-8A3B-85FF2D22812B}" srcId="{C9208BB8-BDDE-4CB8-A3C2-889C6DA11301}" destId="{BD6A7E1F-5F3A-4011-BACF-17704F53D8E5}" srcOrd="2" destOrd="0" parTransId="{26AB4889-D08F-4E51-884B-A5530E3CAAA2}" sibTransId="{FC516CAB-705D-4FD7-A19A-CD80E1EE5570}"/>
    <dgm:cxn modelId="{6158874A-1BEE-4985-B5A1-6BD760FA7261}" srcId="{C9208BB8-BDDE-4CB8-A3C2-889C6DA11301}" destId="{C0B0E940-4853-49EA-A877-C26464A06454}" srcOrd="1" destOrd="0" parTransId="{4C8CCBB7-0F81-49CD-9A7A-733909E519BA}" sibTransId="{414C88B3-D782-46C6-9738-8290896887B5}"/>
    <dgm:cxn modelId="{8F6AB852-36BE-44BE-906B-6AC19A716C6F}" type="presOf" srcId="{260F1F57-853F-4F30-AE6A-BADE592E1CC9}" destId="{11A3E907-6F38-4735-BFC1-550090684740}" srcOrd="0" destOrd="0" presId="urn:microsoft.com/office/officeart/2005/8/layout/chevron1"/>
    <dgm:cxn modelId="{27590C75-0075-4A7D-9834-941BEE5B54D7}" srcId="{C9208BB8-BDDE-4CB8-A3C2-889C6DA11301}" destId="{260F1F57-853F-4F30-AE6A-BADE592E1CC9}" srcOrd="0" destOrd="0" parTransId="{5296AD6D-DD0A-4617-8841-7365A1BCBD49}" sibTransId="{D7BA9EE2-CB4F-4DFD-B4BA-DE7D4FE074C6}"/>
    <dgm:cxn modelId="{9BEBA485-94C8-4153-8FD9-0D7A76075E80}" type="presOf" srcId="{BD6A7E1F-5F3A-4011-BACF-17704F53D8E5}" destId="{E1294F21-B751-4FAC-BBB1-AE8F6168DA61}" srcOrd="0" destOrd="0" presId="urn:microsoft.com/office/officeart/2005/8/layout/chevron1"/>
    <dgm:cxn modelId="{EDEE29A2-8BDD-424E-AB2E-E57B4867E8FE}" type="presOf" srcId="{C0B0E940-4853-49EA-A877-C26464A06454}" destId="{00C45B11-493D-4368-A9D2-7336C9F44BAD}" srcOrd="0" destOrd="0" presId="urn:microsoft.com/office/officeart/2005/8/layout/chevron1"/>
    <dgm:cxn modelId="{33D852A5-3C1D-4EA9-9492-61A5166B1209}" type="presOf" srcId="{CA152E01-0E02-4647-A353-A08A62F94FFC}" destId="{2B4D9D0C-B9C6-4295-9508-B86169CBAB28}" srcOrd="0" destOrd="0" presId="urn:microsoft.com/office/officeart/2005/8/layout/chevron1"/>
    <dgm:cxn modelId="{0A8D05C4-FCDE-477B-8F44-D1D88BB6E033}" type="presOf" srcId="{C9208BB8-BDDE-4CB8-A3C2-889C6DA11301}" destId="{51862C8B-DC08-4A89-B7EC-5638FE11273B}" srcOrd="0" destOrd="0" presId="urn:microsoft.com/office/officeart/2005/8/layout/chevron1"/>
    <dgm:cxn modelId="{22885DC5-C247-4729-BFAF-D11D0E6CF43C}" type="presParOf" srcId="{51862C8B-DC08-4A89-B7EC-5638FE11273B}" destId="{11A3E907-6F38-4735-BFC1-550090684740}" srcOrd="0" destOrd="0" presId="urn:microsoft.com/office/officeart/2005/8/layout/chevron1"/>
    <dgm:cxn modelId="{89940366-6862-4A94-BBFD-F683BB57AB89}" type="presParOf" srcId="{51862C8B-DC08-4A89-B7EC-5638FE11273B}" destId="{34426973-99D0-4E4A-97FF-C5F23C94B570}" srcOrd="1" destOrd="0" presId="urn:microsoft.com/office/officeart/2005/8/layout/chevron1"/>
    <dgm:cxn modelId="{2117C880-DC2D-42F0-AD1D-2440A03C19F6}" type="presParOf" srcId="{51862C8B-DC08-4A89-B7EC-5638FE11273B}" destId="{00C45B11-493D-4368-A9D2-7336C9F44BAD}" srcOrd="2" destOrd="0" presId="urn:microsoft.com/office/officeart/2005/8/layout/chevron1"/>
    <dgm:cxn modelId="{644EE258-64F8-4611-B257-C3FF3DDB9142}" type="presParOf" srcId="{51862C8B-DC08-4A89-B7EC-5638FE11273B}" destId="{6AC256E0-178E-44A6-86F9-D8165CF40431}" srcOrd="3" destOrd="0" presId="urn:microsoft.com/office/officeart/2005/8/layout/chevron1"/>
    <dgm:cxn modelId="{A01EEB04-A47A-4F4F-8DB3-B2C3CA9D5341}" type="presParOf" srcId="{51862C8B-DC08-4A89-B7EC-5638FE11273B}" destId="{E1294F21-B751-4FAC-BBB1-AE8F6168DA61}" srcOrd="4" destOrd="0" presId="urn:microsoft.com/office/officeart/2005/8/layout/chevron1"/>
    <dgm:cxn modelId="{40C307FF-15E0-486E-8604-83A3CC81A837}" type="presParOf" srcId="{51862C8B-DC08-4A89-B7EC-5638FE11273B}" destId="{46AE0C7E-C4CA-4D44-86E0-420F2D00FD4A}" srcOrd="5" destOrd="0" presId="urn:microsoft.com/office/officeart/2005/8/layout/chevron1"/>
    <dgm:cxn modelId="{EA2DB520-C4F1-491D-9EF1-3F4C31931866}" type="presParOf" srcId="{51862C8B-DC08-4A89-B7EC-5638FE11273B}" destId="{2B4D9D0C-B9C6-4295-9508-B86169CBAB28}"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3E907-6F38-4735-BFC1-550090684740}">
      <dsp:nvSpPr>
        <dsp:cNvPr id="0" name=""/>
        <dsp:cNvSpPr/>
      </dsp:nvSpPr>
      <dsp:spPr>
        <a:xfrm>
          <a:off x="4877" y="1607785"/>
          <a:ext cx="2839417" cy="11357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2-dose, subcutaneous</a:t>
          </a:r>
        </a:p>
      </dsp:txBody>
      <dsp:txXfrm>
        <a:off x="572760" y="1607785"/>
        <a:ext cx="1703651" cy="1135766"/>
      </dsp:txXfrm>
    </dsp:sp>
    <dsp:sp modelId="{00C45B11-493D-4368-A9D2-7336C9F44BAD}">
      <dsp:nvSpPr>
        <dsp:cNvPr id="0" name=""/>
        <dsp:cNvSpPr/>
      </dsp:nvSpPr>
      <dsp:spPr>
        <a:xfrm>
          <a:off x="2560353" y="1607785"/>
          <a:ext cx="2839417" cy="11357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1</a:t>
          </a:r>
          <a:r>
            <a:rPr lang="en-US" sz="2100" b="1" kern="1200" baseline="30000"/>
            <a:t>st</a:t>
          </a:r>
          <a:r>
            <a:rPr lang="en-US" sz="2100" b="1" kern="1200"/>
            <a:t>-dose prioritization, subcutaneous</a:t>
          </a:r>
        </a:p>
      </dsp:txBody>
      <dsp:txXfrm>
        <a:off x="3128236" y="1607785"/>
        <a:ext cx="1703651" cy="1135766"/>
      </dsp:txXfrm>
    </dsp:sp>
    <dsp:sp modelId="{E1294F21-B751-4FAC-BBB1-AE8F6168DA61}">
      <dsp:nvSpPr>
        <dsp:cNvPr id="0" name=""/>
        <dsp:cNvSpPr/>
      </dsp:nvSpPr>
      <dsp:spPr>
        <a:xfrm>
          <a:off x="5115829" y="1607785"/>
          <a:ext cx="2839417" cy="11357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2-dose, intradermal</a:t>
          </a:r>
        </a:p>
      </dsp:txBody>
      <dsp:txXfrm>
        <a:off x="5683712" y="1607785"/>
        <a:ext cx="1703651" cy="1135766"/>
      </dsp:txXfrm>
    </dsp:sp>
    <dsp:sp modelId="{2B4D9D0C-B9C6-4295-9508-B86169CBAB28}">
      <dsp:nvSpPr>
        <dsp:cNvPr id="0" name=""/>
        <dsp:cNvSpPr/>
      </dsp:nvSpPr>
      <dsp:spPr>
        <a:xfrm>
          <a:off x="7671304" y="1607785"/>
          <a:ext cx="2839417" cy="11357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2-dose, intradermal</a:t>
          </a:r>
        </a:p>
      </dsp:txBody>
      <dsp:txXfrm>
        <a:off x="8239187" y="1607785"/>
        <a:ext cx="1703651" cy="11357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E07FA-5F72-4EE9-9812-151F7D1CE220}"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7882D-0294-42DB-8D0E-31DD8454DD94}" type="slidenum">
              <a:rPr lang="en-US" smtClean="0"/>
              <a:t>‹#›</a:t>
            </a:fld>
            <a:endParaRPr lang="en-US"/>
          </a:p>
        </p:txBody>
      </p:sp>
    </p:spTree>
    <p:extLst>
      <p:ext uri="{BB962C8B-B14F-4D97-AF65-F5344CB8AC3E}">
        <p14:creationId xmlns:p14="http://schemas.microsoft.com/office/powerpoint/2010/main" val="1863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6812" cy="351472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87885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HIV or recent sexually transmitted infections are common among people with </a:t>
            </a:r>
            <a:r>
              <a:rPr lang="en-US" err="1"/>
              <a:t>monkepox</a:t>
            </a:r>
            <a:endParaRPr lang="en-US"/>
          </a:p>
          <a:p>
            <a:r>
              <a:rPr lang="en-US"/>
              <a:t>38% had HIV</a:t>
            </a:r>
          </a:p>
          <a:p>
            <a:r>
              <a:rPr lang="en-US"/>
              <a:t>41% had an STI in the past year</a:t>
            </a:r>
          </a:p>
          <a:p>
            <a:r>
              <a:rPr lang="en-US"/>
              <a:t>61 5 had either HIV or an STI</a:t>
            </a:r>
          </a:p>
          <a:p>
            <a:endParaRPr lang="en-US"/>
          </a:p>
          <a:p>
            <a:r>
              <a:rPr lang="en-US"/>
              <a:t>We need to look at the synergies between STD, HIV, and Monkeypox programs and activities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251004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August 8, HRSA Ryan White sent a letter to grantees informing them that RWHAP funds may be used to pay for fees associated with vaccine administration and treatment of monkeypox for eligible clients, such as medical visit costs, including personal protective equipment for staff, vaccination supplies, including co-pays and deductibles for insured clients. RWHAP providers should continue to partner with health departments and work together to address monkeypox in their communities.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58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48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DEMETRE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4253218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23508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DEMETRE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989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66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4909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Summary</a:t>
            </a:r>
          </a:p>
          <a:p>
            <a:pPr algn="l">
              <a:buFont typeface="Arial" panose="020B0604020202020204" pitchFamily="34" charset="0"/>
              <a:buChar char="•"/>
            </a:pPr>
            <a:r>
              <a:rPr lang="en-US" b="0" i="0">
                <a:solidFill>
                  <a:srgbClr val="000000"/>
                </a:solidFill>
                <a:effectLst/>
                <a:latin typeface="Open Sans" panose="020B0606030504020204" pitchFamily="34" charset="0"/>
              </a:rPr>
              <a:t>Among 32 U.S. jurisdictions, monkeypox incidence among people who are currently recommended to receive vaccine was higher among unvaccinated people compared with those who had received their first vaccine dose 14 days or more earlier.</a:t>
            </a:r>
          </a:p>
          <a:p>
            <a:pPr algn="l">
              <a:buFont typeface="Arial" panose="020B0604020202020204" pitchFamily="34" charset="0"/>
              <a:buChar char="•"/>
            </a:pPr>
            <a:r>
              <a:rPr lang="en-US" b="0" i="0">
                <a:solidFill>
                  <a:srgbClr val="000000"/>
                </a:solidFill>
                <a:effectLst/>
                <a:latin typeface="Open Sans" panose="020B0606030504020204" pitchFamily="34" charset="0"/>
              </a:rPr>
              <a:t>Several factors likely affect crude case rates by vaccination status. Limitations include the inability to account for possible differences in testing or behaviors between vaccinated and unvaccinated people or possible differences in risk due to patient characteristics such as age or underlying condition status.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61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04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6812" cy="351472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576032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589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54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Calibri" panose="020F0502020204030204" pitchFamily="34" charset="0"/>
                <a:ea typeface="Gulim" panose="020B0600000101010101" pitchFamily="34" charset="-127"/>
              </a:rPr>
              <a:t>27-34 Leandro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73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September 15, CDC launched a new equity pilot program to encourage even more innovation vaccine administration outreach. </a:t>
            </a:r>
          </a:p>
          <a:p>
            <a:pPr marL="171450" indent="-171450">
              <a:buFont typeface="Arial" panose="020B0604020202020204" pitchFamily="34" charset="0"/>
              <a:buChar char="•"/>
            </a:pPr>
            <a:r>
              <a:rPr lang="en-US"/>
              <a:t>This initiative will </a:t>
            </a:r>
            <a:r>
              <a:rPr lang="en-US">
                <a:solidFill>
                  <a:srgbClr val="000000"/>
                </a:solidFill>
              </a:rPr>
              <a:t>Focus is on addressing disparities in vaccination within most affected populations</a:t>
            </a:r>
          </a:p>
          <a:p>
            <a:pPr marL="171450" indent="-171450">
              <a:buFont typeface="Arial" panose="020B0604020202020204" pitchFamily="34" charset="0"/>
              <a:buChar char="•"/>
            </a:pPr>
            <a:r>
              <a:rPr lang="en-US">
                <a:solidFill>
                  <a:srgbClr val="000000"/>
                </a:solidFill>
              </a:rPr>
              <a:t>Projects will support new, innovative, and non-traditional ways to close vaccine equity gap</a:t>
            </a:r>
          </a:p>
          <a:p>
            <a:pPr marL="171450" indent="-171450">
              <a:buFont typeface="Arial" panose="020B0604020202020204" pitchFamily="34" charset="0"/>
              <a:buChar char="•"/>
            </a:pPr>
            <a:r>
              <a:rPr lang="en-US">
                <a:solidFill>
                  <a:srgbClr val="000000"/>
                </a:solidFill>
              </a:rPr>
              <a:t>USG allocating 10,000 vials of JYNNEOS vaccines for program</a:t>
            </a:r>
          </a:p>
          <a:p>
            <a:pPr marL="171450" indent="-171450">
              <a:buFont typeface="Arial" panose="020B0604020202020204" pitchFamily="34" charset="0"/>
              <a:buChar char="•"/>
            </a:pPr>
            <a:r>
              <a:rPr lang="en-US">
                <a:solidFill>
                  <a:srgbClr val="000000"/>
                </a:solidFill>
              </a:rPr>
              <a:t>Applicants must submit proposals through state or territorial health departments, tribal governments or federally-funded tribal healthcare, </a:t>
            </a:r>
            <a:r>
              <a:rPr lang="en-US" i="0">
                <a:solidFill>
                  <a:srgbClr val="000000"/>
                </a:solidFill>
                <a:effectLst/>
                <a:latin typeface="-apple-system"/>
              </a:rPr>
              <a:t>or cities currently receiving monkeypox vaccines through the Strategic National Stockpile (SNS)</a:t>
            </a:r>
            <a:r>
              <a:rPr lang="en-US">
                <a:solidFill>
                  <a:srgbClr val="000000"/>
                </a:solidFill>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957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On September 15, CDC launched a new equity pilot program to encourage even more innovation vaccine administration outreach. </a:t>
            </a:r>
          </a:p>
          <a:p>
            <a:pPr marL="171450" indent="-171450">
              <a:buFont typeface="Arial" panose="020B0604020202020204" pitchFamily="34" charset="0"/>
              <a:buChar char="•"/>
            </a:pPr>
            <a:r>
              <a:rPr lang="en-US"/>
              <a:t>This initiative will </a:t>
            </a:r>
            <a:r>
              <a:rPr lang="en-US">
                <a:solidFill>
                  <a:srgbClr val="000000"/>
                </a:solidFill>
              </a:rPr>
              <a:t>Focus is on addressing disparities in vaccination within most affected populations</a:t>
            </a:r>
          </a:p>
          <a:p>
            <a:pPr marL="171450" indent="-171450">
              <a:buFont typeface="Arial" panose="020B0604020202020204" pitchFamily="34" charset="0"/>
              <a:buChar char="•"/>
            </a:pPr>
            <a:r>
              <a:rPr lang="en-US">
                <a:solidFill>
                  <a:srgbClr val="000000"/>
                </a:solidFill>
              </a:rPr>
              <a:t>Projects will support new, innovative, and non-traditional ways to close vaccine equity gap</a:t>
            </a:r>
          </a:p>
          <a:p>
            <a:pPr marL="171450" indent="-171450">
              <a:buFont typeface="Arial" panose="020B0604020202020204" pitchFamily="34" charset="0"/>
              <a:buChar char="•"/>
            </a:pPr>
            <a:r>
              <a:rPr lang="en-US">
                <a:solidFill>
                  <a:srgbClr val="000000"/>
                </a:solidFill>
              </a:rPr>
              <a:t>USG allocating 10,000 vials of JYNNEOS vaccines for program</a:t>
            </a:r>
          </a:p>
          <a:p>
            <a:pPr marL="171450" indent="-171450">
              <a:buFont typeface="Arial" panose="020B0604020202020204" pitchFamily="34" charset="0"/>
              <a:buChar char="•"/>
            </a:pPr>
            <a:r>
              <a:rPr lang="en-US">
                <a:solidFill>
                  <a:srgbClr val="000000"/>
                </a:solidFill>
              </a:rPr>
              <a:t>Applicants must submit proposals through state or territorial health departments, tribal governments or federally-funded tribal healthcare, </a:t>
            </a:r>
            <a:r>
              <a:rPr lang="en-US" i="0">
                <a:solidFill>
                  <a:srgbClr val="000000"/>
                </a:solidFill>
                <a:effectLst/>
                <a:latin typeface="-apple-system"/>
              </a:rPr>
              <a:t>or cities currently receiving monkeypox vaccines through the Strategic National Stockpile (SNS)</a:t>
            </a:r>
            <a:r>
              <a:rPr lang="en-US">
                <a:solidFill>
                  <a:srgbClr val="000000"/>
                </a:solidFill>
              </a:rPr>
              <a:t> </a:t>
            </a:r>
          </a:p>
          <a:p>
            <a:pPr marL="171450" indent="-171450">
              <a:buFont typeface="Arial" panose="020B0604020202020204" pitchFamily="34" charset="0"/>
              <a:buChar char="•"/>
            </a:pPr>
            <a:endParaRPr lang="en-US">
              <a:solidFill>
                <a:srgbClr val="000000"/>
              </a:solidFill>
            </a:endParaRPr>
          </a:p>
          <a:p>
            <a:r>
              <a:rPr lang="en-US"/>
              <a:t>We are so excited to see the results of several equity Interventions that have been held in the last month. </a:t>
            </a:r>
          </a:p>
          <a:p>
            <a:endParaRPr lang="en-US"/>
          </a:p>
          <a:p>
            <a:r>
              <a:rPr lang="en-US"/>
              <a:t>We have been able to administer over 10,000 vaccines at Pride events.</a:t>
            </a:r>
          </a:p>
          <a:p>
            <a:endParaRPr lang="en-US"/>
          </a:p>
          <a:p>
            <a:pPr marL="171450" marR="0" indent="-171450">
              <a:spcBef>
                <a:spcPts val="0"/>
              </a:spcBef>
              <a:spcAft>
                <a:spcPts val="0"/>
              </a:spcAft>
              <a:buFont typeface="Arial" panose="020B0604020202020204" pitchFamily="34" charset="0"/>
              <a:buChar char="•"/>
            </a:pPr>
            <a:r>
              <a:rPr lang="en-US"/>
              <a:t>We started with </a:t>
            </a:r>
            <a:r>
              <a:rPr lang="en-US" sz="1200">
                <a:effectLst/>
                <a:latin typeface="Calibri" panose="020F0502020204030204" pitchFamily="34" charset="0"/>
                <a:ea typeface="Times New Roman" panose="02020603050405020304" pitchFamily="18" charset="0"/>
                <a:cs typeface="Times New Roman" panose="02020603050405020304" pitchFamily="18" charset="0"/>
              </a:rPr>
              <a:t>Charlotte Pride (not pictured)  8/20 – 8/21, and 2040  vaccines were administered with 540 at the pride event + 1500 in post events.</a:t>
            </a:r>
          </a:p>
          <a:p>
            <a:pPr marL="171450" marR="0" indent="-1714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Then, over Labor Day weekend, we had  Atlanta Black Pride  8/27 – 9/5 and  Southern Decadence  9/1 – 9/5.  In Atlanta, over 70% of the vaccines went to person of color, with a total of 4212 vaccines administered.</a:t>
            </a:r>
          </a:p>
          <a:p>
            <a:pPr marL="171450" marR="0" indent="-1714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For Southern Decadence, over 3350 vaccines were administered leading up to, during, and after the event.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a:solidFill>
                <a:srgbClr val="000000"/>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957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ADM LEVINE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145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increasing evidence that our communications are working. </a:t>
            </a:r>
          </a:p>
          <a:p>
            <a:endParaRPr lang="en-US"/>
          </a:p>
          <a:p>
            <a:r>
              <a:rPr lang="en-US"/>
              <a:t>This slide is from an MMWR released in August that shows significant behavior change among gay, bisexual and other men who have sex with </a:t>
            </a:r>
            <a:r>
              <a:rPr lang="en-US" err="1"/>
              <a:t>en</a:t>
            </a:r>
            <a:r>
              <a:rPr lang="en-US"/>
              <a:t>. </a:t>
            </a:r>
          </a:p>
          <a:p>
            <a:endParaRPr lang="en-US"/>
          </a:p>
          <a:p>
            <a:r>
              <a:rPr lang="en-US"/>
              <a:t>48% reduced the number of sex partners</a:t>
            </a:r>
          </a:p>
          <a:p>
            <a:r>
              <a:rPr lang="en-US"/>
              <a:t>50% reduced one-time sexual encounters</a:t>
            </a:r>
          </a:p>
          <a:p>
            <a:r>
              <a:rPr lang="en-US"/>
              <a:t>50% reported reducing sex with partners met on dating apps or at sex venues. </a:t>
            </a:r>
          </a:p>
          <a:p>
            <a:endParaRPr lang="en-US"/>
          </a:p>
          <a:p>
            <a:r>
              <a:rPr lang="en-US"/>
              <a:t>These data demonstrate the role of the community changing their behaviors.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366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Gulim" panose="020B0600000101010101" pitchFamily="34" charset="-127"/>
              </a:rPr>
              <a:t>35-42 Demetre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83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NIH has also started the STOMP Study </a:t>
            </a:r>
            <a:r>
              <a:rPr lang="en-US" sz="1800">
                <a:effectLst/>
                <a:latin typeface="Calibri" panose="020F0502020204030204" pitchFamily="34" charset="0"/>
                <a:ea typeface="Calibri" panose="020F0502020204030204" pitchFamily="34" charset="0"/>
              </a:rPr>
              <a:t>on Sept 9</a:t>
            </a:r>
            <a:r>
              <a:rPr lang="en-US" sz="1800" baseline="30000">
                <a:effectLst/>
                <a:latin typeface="Calibri" panose="020F0502020204030204" pitchFamily="34" charset="0"/>
                <a:ea typeface="Calibri" panose="020F0502020204030204" pitchFamily="34" charset="0"/>
              </a:rPr>
              <a:t>th</a:t>
            </a:r>
            <a:r>
              <a:rPr lang="en-US" sz="1800">
                <a:effectLst/>
                <a:latin typeface="Calibri" panose="020F0502020204030204" pitchFamily="34" charset="0"/>
                <a:ea typeface="Calibri" panose="020F0502020204030204" pitchFamily="34" charset="0"/>
              </a:rPr>
              <a:t>. </a:t>
            </a:r>
            <a:r>
              <a:rPr lang="en-US" sz="2800" b="0" i="0">
                <a:solidFill>
                  <a:srgbClr val="787878"/>
                </a:solidFill>
                <a:effectLst/>
                <a:latin typeface="Lato" panose="020F0502020204030203" pitchFamily="34" charset="0"/>
              </a:rPr>
              <a:t>The study of Tecovirimat for treatment of human Monkeypox (STOMP) is a NIAID-funded clinical trial led by the AIDS Clinical Trials Group to evaluate the effectiveness of the antiviral tecovirimat, also known as TPOXX, for the treatment of human Monkeypox infection.</a:t>
            </a:r>
            <a:endParaRPr lang="en-US" sz="1800">
              <a:effectLst/>
              <a:latin typeface="Calibri" panose="020F0502020204030204" pitchFamily="34" charset="0"/>
              <a:ea typeface="Calibri" panose="020F0502020204030204" pitchFamily="34" charset="0"/>
            </a:endParaRPr>
          </a:p>
          <a:p>
            <a:endParaRPr lang="en-US"/>
          </a:p>
          <a:p>
            <a:r>
              <a:rPr lang="en-US" b="0" i="0">
                <a:solidFill>
                  <a:srgbClr val="787878"/>
                </a:solidFill>
                <a:effectLst/>
                <a:latin typeface="Lato" panose="020F0502020204030203" pitchFamily="34" charset="0"/>
              </a:rPr>
              <a:t>Adults and children of any age with Monkeypox are eligible to enroll in this trial.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695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Gulim" panose="020B0600000101010101" pitchFamily="34" charset="-127"/>
              </a:rPr>
              <a:t>35-42 Demetre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406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Leandro, 1-11</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643995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fld id="{977D61E1-4C5D-40FC-88BD-9D27A511048B}" type="slidenum">
              <a:rPr lang="en-US" smtClean="0"/>
              <a:t>72</a:t>
            </a:fld>
            <a:endParaRPr lang="en-US"/>
          </a:p>
        </p:txBody>
      </p:sp>
    </p:spTree>
    <p:extLst>
      <p:ext uri="{BB962C8B-B14F-4D97-AF65-F5344CB8AC3E}">
        <p14:creationId xmlns:p14="http://schemas.microsoft.com/office/powerpoint/2010/main" val="2893798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74</a:t>
            </a:fld>
            <a:endParaRPr lang="en-US"/>
          </a:p>
        </p:txBody>
      </p:sp>
    </p:spTree>
    <p:extLst>
      <p:ext uri="{BB962C8B-B14F-4D97-AF65-F5344CB8AC3E}">
        <p14:creationId xmlns:p14="http://schemas.microsoft.com/office/powerpoint/2010/main" val="180713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90239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71087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50249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657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896702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DEMETRE 12-26</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1766731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w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w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emf"/><Relationship Id="rId7"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emf"/><Relationship Id="rId4" Type="http://schemas.openxmlformats.org/officeDocument/2006/relationships/image" Target="../media/image21.png"/><Relationship Id="rId9"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emf"/><Relationship Id="rId7"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Master" Target="../slideMasters/slideMaster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5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MEET THE TEAM</a:t>
            </a:r>
            <a:br>
              <a:rPr lang="en-US"/>
            </a:br>
            <a:r>
              <a:rPr lang="en-US"/>
              <a:t>SLIDE</a:t>
            </a:r>
            <a:endParaRPr lang="ru-RU"/>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Tree>
    <p:extLst>
      <p:ext uri="{BB962C8B-B14F-4D97-AF65-F5344CB8AC3E}">
        <p14:creationId xmlns:p14="http://schemas.microsoft.com/office/powerpoint/2010/main" val="20973350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F6177-A763-DB45-B863-0B485E0CEC5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3049788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3"/>
            <a:ext cx="9204101"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2907956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4444733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3"/>
            <a:ext cx="9204101"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410066439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a:srcRect/>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6839" y="5770087"/>
            <a:ext cx="2527397" cy="968596"/>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8248" y="5786294"/>
            <a:ext cx="1633689" cy="936183"/>
          </a:xfrm>
          <a:prstGeom prst="rect">
            <a:avLst/>
          </a:prstGeom>
        </p:spPr>
      </p:pic>
    </p:spTree>
    <p:extLst>
      <p:ext uri="{BB962C8B-B14F-4D97-AF65-F5344CB8AC3E}">
        <p14:creationId xmlns:p14="http://schemas.microsoft.com/office/powerpoint/2010/main" val="825173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FULL COLOR </a:t>
            </a:r>
            <a:br>
              <a:rPr lang="en-US"/>
            </a:br>
            <a:r>
              <a:rPr lang="en-US"/>
              <a:t>LAYOUT</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642355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D180-B777-4F00-A24F-011953A2B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29CC38-B0E1-4348-93B3-C91630DF5FD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0821A3-8E9F-4030-9244-9BDCC6F8DF0C}"/>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A1C2D772-A04F-4A78-953F-6F577E954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45466-E875-4662-9060-7D8B03953534}"/>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40347612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4CA4-C9CE-44CE-B316-599441AA3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DFE1B-E14E-44E0-9703-ACA6E5C80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5A825-6097-468E-82B9-40AE609C192B}"/>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E15FD3B9-3941-45CB-8A51-5923BBB7C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4E41A-C364-4AF5-BDF4-AC42566C28BA}"/>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32231883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D180-B777-4F00-A24F-011953A2B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29CC38-B0E1-4348-93B3-C91630DF5FD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0821A3-8E9F-4030-9244-9BDCC6F8DF0C}"/>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A1C2D772-A04F-4A78-953F-6F577E954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45466-E875-4662-9060-7D8B03953534}"/>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957639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4CA4-C9CE-44CE-B316-599441AA3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DFE1B-E14E-44E0-9703-ACA6E5C80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5A825-6097-468E-82B9-40AE609C192B}"/>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E15FD3B9-3941-45CB-8A51-5923BBB7C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4E41A-C364-4AF5-BDF4-AC42566C28BA}"/>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3924727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3311-4B97-42E6-96CD-49D56261BB9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64FF03-AA84-4ECD-A419-926327757C3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437F0D-8EFE-4B1D-92E8-EAE2EE1A7DA3}"/>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402CE9DB-4239-4057-BE4F-7FCF4D9EC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6611C-F87D-4080-82C8-A4ED20E1A804}"/>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20460753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4617-B0B3-43AA-89AD-67DDF8969D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D112A-5FEC-4FBF-82AA-122F416290D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242EB-181B-416F-8D8C-4DDC822E82A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FF0869-1573-446C-A8A6-1F74309215B6}"/>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6" name="Footer Placeholder 5">
            <a:extLst>
              <a:ext uri="{FF2B5EF4-FFF2-40B4-BE49-F238E27FC236}">
                <a16:creationId xmlns:a16="http://schemas.microsoft.com/office/drawing/2014/main" id="{D346B51A-818B-458D-A2DF-F2D4E3425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2C043-06F9-4360-9563-C8C0E48CB24A}"/>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3075707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7D10-2ACD-4199-8965-80E2CA61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06B007-22EA-4ABB-85C4-6B982A33D93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4095D-F9B6-45BC-8C01-4F6E8B2CA9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C2696C-2EA9-4B41-B0C3-6BD09A67968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BA503F-1E08-43F0-AB2D-9D6761AB927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E6BF8-FFDC-40BB-98AC-E005171AB2E2}"/>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8" name="Footer Placeholder 7">
            <a:extLst>
              <a:ext uri="{FF2B5EF4-FFF2-40B4-BE49-F238E27FC236}">
                <a16:creationId xmlns:a16="http://schemas.microsoft.com/office/drawing/2014/main" id="{794A10F8-F02E-46EF-8294-CF0031ACC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8900C5-22CE-4B98-A66F-323E512C4BFE}"/>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10089704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0D2F-AC05-4CE4-89DC-0714B3AEA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A8D88-4F42-485E-97A7-E1EE5F7F441E}"/>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4" name="Footer Placeholder 3">
            <a:extLst>
              <a:ext uri="{FF2B5EF4-FFF2-40B4-BE49-F238E27FC236}">
                <a16:creationId xmlns:a16="http://schemas.microsoft.com/office/drawing/2014/main" id="{A544D5C5-0AD4-43FE-B098-3B5EC3702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120E86-B2C2-427C-B175-225DD7CEFA15}"/>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1904462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F5A682-1E6F-4EFF-9833-CCD02309ED55}"/>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3" name="Footer Placeholder 2">
            <a:extLst>
              <a:ext uri="{FF2B5EF4-FFF2-40B4-BE49-F238E27FC236}">
                <a16:creationId xmlns:a16="http://schemas.microsoft.com/office/drawing/2014/main" id="{E837873F-5780-4F0C-A681-49F935C292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9BCAC0-98BE-47CF-9C1B-5B117791C4CF}"/>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22834418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F45F-6D5E-4E18-9DFA-54B43E48D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7AD0-4A2F-4DC5-93B1-D0FB3B590EE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8A8A53-663F-4892-AACE-F5A2ED1555B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735C9-801F-4681-9C47-664D394BC4DE}"/>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6" name="Footer Placeholder 5">
            <a:extLst>
              <a:ext uri="{FF2B5EF4-FFF2-40B4-BE49-F238E27FC236}">
                <a16:creationId xmlns:a16="http://schemas.microsoft.com/office/drawing/2014/main" id="{0AF5B112-5743-433F-A3DC-07CB99C11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B3F09D-BD61-4332-AC82-22A582232FC3}"/>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3357333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HEALTH CENTER RESOURCES SLIDE</a:t>
            </a:r>
            <a:endParaRPr lang="ru-RU"/>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a:solidFill>
                  <a:schemeClr val="accent1"/>
                </a:solidFill>
              </a:rPr>
              <a:t>ARE YOU LOOKING FOR RESOURCES?</a:t>
            </a:r>
            <a:br>
              <a:rPr lang="en-US" sz="2000" b="1">
                <a:solidFill>
                  <a:schemeClr val="tx2"/>
                </a:solidFill>
              </a:rPr>
            </a:br>
            <a:endParaRPr lang="en-US" sz="500" b="1">
              <a:solidFill>
                <a:schemeClr val="tx2"/>
              </a:solidFill>
            </a:endParaRPr>
          </a:p>
          <a:p>
            <a:r>
              <a:rPr lang="en-US" sz="2000">
                <a:solidFill>
                  <a:schemeClr val="tx2"/>
                </a:solidFill>
              </a:rPr>
              <a:t>Please visit our website </a:t>
            </a:r>
            <a:r>
              <a:rPr lang="en-US" sz="2000" b="1" i="0" err="1">
                <a:solidFill>
                  <a:schemeClr val="tx2"/>
                </a:solidFill>
              </a:rPr>
              <a:t>www.healthcenterinfo.org</a:t>
            </a:r>
            <a:endParaRPr lang="en-US" sz="2000" b="1" i="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7763709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12D9-25A9-44B3-98A2-20B44253C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200725-1109-46FD-92A0-32AFD0404C1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5F7EC2A-11D8-4857-BFC7-35CB709DDF1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FE8EE-C6C9-405D-AB06-519C1B856100}"/>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6" name="Footer Placeholder 5">
            <a:extLst>
              <a:ext uri="{FF2B5EF4-FFF2-40B4-BE49-F238E27FC236}">
                <a16:creationId xmlns:a16="http://schemas.microsoft.com/office/drawing/2014/main" id="{43519C71-078F-4F70-8657-128018FAF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BA93E-7B38-4A12-BE6A-42B662638F45}"/>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1912565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E717-F498-4284-B350-4D16AEE17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307A-BF3F-4CA3-B822-B88AF84F9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07895-CD3D-4DB8-A4BE-BDBE879C7321}"/>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E9D9C577-D8D3-4BF3-9506-A054FFA12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ABEDA-6B2E-4CC8-8FCA-2464A47AAD54}"/>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9737530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0B3C48-5A36-442B-93BE-167058F1284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64BBB7-3C38-491A-9C9B-D37529D1D9F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0BA84-5FA4-42B6-802F-275BEC8E2604}"/>
              </a:ext>
            </a:extLst>
          </p:cNvPr>
          <p:cNvSpPr>
            <a:spLocks noGrp="1"/>
          </p:cNvSpPr>
          <p:nvPr>
            <p:ph type="dt" sz="half" idx="10"/>
          </p:nvPr>
        </p:nvSpPr>
        <p:spPr/>
        <p:txBody>
          <a:body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95B2017A-573C-44B9-A50B-52C2B9798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95D04-5729-4DE0-9BB1-57B8B3A2455F}"/>
              </a:ext>
            </a:extLst>
          </p:cNvPr>
          <p:cNvSpPr>
            <a:spLocks noGrp="1"/>
          </p:cNvSpPr>
          <p:nvPr>
            <p:ph type="sldNum" sz="quarter" idx="12"/>
          </p:nvPr>
        </p:nvSpPr>
        <p:spPr/>
        <p:txBody>
          <a:bodyPr/>
          <a:lstStyle/>
          <a:p>
            <a:fld id="{2A9D08C1-8A0C-4A90-832B-01704389BB98}" type="slidenum">
              <a:rPr lang="en-US" smtClean="0"/>
              <a:t>‹#›</a:t>
            </a:fld>
            <a:endParaRPr lang="en-US"/>
          </a:p>
        </p:txBody>
      </p:sp>
    </p:spTree>
    <p:extLst>
      <p:ext uri="{BB962C8B-B14F-4D97-AF65-F5344CB8AC3E}">
        <p14:creationId xmlns:p14="http://schemas.microsoft.com/office/powerpoint/2010/main" val="2140009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FOLLOW </a:t>
            </a:r>
            <a:br>
              <a:rPr lang="en-US"/>
            </a:br>
            <a:r>
              <a:rPr lang="en-US"/>
              <a:t>@NACHC</a:t>
            </a:r>
            <a:endParaRPr lang="ru-RU"/>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Twitter</a:t>
            </a:r>
            <a:br>
              <a:rPr lang="en-US"/>
            </a:br>
            <a:endParaRPr lang="en-US"/>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Facebook</a:t>
            </a:r>
            <a:br>
              <a:rPr lang="en-US"/>
            </a:br>
            <a:endParaRPr lang="en-US"/>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Instagram</a:t>
            </a:r>
            <a:br>
              <a:rPr lang="en-US"/>
            </a:br>
            <a:endParaRPr lang="en-US"/>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err="1"/>
              <a:t>Linkedin</a:t>
            </a:r>
            <a:br>
              <a:rPr lang="en-US"/>
            </a:br>
            <a:endParaRPr lang="en-US"/>
          </a:p>
        </p:txBody>
      </p:sp>
    </p:spTree>
    <p:extLst>
      <p:ext uri="{BB962C8B-B14F-4D97-AF65-F5344CB8AC3E}">
        <p14:creationId xmlns:p14="http://schemas.microsoft.com/office/powerpoint/2010/main" val="4184351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49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7A032-E778-4D08-A653-E42AACB0658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5BE049-D00C-44EC-9BC6-61098565EFB9}" type="slidenum">
              <a:rPr lang="en-US" smtClean="0"/>
              <a:t>‹#›</a:t>
            </a:fld>
            <a:endParaRPr lang="en-US"/>
          </a:p>
        </p:txBody>
      </p:sp>
    </p:spTree>
    <p:extLst>
      <p:ext uri="{BB962C8B-B14F-4D97-AF65-F5344CB8AC3E}">
        <p14:creationId xmlns:p14="http://schemas.microsoft.com/office/powerpoint/2010/main" val="3383932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7A032-E778-4D08-A653-E42AACB06584}"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5BE049-D00C-44EC-9BC6-61098565EFB9}" type="slidenum">
              <a:rPr lang="en-US" smtClean="0"/>
              <a:t>‹#›</a:t>
            </a:fld>
            <a:endParaRPr lang="en-US"/>
          </a:p>
        </p:txBody>
      </p:sp>
    </p:spTree>
    <p:extLst>
      <p:ext uri="{BB962C8B-B14F-4D97-AF65-F5344CB8AC3E}">
        <p14:creationId xmlns:p14="http://schemas.microsoft.com/office/powerpoint/2010/main" val="3876496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8D572417-480D-435D-97AE-A0029ADAF9A8}"/>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0ED0A24B-D62E-4FB3-AF80-330CA1B4E4F1}"/>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69B4A1E1-958B-453E-9FB2-17E3AF2C7EB1}"/>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90875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b="-403"/>
          <a:stretch/>
        </p:blipFill>
        <p:spPr>
          <a:xfrm flipH="1">
            <a:off x="7815254" y="533400"/>
            <a:ext cx="2708367" cy="5715000"/>
          </a:xfrm>
          <a:prstGeom prst="rect">
            <a:avLst/>
          </a:prstGeom>
        </p:spPr>
      </p:pic>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FOLLOW @NACHC</a:t>
            </a:r>
            <a:endParaRPr lang="ru-RU"/>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00225" y="3577546"/>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00225" y="4375719"/>
            <a:ext cx="635000" cy="635000"/>
          </a:xfrm>
          <a:prstGeom prst="rect">
            <a:avLst/>
          </a:prstGeom>
        </p:spPr>
      </p:pic>
      <p:sp>
        <p:nvSpPr>
          <p:cNvPr id="18" name="Рисунок 13">
            <a:extLst>
              <a:ext uri="{FF2B5EF4-FFF2-40B4-BE49-F238E27FC236}">
                <a16:creationId xmlns:a16="http://schemas.microsoft.com/office/drawing/2014/main" id="{194CE8D0-7FE3-9C4C-B485-689939AC7528}"/>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a:stretch>
              <a:fillRect l="-4603" t="354" r="-4603"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grpSp>
        <p:nvGrpSpPr>
          <p:cNvPr id="14" name="Group 13">
            <a:extLst>
              <a:ext uri="{FF2B5EF4-FFF2-40B4-BE49-F238E27FC236}">
                <a16:creationId xmlns:a16="http://schemas.microsoft.com/office/drawing/2014/main" id="{44A02A0E-F638-C64C-8C75-2F15F0183CC5}"/>
              </a:ext>
            </a:extLst>
          </p:cNvPr>
          <p:cNvGrpSpPr/>
          <p:nvPr userDrawn="1"/>
        </p:nvGrpSpPr>
        <p:grpSpPr>
          <a:xfrm>
            <a:off x="800225" y="5173892"/>
            <a:ext cx="635000" cy="635000"/>
            <a:chOff x="800225" y="5275418"/>
            <a:chExt cx="635000" cy="635000"/>
          </a:xfrm>
        </p:grpSpPr>
        <p:sp>
          <p:nvSpPr>
            <p:cNvPr id="9" name="Oval 8">
              <a:extLst>
                <a:ext uri="{FF2B5EF4-FFF2-40B4-BE49-F238E27FC236}">
                  <a16:creationId xmlns:a16="http://schemas.microsoft.com/office/drawing/2014/main" id="{2900523F-D7E4-1C46-A5CC-9CF956C96455}"/>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logo&#10;&#10;Description automatically generated">
              <a:extLst>
                <a:ext uri="{FF2B5EF4-FFF2-40B4-BE49-F238E27FC236}">
                  <a16:creationId xmlns:a16="http://schemas.microsoft.com/office/drawing/2014/main" id="{6FF48CEA-8286-294F-B3BF-6E321C3BEAF2}"/>
                </a:ext>
              </a:extLst>
            </p:cNvPr>
            <p:cNvPicPr>
              <a:picLocks noChangeAspect="1"/>
            </p:cNvPicPr>
            <p:nvPr userDrawn="1"/>
          </p:nvPicPr>
          <p:blipFill rotWithShape="1">
            <a:blip r:embed="rId8"/>
            <a:srcRect l="-704" t="-505" r="67600" b="505"/>
            <a:stretch/>
          </p:blipFill>
          <p:spPr>
            <a:xfrm>
              <a:off x="898269" y="5442042"/>
              <a:ext cx="438912" cy="301752"/>
            </a:xfrm>
            <a:prstGeom prst="rect">
              <a:avLst/>
            </a:prstGeom>
          </p:spPr>
        </p:pic>
      </p:grpSp>
      <p:sp>
        <p:nvSpPr>
          <p:cNvPr id="27" name="TextBox 26">
            <a:extLst>
              <a:ext uri="{FF2B5EF4-FFF2-40B4-BE49-F238E27FC236}">
                <a16:creationId xmlns:a16="http://schemas.microsoft.com/office/drawing/2014/main" id="{D90165F6-80D1-5A4F-A2D8-397CD9D5B2F5}"/>
              </a:ext>
            </a:extLst>
          </p:cNvPr>
          <p:cNvSpPr txBox="1"/>
          <p:nvPr userDrawn="1"/>
        </p:nvSpPr>
        <p:spPr>
          <a:xfrm>
            <a:off x="1638425" y="2016994"/>
            <a:ext cx="4544659" cy="523220"/>
          </a:xfrm>
          <a:prstGeom prst="rect">
            <a:avLst/>
          </a:prstGeom>
          <a:noFill/>
        </p:spPr>
        <p:txBody>
          <a:bodyPr wrap="square" rtlCol="0">
            <a:noAutofit/>
          </a:bodyPr>
          <a:lstStyle/>
          <a:p>
            <a:r>
              <a:rPr lang="en-US" sz="2800" err="1">
                <a:solidFill>
                  <a:schemeClr val="bg1"/>
                </a:solidFill>
              </a:rPr>
              <a:t>Twitter.com</a:t>
            </a:r>
            <a:r>
              <a:rPr lang="en-US" sz="2800">
                <a:solidFill>
                  <a:schemeClr val="bg1"/>
                </a:solidFill>
              </a:rPr>
              <a:t>/NACHC</a:t>
            </a:r>
          </a:p>
        </p:txBody>
      </p:sp>
      <p:sp>
        <p:nvSpPr>
          <p:cNvPr id="28" name="TextBox 27">
            <a:extLst>
              <a:ext uri="{FF2B5EF4-FFF2-40B4-BE49-F238E27FC236}">
                <a16:creationId xmlns:a16="http://schemas.microsoft.com/office/drawing/2014/main" id="{AE07270D-241C-5B41-97BE-A2B08EE2E980}"/>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Facebook.com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29" name="TextBox 28">
            <a:extLst>
              <a:ext uri="{FF2B5EF4-FFF2-40B4-BE49-F238E27FC236}">
                <a16:creationId xmlns:a16="http://schemas.microsoft.com/office/drawing/2014/main" id="{B2406C24-18AB-204F-AEA1-908AEB77C08D}"/>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Instagram.com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0" name="TextBox 29">
            <a:extLst>
              <a:ext uri="{FF2B5EF4-FFF2-40B4-BE49-F238E27FC236}">
                <a16:creationId xmlns:a16="http://schemas.microsoft.com/office/drawing/2014/main" id="{0ABC77EF-810E-3D4F-ADBD-BF5DE231F390}"/>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err="1">
                <a:solidFill>
                  <a:schemeClr val="bg1"/>
                </a:solidFill>
                <a:latin typeface="+mn-lt"/>
                <a:ea typeface="+mn-ea"/>
                <a:cs typeface="+mn-cs"/>
              </a:rPr>
              <a:t>Linkedin.com</a:t>
            </a:r>
            <a:r>
              <a:rPr lang="en-US" sz="2800" kern="1200">
                <a:solidFill>
                  <a:schemeClr val="bg1"/>
                </a:solidFill>
                <a:latin typeface="+mn-lt"/>
                <a:ea typeface="+mn-ea"/>
                <a:cs typeface="+mn-cs"/>
              </a:rPr>
              <a:t>/company/</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FA611A60-50FE-AA4D-B467-17061A059BB8}"/>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err="1">
                <a:solidFill>
                  <a:schemeClr val="bg1"/>
                </a:solidFill>
                <a:latin typeface="+mn-lt"/>
                <a:ea typeface="+mn-ea"/>
                <a:cs typeface="+mn-cs"/>
              </a:rPr>
              <a:t>YouTube.com</a:t>
            </a:r>
            <a:r>
              <a:rPr lang="en-US" sz="2800" kern="1200">
                <a:solidFill>
                  <a:schemeClr val="bg1"/>
                </a:solidFill>
                <a:latin typeface="+mn-lt"/>
                <a:ea typeface="+mn-ea"/>
                <a:cs typeface="+mn-cs"/>
              </a:rPr>
              <a:t>/user/</a:t>
            </a:r>
            <a:r>
              <a:rPr lang="en-US" sz="2800" kern="1200" err="1">
                <a:solidFill>
                  <a:schemeClr val="bg1"/>
                </a:solidFill>
                <a:latin typeface="+mn-lt"/>
                <a:ea typeface="+mn-ea"/>
                <a:cs typeface="+mn-cs"/>
              </a:rPr>
              <a:t>nachcmedia</a:t>
            </a:r>
            <a:endParaRPr lang="en-US" sz="2800"/>
          </a:p>
        </p:txBody>
      </p:sp>
    </p:spTree>
    <p:extLst>
      <p:ext uri="{BB962C8B-B14F-4D97-AF65-F5344CB8AC3E}">
        <p14:creationId xmlns:p14="http://schemas.microsoft.com/office/powerpoint/2010/main" val="2473360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8F5188-389C-4FAE-ADDE-BE9B0FE5550A}"/>
              </a:ext>
            </a:extLst>
          </p:cNvPr>
          <p:cNvSpPr>
            <a:spLocks noGrp="1"/>
          </p:cNvSpPr>
          <p:nvPr>
            <p:ph type="body" sz="quarter" idx="10"/>
          </p:nvPr>
        </p:nvSpPr>
        <p:spPr>
          <a:xfrm>
            <a:off x="865636" y="499436"/>
            <a:ext cx="9235294" cy="563820"/>
          </a:xfrm>
          <a:prstGeom prst="rect">
            <a:avLst/>
          </a:prstGeom>
        </p:spPr>
        <p:txBody>
          <a:bodyPr/>
          <a:lstStyle>
            <a:lvl1pPr marL="0" indent="0">
              <a:buFont typeface="Arial" panose="020B0604020202020204" pitchFamily="34" charset="0"/>
              <a:buNone/>
              <a:defRPr lang="en-US" sz="3200" b="1" smtClean="0">
                <a:solidFill>
                  <a:srgbClr val="00273A"/>
                </a:solidFill>
              </a:defRPr>
            </a:lvl1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7791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866995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13901A-6515-B040-8F97-D98FE9DFB5BB}"/>
              </a:ext>
            </a:extLst>
          </p:cNvPr>
          <p:cNvSpPr/>
          <p:nvPr userDrawn="1"/>
        </p:nvSpPr>
        <p:spPr>
          <a:xfrm>
            <a:off x="4104480" y="-28152"/>
            <a:ext cx="8093805" cy="6934199"/>
          </a:xfrm>
          <a:prstGeom prst="rect">
            <a:avLst/>
          </a:prstGeom>
          <a:gradFill>
            <a:gsLst>
              <a:gs pos="24000">
                <a:schemeClr val="bg2"/>
              </a:gs>
              <a:gs pos="85000">
                <a:srgbClr val="E7E7E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C0DD397-09A6-8E43-A16A-F1928D816619}"/>
              </a:ext>
            </a:extLst>
          </p:cNvPr>
          <p:cNvGrpSpPr/>
          <p:nvPr userDrawn="1"/>
        </p:nvGrpSpPr>
        <p:grpSpPr>
          <a:xfrm>
            <a:off x="5802678" y="-68530"/>
            <a:ext cx="6836409" cy="7014955"/>
            <a:chOff x="5802678" y="-68530"/>
            <a:chExt cx="6836409" cy="7014955"/>
          </a:xfrm>
        </p:grpSpPr>
        <p:grpSp>
          <p:nvGrpSpPr>
            <p:cNvPr id="5" name="Group 4">
              <a:extLst>
                <a:ext uri="{FF2B5EF4-FFF2-40B4-BE49-F238E27FC236}">
                  <a16:creationId xmlns:a16="http://schemas.microsoft.com/office/drawing/2014/main" id="{39D05B8A-D5D5-1446-A57B-F83462FD51E8}"/>
                </a:ext>
              </a:extLst>
            </p:cNvPr>
            <p:cNvGrpSpPr/>
            <p:nvPr userDrawn="1"/>
          </p:nvGrpSpPr>
          <p:grpSpPr>
            <a:xfrm>
              <a:off x="5802678" y="-68530"/>
              <a:ext cx="6836409" cy="7002730"/>
              <a:chOff x="5802678" y="-68530"/>
              <a:chExt cx="6836409" cy="7002730"/>
            </a:xfrm>
            <a:effectLst>
              <a:outerShdw blurRad="211359" dist="37660" dir="13500000" algn="br" rotWithShape="0">
                <a:schemeClr val="tx2">
                  <a:alpha val="41665"/>
                </a:schemeClr>
              </a:outerShdw>
            </a:effectLst>
          </p:grpSpPr>
          <p:sp>
            <p:nvSpPr>
              <p:cNvPr id="83" name="Hexagon 82">
                <a:extLst>
                  <a:ext uri="{FF2B5EF4-FFF2-40B4-BE49-F238E27FC236}">
                    <a16:creationId xmlns:a16="http://schemas.microsoft.com/office/drawing/2014/main" id="{2D6325AF-B18A-2544-8F01-293BC411470A}"/>
                  </a:ext>
                </a:extLst>
              </p:cNvPr>
              <p:cNvSpPr/>
              <p:nvPr userDrawn="1"/>
            </p:nvSpPr>
            <p:spPr>
              <a:xfrm>
                <a:off x="7936101" y="1124281"/>
                <a:ext cx="2541702" cy="2225385"/>
              </a:xfrm>
              <a:prstGeom prst="hexagon">
                <a:avLst/>
              </a:prstGeom>
              <a:solidFill>
                <a:schemeClr val="accent1">
                  <a:alpha val="8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1C7DE2C9-3769-9944-835B-A0220118F0DB}"/>
                  </a:ext>
                </a:extLst>
              </p:cNvPr>
              <p:cNvSpPr/>
              <p:nvPr userDrawn="1"/>
            </p:nvSpPr>
            <p:spPr>
              <a:xfrm>
                <a:off x="7944524" y="3494199"/>
                <a:ext cx="2565469" cy="2211881"/>
              </a:xfrm>
              <a:prstGeom prst="hexagon">
                <a:avLst>
                  <a:gd name="adj" fmla="val 25000"/>
                  <a:gd name="vf" fmla="val 115470"/>
                </a:avLst>
              </a:prstGeom>
              <a:solidFill>
                <a:schemeClr val="accent1">
                  <a:alpha val="89574"/>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a:extLst>
                  <a:ext uri="{FF2B5EF4-FFF2-40B4-BE49-F238E27FC236}">
                    <a16:creationId xmlns:a16="http://schemas.microsoft.com/office/drawing/2014/main" id="{6D699E99-2F1D-C748-8B32-84C2D44D7EAD}"/>
                  </a:ext>
                </a:extLst>
              </p:cNvPr>
              <p:cNvSpPr/>
              <p:nvPr userDrawn="1"/>
            </p:nvSpPr>
            <p:spPr>
              <a:xfrm>
                <a:off x="10085502" y="2291960"/>
                <a:ext cx="2541702" cy="2225385"/>
              </a:xfrm>
              <a:prstGeom prst="hexagon">
                <a:avLst/>
              </a:prstGeom>
              <a:solidFill>
                <a:schemeClr val="accent1">
                  <a:alpha val="64045"/>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a:extLst>
                  <a:ext uri="{FF2B5EF4-FFF2-40B4-BE49-F238E27FC236}">
                    <a16:creationId xmlns:a16="http://schemas.microsoft.com/office/drawing/2014/main" id="{AFF0BABA-B2C0-D641-8F39-0AA27F69E063}"/>
                  </a:ext>
                </a:extLst>
              </p:cNvPr>
              <p:cNvSpPr/>
              <p:nvPr userDrawn="1"/>
            </p:nvSpPr>
            <p:spPr>
              <a:xfrm>
                <a:off x="10073618" y="-68530"/>
                <a:ext cx="2565469" cy="2211881"/>
              </a:xfrm>
              <a:prstGeom prst="hexagon">
                <a:avLst>
                  <a:gd name="adj" fmla="val 25000"/>
                  <a:gd name="vf" fmla="val 115470"/>
                </a:avLst>
              </a:prstGeom>
              <a:solidFill>
                <a:schemeClr val="accent1"/>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Hexagon 95">
                <a:extLst>
                  <a:ext uri="{FF2B5EF4-FFF2-40B4-BE49-F238E27FC236}">
                    <a16:creationId xmlns:a16="http://schemas.microsoft.com/office/drawing/2014/main" id="{1F662E87-9BCD-3A49-8A78-2855E43E5FA9}"/>
                  </a:ext>
                </a:extLst>
              </p:cNvPr>
              <p:cNvSpPr/>
              <p:nvPr userDrawn="1"/>
            </p:nvSpPr>
            <p:spPr>
              <a:xfrm>
                <a:off x="5802678" y="2299119"/>
                <a:ext cx="2565469" cy="2211881"/>
              </a:xfrm>
              <a:prstGeom prst="hexagon">
                <a:avLst>
                  <a:gd name="adj" fmla="val 25000"/>
                  <a:gd name="vf" fmla="val 115470"/>
                </a:avLst>
              </a:prstGeom>
              <a:solidFill>
                <a:schemeClr val="accent1">
                  <a:alpha val="57821"/>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Hexagon 96">
                <a:extLst>
                  <a:ext uri="{FF2B5EF4-FFF2-40B4-BE49-F238E27FC236}">
                    <a16:creationId xmlns:a16="http://schemas.microsoft.com/office/drawing/2014/main" id="{4791BC17-7FE0-B440-AF46-7D3C8E7BF7C4}"/>
                  </a:ext>
                </a:extLst>
              </p:cNvPr>
              <p:cNvSpPr/>
              <p:nvPr userDrawn="1"/>
            </p:nvSpPr>
            <p:spPr>
              <a:xfrm>
                <a:off x="5834417" y="464868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BE5AC73B-0D4E-8342-8545-FC74D94C6E73}"/>
                  </a:ext>
                </a:extLst>
              </p:cNvPr>
              <p:cNvSpPr/>
              <p:nvPr userDrawn="1"/>
            </p:nvSpPr>
            <p:spPr>
              <a:xfrm>
                <a:off x="10069146" y="466595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65708382-24B9-ED4F-A55E-566F475A6E32}"/>
                  </a:ext>
                </a:extLst>
              </p:cNvPr>
              <p:cNvSpPr/>
              <p:nvPr userDrawn="1"/>
            </p:nvSpPr>
            <p:spPr>
              <a:xfrm>
                <a:off x="7944524" y="5828260"/>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1000"/>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 name="Group 2">
              <a:extLst>
                <a:ext uri="{FF2B5EF4-FFF2-40B4-BE49-F238E27FC236}">
                  <a16:creationId xmlns:a16="http://schemas.microsoft.com/office/drawing/2014/main" id="{8387D78A-EF9A-FF48-B5E7-B1C6E66324F8}"/>
                </a:ext>
              </a:extLst>
            </p:cNvPr>
            <p:cNvGrpSpPr/>
            <p:nvPr userDrawn="1"/>
          </p:nvGrpSpPr>
          <p:grpSpPr>
            <a:xfrm>
              <a:off x="6291698" y="209293"/>
              <a:ext cx="5984034" cy="6737132"/>
              <a:chOff x="6291698" y="209293"/>
              <a:chExt cx="5984034" cy="6737132"/>
            </a:xfrm>
          </p:grpSpPr>
          <p:pic>
            <p:nvPicPr>
              <p:cNvPr id="24" name="Picture 23">
                <a:extLst>
                  <a:ext uri="{FF2B5EF4-FFF2-40B4-BE49-F238E27FC236}">
                    <a16:creationId xmlns:a16="http://schemas.microsoft.com/office/drawing/2014/main" id="{D1DE6FFE-B23C-A045-B99C-C855A97F93B4}"/>
                  </a:ext>
                </a:extLst>
              </p:cNvPr>
              <p:cNvPicPr>
                <a:picLocks/>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8384176" y="3847611"/>
                <a:ext cx="1594169" cy="1594169"/>
              </a:xfrm>
              <a:prstGeom prst="rect">
                <a:avLst/>
              </a:prstGeom>
            </p:spPr>
          </p:pic>
          <p:pic>
            <p:nvPicPr>
              <p:cNvPr id="25" name="Picture 24">
                <a:extLst>
                  <a:ext uri="{FF2B5EF4-FFF2-40B4-BE49-F238E27FC236}">
                    <a16:creationId xmlns:a16="http://schemas.microsoft.com/office/drawing/2014/main" id="{AF353BAD-97CC-5C48-9AD1-0CE53A17BFE2}"/>
                  </a:ext>
                </a:extLst>
              </p:cNvPr>
              <p:cNvPicPr>
                <a:picLocks noChangeAspect="1"/>
              </p:cNvPicPr>
              <p:nvPr userDrawn="1"/>
            </p:nvPicPr>
            <p:blipFill>
              <a:blip r:embed="rId3"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573050" y="2576535"/>
                <a:ext cx="1656234" cy="1656234"/>
              </a:xfrm>
              <a:prstGeom prst="rect">
                <a:avLst/>
              </a:prstGeom>
            </p:spPr>
          </p:pic>
          <p:pic>
            <p:nvPicPr>
              <p:cNvPr id="27" name="Picture 26">
                <a:extLst>
                  <a:ext uri="{FF2B5EF4-FFF2-40B4-BE49-F238E27FC236}">
                    <a16:creationId xmlns:a16="http://schemas.microsoft.com/office/drawing/2014/main" id="{50563D84-4680-794B-808F-8B5C7A7F4510}"/>
                  </a:ext>
                </a:extLst>
              </p:cNvPr>
              <p:cNvPicPr>
                <a:picLocks noChangeAspect="1"/>
              </p:cNvPicPr>
              <p:nvPr userDrawn="1"/>
            </p:nvPicPr>
            <p:blipFill>
              <a:blip r:embed="rId4" cstate="screen">
                <a:duotone>
                  <a:prstClr val="black"/>
                  <a:schemeClr val="accent1">
                    <a:tint val="45000"/>
                    <a:satMod val="400000"/>
                  </a:schemeClr>
                </a:duotone>
                <a:alphaModFix amt="46000"/>
                <a:extLst>
                  <a:ext uri="{28A0092B-C50C-407E-A947-70E740481C1C}">
                    <a14:useLocalDpi xmlns:a14="http://schemas.microsoft.com/office/drawing/2010/main"/>
                  </a:ext>
                </a:extLst>
              </a:blip>
              <a:srcRect/>
              <a:stretch/>
            </p:blipFill>
            <p:spPr>
              <a:xfrm>
                <a:off x="10619498" y="209293"/>
                <a:ext cx="1656234" cy="1656234"/>
              </a:xfrm>
              <a:prstGeom prst="rect">
                <a:avLst/>
              </a:prstGeom>
            </p:spPr>
          </p:pic>
          <p:pic>
            <p:nvPicPr>
              <p:cNvPr id="28" name="Picture 27">
                <a:extLst>
                  <a:ext uri="{FF2B5EF4-FFF2-40B4-BE49-F238E27FC236}">
                    <a16:creationId xmlns:a16="http://schemas.microsoft.com/office/drawing/2014/main" id="{1C3D6703-7124-804B-B498-6AFDC1CD11CB}"/>
                  </a:ext>
                </a:extLst>
              </p:cNvPr>
              <p:cNvPicPr>
                <a:picLocks noChangeAspect="1"/>
              </p:cNvPicPr>
              <p:nvPr userDrawn="1"/>
            </p:nvPicPr>
            <p:blipFill>
              <a:blip r:embed="rId5"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8358421" y="1420060"/>
                <a:ext cx="1656234" cy="1656234"/>
              </a:xfrm>
              <a:prstGeom prst="rect">
                <a:avLst/>
              </a:prstGeom>
            </p:spPr>
          </p:pic>
          <p:pic>
            <p:nvPicPr>
              <p:cNvPr id="29" name="Picture 28">
                <a:extLst>
                  <a:ext uri="{FF2B5EF4-FFF2-40B4-BE49-F238E27FC236}">
                    <a16:creationId xmlns:a16="http://schemas.microsoft.com/office/drawing/2014/main" id="{FDED516B-2853-9440-B997-C9C15276F193}"/>
                  </a:ext>
                </a:extLst>
              </p:cNvPr>
              <p:cNvPicPr>
                <a:picLocks/>
              </p:cNvPicPr>
              <p:nvPr userDrawn="1"/>
            </p:nvPicPr>
            <p:blipFill>
              <a:blip r:embed="rId6"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551945" y="5013462"/>
                <a:ext cx="1656234" cy="1656234"/>
              </a:xfrm>
              <a:prstGeom prst="rect">
                <a:avLst/>
              </a:prstGeom>
            </p:spPr>
          </p:pic>
          <p:pic>
            <p:nvPicPr>
              <p:cNvPr id="30" name="Picture 29">
                <a:extLst>
                  <a:ext uri="{FF2B5EF4-FFF2-40B4-BE49-F238E27FC236}">
                    <a16:creationId xmlns:a16="http://schemas.microsoft.com/office/drawing/2014/main" id="{4FBD4345-74F9-5B4B-8F1C-D8C584AC7C86}"/>
                  </a:ext>
                </a:extLst>
              </p:cNvPr>
              <p:cNvPicPr>
                <a:picLocks noChangeAspect="1"/>
              </p:cNvPicPr>
              <p:nvPr userDrawn="1"/>
            </p:nvPicPr>
            <p:blipFill>
              <a:blip r:embed="rId7"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6295105" y="4939053"/>
                <a:ext cx="1656234" cy="1656234"/>
              </a:xfrm>
              <a:prstGeom prst="rect">
                <a:avLst/>
              </a:prstGeom>
            </p:spPr>
          </p:pic>
          <p:pic>
            <p:nvPicPr>
              <p:cNvPr id="31" name="Picture 30">
                <a:extLst>
                  <a:ext uri="{FF2B5EF4-FFF2-40B4-BE49-F238E27FC236}">
                    <a16:creationId xmlns:a16="http://schemas.microsoft.com/office/drawing/2014/main" id="{9E735188-E300-A94B-9FB4-F2BB8987B145}"/>
                  </a:ext>
                </a:extLst>
              </p:cNvPr>
              <p:cNvPicPr>
                <a:picLocks/>
              </p:cNvPicPr>
              <p:nvPr userDrawn="1"/>
            </p:nvPicPr>
            <p:blipFill>
              <a:blip r:embed="rId6"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6291698" y="2604992"/>
                <a:ext cx="1656234" cy="1656234"/>
              </a:xfrm>
              <a:prstGeom prst="rect">
                <a:avLst/>
              </a:prstGeom>
            </p:spPr>
          </p:pic>
          <p:pic>
            <p:nvPicPr>
              <p:cNvPr id="32" name="Picture 31">
                <a:extLst>
                  <a:ext uri="{FF2B5EF4-FFF2-40B4-BE49-F238E27FC236}">
                    <a16:creationId xmlns:a16="http://schemas.microsoft.com/office/drawing/2014/main" id="{4A36B1F6-7FDA-4047-8125-5A963D8EC7CE}"/>
                  </a:ext>
                </a:extLst>
              </p:cNvPr>
              <p:cNvPicPr>
                <a:picLocks noChangeAspect="1"/>
              </p:cNvPicPr>
              <p:nvPr userDrawn="1"/>
            </p:nvPicPr>
            <p:blipFill rotWithShape="1">
              <a:blip r:embed="rId8" cstate="screen">
                <a:duotone>
                  <a:prstClr val="black"/>
                  <a:schemeClr val="accent1">
                    <a:tint val="45000"/>
                    <a:satMod val="400000"/>
                  </a:schemeClr>
                </a:duotone>
                <a:alphaModFix amt="62000"/>
                <a:extLst>
                  <a:ext uri="{28A0092B-C50C-407E-A947-70E740481C1C}">
                    <a14:useLocalDpi xmlns:a14="http://schemas.microsoft.com/office/drawing/2010/main"/>
                  </a:ext>
                </a:extLst>
              </a:blip>
              <a:srcRect/>
              <a:stretch/>
            </p:blipFill>
            <p:spPr>
              <a:xfrm>
                <a:off x="8418653" y="6096000"/>
                <a:ext cx="1656234" cy="850425"/>
              </a:xfrm>
              <a:prstGeom prst="rect">
                <a:avLst/>
              </a:prstGeom>
            </p:spPr>
          </p:pic>
        </p:grpSp>
      </p:grpSp>
      <p:pic>
        <p:nvPicPr>
          <p:cNvPr id="16" name="Picture 15">
            <a:extLst>
              <a:ext uri="{FF2B5EF4-FFF2-40B4-BE49-F238E27FC236}">
                <a16:creationId xmlns:a16="http://schemas.microsoft.com/office/drawing/2014/main" id="{60FC60A3-F93A-1445-96A0-507040886B0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2" r="-472" b="4255"/>
          <a:stretch/>
        </p:blipFill>
        <p:spPr>
          <a:xfrm>
            <a:off x="-100817" y="0"/>
            <a:ext cx="8156115" cy="6858000"/>
          </a:xfrm>
          <a:prstGeom prst="rect">
            <a:avLst/>
          </a:prstGeom>
          <a:effectLst>
            <a:outerShdw blurRad="349298" dist="38100" sx="99142" sy="99142" algn="l" rotWithShape="0">
              <a:prstClr val="black">
                <a:alpha val="79000"/>
              </a:prstClr>
            </a:outerShdw>
          </a:effectLst>
        </p:spPr>
      </p:pic>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a:t>TITLE IN ALL UPPER CASE</a:t>
            </a:r>
            <a:br>
              <a:rPr lang="en-US"/>
            </a:br>
            <a:r>
              <a:rPr lang="en-US"/>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lower case</a:t>
            </a:r>
            <a:br>
              <a:rPr lang="en-US"/>
            </a:br>
            <a:r>
              <a:rPr lang="en-US"/>
              <a:t>24 pt., Calibri font</a:t>
            </a:r>
          </a:p>
        </p:txBody>
      </p:sp>
    </p:spTree>
    <p:extLst>
      <p:ext uri="{BB962C8B-B14F-4D97-AF65-F5344CB8AC3E}">
        <p14:creationId xmlns:p14="http://schemas.microsoft.com/office/powerpoint/2010/main" val="17781155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illars">
    <p:spTree>
      <p:nvGrpSpPr>
        <p:cNvPr id="1" name=""/>
        <p:cNvGrpSpPr/>
        <p:nvPr/>
      </p:nvGrpSpPr>
      <p:grpSpPr>
        <a:xfrm>
          <a:off x="0" y="0"/>
          <a:ext cx="0" cy="0"/>
          <a:chOff x="0" y="0"/>
          <a:chExt cx="0" cy="0"/>
        </a:xfrm>
      </p:grpSpPr>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861"/>
            <a:ext cx="12192000" cy="3274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457200" y="533400"/>
            <a:ext cx="7257462" cy="741700"/>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a:t>COLOR LAYOUT</a:t>
            </a:r>
            <a:endParaRPr lang="ru-RU"/>
          </a:p>
        </p:txBody>
      </p:sp>
      <p:sp>
        <p:nvSpPr>
          <p:cNvPr id="11" name="Прямоугольник 11">
            <a:extLst>
              <a:ext uri="{FF2B5EF4-FFF2-40B4-BE49-F238E27FC236}">
                <a16:creationId xmlns:a16="http://schemas.microsoft.com/office/drawing/2014/main" id="{7F9E27EF-2A65-3142-B0AC-459EFE4D1B5C}"/>
              </a:ext>
            </a:extLst>
          </p:cNvPr>
          <p:cNvSpPr/>
          <p:nvPr userDrawn="1"/>
        </p:nvSpPr>
        <p:spPr>
          <a:xfrm>
            <a:off x="530235" y="0"/>
            <a:ext cx="2533779" cy="152400"/>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Footer Placeholder 1">
            <a:extLst>
              <a:ext uri="{FF2B5EF4-FFF2-40B4-BE49-F238E27FC236}">
                <a16:creationId xmlns:a16="http://schemas.microsoft.com/office/drawing/2014/main" id="{63CC861C-712D-DA4D-8084-E6004D679AB5}"/>
              </a:ext>
            </a:extLst>
          </p:cNvPr>
          <p:cNvSpPr txBox="1">
            <a:spLocks/>
          </p:cNvSpPr>
          <p:nvPr userDrawn="1"/>
        </p:nvSpPr>
        <p:spPr>
          <a:xfrm>
            <a:off x="4907868" y="6277102"/>
            <a:ext cx="23762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www.nachc.org</a:t>
            </a:r>
          </a:p>
        </p:txBody>
      </p:sp>
      <p:sp>
        <p:nvSpPr>
          <p:cNvPr id="76" name="Rounded Rectangle 75">
            <a:extLst>
              <a:ext uri="{FF2B5EF4-FFF2-40B4-BE49-F238E27FC236}">
                <a16:creationId xmlns:a16="http://schemas.microsoft.com/office/drawing/2014/main" id="{A1867839-D9F4-A641-8C64-7397570BA2D3}"/>
              </a:ext>
            </a:extLst>
          </p:cNvPr>
          <p:cNvSpPr/>
          <p:nvPr userDrawn="1"/>
        </p:nvSpPr>
        <p:spPr>
          <a:xfrm>
            <a:off x="597511" y="2527708"/>
            <a:ext cx="1418900" cy="7458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a:solidFill>
                  <a:srgbClr val="FFFFFF"/>
                </a:solidFill>
              </a:rPr>
              <a:t>Equity and Social Justice</a:t>
            </a:r>
          </a:p>
        </p:txBody>
      </p:sp>
      <p:sp>
        <p:nvSpPr>
          <p:cNvPr id="77" name="Rounded Rectangle 76">
            <a:extLst>
              <a:ext uri="{FF2B5EF4-FFF2-40B4-BE49-F238E27FC236}">
                <a16:creationId xmlns:a16="http://schemas.microsoft.com/office/drawing/2014/main" id="{84CB55C4-5ABB-8544-8432-861282065110}"/>
              </a:ext>
            </a:extLst>
          </p:cNvPr>
          <p:cNvSpPr/>
          <p:nvPr userDrawn="1"/>
        </p:nvSpPr>
        <p:spPr>
          <a:xfrm>
            <a:off x="4436415" y="2527708"/>
            <a:ext cx="1537501" cy="7458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500" b="1" spc="-30">
                <a:solidFill>
                  <a:srgbClr val="FFFFFF"/>
                </a:solidFill>
              </a:rPr>
              <a:t>Skilled and Mission-driven Workforce</a:t>
            </a:r>
          </a:p>
        </p:txBody>
      </p:sp>
      <p:sp>
        <p:nvSpPr>
          <p:cNvPr id="78" name="Rounded Rectangle 77">
            <a:extLst>
              <a:ext uri="{FF2B5EF4-FFF2-40B4-BE49-F238E27FC236}">
                <a16:creationId xmlns:a16="http://schemas.microsoft.com/office/drawing/2014/main" id="{A6A385E4-4892-9144-ADBA-EB5EC98AD0DC}"/>
              </a:ext>
            </a:extLst>
          </p:cNvPr>
          <p:cNvSpPr/>
          <p:nvPr userDrawn="1"/>
        </p:nvSpPr>
        <p:spPr>
          <a:xfrm>
            <a:off x="2518467" y="2527708"/>
            <a:ext cx="1542067" cy="74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lvl="0" algn="ctr" defTabSz="711200">
              <a:lnSpc>
                <a:spcPct val="90000"/>
              </a:lnSpc>
              <a:spcBef>
                <a:spcPct val="0"/>
              </a:spcBef>
              <a:spcAft>
                <a:spcPct val="35000"/>
              </a:spcAft>
            </a:pPr>
            <a:r>
              <a:rPr lang="en-US" sz="1600" b="1" spc="-30">
                <a:solidFill>
                  <a:srgbClr val="FFFFFF"/>
                </a:solidFill>
              </a:rPr>
              <a:t>Empowered Infrastructure</a:t>
            </a:r>
          </a:p>
        </p:txBody>
      </p:sp>
      <p:pic>
        <p:nvPicPr>
          <p:cNvPr id="79" name="Picture 78">
            <a:extLst>
              <a:ext uri="{FF2B5EF4-FFF2-40B4-BE49-F238E27FC236}">
                <a16:creationId xmlns:a16="http://schemas.microsoft.com/office/drawing/2014/main" id="{2C1EC3AA-4091-934E-B5A5-797D7B9FA413}"/>
              </a:ext>
            </a:extLst>
          </p:cNvPr>
          <p:cNvPicPr>
            <a:picLocks/>
          </p:cNvPicPr>
          <p:nvPr userDrawn="1"/>
        </p:nvPicPr>
        <p:blipFill rotWithShape="1">
          <a:blip r:embed="rId2"/>
          <a:srcRect l="9278" t="3944" r="54325" b="67932"/>
          <a:stretch/>
        </p:blipFill>
        <p:spPr>
          <a:xfrm>
            <a:off x="728327" y="1426455"/>
            <a:ext cx="1172559" cy="1172559"/>
          </a:xfrm>
          <a:prstGeom prst="rect">
            <a:avLst/>
          </a:prstGeom>
        </p:spPr>
      </p:pic>
      <p:sp>
        <p:nvSpPr>
          <p:cNvPr id="80" name="Rounded Rectangle 79">
            <a:extLst>
              <a:ext uri="{FF2B5EF4-FFF2-40B4-BE49-F238E27FC236}">
                <a16:creationId xmlns:a16="http://schemas.microsoft.com/office/drawing/2014/main" id="{231AB543-8D5F-9245-8FD4-6CCCC3285387}"/>
              </a:ext>
            </a:extLst>
          </p:cNvPr>
          <p:cNvSpPr/>
          <p:nvPr userDrawn="1"/>
        </p:nvSpPr>
        <p:spPr>
          <a:xfrm>
            <a:off x="6429764" y="2527708"/>
            <a:ext cx="1422490" cy="7458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a:solidFill>
                  <a:srgbClr val="FFFFFF"/>
                </a:solidFill>
              </a:rPr>
              <a:t>Reliable and Sustainable Funding</a:t>
            </a:r>
          </a:p>
        </p:txBody>
      </p:sp>
      <p:sp>
        <p:nvSpPr>
          <p:cNvPr id="81" name="Rounded Rectangle 80">
            <a:extLst>
              <a:ext uri="{FF2B5EF4-FFF2-40B4-BE49-F238E27FC236}">
                <a16:creationId xmlns:a16="http://schemas.microsoft.com/office/drawing/2014/main" id="{632F4B36-6BF0-E34E-901C-CBF81C2D07DD}"/>
              </a:ext>
            </a:extLst>
          </p:cNvPr>
          <p:cNvSpPr/>
          <p:nvPr userDrawn="1"/>
        </p:nvSpPr>
        <p:spPr>
          <a:xfrm>
            <a:off x="533400" y="1429633"/>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82" name="TextBox 81">
            <a:extLst>
              <a:ext uri="{FF2B5EF4-FFF2-40B4-BE49-F238E27FC236}">
                <a16:creationId xmlns:a16="http://schemas.microsoft.com/office/drawing/2014/main" id="{4B6B7FFA-D285-604D-9E6A-DEAA66A0B29D}"/>
              </a:ext>
            </a:extLst>
          </p:cNvPr>
          <p:cNvSpPr txBox="1"/>
          <p:nvPr userDrawn="1"/>
        </p:nvSpPr>
        <p:spPr>
          <a:xfrm>
            <a:off x="556322" y="3349752"/>
            <a:ext cx="1501078" cy="1600438"/>
          </a:xfrm>
          <a:prstGeom prst="rect">
            <a:avLst/>
          </a:prstGeom>
          <a:noFill/>
        </p:spPr>
        <p:txBody>
          <a:bodyPr wrap="square" rtlCol="0">
            <a:spAutoFit/>
          </a:bodyPr>
          <a:lstStyle/>
          <a:p>
            <a:pPr algn="ctr"/>
            <a:r>
              <a:rPr lang="en-US" sz="1400" kern="1200" spc="-30">
                <a:solidFill>
                  <a:schemeClr val="tx1"/>
                </a:solidFill>
                <a:latin typeface="+mn-lt"/>
                <a:ea typeface="+mn-ea"/>
                <a:cs typeface="+mn-cs"/>
              </a:rPr>
              <a:t>Center</a:t>
            </a:r>
            <a:br>
              <a:rPr lang="en-US" sz="1400" kern="1200" spc="-30">
                <a:solidFill>
                  <a:schemeClr val="tx1"/>
                </a:solidFill>
                <a:latin typeface="+mn-lt"/>
                <a:ea typeface="+mn-ea"/>
                <a:cs typeface="+mn-cs"/>
              </a:rPr>
            </a:br>
            <a:r>
              <a:rPr lang="en-US" sz="1400" kern="1200" spc="-30">
                <a:solidFill>
                  <a:schemeClr val="tx1"/>
                </a:solidFill>
                <a:latin typeface="+mn-lt"/>
                <a:ea typeface="+mn-ea"/>
                <a:cs typeface="+mn-cs"/>
              </a:rPr>
              <a:t>everything </a:t>
            </a:r>
            <a:br>
              <a:rPr lang="en-US" sz="1400" kern="1200" spc="-30">
                <a:solidFill>
                  <a:schemeClr val="tx1"/>
                </a:solidFill>
                <a:latin typeface="+mn-lt"/>
                <a:ea typeface="+mn-ea"/>
                <a:cs typeface="+mn-cs"/>
              </a:rPr>
            </a:br>
            <a:r>
              <a:rPr lang="en-US" sz="1400" kern="1200" spc="-30">
                <a:solidFill>
                  <a:schemeClr val="tx1"/>
                </a:solidFill>
                <a:latin typeface="+mn-lt"/>
                <a:ea typeface="+mn-ea"/>
                <a:cs typeface="+mn-cs"/>
              </a:rPr>
              <a:t>we do in a renewed commitment </a:t>
            </a:r>
            <a:br>
              <a:rPr lang="en-US" sz="1400" kern="1200" spc="-30">
                <a:solidFill>
                  <a:schemeClr val="tx1"/>
                </a:solidFill>
                <a:latin typeface="+mn-lt"/>
                <a:ea typeface="+mn-ea"/>
                <a:cs typeface="+mn-cs"/>
              </a:rPr>
            </a:br>
            <a:r>
              <a:rPr lang="en-US" sz="1400" kern="1200" spc="-30">
                <a:solidFill>
                  <a:schemeClr val="tx1"/>
                </a:solidFill>
                <a:latin typeface="+mn-lt"/>
                <a:ea typeface="+mn-ea"/>
                <a:cs typeface="+mn-cs"/>
              </a:rPr>
              <a:t>to equity and </a:t>
            </a:r>
            <a:br>
              <a:rPr lang="en-US" sz="1400" kern="1200" spc="-30">
                <a:solidFill>
                  <a:schemeClr val="tx1"/>
                </a:solidFill>
                <a:latin typeface="+mn-lt"/>
                <a:ea typeface="+mn-ea"/>
                <a:cs typeface="+mn-cs"/>
              </a:rPr>
            </a:br>
            <a:r>
              <a:rPr lang="en-US" sz="1400" kern="1200" spc="-30">
                <a:solidFill>
                  <a:schemeClr val="tx1"/>
                </a:solidFill>
                <a:latin typeface="+mn-lt"/>
                <a:ea typeface="+mn-ea"/>
                <a:cs typeface="+mn-cs"/>
              </a:rPr>
              <a:t>social justice</a:t>
            </a:r>
          </a:p>
        </p:txBody>
      </p:sp>
      <p:sp>
        <p:nvSpPr>
          <p:cNvPr id="83" name="Rounded Rectangle 82">
            <a:extLst>
              <a:ext uri="{FF2B5EF4-FFF2-40B4-BE49-F238E27FC236}">
                <a16:creationId xmlns:a16="http://schemas.microsoft.com/office/drawing/2014/main" id="{FDC411FE-2B0B-7246-96F3-76591245FA30}"/>
              </a:ext>
            </a:extLst>
          </p:cNvPr>
          <p:cNvSpPr/>
          <p:nvPr userDrawn="1"/>
        </p:nvSpPr>
        <p:spPr>
          <a:xfrm>
            <a:off x="2498011" y="1403129"/>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84" name="TextBox 83">
            <a:extLst>
              <a:ext uri="{FF2B5EF4-FFF2-40B4-BE49-F238E27FC236}">
                <a16:creationId xmlns:a16="http://schemas.microsoft.com/office/drawing/2014/main" id="{C6BA5BB4-B931-734C-884F-328E246FA524}"/>
              </a:ext>
            </a:extLst>
          </p:cNvPr>
          <p:cNvSpPr txBox="1"/>
          <p:nvPr userDrawn="1"/>
        </p:nvSpPr>
        <p:spPr>
          <a:xfrm>
            <a:off x="2498010" y="3349752"/>
            <a:ext cx="1562523" cy="2246769"/>
          </a:xfrm>
          <a:prstGeom prst="rect">
            <a:avLst/>
          </a:prstGeom>
          <a:noFill/>
        </p:spPr>
        <p:txBody>
          <a:bodyPr wrap="square" rtlCol="0">
            <a:spAutoFit/>
          </a:bodyPr>
          <a:lstStyle/>
          <a:p>
            <a:pPr algn="ctr"/>
            <a:r>
              <a:rPr lang="en-US" sz="1400" spc="-30"/>
              <a:t>Strengthen </a:t>
            </a:r>
            <a:br>
              <a:rPr lang="en-US" sz="1400" spc="-30"/>
            </a:br>
            <a:r>
              <a:rPr lang="en-US" sz="1400" spc="-30"/>
              <a:t>and reinforce </a:t>
            </a:r>
            <a:br>
              <a:rPr lang="en-US" sz="1400" spc="-30"/>
            </a:br>
            <a:r>
              <a:rPr lang="en-US" sz="1400" spc="-30"/>
              <a:t>the infrastructure for leading and coordinating the</a:t>
            </a:r>
          </a:p>
          <a:p>
            <a:pPr algn="ctr"/>
            <a:r>
              <a:rPr lang="en-US" sz="1400" spc="-30"/>
              <a:t>Community Health Center movement, notably consumer boards and </a:t>
            </a:r>
            <a:br>
              <a:rPr lang="en-US" sz="1400" spc="-30"/>
            </a:br>
            <a:r>
              <a:rPr lang="en-US" sz="1400" spc="-30"/>
              <a:t>NACHC itself</a:t>
            </a:r>
          </a:p>
        </p:txBody>
      </p:sp>
      <p:sp>
        <p:nvSpPr>
          <p:cNvPr id="85" name="Rounded Rectangle 84">
            <a:extLst>
              <a:ext uri="{FF2B5EF4-FFF2-40B4-BE49-F238E27FC236}">
                <a16:creationId xmlns:a16="http://schemas.microsoft.com/office/drawing/2014/main" id="{430A3876-1064-6F4B-A011-08C06E67E9E4}"/>
              </a:ext>
            </a:extLst>
          </p:cNvPr>
          <p:cNvSpPr/>
          <p:nvPr userDrawn="1"/>
        </p:nvSpPr>
        <p:spPr>
          <a:xfrm>
            <a:off x="4419198" y="1415954"/>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86" name="TextBox 85">
            <a:extLst>
              <a:ext uri="{FF2B5EF4-FFF2-40B4-BE49-F238E27FC236}">
                <a16:creationId xmlns:a16="http://schemas.microsoft.com/office/drawing/2014/main" id="{C1DB87F7-5EFB-224F-B806-FFCE32D3C407}"/>
              </a:ext>
            </a:extLst>
          </p:cNvPr>
          <p:cNvSpPr txBox="1"/>
          <p:nvPr userDrawn="1"/>
        </p:nvSpPr>
        <p:spPr>
          <a:xfrm>
            <a:off x="4453590" y="3349752"/>
            <a:ext cx="1501078" cy="2031325"/>
          </a:xfrm>
          <a:prstGeom prst="rect">
            <a:avLst/>
          </a:prstGeom>
          <a:noFill/>
        </p:spPr>
        <p:txBody>
          <a:bodyPr wrap="square" rtlCol="0">
            <a:spAutoFit/>
          </a:bodyPr>
          <a:lstStyle/>
          <a:p>
            <a:pPr algn="ctr"/>
            <a:r>
              <a:rPr lang="en-US" sz="1400" spc="-30"/>
              <a:t>Develop a </a:t>
            </a:r>
            <a:br>
              <a:rPr lang="en-US" sz="1400" spc="-30"/>
            </a:br>
            <a:r>
              <a:rPr lang="en-US" sz="1400" spc="-30"/>
              <a:t>highly skilled, adaptive, and mission-driven workforce </a:t>
            </a:r>
            <a:br>
              <a:rPr lang="en-US" sz="1400" spc="-30"/>
            </a:br>
            <a:r>
              <a:rPr lang="en-US" sz="1400" spc="-30"/>
              <a:t>reflecting the</a:t>
            </a:r>
          </a:p>
          <a:p>
            <a:pPr algn="ctr"/>
            <a:r>
              <a:rPr lang="en-US" sz="1400" spc="-30"/>
              <a:t>communities served</a:t>
            </a:r>
          </a:p>
          <a:p>
            <a:endParaRPr lang="en-US" sz="1400" spc="-30"/>
          </a:p>
        </p:txBody>
      </p:sp>
      <p:sp>
        <p:nvSpPr>
          <p:cNvPr id="87" name="Rounded Rectangle 86">
            <a:extLst>
              <a:ext uri="{FF2B5EF4-FFF2-40B4-BE49-F238E27FC236}">
                <a16:creationId xmlns:a16="http://schemas.microsoft.com/office/drawing/2014/main" id="{23BBB090-7582-D243-9493-23B14DF51F65}"/>
              </a:ext>
            </a:extLst>
          </p:cNvPr>
          <p:cNvSpPr/>
          <p:nvPr userDrawn="1"/>
        </p:nvSpPr>
        <p:spPr>
          <a:xfrm>
            <a:off x="6362276" y="1416381"/>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88" name="TextBox 87">
            <a:extLst>
              <a:ext uri="{FF2B5EF4-FFF2-40B4-BE49-F238E27FC236}">
                <a16:creationId xmlns:a16="http://schemas.microsoft.com/office/drawing/2014/main" id="{F4AD5A0A-C776-A54F-86CE-6D3E93FFF77B}"/>
              </a:ext>
            </a:extLst>
          </p:cNvPr>
          <p:cNvSpPr txBox="1"/>
          <p:nvPr userDrawn="1"/>
        </p:nvSpPr>
        <p:spPr>
          <a:xfrm>
            <a:off x="6385198" y="3349752"/>
            <a:ext cx="1501078" cy="2031325"/>
          </a:xfrm>
          <a:prstGeom prst="rect">
            <a:avLst/>
          </a:prstGeom>
          <a:noFill/>
        </p:spPr>
        <p:txBody>
          <a:bodyPr wrap="square" rtlCol="0">
            <a:spAutoFit/>
          </a:bodyPr>
          <a:lstStyle/>
          <a:p>
            <a:pPr algn="ctr"/>
            <a:r>
              <a:rPr lang="en-US" sz="1400" spc="-30"/>
              <a:t>Secure reliable </a:t>
            </a:r>
            <a:br>
              <a:rPr lang="en-US" sz="1400" spc="-30"/>
            </a:br>
            <a:r>
              <a:rPr lang="en-US" sz="1400" spc="-30"/>
              <a:t>and sustainable funding to meet</a:t>
            </a:r>
          </a:p>
          <a:p>
            <a:pPr algn="ctr"/>
            <a:r>
              <a:rPr lang="en-US" sz="1400" spc="-30"/>
              <a:t>increasing demands for</a:t>
            </a:r>
          </a:p>
          <a:p>
            <a:pPr algn="ctr"/>
            <a:r>
              <a:rPr lang="en-US" sz="1400" spc="-30"/>
              <a:t> Community Health Center services</a:t>
            </a:r>
          </a:p>
          <a:p>
            <a:endParaRPr lang="en-US" sz="1400" spc="-30"/>
          </a:p>
        </p:txBody>
      </p:sp>
      <p:pic>
        <p:nvPicPr>
          <p:cNvPr id="89" name="Picture 88">
            <a:extLst>
              <a:ext uri="{FF2B5EF4-FFF2-40B4-BE49-F238E27FC236}">
                <a16:creationId xmlns:a16="http://schemas.microsoft.com/office/drawing/2014/main" id="{34A2E5FC-73E6-7248-B13C-24761BA74DD0}"/>
              </a:ext>
            </a:extLst>
          </p:cNvPr>
          <p:cNvPicPr>
            <a:picLocks noChangeAspect="1"/>
          </p:cNvPicPr>
          <p:nvPr userDrawn="1"/>
        </p:nvPicPr>
        <p:blipFill rotWithShape="1">
          <a:blip r:embed="rId2"/>
          <a:srcRect l="52677" t="3944" r="10926" b="67932"/>
          <a:stretch/>
        </p:blipFill>
        <p:spPr>
          <a:xfrm>
            <a:off x="2703221" y="1426455"/>
            <a:ext cx="1172559" cy="1172559"/>
          </a:xfrm>
          <a:prstGeom prst="rect">
            <a:avLst/>
          </a:prstGeom>
        </p:spPr>
      </p:pic>
      <p:pic>
        <p:nvPicPr>
          <p:cNvPr id="90" name="Picture 89">
            <a:extLst>
              <a:ext uri="{FF2B5EF4-FFF2-40B4-BE49-F238E27FC236}">
                <a16:creationId xmlns:a16="http://schemas.microsoft.com/office/drawing/2014/main" id="{64BF13BC-6299-804E-814C-874162069C5A}"/>
              </a:ext>
            </a:extLst>
          </p:cNvPr>
          <p:cNvPicPr>
            <a:picLocks noChangeAspect="1"/>
          </p:cNvPicPr>
          <p:nvPr userDrawn="1"/>
        </p:nvPicPr>
        <p:blipFill rotWithShape="1">
          <a:blip r:embed="rId2"/>
          <a:srcRect l="9268" t="33814" r="54335" b="38062"/>
          <a:stretch/>
        </p:blipFill>
        <p:spPr>
          <a:xfrm>
            <a:off x="4620918" y="1426455"/>
            <a:ext cx="1172559" cy="1172559"/>
          </a:xfrm>
          <a:prstGeom prst="rect">
            <a:avLst/>
          </a:prstGeom>
        </p:spPr>
      </p:pic>
      <p:sp>
        <p:nvSpPr>
          <p:cNvPr id="91" name="Rounded Rectangle 90">
            <a:extLst>
              <a:ext uri="{FF2B5EF4-FFF2-40B4-BE49-F238E27FC236}">
                <a16:creationId xmlns:a16="http://schemas.microsoft.com/office/drawing/2014/main" id="{E2BC4C5F-33F0-8C4D-BDF2-15B6BABFE3B3}"/>
              </a:ext>
            </a:extLst>
          </p:cNvPr>
          <p:cNvSpPr/>
          <p:nvPr userDrawn="1"/>
        </p:nvSpPr>
        <p:spPr>
          <a:xfrm>
            <a:off x="8401977" y="2544138"/>
            <a:ext cx="1369088" cy="695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a:solidFill>
                  <a:srgbClr val="FFFFFF"/>
                </a:solidFill>
              </a:rPr>
              <a:t>Improved </a:t>
            </a:r>
            <a:br>
              <a:rPr lang="en-US" sz="1600" b="1">
                <a:solidFill>
                  <a:srgbClr val="FFFFFF"/>
                </a:solidFill>
              </a:rPr>
            </a:br>
            <a:r>
              <a:rPr lang="en-US" sz="1600" b="1">
                <a:solidFill>
                  <a:srgbClr val="FFFFFF"/>
                </a:solidFill>
              </a:rPr>
              <a:t>Care Models</a:t>
            </a:r>
          </a:p>
        </p:txBody>
      </p:sp>
      <p:sp>
        <p:nvSpPr>
          <p:cNvPr id="92" name="Rounded Rectangle 91">
            <a:extLst>
              <a:ext uri="{FF2B5EF4-FFF2-40B4-BE49-F238E27FC236}">
                <a16:creationId xmlns:a16="http://schemas.microsoft.com/office/drawing/2014/main" id="{69EB0E61-E2AF-364E-B093-A36183FE5295}"/>
              </a:ext>
            </a:extLst>
          </p:cNvPr>
          <p:cNvSpPr/>
          <p:nvPr userDrawn="1"/>
        </p:nvSpPr>
        <p:spPr>
          <a:xfrm>
            <a:off x="8288581" y="1442886"/>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93" name="TextBox 92">
            <a:extLst>
              <a:ext uri="{FF2B5EF4-FFF2-40B4-BE49-F238E27FC236}">
                <a16:creationId xmlns:a16="http://schemas.microsoft.com/office/drawing/2014/main" id="{1739085C-1523-B44B-BA73-601887D7026C}"/>
              </a:ext>
            </a:extLst>
          </p:cNvPr>
          <p:cNvSpPr txBox="1"/>
          <p:nvPr userDrawn="1"/>
        </p:nvSpPr>
        <p:spPr>
          <a:xfrm>
            <a:off x="8287916" y="3349752"/>
            <a:ext cx="1501078" cy="2031325"/>
          </a:xfrm>
          <a:prstGeom prst="rect">
            <a:avLst/>
          </a:prstGeom>
          <a:noFill/>
        </p:spPr>
        <p:txBody>
          <a:bodyPr wrap="square" rtlCol="0">
            <a:spAutoFit/>
          </a:bodyPr>
          <a:lstStyle/>
          <a:p>
            <a:pPr algn="ctr"/>
            <a:r>
              <a:rPr lang="en-US" sz="1400" spc="-30"/>
              <a:t>Update and improve </a:t>
            </a:r>
            <a:br>
              <a:rPr lang="en-US" sz="1400" spc="-30"/>
            </a:br>
            <a:r>
              <a:rPr lang="en-US" sz="1400" spc="-30"/>
              <a:t>care models</a:t>
            </a:r>
            <a:br>
              <a:rPr lang="en-US" sz="1400" spc="-30"/>
            </a:br>
            <a:r>
              <a:rPr lang="en-US" sz="1400" spc="-30"/>
              <a:t>to meet </a:t>
            </a:r>
            <a:br>
              <a:rPr lang="en-US" sz="1400" spc="-30"/>
            </a:br>
            <a:r>
              <a:rPr lang="en-US" sz="1400" spc="-30"/>
              <a:t>the evolving </a:t>
            </a:r>
            <a:br>
              <a:rPr lang="en-US" sz="1400" spc="-30"/>
            </a:br>
            <a:r>
              <a:rPr lang="en-US" sz="1400" spc="-30"/>
              <a:t>needs of the communities served</a:t>
            </a:r>
          </a:p>
          <a:p>
            <a:endParaRPr lang="en-US" sz="1400" spc="-30"/>
          </a:p>
        </p:txBody>
      </p:sp>
      <p:pic>
        <p:nvPicPr>
          <p:cNvPr id="94" name="Picture 93">
            <a:extLst>
              <a:ext uri="{FF2B5EF4-FFF2-40B4-BE49-F238E27FC236}">
                <a16:creationId xmlns:a16="http://schemas.microsoft.com/office/drawing/2014/main" id="{15B48BD9-0E94-724B-80C3-96B79411B63A}"/>
              </a:ext>
            </a:extLst>
          </p:cNvPr>
          <p:cNvPicPr>
            <a:picLocks noChangeAspect="1"/>
          </p:cNvPicPr>
          <p:nvPr userDrawn="1"/>
        </p:nvPicPr>
        <p:blipFill rotWithShape="1">
          <a:blip r:embed="rId2"/>
          <a:srcRect l="9278" t="62013" r="54325" b="9863"/>
          <a:stretch/>
        </p:blipFill>
        <p:spPr>
          <a:xfrm>
            <a:off x="8500242" y="1442885"/>
            <a:ext cx="1172559" cy="1172559"/>
          </a:xfrm>
          <a:prstGeom prst="rect">
            <a:avLst/>
          </a:prstGeom>
        </p:spPr>
      </p:pic>
      <p:sp>
        <p:nvSpPr>
          <p:cNvPr id="95" name="Rounded Rectangle 94">
            <a:extLst>
              <a:ext uri="{FF2B5EF4-FFF2-40B4-BE49-F238E27FC236}">
                <a16:creationId xmlns:a16="http://schemas.microsoft.com/office/drawing/2014/main" id="{364B7372-BD96-C643-9CF6-4C9A82741714}"/>
              </a:ext>
            </a:extLst>
          </p:cNvPr>
          <p:cNvSpPr/>
          <p:nvPr userDrawn="1"/>
        </p:nvSpPr>
        <p:spPr>
          <a:xfrm>
            <a:off x="10280817" y="2526262"/>
            <a:ext cx="1422490" cy="6933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a:solidFill>
                  <a:srgbClr val="FFFFFF"/>
                </a:solidFill>
              </a:rPr>
              <a:t>Supportive Partnerships</a:t>
            </a:r>
          </a:p>
        </p:txBody>
      </p:sp>
      <p:sp>
        <p:nvSpPr>
          <p:cNvPr id="96" name="Rounded Rectangle 95">
            <a:extLst>
              <a:ext uri="{FF2B5EF4-FFF2-40B4-BE49-F238E27FC236}">
                <a16:creationId xmlns:a16="http://schemas.microsoft.com/office/drawing/2014/main" id="{9D54E94B-FF43-C942-820C-EA8B39B33DF9}"/>
              </a:ext>
            </a:extLst>
          </p:cNvPr>
          <p:cNvSpPr/>
          <p:nvPr userDrawn="1"/>
        </p:nvSpPr>
        <p:spPr>
          <a:xfrm>
            <a:off x="10210800" y="1457707"/>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a:solidFill>
                <a:srgbClr val="FFFFFF"/>
              </a:solidFill>
            </a:endParaRPr>
          </a:p>
        </p:txBody>
      </p:sp>
      <p:sp>
        <p:nvSpPr>
          <p:cNvPr id="97" name="TextBox 96">
            <a:extLst>
              <a:ext uri="{FF2B5EF4-FFF2-40B4-BE49-F238E27FC236}">
                <a16:creationId xmlns:a16="http://schemas.microsoft.com/office/drawing/2014/main" id="{F1F4BABB-F201-734B-A827-40483B65DC23}"/>
              </a:ext>
            </a:extLst>
          </p:cNvPr>
          <p:cNvSpPr txBox="1"/>
          <p:nvPr userDrawn="1"/>
        </p:nvSpPr>
        <p:spPr>
          <a:xfrm>
            <a:off x="10233722" y="3349752"/>
            <a:ext cx="1501078" cy="2246769"/>
          </a:xfrm>
          <a:prstGeom prst="rect">
            <a:avLst/>
          </a:prstGeom>
          <a:noFill/>
        </p:spPr>
        <p:txBody>
          <a:bodyPr wrap="square" rtlCol="0">
            <a:spAutoFit/>
          </a:bodyPr>
          <a:lstStyle/>
          <a:p>
            <a:pPr algn="ctr"/>
            <a:r>
              <a:rPr lang="en-US" sz="1400" spc="-20"/>
              <a:t>Cultivate new </a:t>
            </a:r>
            <a:br>
              <a:rPr lang="en-US" sz="1400" spc="-20"/>
            </a:br>
            <a:r>
              <a:rPr lang="en-US" sz="1400" spc="-20"/>
              <a:t>and strengthen existing mutually beneficial partnerships to</a:t>
            </a:r>
          </a:p>
          <a:p>
            <a:pPr algn="ctr"/>
            <a:r>
              <a:rPr lang="en-US" sz="1400" spc="-20"/>
              <a:t>advance the </a:t>
            </a:r>
            <a:br>
              <a:rPr lang="en-US" sz="1400" spc="-20"/>
            </a:br>
            <a:r>
              <a:rPr lang="en-US" sz="1400" spc="-20"/>
              <a:t>shared mission </a:t>
            </a:r>
            <a:br>
              <a:rPr lang="en-US" sz="1400" spc="-20"/>
            </a:br>
            <a:r>
              <a:rPr lang="en-US" sz="1400" spc="-20"/>
              <a:t>of improving community health</a:t>
            </a:r>
          </a:p>
          <a:p>
            <a:pPr algn="ctr"/>
            <a:endParaRPr lang="en-US" sz="1400" spc="-30"/>
          </a:p>
        </p:txBody>
      </p:sp>
      <p:pic>
        <p:nvPicPr>
          <p:cNvPr id="98" name="Picture 97">
            <a:extLst>
              <a:ext uri="{FF2B5EF4-FFF2-40B4-BE49-F238E27FC236}">
                <a16:creationId xmlns:a16="http://schemas.microsoft.com/office/drawing/2014/main" id="{FEF70089-7F1D-D54A-9E58-0EDD38C3B2A2}"/>
              </a:ext>
            </a:extLst>
          </p:cNvPr>
          <p:cNvPicPr>
            <a:picLocks noChangeAspect="1"/>
          </p:cNvPicPr>
          <p:nvPr userDrawn="1"/>
        </p:nvPicPr>
        <p:blipFill rotWithShape="1">
          <a:blip r:embed="rId2"/>
          <a:srcRect l="52811" t="63420" r="10792" b="8456"/>
          <a:stretch/>
        </p:blipFill>
        <p:spPr>
          <a:xfrm>
            <a:off x="10405783" y="1496989"/>
            <a:ext cx="1172559" cy="1172559"/>
          </a:xfrm>
          <a:prstGeom prst="rect">
            <a:avLst/>
          </a:prstGeom>
        </p:spPr>
      </p:pic>
      <p:pic>
        <p:nvPicPr>
          <p:cNvPr id="99" name="Picture 98">
            <a:extLst>
              <a:ext uri="{FF2B5EF4-FFF2-40B4-BE49-F238E27FC236}">
                <a16:creationId xmlns:a16="http://schemas.microsoft.com/office/drawing/2014/main" id="{5A6E254E-AF39-6A4F-AD8A-CEC85B86DC15}"/>
              </a:ext>
            </a:extLst>
          </p:cNvPr>
          <p:cNvPicPr>
            <a:picLocks/>
          </p:cNvPicPr>
          <p:nvPr userDrawn="1"/>
        </p:nvPicPr>
        <p:blipFill rotWithShape="1">
          <a:blip r:embed="rId2"/>
          <a:srcRect l="52511" t="34211" r="11092" b="37665"/>
          <a:stretch/>
        </p:blipFill>
        <p:spPr>
          <a:xfrm>
            <a:off x="6545076" y="1426455"/>
            <a:ext cx="1172559" cy="1172559"/>
          </a:xfrm>
          <a:prstGeom prst="rect">
            <a:avLst/>
          </a:prstGeom>
        </p:spPr>
      </p:pic>
      <p:sp>
        <p:nvSpPr>
          <p:cNvPr id="100" name="TextBox 99">
            <a:extLst>
              <a:ext uri="{FF2B5EF4-FFF2-40B4-BE49-F238E27FC236}">
                <a16:creationId xmlns:a16="http://schemas.microsoft.com/office/drawing/2014/main" id="{4B64A794-0F3C-714D-87E2-0D9EB3B1408D}"/>
              </a:ext>
            </a:extLst>
          </p:cNvPr>
          <p:cNvSpPr txBox="1"/>
          <p:nvPr userDrawn="1"/>
        </p:nvSpPr>
        <p:spPr>
          <a:xfrm>
            <a:off x="396798" y="1216152"/>
            <a:ext cx="286567"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1</a:t>
            </a:r>
          </a:p>
        </p:txBody>
      </p:sp>
      <p:sp>
        <p:nvSpPr>
          <p:cNvPr id="101" name="TextBox 100">
            <a:extLst>
              <a:ext uri="{FF2B5EF4-FFF2-40B4-BE49-F238E27FC236}">
                <a16:creationId xmlns:a16="http://schemas.microsoft.com/office/drawing/2014/main" id="{F1222163-C3A4-C44A-9056-9F4BA45CCA7C}"/>
              </a:ext>
            </a:extLst>
          </p:cNvPr>
          <p:cNvSpPr txBox="1"/>
          <p:nvPr userDrawn="1"/>
        </p:nvSpPr>
        <p:spPr>
          <a:xfrm>
            <a:off x="2364074" y="1216152"/>
            <a:ext cx="328975"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2</a:t>
            </a:r>
          </a:p>
        </p:txBody>
      </p:sp>
      <p:sp>
        <p:nvSpPr>
          <p:cNvPr id="102" name="TextBox 101">
            <a:extLst>
              <a:ext uri="{FF2B5EF4-FFF2-40B4-BE49-F238E27FC236}">
                <a16:creationId xmlns:a16="http://schemas.microsoft.com/office/drawing/2014/main" id="{3D501A9D-377F-F047-8733-63EE12D48315}"/>
              </a:ext>
            </a:extLst>
          </p:cNvPr>
          <p:cNvSpPr txBox="1"/>
          <p:nvPr userDrawn="1"/>
        </p:nvSpPr>
        <p:spPr>
          <a:xfrm>
            <a:off x="4280779" y="1216152"/>
            <a:ext cx="310795"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3</a:t>
            </a:r>
          </a:p>
        </p:txBody>
      </p:sp>
      <p:sp>
        <p:nvSpPr>
          <p:cNvPr id="103" name="TextBox 102">
            <a:extLst>
              <a:ext uri="{FF2B5EF4-FFF2-40B4-BE49-F238E27FC236}">
                <a16:creationId xmlns:a16="http://schemas.microsoft.com/office/drawing/2014/main" id="{394F064F-CD3D-F141-B606-F330D6DD7A08}"/>
              </a:ext>
            </a:extLst>
          </p:cNvPr>
          <p:cNvSpPr txBox="1"/>
          <p:nvPr userDrawn="1"/>
        </p:nvSpPr>
        <p:spPr>
          <a:xfrm>
            <a:off x="6232822" y="1216152"/>
            <a:ext cx="312254"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4</a:t>
            </a:r>
          </a:p>
        </p:txBody>
      </p:sp>
      <p:sp>
        <p:nvSpPr>
          <p:cNvPr id="104" name="TextBox 103">
            <a:extLst>
              <a:ext uri="{FF2B5EF4-FFF2-40B4-BE49-F238E27FC236}">
                <a16:creationId xmlns:a16="http://schemas.microsoft.com/office/drawing/2014/main" id="{5379092A-0B65-684B-8F49-D10EFD7BF5B0}"/>
              </a:ext>
            </a:extLst>
          </p:cNvPr>
          <p:cNvSpPr txBox="1"/>
          <p:nvPr userDrawn="1"/>
        </p:nvSpPr>
        <p:spPr>
          <a:xfrm>
            <a:off x="8133339" y="1216152"/>
            <a:ext cx="286567"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5</a:t>
            </a:r>
          </a:p>
        </p:txBody>
      </p:sp>
      <p:sp>
        <p:nvSpPr>
          <p:cNvPr id="105" name="TextBox 104">
            <a:extLst>
              <a:ext uri="{FF2B5EF4-FFF2-40B4-BE49-F238E27FC236}">
                <a16:creationId xmlns:a16="http://schemas.microsoft.com/office/drawing/2014/main" id="{4F2C38D6-4B26-9042-B77B-D5360A649634}"/>
              </a:ext>
            </a:extLst>
          </p:cNvPr>
          <p:cNvSpPr txBox="1"/>
          <p:nvPr userDrawn="1"/>
        </p:nvSpPr>
        <p:spPr>
          <a:xfrm>
            <a:off x="10096610" y="1216152"/>
            <a:ext cx="286567" cy="609600"/>
          </a:xfrm>
          <a:prstGeom prst="rect">
            <a:avLst/>
          </a:prstGeom>
          <a:solidFill>
            <a:schemeClr val="accent1"/>
          </a:solidFill>
        </p:spPr>
        <p:txBody>
          <a:bodyPr wrap="square" lIns="0" tIns="0" rIns="0" bIns="0" rtlCol="0" anchor="t" anchorCtr="0">
            <a:noAutofit/>
          </a:bodyPr>
          <a:lstStyle/>
          <a:p>
            <a:r>
              <a:rPr lang="en-US" sz="4400" b="1">
                <a:ln w="12700">
                  <a:solidFill>
                    <a:schemeClr val="bg1"/>
                  </a:solidFill>
                </a:ln>
                <a:solidFill>
                  <a:schemeClr val="bg1"/>
                </a:solidFill>
                <a:latin typeface="Baskerville Old Face" panose="02020602080505020303" pitchFamily="18" charset="77"/>
              </a:rPr>
              <a:t>6</a:t>
            </a:r>
          </a:p>
        </p:txBody>
      </p:sp>
    </p:spTree>
    <p:extLst>
      <p:ext uri="{BB962C8B-B14F-4D97-AF65-F5344CB8AC3E}">
        <p14:creationId xmlns:p14="http://schemas.microsoft.com/office/powerpoint/2010/main" val="1117986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7A74C7-7ADC-E144-977B-331972ED8579}"/>
              </a:ext>
            </a:extLst>
          </p:cNvPr>
          <p:cNvGrpSpPr/>
          <p:nvPr userDrawn="1"/>
        </p:nvGrpSpPr>
        <p:grpSpPr>
          <a:xfrm>
            <a:off x="5709783" y="0"/>
            <a:ext cx="6546126" cy="5903441"/>
            <a:chOff x="5709783" y="0"/>
            <a:chExt cx="6546126" cy="5903441"/>
          </a:xfrm>
        </p:grpSpPr>
        <p:sp>
          <p:nvSpPr>
            <p:cNvPr id="26" name="Hexagon 25">
              <a:extLst>
                <a:ext uri="{FF2B5EF4-FFF2-40B4-BE49-F238E27FC236}">
                  <a16:creationId xmlns:a16="http://schemas.microsoft.com/office/drawing/2014/main" id="{D45B66D7-25F6-B342-8990-A58EB14A43B8}"/>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5015538-2418-B645-8209-CA82C1772D3A}"/>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83BE7B6D-F319-FB4F-B884-0A70E24AD397}"/>
                </a:ext>
              </a:extLst>
            </p:cNvPr>
            <p:cNvSpPr/>
            <p:nvPr userDrawn="1"/>
          </p:nvSpPr>
          <p:spPr>
            <a:xfrm>
              <a:off x="9992606" y="1261202"/>
              <a:ext cx="2263303"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2233806 w 2541702"/>
                <a:gd name="connsiteY5" fmla="*/ 1703224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33806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60387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03" h="2225383">
                  <a:moveTo>
                    <a:pt x="0" y="1112692"/>
                  </a:moveTo>
                  <a:lnTo>
                    <a:pt x="556346" y="0"/>
                  </a:lnTo>
                  <a:lnTo>
                    <a:pt x="1985356" y="0"/>
                  </a:lnTo>
                  <a:lnTo>
                    <a:pt x="2263303" y="567598"/>
                  </a:lnTo>
                  <a:lnTo>
                    <a:pt x="2260387" y="1703224"/>
                  </a:ln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C25E21A-A619-6A48-80E5-1B772B11FB50}"/>
                </a:ext>
              </a:extLst>
            </p:cNvPr>
            <p:cNvSpPr/>
            <p:nvPr userDrawn="1"/>
          </p:nvSpPr>
          <p:spPr>
            <a:xfrm>
              <a:off x="9980723" y="0"/>
              <a:ext cx="2238986" cy="1112591"/>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641460 w 2565469"/>
                <a:gd name="connsiteY1" fmla="*/ 383458 h 2211879"/>
                <a:gd name="connsiteX2" fmla="*/ 2012499 w 2565469"/>
                <a:gd name="connsiteY2" fmla="*/ 0 h 2211879"/>
                <a:gd name="connsiteX3" fmla="*/ 2565469 w 2565469"/>
                <a:gd name="connsiteY3" fmla="*/ 1105940 h 2211879"/>
                <a:gd name="connsiteX4" fmla="*/ 2012499 w 2565469"/>
                <a:gd name="connsiteY4" fmla="*/ 2211879 h 2211879"/>
                <a:gd name="connsiteX5" fmla="*/ 552970 w 2565469"/>
                <a:gd name="connsiteY5" fmla="*/ 2211879 h 2211879"/>
                <a:gd name="connsiteX6" fmla="*/ 0 w 2565469"/>
                <a:gd name="connsiteY6" fmla="*/ 1105940 h 2211879"/>
                <a:gd name="connsiteX0" fmla="*/ 0 w 2565469"/>
                <a:gd name="connsiteY0" fmla="*/ 722482 h 1828421"/>
                <a:gd name="connsiteX1" fmla="*/ 641460 w 2565469"/>
                <a:gd name="connsiteY1" fmla="*/ 0 h 1828421"/>
                <a:gd name="connsiteX2" fmla="*/ 1924009 w 2565469"/>
                <a:gd name="connsiteY2" fmla="*/ 339213 h 1828421"/>
                <a:gd name="connsiteX3" fmla="*/ 2565469 w 2565469"/>
                <a:gd name="connsiteY3" fmla="*/ 722482 h 1828421"/>
                <a:gd name="connsiteX4" fmla="*/ 2012499 w 2565469"/>
                <a:gd name="connsiteY4" fmla="*/ 1828421 h 1828421"/>
                <a:gd name="connsiteX5" fmla="*/ 552970 w 2565469"/>
                <a:gd name="connsiteY5" fmla="*/ 1828421 h 1828421"/>
                <a:gd name="connsiteX6" fmla="*/ 0 w 2565469"/>
                <a:gd name="connsiteY6" fmla="*/ 722482 h 1828421"/>
                <a:gd name="connsiteX0" fmla="*/ 0 w 2565469"/>
                <a:gd name="connsiteY0" fmla="*/ 722482 h 1828421"/>
                <a:gd name="connsiteX1" fmla="*/ 641460 w 2565469"/>
                <a:gd name="connsiteY1" fmla="*/ 0 h 1828421"/>
                <a:gd name="connsiteX2" fmla="*/ 2565469 w 2565469"/>
                <a:gd name="connsiteY2" fmla="*/ 722482 h 1828421"/>
                <a:gd name="connsiteX3" fmla="*/ 2012499 w 2565469"/>
                <a:gd name="connsiteY3" fmla="*/ 1828421 h 1828421"/>
                <a:gd name="connsiteX4" fmla="*/ 552970 w 2565469"/>
                <a:gd name="connsiteY4" fmla="*/ 1828421 h 1828421"/>
                <a:gd name="connsiteX5" fmla="*/ 0 w 2565469"/>
                <a:gd name="connsiteY5" fmla="*/ 722482 h 1828421"/>
                <a:gd name="connsiteX0" fmla="*/ 0 w 2565469"/>
                <a:gd name="connsiteY0" fmla="*/ 0 h 1105939"/>
                <a:gd name="connsiteX1" fmla="*/ 2565469 w 2565469"/>
                <a:gd name="connsiteY1" fmla="*/ 0 h 1105939"/>
                <a:gd name="connsiteX2" fmla="*/ 2012499 w 2565469"/>
                <a:gd name="connsiteY2" fmla="*/ 1105939 h 1105939"/>
                <a:gd name="connsiteX3" fmla="*/ 552970 w 2565469"/>
                <a:gd name="connsiteY3" fmla="*/ 1105939 h 1105939"/>
                <a:gd name="connsiteX4" fmla="*/ 0 w 2565469"/>
                <a:gd name="connsiteY4" fmla="*/ 0 h 1105939"/>
                <a:gd name="connsiteX0" fmla="*/ 0 w 2565469"/>
                <a:gd name="connsiteY0" fmla="*/ 0 h 1105939"/>
                <a:gd name="connsiteX1" fmla="*/ 2565469 w 2565469"/>
                <a:gd name="connsiteY1" fmla="*/ 0 h 1105939"/>
                <a:gd name="connsiteX2" fmla="*/ 2262737 w 2565469"/>
                <a:gd name="connsiteY2" fmla="*/ 610865 h 1105939"/>
                <a:gd name="connsiteX3" fmla="*/ 2012499 w 2565469"/>
                <a:gd name="connsiteY3" fmla="*/ 1105939 h 1105939"/>
                <a:gd name="connsiteX4" fmla="*/ 552970 w 2565469"/>
                <a:gd name="connsiteY4" fmla="*/ 1105939 h 1105939"/>
                <a:gd name="connsiteX5" fmla="*/ 0 w 2565469"/>
                <a:gd name="connsiteY5" fmla="*/ 0 h 1105939"/>
                <a:gd name="connsiteX0" fmla="*/ 0 w 2565469"/>
                <a:gd name="connsiteY0" fmla="*/ 6652 h 1112591"/>
                <a:gd name="connsiteX1" fmla="*/ 2238986 w 2565469"/>
                <a:gd name="connsiteY1" fmla="*/ 0 h 1112591"/>
                <a:gd name="connsiteX2" fmla="*/ 2565469 w 2565469"/>
                <a:gd name="connsiteY2" fmla="*/ 6652 h 1112591"/>
                <a:gd name="connsiteX3" fmla="*/ 2262737 w 2565469"/>
                <a:gd name="connsiteY3" fmla="*/ 617517 h 1112591"/>
                <a:gd name="connsiteX4" fmla="*/ 2012499 w 2565469"/>
                <a:gd name="connsiteY4" fmla="*/ 1112591 h 1112591"/>
                <a:gd name="connsiteX5" fmla="*/ 552970 w 2565469"/>
                <a:gd name="connsiteY5" fmla="*/ 1112591 h 1112591"/>
                <a:gd name="connsiteX6" fmla="*/ 0 w 2565469"/>
                <a:gd name="connsiteY6" fmla="*/ 6652 h 1112591"/>
                <a:gd name="connsiteX0" fmla="*/ 0 w 2262737"/>
                <a:gd name="connsiteY0" fmla="*/ 6652 h 1112591"/>
                <a:gd name="connsiteX1" fmla="*/ 2238986 w 2262737"/>
                <a:gd name="connsiteY1" fmla="*/ 0 h 1112591"/>
                <a:gd name="connsiteX2" fmla="*/ 2262737 w 2262737"/>
                <a:gd name="connsiteY2" fmla="*/ 617517 h 1112591"/>
                <a:gd name="connsiteX3" fmla="*/ 2012499 w 2262737"/>
                <a:gd name="connsiteY3" fmla="*/ 1112591 h 1112591"/>
                <a:gd name="connsiteX4" fmla="*/ 552970 w 2262737"/>
                <a:gd name="connsiteY4" fmla="*/ 1112591 h 1112591"/>
                <a:gd name="connsiteX5" fmla="*/ 0 w 2262737"/>
                <a:gd name="connsiteY5" fmla="*/ 6652 h 1112591"/>
                <a:gd name="connsiteX0" fmla="*/ 0 w 2238986"/>
                <a:gd name="connsiteY0" fmla="*/ 6652 h 1112591"/>
                <a:gd name="connsiteX1" fmla="*/ 2238986 w 2238986"/>
                <a:gd name="connsiteY1" fmla="*/ 0 h 1112591"/>
                <a:gd name="connsiteX2" fmla="*/ 2238986 w 2238986"/>
                <a:gd name="connsiteY2" fmla="*/ 629393 h 1112591"/>
                <a:gd name="connsiteX3" fmla="*/ 2012499 w 2238986"/>
                <a:gd name="connsiteY3" fmla="*/ 1112591 h 1112591"/>
                <a:gd name="connsiteX4" fmla="*/ 552970 w 2238986"/>
                <a:gd name="connsiteY4" fmla="*/ 1112591 h 1112591"/>
                <a:gd name="connsiteX5" fmla="*/ 0 w 2238986"/>
                <a:gd name="connsiteY5" fmla="*/ 6652 h 1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986" h="1112591">
                  <a:moveTo>
                    <a:pt x="0" y="6652"/>
                  </a:moveTo>
                  <a:lnTo>
                    <a:pt x="2238986" y="0"/>
                  </a:lnTo>
                  <a:lnTo>
                    <a:pt x="2238986" y="629393"/>
                  </a:lnTo>
                  <a:lnTo>
                    <a:pt x="2012499" y="1112591"/>
                  </a:lnTo>
                  <a:lnTo>
                    <a:pt x="552970" y="1112591"/>
                  </a:lnTo>
                  <a:lnTo>
                    <a:pt x="0" y="6652"/>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Hexagon 29">
              <a:extLst>
                <a:ext uri="{FF2B5EF4-FFF2-40B4-BE49-F238E27FC236}">
                  <a16:creationId xmlns:a16="http://schemas.microsoft.com/office/drawing/2014/main" id="{70CC5E25-6EAA-C141-AEE4-CE9A663CAA44}"/>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Hexagon 31">
              <a:extLst>
                <a:ext uri="{FF2B5EF4-FFF2-40B4-BE49-F238E27FC236}">
                  <a16:creationId xmlns:a16="http://schemas.microsoft.com/office/drawing/2014/main" id="{466FB539-D1CE-C74B-ACFE-C0AD09774964}"/>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025A65FC-DFF1-E44F-80FC-8F5BD107F17F}"/>
                </a:ext>
              </a:extLst>
            </p:cNvPr>
            <p:cNvSpPr/>
            <p:nvPr userDrawn="1"/>
          </p:nvSpPr>
          <p:spPr>
            <a:xfrm>
              <a:off x="9976251" y="3635196"/>
              <a:ext cx="2255334"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2255333 w 2541702"/>
                <a:gd name="connsiteY5" fmla="*/ 1649323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55333"/>
                <a:gd name="connsiteY0" fmla="*/ 1112692 h 2225383"/>
                <a:gd name="connsiteX1" fmla="*/ 556346 w 2255333"/>
                <a:gd name="connsiteY1" fmla="*/ 0 h 2225383"/>
                <a:gd name="connsiteX2" fmla="*/ 1985356 w 2255333"/>
                <a:gd name="connsiteY2" fmla="*/ 0 h 2225383"/>
                <a:gd name="connsiteX3" fmla="*/ 2231583 w 2255333"/>
                <a:gd name="connsiteY3" fmla="*/ 521168 h 2225383"/>
                <a:gd name="connsiteX4" fmla="*/ 2255333 w 2255333"/>
                <a:gd name="connsiteY4" fmla="*/ 1649323 h 2225383"/>
                <a:gd name="connsiteX5" fmla="*/ 1985356 w 2255333"/>
                <a:gd name="connsiteY5" fmla="*/ 2225383 h 2225383"/>
                <a:gd name="connsiteX6" fmla="*/ 556346 w 2255333"/>
                <a:gd name="connsiteY6" fmla="*/ 2225383 h 2225383"/>
                <a:gd name="connsiteX7" fmla="*/ 0 w 2255333"/>
                <a:gd name="connsiteY7" fmla="*/ 1112692 h 2225383"/>
                <a:gd name="connsiteX0" fmla="*/ 0 w 2255334"/>
                <a:gd name="connsiteY0" fmla="*/ 1112692 h 2225383"/>
                <a:gd name="connsiteX1" fmla="*/ 556346 w 2255334"/>
                <a:gd name="connsiteY1" fmla="*/ 0 h 2225383"/>
                <a:gd name="connsiteX2" fmla="*/ 1985356 w 2255334"/>
                <a:gd name="connsiteY2" fmla="*/ 0 h 2225383"/>
                <a:gd name="connsiteX3" fmla="*/ 2255334 w 2255334"/>
                <a:gd name="connsiteY3" fmla="*/ 544918 h 2225383"/>
                <a:gd name="connsiteX4" fmla="*/ 2255333 w 2255334"/>
                <a:gd name="connsiteY4" fmla="*/ 1649323 h 2225383"/>
                <a:gd name="connsiteX5" fmla="*/ 1985356 w 2255334"/>
                <a:gd name="connsiteY5" fmla="*/ 2225383 h 2225383"/>
                <a:gd name="connsiteX6" fmla="*/ 556346 w 2255334"/>
                <a:gd name="connsiteY6" fmla="*/ 2225383 h 2225383"/>
                <a:gd name="connsiteX7" fmla="*/ 0 w 2255334"/>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334" h="2225383">
                  <a:moveTo>
                    <a:pt x="0" y="1112692"/>
                  </a:moveTo>
                  <a:lnTo>
                    <a:pt x="556346" y="0"/>
                  </a:lnTo>
                  <a:lnTo>
                    <a:pt x="1985356" y="0"/>
                  </a:lnTo>
                  <a:lnTo>
                    <a:pt x="2255334" y="544918"/>
                  </a:lnTo>
                  <a:cubicBezTo>
                    <a:pt x="2255334" y="913053"/>
                    <a:pt x="2255333" y="1281188"/>
                    <a:pt x="2255333" y="1649323"/>
                  </a:cubicBez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105">
              <a:extLst>
                <a:ext uri="{FF2B5EF4-FFF2-40B4-BE49-F238E27FC236}">
                  <a16:creationId xmlns:a16="http://schemas.microsoft.com/office/drawing/2014/main" id="{5C35051B-9D58-684A-9AB6-F9403D0E5FC5}"/>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3810000" cy="6858000"/>
          </a:xfrm>
          <a:prstGeom prst="rect">
            <a:avLst/>
          </a:prstGeom>
          <a:solidFill>
            <a:srgbClr val="E7E7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TextBox 19">
            <a:extLst>
              <a:ext uri="{FF2B5EF4-FFF2-40B4-BE49-F238E27FC236}">
                <a16:creationId xmlns:a16="http://schemas.microsoft.com/office/drawing/2014/main" id="{8CE390AD-2706-2C49-8570-1F159BD3BC6D}"/>
              </a:ext>
            </a:extLst>
          </p:cNvPr>
          <p:cNvSpPr txBox="1"/>
          <p:nvPr userDrawn="1"/>
        </p:nvSpPr>
        <p:spPr>
          <a:xfrm>
            <a:off x="4150992" y="2286000"/>
            <a:ext cx="6898008" cy="1867835"/>
          </a:xfrm>
          <a:prstGeom prst="rect">
            <a:avLst/>
          </a:prstGeom>
          <a:noFill/>
        </p:spPr>
        <p:txBody>
          <a:bodyPr wrap="square" lIns="0" tIns="0" rIns="0" bIns="0" rtlCol="0">
            <a:no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noChangeAspect="1"/>
          </p:cNvSpPr>
          <p:nvPr userDrawn="1">
            <p:ph type="pic" sz="quarter" idx="24" hasCustomPrompt="1"/>
          </p:nvPr>
        </p:nvSpPr>
        <p:spPr>
          <a:xfrm>
            <a:off x="3810000" y="4745510"/>
            <a:ext cx="2514600" cy="2112264"/>
          </a:xfrm>
          <a:prstGeom prst="rect">
            <a:avLst/>
          </a:prstGeom>
          <a:blipFill>
            <a:blip r:embed="rId2" cstate="screen">
              <a:extLst>
                <a:ext uri="{28A0092B-C50C-407E-A947-70E740481C1C}">
                  <a14:useLocalDpi xmlns:a14="http://schemas.microsoft.com/office/drawing/2010/main"/>
                </a:ext>
              </a:extLst>
            </a:blip>
            <a:stretch>
              <a:fillRect t="21"/>
            </a:stretch>
          </a:blip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lvl1pPr marL="0" indent="0" algn="ctr">
              <a:buNone/>
              <a:defRPr lang="en-US" sz="1200" b="1">
                <a:solidFill>
                  <a:srgbClr val="FFFF00"/>
                </a:solidFill>
              </a:defRPr>
            </a:lvl1pPr>
          </a:lstStyle>
          <a:p>
            <a:pPr lvl="0" algn="ctr"/>
            <a:r>
              <a:rPr lang="en-US"/>
              <a:t>Click icon to insert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userDrawn="1">
            <p:ph type="pic" sz="quarter" idx="25" hasCustomPrompt="1"/>
          </p:nvPr>
        </p:nvSpPr>
        <p:spPr>
          <a:xfrm>
            <a:off x="6388608" y="4745736"/>
            <a:ext cx="2907792" cy="2112264"/>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icon to insert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userDrawn="1">
            <p:ph type="pic" sz="quarter" idx="26" hasCustomPrompt="1"/>
          </p:nvPr>
        </p:nvSpPr>
        <p:spPr>
          <a:xfrm>
            <a:off x="9360408" y="4745736"/>
            <a:ext cx="2843784"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insert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30235" y="612648"/>
            <a:ext cx="3172428" cy="1261243"/>
          </a:xfrm>
          <a:prstGeom prst="rect">
            <a:avLst/>
          </a:prstGeom>
          <a:noFill/>
        </p:spPr>
        <p:txBody>
          <a:bodyPr wrap="square" lIns="0" tIns="0" rIns="0" bIns="0"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a:solidFill>
                  <a:schemeClr val="tx2"/>
                </a:solidFill>
                <a:latin typeface="+mj-lt"/>
                <a:ea typeface="Tahoma" charset="0"/>
                <a:cs typeface="Tahoma" charset="0"/>
              </a:rPr>
              <a:t>MISSION</a:t>
            </a:r>
          </a:p>
        </p:txBody>
      </p:sp>
      <p:pic>
        <p:nvPicPr>
          <p:cNvPr id="10" name="Picture 9">
            <a:extLst>
              <a:ext uri="{FF2B5EF4-FFF2-40B4-BE49-F238E27FC236}">
                <a16:creationId xmlns:a16="http://schemas.microsoft.com/office/drawing/2014/main" id="{6CCD6984-8319-CB4A-9B2C-A1DDDA7E16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235" y="6245352"/>
            <a:ext cx="1387613" cy="367986"/>
          </a:xfrm>
          <a:prstGeom prst="rect">
            <a:avLst/>
          </a:prstGeom>
        </p:spPr>
      </p:pic>
    </p:spTree>
    <p:extLst>
      <p:ext uri="{BB962C8B-B14F-4D97-AF65-F5344CB8AC3E}">
        <p14:creationId xmlns:p14="http://schemas.microsoft.com/office/powerpoint/2010/main" val="2203591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4F67C3-312C-E04C-BDB3-32C2169C564F}"/>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6448A672-6504-BF42-9E6F-3342E14A963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1E256679-EB72-4C47-A374-C1B663262E75}"/>
              </a:ext>
            </a:extLst>
          </p:cNvPr>
          <p:cNvSpPr>
            <a:spLocks noGrp="1"/>
          </p:cNvSpPr>
          <p:nvPr>
            <p:ph type="title" hasCustomPrompt="1"/>
          </p:nvPr>
        </p:nvSpPr>
        <p:spPr>
          <a:xfrm>
            <a:off x="530235" y="609600"/>
            <a:ext cx="78486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AGENDA</a:t>
            </a:r>
            <a:endParaRPr lang="ru-RU"/>
          </a:p>
        </p:txBody>
      </p:sp>
      <p:sp>
        <p:nvSpPr>
          <p:cNvPr id="6" name="Прямоугольник 11">
            <a:extLst>
              <a:ext uri="{FF2B5EF4-FFF2-40B4-BE49-F238E27FC236}">
                <a16:creationId xmlns:a16="http://schemas.microsoft.com/office/drawing/2014/main" id="{A3A8EA59-FF71-4047-B9B3-B58E5D36C50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4861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EDF59-E85F-D44A-B868-CB7363343837}"/>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B2262FAA-8DB8-4E47-8D5A-13C787FCFA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C8C4818B-8272-8145-AE21-2733F9881CD2}"/>
              </a:ext>
            </a:extLst>
          </p:cNvPr>
          <p:cNvSpPr>
            <a:spLocks noGrp="1"/>
          </p:cNvSpPr>
          <p:nvPr>
            <p:ph type="title" hasCustomPrompt="1"/>
          </p:nvPr>
        </p:nvSpPr>
        <p:spPr>
          <a:xfrm>
            <a:off x="530235"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MEET THE TEAM</a:t>
            </a:r>
            <a:endParaRPr lang="ru-RU"/>
          </a:p>
        </p:txBody>
      </p:sp>
      <p:sp>
        <p:nvSpPr>
          <p:cNvPr id="6" name="Прямоугольник 11">
            <a:extLst>
              <a:ext uri="{FF2B5EF4-FFF2-40B4-BE49-F238E27FC236}">
                <a16:creationId xmlns:a16="http://schemas.microsoft.com/office/drawing/2014/main" id="{D099B9BA-86D0-434E-ADD7-34B339FC66AD}"/>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3563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F096-C541-5741-AE85-62DBBF083D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44751"/>
          <a:stretch/>
        </p:blipFill>
        <p:spPr>
          <a:xfrm>
            <a:off x="-57533" y="0"/>
            <a:ext cx="7599388" cy="6934200"/>
          </a:xfrm>
          <a:prstGeom prst="rect">
            <a:avLst/>
          </a:prstGeom>
        </p:spPr>
      </p:pic>
      <p:sp>
        <p:nvSpPr>
          <p:cNvPr id="6" name="Текст 3">
            <a:extLst>
              <a:ext uri="{FF2B5EF4-FFF2-40B4-BE49-F238E27FC236}">
                <a16:creationId xmlns:a16="http://schemas.microsoft.com/office/drawing/2014/main" id="{14845C15-810C-6F45-999D-D77E9A2A778F}"/>
              </a:ext>
            </a:extLst>
          </p:cNvPr>
          <p:cNvSpPr>
            <a:spLocks noGrp="1"/>
          </p:cNvSpPr>
          <p:nvPr>
            <p:ph type="body" sz="quarter" idx="21"/>
          </p:nvPr>
        </p:nvSpPr>
        <p:spPr>
          <a:xfrm>
            <a:off x="5096860" y="1524000"/>
            <a:ext cx="4889989" cy="1905000"/>
          </a:xfrm>
          <a:prstGeom prst="rect">
            <a:avLst/>
          </a:prstGeom>
        </p:spPr>
        <p:txBody>
          <a:bodyPr lIns="0" tIns="0" rIns="0" bIns="0" anchor="b" anchorCtr="0">
            <a:noAutofit/>
          </a:bodyPr>
          <a:lstStyle>
            <a:lvl1pPr marL="0" indent="0" defTabSz="914400">
              <a:lnSpc>
                <a:spcPts val="3600"/>
              </a:lnSpc>
              <a:spcBef>
                <a:spcPts val="0"/>
              </a:spcBef>
              <a:buNone/>
              <a:defRPr lang="en-US" sz="3200" b="0" i="0" spc="100" baseline="0" dirty="0">
                <a:ln>
                  <a:noFill/>
                </a:ln>
                <a:solidFill>
                  <a:srgbClr val="003C6A"/>
                </a:solidFill>
                <a:latin typeface="+mn-lt"/>
                <a:ea typeface="Tahoma" charset="0"/>
                <a:cs typeface="Tahoma" charset="0"/>
              </a:defRPr>
            </a:lvl1pPr>
          </a:lstStyle>
          <a:p>
            <a:pPr lvl="0"/>
            <a:endParaRPr lang="en-US"/>
          </a:p>
          <a:p>
            <a:pPr lvl="0"/>
            <a:r>
              <a:rPr lang="en-US"/>
              <a:t>SECTION TITLE </a:t>
            </a:r>
            <a:br>
              <a:rPr lang="en-US"/>
            </a:br>
            <a:r>
              <a:rPr lang="en-US"/>
              <a:t>IN ALL UPER CASE </a:t>
            </a:r>
            <a:br>
              <a:rPr lang="en-US"/>
            </a:br>
            <a:r>
              <a:rPr lang="en-US"/>
              <a:t>32 pt., CALIBRI FONT</a:t>
            </a:r>
          </a:p>
        </p:txBody>
      </p:sp>
      <p:sp>
        <p:nvSpPr>
          <p:cNvPr id="7" name="Текст 3">
            <a:extLst>
              <a:ext uri="{FF2B5EF4-FFF2-40B4-BE49-F238E27FC236}">
                <a16:creationId xmlns:a16="http://schemas.microsoft.com/office/drawing/2014/main" id="{C544910E-EC8A-0142-ADA6-E1D182E11313}"/>
              </a:ext>
            </a:extLst>
          </p:cNvPr>
          <p:cNvSpPr>
            <a:spLocks noGrp="1"/>
          </p:cNvSpPr>
          <p:nvPr>
            <p:ph type="body" sz="quarter" idx="25" hasCustomPrompt="1"/>
          </p:nvPr>
        </p:nvSpPr>
        <p:spPr>
          <a:xfrm>
            <a:off x="5096860" y="3619500"/>
            <a:ext cx="5804389" cy="1714500"/>
          </a:xfrm>
          <a:prstGeom prst="rect">
            <a:avLst/>
          </a:prstGeom>
        </p:spPr>
        <p:txBody>
          <a:bodyPr lIns="0" tIns="0" rIns="0" bIns="0">
            <a:noAutofit/>
          </a:bodyPr>
          <a:lstStyle>
            <a:lvl1pPr marL="0" indent="0" defTabSz="914400">
              <a:lnSpc>
                <a:spcPts val="3200"/>
              </a:lnSpc>
              <a:spcBef>
                <a:spcPts val="0"/>
              </a:spcBef>
              <a:buNone/>
              <a:defRPr lang="en-US" sz="3000" b="0" i="0" baseline="0" dirty="0">
                <a:solidFill>
                  <a:srgbClr val="007CA4"/>
                </a:solidFill>
                <a:latin typeface="+mn-lt"/>
                <a:ea typeface="Tahoma" charset="0"/>
                <a:cs typeface="Tahoma" charset="0"/>
              </a:defRPr>
            </a:lvl1pPr>
          </a:lstStyle>
          <a:p>
            <a:pPr lvl="0"/>
            <a:r>
              <a:rPr lang="en-US"/>
              <a:t>Subhead in lower case</a:t>
            </a:r>
            <a:br>
              <a:rPr lang="en-US"/>
            </a:br>
            <a:r>
              <a:rPr lang="en-US"/>
              <a:t>30 pt., Calibri font</a:t>
            </a:r>
          </a:p>
        </p:txBody>
      </p:sp>
    </p:spTree>
    <p:extLst>
      <p:ext uri="{BB962C8B-B14F-4D97-AF65-F5344CB8AC3E}">
        <p14:creationId xmlns:p14="http://schemas.microsoft.com/office/powerpoint/2010/main" val="2086239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14F462-4F00-DD48-AF66-D16212F05720}"/>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951E2B0B-C7E7-054C-B7B2-33F2AB7754D0}"/>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9CF5A153-CF3B-9340-804A-08D0E43122BD}"/>
              </a:ext>
            </a:extLst>
          </p:cNvPr>
          <p:cNvSpPr/>
          <p:nvPr userDrawn="1"/>
        </p:nvSpPr>
        <p:spPr>
          <a:xfrm>
            <a:off x="6553200" y="0"/>
            <a:ext cx="4254796" cy="2889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3">
            <a:extLst>
              <a:ext uri="{FF2B5EF4-FFF2-40B4-BE49-F238E27FC236}">
                <a16:creationId xmlns:a16="http://schemas.microsoft.com/office/drawing/2014/main" id="{CC75D94F-8D4E-B542-9141-38CBFB9F2144}"/>
              </a:ext>
            </a:extLst>
          </p:cNvPr>
          <p:cNvSpPr>
            <a:spLocks noGrp="1"/>
          </p:cNvSpPr>
          <p:nvPr>
            <p:ph type="body" sz="quarter" idx="21" hasCustomPrompt="1"/>
          </p:nvPr>
        </p:nvSpPr>
        <p:spPr>
          <a:xfrm>
            <a:off x="980579" y="1350290"/>
            <a:ext cx="5149180" cy="381000"/>
          </a:xfrm>
          <a:prstGeom prst="rect">
            <a:avLst/>
          </a:prstGeom>
        </p:spPr>
        <p:txBody>
          <a:bodyPr lIns="0" tIns="0" rIns="0" bIns="0" anchor="b" anchorCtr="0">
            <a:noAutofit/>
          </a:bodyPr>
          <a:lstStyle>
            <a:lvl1pPr marL="0" indent="0" defTabSz="914400">
              <a:lnSpc>
                <a:spcPct val="100000"/>
              </a:lnSpc>
              <a:spcBef>
                <a:spcPts val="0"/>
              </a:spcBef>
              <a:buNone/>
              <a:defRPr lang="en-US" sz="3200" b="1" i="0" baseline="0" dirty="0">
                <a:solidFill>
                  <a:schemeClr val="accent1"/>
                </a:solidFill>
                <a:latin typeface="+mn-lt"/>
                <a:ea typeface="Tahoma" charset="0"/>
                <a:cs typeface="Tahoma" charset="0"/>
              </a:defRPr>
            </a:lvl1pPr>
          </a:lstStyle>
          <a:p>
            <a:pPr lvl="0"/>
            <a:r>
              <a:rPr lang="en-US"/>
              <a:t>Presenter Name</a:t>
            </a:r>
          </a:p>
        </p:txBody>
      </p:sp>
      <p:sp>
        <p:nvSpPr>
          <p:cNvPr id="7" name="Текст 3">
            <a:extLst>
              <a:ext uri="{FF2B5EF4-FFF2-40B4-BE49-F238E27FC236}">
                <a16:creationId xmlns:a16="http://schemas.microsoft.com/office/drawing/2014/main" id="{735EC668-1894-8249-9FAC-67019B5CA940}"/>
              </a:ext>
            </a:extLst>
          </p:cNvPr>
          <p:cNvSpPr>
            <a:spLocks noGrp="1"/>
          </p:cNvSpPr>
          <p:nvPr>
            <p:ph type="body" sz="quarter" idx="25" hasCustomPrompt="1"/>
          </p:nvPr>
        </p:nvSpPr>
        <p:spPr>
          <a:xfrm>
            <a:off x="980579" y="1828800"/>
            <a:ext cx="5149180" cy="1676400"/>
          </a:xfrm>
          <a:prstGeom prst="rect">
            <a:avLst/>
          </a:prstGeom>
        </p:spPr>
        <p:txBody>
          <a:bodyPr lIns="0" tIns="0" rIns="0" bIns="0">
            <a:noAutofit/>
          </a:bodyPr>
          <a:lstStyle>
            <a:lvl1pPr marL="0" indent="0" defTabSz="914400">
              <a:lnSpc>
                <a:spcPct val="100000"/>
              </a:lnSpc>
              <a:spcBef>
                <a:spcPts val="0"/>
              </a:spcBef>
              <a:buNone/>
              <a:defRPr lang="en-US" sz="2800" b="0" i="0" baseline="0" dirty="0">
                <a:solidFill>
                  <a:schemeClr val="tx2"/>
                </a:solidFill>
                <a:latin typeface="+mn-lt"/>
                <a:ea typeface="Tahoma" charset="0"/>
                <a:cs typeface="Tahoma" charset="0"/>
              </a:defRPr>
            </a:lvl1pPr>
          </a:lstStyle>
          <a:p>
            <a:pPr lvl="0"/>
            <a:r>
              <a:rPr lang="en-US"/>
              <a:t>Title</a:t>
            </a:r>
            <a:br>
              <a:rPr lang="en-US"/>
            </a:br>
            <a:r>
              <a:rPr lang="en-US"/>
              <a:t>Organization</a:t>
            </a:r>
          </a:p>
        </p:txBody>
      </p:sp>
      <p:sp>
        <p:nvSpPr>
          <p:cNvPr id="8" name="Picture Placeholder 2">
            <a:extLst>
              <a:ext uri="{FF2B5EF4-FFF2-40B4-BE49-F238E27FC236}">
                <a16:creationId xmlns:a16="http://schemas.microsoft.com/office/drawing/2014/main" id="{5FEA0161-B6F2-8E49-850A-B1D055D44AE2}"/>
              </a:ext>
            </a:extLst>
          </p:cNvPr>
          <p:cNvSpPr>
            <a:spLocks noGrp="1"/>
          </p:cNvSpPr>
          <p:nvPr>
            <p:ph type="pic" sz="quarter" idx="24" hasCustomPrompt="1"/>
          </p:nvPr>
        </p:nvSpPr>
        <p:spPr>
          <a:xfrm>
            <a:off x="6553200" y="288988"/>
            <a:ext cx="4227675" cy="5197412"/>
          </a:xfrm>
          <a:prstGeom prst="rect">
            <a:avLst/>
          </a:prstGeom>
          <a:pattFill prst="pct80">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200" b="0">
                <a:solidFill>
                  <a:srgbClr val="003C6A"/>
                </a:solidFill>
              </a:defRPr>
            </a:lvl1pPr>
          </a:lstStyle>
          <a:p>
            <a:pPr lvl="0" algn="ctr"/>
            <a:r>
              <a:rPr lang="en-US"/>
              <a:t>Click icon to insert picture</a:t>
            </a:r>
          </a:p>
        </p:txBody>
      </p:sp>
    </p:spTree>
    <p:extLst>
      <p:ext uri="{BB962C8B-B14F-4D97-AF65-F5344CB8AC3E}">
        <p14:creationId xmlns:p14="http://schemas.microsoft.com/office/powerpoint/2010/main" val="399653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1839CB-843A-B64D-9A46-C644EB35DD26}"/>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72B02FE5-DD64-2E46-9DDC-94DC549F380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CC9D7E06-7DB1-BF42-95D2-F544500D1629}"/>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SLIDE TITLE </a:t>
            </a:r>
            <a:endParaRPr lang="ru-RU"/>
          </a:p>
        </p:txBody>
      </p:sp>
      <p:sp>
        <p:nvSpPr>
          <p:cNvPr id="6" name="Прямоугольник 11">
            <a:extLst>
              <a:ext uri="{FF2B5EF4-FFF2-40B4-BE49-F238E27FC236}">
                <a16:creationId xmlns:a16="http://schemas.microsoft.com/office/drawing/2014/main" id="{198917B8-67E6-AC4F-AB6C-ED2C16B25AA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4">
            <a:extLst>
              <a:ext uri="{FF2B5EF4-FFF2-40B4-BE49-F238E27FC236}">
                <a16:creationId xmlns:a16="http://schemas.microsoft.com/office/drawing/2014/main" id="{4DF14523-9DEE-CB48-8B38-5C8E99A7C0DC}"/>
              </a:ext>
            </a:extLst>
          </p:cNvPr>
          <p:cNvSpPr>
            <a:spLocks noGrp="1"/>
          </p:cNvSpPr>
          <p:nvPr>
            <p:ph type="body" sz="quarter" idx="27" hasCustomPrompt="1"/>
          </p:nvPr>
        </p:nvSpPr>
        <p:spPr>
          <a:xfrm>
            <a:off x="530235" y="1250950"/>
            <a:ext cx="7362825" cy="533400"/>
          </a:xfrm>
          <a:prstGeom prst="rect">
            <a:avLst/>
          </a:prstGeom>
        </p:spPr>
        <p:txBody>
          <a:bodyPr lIns="0" tIns="0" rIns="0" bIns="0">
            <a:noAutofit/>
          </a:bodyPr>
          <a:lstStyle>
            <a:lvl1pPr marL="0" indent="0">
              <a:buNone/>
              <a:defRPr sz="2800" b="0">
                <a:solidFill>
                  <a:srgbClr val="003C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 copy line</a:t>
            </a:r>
          </a:p>
        </p:txBody>
      </p:sp>
      <p:sp>
        <p:nvSpPr>
          <p:cNvPr id="8" name="Text Placeholder 14">
            <a:extLst>
              <a:ext uri="{FF2B5EF4-FFF2-40B4-BE49-F238E27FC236}">
                <a16:creationId xmlns:a16="http://schemas.microsoft.com/office/drawing/2014/main" id="{3A909375-2AED-0F47-8835-CDB517C84EF1}"/>
              </a:ext>
            </a:extLst>
          </p:cNvPr>
          <p:cNvSpPr>
            <a:spLocks noGrp="1"/>
          </p:cNvSpPr>
          <p:nvPr>
            <p:ph type="body" sz="quarter" idx="28" hasCustomPrompt="1"/>
          </p:nvPr>
        </p:nvSpPr>
        <p:spPr>
          <a:xfrm>
            <a:off x="530235" y="2057400"/>
            <a:ext cx="10975975" cy="3733800"/>
          </a:xfrm>
          <a:prstGeom prst="rect">
            <a:avLst/>
          </a:prstGeom>
        </p:spPr>
        <p:txBody>
          <a:bodyPr lIns="0" tIns="0" rIns="0" bIns="0">
            <a:noAutofit/>
          </a:bodyPr>
          <a:lstStyle>
            <a:lvl1pPr marL="0" indent="0">
              <a:buNone/>
              <a:defRPr sz="2000">
                <a:solidFill>
                  <a:srgbClr val="003C6A"/>
                </a:solidFill>
              </a:defRPr>
            </a:lvl1pPr>
            <a:lvl2pPr marL="685800" indent="-228600">
              <a:buClr>
                <a:schemeClr val="tx2"/>
              </a:buClr>
              <a:buSzPct val="120000"/>
              <a:buFont typeface="Wingdings" pitchFamily="2" charset="2"/>
              <a:buChar char="§"/>
              <a:defRPr sz="2000">
                <a:solidFill>
                  <a:srgbClr val="003C6A"/>
                </a:solidFill>
              </a:defRPr>
            </a:lvl2pPr>
            <a:lvl3pPr marL="914400" indent="-228600">
              <a:buClr>
                <a:schemeClr val="tx2"/>
              </a:buClr>
              <a:buSzPct val="120000"/>
              <a:buFont typeface="Arial" panose="020B0604020202020204" pitchFamily="34" charset="0"/>
              <a:buChar char="•"/>
              <a:tabLst/>
              <a:defRPr sz="2000">
                <a:solidFill>
                  <a:srgbClr val="003C6A"/>
                </a:solidFill>
              </a:defRPr>
            </a:lvl3pPr>
            <a:lvl4pPr marL="1143000" indent="-228600">
              <a:buClr>
                <a:schemeClr val="tx2"/>
              </a:buClr>
              <a:buSzPct val="100000"/>
              <a:buFont typeface="Courier New" panose="02070309020205020404" pitchFamily="49" charset="0"/>
              <a:buChar char="o"/>
              <a:tabLst/>
              <a:defRPr sz="2000">
                <a:solidFill>
                  <a:srgbClr val="003C6A"/>
                </a:solidFill>
              </a:defRPr>
            </a:lvl4pPr>
            <a:lvl5pPr marL="1143000" indent="0">
              <a:buNone/>
              <a:tabLst/>
              <a:defRPr sz="2000">
                <a:solidFill>
                  <a:srgbClr val="003C6A"/>
                </a:solidFill>
              </a:defRPr>
            </a:lvl5pPr>
          </a:lstStyle>
          <a:p>
            <a:pPr lvl="0"/>
            <a:r>
              <a:rPr lang="en-US"/>
              <a:t>Body text should be 20 pt., Calibri font.</a:t>
            </a:r>
          </a:p>
          <a:p>
            <a:pPr lvl="1"/>
            <a:r>
              <a:rPr lang="en-US"/>
              <a:t>Bullet level 1</a:t>
            </a:r>
          </a:p>
          <a:p>
            <a:pPr lvl="1"/>
            <a:r>
              <a:rPr lang="en-US"/>
              <a:t>Bullet level 1</a:t>
            </a:r>
          </a:p>
          <a:p>
            <a:pPr lvl="2"/>
            <a:r>
              <a:rPr lang="en-US"/>
              <a:t>bullet level 2</a:t>
            </a:r>
          </a:p>
          <a:p>
            <a:pPr lvl="3"/>
            <a:r>
              <a:rPr lang="en-US"/>
              <a:t>bullet level 3</a:t>
            </a:r>
          </a:p>
          <a:p>
            <a:pPr lvl="4"/>
            <a:r>
              <a:rPr lang="en-US"/>
              <a:t>- bullet level 4</a:t>
            </a:r>
          </a:p>
        </p:txBody>
      </p:sp>
    </p:spTree>
    <p:extLst>
      <p:ext uri="{BB962C8B-B14F-4D97-AF65-F5344CB8AC3E}">
        <p14:creationId xmlns:p14="http://schemas.microsoft.com/office/powerpoint/2010/main" val="1926450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81D5A-5FE8-3F46-A159-7F1FEA78D0F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49E7F47A-D3F9-B74E-867C-0B903221306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020A977F-EC57-954B-ACAB-44FAF4966D5C}"/>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TABLE/CHART TITLE</a:t>
            </a:r>
            <a:endParaRPr lang="ru-RU"/>
          </a:p>
        </p:txBody>
      </p:sp>
      <p:sp>
        <p:nvSpPr>
          <p:cNvPr id="6" name="Прямоугольник 11">
            <a:extLst>
              <a:ext uri="{FF2B5EF4-FFF2-40B4-BE49-F238E27FC236}">
                <a16:creationId xmlns:a16="http://schemas.microsoft.com/office/drawing/2014/main" id="{5B162A8C-0362-614E-B8A5-3E0612EA0EF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Content Placeholder 12">
            <a:extLst>
              <a:ext uri="{FF2B5EF4-FFF2-40B4-BE49-F238E27FC236}">
                <a16:creationId xmlns:a16="http://schemas.microsoft.com/office/drawing/2014/main" id="{73B04411-FA28-034F-A7B2-84F12C14E861}"/>
              </a:ext>
            </a:extLst>
          </p:cNvPr>
          <p:cNvSpPr>
            <a:spLocks noGrp="1"/>
          </p:cNvSpPr>
          <p:nvPr>
            <p:ph sz="quarter" idx="13" hasCustomPrompt="1"/>
          </p:nvPr>
        </p:nvSpPr>
        <p:spPr>
          <a:xfrm>
            <a:off x="530225" y="1447800"/>
            <a:ext cx="10896600" cy="4495800"/>
          </a:xfrm>
          <a:prstGeom prst="rect">
            <a:avLst/>
          </a:prstGeom>
        </p:spPr>
        <p:txBody>
          <a:bodyPr lIns="0" tIns="0" rIns="0" bIns="0">
            <a:normAutofit/>
          </a:bodyPr>
          <a:lstStyle>
            <a:lvl1pPr marL="0" indent="0">
              <a:buNone/>
              <a:defRPr sz="2000">
                <a:solidFill>
                  <a:schemeClr val="tx2"/>
                </a:solidFill>
              </a:defRPr>
            </a:lvl1pPr>
          </a:lstStyle>
          <a:p>
            <a:pPr lvl="0"/>
            <a:r>
              <a:rPr lang="en-US"/>
              <a:t>Click icons to insert chart, shape, icons, graph or media</a:t>
            </a:r>
          </a:p>
        </p:txBody>
      </p:sp>
    </p:spTree>
    <p:extLst>
      <p:ext uri="{BB962C8B-B14F-4D97-AF65-F5344CB8AC3E}">
        <p14:creationId xmlns:p14="http://schemas.microsoft.com/office/powerpoint/2010/main" val="1586785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 Infographic">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09600"/>
            <a:ext cx="4727565" cy="777379"/>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SIMPLE INFOGRAPHIC</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435873"/>
            <a:ext cx="4727565" cy="4583927"/>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a:t>Body text should be 20 pt., Calibri font.</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val 5">
            <a:extLst>
              <a:ext uri="{FF2B5EF4-FFF2-40B4-BE49-F238E27FC236}">
                <a16:creationId xmlns:a16="http://schemas.microsoft.com/office/drawing/2014/main" id="{5AD8556A-0C09-8A4F-A196-A540F83D1F3F}"/>
              </a:ext>
            </a:extLst>
          </p:cNvPr>
          <p:cNvSpPr/>
          <p:nvPr userDrawn="1"/>
        </p:nvSpPr>
        <p:spPr>
          <a:xfrm>
            <a:off x="5558495" y="533400"/>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9803"/>
              </a:solidFill>
            </a:endParaRPr>
          </a:p>
        </p:txBody>
      </p:sp>
      <p:sp>
        <p:nvSpPr>
          <p:cNvPr id="8" name="Text Placeholder 2">
            <a:extLst>
              <a:ext uri="{FF2B5EF4-FFF2-40B4-BE49-F238E27FC236}">
                <a16:creationId xmlns:a16="http://schemas.microsoft.com/office/drawing/2014/main" id="{A5ACA33F-DE22-8142-86C1-FC6A4DD38354}"/>
              </a:ext>
            </a:extLst>
          </p:cNvPr>
          <p:cNvSpPr>
            <a:spLocks noGrp="1"/>
          </p:cNvSpPr>
          <p:nvPr>
            <p:ph type="body" idx="24" hasCustomPrompt="1"/>
          </p:nvPr>
        </p:nvSpPr>
        <p:spPr>
          <a:xfrm>
            <a:off x="5549136" y="883648"/>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30%</a:t>
            </a:r>
          </a:p>
        </p:txBody>
      </p:sp>
      <p:sp>
        <p:nvSpPr>
          <p:cNvPr id="9" name="Text Placeholder 14">
            <a:extLst>
              <a:ext uri="{FF2B5EF4-FFF2-40B4-BE49-F238E27FC236}">
                <a16:creationId xmlns:a16="http://schemas.microsoft.com/office/drawing/2014/main" id="{8082FAB5-7634-A943-8A0A-E9EBF095F098}"/>
              </a:ext>
            </a:extLst>
          </p:cNvPr>
          <p:cNvSpPr>
            <a:spLocks noGrp="1"/>
          </p:cNvSpPr>
          <p:nvPr>
            <p:ph type="body" sz="quarter" idx="27" hasCustomPrompt="1"/>
          </p:nvPr>
        </p:nvSpPr>
        <p:spPr>
          <a:xfrm>
            <a:off x="7150629" y="533400"/>
            <a:ext cx="4581144"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0" name="Oval 9">
            <a:extLst>
              <a:ext uri="{FF2B5EF4-FFF2-40B4-BE49-F238E27FC236}">
                <a16:creationId xmlns:a16="http://schemas.microsoft.com/office/drawing/2014/main" id="{653D863C-5DC1-AA47-A08A-2263CEDF9F19}"/>
              </a:ext>
            </a:extLst>
          </p:cNvPr>
          <p:cNvSpPr/>
          <p:nvPr userDrawn="1"/>
        </p:nvSpPr>
        <p:spPr>
          <a:xfrm>
            <a:off x="5555897" y="209376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5586A7BE-19F9-5B46-8B42-E85A2C23CBE4}"/>
              </a:ext>
            </a:extLst>
          </p:cNvPr>
          <p:cNvSpPr>
            <a:spLocks noGrp="1"/>
          </p:cNvSpPr>
          <p:nvPr>
            <p:ph type="body" sz="quarter" idx="28" hasCustomPrompt="1"/>
          </p:nvPr>
        </p:nvSpPr>
        <p:spPr>
          <a:xfrm>
            <a:off x="7150629" y="2093765"/>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5" name="Picture Placeholder 34">
            <a:extLst>
              <a:ext uri="{FF2B5EF4-FFF2-40B4-BE49-F238E27FC236}">
                <a16:creationId xmlns:a16="http://schemas.microsoft.com/office/drawing/2014/main" id="{24F467B4-3599-E843-9F52-FDB8D2F0A013}"/>
              </a:ext>
            </a:extLst>
          </p:cNvPr>
          <p:cNvSpPr>
            <a:spLocks noGrp="1"/>
          </p:cNvSpPr>
          <p:nvPr>
            <p:ph type="pic" sz="quarter" idx="31" hasCustomPrompt="1"/>
          </p:nvPr>
        </p:nvSpPr>
        <p:spPr>
          <a:xfrm>
            <a:off x="5558498" y="209881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6" name="Oval 15">
            <a:extLst>
              <a:ext uri="{FF2B5EF4-FFF2-40B4-BE49-F238E27FC236}">
                <a16:creationId xmlns:a16="http://schemas.microsoft.com/office/drawing/2014/main" id="{C0058B16-4FB2-8341-BE2C-6936C42314ED}"/>
              </a:ext>
            </a:extLst>
          </p:cNvPr>
          <p:cNvSpPr/>
          <p:nvPr userDrawn="1"/>
        </p:nvSpPr>
        <p:spPr>
          <a:xfrm>
            <a:off x="5564489" y="3659181"/>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4">
            <a:extLst>
              <a:ext uri="{FF2B5EF4-FFF2-40B4-BE49-F238E27FC236}">
                <a16:creationId xmlns:a16="http://schemas.microsoft.com/office/drawing/2014/main" id="{C7CBE636-F2A3-2843-B3BC-2870453E0C27}"/>
              </a:ext>
            </a:extLst>
          </p:cNvPr>
          <p:cNvSpPr>
            <a:spLocks noGrp="1"/>
          </p:cNvSpPr>
          <p:nvPr>
            <p:ph type="body" sz="quarter" idx="32" hasCustomPrompt="1"/>
          </p:nvPr>
        </p:nvSpPr>
        <p:spPr>
          <a:xfrm>
            <a:off x="7150629" y="3659181"/>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8" name="Picture Placeholder 34">
            <a:extLst>
              <a:ext uri="{FF2B5EF4-FFF2-40B4-BE49-F238E27FC236}">
                <a16:creationId xmlns:a16="http://schemas.microsoft.com/office/drawing/2014/main" id="{BEA5F9E5-B4E1-1741-AEDC-81EA5600B889}"/>
              </a:ext>
            </a:extLst>
          </p:cNvPr>
          <p:cNvSpPr>
            <a:spLocks noGrp="1"/>
          </p:cNvSpPr>
          <p:nvPr>
            <p:ph type="pic" sz="quarter" idx="33" hasCustomPrompt="1"/>
          </p:nvPr>
        </p:nvSpPr>
        <p:spPr>
          <a:xfrm>
            <a:off x="5567090" y="3664230"/>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9" name="Oval 18">
            <a:extLst>
              <a:ext uri="{FF2B5EF4-FFF2-40B4-BE49-F238E27FC236}">
                <a16:creationId xmlns:a16="http://schemas.microsoft.com/office/drawing/2014/main" id="{B0AF1E60-AEEA-F74A-B9C4-203B4377F5E8}"/>
              </a:ext>
            </a:extLst>
          </p:cNvPr>
          <p:cNvSpPr/>
          <p:nvPr userDrawn="1"/>
        </p:nvSpPr>
        <p:spPr>
          <a:xfrm>
            <a:off x="5561888" y="5219547"/>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4">
            <a:extLst>
              <a:ext uri="{FF2B5EF4-FFF2-40B4-BE49-F238E27FC236}">
                <a16:creationId xmlns:a16="http://schemas.microsoft.com/office/drawing/2014/main" id="{FD371BBC-9BD1-E94B-943E-29FE3CA8A9EF}"/>
              </a:ext>
            </a:extLst>
          </p:cNvPr>
          <p:cNvSpPr>
            <a:spLocks noGrp="1"/>
          </p:cNvSpPr>
          <p:nvPr>
            <p:ph type="body" sz="quarter" idx="34" hasCustomPrompt="1"/>
          </p:nvPr>
        </p:nvSpPr>
        <p:spPr>
          <a:xfrm>
            <a:off x="7150629" y="5219547"/>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21" name="Picture Placeholder 34">
            <a:extLst>
              <a:ext uri="{FF2B5EF4-FFF2-40B4-BE49-F238E27FC236}">
                <a16:creationId xmlns:a16="http://schemas.microsoft.com/office/drawing/2014/main" id="{E4CACA94-B871-5748-9B01-9661ECDD8525}"/>
              </a:ext>
            </a:extLst>
          </p:cNvPr>
          <p:cNvSpPr>
            <a:spLocks noGrp="1"/>
          </p:cNvSpPr>
          <p:nvPr>
            <p:ph type="pic" sz="quarter" idx="35" hasCustomPrompt="1"/>
          </p:nvPr>
        </p:nvSpPr>
        <p:spPr>
          <a:xfrm>
            <a:off x="5564489" y="522459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Tree>
    <p:extLst>
      <p:ext uri="{BB962C8B-B14F-4D97-AF65-F5344CB8AC3E}">
        <p14:creationId xmlns:p14="http://schemas.microsoft.com/office/powerpoint/2010/main" val="108980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err="1"/>
              <a:t>www.nachc.org</a:t>
            </a:r>
            <a:endParaRPr lang="en-US"/>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INSERT AGENDA NAME HERE</a:t>
            </a:r>
            <a:endParaRPr lang="ru-RU"/>
          </a:p>
        </p:txBody>
      </p:sp>
    </p:spTree>
    <p:extLst>
      <p:ext uri="{BB962C8B-B14F-4D97-AF65-F5344CB8AC3E}">
        <p14:creationId xmlns:p14="http://schemas.microsoft.com/office/powerpoint/2010/main" val="407531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otlight Place Person Activity">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12648"/>
            <a:ext cx="5257800" cy="911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SPOTLIGHT ON PLACE, PERSON, OR ACTIVITY</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752600"/>
            <a:ext cx="4844863" cy="3733800"/>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a:t>Body text should be 20 pt., Calibri font.</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hasCustomPrompt="1"/>
          </p:nvPr>
        </p:nvSpPr>
        <p:spPr>
          <a:xfrm>
            <a:off x="6096000" y="19084"/>
            <a:ext cx="6096000" cy="6838916"/>
          </a:xfrm>
          <a:prstGeom prst="rect">
            <a:avLst/>
          </a:prstGeom>
          <a:pattFill prst="pct5">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600" b="0">
                <a:solidFill>
                  <a:srgbClr val="003C6A"/>
                </a:solidFill>
              </a:defRPr>
            </a:lvl1pPr>
          </a:lstStyle>
          <a:p>
            <a:pPr lvl="0" algn="ctr"/>
            <a:r>
              <a:rPr lang="en-US"/>
              <a:t>Click icon to insert picture</a:t>
            </a:r>
          </a:p>
        </p:txBody>
      </p:sp>
      <p:sp>
        <p:nvSpPr>
          <p:cNvPr id="7" name="Прямоугольник 11">
            <a:extLst>
              <a:ext uri="{FF2B5EF4-FFF2-40B4-BE49-F238E27FC236}">
                <a16:creationId xmlns:a16="http://schemas.microsoft.com/office/drawing/2014/main" id="{EBB7F0F9-DA9B-304E-8B4D-1F0D7FB6AC25}"/>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9489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oals/Impac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28D05E-C2B7-6340-BD41-296D89AE6D14}"/>
              </a:ext>
            </a:extLst>
          </p:cNvPr>
          <p:cNvSpPr>
            <a:spLocks noGrp="1"/>
          </p:cNvSpPr>
          <p:nvPr>
            <p:ph type="ftr" sz="quarter" idx="10"/>
          </p:nvPr>
        </p:nvSpPr>
        <p:spPr>
          <a:xfrm>
            <a:off x="4953000" y="6248400"/>
            <a:ext cx="2376264" cy="365125"/>
          </a:xfrm>
        </p:spPr>
        <p:txBody>
          <a:bodyPr/>
          <a:lstStyle/>
          <a:p>
            <a:r>
              <a:rPr lang="en-US"/>
              <a:t>www.nachc.org</a:t>
            </a:r>
          </a:p>
        </p:txBody>
      </p:sp>
      <p:sp>
        <p:nvSpPr>
          <p:cNvPr id="4" name="Slide Number Placeholder 3">
            <a:extLst>
              <a:ext uri="{FF2B5EF4-FFF2-40B4-BE49-F238E27FC236}">
                <a16:creationId xmlns:a16="http://schemas.microsoft.com/office/drawing/2014/main" id="{44482D49-1B52-6241-9F16-5F4A1E5287CB}"/>
              </a:ext>
            </a:extLst>
          </p:cNvPr>
          <p:cNvSpPr>
            <a:spLocks noGrp="1"/>
          </p:cNvSpPr>
          <p:nvPr>
            <p:ph type="sldNum" sz="quarter" idx="11"/>
          </p:nvPr>
        </p:nvSpPr>
        <p:spPr>
          <a:xfrm>
            <a:off x="8655732" y="6248400"/>
            <a:ext cx="2743200" cy="365125"/>
          </a:xfr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cxnSp>
        <p:nvCxnSpPr>
          <p:cNvPr id="5" name="Straight Connector 4">
            <a:extLst>
              <a:ext uri="{FF2B5EF4-FFF2-40B4-BE49-F238E27FC236}">
                <a16:creationId xmlns:a16="http://schemas.microsoft.com/office/drawing/2014/main" id="{3C7B1E1F-B029-FC4C-884B-9875299655F7}"/>
              </a:ext>
            </a:extLst>
          </p:cNvPr>
          <p:cNvCxnSpPr/>
          <p:nvPr userDrawn="1"/>
        </p:nvCxnSpPr>
        <p:spPr>
          <a:xfrm>
            <a:off x="4038600" y="2091231"/>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5E0D7C-46E2-7F46-BA98-42DB8EF22117}"/>
              </a:ext>
            </a:extLst>
          </p:cNvPr>
          <p:cNvCxnSpPr/>
          <p:nvPr userDrawn="1"/>
        </p:nvCxnSpPr>
        <p:spPr>
          <a:xfrm>
            <a:off x="7848600" y="2155027"/>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DFED1FE-9146-C646-8629-7FC930410302}"/>
              </a:ext>
            </a:extLst>
          </p:cNvPr>
          <p:cNvSpPr/>
          <p:nvPr userDrawn="1"/>
        </p:nvSpPr>
        <p:spPr>
          <a:xfrm>
            <a:off x="5330639" y="20518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5ABDCA-6842-714F-A20F-2B6F79BA7219}"/>
              </a:ext>
            </a:extLst>
          </p:cNvPr>
          <p:cNvSpPr/>
          <p:nvPr userDrawn="1"/>
        </p:nvSpPr>
        <p:spPr>
          <a:xfrm>
            <a:off x="9088745"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107C1B-3D90-4A49-802E-4A6645DBF1A0}"/>
              </a:ext>
            </a:extLst>
          </p:cNvPr>
          <p:cNvSpPr/>
          <p:nvPr userDrawn="1"/>
        </p:nvSpPr>
        <p:spPr>
          <a:xfrm>
            <a:off x="1433428"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9803"/>
              </a:solidFill>
            </a:endParaRPr>
          </a:p>
        </p:txBody>
      </p:sp>
      <p:sp>
        <p:nvSpPr>
          <p:cNvPr id="10" name="Text Placeholder 2">
            <a:extLst>
              <a:ext uri="{FF2B5EF4-FFF2-40B4-BE49-F238E27FC236}">
                <a16:creationId xmlns:a16="http://schemas.microsoft.com/office/drawing/2014/main" id="{164CF21A-EA0F-5047-8A72-E8FC2E4EE762}"/>
              </a:ext>
            </a:extLst>
          </p:cNvPr>
          <p:cNvSpPr>
            <a:spLocks noGrp="1"/>
          </p:cNvSpPr>
          <p:nvPr>
            <p:ph type="body" idx="24" hasCustomPrompt="1"/>
          </p:nvPr>
        </p:nvSpPr>
        <p:spPr>
          <a:xfrm>
            <a:off x="1424061" y="2440234"/>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30%</a:t>
            </a:r>
          </a:p>
        </p:txBody>
      </p:sp>
      <p:sp>
        <p:nvSpPr>
          <p:cNvPr id="11" name="Прямоугольник 11">
            <a:extLst>
              <a:ext uri="{FF2B5EF4-FFF2-40B4-BE49-F238E27FC236}">
                <a16:creationId xmlns:a16="http://schemas.microsoft.com/office/drawing/2014/main" id="{715D882B-63A8-4445-B39F-C0747AB68458}"/>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226F6075-94DB-5649-8439-6EBEFB835408}"/>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GOALS/IMPACT/LESSONS LEARNED</a:t>
            </a:r>
            <a:endParaRPr lang="ru-RU"/>
          </a:p>
        </p:txBody>
      </p:sp>
      <p:sp>
        <p:nvSpPr>
          <p:cNvPr id="13" name="Text Placeholder 14">
            <a:extLst>
              <a:ext uri="{FF2B5EF4-FFF2-40B4-BE49-F238E27FC236}">
                <a16:creationId xmlns:a16="http://schemas.microsoft.com/office/drawing/2014/main" id="{74CB1FC5-D625-AA44-9E5E-DE391C6879A7}"/>
              </a:ext>
            </a:extLst>
          </p:cNvPr>
          <p:cNvSpPr>
            <a:spLocks noGrp="1"/>
          </p:cNvSpPr>
          <p:nvPr>
            <p:ph type="body" sz="quarter" idx="27" hasCustomPrompt="1"/>
          </p:nvPr>
        </p:nvSpPr>
        <p:spPr>
          <a:xfrm>
            <a:off x="530235" y="3668713"/>
            <a:ext cx="3017520" cy="1947672"/>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4" name="Text Placeholder 14">
            <a:extLst>
              <a:ext uri="{FF2B5EF4-FFF2-40B4-BE49-F238E27FC236}">
                <a16:creationId xmlns:a16="http://schemas.microsoft.com/office/drawing/2014/main" id="{252F59D8-C0C9-D541-B6E3-EAD6DFF3DF77}"/>
              </a:ext>
            </a:extLst>
          </p:cNvPr>
          <p:cNvSpPr>
            <a:spLocks noGrp="1"/>
          </p:cNvSpPr>
          <p:nvPr>
            <p:ph type="body" sz="quarter" idx="28" hasCustomPrompt="1"/>
          </p:nvPr>
        </p:nvSpPr>
        <p:spPr>
          <a:xfrm>
            <a:off x="4427446"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5" name="Text Placeholder 14">
            <a:extLst>
              <a:ext uri="{FF2B5EF4-FFF2-40B4-BE49-F238E27FC236}">
                <a16:creationId xmlns:a16="http://schemas.microsoft.com/office/drawing/2014/main" id="{AF83B609-F624-DF43-BA76-FF592D837873}"/>
              </a:ext>
            </a:extLst>
          </p:cNvPr>
          <p:cNvSpPr>
            <a:spLocks noGrp="1"/>
          </p:cNvSpPr>
          <p:nvPr>
            <p:ph type="body" sz="quarter" idx="29" hasCustomPrompt="1"/>
          </p:nvPr>
        </p:nvSpPr>
        <p:spPr>
          <a:xfrm>
            <a:off x="8260080"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6" name="Picture Placeholder 34">
            <a:extLst>
              <a:ext uri="{FF2B5EF4-FFF2-40B4-BE49-F238E27FC236}">
                <a16:creationId xmlns:a16="http://schemas.microsoft.com/office/drawing/2014/main" id="{D7DE66B5-801A-B74D-A9E9-5278870E5B1F}"/>
              </a:ext>
            </a:extLst>
          </p:cNvPr>
          <p:cNvSpPr>
            <a:spLocks noGrp="1"/>
          </p:cNvSpPr>
          <p:nvPr>
            <p:ph type="pic" sz="quarter" idx="30" hasCustomPrompt="1"/>
          </p:nvPr>
        </p:nvSpPr>
        <p:spPr>
          <a:xfrm>
            <a:off x="9088746" y="208998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7" name="Picture Placeholder 34">
            <a:extLst>
              <a:ext uri="{FF2B5EF4-FFF2-40B4-BE49-F238E27FC236}">
                <a16:creationId xmlns:a16="http://schemas.microsoft.com/office/drawing/2014/main" id="{478D7422-6089-104A-8291-A7644675158D}"/>
              </a:ext>
            </a:extLst>
          </p:cNvPr>
          <p:cNvSpPr>
            <a:spLocks noGrp="1"/>
          </p:cNvSpPr>
          <p:nvPr>
            <p:ph type="pic" sz="quarter" idx="31" hasCustomPrompt="1"/>
          </p:nvPr>
        </p:nvSpPr>
        <p:spPr>
          <a:xfrm>
            <a:off x="5321500" y="205693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Tree>
    <p:extLst>
      <p:ext uri="{BB962C8B-B14F-4D97-AF65-F5344CB8AC3E}">
        <p14:creationId xmlns:p14="http://schemas.microsoft.com/office/powerpoint/2010/main" val="823500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271F813-D00A-FE41-9C17-2C45A6C9B2F7}"/>
              </a:ext>
            </a:extLst>
          </p:cNvPr>
          <p:cNvSpPr>
            <a:spLocks noGrp="1"/>
          </p:cNvSpPr>
          <p:nvPr>
            <p:ph type="body" sz="quarter" idx="27" hasCustomPrompt="1"/>
          </p:nvPr>
        </p:nvSpPr>
        <p:spPr>
          <a:xfrm>
            <a:off x="0" y="1371600"/>
            <a:ext cx="3200400" cy="3939213"/>
          </a:xfrm>
          <a:prstGeom prst="rect">
            <a:avLst/>
          </a:prstGeom>
          <a:solidFill>
            <a:srgbClr val="E9F5FC"/>
          </a:solidFill>
        </p:spPr>
        <p:txBody>
          <a:bodyPr wrap="square" lIns="54864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3" name="Text Placeholder 14">
            <a:extLst>
              <a:ext uri="{FF2B5EF4-FFF2-40B4-BE49-F238E27FC236}">
                <a16:creationId xmlns:a16="http://schemas.microsoft.com/office/drawing/2014/main" id="{17828E17-76F2-754E-9283-39872798F7C6}"/>
              </a:ext>
            </a:extLst>
          </p:cNvPr>
          <p:cNvSpPr>
            <a:spLocks noGrp="1"/>
          </p:cNvSpPr>
          <p:nvPr>
            <p:ph type="body" sz="quarter" idx="28" hasCustomPrompt="1"/>
          </p:nvPr>
        </p:nvSpPr>
        <p:spPr>
          <a:xfrm>
            <a:off x="3352800"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4" name="Text Placeholder 14">
            <a:extLst>
              <a:ext uri="{FF2B5EF4-FFF2-40B4-BE49-F238E27FC236}">
                <a16:creationId xmlns:a16="http://schemas.microsoft.com/office/drawing/2014/main" id="{056DD1FE-9967-B54C-AE30-976B2E6EA833}"/>
              </a:ext>
            </a:extLst>
          </p:cNvPr>
          <p:cNvSpPr>
            <a:spLocks noGrp="1"/>
          </p:cNvSpPr>
          <p:nvPr>
            <p:ph type="body" sz="quarter" idx="29" hasCustomPrompt="1"/>
          </p:nvPr>
        </p:nvSpPr>
        <p:spPr>
          <a:xfrm>
            <a:off x="6337799"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5" name="Text Placeholder 14">
            <a:extLst>
              <a:ext uri="{FF2B5EF4-FFF2-40B4-BE49-F238E27FC236}">
                <a16:creationId xmlns:a16="http://schemas.microsoft.com/office/drawing/2014/main" id="{C51C2958-EE21-EB45-A8DD-3C0AA9C596C6}"/>
              </a:ext>
            </a:extLst>
          </p:cNvPr>
          <p:cNvSpPr>
            <a:spLocks noGrp="1"/>
          </p:cNvSpPr>
          <p:nvPr>
            <p:ph type="body" sz="quarter" idx="30" hasCustomPrompt="1"/>
          </p:nvPr>
        </p:nvSpPr>
        <p:spPr>
          <a:xfrm>
            <a:off x="9322798" y="1371600"/>
            <a:ext cx="2869202" cy="3939213"/>
          </a:xfrm>
          <a:prstGeom prst="rect">
            <a:avLst/>
          </a:prstGeom>
          <a:solidFill>
            <a:srgbClr val="E9F5FC"/>
          </a:solidFill>
        </p:spPr>
        <p:txBody>
          <a:bodyPr wrap="square" lIns="182880" tIns="274320" rIns="32004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3" name="Footer Placeholder 2">
            <a:extLst>
              <a:ext uri="{FF2B5EF4-FFF2-40B4-BE49-F238E27FC236}">
                <a16:creationId xmlns:a16="http://schemas.microsoft.com/office/drawing/2014/main" id="{AE40CEEA-D151-2145-80FB-8001A2F2BAFA}"/>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B6FAA27F-EAD5-5545-9541-7B7EB8ADDE95}"/>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10" name="Заголовок 1">
            <a:extLst>
              <a:ext uri="{FF2B5EF4-FFF2-40B4-BE49-F238E27FC236}">
                <a16:creationId xmlns:a16="http://schemas.microsoft.com/office/drawing/2014/main" id="{3B436906-6D4E-8643-AA5B-4418544085E8}"/>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COMPARISON</a:t>
            </a:r>
            <a:endParaRPr lang="ru-RU"/>
          </a:p>
        </p:txBody>
      </p:sp>
      <p:sp>
        <p:nvSpPr>
          <p:cNvPr id="11" name="Прямоугольник 11">
            <a:extLst>
              <a:ext uri="{FF2B5EF4-FFF2-40B4-BE49-F238E27FC236}">
                <a16:creationId xmlns:a16="http://schemas.microsoft.com/office/drawing/2014/main" id="{AD205843-EA0E-DD44-A7D0-13151239DCE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 Placeholder 15">
            <a:extLst>
              <a:ext uri="{FF2B5EF4-FFF2-40B4-BE49-F238E27FC236}">
                <a16:creationId xmlns:a16="http://schemas.microsoft.com/office/drawing/2014/main" id="{5B935FB8-734F-ED4D-8ACA-02C478D97D3C}"/>
              </a:ext>
            </a:extLst>
          </p:cNvPr>
          <p:cNvSpPr>
            <a:spLocks noGrp="1"/>
          </p:cNvSpPr>
          <p:nvPr>
            <p:ph type="body" sz="quarter" idx="31" hasCustomPrompt="1"/>
          </p:nvPr>
        </p:nvSpPr>
        <p:spPr>
          <a:xfrm>
            <a:off x="0" y="5273114"/>
            <a:ext cx="12192000" cy="757237"/>
          </a:xfrm>
          <a:prstGeom prst="rect">
            <a:avLst/>
          </a:prstGeom>
          <a:solidFill>
            <a:srgbClr val="61ABC1"/>
          </a:solidFill>
          <a:ln w="31750">
            <a:noFill/>
          </a:ln>
        </p:spPr>
        <p:txBody>
          <a:bodyPr lIns="548640" tIns="91440" rIns="548640"/>
          <a:lstStyle>
            <a:lvl1pPr marL="0" indent="0">
              <a:buNone/>
              <a:defRPr sz="1800">
                <a:solidFill>
                  <a:schemeClr val="bg1"/>
                </a:solidFill>
              </a:defRPr>
            </a:lvl1pPr>
          </a:lstStyle>
          <a:p>
            <a:pPr lvl="0"/>
            <a:r>
              <a:rPr lang="en-US"/>
              <a:t>Body text should be 16 pt., Calibri font</a:t>
            </a:r>
          </a:p>
        </p:txBody>
      </p:sp>
    </p:spTree>
    <p:extLst>
      <p:ext uri="{BB962C8B-B14F-4D97-AF65-F5344CB8AC3E}">
        <p14:creationId xmlns:p14="http://schemas.microsoft.com/office/powerpoint/2010/main" val="256421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0"/>
            <a:ext cx="12192000" cy="4594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30235" y="612648"/>
            <a:ext cx="112014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a:t>SLIDE TITLE</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1219200"/>
            <a:ext cx="5322489" cy="1930185"/>
          </a:xfrm>
          <a:prstGeom prst="rect">
            <a:avLst/>
          </a:prstGeom>
        </p:spPr>
        <p:txBody>
          <a:bodyPr lIns="0" tIns="0" rIns="0" bIns="0">
            <a:no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lIns="0" tIns="0" rIns="0" bIns="0">
            <a:no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a:t>
            </a:r>
          </a:p>
        </p:txBody>
      </p:sp>
      <p:sp>
        <p:nvSpPr>
          <p:cNvPr id="12" name="Прямоугольник 11">
            <a:extLst>
              <a:ext uri="{FF2B5EF4-FFF2-40B4-BE49-F238E27FC236}">
                <a16:creationId xmlns:a16="http://schemas.microsoft.com/office/drawing/2014/main" id="{EAC66D59-FCB9-FD42-837C-59B0F48BC6F6}"/>
              </a:ext>
            </a:extLst>
          </p:cNvPr>
          <p:cNvSpPr/>
          <p:nvPr userDrawn="1"/>
        </p:nvSpPr>
        <p:spPr>
          <a:xfrm>
            <a:off x="530235" y="0"/>
            <a:ext cx="2533779" cy="152400"/>
          </a:xfrm>
          <a:prstGeom prst="rect">
            <a:avLst/>
          </a:prstGeom>
          <a:solidFill>
            <a:srgbClr val="E8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3373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97C9F9-1170-9C45-9D28-C31DEBAF3C1B}"/>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2F5FA2FD-DC9B-2F4C-BD54-61FE7E9B264D}"/>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Graphic 5" descr="Badge Question Mark outline">
            <a:extLst>
              <a:ext uri="{FF2B5EF4-FFF2-40B4-BE49-F238E27FC236}">
                <a16:creationId xmlns:a16="http://schemas.microsoft.com/office/drawing/2014/main" id="{1C5144CF-99C2-3649-8006-9DF7341EA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800" y="-145450"/>
            <a:ext cx="7003450" cy="7003450"/>
          </a:xfrm>
          <a:prstGeom prst="rect">
            <a:avLst/>
          </a:prstGeom>
        </p:spPr>
      </p:pic>
      <p:sp>
        <p:nvSpPr>
          <p:cNvPr id="7" name="Прямоугольник 11">
            <a:extLst>
              <a:ext uri="{FF2B5EF4-FFF2-40B4-BE49-F238E27FC236}">
                <a16:creationId xmlns:a16="http://schemas.microsoft.com/office/drawing/2014/main" id="{6240782E-A557-9D42-B66A-7DB6112F5C1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98B2CA48-9FB7-574E-92FF-0C2BE4CAB7FF}"/>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a:latin typeface="Open Sans" panose="020B0806030504020204" pitchFamily="34" charset="0"/>
                <a:ea typeface="Open Sans" panose="020B0806030504020204" pitchFamily="34" charset="0"/>
                <a:cs typeface="Open Sans" panose="020B0806030504020204" pitchFamily="34" charset="0"/>
              </a:rPr>
              <a:t>QUESTIONS?</a:t>
            </a:r>
            <a:endParaRPr lang="ru-RU"/>
          </a:p>
        </p:txBody>
      </p:sp>
    </p:spTree>
    <p:extLst>
      <p:ext uri="{BB962C8B-B14F-4D97-AF65-F5344CB8AC3E}">
        <p14:creationId xmlns:p14="http://schemas.microsoft.com/office/powerpoint/2010/main" val="352398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97C9F9-1170-9C45-9D28-C31DEBAF3C1B}"/>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2F5FA2FD-DC9B-2F4C-BD54-61FE7E9B264D}"/>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Graphic 5" descr="Badge Question Mark outline">
            <a:extLst>
              <a:ext uri="{FF2B5EF4-FFF2-40B4-BE49-F238E27FC236}">
                <a16:creationId xmlns:a16="http://schemas.microsoft.com/office/drawing/2014/main" id="{1C5144CF-99C2-3649-8006-9DF7341EA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800" y="-145450"/>
            <a:ext cx="7003450" cy="7003450"/>
          </a:xfrm>
          <a:prstGeom prst="rect">
            <a:avLst/>
          </a:prstGeom>
        </p:spPr>
      </p:pic>
      <p:sp>
        <p:nvSpPr>
          <p:cNvPr id="7" name="Прямоугольник 11">
            <a:extLst>
              <a:ext uri="{FF2B5EF4-FFF2-40B4-BE49-F238E27FC236}">
                <a16:creationId xmlns:a16="http://schemas.microsoft.com/office/drawing/2014/main" id="{6240782E-A557-9D42-B66A-7DB6112F5C1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98B2CA48-9FB7-574E-92FF-0C2BE4CAB7FF}"/>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a:latin typeface="Open Sans" panose="020B0806030504020204" pitchFamily="34" charset="0"/>
                <a:ea typeface="Open Sans" panose="020B0806030504020204" pitchFamily="34" charset="0"/>
                <a:cs typeface="Open Sans" panose="020B0806030504020204" pitchFamily="34" charset="0"/>
              </a:rPr>
              <a:t>QUESTIONS?</a:t>
            </a:r>
            <a:endParaRPr lang="ru-RU"/>
          </a:p>
        </p:txBody>
      </p:sp>
    </p:spTree>
    <p:extLst>
      <p:ext uri="{BB962C8B-B14F-4D97-AF65-F5344CB8AC3E}">
        <p14:creationId xmlns:p14="http://schemas.microsoft.com/office/powerpoint/2010/main" val="2393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2" name="Прямоугольник 1">
            <a:extLst>
              <a:ext uri="{FF2B5EF4-FFF2-40B4-BE49-F238E27FC236}">
                <a16:creationId xmlns:a16="http://schemas.microsoft.com/office/drawing/2014/main" id="{CF973EFE-B60B-694B-B6F7-4A5C99CA7207}"/>
              </a:ext>
            </a:extLst>
          </p:cNvPr>
          <p:cNvSpPr/>
          <p:nvPr userDrawn="1"/>
        </p:nvSpPr>
        <p:spPr>
          <a:xfrm>
            <a:off x="0" y="0"/>
            <a:ext cx="12192000" cy="6867120"/>
          </a:xfrm>
          <a:prstGeom prst="rect">
            <a:avLst/>
          </a:prstGeom>
          <a:gradFill>
            <a:gsLst>
              <a:gs pos="58000">
                <a:schemeClr val="bg2">
                  <a:lumMod val="95000"/>
                </a:schemeClr>
              </a:gs>
              <a:gs pos="72000">
                <a:srgbClr val="E7E7E7"/>
              </a:gs>
            </a:gsLst>
            <a:path path="circle">
              <a:fillToRect l="50000" t="50000" r="50000" b="50000"/>
            </a:path>
          </a:gra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25" name="Group 24">
            <a:extLst>
              <a:ext uri="{FF2B5EF4-FFF2-40B4-BE49-F238E27FC236}">
                <a16:creationId xmlns:a16="http://schemas.microsoft.com/office/drawing/2014/main" id="{4B6A9520-BAAD-1C49-95B1-28C63A3B902E}"/>
              </a:ext>
            </a:extLst>
          </p:cNvPr>
          <p:cNvGrpSpPr/>
          <p:nvPr userDrawn="1"/>
        </p:nvGrpSpPr>
        <p:grpSpPr>
          <a:xfrm>
            <a:off x="-189186" y="3427290"/>
            <a:ext cx="6307499" cy="3486687"/>
            <a:chOff x="6226810" y="1261201"/>
            <a:chExt cx="6307499" cy="3486687"/>
          </a:xfrm>
        </p:grpSpPr>
        <p:sp>
          <p:nvSpPr>
            <p:cNvPr id="27" name="Hexagon 26">
              <a:extLst>
                <a:ext uri="{FF2B5EF4-FFF2-40B4-BE49-F238E27FC236}">
                  <a16:creationId xmlns:a16="http://schemas.microsoft.com/office/drawing/2014/main" id="{DEBB46DB-6D2F-734D-B8F5-32B70A8B5870}"/>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06E6891E-EBC4-2F42-B09D-12FD2FC0F77D}"/>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C698A961-5444-954E-9C70-F60D3419B268}"/>
                </a:ext>
              </a:extLst>
            </p:cNvPr>
            <p:cNvSpPr/>
            <p:nvPr userDrawn="1"/>
          </p:nvSpPr>
          <p:spPr>
            <a:xfrm>
              <a:off x="6226810" y="3617926"/>
              <a:ext cx="2056414"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485288 w 2541702"/>
                <a:gd name="connsiteY4" fmla="*/ 1105516 h 1112692"/>
                <a:gd name="connsiteX5" fmla="*/ 0 w 2541702"/>
                <a:gd name="connsiteY5" fmla="*/ 1112692 h 1112692"/>
                <a:gd name="connsiteX0" fmla="*/ 0 w 2056414"/>
                <a:gd name="connsiteY0" fmla="*/ 1105516 h 1112692"/>
                <a:gd name="connsiteX1" fmla="*/ 71058 w 2056414"/>
                <a:gd name="connsiteY1" fmla="*/ 0 h 1112692"/>
                <a:gd name="connsiteX2" fmla="*/ 1500068 w 2056414"/>
                <a:gd name="connsiteY2" fmla="*/ 0 h 1112692"/>
                <a:gd name="connsiteX3" fmla="*/ 2056414 w 2056414"/>
                <a:gd name="connsiteY3" fmla="*/ 1112692 h 1112692"/>
                <a:gd name="connsiteX4" fmla="*/ 0 w 2056414"/>
                <a:gd name="connsiteY4" fmla="*/ 1105516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14" h="1112692">
                  <a:moveTo>
                    <a:pt x="0" y="1105516"/>
                  </a:moveTo>
                  <a:lnTo>
                    <a:pt x="71058" y="0"/>
                  </a:lnTo>
                  <a:lnTo>
                    <a:pt x="1500068" y="0"/>
                  </a:lnTo>
                  <a:lnTo>
                    <a:pt x="2056414" y="1112692"/>
                  </a:lnTo>
                  <a:lnTo>
                    <a:pt x="0" y="1105516"/>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99CAFC65-BE29-504F-8E10-46378B2F2F4E}"/>
                </a:ext>
              </a:extLst>
            </p:cNvPr>
            <p:cNvSpPr/>
            <p:nvPr userDrawn="1"/>
          </p:nvSpPr>
          <p:spPr>
            <a:xfrm>
              <a:off x="9976251" y="3635196"/>
              <a:ext cx="2541702"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702" h="1112692">
                  <a:moveTo>
                    <a:pt x="0" y="1112692"/>
                  </a:moveTo>
                  <a:lnTo>
                    <a:pt x="556346" y="0"/>
                  </a:lnTo>
                  <a:lnTo>
                    <a:pt x="1985356" y="0"/>
                  </a:lnTo>
                  <a:lnTo>
                    <a:pt x="2541702" y="1112692"/>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AF1DE1F-DE9B-2443-BEEC-67849819EED6}"/>
              </a:ext>
            </a:extLst>
          </p:cNvPr>
          <p:cNvGrpSpPr/>
          <p:nvPr userDrawn="1"/>
        </p:nvGrpSpPr>
        <p:grpSpPr>
          <a:xfrm>
            <a:off x="5638800" y="-74074"/>
            <a:ext cx="6824526" cy="7002729"/>
            <a:chOff x="5709783" y="-1099288"/>
            <a:chExt cx="6824526" cy="7002729"/>
          </a:xfrm>
        </p:grpSpPr>
        <p:sp>
          <p:nvSpPr>
            <p:cNvPr id="12" name="Hexagon 11">
              <a:extLst>
                <a:ext uri="{FF2B5EF4-FFF2-40B4-BE49-F238E27FC236}">
                  <a16:creationId xmlns:a16="http://schemas.microsoft.com/office/drawing/2014/main" id="{910D8607-FB9C-DA4C-BFA9-417406A91AFD}"/>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0CC7031-0CE4-3D46-B4F2-792AE8AF2EDC}"/>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8BA0F7AF-045F-5B49-A3D4-F28686D4963F}"/>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7EFE80F-73AE-A84E-9067-159413FA9F67}"/>
                </a:ext>
              </a:extLst>
            </p:cNvPr>
            <p:cNvSpPr/>
            <p:nvPr userDrawn="1"/>
          </p:nvSpPr>
          <p:spPr>
            <a:xfrm>
              <a:off x="9980723" y="-1099288"/>
              <a:ext cx="2298094" cy="2211879"/>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552970 w 2565469"/>
                <a:gd name="connsiteY1" fmla="*/ 0 h 2211879"/>
                <a:gd name="connsiteX2" fmla="*/ 2012499 w 2565469"/>
                <a:gd name="connsiteY2" fmla="*/ 0 h 2211879"/>
                <a:gd name="connsiteX3" fmla="*/ 2565469 w 2565469"/>
                <a:gd name="connsiteY3" fmla="*/ 1105940 h 2211879"/>
                <a:gd name="connsiteX4" fmla="*/ 2298094 w 2565469"/>
                <a:gd name="connsiteY4" fmla="*/ 1629742 h 2211879"/>
                <a:gd name="connsiteX5" fmla="*/ 2012499 w 2565469"/>
                <a:gd name="connsiteY5" fmla="*/ 2211879 h 2211879"/>
                <a:gd name="connsiteX6" fmla="*/ 552970 w 2565469"/>
                <a:gd name="connsiteY6" fmla="*/ 2211879 h 2211879"/>
                <a:gd name="connsiteX7" fmla="*/ 0 w 2565469"/>
                <a:gd name="connsiteY7" fmla="*/ 1105940 h 2211879"/>
                <a:gd name="connsiteX0" fmla="*/ 0 w 2565469"/>
                <a:gd name="connsiteY0" fmla="*/ 1105940 h 2211879"/>
                <a:gd name="connsiteX1" fmla="*/ 552970 w 2565469"/>
                <a:gd name="connsiteY1" fmla="*/ 0 h 2211879"/>
                <a:gd name="connsiteX2" fmla="*/ 2012499 w 2565469"/>
                <a:gd name="connsiteY2" fmla="*/ 0 h 2211879"/>
                <a:gd name="connsiteX3" fmla="*/ 2286218 w 2565469"/>
                <a:gd name="connsiteY3" fmla="*/ 560962 h 2211879"/>
                <a:gd name="connsiteX4" fmla="*/ 2565469 w 2565469"/>
                <a:gd name="connsiteY4" fmla="*/ 1105940 h 2211879"/>
                <a:gd name="connsiteX5" fmla="*/ 2298094 w 2565469"/>
                <a:gd name="connsiteY5" fmla="*/ 1629742 h 2211879"/>
                <a:gd name="connsiteX6" fmla="*/ 2012499 w 2565469"/>
                <a:gd name="connsiteY6" fmla="*/ 2211879 h 2211879"/>
                <a:gd name="connsiteX7" fmla="*/ 552970 w 2565469"/>
                <a:gd name="connsiteY7" fmla="*/ 2211879 h 2211879"/>
                <a:gd name="connsiteX8" fmla="*/ 0 w 2565469"/>
                <a:gd name="connsiteY8"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86218 w 2298094"/>
                <a:gd name="connsiteY3" fmla="*/ 560962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98093 w 2298094"/>
                <a:gd name="connsiteY3" fmla="*/ 572838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094" h="2211879">
                  <a:moveTo>
                    <a:pt x="0" y="1105940"/>
                  </a:moveTo>
                  <a:lnTo>
                    <a:pt x="552970" y="0"/>
                  </a:lnTo>
                  <a:lnTo>
                    <a:pt x="2012499" y="0"/>
                  </a:lnTo>
                  <a:lnTo>
                    <a:pt x="2298093" y="572838"/>
                  </a:lnTo>
                  <a:cubicBezTo>
                    <a:pt x="2298093" y="925139"/>
                    <a:pt x="2298094" y="1277441"/>
                    <a:pt x="2298094" y="1629742"/>
                  </a:cubicBezTo>
                  <a:lnTo>
                    <a:pt x="2012499" y="2211879"/>
                  </a:lnTo>
                  <a:lnTo>
                    <a:pt x="552970" y="2211879"/>
                  </a:lnTo>
                  <a:lnTo>
                    <a:pt x="0" y="1105940"/>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Hexagon 18">
              <a:extLst>
                <a:ext uri="{FF2B5EF4-FFF2-40B4-BE49-F238E27FC236}">
                  <a16:creationId xmlns:a16="http://schemas.microsoft.com/office/drawing/2014/main" id="{F85D55A0-C3F0-B24E-994E-CBBCB13F8BE5}"/>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a:extLst>
                <a:ext uri="{FF2B5EF4-FFF2-40B4-BE49-F238E27FC236}">
                  <a16:creationId xmlns:a16="http://schemas.microsoft.com/office/drawing/2014/main" id="{07FAA3F0-5EE1-3B47-9AD9-C91DB9D69988}"/>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50D94B7-B1E2-D142-AF32-7B35BA251005}"/>
                </a:ext>
              </a:extLst>
            </p:cNvPr>
            <p:cNvSpPr/>
            <p:nvPr userDrawn="1"/>
          </p:nvSpPr>
          <p:spPr>
            <a:xfrm>
              <a:off x="9976251" y="363519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105">
              <a:extLst>
                <a:ext uri="{FF2B5EF4-FFF2-40B4-BE49-F238E27FC236}">
                  <a16:creationId xmlns:a16="http://schemas.microsoft.com/office/drawing/2014/main" id="{E74BA1C5-6F1E-3942-8D01-BEF5408EE43E}"/>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
            <a:ext cx="8686800" cy="5386560"/>
          </a:xfrm>
          <a:prstGeom prst="rect">
            <a:avLst/>
          </a:prstGeom>
          <a:solidFill>
            <a:schemeClr val="bg1">
              <a:alpha val="54964"/>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TextBox 1">
            <a:extLst>
              <a:ext uri="{FF2B5EF4-FFF2-40B4-BE49-F238E27FC236}">
                <a16:creationId xmlns:a16="http://schemas.microsoft.com/office/drawing/2014/main" id="{D61C71F6-B159-9244-A8BD-DCD56C80DDFB}"/>
              </a:ext>
            </a:extLst>
          </p:cNvPr>
          <p:cNvSpPr txBox="1"/>
          <p:nvPr userDrawn="1"/>
        </p:nvSpPr>
        <p:spPr>
          <a:xfrm>
            <a:off x="859570" y="1203877"/>
            <a:ext cx="6705466" cy="2529923"/>
          </a:xfrm>
          <a:prstGeom prst="rect">
            <a:avLst/>
          </a:prstGeom>
          <a:noFill/>
        </p:spPr>
        <p:txBody>
          <a:bodyPr wrap="square" rtlCol="0">
            <a:noAutofit/>
          </a:bodyPr>
          <a:lstStyle/>
          <a:p>
            <a:pPr algn="ctr" defTabSz="914400" rtl="0" eaLnBrk="1" latinLnBrk="0" hangingPunct="1">
              <a:lnSpc>
                <a:spcPct val="90000"/>
              </a:lnSpc>
              <a:spcBef>
                <a:spcPct val="0"/>
              </a:spcBef>
              <a:buNone/>
            </a:pPr>
            <a:r>
              <a:rPr lang="en-US" sz="8800" kern="1200">
                <a:solidFill>
                  <a:schemeClr val="accent6"/>
                </a:solidFill>
                <a:latin typeface="Open Sans" panose="020B0806030504020204" pitchFamily="34" charset="0"/>
                <a:ea typeface="Open Sans" panose="020B0806030504020204" pitchFamily="34" charset="0"/>
                <a:cs typeface="Open Sans" panose="020B0806030504020204" pitchFamily="34" charset="0"/>
              </a:rPr>
              <a:t>THANK YOU!</a:t>
            </a:r>
          </a:p>
        </p:txBody>
      </p:sp>
      <p:cxnSp>
        <p:nvCxnSpPr>
          <p:cNvPr id="16" name="Straight Connector 15">
            <a:extLst>
              <a:ext uri="{FF2B5EF4-FFF2-40B4-BE49-F238E27FC236}">
                <a16:creationId xmlns:a16="http://schemas.microsoft.com/office/drawing/2014/main" id="{1997F6C2-049D-F841-AE19-08111BC6CB1F}"/>
              </a:ext>
            </a:extLst>
          </p:cNvPr>
          <p:cNvCxnSpPr>
            <a:cxnSpLocks/>
          </p:cNvCxnSpPr>
          <p:nvPr userDrawn="1"/>
        </p:nvCxnSpPr>
        <p:spPr>
          <a:xfrm>
            <a:off x="8686800" y="0"/>
            <a:ext cx="0" cy="458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1">
            <a:extLst>
              <a:ext uri="{FF2B5EF4-FFF2-40B4-BE49-F238E27FC236}">
                <a16:creationId xmlns:a16="http://schemas.microsoft.com/office/drawing/2014/main" id="{2499A824-8696-CB4E-A54C-4C116C14DECF}"/>
              </a:ext>
            </a:extLst>
          </p:cNvPr>
          <p:cNvSpPr/>
          <p:nvPr userDrawn="1"/>
        </p:nvSpPr>
        <p:spPr>
          <a:xfrm>
            <a:off x="2945414"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Straight Connector 16">
            <a:extLst>
              <a:ext uri="{FF2B5EF4-FFF2-40B4-BE49-F238E27FC236}">
                <a16:creationId xmlns:a16="http://schemas.microsoft.com/office/drawing/2014/main" id="{B5FA6CB6-E190-1A45-9A2D-261F64A7B906}"/>
              </a:ext>
            </a:extLst>
          </p:cNvPr>
          <p:cNvCxnSpPr>
            <a:cxnSpLocks/>
          </p:cNvCxnSpPr>
          <p:nvPr userDrawn="1"/>
        </p:nvCxnSpPr>
        <p:spPr>
          <a:xfrm flipH="1">
            <a:off x="-13393" y="5410200"/>
            <a:ext cx="122053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477000" y="4466277"/>
            <a:ext cx="5715000" cy="24477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94360" rIns="182880" bIns="685800" rtlCol="0" anchor="b"/>
          <a:lstStyle/>
          <a:p>
            <a:pPr lvl="0" algn="l">
              <a:lnSpc>
                <a:spcPts val="3180"/>
              </a:lnSpc>
              <a:buClrTx/>
              <a:buSzTx/>
              <a:buFontTx/>
              <a:buNone/>
            </a:pPr>
            <a:r>
              <a:rPr lang="en-US" sz="2000" b="1">
                <a:solidFill>
                  <a:schemeClr val="bg1"/>
                </a:solidFill>
              </a:rPr>
              <a:t>PLEASE VISIT US ONLINE</a:t>
            </a:r>
          </a:p>
        </p:txBody>
      </p:sp>
      <p:pic>
        <p:nvPicPr>
          <p:cNvPr id="20" name="Picture 14">
            <a:extLst>
              <a:ext uri="{FF2B5EF4-FFF2-40B4-BE49-F238E27FC236}">
                <a16:creationId xmlns:a16="http://schemas.microsoft.com/office/drawing/2014/main" id="{8B8AF063-D47D-2E43-8573-96A26E627A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718144" y="4788555"/>
            <a:ext cx="2976780" cy="7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5CB987-6AC7-4A45-BAF8-46F6FAB1BB14}"/>
              </a:ext>
            </a:extLst>
          </p:cNvPr>
          <p:cNvGrpSpPr/>
          <p:nvPr userDrawn="1"/>
        </p:nvGrpSpPr>
        <p:grpSpPr>
          <a:xfrm>
            <a:off x="6948698" y="5791200"/>
            <a:ext cx="4709902" cy="560079"/>
            <a:chOff x="6887905" y="5925247"/>
            <a:chExt cx="4709902" cy="560079"/>
          </a:xfrm>
        </p:grpSpPr>
        <p:sp>
          <p:nvSpPr>
            <p:cNvPr id="6" name="TextBox 5">
              <a:extLst>
                <a:ext uri="{FF2B5EF4-FFF2-40B4-BE49-F238E27FC236}">
                  <a16:creationId xmlns:a16="http://schemas.microsoft.com/office/drawing/2014/main" id="{1CC13897-5BC6-9242-99AF-8665D9347900}"/>
                </a:ext>
              </a:extLst>
            </p:cNvPr>
            <p:cNvSpPr txBox="1"/>
            <p:nvPr userDrawn="1"/>
          </p:nvSpPr>
          <p:spPr>
            <a:xfrm>
              <a:off x="9678423" y="5932605"/>
              <a:ext cx="1919384" cy="552721"/>
            </a:xfrm>
            <a:prstGeom prst="rect">
              <a:avLst/>
            </a:prstGeom>
            <a:solidFill>
              <a:srgbClr val="E1FAF7"/>
            </a:solidFill>
          </p:spPr>
          <p:txBody>
            <a:bodyPr wrap="none" lIns="18288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err="1">
                  <a:solidFill>
                    <a:schemeClr val="accent1"/>
                  </a:solidFill>
                </a:rPr>
                <a:t>nachc.org</a:t>
              </a:r>
              <a:endParaRPr lang="en-US" sz="3000" b="1">
                <a:solidFill>
                  <a:schemeClr val="accent1"/>
                </a:solidFill>
              </a:endParaRPr>
            </a:p>
          </p:txBody>
        </p:sp>
        <p:sp>
          <p:nvSpPr>
            <p:cNvPr id="7" name="Rectangle 6">
              <a:extLst>
                <a:ext uri="{FF2B5EF4-FFF2-40B4-BE49-F238E27FC236}">
                  <a16:creationId xmlns:a16="http://schemas.microsoft.com/office/drawing/2014/main" id="{42F1122A-C484-534B-B630-837253419910}"/>
                </a:ext>
              </a:extLst>
            </p:cNvPr>
            <p:cNvSpPr/>
            <p:nvPr userDrawn="1"/>
          </p:nvSpPr>
          <p:spPr>
            <a:xfrm>
              <a:off x="6887905" y="5925247"/>
              <a:ext cx="4709902" cy="552722"/>
            </a:xfrm>
            <a:prstGeom prst="rect">
              <a:avLst/>
            </a:prstGeom>
            <a:noFill/>
            <a:ln w="19050">
              <a:solidFill>
                <a:srgbClr val="E1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1588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a:t>FOLLOW @NACHC</a:t>
            </a:r>
            <a:endParaRPr lang="ru-RU"/>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err="1">
                <a:solidFill>
                  <a:schemeClr val="bg1"/>
                </a:solidFill>
              </a:rPr>
              <a:t>Twitter.com</a:t>
            </a:r>
            <a:r>
              <a:rPr lang="en-US" sz="280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Facebook.com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Instagram.com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err="1">
                <a:solidFill>
                  <a:schemeClr val="bg1"/>
                </a:solidFill>
                <a:latin typeface="+mn-lt"/>
                <a:ea typeface="+mn-ea"/>
                <a:cs typeface="+mn-cs"/>
              </a:rPr>
              <a:t>Linkedin.com</a:t>
            </a:r>
            <a:r>
              <a:rPr lang="en-US" sz="2800" kern="1200">
                <a:solidFill>
                  <a:schemeClr val="bg1"/>
                </a:solidFill>
                <a:latin typeface="+mn-lt"/>
                <a:ea typeface="+mn-ea"/>
                <a:cs typeface="+mn-cs"/>
              </a:rPr>
              <a:t>/company/</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err="1">
                <a:solidFill>
                  <a:schemeClr val="bg1"/>
                </a:solidFill>
                <a:latin typeface="+mn-lt"/>
                <a:ea typeface="+mn-ea"/>
                <a:cs typeface="+mn-cs"/>
              </a:rPr>
              <a:t>YouTube.com</a:t>
            </a:r>
            <a:r>
              <a:rPr lang="en-US" sz="2800" kern="1200">
                <a:solidFill>
                  <a:schemeClr val="bg1"/>
                </a:solidFill>
                <a:latin typeface="+mn-lt"/>
                <a:ea typeface="+mn-ea"/>
                <a:cs typeface="+mn-cs"/>
              </a:rPr>
              <a:t>/user/</a:t>
            </a:r>
            <a:r>
              <a:rPr lang="en-US" sz="2800" kern="1200" err="1">
                <a:solidFill>
                  <a:schemeClr val="bg1"/>
                </a:solidFill>
                <a:latin typeface="+mn-lt"/>
                <a:ea typeface="+mn-ea"/>
                <a:cs typeface="+mn-cs"/>
              </a:rPr>
              <a:t>nachcmedia</a:t>
            </a:r>
            <a:endParaRPr lang="en-US" sz="2800"/>
          </a:p>
        </p:txBody>
      </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53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8B08C-8BBE-3A41-B198-737FC6A37B80}"/>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D2B7717A-A728-E345-B0F9-DED82474B48D}"/>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Title 3">
            <a:extLst>
              <a:ext uri="{FF2B5EF4-FFF2-40B4-BE49-F238E27FC236}">
                <a16:creationId xmlns:a16="http://schemas.microsoft.com/office/drawing/2014/main" id="{75D56150-51D4-894F-9EC5-9E79927D2732}"/>
              </a:ext>
            </a:extLst>
          </p:cNvPr>
          <p:cNvSpPr>
            <a:spLocks noGrp="1"/>
          </p:cNvSpPr>
          <p:nvPr>
            <p:ph type="title"/>
          </p:nvPr>
        </p:nvSpPr>
        <p:spPr>
          <a:xfrm>
            <a:off x="530235" y="612648"/>
            <a:ext cx="10896600" cy="606552"/>
          </a:xfrm>
          <a:prstGeom prst="rect">
            <a:avLst/>
          </a:prstGeom>
        </p:spPr>
        <p:txBody>
          <a:bodyPr/>
          <a:lstStyle/>
          <a:p>
            <a:r>
              <a:rPr lang="en-US"/>
              <a:t>ICON SELECTION</a:t>
            </a:r>
          </a:p>
        </p:txBody>
      </p:sp>
      <p:sp>
        <p:nvSpPr>
          <p:cNvPr id="6" name="Text Placeholder 4">
            <a:extLst>
              <a:ext uri="{FF2B5EF4-FFF2-40B4-BE49-F238E27FC236}">
                <a16:creationId xmlns:a16="http://schemas.microsoft.com/office/drawing/2014/main" id="{7F4F5B23-7A74-154E-A401-E129E03EE6AE}"/>
              </a:ext>
            </a:extLst>
          </p:cNvPr>
          <p:cNvSpPr>
            <a:spLocks noGrp="1"/>
          </p:cNvSpPr>
          <p:nvPr>
            <p:ph type="body" sz="quarter" idx="27"/>
          </p:nvPr>
        </p:nvSpPr>
        <p:spPr>
          <a:xfrm>
            <a:off x="530235" y="1250950"/>
            <a:ext cx="7362825" cy="533400"/>
          </a:xfrm>
          <a:prstGeom prst="rect">
            <a:avLst/>
          </a:prstGeom>
        </p:spPr>
        <p:txBody>
          <a:bodyPr>
            <a:normAutofit/>
          </a:bodyPr>
          <a:lstStyle/>
          <a:p>
            <a:pPr marL="0" indent="0">
              <a:buNone/>
            </a:pPr>
            <a:r>
              <a:rPr lang="en-US" sz="1600"/>
              <a:t>Icons are also available on SharePoint under </a:t>
            </a:r>
            <a:r>
              <a:rPr lang="en-US" sz="1600" b="1"/>
              <a:t>Marketing &amp; Branding. </a:t>
            </a:r>
          </a:p>
        </p:txBody>
      </p:sp>
      <p:grpSp>
        <p:nvGrpSpPr>
          <p:cNvPr id="7" name="Group 6">
            <a:extLst>
              <a:ext uri="{FF2B5EF4-FFF2-40B4-BE49-F238E27FC236}">
                <a16:creationId xmlns:a16="http://schemas.microsoft.com/office/drawing/2014/main" id="{C404B1C6-C6F9-0445-B3B5-1106CA870A18}"/>
              </a:ext>
            </a:extLst>
          </p:cNvPr>
          <p:cNvGrpSpPr>
            <a:grpSpLocks noChangeAspect="1"/>
          </p:cNvGrpSpPr>
          <p:nvPr userDrawn="1"/>
        </p:nvGrpSpPr>
        <p:grpSpPr>
          <a:xfrm>
            <a:off x="530234" y="2117088"/>
            <a:ext cx="11035398" cy="3011232"/>
            <a:chOff x="641511" y="1922018"/>
            <a:chExt cx="10278344" cy="2804655"/>
          </a:xfrm>
        </p:grpSpPr>
        <p:pic>
          <p:nvPicPr>
            <p:cNvPr id="8" name="Picture 7">
              <a:extLst>
                <a:ext uri="{FF2B5EF4-FFF2-40B4-BE49-F238E27FC236}">
                  <a16:creationId xmlns:a16="http://schemas.microsoft.com/office/drawing/2014/main" id="{688DA81E-8390-234C-ADF2-C4A684BAE0B3}"/>
                </a:ext>
              </a:extLst>
            </p:cNvPr>
            <p:cNvPicPr>
              <a:picLocks noChangeAspect="1"/>
            </p:cNvPicPr>
            <p:nvPr/>
          </p:nvPicPr>
          <p:blipFill>
            <a:blip r:embed="rId2"/>
            <a:stretch>
              <a:fillRect/>
            </a:stretch>
          </p:blipFill>
          <p:spPr>
            <a:xfrm>
              <a:off x="1704312" y="1929828"/>
              <a:ext cx="854342" cy="854342"/>
            </a:xfrm>
            <a:prstGeom prst="rect">
              <a:avLst/>
            </a:prstGeom>
          </p:spPr>
        </p:pic>
        <p:pic>
          <p:nvPicPr>
            <p:cNvPr id="9" name="Picture 8">
              <a:extLst>
                <a:ext uri="{FF2B5EF4-FFF2-40B4-BE49-F238E27FC236}">
                  <a16:creationId xmlns:a16="http://schemas.microsoft.com/office/drawing/2014/main" id="{4F31AA17-2E47-E14B-B9B6-98626326D68D}"/>
                </a:ext>
              </a:extLst>
            </p:cNvPr>
            <p:cNvPicPr>
              <a:picLocks noChangeAspect="1"/>
            </p:cNvPicPr>
            <p:nvPr/>
          </p:nvPicPr>
          <p:blipFill>
            <a:blip r:embed="rId3"/>
            <a:stretch>
              <a:fillRect/>
            </a:stretch>
          </p:blipFill>
          <p:spPr>
            <a:xfrm>
              <a:off x="646411" y="3870218"/>
              <a:ext cx="854855" cy="854855"/>
            </a:xfrm>
            <a:prstGeom prst="rect">
              <a:avLst/>
            </a:prstGeom>
          </p:spPr>
        </p:pic>
        <p:pic>
          <p:nvPicPr>
            <p:cNvPr id="10" name="Picture 9">
              <a:extLst>
                <a:ext uri="{FF2B5EF4-FFF2-40B4-BE49-F238E27FC236}">
                  <a16:creationId xmlns:a16="http://schemas.microsoft.com/office/drawing/2014/main" id="{E7528F2A-D1CF-4342-9C54-AD878743DAB2}"/>
                </a:ext>
              </a:extLst>
            </p:cNvPr>
            <p:cNvPicPr>
              <a:picLocks noChangeAspect="1"/>
            </p:cNvPicPr>
            <p:nvPr/>
          </p:nvPicPr>
          <p:blipFill>
            <a:blip r:embed="rId4"/>
            <a:stretch>
              <a:fillRect/>
            </a:stretch>
          </p:blipFill>
          <p:spPr>
            <a:xfrm>
              <a:off x="641511" y="1924672"/>
              <a:ext cx="864655" cy="864655"/>
            </a:xfrm>
            <a:prstGeom prst="rect">
              <a:avLst/>
            </a:prstGeom>
          </p:spPr>
        </p:pic>
        <p:pic>
          <p:nvPicPr>
            <p:cNvPr id="11" name="Picture 10">
              <a:extLst>
                <a:ext uri="{FF2B5EF4-FFF2-40B4-BE49-F238E27FC236}">
                  <a16:creationId xmlns:a16="http://schemas.microsoft.com/office/drawing/2014/main" id="{4014451C-C188-2840-AABF-883A5C6E7379}"/>
                </a:ext>
              </a:extLst>
            </p:cNvPr>
            <p:cNvPicPr>
              <a:picLocks noChangeAspect="1"/>
            </p:cNvPicPr>
            <p:nvPr/>
          </p:nvPicPr>
          <p:blipFill>
            <a:blip r:embed="rId5"/>
            <a:stretch>
              <a:fillRect/>
            </a:stretch>
          </p:blipFill>
          <p:spPr>
            <a:xfrm>
              <a:off x="9023441" y="1936557"/>
              <a:ext cx="848267" cy="848267"/>
            </a:xfrm>
            <a:prstGeom prst="rect">
              <a:avLst/>
            </a:prstGeom>
          </p:spPr>
        </p:pic>
        <p:pic>
          <p:nvPicPr>
            <p:cNvPr id="12" name="Picture 11">
              <a:extLst>
                <a:ext uri="{FF2B5EF4-FFF2-40B4-BE49-F238E27FC236}">
                  <a16:creationId xmlns:a16="http://schemas.microsoft.com/office/drawing/2014/main" id="{4148A427-C121-8E40-9543-1A0468C0CBCF}"/>
                </a:ext>
              </a:extLst>
            </p:cNvPr>
            <p:cNvPicPr>
              <a:picLocks noChangeAspect="1"/>
            </p:cNvPicPr>
            <p:nvPr/>
          </p:nvPicPr>
          <p:blipFill>
            <a:blip r:embed="rId6"/>
            <a:stretch>
              <a:fillRect/>
            </a:stretch>
          </p:blipFill>
          <p:spPr>
            <a:xfrm>
              <a:off x="1700810" y="2908434"/>
              <a:ext cx="845707" cy="845707"/>
            </a:xfrm>
            <a:prstGeom prst="rect">
              <a:avLst/>
            </a:prstGeom>
          </p:spPr>
        </p:pic>
        <p:pic>
          <p:nvPicPr>
            <p:cNvPr id="13" name="Picture 12">
              <a:extLst>
                <a:ext uri="{FF2B5EF4-FFF2-40B4-BE49-F238E27FC236}">
                  <a16:creationId xmlns:a16="http://schemas.microsoft.com/office/drawing/2014/main" id="{3C1DEBD0-CF2C-1343-A077-BFB26B84DA30}"/>
                </a:ext>
              </a:extLst>
            </p:cNvPr>
            <p:cNvPicPr>
              <a:picLocks noChangeAspect="1"/>
            </p:cNvPicPr>
            <p:nvPr/>
          </p:nvPicPr>
          <p:blipFill>
            <a:blip r:embed="rId7"/>
            <a:stretch>
              <a:fillRect/>
            </a:stretch>
          </p:blipFill>
          <p:spPr>
            <a:xfrm>
              <a:off x="1695552" y="3869980"/>
              <a:ext cx="855331" cy="855331"/>
            </a:xfrm>
            <a:prstGeom prst="rect">
              <a:avLst/>
            </a:prstGeom>
          </p:spPr>
        </p:pic>
        <p:pic>
          <p:nvPicPr>
            <p:cNvPr id="14" name="Picture 13">
              <a:extLst>
                <a:ext uri="{FF2B5EF4-FFF2-40B4-BE49-F238E27FC236}">
                  <a16:creationId xmlns:a16="http://schemas.microsoft.com/office/drawing/2014/main" id="{6CCE57B6-D010-7949-89E9-8E2B1E32D983}"/>
                </a:ext>
              </a:extLst>
            </p:cNvPr>
            <p:cNvPicPr>
              <a:picLocks noChangeAspect="1"/>
            </p:cNvPicPr>
            <p:nvPr/>
          </p:nvPicPr>
          <p:blipFill>
            <a:blip r:embed="rId8"/>
            <a:stretch>
              <a:fillRect/>
            </a:stretch>
          </p:blipFill>
          <p:spPr>
            <a:xfrm>
              <a:off x="9018313" y="2870695"/>
              <a:ext cx="853395" cy="853395"/>
            </a:xfrm>
            <a:prstGeom prst="rect">
              <a:avLst/>
            </a:prstGeom>
          </p:spPr>
        </p:pic>
        <p:pic>
          <p:nvPicPr>
            <p:cNvPr id="15" name="Picture 14">
              <a:extLst>
                <a:ext uri="{FF2B5EF4-FFF2-40B4-BE49-F238E27FC236}">
                  <a16:creationId xmlns:a16="http://schemas.microsoft.com/office/drawing/2014/main" id="{E0C72FF6-3FBC-A34B-8876-7942518FB391}"/>
                </a:ext>
              </a:extLst>
            </p:cNvPr>
            <p:cNvPicPr>
              <a:picLocks noChangeAspect="1"/>
            </p:cNvPicPr>
            <p:nvPr/>
          </p:nvPicPr>
          <p:blipFill>
            <a:blip r:embed="rId9"/>
            <a:stretch>
              <a:fillRect/>
            </a:stretch>
          </p:blipFill>
          <p:spPr>
            <a:xfrm>
              <a:off x="645130" y="2902578"/>
              <a:ext cx="857417" cy="857417"/>
            </a:xfrm>
            <a:prstGeom prst="rect">
              <a:avLst/>
            </a:prstGeom>
          </p:spPr>
        </p:pic>
        <p:pic>
          <p:nvPicPr>
            <p:cNvPr id="16" name="Picture 15">
              <a:extLst>
                <a:ext uri="{FF2B5EF4-FFF2-40B4-BE49-F238E27FC236}">
                  <a16:creationId xmlns:a16="http://schemas.microsoft.com/office/drawing/2014/main" id="{800451E4-3F73-D742-ABF6-6A4276DB442F}"/>
                </a:ext>
              </a:extLst>
            </p:cNvPr>
            <p:cNvPicPr>
              <a:picLocks noChangeAspect="1"/>
            </p:cNvPicPr>
            <p:nvPr/>
          </p:nvPicPr>
          <p:blipFill>
            <a:blip r:embed="rId10"/>
            <a:stretch>
              <a:fillRect/>
            </a:stretch>
          </p:blipFill>
          <p:spPr>
            <a:xfrm>
              <a:off x="10085310" y="3870568"/>
              <a:ext cx="832494" cy="832494"/>
            </a:xfrm>
            <a:prstGeom prst="rect">
              <a:avLst/>
            </a:prstGeom>
          </p:spPr>
        </p:pic>
        <p:pic>
          <p:nvPicPr>
            <p:cNvPr id="17" name="Picture 16">
              <a:extLst>
                <a:ext uri="{FF2B5EF4-FFF2-40B4-BE49-F238E27FC236}">
                  <a16:creationId xmlns:a16="http://schemas.microsoft.com/office/drawing/2014/main" id="{31FC3E82-C67D-6F4F-9BE1-7C2BEFAC1B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6801" y="1922018"/>
              <a:ext cx="869963" cy="869963"/>
            </a:xfrm>
            <a:prstGeom prst="rect">
              <a:avLst/>
            </a:prstGeom>
          </p:spPr>
        </p:pic>
        <p:pic>
          <p:nvPicPr>
            <p:cNvPr id="18" name="Picture 17">
              <a:extLst>
                <a:ext uri="{FF2B5EF4-FFF2-40B4-BE49-F238E27FC236}">
                  <a16:creationId xmlns:a16="http://schemas.microsoft.com/office/drawing/2014/main" id="{E214DD2B-8AFF-384E-A252-4430CD4C5E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45170" y="3868619"/>
              <a:ext cx="858054" cy="858054"/>
            </a:xfrm>
            <a:prstGeom prst="rect">
              <a:avLst/>
            </a:prstGeom>
          </p:spPr>
        </p:pic>
        <p:pic>
          <p:nvPicPr>
            <p:cNvPr id="19" name="Picture 18">
              <a:extLst>
                <a:ext uri="{FF2B5EF4-FFF2-40B4-BE49-F238E27FC236}">
                  <a16:creationId xmlns:a16="http://schemas.microsoft.com/office/drawing/2014/main" id="{DD9BA643-DB50-AA4C-8C57-5ABDF1E580B1}"/>
                </a:ext>
              </a:extLst>
            </p:cNvPr>
            <p:cNvPicPr>
              <a:picLocks noChangeAspect="1"/>
            </p:cNvPicPr>
            <p:nvPr/>
          </p:nvPicPr>
          <p:blipFill>
            <a:blip r:embed="rId13"/>
            <a:stretch>
              <a:fillRect/>
            </a:stretch>
          </p:blipFill>
          <p:spPr>
            <a:xfrm>
              <a:off x="2744779" y="2904590"/>
              <a:ext cx="853395" cy="853395"/>
            </a:xfrm>
            <a:prstGeom prst="rect">
              <a:avLst/>
            </a:prstGeom>
          </p:spPr>
        </p:pic>
        <p:pic>
          <p:nvPicPr>
            <p:cNvPr id="20" name="Picture 19">
              <a:extLst>
                <a:ext uri="{FF2B5EF4-FFF2-40B4-BE49-F238E27FC236}">
                  <a16:creationId xmlns:a16="http://schemas.microsoft.com/office/drawing/2014/main" id="{D1F2A804-3ACB-7044-84D8-A162A7DC4745}"/>
                </a:ext>
              </a:extLst>
            </p:cNvPr>
            <p:cNvPicPr>
              <a:picLocks noChangeAspect="1"/>
            </p:cNvPicPr>
            <p:nvPr/>
          </p:nvPicPr>
          <p:blipFill>
            <a:blip r:embed="rId14"/>
            <a:stretch>
              <a:fillRect/>
            </a:stretch>
          </p:blipFill>
          <p:spPr>
            <a:xfrm>
              <a:off x="9029486" y="3837627"/>
              <a:ext cx="848269" cy="848269"/>
            </a:xfrm>
            <a:prstGeom prst="rect">
              <a:avLst/>
            </a:prstGeom>
          </p:spPr>
        </p:pic>
        <p:pic>
          <p:nvPicPr>
            <p:cNvPr id="21" name="Picture 20">
              <a:extLst>
                <a:ext uri="{FF2B5EF4-FFF2-40B4-BE49-F238E27FC236}">
                  <a16:creationId xmlns:a16="http://schemas.microsoft.com/office/drawing/2014/main" id="{0B424EC6-6FF0-9541-911A-C4E2FA12651C}"/>
                </a:ext>
              </a:extLst>
            </p:cNvPr>
            <p:cNvPicPr>
              <a:picLocks noChangeAspect="1"/>
            </p:cNvPicPr>
            <p:nvPr/>
          </p:nvPicPr>
          <p:blipFill>
            <a:blip r:embed="rId15"/>
            <a:stretch>
              <a:fillRect/>
            </a:stretch>
          </p:blipFill>
          <p:spPr>
            <a:xfrm>
              <a:off x="8001000" y="1944852"/>
              <a:ext cx="824295" cy="824295"/>
            </a:xfrm>
            <a:prstGeom prst="rect">
              <a:avLst/>
            </a:prstGeom>
          </p:spPr>
        </p:pic>
        <p:pic>
          <p:nvPicPr>
            <p:cNvPr id="22" name="Picture 21">
              <a:extLst>
                <a:ext uri="{FF2B5EF4-FFF2-40B4-BE49-F238E27FC236}">
                  <a16:creationId xmlns:a16="http://schemas.microsoft.com/office/drawing/2014/main" id="{14F5F509-C6C3-B847-AEE8-B41AEE6240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24910" y="1926572"/>
              <a:ext cx="860854" cy="860854"/>
            </a:xfrm>
            <a:prstGeom prst="rect">
              <a:avLst/>
            </a:prstGeom>
          </p:spPr>
        </p:pic>
        <p:pic>
          <p:nvPicPr>
            <p:cNvPr id="23" name="Picture 22">
              <a:extLst>
                <a:ext uri="{FF2B5EF4-FFF2-40B4-BE49-F238E27FC236}">
                  <a16:creationId xmlns:a16="http://schemas.microsoft.com/office/drawing/2014/main" id="{3396D77F-8F74-0A44-9113-A6F7C0E328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96437" y="2899640"/>
              <a:ext cx="863295" cy="863295"/>
            </a:xfrm>
            <a:prstGeom prst="rect">
              <a:avLst/>
            </a:prstGeom>
          </p:spPr>
        </p:pic>
        <p:pic>
          <p:nvPicPr>
            <p:cNvPr id="24" name="Picture 23">
              <a:extLst>
                <a:ext uri="{FF2B5EF4-FFF2-40B4-BE49-F238E27FC236}">
                  <a16:creationId xmlns:a16="http://schemas.microsoft.com/office/drawing/2014/main" id="{0F39454E-6E0E-7942-892A-4343AB602FAB}"/>
                </a:ext>
              </a:extLst>
            </p:cNvPr>
            <p:cNvPicPr>
              <a:picLocks noChangeAspect="1"/>
            </p:cNvPicPr>
            <p:nvPr/>
          </p:nvPicPr>
          <p:blipFill>
            <a:blip r:embed="rId18"/>
            <a:stretch>
              <a:fillRect/>
            </a:stretch>
          </p:blipFill>
          <p:spPr>
            <a:xfrm>
              <a:off x="3797510" y="3870218"/>
              <a:ext cx="854855" cy="854855"/>
            </a:xfrm>
            <a:prstGeom prst="rect">
              <a:avLst/>
            </a:prstGeom>
          </p:spPr>
        </p:pic>
        <p:pic>
          <p:nvPicPr>
            <p:cNvPr id="25" name="Picture 24">
              <a:extLst>
                <a:ext uri="{FF2B5EF4-FFF2-40B4-BE49-F238E27FC236}">
                  <a16:creationId xmlns:a16="http://schemas.microsoft.com/office/drawing/2014/main" id="{8F47173A-A36A-094C-BAFE-BA22E08B5A99}"/>
                </a:ext>
              </a:extLst>
            </p:cNvPr>
            <p:cNvPicPr>
              <a:picLocks noChangeAspect="1"/>
            </p:cNvPicPr>
            <p:nvPr/>
          </p:nvPicPr>
          <p:blipFill>
            <a:blip r:embed="rId19"/>
            <a:stretch>
              <a:fillRect/>
            </a:stretch>
          </p:blipFill>
          <p:spPr>
            <a:xfrm>
              <a:off x="10069854" y="1922018"/>
              <a:ext cx="850001" cy="850001"/>
            </a:xfrm>
            <a:prstGeom prst="rect">
              <a:avLst/>
            </a:prstGeom>
          </p:spPr>
        </p:pic>
        <p:pic>
          <p:nvPicPr>
            <p:cNvPr id="26" name="Picture 25">
              <a:extLst>
                <a:ext uri="{FF2B5EF4-FFF2-40B4-BE49-F238E27FC236}">
                  <a16:creationId xmlns:a16="http://schemas.microsoft.com/office/drawing/2014/main" id="{5AA7475D-3456-9D42-86F0-BF9EF47CE66F}"/>
                </a:ext>
              </a:extLst>
            </p:cNvPr>
            <p:cNvPicPr>
              <a:picLocks noChangeAspect="1"/>
            </p:cNvPicPr>
            <p:nvPr/>
          </p:nvPicPr>
          <p:blipFill>
            <a:blip r:embed="rId20"/>
            <a:stretch>
              <a:fillRect/>
            </a:stretch>
          </p:blipFill>
          <p:spPr>
            <a:xfrm>
              <a:off x="7994498" y="2912637"/>
              <a:ext cx="837301" cy="837301"/>
            </a:xfrm>
            <a:prstGeom prst="rect">
              <a:avLst/>
            </a:prstGeom>
          </p:spPr>
        </p:pic>
        <p:pic>
          <p:nvPicPr>
            <p:cNvPr id="27" name="Picture 26">
              <a:extLst>
                <a:ext uri="{FF2B5EF4-FFF2-40B4-BE49-F238E27FC236}">
                  <a16:creationId xmlns:a16="http://schemas.microsoft.com/office/drawing/2014/main" id="{DF70DCCA-A2B5-8347-898D-C4203262FA5C}"/>
                </a:ext>
              </a:extLst>
            </p:cNvPr>
            <p:cNvPicPr>
              <a:picLocks noChangeAspect="1"/>
            </p:cNvPicPr>
            <p:nvPr/>
          </p:nvPicPr>
          <p:blipFill>
            <a:blip r:embed="rId21"/>
            <a:stretch>
              <a:fillRect/>
            </a:stretch>
          </p:blipFill>
          <p:spPr>
            <a:xfrm>
              <a:off x="4883910" y="1936557"/>
              <a:ext cx="840884" cy="840884"/>
            </a:xfrm>
            <a:prstGeom prst="rect">
              <a:avLst/>
            </a:prstGeom>
          </p:spPr>
        </p:pic>
        <p:pic>
          <p:nvPicPr>
            <p:cNvPr id="28" name="Picture 27">
              <a:extLst>
                <a:ext uri="{FF2B5EF4-FFF2-40B4-BE49-F238E27FC236}">
                  <a16:creationId xmlns:a16="http://schemas.microsoft.com/office/drawing/2014/main" id="{67DBAB14-15D5-2646-B363-8BFF3679129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7994" y="2912274"/>
              <a:ext cx="838027" cy="838027"/>
            </a:xfrm>
            <a:prstGeom prst="rect">
              <a:avLst/>
            </a:prstGeom>
          </p:spPr>
        </p:pic>
        <p:pic>
          <p:nvPicPr>
            <p:cNvPr id="29" name="Picture 28">
              <a:extLst>
                <a:ext uri="{FF2B5EF4-FFF2-40B4-BE49-F238E27FC236}">
                  <a16:creationId xmlns:a16="http://schemas.microsoft.com/office/drawing/2014/main" id="{A167765C-C844-DC4C-B637-E58B5A97C762}"/>
                </a:ext>
              </a:extLst>
            </p:cNvPr>
            <p:cNvPicPr>
              <a:picLocks noChangeAspect="1"/>
            </p:cNvPicPr>
            <p:nvPr/>
          </p:nvPicPr>
          <p:blipFill>
            <a:blip r:embed="rId23"/>
            <a:stretch>
              <a:fillRect/>
            </a:stretch>
          </p:blipFill>
          <p:spPr>
            <a:xfrm>
              <a:off x="4846651" y="3870218"/>
              <a:ext cx="854855" cy="854855"/>
            </a:xfrm>
            <a:prstGeom prst="rect">
              <a:avLst/>
            </a:prstGeom>
          </p:spPr>
        </p:pic>
        <p:pic>
          <p:nvPicPr>
            <p:cNvPr id="30" name="Picture 29">
              <a:extLst>
                <a:ext uri="{FF2B5EF4-FFF2-40B4-BE49-F238E27FC236}">
                  <a16:creationId xmlns:a16="http://schemas.microsoft.com/office/drawing/2014/main" id="{CFCDD7DC-51BE-F042-B61D-8BADC78314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53876" y="2867001"/>
              <a:ext cx="853395" cy="853395"/>
            </a:xfrm>
            <a:prstGeom prst="rect">
              <a:avLst/>
            </a:prstGeom>
          </p:spPr>
        </p:pic>
        <p:pic>
          <p:nvPicPr>
            <p:cNvPr id="31" name="Picture 30">
              <a:extLst>
                <a:ext uri="{FF2B5EF4-FFF2-40B4-BE49-F238E27FC236}">
                  <a16:creationId xmlns:a16="http://schemas.microsoft.com/office/drawing/2014/main" id="{2CF24AC9-9B6A-194E-A4CC-DCA13F7CE550}"/>
                </a:ext>
              </a:extLst>
            </p:cNvPr>
            <p:cNvPicPr>
              <a:picLocks noChangeAspect="1"/>
            </p:cNvPicPr>
            <p:nvPr/>
          </p:nvPicPr>
          <p:blipFill>
            <a:blip r:embed="rId25"/>
            <a:stretch>
              <a:fillRect/>
            </a:stretch>
          </p:blipFill>
          <p:spPr>
            <a:xfrm>
              <a:off x="7991096" y="3875594"/>
              <a:ext cx="844104" cy="844104"/>
            </a:xfrm>
            <a:prstGeom prst="rect">
              <a:avLst/>
            </a:prstGeom>
          </p:spPr>
        </p:pic>
        <p:pic>
          <p:nvPicPr>
            <p:cNvPr id="32" name="Picture 31">
              <a:extLst>
                <a:ext uri="{FF2B5EF4-FFF2-40B4-BE49-F238E27FC236}">
                  <a16:creationId xmlns:a16="http://schemas.microsoft.com/office/drawing/2014/main" id="{719E8A2E-0092-894A-A2F7-BD9D881F80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22940" y="1936557"/>
              <a:ext cx="840884" cy="840884"/>
            </a:xfrm>
            <a:prstGeom prst="rect">
              <a:avLst/>
            </a:prstGeom>
          </p:spPr>
        </p:pic>
        <p:pic>
          <p:nvPicPr>
            <p:cNvPr id="33" name="Picture 32">
              <a:extLst>
                <a:ext uri="{FF2B5EF4-FFF2-40B4-BE49-F238E27FC236}">
                  <a16:creationId xmlns:a16="http://schemas.microsoft.com/office/drawing/2014/main" id="{53FF87F0-C3E6-EA44-B632-B1002B9D64B3}"/>
                </a:ext>
              </a:extLst>
            </p:cNvPr>
            <p:cNvPicPr>
              <a:picLocks noChangeAspect="1"/>
            </p:cNvPicPr>
            <p:nvPr/>
          </p:nvPicPr>
          <p:blipFill>
            <a:blip r:embed="rId27"/>
            <a:stretch>
              <a:fillRect/>
            </a:stretch>
          </p:blipFill>
          <p:spPr>
            <a:xfrm>
              <a:off x="5894284" y="2903435"/>
              <a:ext cx="855704" cy="855704"/>
            </a:xfrm>
            <a:prstGeom prst="rect">
              <a:avLst/>
            </a:prstGeom>
          </p:spPr>
        </p:pic>
        <p:pic>
          <p:nvPicPr>
            <p:cNvPr id="34" name="Picture 33">
              <a:extLst>
                <a:ext uri="{FF2B5EF4-FFF2-40B4-BE49-F238E27FC236}">
                  <a16:creationId xmlns:a16="http://schemas.microsoft.com/office/drawing/2014/main" id="{8B1AC3F7-45EB-8B45-9F55-0204CCEAEF8C}"/>
                </a:ext>
              </a:extLst>
            </p:cNvPr>
            <p:cNvPicPr>
              <a:picLocks noChangeAspect="1"/>
            </p:cNvPicPr>
            <p:nvPr/>
          </p:nvPicPr>
          <p:blipFill>
            <a:blip r:embed="rId28"/>
            <a:stretch>
              <a:fillRect/>
            </a:stretch>
          </p:blipFill>
          <p:spPr>
            <a:xfrm>
              <a:off x="5895792" y="3870218"/>
              <a:ext cx="854855" cy="854855"/>
            </a:xfrm>
            <a:prstGeom prst="rect">
              <a:avLst/>
            </a:prstGeom>
          </p:spPr>
        </p:pic>
        <p:pic>
          <p:nvPicPr>
            <p:cNvPr id="35" name="Picture 34">
              <a:extLst>
                <a:ext uri="{FF2B5EF4-FFF2-40B4-BE49-F238E27FC236}">
                  <a16:creationId xmlns:a16="http://schemas.microsoft.com/office/drawing/2014/main" id="{075F09B2-F342-2F4C-ABC5-7449BD557C8F}"/>
                </a:ext>
              </a:extLst>
            </p:cNvPr>
            <p:cNvPicPr>
              <a:picLocks noChangeAspect="1"/>
            </p:cNvPicPr>
            <p:nvPr/>
          </p:nvPicPr>
          <p:blipFill>
            <a:blip r:embed="rId29"/>
            <a:stretch>
              <a:fillRect/>
            </a:stretch>
          </p:blipFill>
          <p:spPr>
            <a:xfrm>
              <a:off x="6944933" y="3868619"/>
              <a:ext cx="834443" cy="834443"/>
            </a:xfrm>
            <a:prstGeom prst="rect">
              <a:avLst/>
            </a:prstGeom>
          </p:spPr>
        </p:pic>
        <p:pic>
          <p:nvPicPr>
            <p:cNvPr id="36" name="Picture 35">
              <a:extLst>
                <a:ext uri="{FF2B5EF4-FFF2-40B4-BE49-F238E27FC236}">
                  <a16:creationId xmlns:a16="http://schemas.microsoft.com/office/drawing/2014/main" id="{2CD6DD0E-6560-9344-8F3F-D5E3F7C71B2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61970" y="1936557"/>
              <a:ext cx="840884" cy="840884"/>
            </a:xfrm>
            <a:prstGeom prst="rect">
              <a:avLst/>
            </a:prstGeom>
          </p:spPr>
        </p:pic>
        <p:pic>
          <p:nvPicPr>
            <p:cNvPr id="37" name="Picture 36">
              <a:extLst>
                <a:ext uri="{FF2B5EF4-FFF2-40B4-BE49-F238E27FC236}">
                  <a16:creationId xmlns:a16="http://schemas.microsoft.com/office/drawing/2014/main" id="{A76CFBE0-99B9-FA4E-A028-8ADA1AF68968}"/>
                </a:ext>
              </a:extLst>
            </p:cNvPr>
            <p:cNvPicPr>
              <a:picLocks noChangeAspect="1"/>
            </p:cNvPicPr>
            <p:nvPr/>
          </p:nvPicPr>
          <p:blipFill>
            <a:blip r:embed="rId31"/>
            <a:stretch>
              <a:fillRect/>
            </a:stretch>
          </p:blipFill>
          <p:spPr>
            <a:xfrm>
              <a:off x="6948250" y="2907294"/>
              <a:ext cx="847986" cy="847986"/>
            </a:xfrm>
            <a:prstGeom prst="rect">
              <a:avLst/>
            </a:prstGeom>
          </p:spPr>
        </p:pic>
      </p:grpSp>
    </p:spTree>
    <p:extLst>
      <p:ext uri="{BB962C8B-B14F-4D97-AF65-F5344CB8AC3E}">
        <p14:creationId xmlns:p14="http://schemas.microsoft.com/office/powerpoint/2010/main" val="4081904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Title Slide Blank">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p:nvPicPr>
        <p:blipFill>
          <a:blip r:embed="rId2"/>
          <a:stretch>
            <a:fillRect/>
          </a:stretch>
        </p:blipFill>
        <p:spPr>
          <a:xfrm>
            <a:off x="313304" y="457200"/>
            <a:ext cx="2128238" cy="564394"/>
          </a:xfrm>
          <a:prstGeom prst="rect">
            <a:avLst/>
          </a:prstGeom>
        </p:spPr>
      </p:pic>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5001827A-A9DC-1F45-9F06-E4D24C9F18DF}"/>
              </a:ext>
            </a:extLst>
          </p:cNvPr>
          <p:cNvPicPr>
            <a:picLocks noChangeAspect="1"/>
          </p:cNvPicPr>
          <p:nvPr/>
        </p:nvPicPr>
        <p:blipFill>
          <a:blip r:embed="rId3"/>
          <a:stretch>
            <a:fillRect/>
          </a:stretch>
        </p:blipFill>
        <p:spPr>
          <a:xfrm>
            <a:off x="76200" y="0"/>
            <a:ext cx="12179300" cy="6858000"/>
          </a:xfrm>
          <a:prstGeom prst="rect">
            <a:avLst/>
          </a:prstGeom>
        </p:spPr>
      </p:pic>
      <p:sp>
        <p:nvSpPr>
          <p:cNvPr id="23" name="Parallelogram 21">
            <a:extLst>
              <a:ext uri="{FF2B5EF4-FFF2-40B4-BE49-F238E27FC236}">
                <a16:creationId xmlns:a16="http://schemas.microsoft.com/office/drawing/2014/main" id="{527BD3E8-99A0-854E-84B3-1127B103B9D6}"/>
              </a:ext>
            </a:extLst>
          </p:cNvPr>
          <p:cNvSpPr/>
          <p:nvPr/>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97219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a:t>Body text should be 20 pt. Calibri font, 20 point font. </a:t>
            </a:r>
          </a:p>
          <a:p>
            <a:pPr marL="228600" lvl="0" indent="-22860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613709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15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0273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5997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0077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20083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88232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123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72179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99158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7360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270937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71162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43960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24599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64792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6065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250989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05307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26582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48829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888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TWO COLUMN </a:t>
            </a:r>
            <a:br>
              <a:rPr lang="en-US"/>
            </a:br>
            <a:r>
              <a:rPr lang="en-US"/>
              <a:t>LAYOUT</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019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30365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717818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403235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211652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391238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817931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126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657643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857371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78402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263892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94322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60047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21245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794888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40286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575692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07125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3435"/>
            <a:ext cx="11277600" cy="977167"/>
          </a:xfrm>
        </p:spPr>
        <p:txBody>
          <a:bodyPr/>
          <a:lstStyle/>
          <a:p>
            <a:r>
              <a:rPr lang="en-US"/>
              <a:t>Click to edit Master title style</a:t>
            </a:r>
          </a:p>
        </p:txBody>
      </p:sp>
      <p:sp>
        <p:nvSpPr>
          <p:cNvPr id="5" name="Slide Number Placeholder 4"/>
          <p:cNvSpPr>
            <a:spLocks noGrp="1"/>
          </p:cNvSpPr>
          <p:nvPr>
            <p:ph type="sldNum" sz="quarter" idx="12"/>
          </p:nvPr>
        </p:nvSpPr>
        <p:spPr>
          <a:xfrm>
            <a:off x="9448800" y="6492878"/>
            <a:ext cx="2743200" cy="365125"/>
          </a:xfrm>
        </p:spPr>
        <p:txBody>
          <a:bodyPr/>
          <a:lstStyle>
            <a:lvl1pPr>
              <a:defRPr b="1">
                <a:solidFill>
                  <a:schemeClr val="bg1"/>
                </a:solidFill>
              </a:defRPr>
            </a:lvl1pPr>
          </a:lstStyle>
          <a:p>
            <a:fld id="{429ED7D3-FBF0-4A14-AC97-B6BAAAA9ECD2}" type="slidenum">
              <a:rPr lang="en-US" smtClean="0"/>
              <a:pPr/>
              <a:t>‹#›</a:t>
            </a:fld>
            <a:endParaRPr lang="en-US"/>
          </a:p>
        </p:txBody>
      </p:sp>
      <p:sp>
        <p:nvSpPr>
          <p:cNvPr id="7" name="Content Placeholder 6"/>
          <p:cNvSpPr>
            <a:spLocks noGrp="1"/>
          </p:cNvSpPr>
          <p:nvPr>
            <p:ph sz="quarter" idx="13"/>
          </p:nvPr>
        </p:nvSpPr>
        <p:spPr>
          <a:xfrm>
            <a:off x="838200" y="2057400"/>
            <a:ext cx="10287000" cy="3733800"/>
          </a:xfrm>
        </p:spPr>
        <p:txBody>
          <a:bodyPr/>
          <a:lstStyle/>
          <a:p>
            <a:pPr lvl="0"/>
            <a:endParaRPr lang="en-US"/>
          </a:p>
        </p:txBody>
      </p:sp>
      <p:cxnSp>
        <p:nvCxnSpPr>
          <p:cNvPr id="8" name="Straight Connector 7"/>
          <p:cNvCxnSpPr/>
          <p:nvPr userDrawn="1"/>
        </p:nvCxnSpPr>
        <p:spPr>
          <a:xfrm>
            <a:off x="0" y="961768"/>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941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75" b="0"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1"/>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8136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E3F-F261-4D18-8F85-E6EC30FB34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871D5-9355-45E3-A72D-944D80BA3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F49458-B31A-4D91-8D5B-B31707CAE0FC}"/>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8EE056EB-BB82-4F64-88E1-ED2D1CA3C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BF803-0997-4315-8FF7-94087A0745FE}"/>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120698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2119686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C1D4-CD3A-42E9-82EA-ADBA2D0E3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4133F-EDDE-4A13-B461-C7557BAF8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337C3-F311-4ED2-A7A7-57F0AC68B136}"/>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B72E817C-E1F0-4F7A-B9F8-A8EA610EF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A79D1-D4BC-4978-99A8-E944941E00F0}"/>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27489324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3FEF-C6D0-4E67-99B8-B0A9AFC210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2913A8-ADA2-4112-B70F-EF0FB206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2735F7-CF02-413D-80A3-91F9BB08F7F1}"/>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54D6C317-2623-4348-A226-572664EA1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C5E1A-3CDF-4090-9095-A3CD2311114F}"/>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770883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DFC9-873A-421C-B895-E1A319FE3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1D8D9C-3546-4AB3-88F3-D5A47ED4A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462808-9A89-451F-94F7-4D4DC6DB79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B80CF0-A5C9-472C-8945-B711DFA26ECF}"/>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6" name="Footer Placeholder 5">
            <a:extLst>
              <a:ext uri="{FF2B5EF4-FFF2-40B4-BE49-F238E27FC236}">
                <a16:creationId xmlns:a16="http://schemas.microsoft.com/office/drawing/2014/main" id="{F2F8926D-AC1B-4A0B-8287-50B6775DC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956EA3-5D7F-4058-962C-A97FEA91761C}"/>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3358664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6B56-8DE7-4A60-8AB2-8A12A5A21E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D75061-DBEE-47FE-97FA-6308E7AA2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38CF1-4B18-4232-990E-9F45878DD2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54D74D-8471-4202-9474-2D6AEAB32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7EE00-0B60-441C-9E29-4CFA5DAD1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908BDD-CBBD-4DFF-9E71-F7AB68467CFF}"/>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8" name="Footer Placeholder 7">
            <a:extLst>
              <a:ext uri="{FF2B5EF4-FFF2-40B4-BE49-F238E27FC236}">
                <a16:creationId xmlns:a16="http://schemas.microsoft.com/office/drawing/2014/main" id="{94CCF24B-CC55-4A6D-8492-D5F54CE00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7C9EFA-03CC-4852-8128-DB9D018FBBF2}"/>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2212819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A32C-D2A1-4F9B-A3EC-130DE16C6A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B29DC-9B4B-4E25-925C-681605DD00E0}"/>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4" name="Footer Placeholder 3">
            <a:extLst>
              <a:ext uri="{FF2B5EF4-FFF2-40B4-BE49-F238E27FC236}">
                <a16:creationId xmlns:a16="http://schemas.microsoft.com/office/drawing/2014/main" id="{6FF864E3-DD3B-4887-99D0-B9D68BD02A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18A03-57F5-4378-97FD-15A06570F6AF}"/>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2181129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023D4-69B0-4FE8-82E8-1FBA1B04BB2B}"/>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3" name="Footer Placeholder 2">
            <a:extLst>
              <a:ext uri="{FF2B5EF4-FFF2-40B4-BE49-F238E27FC236}">
                <a16:creationId xmlns:a16="http://schemas.microsoft.com/office/drawing/2014/main" id="{EE67AA0B-4E64-4FA8-8333-A93698C6D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3E66D-B884-407B-8152-845D2BFB4C93}"/>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1458322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C889-4782-4DB5-B37F-C14211D3B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4402E1-0D8C-4CA8-99DB-6E7E9E9E0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26DD4-DC64-43CE-84F5-14D3A5440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B5674-9CAE-4697-A929-EA2CF8AF0BDF}"/>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6" name="Footer Placeholder 5">
            <a:extLst>
              <a:ext uri="{FF2B5EF4-FFF2-40B4-BE49-F238E27FC236}">
                <a16:creationId xmlns:a16="http://schemas.microsoft.com/office/drawing/2014/main" id="{5CB2214C-F0B0-4B7E-9205-28D7D2F25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0CCA3-20F1-4436-BD67-0F0797EB04DF}"/>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3072342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C779-4015-48C7-B6F7-5CBB75FCA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2243E-B06F-4501-9A82-49E9F52CB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07110-F794-417B-AE28-F23772E23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A1FAC-3B23-49C5-8909-DD309FDDE061}"/>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6" name="Footer Placeholder 5">
            <a:extLst>
              <a:ext uri="{FF2B5EF4-FFF2-40B4-BE49-F238E27FC236}">
                <a16:creationId xmlns:a16="http://schemas.microsoft.com/office/drawing/2014/main" id="{7F415C36-874B-4B09-A656-6B2FB9F89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A131E-05D4-46A2-828F-70F8117FCEB9}"/>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3615684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80AD-3161-4DFA-9975-C1ECA74C3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27148-9B41-4701-AD39-CED42A721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E7D48-AD99-4654-A710-3BA63D5C4278}"/>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372B8F0F-871B-4D14-880A-526630ADA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82893-36B5-47C6-9239-F0DEF6F37DD1}"/>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2935278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5E816-449E-40DA-9370-65FB810D9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4383E-7D42-43A3-AE2A-FC04B56C7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88357-7384-4044-BA53-3F0707FCB35C}"/>
              </a:ext>
            </a:extLst>
          </p:cNvPr>
          <p:cNvSpPr>
            <a:spLocks noGrp="1"/>
          </p:cNvSpPr>
          <p:nvPr>
            <p:ph type="dt" sz="half" idx="10"/>
          </p:nvPr>
        </p:nvSpPr>
        <p:spPr/>
        <p:txBody>
          <a:body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271BE876-74BE-4A78-A978-201C43634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92A80-CA46-4C4B-94D5-A454415248D4}"/>
              </a:ext>
            </a:extLst>
          </p:cNvPr>
          <p:cNvSpPr>
            <a:spLocks noGrp="1"/>
          </p:cNvSpPr>
          <p:nvPr>
            <p:ph type="sldNum" sz="quarter" idx="12"/>
          </p:nvPr>
        </p:nvSpPr>
        <p:spPr/>
        <p:txBody>
          <a:bodyPr/>
          <a:lstStyle/>
          <a:p>
            <a:fld id="{231E1FC6-F576-4E1C-AEFD-9C8B3C9215F8}" type="slidenum">
              <a:rPr lang="en-US" smtClean="0"/>
              <a:t>‹#›</a:t>
            </a:fld>
            <a:endParaRPr lang="en-US"/>
          </a:p>
        </p:txBody>
      </p:sp>
    </p:spTree>
    <p:extLst>
      <p:ext uri="{BB962C8B-B14F-4D97-AF65-F5344CB8AC3E}">
        <p14:creationId xmlns:p14="http://schemas.microsoft.com/office/powerpoint/2010/main" val="214869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Tree>
    <p:extLst>
      <p:ext uri="{BB962C8B-B14F-4D97-AF65-F5344CB8AC3E}">
        <p14:creationId xmlns:p14="http://schemas.microsoft.com/office/powerpoint/2010/main" val="25761253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DF6177-A763-DB45-B863-0B485E0CEC5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989474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F6177-A763-DB45-B863-0B485E0CEC5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2736934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F6177-A763-DB45-B863-0B485E0CEC5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1883294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F6177-A763-DB45-B863-0B485E0CEC5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3415160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F6177-A763-DB45-B863-0B485E0CEC5C}"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1377980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F6177-A763-DB45-B863-0B485E0CEC5C}"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3457447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F6177-A763-DB45-B863-0B485E0CEC5C}"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2312847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F6177-A763-DB45-B863-0B485E0CEC5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1030390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F6177-A763-DB45-B863-0B485E0CEC5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3096066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F6177-A763-DB45-B863-0B485E0CEC5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0F4C-46FC-5845-B966-4638E0552703}" type="slidenum">
              <a:rPr lang="en-US" smtClean="0"/>
              <a:t>‹#›</a:t>
            </a:fld>
            <a:endParaRPr lang="en-US"/>
          </a:p>
        </p:txBody>
      </p:sp>
    </p:spTree>
    <p:extLst>
      <p:ext uri="{BB962C8B-B14F-4D97-AF65-F5344CB8AC3E}">
        <p14:creationId xmlns:p14="http://schemas.microsoft.com/office/powerpoint/2010/main" val="79091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emf"/><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image" Target="../media/image68.jpeg"/><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image" Target="../media/image67.tif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1"/>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2"/>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spTree>
    <p:extLst>
      <p:ext uri="{BB962C8B-B14F-4D97-AF65-F5344CB8AC3E}">
        <p14:creationId xmlns:p14="http://schemas.microsoft.com/office/powerpoint/2010/main" val="3790513538"/>
      </p:ext>
    </p:extLst>
  </p:cSld>
  <p:clrMap bg1="lt1" tx1="dk1" bg2="lt2" tx2="dk2" accent1="accent1" accent2="accent2" accent3="accent3" accent4="accent4" accent5="accent5" accent6="accent6" hlink="hlink" folHlink="folHlink"/>
  <p:sldLayoutIdLst>
    <p:sldLayoutId id="2147483812" r:id="rId1"/>
    <p:sldLayoutId id="2147483784" r:id="rId2"/>
    <p:sldLayoutId id="2147483814" r:id="rId3"/>
    <p:sldLayoutId id="2147483848" r:id="rId4"/>
    <p:sldLayoutId id="2147483791" r:id="rId5"/>
    <p:sldLayoutId id="2147483817" r:id="rId6"/>
    <p:sldLayoutId id="2147483818" r:id="rId7"/>
    <p:sldLayoutId id="2147483819" r:id="rId8"/>
    <p:sldLayoutId id="2147483820" r:id="rId9"/>
    <p:sldLayoutId id="2147483795" r:id="rId10"/>
    <p:sldLayoutId id="2147483792" r:id="rId11"/>
    <p:sldLayoutId id="2147483797" r:id="rId12"/>
    <p:sldLayoutId id="2147483846" r:id="rId13"/>
    <p:sldLayoutId id="2147483844" r:id="rId14"/>
    <p:sldLayoutId id="2147483851" r:id="rId15"/>
    <p:sldLayoutId id="2147483845" r:id="rId16"/>
    <p:sldLayoutId id="2147483785" r:id="rId17"/>
    <p:sldLayoutId id="2147483702" r:id="rId18"/>
    <p:sldLayoutId id="2147483794" r:id="rId19"/>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1284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832" r:id="rId1"/>
    <p:sldLayoutId id="2147483841" r:id="rId2"/>
    <p:sldLayoutId id="2147483813" r:id="rId3"/>
    <p:sldLayoutId id="2147483833" r:id="rId4"/>
    <p:sldLayoutId id="2147483834" r:id="rId5"/>
    <p:sldLayoutId id="2147483835" r:id="rId6"/>
    <p:sldLayoutId id="2147483836" r:id="rId7"/>
    <p:sldLayoutId id="2147483837" r:id="rId8"/>
    <p:sldLayoutId id="2147483838" r:id="rId9"/>
    <p:sldLayoutId id="2147483816" r:id="rId10"/>
    <p:sldLayoutId id="2147483850" r:id="rId11"/>
    <p:sldLayoutId id="2147483839" r:id="rId12"/>
    <p:sldLayoutId id="2147483828" r:id="rId13"/>
    <p:sldLayoutId id="2147483821" r:id="rId14"/>
    <p:sldLayoutId id="2147483674" r:id="rId15"/>
    <p:sldLayoutId id="2147483831" r:id="rId16"/>
    <p:sldLayoutId id="2147483830" r:id="rId17"/>
    <p:sldLayoutId id="2147483849" r:id="rId18"/>
    <p:sldLayoutId id="2147483840" r:id="rId19"/>
    <p:sldLayoutId id="2147483678" r:id="rId20"/>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490473" y="5991296"/>
            <a:ext cx="1360965" cy="394680"/>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3381219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842" r:id="rId14"/>
    <p:sldLayoutId id="2147483675" r:id="rId15"/>
    <p:sldLayoutId id="2147483676" r:id="rId16"/>
    <p:sldLayoutId id="2147483677" r:id="rId17"/>
    <p:sldLayoutId id="2147483843"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33406-F66A-43A8-9843-A63191E15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547E2F-A98B-4DE4-B5CB-BC1F685412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DC4A-C62E-4A21-B5E4-450CAADDC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DD6D3-BC1F-4B03-8CE1-80AFF4198B6B}" type="datetimeFigureOut">
              <a:rPr lang="en-US" smtClean="0"/>
              <a:t>11/16/2022</a:t>
            </a:fld>
            <a:endParaRPr lang="en-US"/>
          </a:p>
        </p:txBody>
      </p:sp>
      <p:sp>
        <p:nvSpPr>
          <p:cNvPr id="5" name="Footer Placeholder 4">
            <a:extLst>
              <a:ext uri="{FF2B5EF4-FFF2-40B4-BE49-F238E27FC236}">
                <a16:creationId xmlns:a16="http://schemas.microsoft.com/office/drawing/2014/main" id="{94A7E2B4-F1AA-411C-A823-705FD97A3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D2729-0833-4261-A6C5-3B55B47A6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1FC6-F576-4E1C-AEFD-9C8B3C9215F8}" type="slidenum">
              <a:rPr lang="en-US" smtClean="0"/>
              <a:t>‹#›</a:t>
            </a:fld>
            <a:endParaRPr lang="en-US"/>
          </a:p>
        </p:txBody>
      </p:sp>
    </p:spTree>
    <p:extLst>
      <p:ext uri="{BB962C8B-B14F-4D97-AF65-F5344CB8AC3E}">
        <p14:creationId xmlns:p14="http://schemas.microsoft.com/office/powerpoint/2010/main" val="18551314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F6177-A763-DB45-B863-0B485E0CEC5C}"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80F4C-46FC-5845-B966-4638E0552703}" type="slidenum">
              <a:rPr lang="en-US" smtClean="0"/>
              <a:t>‹#›</a:t>
            </a:fld>
            <a:endParaRPr lang="en-US"/>
          </a:p>
        </p:txBody>
      </p:sp>
    </p:spTree>
    <p:extLst>
      <p:ext uri="{BB962C8B-B14F-4D97-AF65-F5344CB8AC3E}">
        <p14:creationId xmlns:p14="http://schemas.microsoft.com/office/powerpoint/2010/main" val="5975589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5" r:id="rId2"/>
    <p:sldLayoutId id="2147483827" r:id="rId3"/>
    <p:sldLayoutId id="2147483824" r:id="rId4"/>
    <p:sldLayoutId id="2147483811" r:id="rId5"/>
    <p:sldLayoutId id="2147483815" r:id="rId6"/>
    <p:sldLayoutId id="2147483823" r:id="rId7"/>
    <p:sldLayoutId id="2147483822" r:id="rId8"/>
    <p:sldLayoutId id="2147483826" r:id="rId9"/>
    <p:sldLayoutId id="2147483853" r:id="rId10"/>
    <p:sldLayoutId id="2147483854" r:id="rId11"/>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A98EB9-6734-4B5E-AE77-F400E37B8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33D35-3CEF-4D75-BDFA-00808E317A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ECB27-1608-4D51-8687-106632FEE32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3A342-765C-41F8-84BD-432D04B41FA8}" type="datetimeFigureOut">
              <a:rPr lang="en-US" smtClean="0"/>
              <a:t>11/16/2022</a:t>
            </a:fld>
            <a:endParaRPr lang="en-US"/>
          </a:p>
        </p:txBody>
      </p:sp>
      <p:sp>
        <p:nvSpPr>
          <p:cNvPr id="5" name="Footer Placeholder 4">
            <a:extLst>
              <a:ext uri="{FF2B5EF4-FFF2-40B4-BE49-F238E27FC236}">
                <a16:creationId xmlns:a16="http://schemas.microsoft.com/office/drawing/2014/main" id="{89E71F71-64C0-41F6-8B78-F3102141A6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E3485B-3CE8-47CD-88EE-776895DF20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D08C1-8A0C-4A90-832B-01704389BB98}" type="slidenum">
              <a:rPr lang="en-US" smtClean="0"/>
              <a:t>‹#›</a:t>
            </a:fld>
            <a:endParaRPr lang="en-US"/>
          </a:p>
        </p:txBody>
      </p:sp>
    </p:spTree>
    <p:extLst>
      <p:ext uri="{BB962C8B-B14F-4D97-AF65-F5344CB8AC3E}">
        <p14:creationId xmlns:p14="http://schemas.microsoft.com/office/powerpoint/2010/main" val="1548468475"/>
      </p:ext>
    </p:extLst>
  </p:cSld>
  <p:clrMap bg1="lt1" tx1="dk1" bg2="lt2" tx2="dk2" accent1="accent1" accent2="accent2" accent3="accent3" accent4="accent4" accent5="accent5" accent6="accent6" hlink="hlink" folHlink="folHlink"/>
  <p:sldLayoutIdLst>
    <p:sldLayoutId id="2147483866"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image" Target="../media/image89.png"/><Relationship Id="rId4" Type="http://schemas.openxmlformats.org/officeDocument/2006/relationships/hyperlink" Target="https://www.cdc.gov/poxvirus/monkeypox/response/2022/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105.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5.xml"/><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10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0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10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105.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06.xml"/><Relationship Id="rId6" Type="http://schemas.openxmlformats.org/officeDocument/2006/relationships/image" Target="../media/image117.png"/><Relationship Id="rId5" Type="http://schemas.openxmlformats.org/officeDocument/2006/relationships/hyperlink" Target="https://www.cdc.gov/poxvirus/monkeypox/cases-data/mpx-vaccine-effectiveness.html" TargetMode="Externa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106.xml"/><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10.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10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05.xml"/><Relationship Id="rId5" Type="http://schemas.openxmlformats.org/officeDocument/2006/relationships/image" Target="../media/image141.png"/><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5.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healthdata.gov/stories/s/U-S-Government-Monkeypox-Research-Summary/3w47-9e7a/" TargetMode="Externa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5.png"/><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1.xml"/><Relationship Id="rId4" Type="http://schemas.openxmlformats.org/officeDocument/2006/relationships/image" Target="../media/image1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hyperlink" Target="https://www.nachc.org/about/about-nachc/" TargetMode="Externa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hyperlink" Target="https://ryanwhite.hrsa.gov/resources/monkeypox" TargetMode="External"/><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hyperlink" Target="https://www.hrsa.gov/monkeypox/faqs" TargetMode="External"/><Relationship Id="rId5" Type="http://schemas.openxmlformats.org/officeDocument/2006/relationships/hyperlink" Target="https://www.hrsa.gov/monkeypox" TargetMode="External"/><Relationship Id="rId4" Type="http://schemas.openxmlformats.org/officeDocument/2006/relationships/hyperlink" Target="https://ryanwhite.hrsa.gov/grants/program-letter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51ED8-6529-AA49-95B2-E1C347137F66}"/>
              </a:ext>
            </a:extLst>
          </p:cNvPr>
          <p:cNvSpPr>
            <a:spLocks noGrp="1"/>
          </p:cNvSpPr>
          <p:nvPr>
            <p:ph type="ctrTitle"/>
          </p:nvPr>
        </p:nvSpPr>
        <p:spPr>
          <a:xfrm>
            <a:off x="717395" y="1349298"/>
            <a:ext cx="5378340" cy="2817297"/>
          </a:xfrm>
        </p:spPr>
        <p:txBody>
          <a:bodyPr>
            <a:normAutofit/>
          </a:bodyPr>
          <a:lstStyle/>
          <a:p>
            <a:pPr>
              <a:lnSpc>
                <a:spcPct val="90000"/>
              </a:lnSpc>
            </a:pPr>
            <a:r>
              <a:rPr lang="en-US" sz="3600" b="1" dirty="0">
                <a:ea typeface="+mj-lt"/>
                <a:cs typeface="+mj-lt"/>
              </a:rPr>
              <a:t>Emerging Best Practices for Monkeypox in Community Health Primary Care</a:t>
            </a:r>
            <a:r>
              <a:rPr lang="en-US" sz="3200" dirty="0">
                <a:ea typeface="+mj-lt"/>
                <a:cs typeface="+mj-lt"/>
              </a:rPr>
              <a:t> </a:t>
            </a:r>
            <a:endParaRPr lang="en-US" sz="3200" dirty="0"/>
          </a:p>
        </p:txBody>
      </p:sp>
      <p:sp>
        <p:nvSpPr>
          <p:cNvPr id="5" name="Subtitle 4">
            <a:extLst>
              <a:ext uri="{FF2B5EF4-FFF2-40B4-BE49-F238E27FC236}">
                <a16:creationId xmlns:a16="http://schemas.microsoft.com/office/drawing/2014/main" id="{CB1C5873-975A-D14C-BA95-7D63BF192608}"/>
              </a:ext>
            </a:extLst>
          </p:cNvPr>
          <p:cNvSpPr>
            <a:spLocks noGrp="1"/>
          </p:cNvSpPr>
          <p:nvPr>
            <p:ph type="subTitle" idx="1"/>
          </p:nvPr>
        </p:nvSpPr>
        <p:spPr>
          <a:xfrm>
            <a:off x="801028" y="4823343"/>
            <a:ext cx="4818211" cy="1993967"/>
          </a:xfrm>
        </p:spPr>
        <p:txBody>
          <a:bodyPr lIns="0" tIns="0" rIns="0" bIns="0" anchor="t"/>
          <a:lstStyle/>
          <a:p>
            <a:r>
              <a:rPr lang="en-US" dirty="0">
                <a:latin typeface="Calibri"/>
                <a:cs typeface="Calibri"/>
              </a:rPr>
              <a:t>November 2, 2022</a:t>
            </a:r>
            <a:endParaRPr lang="en-US" dirty="0"/>
          </a:p>
          <a:p>
            <a:r>
              <a:rPr lang="en-US" dirty="0">
                <a:latin typeface="Calibri"/>
                <a:cs typeface="Calibri"/>
              </a:rPr>
              <a:t>3:00pm to 4:30pm EST</a:t>
            </a:r>
          </a:p>
          <a:p>
            <a:endParaRPr lang="en-US" dirty="0">
              <a:latin typeface="Calibri"/>
              <a:cs typeface="Calibri"/>
            </a:endParaRPr>
          </a:p>
        </p:txBody>
      </p:sp>
    </p:spTree>
    <p:extLst>
      <p:ext uri="{BB962C8B-B14F-4D97-AF65-F5344CB8AC3E}">
        <p14:creationId xmlns:p14="http://schemas.microsoft.com/office/powerpoint/2010/main" val="234311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93CB-74D4-4293-A0A5-EFB5D82E14A4}"/>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A9F1417D-3AE4-4AD2-BC5B-D70C75E6E5CE}"/>
              </a:ext>
            </a:extLst>
          </p:cNvPr>
          <p:cNvSpPr>
            <a:spLocks noGrp="1"/>
          </p:cNvSpPr>
          <p:nvPr>
            <p:ph type="body" sz="quarter" idx="10"/>
          </p:nvPr>
        </p:nvSpPr>
        <p:spPr/>
        <p:txBody>
          <a:bodyPr/>
          <a:lstStyle/>
          <a:p>
            <a:r>
              <a:rPr lang="en-US"/>
              <a:t>Monkeypox Situation Update</a:t>
            </a:r>
            <a:endParaRPr lang="en-US" sz="1067"/>
          </a:p>
          <a:p>
            <a:r>
              <a:rPr lang="en-US"/>
              <a:t>Current Epidemiology</a:t>
            </a:r>
          </a:p>
          <a:p>
            <a:r>
              <a:rPr lang="en-US"/>
              <a:t>Recent Updates on Response Pillars</a:t>
            </a:r>
            <a:endParaRPr lang="en-US" sz="1067"/>
          </a:p>
          <a:p>
            <a:pPr lvl="1"/>
            <a:r>
              <a:rPr lang="en-US"/>
              <a:t>Testing</a:t>
            </a:r>
          </a:p>
          <a:p>
            <a:pPr lvl="1"/>
            <a:r>
              <a:rPr lang="en-US"/>
              <a:t>Vaccine</a:t>
            </a:r>
          </a:p>
          <a:p>
            <a:pPr lvl="1"/>
            <a:r>
              <a:rPr lang="en-US"/>
              <a:t>Treatment</a:t>
            </a:r>
          </a:p>
          <a:p>
            <a:pPr lvl="1"/>
            <a:r>
              <a:rPr lang="en-US"/>
              <a:t>Communication and Outreach</a:t>
            </a:r>
          </a:p>
          <a:p>
            <a:pPr lvl="1"/>
            <a:endParaRPr lang="en-US"/>
          </a:p>
        </p:txBody>
      </p:sp>
    </p:spTree>
    <p:extLst>
      <p:ext uri="{BB962C8B-B14F-4D97-AF65-F5344CB8AC3E}">
        <p14:creationId xmlns:p14="http://schemas.microsoft.com/office/powerpoint/2010/main" val="3425611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a:xfrm>
            <a:off x="304801" y="4667119"/>
            <a:ext cx="11582399" cy="1162051"/>
          </a:xfrm>
        </p:spPr>
        <p:txBody>
          <a:bodyPr/>
          <a:lstStyle/>
          <a:p>
            <a:r>
              <a:rPr lang="en-US" b="1"/>
              <a:t>Monkeypox</a:t>
            </a:r>
            <a:r>
              <a:rPr lang="en-US"/>
              <a:t> </a:t>
            </a:r>
            <a:r>
              <a:rPr lang="en-US" b="1"/>
              <a:t>Situation Update</a:t>
            </a:r>
            <a:endParaRPr lang="en-US" sz="1467"/>
          </a:p>
        </p:txBody>
      </p:sp>
    </p:spTree>
    <p:extLst>
      <p:ext uri="{BB962C8B-B14F-4D97-AF65-F5344CB8AC3E}">
        <p14:creationId xmlns:p14="http://schemas.microsoft.com/office/powerpoint/2010/main" val="6461638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6AD4D9-7060-4202-91E8-5BEE1F398F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273" t="10398" r="27074" b="3462"/>
          <a:stretch/>
        </p:blipFill>
        <p:spPr>
          <a:xfrm>
            <a:off x="5976472" y="795222"/>
            <a:ext cx="6053769" cy="5688717"/>
          </a:xfrm>
          <a:prstGeom prst="rect">
            <a:avLst/>
          </a:prstGeom>
        </p:spPr>
      </p:pic>
      <p:sp>
        <p:nvSpPr>
          <p:cNvPr id="2" name="Title 1">
            <a:extLst>
              <a:ext uri="{FF2B5EF4-FFF2-40B4-BE49-F238E27FC236}">
                <a16:creationId xmlns:a16="http://schemas.microsoft.com/office/drawing/2014/main" id="{00A60B5A-4770-44F5-B797-F3FB7812E899}"/>
              </a:ext>
            </a:extLst>
          </p:cNvPr>
          <p:cNvSpPr>
            <a:spLocks noGrp="1"/>
          </p:cNvSpPr>
          <p:nvPr>
            <p:ph type="title"/>
          </p:nvPr>
        </p:nvSpPr>
        <p:spPr>
          <a:xfrm>
            <a:off x="241801" y="-329317"/>
            <a:ext cx="10972800" cy="1143000"/>
          </a:xfrm>
        </p:spPr>
        <p:txBody>
          <a:bodyPr/>
          <a:lstStyle/>
          <a:p>
            <a:r>
              <a:rPr lang="en-US"/>
              <a:t>Situation Update- November 1, 2022</a:t>
            </a:r>
          </a:p>
        </p:txBody>
      </p:sp>
      <p:sp>
        <p:nvSpPr>
          <p:cNvPr id="4" name="object 4">
            <a:extLst>
              <a:ext uri="{FF2B5EF4-FFF2-40B4-BE49-F238E27FC236}">
                <a16:creationId xmlns:a16="http://schemas.microsoft.com/office/drawing/2014/main" id="{5CA60608-68E8-476A-AD2A-4CBD8C1ACF8E}"/>
              </a:ext>
            </a:extLst>
          </p:cNvPr>
          <p:cNvSpPr txBox="1"/>
          <p:nvPr/>
        </p:nvSpPr>
        <p:spPr>
          <a:xfrm>
            <a:off x="5976472" y="6128280"/>
            <a:ext cx="6053769" cy="513816"/>
          </a:xfrm>
          <a:prstGeom prst="rect">
            <a:avLst/>
          </a:prstGeom>
        </p:spPr>
        <p:txBody>
          <a:bodyPr vert="horz" wrap="square" lIns="0" tIns="21167" rIns="0" bIns="0" rtlCol="0">
            <a:spAutoFit/>
          </a:bodyPr>
          <a:lstStyle/>
          <a:p>
            <a:pPr marL="16933" eaLnBrk="1" fontAlgn="auto" hangingPunct="1">
              <a:spcBef>
                <a:spcPts val="167"/>
              </a:spcBef>
              <a:spcAft>
                <a:spcPts val="0"/>
              </a:spcAft>
            </a:pPr>
            <a:r>
              <a:rPr sz="1600" b="1" kern="0">
                <a:solidFill>
                  <a:schemeClr val="accent4">
                    <a:lumMod val="75000"/>
                  </a:schemeClr>
                </a:solidFill>
                <a:latin typeface="Calibri"/>
                <a:cs typeface="Calibri"/>
              </a:rPr>
              <a:t>*For</a:t>
            </a:r>
            <a:r>
              <a:rPr sz="1600" b="1" kern="0" spc="-73">
                <a:solidFill>
                  <a:schemeClr val="accent4">
                    <a:lumMod val="75000"/>
                  </a:schemeClr>
                </a:solidFill>
                <a:latin typeface="Calibri"/>
                <a:cs typeface="Calibri"/>
              </a:rPr>
              <a:t> </a:t>
            </a:r>
            <a:r>
              <a:rPr sz="1600" b="1" kern="0">
                <a:solidFill>
                  <a:schemeClr val="accent4">
                    <a:lumMod val="75000"/>
                  </a:schemeClr>
                </a:solidFill>
                <a:latin typeface="Calibri"/>
                <a:cs typeface="Calibri"/>
              </a:rPr>
              <a:t>recent</a:t>
            </a:r>
            <a:r>
              <a:rPr sz="1600" b="1" kern="0" spc="-40">
                <a:solidFill>
                  <a:schemeClr val="accent4">
                    <a:lumMod val="75000"/>
                  </a:schemeClr>
                </a:solidFill>
                <a:latin typeface="Calibri"/>
                <a:cs typeface="Calibri"/>
              </a:rPr>
              <a:t> </a:t>
            </a:r>
            <a:r>
              <a:rPr sz="1600" b="1" kern="0" spc="-13">
                <a:solidFill>
                  <a:schemeClr val="accent4">
                    <a:lumMod val="75000"/>
                  </a:schemeClr>
                </a:solidFill>
                <a:latin typeface="Calibri"/>
                <a:cs typeface="Calibri"/>
              </a:rPr>
              <a:t>monkeypox</a:t>
            </a:r>
            <a:r>
              <a:rPr sz="1600" b="1" kern="0" spc="-107">
                <a:solidFill>
                  <a:schemeClr val="accent4">
                    <a:lumMod val="75000"/>
                  </a:schemeClr>
                </a:solidFill>
                <a:latin typeface="Calibri"/>
                <a:cs typeface="Calibri"/>
              </a:rPr>
              <a:t> </a:t>
            </a:r>
            <a:r>
              <a:rPr sz="1600" b="1" kern="0">
                <a:solidFill>
                  <a:schemeClr val="accent4">
                    <a:lumMod val="75000"/>
                  </a:schemeClr>
                </a:solidFill>
                <a:latin typeface="Calibri"/>
                <a:cs typeface="Calibri"/>
              </a:rPr>
              <a:t>case</a:t>
            </a:r>
            <a:r>
              <a:rPr sz="1600" b="1" kern="0" spc="-160">
                <a:solidFill>
                  <a:schemeClr val="accent4">
                    <a:lumMod val="75000"/>
                  </a:schemeClr>
                </a:solidFill>
                <a:latin typeface="Calibri"/>
                <a:cs typeface="Calibri"/>
              </a:rPr>
              <a:t> </a:t>
            </a:r>
            <a:r>
              <a:rPr sz="1600" b="1" kern="0">
                <a:solidFill>
                  <a:schemeClr val="accent4">
                    <a:lumMod val="75000"/>
                  </a:schemeClr>
                </a:solidFill>
                <a:latin typeface="Calibri"/>
                <a:cs typeface="Calibri"/>
              </a:rPr>
              <a:t>numbers</a:t>
            </a:r>
            <a:r>
              <a:rPr sz="1600" b="1" kern="0" spc="-47">
                <a:solidFill>
                  <a:schemeClr val="accent4">
                    <a:lumMod val="75000"/>
                  </a:schemeClr>
                </a:solidFill>
                <a:latin typeface="Calibri"/>
                <a:cs typeface="Calibri"/>
              </a:rPr>
              <a:t> </a:t>
            </a:r>
            <a:r>
              <a:rPr sz="1600" b="1" kern="0">
                <a:solidFill>
                  <a:schemeClr val="accent4">
                    <a:lumMod val="75000"/>
                  </a:schemeClr>
                </a:solidFill>
                <a:latin typeface="Calibri"/>
                <a:cs typeface="Calibri"/>
              </a:rPr>
              <a:t>see</a:t>
            </a:r>
            <a:r>
              <a:rPr sz="1600" b="1" kern="0" spc="-53">
                <a:solidFill>
                  <a:schemeClr val="accent4">
                    <a:lumMod val="75000"/>
                  </a:schemeClr>
                </a:solidFill>
                <a:latin typeface="Calibri"/>
                <a:cs typeface="Calibri"/>
              </a:rPr>
              <a:t> </a:t>
            </a:r>
            <a:r>
              <a:rPr sz="1600" b="1" kern="0">
                <a:solidFill>
                  <a:schemeClr val="accent4">
                    <a:lumMod val="75000"/>
                  </a:schemeClr>
                </a:solidFill>
                <a:latin typeface="Calibri"/>
                <a:cs typeface="Calibri"/>
              </a:rPr>
              <a:t>CDC</a:t>
            </a:r>
            <a:r>
              <a:rPr sz="1600" b="1" kern="0" spc="-120">
                <a:solidFill>
                  <a:schemeClr val="accent4">
                    <a:lumMod val="75000"/>
                  </a:schemeClr>
                </a:solidFill>
                <a:latin typeface="Calibri"/>
                <a:cs typeface="Calibri"/>
              </a:rPr>
              <a:t> </a:t>
            </a:r>
            <a:r>
              <a:rPr sz="1600" b="1" kern="0" spc="-13">
                <a:solidFill>
                  <a:schemeClr val="accent4">
                    <a:lumMod val="75000"/>
                  </a:schemeClr>
                </a:solidFill>
                <a:latin typeface="Calibri"/>
                <a:cs typeface="Calibri"/>
              </a:rPr>
              <a:t>Situation</a:t>
            </a:r>
            <a:r>
              <a:rPr lang="en-US" sz="1600" b="1" kern="0" spc="-13">
                <a:solidFill>
                  <a:schemeClr val="accent4">
                    <a:lumMod val="75000"/>
                  </a:schemeClr>
                </a:solidFill>
                <a:latin typeface="Calibri"/>
                <a:cs typeface="Calibri"/>
              </a:rPr>
              <a:t> </a:t>
            </a:r>
            <a:r>
              <a:rPr sz="1600" b="1" kern="0">
                <a:solidFill>
                  <a:schemeClr val="accent4">
                    <a:lumMod val="75000"/>
                  </a:schemeClr>
                </a:solidFill>
                <a:latin typeface="Calibri"/>
                <a:cs typeface="Calibri"/>
              </a:rPr>
              <a:t>Summary:</a:t>
            </a:r>
            <a:r>
              <a:rPr sz="1600" b="1" kern="0" spc="367">
                <a:solidFill>
                  <a:schemeClr val="accent4">
                    <a:lumMod val="75000"/>
                  </a:schemeClr>
                </a:solidFill>
                <a:latin typeface="Calibri"/>
                <a:cs typeface="Calibri"/>
              </a:rPr>
              <a:t> </a:t>
            </a:r>
            <a:r>
              <a:rPr sz="1600" b="1" u="sng" kern="0" spc="-13">
                <a:solidFill>
                  <a:srgbClr val="FFFFFF"/>
                </a:solidFill>
                <a:uFill>
                  <a:solidFill>
                    <a:srgbClr val="FFFFFF"/>
                  </a:solidFill>
                </a:uFill>
                <a:latin typeface="Calibri"/>
                <a:cs typeface="Calibri"/>
                <a:hlinkClick r:id="rId4"/>
              </a:rPr>
              <a:t>https://www.cdc.gov/poxvirus/monkeypox/response/2022/index.html</a:t>
            </a:r>
            <a:endParaRPr sz="1600" b="1" kern="0">
              <a:solidFill>
                <a:sysClr val="windowText" lastClr="000000"/>
              </a:solidFill>
              <a:latin typeface="Calibri"/>
              <a:cs typeface="Calibri"/>
            </a:endParaRPr>
          </a:p>
        </p:txBody>
      </p:sp>
      <p:pic>
        <p:nvPicPr>
          <p:cNvPr id="5" name="Picture 4">
            <a:extLst>
              <a:ext uri="{FF2B5EF4-FFF2-40B4-BE49-F238E27FC236}">
                <a16:creationId xmlns:a16="http://schemas.microsoft.com/office/drawing/2014/main" id="{3BFF5FD9-7926-4635-AF26-662EDF6C93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341" t="21342" r="27074" b="7514"/>
          <a:stretch/>
        </p:blipFill>
        <p:spPr>
          <a:xfrm>
            <a:off x="161760" y="795221"/>
            <a:ext cx="5550829" cy="5846872"/>
          </a:xfrm>
          <a:prstGeom prst="rect">
            <a:avLst/>
          </a:prstGeom>
        </p:spPr>
      </p:pic>
    </p:spTree>
    <p:extLst>
      <p:ext uri="{BB962C8B-B14F-4D97-AF65-F5344CB8AC3E}">
        <p14:creationId xmlns:p14="http://schemas.microsoft.com/office/powerpoint/2010/main" val="39931223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DCC83E-A6D7-48FC-B813-D07610A1E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653"/>
            <a:ext cx="12192000" cy="888688"/>
          </a:xfrm>
          <a:prstGeom prst="rect">
            <a:avLst/>
          </a:prstGeom>
        </p:spPr>
      </p:pic>
      <p:sp>
        <p:nvSpPr>
          <p:cNvPr id="7" name="Title 1">
            <a:extLst>
              <a:ext uri="{FF2B5EF4-FFF2-40B4-BE49-F238E27FC236}">
                <a16:creationId xmlns:a16="http://schemas.microsoft.com/office/drawing/2014/main" id="{967C876F-6BFE-42D3-8A14-19D371F1D3B0}"/>
              </a:ext>
            </a:extLst>
          </p:cNvPr>
          <p:cNvSpPr txBox="1">
            <a:spLocks/>
          </p:cNvSpPr>
          <p:nvPr/>
        </p:nvSpPr>
        <p:spPr>
          <a:xfrm>
            <a:off x="8128003" y="5785873"/>
            <a:ext cx="3092607"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Data as of October 26, 2022</a:t>
            </a:r>
          </a:p>
        </p:txBody>
      </p:sp>
      <p:pic>
        <p:nvPicPr>
          <p:cNvPr id="4" name="Picture 3">
            <a:extLst>
              <a:ext uri="{FF2B5EF4-FFF2-40B4-BE49-F238E27FC236}">
                <a16:creationId xmlns:a16="http://schemas.microsoft.com/office/drawing/2014/main" id="{28899EB2-23F0-4680-9E5C-69BE50C02B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8453" y="1496743"/>
            <a:ext cx="11015863" cy="4133387"/>
          </a:xfrm>
          <a:prstGeom prst="rect">
            <a:avLst/>
          </a:prstGeom>
        </p:spPr>
      </p:pic>
    </p:spTree>
    <p:extLst>
      <p:ext uri="{BB962C8B-B14F-4D97-AF65-F5344CB8AC3E}">
        <p14:creationId xmlns:p14="http://schemas.microsoft.com/office/powerpoint/2010/main" val="15474092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A5CF-C340-499E-A39A-9A72182A44A0}"/>
              </a:ext>
            </a:extLst>
          </p:cNvPr>
          <p:cNvSpPr>
            <a:spLocks noGrp="1"/>
          </p:cNvSpPr>
          <p:nvPr>
            <p:ph type="title"/>
          </p:nvPr>
        </p:nvSpPr>
        <p:spPr>
          <a:xfrm>
            <a:off x="609600" y="-155197"/>
            <a:ext cx="10972800" cy="1143000"/>
          </a:xfrm>
        </p:spPr>
        <p:txBody>
          <a:bodyPr/>
          <a:lstStyle/>
          <a:p>
            <a:r>
              <a:rPr lang="en-US"/>
              <a:t>Technical Report 4</a:t>
            </a:r>
          </a:p>
        </p:txBody>
      </p:sp>
      <p:sp>
        <p:nvSpPr>
          <p:cNvPr id="7" name="Title 1">
            <a:extLst>
              <a:ext uri="{FF2B5EF4-FFF2-40B4-BE49-F238E27FC236}">
                <a16:creationId xmlns:a16="http://schemas.microsoft.com/office/drawing/2014/main" id="{24A99451-9BF3-43B4-AA4F-A731A64D66CE}"/>
              </a:ext>
            </a:extLst>
          </p:cNvPr>
          <p:cNvSpPr txBox="1">
            <a:spLocks/>
          </p:cNvSpPr>
          <p:nvPr/>
        </p:nvSpPr>
        <p:spPr>
          <a:xfrm>
            <a:off x="709299" y="672843"/>
            <a:ext cx="3894843"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October 27, 2022</a:t>
            </a:r>
          </a:p>
        </p:txBody>
      </p:sp>
      <p:pic>
        <p:nvPicPr>
          <p:cNvPr id="8" name="Picture 7">
            <a:extLst>
              <a:ext uri="{FF2B5EF4-FFF2-40B4-BE49-F238E27FC236}">
                <a16:creationId xmlns:a16="http://schemas.microsoft.com/office/drawing/2014/main" id="{E2040A42-DE7E-45F8-8B35-6ABC195FBFD0}"/>
              </a:ext>
            </a:extLst>
          </p:cNvPr>
          <p:cNvPicPr>
            <a:picLocks noChangeAspect="1"/>
          </p:cNvPicPr>
          <p:nvPr/>
        </p:nvPicPr>
        <p:blipFill rotWithShape="1">
          <a:blip r:embed="rId2"/>
          <a:srcRect l="67139" t="16756" r="7504" b="61175"/>
          <a:stretch/>
        </p:blipFill>
        <p:spPr>
          <a:xfrm>
            <a:off x="435345" y="1494163"/>
            <a:ext cx="5242105" cy="2621053"/>
          </a:xfrm>
          <a:prstGeom prst="rect">
            <a:avLst/>
          </a:prstGeom>
        </p:spPr>
      </p:pic>
      <p:pic>
        <p:nvPicPr>
          <p:cNvPr id="9" name="Picture 8">
            <a:extLst>
              <a:ext uri="{FF2B5EF4-FFF2-40B4-BE49-F238E27FC236}">
                <a16:creationId xmlns:a16="http://schemas.microsoft.com/office/drawing/2014/main" id="{A9CFAA37-8211-4C47-8521-137F7507897B}"/>
              </a:ext>
            </a:extLst>
          </p:cNvPr>
          <p:cNvPicPr>
            <a:picLocks noChangeAspect="1"/>
          </p:cNvPicPr>
          <p:nvPr/>
        </p:nvPicPr>
        <p:blipFill>
          <a:blip r:embed="rId3"/>
          <a:stretch>
            <a:fillRect/>
          </a:stretch>
        </p:blipFill>
        <p:spPr>
          <a:xfrm>
            <a:off x="3839468" y="4306616"/>
            <a:ext cx="3675963" cy="2433589"/>
          </a:xfrm>
          <a:prstGeom prst="rect">
            <a:avLst/>
          </a:prstGeom>
        </p:spPr>
      </p:pic>
      <p:pic>
        <p:nvPicPr>
          <p:cNvPr id="10" name="Picture 9">
            <a:extLst>
              <a:ext uri="{FF2B5EF4-FFF2-40B4-BE49-F238E27FC236}">
                <a16:creationId xmlns:a16="http://schemas.microsoft.com/office/drawing/2014/main" id="{46D1367C-C5DB-4A82-B8FE-8D72E8F7C33F}"/>
              </a:ext>
            </a:extLst>
          </p:cNvPr>
          <p:cNvPicPr>
            <a:picLocks noChangeAspect="1"/>
          </p:cNvPicPr>
          <p:nvPr/>
        </p:nvPicPr>
        <p:blipFill>
          <a:blip r:embed="rId4"/>
          <a:stretch>
            <a:fillRect/>
          </a:stretch>
        </p:blipFill>
        <p:spPr>
          <a:xfrm>
            <a:off x="5769223" y="987803"/>
            <a:ext cx="5721404" cy="3398515"/>
          </a:xfrm>
          <a:prstGeom prst="rect">
            <a:avLst/>
          </a:prstGeom>
        </p:spPr>
      </p:pic>
    </p:spTree>
    <p:extLst>
      <p:ext uri="{BB962C8B-B14F-4D97-AF65-F5344CB8AC3E}">
        <p14:creationId xmlns:p14="http://schemas.microsoft.com/office/powerpoint/2010/main" val="41877079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Current Epidemiology </a:t>
            </a:r>
          </a:p>
        </p:txBody>
      </p:sp>
    </p:spTree>
    <p:extLst>
      <p:ext uri="{BB962C8B-B14F-4D97-AF65-F5344CB8AC3E}">
        <p14:creationId xmlns:p14="http://schemas.microsoft.com/office/powerpoint/2010/main" val="17914414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BFEC5A6-8BA2-4758-914E-A79253105B4D}"/>
              </a:ext>
            </a:extLst>
          </p:cNvPr>
          <p:cNvGraphicFramePr>
            <a:graphicFrameLocks noGrp="1"/>
          </p:cNvGraphicFramePr>
          <p:nvPr>
            <p:extLst>
              <p:ext uri="{D42A27DB-BD31-4B8C-83A1-F6EECF244321}">
                <p14:modId xmlns:p14="http://schemas.microsoft.com/office/powerpoint/2010/main" val="3041020526"/>
              </p:ext>
            </p:extLst>
          </p:nvPr>
        </p:nvGraphicFramePr>
        <p:xfrm>
          <a:off x="8896474" y="5087783"/>
          <a:ext cx="2861734" cy="1257300"/>
        </p:xfrm>
        <a:graphic>
          <a:graphicData uri="http://schemas.openxmlformats.org/drawingml/2006/table">
            <a:tbl>
              <a:tblPr/>
              <a:tblGrid>
                <a:gridCol w="1052543">
                  <a:extLst>
                    <a:ext uri="{9D8B030D-6E8A-4147-A177-3AD203B41FA5}">
                      <a16:colId xmlns:a16="http://schemas.microsoft.com/office/drawing/2014/main" val="3121010534"/>
                    </a:ext>
                  </a:extLst>
                </a:gridCol>
                <a:gridCol w="811600">
                  <a:extLst>
                    <a:ext uri="{9D8B030D-6E8A-4147-A177-3AD203B41FA5}">
                      <a16:colId xmlns:a16="http://schemas.microsoft.com/office/drawing/2014/main" val="772308633"/>
                    </a:ext>
                  </a:extLst>
                </a:gridCol>
                <a:gridCol w="997591">
                  <a:extLst>
                    <a:ext uri="{9D8B030D-6E8A-4147-A177-3AD203B41FA5}">
                      <a16:colId xmlns:a16="http://schemas.microsoft.com/office/drawing/2014/main" val="2740548833"/>
                    </a:ext>
                  </a:extLst>
                </a:gridCol>
              </a:tblGrid>
              <a:tr h="236220">
                <a:tc>
                  <a:txBody>
                    <a:bodyPr/>
                    <a:lstStyle/>
                    <a:p>
                      <a:pPr algn="l" fontAlgn="b"/>
                      <a:r>
                        <a:rPr lang="en-US" sz="1500" b="0" i="0" u="none" strike="noStrike">
                          <a:solidFill>
                            <a:srgbClr val="000000"/>
                          </a:solidFill>
                          <a:effectLst/>
                          <a:latin typeface="Calibri" panose="020F0502020204030204" pitchFamily="34" charset="0"/>
                        </a:rPr>
                        <a:t>men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26235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96%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302894"/>
                  </a:ext>
                </a:extLst>
              </a:tr>
              <a:tr h="254000">
                <a:tc>
                  <a:txBody>
                    <a:bodyPr/>
                    <a:lstStyle/>
                    <a:p>
                      <a:pPr algn="l" fontAlgn="b"/>
                      <a:r>
                        <a:rPr lang="en-US" sz="1500" b="0" i="0" u="none" strike="noStrike">
                          <a:solidFill>
                            <a:srgbClr val="000000"/>
                          </a:solidFill>
                          <a:effectLst/>
                          <a:latin typeface="Calibri" panose="020F0502020204030204" pitchFamily="34" charset="0"/>
                        </a:rPr>
                        <a:t>woman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719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365324"/>
                  </a:ext>
                </a:extLst>
              </a:tr>
              <a:tr h="254000">
                <a:tc>
                  <a:txBody>
                    <a:bodyPr/>
                    <a:lstStyle/>
                    <a:p>
                      <a:pPr algn="l" fontAlgn="b"/>
                      <a:r>
                        <a:rPr lang="en-US" sz="1500" b="0" i="0" u="none" strike="noStrike">
                          <a:solidFill>
                            <a:srgbClr val="000000"/>
                          </a:solidFill>
                          <a:effectLst/>
                          <a:latin typeface="Calibri" panose="020F0502020204030204" pitchFamily="34" charset="0"/>
                        </a:rPr>
                        <a:t>transman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67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899119"/>
                  </a:ext>
                </a:extLst>
              </a:tr>
              <a:tr h="254000">
                <a:tc>
                  <a:txBody>
                    <a:bodyPr/>
                    <a:lstStyle/>
                    <a:p>
                      <a:pPr algn="l" fontAlgn="b"/>
                      <a:r>
                        <a:rPr lang="en-US" sz="1500" b="0" i="0" u="none" strike="noStrike">
                          <a:solidFill>
                            <a:srgbClr val="000000"/>
                          </a:solidFill>
                          <a:effectLst/>
                          <a:latin typeface="Calibri" panose="020F0502020204030204" pitchFamily="34" charset="0"/>
                        </a:rPr>
                        <a:t>transwoman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191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0.7%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315756"/>
                  </a:ext>
                </a:extLst>
              </a:tr>
              <a:tr h="254000">
                <a:tc>
                  <a:txBody>
                    <a:bodyPr/>
                    <a:lstStyle/>
                    <a:p>
                      <a:pPr algn="l" fontAlgn="b"/>
                      <a:r>
                        <a:rPr lang="en-US" sz="1500" b="0" i="0" u="none" strike="noStrike">
                          <a:solidFill>
                            <a:srgbClr val="000000"/>
                          </a:solidFill>
                          <a:effectLst/>
                          <a:latin typeface="Calibri" panose="020F0502020204030204" pitchFamily="34" charset="0"/>
                        </a:rPr>
                        <a:t>another s/g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191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0.7%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688390"/>
                  </a:ext>
                </a:extLst>
              </a:tr>
            </a:tbl>
          </a:graphicData>
        </a:graphic>
      </p:graphicFrame>
      <p:sp>
        <p:nvSpPr>
          <p:cNvPr id="7" name="Title 1">
            <a:extLst>
              <a:ext uri="{FF2B5EF4-FFF2-40B4-BE49-F238E27FC236}">
                <a16:creationId xmlns:a16="http://schemas.microsoft.com/office/drawing/2014/main" id="{B0DCE9B6-528F-4A6D-8B26-8DADAF026BD4}"/>
              </a:ext>
            </a:extLst>
          </p:cNvPr>
          <p:cNvSpPr txBox="1">
            <a:spLocks/>
          </p:cNvSpPr>
          <p:nvPr/>
        </p:nvSpPr>
        <p:spPr>
          <a:xfrm>
            <a:off x="3647691" y="5310088"/>
            <a:ext cx="3092607"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Data as of October 26, 2022</a:t>
            </a:r>
          </a:p>
        </p:txBody>
      </p:sp>
      <p:pic>
        <p:nvPicPr>
          <p:cNvPr id="3" name="Picture 2">
            <a:extLst>
              <a:ext uri="{FF2B5EF4-FFF2-40B4-BE49-F238E27FC236}">
                <a16:creationId xmlns:a16="http://schemas.microsoft.com/office/drawing/2014/main" id="{92CDFE3F-689D-4D91-99A6-F6A219BB64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8762" y="517998"/>
            <a:ext cx="9991493" cy="4179221"/>
          </a:xfrm>
          <a:prstGeom prst="rect">
            <a:avLst/>
          </a:prstGeom>
        </p:spPr>
      </p:pic>
    </p:spTree>
    <p:extLst>
      <p:ext uri="{BB962C8B-B14F-4D97-AF65-F5344CB8AC3E}">
        <p14:creationId xmlns:p14="http://schemas.microsoft.com/office/powerpoint/2010/main" val="22731334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CD7853-AFC3-4DB9-861A-7DC9B2063AF7}"/>
              </a:ext>
            </a:extLst>
          </p:cNvPr>
          <p:cNvSpPr txBox="1">
            <a:spLocks/>
          </p:cNvSpPr>
          <p:nvPr/>
        </p:nvSpPr>
        <p:spPr>
          <a:xfrm>
            <a:off x="3647691" y="5310088"/>
            <a:ext cx="3092607"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Data as of October 26, 2022</a:t>
            </a:r>
          </a:p>
        </p:txBody>
      </p:sp>
      <p:pic>
        <p:nvPicPr>
          <p:cNvPr id="3" name="Picture 2">
            <a:extLst>
              <a:ext uri="{FF2B5EF4-FFF2-40B4-BE49-F238E27FC236}">
                <a16:creationId xmlns:a16="http://schemas.microsoft.com/office/drawing/2014/main" id="{A11D60C2-AF06-4EEF-8A84-C638ACBC18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259" y="501792"/>
            <a:ext cx="11260253" cy="4794560"/>
          </a:xfrm>
          <a:prstGeom prst="rect">
            <a:avLst/>
          </a:prstGeom>
        </p:spPr>
      </p:pic>
    </p:spTree>
    <p:extLst>
      <p:ext uri="{BB962C8B-B14F-4D97-AF65-F5344CB8AC3E}">
        <p14:creationId xmlns:p14="http://schemas.microsoft.com/office/powerpoint/2010/main" val="10887293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and Response Pillars</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311854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28EA11-8E49-4D67-A449-E0AEEB756C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7444" y="162722"/>
            <a:ext cx="11276665" cy="6532557"/>
          </a:xfrm>
          <a:prstGeom prst="rect">
            <a:avLst/>
          </a:prstGeom>
        </p:spPr>
      </p:pic>
    </p:spTree>
    <p:extLst>
      <p:ext uri="{BB962C8B-B14F-4D97-AF65-F5344CB8AC3E}">
        <p14:creationId xmlns:p14="http://schemas.microsoft.com/office/powerpoint/2010/main" val="6103768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E6E906C-A70E-BBB6-71DD-0A2D03520429}"/>
              </a:ext>
            </a:extLst>
          </p:cNvPr>
          <p:cNvSpPr>
            <a:spLocks noGrp="1"/>
          </p:cNvSpPr>
          <p:nvPr>
            <p:ph type="title"/>
          </p:nvPr>
        </p:nvSpPr>
        <p:spPr/>
        <p:txBody>
          <a:bodyPr anchor="t">
            <a:normAutofit/>
          </a:bodyPr>
          <a:lstStyle/>
          <a:p>
            <a:r>
              <a:rPr lang="en-US" b="1">
                <a:ea typeface="Tahoma"/>
                <a:cs typeface="Tahoma"/>
              </a:rPr>
              <a:t>Housekeeping</a:t>
            </a:r>
          </a:p>
        </p:txBody>
      </p:sp>
      <p:sp>
        <p:nvSpPr>
          <p:cNvPr id="20" name="Text Placeholder 19">
            <a:extLst>
              <a:ext uri="{FF2B5EF4-FFF2-40B4-BE49-F238E27FC236}">
                <a16:creationId xmlns:a16="http://schemas.microsoft.com/office/drawing/2014/main" id="{22038CB2-DFC7-1C13-EB99-3E90C66B59D6}"/>
              </a:ext>
            </a:extLst>
          </p:cNvPr>
          <p:cNvSpPr>
            <a:spLocks noGrp="1"/>
          </p:cNvSpPr>
          <p:nvPr>
            <p:ph type="body" sz="quarter" idx="21"/>
          </p:nvPr>
        </p:nvSpPr>
        <p:spPr>
          <a:xfrm>
            <a:off x="530238" y="1752600"/>
            <a:ext cx="6286661" cy="4186084"/>
          </a:xfrm>
        </p:spPr>
        <p:txBody>
          <a:bodyPr lIns="0" tIns="0" rIns="0" bIns="0" anchor="t">
            <a:normAutofit/>
          </a:bodyPr>
          <a:lstStyle/>
          <a:p>
            <a:pPr marL="285750" indent="-285750">
              <a:buFont typeface="Arial" panose="020B0604020202020204" pitchFamily="34" charset="0"/>
              <a:buChar char="•"/>
            </a:pPr>
            <a:r>
              <a:rPr lang="en-US" sz="3000">
                <a:ea typeface="Tahoma"/>
                <a:cs typeface="Tahoma"/>
              </a:rPr>
              <a:t>Attendees' cameras and microphones are disabled. If you have trouble hearing, adjust your audio settings.</a:t>
            </a:r>
          </a:p>
          <a:p>
            <a:endParaRPr lang="en-US" sz="3000"/>
          </a:p>
          <a:p>
            <a:pPr marL="285750" indent="-285750">
              <a:buFont typeface="Arial" panose="020B0604020202020204" pitchFamily="34" charset="0"/>
              <a:buChar char="•"/>
            </a:pPr>
            <a:r>
              <a:rPr lang="en-US" sz="3000">
                <a:ea typeface="Tahoma"/>
                <a:cs typeface="Tahoma"/>
              </a:rPr>
              <a:t>Webinar is being recorded.</a:t>
            </a:r>
          </a:p>
          <a:p>
            <a:endParaRPr lang="en-US" sz="3000"/>
          </a:p>
          <a:p>
            <a:pPr marL="285750" indent="-285750">
              <a:buFont typeface="Arial" panose="020B0604020202020204" pitchFamily="34" charset="0"/>
              <a:buChar char="•"/>
            </a:pPr>
            <a:r>
              <a:rPr lang="en-US" sz="3000">
                <a:ea typeface="Tahoma"/>
                <a:cs typeface="Tahoma"/>
              </a:rPr>
              <a:t>Slides will be shared with all registrants </a:t>
            </a:r>
            <a:r>
              <a:rPr lang="en-US" sz="3000" b="1" u="sng">
                <a:ea typeface="Tahoma"/>
                <a:cs typeface="Tahoma"/>
              </a:rPr>
              <a:t>after</a:t>
            </a:r>
            <a:r>
              <a:rPr lang="en-US" sz="3000">
                <a:ea typeface="Tahoma"/>
                <a:cs typeface="Tahoma"/>
              </a:rPr>
              <a:t> the webinar. </a:t>
            </a:r>
            <a:endParaRPr lang="en-US" sz="3000"/>
          </a:p>
          <a:p>
            <a:endParaRPr lang="en-US" sz="3200"/>
          </a:p>
        </p:txBody>
      </p:sp>
      <p:pic>
        <p:nvPicPr>
          <p:cNvPr id="21" name="Picture 2" descr="Important message attention please isolated icon Vector Image">
            <a:extLst>
              <a:ext uri="{FF2B5EF4-FFF2-40B4-BE49-F238E27FC236}">
                <a16:creationId xmlns:a16="http://schemas.microsoft.com/office/drawing/2014/main" id="{CB827EC7-1A26-AEDC-38A9-729754D0F53E}"/>
              </a:ext>
            </a:extLst>
          </p:cNvPr>
          <p:cNvPicPr>
            <a:picLocks noGrp="1" noChangeAspect="1" noChangeArrowheads="1"/>
          </p:cNvPicPr>
          <p:nvPr>
            <p:ph type="pic" sz="quarter" idx="23"/>
          </p:nvPr>
        </p:nvPicPr>
        <p:blipFill rotWithShape="1">
          <a:blip r:embed="rId3">
            <a:extLst>
              <a:ext uri="{28A0092B-C50C-407E-A947-70E740481C1C}">
                <a14:useLocalDpi xmlns:a14="http://schemas.microsoft.com/office/drawing/2010/main" val="0"/>
              </a:ext>
            </a:extLst>
          </a:blip>
          <a:srcRect l="1866" r="1866" b="13298"/>
          <a:stretch/>
        </p:blipFill>
        <p:spPr bwMode="auto">
          <a:xfrm>
            <a:off x="7023376" y="612648"/>
            <a:ext cx="4844863" cy="4712481"/>
          </a:xfrm>
          <a:prstGeom prst="rect">
            <a:avLst/>
          </a:prstGeom>
          <a:solidFill>
            <a:srgbClr val="FFFFFF"/>
          </a:solidFill>
        </p:spPr>
      </p:pic>
    </p:spTree>
    <p:extLst>
      <p:ext uri="{BB962C8B-B14F-4D97-AF65-F5344CB8AC3E}">
        <p14:creationId xmlns:p14="http://schemas.microsoft.com/office/powerpoint/2010/main" val="154110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D2636A-F6DD-44B8-93F0-517FB013BC34}"/>
              </a:ext>
            </a:extLst>
          </p:cNvPr>
          <p:cNvSpPr>
            <a:spLocks noGrp="1"/>
          </p:cNvSpPr>
          <p:nvPr>
            <p:ph type="body" sz="quarter" idx="10"/>
          </p:nvPr>
        </p:nvSpPr>
        <p:spPr>
          <a:xfrm>
            <a:off x="768195" y="2402416"/>
            <a:ext cx="10972800" cy="4455584"/>
          </a:xfrm>
        </p:spPr>
        <p:txBody>
          <a:bodyPr/>
          <a:lstStyle/>
          <a:p>
            <a:r>
              <a:rPr lang="en-US"/>
              <a:t>57 people with severe disease reported to CDC for consultation</a:t>
            </a:r>
          </a:p>
          <a:p>
            <a:pPr lvl="1"/>
            <a:r>
              <a:rPr lang="en-US"/>
              <a:t>82% had HIV, others with non-HIV immunocompromising conditions</a:t>
            </a:r>
          </a:p>
          <a:p>
            <a:pPr lvl="1"/>
            <a:r>
              <a:rPr lang="en-US"/>
              <a:t>72 % with CD4 count less than 50</a:t>
            </a:r>
          </a:p>
          <a:p>
            <a:pPr lvl="1"/>
            <a:r>
              <a:rPr lang="en-US"/>
              <a:t>Less than 9% on HIV medications</a:t>
            </a:r>
          </a:p>
          <a:p>
            <a:pPr lvl="1"/>
            <a:r>
              <a:rPr lang="en-US"/>
              <a:t>68% Black </a:t>
            </a:r>
          </a:p>
          <a:p>
            <a:pPr lvl="1"/>
            <a:r>
              <a:rPr lang="en-US"/>
              <a:t>23% homeless</a:t>
            </a:r>
          </a:p>
          <a:p>
            <a:r>
              <a:rPr lang="en-US"/>
              <a:t>12 deaths reported among the 57</a:t>
            </a:r>
          </a:p>
          <a:p>
            <a:pPr lvl="1"/>
            <a:r>
              <a:rPr lang="en-US"/>
              <a:t>5 confirmed related to Monkeypox</a:t>
            </a:r>
          </a:p>
          <a:p>
            <a:endParaRPr lang="en-US"/>
          </a:p>
        </p:txBody>
      </p:sp>
      <p:pic>
        <p:nvPicPr>
          <p:cNvPr id="6" name="Picture 5">
            <a:extLst>
              <a:ext uri="{FF2B5EF4-FFF2-40B4-BE49-F238E27FC236}">
                <a16:creationId xmlns:a16="http://schemas.microsoft.com/office/drawing/2014/main" id="{CFA4B91D-451E-42D0-A11A-27B2399B7D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2762" y="128538"/>
            <a:ext cx="9262476" cy="2085871"/>
          </a:xfrm>
          <a:prstGeom prst="rect">
            <a:avLst/>
          </a:prstGeom>
        </p:spPr>
      </p:pic>
      <p:pic>
        <p:nvPicPr>
          <p:cNvPr id="5" name="Picture 4">
            <a:extLst>
              <a:ext uri="{FF2B5EF4-FFF2-40B4-BE49-F238E27FC236}">
                <a16:creationId xmlns:a16="http://schemas.microsoft.com/office/drawing/2014/main" id="{F7F692C0-F3AA-41C3-9A8C-2485798B31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8419" y="616391"/>
            <a:ext cx="2934012" cy="404567"/>
          </a:xfrm>
          <a:prstGeom prst="rect">
            <a:avLst/>
          </a:prstGeom>
        </p:spPr>
      </p:pic>
      <p:graphicFrame>
        <p:nvGraphicFramePr>
          <p:cNvPr id="2" name="Table 1">
            <a:extLst>
              <a:ext uri="{FF2B5EF4-FFF2-40B4-BE49-F238E27FC236}">
                <a16:creationId xmlns:a16="http://schemas.microsoft.com/office/drawing/2014/main" id="{C4D44DB9-4285-42E6-8761-D37CAAD634EC}"/>
              </a:ext>
            </a:extLst>
          </p:cNvPr>
          <p:cNvGraphicFramePr>
            <a:graphicFrameLocks noGrp="1"/>
          </p:cNvGraphicFramePr>
          <p:nvPr/>
        </p:nvGraphicFramePr>
        <p:xfrm>
          <a:off x="6915149" y="3511826"/>
          <a:ext cx="4905376" cy="2896237"/>
        </p:xfrm>
        <a:graphic>
          <a:graphicData uri="http://schemas.openxmlformats.org/drawingml/2006/table">
            <a:tbl>
              <a:tblPr/>
              <a:tblGrid>
                <a:gridCol w="2443163">
                  <a:extLst>
                    <a:ext uri="{9D8B030D-6E8A-4147-A177-3AD203B41FA5}">
                      <a16:colId xmlns:a16="http://schemas.microsoft.com/office/drawing/2014/main" val="560214352"/>
                    </a:ext>
                  </a:extLst>
                </a:gridCol>
                <a:gridCol w="2462213">
                  <a:extLst>
                    <a:ext uri="{9D8B030D-6E8A-4147-A177-3AD203B41FA5}">
                      <a16:colId xmlns:a16="http://schemas.microsoft.com/office/drawing/2014/main" val="3164171894"/>
                    </a:ext>
                  </a:extLst>
                </a:gridCol>
              </a:tblGrid>
              <a:tr h="596201">
                <a:tc>
                  <a:txBody>
                    <a:bodyPr/>
                    <a:lstStyle/>
                    <a:p>
                      <a:pPr algn="l" fontAlgn="b"/>
                      <a:r>
                        <a:rPr lang="en-US" sz="1500">
                          <a:solidFill>
                            <a:schemeClr val="accent6"/>
                          </a:solidFill>
                          <a:effectLst/>
                        </a:rPr>
                        <a:t>Characteristic (no. with information available)</a:t>
                      </a:r>
                    </a:p>
                  </a:txBody>
                  <a:tcPr marL="112167" marR="112167" marT="56083" marB="56083" anchor="b">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chemeClr val="bg2">
                        <a:lumMod val="85000"/>
                      </a:schemeClr>
                    </a:solidFill>
                  </a:tcPr>
                </a:tc>
                <a:tc>
                  <a:txBody>
                    <a:bodyPr/>
                    <a:lstStyle/>
                    <a:p>
                      <a:pPr algn="l" fontAlgn="b"/>
                      <a:r>
                        <a:rPr lang="en-US" sz="1500">
                          <a:solidFill>
                            <a:schemeClr val="accent6"/>
                          </a:solidFill>
                          <a:effectLst/>
                        </a:rPr>
                        <a:t>No. (%)</a:t>
                      </a:r>
                    </a:p>
                  </a:txBody>
                  <a:tcPr marL="112167" marR="112167" marT="56083" marB="56083" anchor="b">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501342404"/>
                  </a:ext>
                </a:extLst>
              </a:tr>
              <a:tr h="340767">
                <a:tc gridSpan="2">
                  <a:txBody>
                    <a:bodyPr/>
                    <a:lstStyle/>
                    <a:p>
                      <a:pPr algn="l" fontAlgn="t"/>
                      <a:r>
                        <a:rPr lang="de-DE" sz="1500" b="1">
                          <a:solidFill>
                            <a:schemeClr val="accent6"/>
                          </a:solidFill>
                          <a:effectLst/>
                        </a:rPr>
                        <a:t>HIV CD4, cells/mm</a:t>
                      </a:r>
                      <a:r>
                        <a:rPr lang="de-DE" sz="1500" b="1" u="none" strike="noStrike" baseline="30000">
                          <a:solidFill>
                            <a:schemeClr val="accent6"/>
                          </a:solidFill>
                          <a:effectLst/>
                        </a:rPr>
                        <a:t>3</a:t>
                      </a:r>
                      <a:r>
                        <a:rPr lang="de-DE" sz="1500" b="1">
                          <a:solidFill>
                            <a:schemeClr val="accent6"/>
                          </a:solidFill>
                          <a:effectLst/>
                        </a:rPr>
                        <a:t> (43)</a:t>
                      </a:r>
                      <a:endParaRPr lang="de-DE" sz="1500">
                        <a:solidFill>
                          <a:schemeClr val="accent6"/>
                        </a:solidFill>
                        <a:effectLst/>
                      </a:endParaRP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468687922"/>
                  </a:ext>
                </a:extLst>
              </a:tr>
              <a:tr h="340767">
                <a:tc>
                  <a:txBody>
                    <a:bodyPr/>
                    <a:lstStyle/>
                    <a:p>
                      <a:pPr algn="l" fontAlgn="t"/>
                      <a:r>
                        <a:rPr lang="en-US" sz="1500">
                          <a:solidFill>
                            <a:schemeClr val="accent6"/>
                          </a:solidFill>
                          <a:effectLst/>
                        </a:rPr>
                        <a:t>&lt;50</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algn="ctr" fontAlgn="t"/>
                      <a:r>
                        <a:rPr lang="en-US" sz="1500">
                          <a:solidFill>
                            <a:schemeClr val="accent6"/>
                          </a:solidFill>
                          <a:effectLst/>
                          <a:highlight>
                            <a:srgbClr val="FFFF00"/>
                          </a:highlight>
                        </a:rPr>
                        <a:t>31 (72.1)</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989978877"/>
                  </a:ext>
                </a:extLst>
              </a:tr>
              <a:tr h="340767">
                <a:tc>
                  <a:txBody>
                    <a:bodyPr/>
                    <a:lstStyle/>
                    <a:p>
                      <a:pPr algn="l" fontAlgn="t"/>
                      <a:r>
                        <a:rPr lang="en-US" sz="1500">
                          <a:solidFill>
                            <a:schemeClr val="accent6"/>
                          </a:solidFill>
                          <a:effectLst/>
                        </a:rPr>
                        <a:t>50–200</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algn="ctr" fontAlgn="t"/>
                      <a:r>
                        <a:rPr lang="en-US" sz="1500">
                          <a:solidFill>
                            <a:schemeClr val="accent6"/>
                          </a:solidFill>
                          <a:effectLst/>
                          <a:highlight>
                            <a:srgbClr val="FFFF00"/>
                          </a:highlight>
                        </a:rPr>
                        <a:t>9 (20.9)</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525598428"/>
                  </a:ext>
                </a:extLst>
              </a:tr>
              <a:tr h="340767">
                <a:tc>
                  <a:txBody>
                    <a:bodyPr/>
                    <a:lstStyle/>
                    <a:p>
                      <a:pPr algn="l" fontAlgn="t"/>
                      <a:r>
                        <a:rPr lang="en-US" sz="1500">
                          <a:solidFill>
                            <a:schemeClr val="accent6"/>
                          </a:solidFill>
                          <a:effectLst/>
                        </a:rPr>
                        <a:t>&gt;200</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algn="ctr" fontAlgn="t"/>
                      <a:r>
                        <a:rPr lang="en-US" sz="1500">
                          <a:solidFill>
                            <a:schemeClr val="accent6"/>
                          </a:solidFill>
                          <a:effectLst/>
                        </a:rPr>
                        <a:t>3 (7.0)</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373615620"/>
                  </a:ext>
                </a:extLst>
              </a:tr>
              <a:tr h="340767">
                <a:tc gridSpan="2">
                  <a:txBody>
                    <a:bodyPr/>
                    <a:lstStyle/>
                    <a:p>
                      <a:pPr algn="l" fontAlgn="t"/>
                      <a:r>
                        <a:rPr lang="en-US" sz="1500" b="1">
                          <a:solidFill>
                            <a:schemeClr val="accent6"/>
                          </a:solidFill>
                          <a:effectLst/>
                        </a:rPr>
                        <a:t>HIV Treatment (47)</a:t>
                      </a:r>
                      <a:endParaRPr lang="en-US" sz="1500">
                        <a:solidFill>
                          <a:schemeClr val="accent6"/>
                        </a:solidFill>
                        <a:effectLst/>
                      </a:endParaRP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563966380"/>
                  </a:ext>
                </a:extLst>
              </a:tr>
              <a:tr h="596201">
                <a:tc>
                  <a:txBody>
                    <a:bodyPr/>
                    <a:lstStyle/>
                    <a:p>
                      <a:pPr algn="l" fontAlgn="t"/>
                      <a:r>
                        <a:rPr lang="en-US" sz="1500">
                          <a:solidFill>
                            <a:schemeClr val="accent6"/>
                          </a:solidFill>
                          <a:effectLst/>
                        </a:rPr>
                        <a:t>On ART at the time of monkeypox diagnosis</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algn="ctr" fontAlgn="t"/>
                      <a:r>
                        <a:rPr lang="en-US" sz="1500">
                          <a:solidFill>
                            <a:schemeClr val="accent6"/>
                          </a:solidFill>
                          <a:effectLst/>
                          <a:highlight>
                            <a:srgbClr val="FFFF00"/>
                          </a:highlight>
                        </a:rPr>
                        <a:t>4 (8.5)</a:t>
                      </a:r>
                    </a:p>
                  </a:txBody>
                  <a:tcPr marL="112167" marR="112167" marT="56083" marB="56083">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764613691"/>
                  </a:ext>
                </a:extLst>
              </a:tr>
            </a:tbl>
          </a:graphicData>
        </a:graphic>
      </p:graphicFrame>
    </p:spTree>
    <p:extLst>
      <p:ext uri="{BB962C8B-B14F-4D97-AF65-F5344CB8AC3E}">
        <p14:creationId xmlns:p14="http://schemas.microsoft.com/office/powerpoint/2010/main" val="32942934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DA2DEC-687A-42F5-9364-9E5299897A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422" y="361101"/>
            <a:ext cx="3641071" cy="4224939"/>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593ACFC2-8112-4727-8996-6A12FF6CDF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0613" y="345312"/>
            <a:ext cx="3772527" cy="424072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D24127D7-09FC-413E-B190-64E58F67F2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1941" y="354896"/>
            <a:ext cx="3181777" cy="4231145"/>
          </a:xfrm>
          <a:prstGeom prst="rect">
            <a:avLst/>
          </a:prstGeom>
          <a:effectLst>
            <a:outerShdw blurRad="50800" dist="38100" dir="2700000" algn="tl" rotWithShape="0">
              <a:srgbClr val="FF33CC">
                <a:alpha val="40000"/>
              </a:srgbClr>
            </a:outerShdw>
          </a:effectLst>
        </p:spPr>
      </p:pic>
      <p:pic>
        <p:nvPicPr>
          <p:cNvPr id="4" name="Picture 3">
            <a:extLst>
              <a:ext uri="{FF2B5EF4-FFF2-40B4-BE49-F238E27FC236}">
                <a16:creationId xmlns:a16="http://schemas.microsoft.com/office/drawing/2014/main" id="{09C27C69-21F7-4C20-8685-D9C99EC785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86800" y="4732906"/>
            <a:ext cx="3056917" cy="1932055"/>
          </a:xfrm>
          <a:prstGeom prst="rect">
            <a:avLst/>
          </a:prstGeom>
          <a:effectLst>
            <a:outerShdw blurRad="50800" dist="50800" dir="5400000" algn="ctr" rotWithShape="0">
              <a:srgbClr val="FF33CC"/>
            </a:outerShdw>
          </a:effectLst>
        </p:spPr>
      </p:pic>
      <p:sp>
        <p:nvSpPr>
          <p:cNvPr id="6" name="TextBox 5">
            <a:extLst>
              <a:ext uri="{FF2B5EF4-FFF2-40B4-BE49-F238E27FC236}">
                <a16:creationId xmlns:a16="http://schemas.microsoft.com/office/drawing/2014/main" id="{D094967C-840E-4147-806E-FB447DA48F3A}"/>
              </a:ext>
            </a:extLst>
          </p:cNvPr>
          <p:cNvSpPr txBox="1"/>
          <p:nvPr/>
        </p:nvSpPr>
        <p:spPr>
          <a:xfrm>
            <a:off x="1339745" y="4816293"/>
            <a:ext cx="1983899" cy="1200329"/>
          </a:xfrm>
          <a:prstGeom prst="rect">
            <a:avLst/>
          </a:prstGeom>
          <a:noFill/>
          <a:ln>
            <a:solidFill>
              <a:srgbClr val="000000"/>
            </a:solidFill>
          </a:ln>
        </p:spPr>
        <p:txBody>
          <a:bodyPr wrap="square" rtlCol="0">
            <a:spAutoFit/>
          </a:bodyPr>
          <a:lstStyle/>
          <a:p>
            <a:r>
              <a:rPr lang="en-US">
                <a:solidFill>
                  <a:srgbClr val="000000"/>
                </a:solidFill>
                <a:latin typeface="Calibri" panose="020F0502020204030204" pitchFamily="34" charset="0"/>
              </a:rPr>
              <a:t>Ryan White </a:t>
            </a:r>
          </a:p>
          <a:p>
            <a:r>
              <a:rPr lang="en-US">
                <a:solidFill>
                  <a:srgbClr val="000000"/>
                </a:solidFill>
                <a:latin typeface="Calibri" panose="020F0502020204030204" pitchFamily="34" charset="0"/>
              </a:rPr>
              <a:t>HIV/AIDS </a:t>
            </a:r>
          </a:p>
          <a:p>
            <a:r>
              <a:rPr lang="en-US">
                <a:solidFill>
                  <a:srgbClr val="000000"/>
                </a:solidFill>
                <a:latin typeface="Calibri" panose="020F0502020204030204" pitchFamily="34" charset="0"/>
              </a:rPr>
              <a:t>Program </a:t>
            </a:r>
          </a:p>
          <a:p>
            <a:r>
              <a:rPr lang="en-US">
                <a:solidFill>
                  <a:srgbClr val="000000"/>
                </a:solidFill>
                <a:latin typeface="Calibri" panose="020F0502020204030204" pitchFamily="34" charset="0"/>
              </a:rPr>
              <a:t>&amp; Monkeypox</a:t>
            </a:r>
          </a:p>
        </p:txBody>
      </p:sp>
      <p:sp>
        <p:nvSpPr>
          <p:cNvPr id="8" name="TextBox 7">
            <a:extLst>
              <a:ext uri="{FF2B5EF4-FFF2-40B4-BE49-F238E27FC236}">
                <a16:creationId xmlns:a16="http://schemas.microsoft.com/office/drawing/2014/main" id="{A8EAD7C1-BD78-44B4-81C0-8B8B91D660FA}"/>
              </a:ext>
            </a:extLst>
          </p:cNvPr>
          <p:cNvSpPr txBox="1"/>
          <p:nvPr/>
        </p:nvSpPr>
        <p:spPr>
          <a:xfrm>
            <a:off x="4890679" y="4768851"/>
            <a:ext cx="1491114" cy="1200329"/>
          </a:xfrm>
          <a:prstGeom prst="rect">
            <a:avLst/>
          </a:prstGeom>
          <a:noFill/>
          <a:ln>
            <a:solidFill>
              <a:srgbClr val="000000"/>
            </a:solidFill>
          </a:ln>
        </p:spPr>
        <p:txBody>
          <a:bodyPr wrap="none" rtlCol="0">
            <a:spAutoFit/>
          </a:bodyPr>
          <a:lstStyle/>
          <a:p>
            <a:r>
              <a:rPr lang="en-US">
                <a:solidFill>
                  <a:srgbClr val="000000"/>
                </a:solidFill>
                <a:latin typeface="Calibri" panose="020F0502020204030204" pitchFamily="34" charset="0"/>
              </a:rPr>
              <a:t>CDC HIV/STD </a:t>
            </a:r>
          </a:p>
          <a:p>
            <a:r>
              <a:rPr lang="en-US">
                <a:solidFill>
                  <a:srgbClr val="000000"/>
                </a:solidFill>
                <a:latin typeface="Calibri" panose="020F0502020204030204" pitchFamily="34" charset="0"/>
              </a:rPr>
              <a:t>Funding </a:t>
            </a:r>
          </a:p>
          <a:p>
            <a:r>
              <a:rPr lang="en-US">
                <a:solidFill>
                  <a:srgbClr val="000000"/>
                </a:solidFill>
                <a:latin typeface="Calibri" panose="020F0502020204030204" pitchFamily="34" charset="0"/>
              </a:rPr>
              <a:t>Opportunities</a:t>
            </a:r>
          </a:p>
          <a:p>
            <a:r>
              <a:rPr lang="en-US">
                <a:solidFill>
                  <a:srgbClr val="000000"/>
                </a:solidFill>
                <a:latin typeface="Calibri" panose="020F0502020204030204" pitchFamily="34" charset="0"/>
              </a:rPr>
              <a:t>&amp; Monkeypox</a:t>
            </a:r>
          </a:p>
        </p:txBody>
      </p:sp>
      <p:sp>
        <p:nvSpPr>
          <p:cNvPr id="9" name="TextBox 8">
            <a:extLst>
              <a:ext uri="{FF2B5EF4-FFF2-40B4-BE49-F238E27FC236}">
                <a16:creationId xmlns:a16="http://schemas.microsoft.com/office/drawing/2014/main" id="{5CD2B2B0-1DD6-4F45-ACD4-E36FEA3425EA}"/>
              </a:ext>
            </a:extLst>
          </p:cNvPr>
          <p:cNvSpPr txBox="1"/>
          <p:nvPr/>
        </p:nvSpPr>
        <p:spPr>
          <a:xfrm>
            <a:off x="9223309" y="3954518"/>
            <a:ext cx="1983899" cy="646331"/>
          </a:xfrm>
          <a:prstGeom prst="rect">
            <a:avLst/>
          </a:prstGeom>
          <a:noFill/>
          <a:ln>
            <a:solidFill>
              <a:srgbClr val="000000"/>
            </a:solidFill>
          </a:ln>
        </p:spPr>
        <p:txBody>
          <a:bodyPr wrap="square" rtlCol="0">
            <a:spAutoFit/>
          </a:bodyPr>
          <a:lstStyle/>
          <a:p>
            <a:r>
              <a:rPr lang="en-US">
                <a:solidFill>
                  <a:srgbClr val="000000"/>
                </a:solidFill>
                <a:latin typeface="Calibri" panose="020F0502020204030204" pitchFamily="34" charset="0"/>
              </a:rPr>
              <a:t>SAMHSA</a:t>
            </a:r>
          </a:p>
          <a:p>
            <a:r>
              <a:rPr lang="en-US">
                <a:solidFill>
                  <a:srgbClr val="000000"/>
                </a:solidFill>
                <a:latin typeface="Calibri" panose="020F0502020204030204" pitchFamily="34" charset="0"/>
              </a:rPr>
              <a:t>&amp; Monkeypox</a:t>
            </a:r>
          </a:p>
        </p:txBody>
      </p:sp>
    </p:spTree>
    <p:extLst>
      <p:ext uri="{BB962C8B-B14F-4D97-AF65-F5344CB8AC3E}">
        <p14:creationId xmlns:p14="http://schemas.microsoft.com/office/powerpoint/2010/main" val="26628120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C8D99D-667A-4FBF-8F1C-5C0489FA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58596"/>
            <a:ext cx="10477191" cy="6156093"/>
          </a:xfrm>
          <a:prstGeom prst="rect">
            <a:avLst/>
          </a:prstGeom>
        </p:spPr>
      </p:pic>
      <p:pic>
        <p:nvPicPr>
          <p:cNvPr id="1026" name="img134514">
            <a:extLst>
              <a:ext uri="{FF2B5EF4-FFF2-40B4-BE49-F238E27FC236}">
                <a16:creationId xmlns:a16="http://schemas.microsoft.com/office/drawing/2014/main" id="{139073B3-0D91-441C-9260-698DF401DD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86530" y="2417491"/>
            <a:ext cx="2857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36984F6-0B67-45A5-A3D3-11A903D4FE78}"/>
              </a:ext>
            </a:extLst>
          </p:cNvPr>
          <p:cNvSpPr txBox="1"/>
          <p:nvPr/>
        </p:nvSpPr>
        <p:spPr>
          <a:xfrm>
            <a:off x="9110353" y="4170091"/>
            <a:ext cx="2733675" cy="1200329"/>
          </a:xfrm>
          <a:prstGeom prst="rect">
            <a:avLst/>
          </a:prstGeom>
          <a:noFill/>
          <a:ln>
            <a:solidFill>
              <a:srgbClr val="000000"/>
            </a:solidFill>
          </a:ln>
        </p:spPr>
        <p:txBody>
          <a:bodyPr wrap="square" rtlCol="0">
            <a:spAutoFit/>
          </a:bodyPr>
          <a:lstStyle/>
          <a:p>
            <a:pPr defTabSz="1219170">
              <a:defRPr/>
            </a:pPr>
            <a:r>
              <a:rPr lang="en-US" sz="2400">
                <a:solidFill>
                  <a:srgbClr val="000000"/>
                </a:solidFill>
                <a:latin typeface="Calibri" panose="020F0502020204030204" pitchFamily="34" charset="0"/>
              </a:rPr>
              <a:t>Housing and Urban Development (HUD)</a:t>
            </a:r>
          </a:p>
          <a:p>
            <a:pPr defTabSz="1219170">
              <a:defRPr/>
            </a:pPr>
            <a:r>
              <a:rPr lang="en-US" sz="2400">
                <a:solidFill>
                  <a:srgbClr val="000000"/>
                </a:solidFill>
                <a:latin typeface="Calibri" panose="020F0502020204030204" pitchFamily="34" charset="0"/>
              </a:rPr>
              <a:t>&amp; Monkeypox</a:t>
            </a:r>
          </a:p>
        </p:txBody>
      </p:sp>
      <p:pic>
        <p:nvPicPr>
          <p:cNvPr id="3" name="Picture 2">
            <a:extLst>
              <a:ext uri="{FF2B5EF4-FFF2-40B4-BE49-F238E27FC236}">
                <a16:creationId xmlns:a16="http://schemas.microsoft.com/office/drawing/2014/main" id="{23601401-E6E1-47BD-BA8B-01807EE618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5999" y="1000125"/>
            <a:ext cx="6772276" cy="5565931"/>
          </a:xfrm>
          <a:prstGeom prst="rect">
            <a:avLst/>
          </a:prstGeom>
        </p:spPr>
      </p:pic>
      <p:pic>
        <p:nvPicPr>
          <p:cNvPr id="6" name="Picture 5">
            <a:extLst>
              <a:ext uri="{FF2B5EF4-FFF2-40B4-BE49-F238E27FC236}">
                <a16:creationId xmlns:a16="http://schemas.microsoft.com/office/drawing/2014/main" id="{59CD0006-DB58-49EB-93FE-DB0C324157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58276" y="1698936"/>
            <a:ext cx="2851307" cy="604257"/>
          </a:xfrm>
          <a:prstGeom prst="rect">
            <a:avLst/>
          </a:prstGeom>
        </p:spPr>
      </p:pic>
    </p:spTree>
    <p:extLst>
      <p:ext uri="{BB962C8B-B14F-4D97-AF65-F5344CB8AC3E}">
        <p14:creationId xmlns:p14="http://schemas.microsoft.com/office/powerpoint/2010/main" val="30778211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Testing</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3607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BC9D-16F6-471A-8D87-AE567AE877E4}"/>
              </a:ext>
            </a:extLst>
          </p:cNvPr>
          <p:cNvSpPr>
            <a:spLocks noGrp="1"/>
          </p:cNvSpPr>
          <p:nvPr>
            <p:ph type="title"/>
          </p:nvPr>
        </p:nvSpPr>
        <p:spPr/>
        <p:txBody>
          <a:bodyPr/>
          <a:lstStyle/>
          <a:p>
            <a:r>
              <a:rPr lang="en-US"/>
              <a:t>Testing</a:t>
            </a:r>
          </a:p>
        </p:txBody>
      </p:sp>
      <p:pic>
        <p:nvPicPr>
          <p:cNvPr id="9" name="Picture 8">
            <a:extLst>
              <a:ext uri="{FF2B5EF4-FFF2-40B4-BE49-F238E27FC236}">
                <a16:creationId xmlns:a16="http://schemas.microsoft.com/office/drawing/2014/main" id="{B7B6163B-873E-45AF-8E8F-40E2076183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11174" y="5576809"/>
            <a:ext cx="2004164" cy="788483"/>
          </a:xfrm>
          <a:prstGeom prst="rect">
            <a:avLst/>
          </a:prstGeom>
        </p:spPr>
      </p:pic>
      <p:sp>
        <p:nvSpPr>
          <p:cNvPr id="14" name="Title 1">
            <a:extLst>
              <a:ext uri="{FF2B5EF4-FFF2-40B4-BE49-F238E27FC236}">
                <a16:creationId xmlns:a16="http://schemas.microsoft.com/office/drawing/2014/main" id="{83580EAD-CD1E-4BA4-A022-E7779DFAE9A1}"/>
              </a:ext>
            </a:extLst>
          </p:cNvPr>
          <p:cNvSpPr txBox="1">
            <a:spLocks/>
          </p:cNvSpPr>
          <p:nvPr/>
        </p:nvSpPr>
        <p:spPr>
          <a:xfrm>
            <a:off x="4024350" y="5850505"/>
            <a:ext cx="3092607"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Data as of October 27, 2022</a:t>
            </a:r>
          </a:p>
        </p:txBody>
      </p:sp>
      <p:pic>
        <p:nvPicPr>
          <p:cNvPr id="4" name="Picture 3">
            <a:extLst>
              <a:ext uri="{FF2B5EF4-FFF2-40B4-BE49-F238E27FC236}">
                <a16:creationId xmlns:a16="http://schemas.microsoft.com/office/drawing/2014/main" id="{C6A2C72D-EC84-4041-BD6A-E7767296E7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78456" y="103152"/>
            <a:ext cx="9503945" cy="1570529"/>
          </a:xfrm>
          <a:prstGeom prst="rect">
            <a:avLst/>
          </a:prstGeom>
        </p:spPr>
      </p:pic>
      <p:pic>
        <p:nvPicPr>
          <p:cNvPr id="7" name="Picture 6">
            <a:extLst>
              <a:ext uri="{FF2B5EF4-FFF2-40B4-BE49-F238E27FC236}">
                <a16:creationId xmlns:a16="http://schemas.microsoft.com/office/drawing/2014/main" id="{3C9A8AE9-C1D8-4EE1-8C83-9EDDBC9BA5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977159"/>
            <a:ext cx="5959217" cy="3338584"/>
          </a:xfrm>
          <a:prstGeom prst="rect">
            <a:avLst/>
          </a:prstGeom>
        </p:spPr>
      </p:pic>
      <p:pic>
        <p:nvPicPr>
          <p:cNvPr id="10" name="Picture 9">
            <a:extLst>
              <a:ext uri="{FF2B5EF4-FFF2-40B4-BE49-F238E27FC236}">
                <a16:creationId xmlns:a16="http://schemas.microsoft.com/office/drawing/2014/main" id="{D2D7D12C-6C29-4AD4-B7DE-BC72B6684A1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73947" y="1922175"/>
            <a:ext cx="6418053" cy="3406139"/>
          </a:xfrm>
          <a:prstGeom prst="rect">
            <a:avLst/>
          </a:prstGeom>
        </p:spPr>
      </p:pic>
    </p:spTree>
    <p:extLst>
      <p:ext uri="{BB962C8B-B14F-4D97-AF65-F5344CB8AC3E}">
        <p14:creationId xmlns:p14="http://schemas.microsoft.com/office/powerpoint/2010/main" val="183977470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Vaccine</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10588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B1952-9C41-4FDB-A907-5F9A3BACD8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9751" y="55194"/>
            <a:ext cx="8971472" cy="6672625"/>
          </a:xfrm>
          <a:prstGeom prst="rect">
            <a:avLst/>
          </a:prstGeom>
        </p:spPr>
      </p:pic>
    </p:spTree>
    <p:extLst>
      <p:ext uri="{BB962C8B-B14F-4D97-AF65-F5344CB8AC3E}">
        <p14:creationId xmlns:p14="http://schemas.microsoft.com/office/powerpoint/2010/main" val="302065293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26E2-550E-4711-8CF9-2D9755D171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15989" y="69790"/>
            <a:ext cx="8074627" cy="6648111"/>
          </a:xfrm>
          <a:prstGeom prst="rect">
            <a:avLst/>
          </a:prstGeom>
        </p:spPr>
      </p:pic>
    </p:spTree>
    <p:extLst>
      <p:ext uri="{BB962C8B-B14F-4D97-AF65-F5344CB8AC3E}">
        <p14:creationId xmlns:p14="http://schemas.microsoft.com/office/powerpoint/2010/main" val="37661326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AAEC93-D3BB-4181-ABE2-E5795D3B2A6B}"/>
              </a:ext>
            </a:extLst>
          </p:cNvPr>
          <p:cNvSpPr txBox="1">
            <a:spLocks/>
          </p:cNvSpPr>
          <p:nvPr/>
        </p:nvSpPr>
        <p:spPr>
          <a:xfrm>
            <a:off x="9732537" y="5935484"/>
            <a:ext cx="2860384"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Reported through   October 25, 2022</a:t>
            </a:r>
          </a:p>
        </p:txBody>
      </p:sp>
      <p:pic>
        <p:nvPicPr>
          <p:cNvPr id="3" name="Picture 2">
            <a:extLst>
              <a:ext uri="{FF2B5EF4-FFF2-40B4-BE49-F238E27FC236}">
                <a16:creationId xmlns:a16="http://schemas.microsoft.com/office/drawing/2014/main" id="{D512DDD9-E9AD-496B-A5A8-1430BAEE27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509" y="106558"/>
            <a:ext cx="9464908" cy="6644884"/>
          </a:xfrm>
          <a:prstGeom prst="rect">
            <a:avLst/>
          </a:prstGeom>
        </p:spPr>
      </p:pic>
      <p:pic>
        <p:nvPicPr>
          <p:cNvPr id="2" name="Picture 1">
            <a:extLst>
              <a:ext uri="{FF2B5EF4-FFF2-40B4-BE49-F238E27FC236}">
                <a16:creationId xmlns:a16="http://schemas.microsoft.com/office/drawing/2014/main" id="{AD463983-5C83-48F6-AFDE-11CE8FFA2FCF}"/>
              </a:ext>
            </a:extLst>
          </p:cNvPr>
          <p:cNvPicPr>
            <a:picLocks noChangeAspect="1"/>
          </p:cNvPicPr>
          <p:nvPr/>
        </p:nvPicPr>
        <p:blipFill>
          <a:blip r:embed="rId4"/>
          <a:stretch>
            <a:fillRect/>
          </a:stretch>
        </p:blipFill>
        <p:spPr>
          <a:xfrm>
            <a:off x="5227145" y="1636922"/>
            <a:ext cx="6400897" cy="3584153"/>
          </a:xfrm>
          <a:prstGeom prst="rect">
            <a:avLst/>
          </a:prstGeom>
        </p:spPr>
      </p:pic>
    </p:spTree>
    <p:extLst>
      <p:ext uri="{BB962C8B-B14F-4D97-AF65-F5344CB8AC3E}">
        <p14:creationId xmlns:p14="http://schemas.microsoft.com/office/powerpoint/2010/main" val="612136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2364CA-BA7A-41C4-B51B-F011797E6F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8329" y="5966335"/>
            <a:ext cx="1058363" cy="606493"/>
          </a:xfrm>
          <a:prstGeom prst="rect">
            <a:avLst/>
          </a:prstGeom>
        </p:spPr>
      </p:pic>
      <p:sp>
        <p:nvSpPr>
          <p:cNvPr id="11" name="Title 1">
            <a:extLst>
              <a:ext uri="{FF2B5EF4-FFF2-40B4-BE49-F238E27FC236}">
                <a16:creationId xmlns:a16="http://schemas.microsoft.com/office/drawing/2014/main" id="{7E9CAF0C-1201-4893-AA10-4CC9DE04ACCA}"/>
              </a:ext>
            </a:extLst>
          </p:cNvPr>
          <p:cNvSpPr txBox="1">
            <a:spLocks/>
          </p:cNvSpPr>
          <p:nvPr/>
        </p:nvSpPr>
        <p:spPr>
          <a:xfrm>
            <a:off x="215308" y="274639"/>
            <a:ext cx="11761384" cy="114300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4000"/>
              </a:lnSpc>
              <a:defRPr/>
            </a:pPr>
            <a:r>
              <a:rPr lang="en-US" sz="3733">
                <a:cs typeface="Calibri" panose="020F0502020204030204" pitchFamily="34" charset="0"/>
              </a:rPr>
              <a:t>Rates of Monkeypox Cases* by Vaccination Status</a:t>
            </a:r>
          </a:p>
          <a:p>
            <a:pPr defTabSz="1219170">
              <a:lnSpc>
                <a:spcPts val="4000"/>
              </a:lnSpc>
              <a:defRPr/>
            </a:pPr>
            <a:r>
              <a:rPr lang="en-US" sz="2400" b="0" kern="0">
                <a:solidFill>
                  <a:sysClr val="windowText" lastClr="000000"/>
                </a:solidFill>
                <a:ea typeface="Cambria" panose="02040503050406030204" pitchFamily="18" charset="0"/>
                <a:cs typeface="Calibri" panose="020F0502020204030204" pitchFamily="34" charset="0"/>
              </a:rPr>
              <a:t>July 31, 2022 – September 3, 2022</a:t>
            </a:r>
            <a:endParaRPr lang="en-US" sz="2400">
              <a:cs typeface="Calibri" panose="020F0502020204030204" pitchFamily="34" charset="0"/>
            </a:endParaRPr>
          </a:p>
        </p:txBody>
      </p:sp>
      <p:graphicFrame>
        <p:nvGraphicFramePr>
          <p:cNvPr id="9" name="Chart 8">
            <a:extLst>
              <a:ext uri="{FF2B5EF4-FFF2-40B4-BE49-F238E27FC236}">
                <a16:creationId xmlns:a16="http://schemas.microsoft.com/office/drawing/2014/main" id="{6CB2F458-2D88-4E69-A914-2B941A5536CF}"/>
              </a:ext>
            </a:extLst>
          </p:cNvPr>
          <p:cNvGraphicFramePr/>
          <p:nvPr/>
        </p:nvGraphicFramePr>
        <p:xfrm>
          <a:off x="399012" y="1361617"/>
          <a:ext cx="6905105" cy="4071035"/>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D8813F48-5125-477B-9230-96F05A57D764}"/>
              </a:ext>
            </a:extLst>
          </p:cNvPr>
          <p:cNvSpPr txBox="1"/>
          <p:nvPr/>
        </p:nvSpPr>
        <p:spPr>
          <a:xfrm>
            <a:off x="603249" y="5706171"/>
            <a:ext cx="10315080" cy="954107"/>
          </a:xfrm>
          <a:prstGeom prst="rect">
            <a:avLst/>
          </a:prstGeom>
          <a:noFill/>
        </p:spPr>
        <p:txBody>
          <a:bodyPr wrap="square" rtlCol="0">
            <a:spAutoFit/>
          </a:bodyPr>
          <a:lstStyle/>
          <a:p>
            <a:pPr defTabSz="1219170">
              <a:defRPr/>
            </a:pPr>
            <a:r>
              <a:rPr lang="en-US" sz="800" baseline="30000">
                <a:solidFill>
                  <a:srgbClr val="000000"/>
                </a:solidFill>
                <a:latin typeface="Calibri" panose="020F0502020204030204" pitchFamily="34" charset="0"/>
              </a:rPr>
              <a:t>*</a:t>
            </a:r>
            <a:r>
              <a:rPr lang="en-US" sz="800">
                <a:solidFill>
                  <a:srgbClr val="000000"/>
                </a:solidFill>
                <a:latin typeface="Calibri" panose="020F0502020204030204" pitchFamily="34" charset="0"/>
              </a:rPr>
              <a:t>A probable or confirmed case entered into DCIPHER. Confirmed (presence of </a:t>
            </a:r>
            <a:r>
              <a:rPr lang="en-US" sz="800" i="1">
                <a:solidFill>
                  <a:srgbClr val="000000"/>
                </a:solidFill>
                <a:latin typeface="Calibri" panose="020F0502020204030204" pitchFamily="34" charset="0"/>
              </a:rPr>
              <a:t>Monkeypox virus </a:t>
            </a:r>
            <a:r>
              <a:rPr lang="en-US" sz="800">
                <a:solidFill>
                  <a:srgbClr val="000000"/>
                </a:solidFill>
                <a:latin typeface="Calibri" panose="020F0502020204030204" pitchFamily="34" charset="0"/>
              </a:rPr>
              <a:t>DNA by polymerase chain reaction (PCR) testing or Next-Generation sequencing of a clinical specimen OR isolation of </a:t>
            </a:r>
            <a:r>
              <a:rPr lang="en-US" sz="800" i="1">
                <a:solidFill>
                  <a:srgbClr val="000000"/>
                </a:solidFill>
                <a:latin typeface="Calibri" panose="020F0502020204030204" pitchFamily="34" charset="0"/>
              </a:rPr>
              <a:t>Monkeypox virus </a:t>
            </a:r>
            <a:r>
              <a:rPr lang="en-US" sz="800">
                <a:solidFill>
                  <a:srgbClr val="000000"/>
                </a:solidFill>
                <a:latin typeface="Calibri" panose="020F0502020204030204" pitchFamily="34" charset="0"/>
              </a:rPr>
              <a:t>in culture from a clinical specimen) and probable (presence of </a:t>
            </a:r>
            <a:r>
              <a:rPr lang="en-US" sz="800" err="1">
                <a:solidFill>
                  <a:srgbClr val="000000"/>
                </a:solidFill>
                <a:latin typeface="Calibri" panose="020F0502020204030204" pitchFamily="34" charset="0"/>
              </a:rPr>
              <a:t>orthopoxvirus</a:t>
            </a:r>
            <a:r>
              <a:rPr lang="en-US" sz="800">
                <a:solidFill>
                  <a:srgbClr val="000000"/>
                </a:solidFill>
                <a:latin typeface="Calibri" panose="020F0502020204030204" pitchFamily="34" charset="0"/>
              </a:rPr>
              <a:t> DNA by PCR, or </a:t>
            </a:r>
            <a:r>
              <a:rPr lang="en-US" sz="800" err="1">
                <a:solidFill>
                  <a:srgbClr val="000000"/>
                </a:solidFill>
                <a:latin typeface="Calibri" panose="020F0502020204030204" pitchFamily="34" charset="0"/>
              </a:rPr>
              <a:t>orthopoxvirus</a:t>
            </a:r>
            <a:r>
              <a:rPr lang="en-US" sz="800">
                <a:solidFill>
                  <a:srgbClr val="000000"/>
                </a:solidFill>
                <a:latin typeface="Calibri" panose="020F0502020204030204" pitchFamily="34" charset="0"/>
              </a:rPr>
              <a:t> using immunohistochemical or electron microscopy or detectable levels of anti-</a:t>
            </a:r>
            <a:r>
              <a:rPr lang="en-US" sz="800" err="1">
                <a:solidFill>
                  <a:srgbClr val="000000"/>
                </a:solidFill>
                <a:latin typeface="Calibri" panose="020F0502020204030204" pitchFamily="34" charset="0"/>
              </a:rPr>
              <a:t>orthopoxvirus</a:t>
            </a:r>
            <a:r>
              <a:rPr lang="en-US" sz="800">
                <a:solidFill>
                  <a:srgbClr val="000000"/>
                </a:solidFill>
                <a:latin typeface="Calibri" panose="020F0502020204030204" pitchFamily="34" charset="0"/>
              </a:rPr>
              <a:t> IgM antibody) monkeypox cases. </a:t>
            </a:r>
            <a:endParaRPr lang="en-US" sz="800" baseline="30000">
              <a:solidFill>
                <a:srgbClr val="000000"/>
              </a:solidFill>
              <a:latin typeface="Calibri" panose="020F0502020204030204" pitchFamily="34" charset="0"/>
            </a:endParaRPr>
          </a:p>
          <a:p>
            <a:pPr defTabSz="1219170">
              <a:defRPr/>
            </a:pPr>
            <a:r>
              <a:rPr lang="en-US" sz="800" baseline="30000">
                <a:solidFill>
                  <a:srgbClr val="000000"/>
                </a:solidFill>
                <a:latin typeface="Calibri" panose="020F0502020204030204" pitchFamily="34" charset="0"/>
              </a:rPr>
              <a:t>† </a:t>
            </a:r>
            <a:r>
              <a:rPr lang="en-US" sz="800">
                <a:solidFill>
                  <a:srgbClr val="000000"/>
                </a:solidFill>
                <a:latin typeface="Calibri" panose="020F0502020204030204" pitchFamily="34" charset="0"/>
              </a:rPr>
              <a:t>Vaccinated population determined based on cumulative number that received first dose of vaccine 2 weeks prior to week.  Unvaccinated population determined based on population eligible for vaccination [estimated population per jurisdiction of men who have sex with men (MSM) who are living with HIV (as of 2020) or MSM who are eligible for HIV pre-exposure prophylaxis (as of 2021)] minus number vaccinated.</a:t>
            </a:r>
          </a:p>
          <a:p>
            <a:pPr defTabSz="1219170">
              <a:defRPr/>
            </a:pPr>
            <a:r>
              <a:rPr lang="en-US" sz="800" baseline="30000">
                <a:solidFill>
                  <a:srgbClr val="000000"/>
                </a:solidFill>
                <a:latin typeface="Calibri"/>
                <a:cs typeface="Calibri"/>
              </a:rPr>
              <a:t>§</a:t>
            </a:r>
            <a:r>
              <a:rPr lang="en-US" sz="800">
                <a:solidFill>
                  <a:srgbClr val="000000"/>
                </a:solidFill>
                <a:latin typeface="Calibri" panose="020F0502020204030204" pitchFamily="34" charset="0"/>
              </a:rPr>
              <a:t>MPX case ≥14 days after first dose: A probable or confirmed case entered into DCIPHER with positive </a:t>
            </a:r>
            <a:r>
              <a:rPr lang="en-US" sz="800" err="1">
                <a:solidFill>
                  <a:srgbClr val="000000"/>
                </a:solidFill>
                <a:latin typeface="Calibri" panose="020F0502020204030204" pitchFamily="34" charset="0"/>
              </a:rPr>
              <a:t>orthopox</a:t>
            </a:r>
            <a:r>
              <a:rPr lang="en-US" sz="800">
                <a:solidFill>
                  <a:srgbClr val="000000"/>
                </a:solidFill>
                <a:latin typeface="Calibri" panose="020F0502020204030204" pitchFamily="34" charset="0"/>
              </a:rPr>
              <a:t> test for monkeypox date, illness onset date, or specimen collection date (earliest available date) ≥14 days after receiving the first dose of JYNNEOS vaccine.</a:t>
            </a:r>
          </a:p>
          <a:p>
            <a:pPr defTabSz="1219170">
              <a:defRPr/>
            </a:pPr>
            <a:r>
              <a:rPr lang="en-US" sz="800" baseline="3000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800">
                <a:solidFill>
                  <a:srgbClr val="000000"/>
                </a:solidFill>
                <a:latin typeface="Calibri" panose="020F0502020204030204" pitchFamily="34" charset="0"/>
                <a:ea typeface="Calibri" panose="020F0502020204030204" pitchFamily="34" charset="0"/>
                <a:cs typeface="Calibri" panose="020F0502020204030204" pitchFamily="34" charset="0"/>
              </a:rPr>
              <a:t>Unvaccinated MPX </a:t>
            </a:r>
            <a:r>
              <a:rPr lang="en-US" sz="800">
                <a:solidFill>
                  <a:srgbClr val="000000"/>
                </a:solidFill>
                <a:latin typeface="Calibri"/>
                <a:ea typeface="Calibri" panose="020F0502020204030204" pitchFamily="34" charset="0"/>
                <a:cs typeface="Calibri"/>
              </a:rPr>
              <a:t>case:  A probable or confirmed case entered into DCIPHER</a:t>
            </a:r>
            <a:r>
              <a:rPr lang="en-US" sz="800">
                <a:solidFill>
                  <a:srgbClr val="000000"/>
                </a:solidFill>
                <a:latin typeface="Calibri"/>
                <a:cs typeface="Calibri"/>
              </a:rPr>
              <a:t> without documented receipt of vaccine or who received first dose of vaccine after illness onset.</a:t>
            </a:r>
            <a:endParaRPr lang="en-US" sz="800" baseline="30000">
              <a:solidFill>
                <a:srgbClr val="000000"/>
              </a:solidFill>
              <a:latin typeface="Calibri"/>
              <a:cs typeface="Calibri"/>
            </a:endParaRPr>
          </a:p>
        </p:txBody>
      </p:sp>
      <p:sp>
        <p:nvSpPr>
          <p:cNvPr id="3" name="TextBox 2">
            <a:extLst>
              <a:ext uri="{FF2B5EF4-FFF2-40B4-BE49-F238E27FC236}">
                <a16:creationId xmlns:a16="http://schemas.microsoft.com/office/drawing/2014/main" id="{1A0654EC-6DD7-4C3C-9B85-0A1D76E0EDD7}"/>
              </a:ext>
            </a:extLst>
          </p:cNvPr>
          <p:cNvSpPr txBox="1"/>
          <p:nvPr/>
        </p:nvSpPr>
        <p:spPr>
          <a:xfrm>
            <a:off x="603250" y="5435790"/>
            <a:ext cx="9272271" cy="307777"/>
          </a:xfrm>
          <a:prstGeom prst="rect">
            <a:avLst/>
          </a:prstGeom>
          <a:noFill/>
        </p:spPr>
        <p:txBody>
          <a:bodyPr wrap="square" lIns="121920" tIns="60960" rIns="121920" bIns="60960" rtlCol="0" anchor="t">
            <a:spAutoFit/>
          </a:bodyPr>
          <a:lstStyle/>
          <a:p>
            <a:pPr defTabSz="1219170">
              <a:defRPr/>
            </a:pPr>
            <a:r>
              <a:rPr lang="en-US" sz="1200">
                <a:solidFill>
                  <a:srgbClr val="000000"/>
                </a:solidFill>
                <a:latin typeface="Calibri"/>
                <a:cs typeface="Calibri"/>
              </a:rPr>
              <a:t>CDC 2022 Monkeypox Outbreak Cases &amp; Data: </a:t>
            </a:r>
            <a:r>
              <a:rPr lang="en-US" sz="1200">
                <a:solidFill>
                  <a:srgbClr val="000000"/>
                </a:solidFill>
                <a:latin typeface="Calibri"/>
                <a:cs typeface="Calibri"/>
                <a:hlinkClick r:id="rId5"/>
              </a:rPr>
              <a:t>https://www.cdc.gov/poxvirus/monkeypox/cases-data/mpx-vaccine-effectiveness.html</a:t>
            </a:r>
            <a:r>
              <a:rPr lang="en-US" sz="1200">
                <a:solidFill>
                  <a:srgbClr val="000000"/>
                </a:solidFill>
                <a:latin typeface="Calibri"/>
                <a:cs typeface="Calibri"/>
              </a:rPr>
              <a:t> </a:t>
            </a:r>
            <a:endParaRPr lang="en-US" sz="1200">
              <a:solidFill>
                <a:srgbClr val="000000"/>
              </a:solidFill>
              <a:highlight>
                <a:srgbClr val="FFFF00"/>
              </a:highlight>
              <a:latin typeface="Calibri" panose="020F0502020204030204" pitchFamily="34" charset="0"/>
            </a:endParaRPr>
          </a:p>
        </p:txBody>
      </p:sp>
      <p:sp>
        <p:nvSpPr>
          <p:cNvPr id="13" name="Title 1">
            <a:extLst>
              <a:ext uri="{FF2B5EF4-FFF2-40B4-BE49-F238E27FC236}">
                <a16:creationId xmlns:a16="http://schemas.microsoft.com/office/drawing/2014/main" id="{626B3B92-F89E-48F9-B3A1-B69EDF6895B0}"/>
              </a:ext>
            </a:extLst>
          </p:cNvPr>
          <p:cNvSpPr txBox="1">
            <a:spLocks/>
          </p:cNvSpPr>
          <p:nvPr/>
        </p:nvSpPr>
        <p:spPr>
          <a:xfrm>
            <a:off x="8834035" y="4793372"/>
            <a:ext cx="3244311"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Posted on CDC Website on September 28, 2022</a:t>
            </a:r>
          </a:p>
        </p:txBody>
      </p:sp>
      <p:pic>
        <p:nvPicPr>
          <p:cNvPr id="4" name="Picture 3">
            <a:extLst>
              <a:ext uri="{FF2B5EF4-FFF2-40B4-BE49-F238E27FC236}">
                <a16:creationId xmlns:a16="http://schemas.microsoft.com/office/drawing/2014/main" id="{0980AF8E-D5D6-4F80-8CFC-A566C84FB2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0413" y="1857438"/>
            <a:ext cx="4672576" cy="2630161"/>
          </a:xfrm>
          <a:prstGeom prst="rect">
            <a:avLst/>
          </a:prstGeom>
        </p:spPr>
      </p:pic>
    </p:spTree>
    <p:extLst>
      <p:ext uri="{BB962C8B-B14F-4D97-AF65-F5344CB8AC3E}">
        <p14:creationId xmlns:p14="http://schemas.microsoft.com/office/powerpoint/2010/main" val="19824378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E6E906C-A70E-BBB6-71DD-0A2D03520429}"/>
              </a:ext>
            </a:extLst>
          </p:cNvPr>
          <p:cNvSpPr>
            <a:spLocks noGrp="1"/>
          </p:cNvSpPr>
          <p:nvPr>
            <p:ph type="title"/>
          </p:nvPr>
        </p:nvSpPr>
        <p:spPr/>
        <p:txBody>
          <a:bodyPr anchor="t">
            <a:normAutofit/>
          </a:bodyPr>
          <a:lstStyle/>
          <a:p>
            <a:r>
              <a:rPr lang="en-US" b="1">
                <a:ea typeface="Tahoma"/>
                <a:cs typeface="Tahoma"/>
              </a:rPr>
              <a:t>Housekeeping</a:t>
            </a:r>
          </a:p>
        </p:txBody>
      </p:sp>
      <p:sp>
        <p:nvSpPr>
          <p:cNvPr id="20" name="Text Placeholder 19">
            <a:extLst>
              <a:ext uri="{FF2B5EF4-FFF2-40B4-BE49-F238E27FC236}">
                <a16:creationId xmlns:a16="http://schemas.microsoft.com/office/drawing/2014/main" id="{22038CB2-DFC7-1C13-EB99-3E90C66B59D6}"/>
              </a:ext>
            </a:extLst>
          </p:cNvPr>
          <p:cNvSpPr>
            <a:spLocks noGrp="1"/>
          </p:cNvSpPr>
          <p:nvPr>
            <p:ph type="body" sz="quarter" idx="21"/>
          </p:nvPr>
        </p:nvSpPr>
        <p:spPr>
          <a:xfrm>
            <a:off x="590502" y="2868837"/>
            <a:ext cx="10944007" cy="3384755"/>
          </a:xfrm>
        </p:spPr>
        <p:txBody>
          <a:bodyPr lIns="0" tIns="0" rIns="0" bIns="0" anchor="t">
            <a:normAutofit/>
          </a:bodyPr>
          <a:lstStyle/>
          <a:p>
            <a:pPr marL="457200" indent="-457200">
              <a:buFont typeface="Arial" panose="020B0604020202020204" pitchFamily="34" charset="0"/>
              <a:buChar char="•"/>
            </a:pPr>
            <a:r>
              <a:rPr lang="en-US" sz="3000">
                <a:ea typeface="Tahoma"/>
                <a:cs typeface="Tahoma"/>
              </a:rPr>
              <a:t>Use the Chat box to add comments. Take a moment to introduce yourself. We love knowing where you are joining from!</a:t>
            </a:r>
          </a:p>
          <a:p>
            <a:endParaRPr lang="en-US" sz="3000"/>
          </a:p>
          <a:p>
            <a:pPr marL="457200" indent="-457200">
              <a:buFont typeface="Arial" panose="020B0604020202020204" pitchFamily="34" charset="0"/>
              <a:buChar char="•"/>
            </a:pPr>
            <a:r>
              <a:rPr lang="en-US" sz="3000">
                <a:ea typeface="Tahoma"/>
                <a:cs typeface="Tahoma"/>
              </a:rPr>
              <a:t>Submit your questions using the Q&amp;A box. This allows us to easily find your questions. </a:t>
            </a:r>
            <a:endParaRPr lang="en-US" sz="3000"/>
          </a:p>
          <a:p>
            <a:endParaRPr lang="en-US" sz="3200"/>
          </a:p>
        </p:txBody>
      </p:sp>
      <p:pic>
        <p:nvPicPr>
          <p:cNvPr id="11" name="Picture 10" descr="Graphical user interface, application, Teams&#10;&#10;Description automatically generated">
            <a:extLst>
              <a:ext uri="{FF2B5EF4-FFF2-40B4-BE49-F238E27FC236}">
                <a16:creationId xmlns:a16="http://schemas.microsoft.com/office/drawing/2014/main" id="{92BC03A9-83AB-A86D-DD4A-0A0610B4F206}"/>
              </a:ext>
            </a:extLst>
          </p:cNvPr>
          <p:cNvPicPr>
            <a:picLocks noChangeAspect="1"/>
          </p:cNvPicPr>
          <p:nvPr/>
        </p:nvPicPr>
        <p:blipFill rotWithShape="1">
          <a:blip r:embed="rId3"/>
          <a:srcRect l="39715" t="91842" r="36855"/>
          <a:stretch/>
        </p:blipFill>
        <p:spPr>
          <a:xfrm>
            <a:off x="3507813" y="1445341"/>
            <a:ext cx="5519798" cy="1031661"/>
          </a:xfrm>
          <a:prstGeom prst="rect">
            <a:avLst/>
          </a:prstGeom>
        </p:spPr>
      </p:pic>
    </p:spTree>
    <p:extLst>
      <p:ext uri="{BB962C8B-B14F-4D97-AF65-F5344CB8AC3E}">
        <p14:creationId xmlns:p14="http://schemas.microsoft.com/office/powerpoint/2010/main" val="4210572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63131-DC19-4F42-BFB5-8AA995D7D3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3616" y="805785"/>
            <a:ext cx="4605704" cy="5246433"/>
          </a:xfrm>
          <a:prstGeom prst="rect">
            <a:avLst/>
          </a:prstGeom>
        </p:spPr>
      </p:pic>
      <p:pic>
        <p:nvPicPr>
          <p:cNvPr id="3" name="Picture 2">
            <a:extLst>
              <a:ext uri="{FF2B5EF4-FFF2-40B4-BE49-F238E27FC236}">
                <a16:creationId xmlns:a16="http://schemas.microsoft.com/office/drawing/2014/main" id="{3F3B4918-A33D-4FEC-9E47-6640B3F2D0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234439"/>
            <a:ext cx="5042384" cy="438912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0102425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E952-8EA0-4D98-9A08-DE1AF8BAFA8A}"/>
              </a:ext>
            </a:extLst>
          </p:cNvPr>
          <p:cNvSpPr>
            <a:spLocks noGrp="1"/>
          </p:cNvSpPr>
          <p:nvPr>
            <p:ph type="title"/>
          </p:nvPr>
        </p:nvSpPr>
        <p:spPr>
          <a:xfrm>
            <a:off x="609600" y="-268632"/>
            <a:ext cx="10972800" cy="1143000"/>
          </a:xfrm>
        </p:spPr>
        <p:txBody>
          <a:bodyPr/>
          <a:lstStyle/>
          <a:p>
            <a:r>
              <a:rPr lang="en-US"/>
              <a:t>New Vaccine Eligibility Criteria-September 28, 2022</a:t>
            </a:r>
          </a:p>
        </p:txBody>
      </p:sp>
      <p:sp>
        <p:nvSpPr>
          <p:cNvPr id="3" name="Text Placeholder 2">
            <a:extLst>
              <a:ext uri="{FF2B5EF4-FFF2-40B4-BE49-F238E27FC236}">
                <a16:creationId xmlns:a16="http://schemas.microsoft.com/office/drawing/2014/main" id="{E24DFA40-A36E-4C96-A14A-6B4BB51B8BCF}"/>
              </a:ext>
            </a:extLst>
          </p:cNvPr>
          <p:cNvSpPr>
            <a:spLocks noGrp="1"/>
          </p:cNvSpPr>
          <p:nvPr>
            <p:ph type="body" sz="quarter" idx="10"/>
          </p:nvPr>
        </p:nvSpPr>
        <p:spPr>
          <a:xfrm>
            <a:off x="609600" y="973361"/>
            <a:ext cx="10972800" cy="4455584"/>
          </a:xfrm>
        </p:spPr>
        <p:txBody>
          <a:bodyPr/>
          <a:lstStyle/>
          <a:p>
            <a:pPr marL="0">
              <a:lnSpc>
                <a:spcPct val="115000"/>
              </a:lnSpc>
              <a:spcBef>
                <a:spcPts val="0"/>
              </a:spcBef>
              <a:spcAft>
                <a:spcPts val="1600"/>
              </a:spcAft>
              <a:buNone/>
            </a:pPr>
            <a:r>
              <a:rPr lang="en-US" sz="2133">
                <a:latin typeface="Arial" panose="020B0604020202020204" pitchFamily="34" charset="0"/>
                <a:cs typeface="Arial" panose="020B0604020202020204" pitchFamily="34" charset="0"/>
              </a:rPr>
              <a:t>Monkeypox </a:t>
            </a:r>
            <a:r>
              <a:rPr lang="en-US" sz="2133" err="1">
                <a:latin typeface="Arial" panose="020B0604020202020204" pitchFamily="34" charset="0"/>
                <a:cs typeface="Arial" panose="020B0604020202020204" pitchFamily="34" charset="0"/>
              </a:rPr>
              <a:t>PrEP</a:t>
            </a:r>
            <a:r>
              <a:rPr lang="en-US" sz="2133">
                <a:latin typeface="Arial" panose="020B0604020202020204" pitchFamily="34" charset="0"/>
                <a:cs typeface="Arial" panose="020B0604020202020204" pitchFamily="34" charset="0"/>
              </a:rPr>
              <a:t> vaccination should be offered to people with the highest potential for exposure to monkeypox such as:</a:t>
            </a:r>
          </a:p>
          <a:p>
            <a:pPr lvl="1" indent="-457189">
              <a:spcBef>
                <a:spcPts val="0"/>
              </a:spcBef>
              <a:spcAft>
                <a:spcPts val="1600"/>
              </a:spcAft>
              <a:buClr>
                <a:srgbClr val="005DAA"/>
              </a:buClr>
              <a:buFont typeface="Courier New" panose="02070309020205020404" pitchFamily="49" charset="0"/>
              <a:buChar char="o"/>
            </a:pPr>
            <a:r>
              <a:rPr lang="en-US" sz="2133">
                <a:latin typeface="Arial" panose="020B0604020202020204" pitchFamily="34" charset="0"/>
                <a:cs typeface="Arial" panose="020B0604020202020204" pitchFamily="34" charset="0"/>
              </a:rPr>
              <a:t>Gay, bisexual, and other men who have sex with men, transgender or nonbinary people who in the past 6 months have had</a:t>
            </a:r>
          </a:p>
          <a:p>
            <a:pPr lvl="2" indent="-457189">
              <a:spcBef>
                <a:spcPts val="0"/>
              </a:spcBef>
              <a:spcAft>
                <a:spcPts val="800"/>
              </a:spcAft>
              <a:buClr>
                <a:srgbClr val="005DAA"/>
              </a:buClr>
              <a:buFont typeface="Wingdings" panose="05000000000000000000" pitchFamily="2" charset="2"/>
              <a:buChar char=""/>
            </a:pPr>
            <a:r>
              <a:rPr lang="en-US" sz="2133">
                <a:latin typeface="Arial" panose="020B0604020202020204" pitchFamily="34" charset="0"/>
                <a:cs typeface="Arial" panose="020B0604020202020204" pitchFamily="34" charset="0"/>
              </a:rPr>
              <a:t>A new diagnosis of one or more nationally reportable sexually transmitted diseases (i.e., syphilis, gonorrhea, chlamydia, chancroid, or acute HIV) </a:t>
            </a:r>
          </a:p>
          <a:p>
            <a:pPr lvl="2" indent="-457189">
              <a:spcBef>
                <a:spcPts val="0"/>
              </a:spcBef>
              <a:spcAft>
                <a:spcPts val="800"/>
              </a:spcAft>
              <a:buClr>
                <a:srgbClr val="005DAA"/>
              </a:buClr>
              <a:buFont typeface="Wingdings" panose="05000000000000000000" pitchFamily="2" charset="2"/>
              <a:buChar char=""/>
            </a:pPr>
            <a:r>
              <a:rPr lang="en-US" sz="2133">
                <a:latin typeface="Arial" panose="020B0604020202020204" pitchFamily="34" charset="0"/>
                <a:cs typeface="Arial" panose="020B0604020202020204" pitchFamily="34" charset="0"/>
              </a:rPr>
              <a:t>More than one sex partner </a:t>
            </a:r>
          </a:p>
          <a:p>
            <a:pPr lvl="1" indent="-457189">
              <a:spcBef>
                <a:spcPts val="0"/>
              </a:spcBef>
              <a:spcAft>
                <a:spcPts val="1600"/>
              </a:spcAft>
              <a:buClr>
                <a:srgbClr val="005DAA"/>
              </a:buClr>
              <a:buFont typeface="Courier New" panose="02070309020205020404" pitchFamily="49" charset="0"/>
              <a:buChar char="o"/>
            </a:pPr>
            <a:r>
              <a:rPr lang="en-US" sz="2133">
                <a:latin typeface="Arial" panose="020B0604020202020204" pitchFamily="34" charset="0"/>
                <a:cs typeface="Arial" panose="020B0604020202020204" pitchFamily="34" charset="0"/>
              </a:rPr>
              <a:t>People who have had any of the following in the past 6 months:</a:t>
            </a:r>
          </a:p>
          <a:p>
            <a:pPr lvl="2" indent="-457189">
              <a:spcBef>
                <a:spcPts val="0"/>
              </a:spcBef>
              <a:spcAft>
                <a:spcPts val="800"/>
              </a:spcAft>
              <a:buClr>
                <a:srgbClr val="005DAA"/>
              </a:buClr>
              <a:buFont typeface="Wingdings" panose="05000000000000000000" pitchFamily="2" charset="2"/>
              <a:buChar char=""/>
            </a:pPr>
            <a:r>
              <a:rPr lang="en-US" sz="2133">
                <a:latin typeface="Arial" panose="020B0604020202020204" pitchFamily="34" charset="0"/>
                <a:cs typeface="Arial" panose="020B0604020202020204" pitchFamily="34" charset="0"/>
              </a:rPr>
              <a:t>Sex at a commercial sex venue</a:t>
            </a:r>
          </a:p>
          <a:p>
            <a:pPr lvl="2" indent="-457189">
              <a:spcBef>
                <a:spcPts val="0"/>
              </a:spcBef>
              <a:spcAft>
                <a:spcPts val="800"/>
              </a:spcAft>
              <a:buClr>
                <a:srgbClr val="005DAA"/>
              </a:buClr>
              <a:buFont typeface="Wingdings" panose="05000000000000000000" pitchFamily="2" charset="2"/>
              <a:buChar char=""/>
            </a:pPr>
            <a:r>
              <a:rPr lang="en-US" sz="2133">
                <a:latin typeface="Arial" panose="020B0604020202020204" pitchFamily="34" charset="0"/>
                <a:cs typeface="Arial" panose="020B0604020202020204" pitchFamily="34" charset="0"/>
              </a:rPr>
              <a:t>Sex in association with a large public event in a geographic area where monkeypox transmission is occurring</a:t>
            </a:r>
          </a:p>
          <a:p>
            <a:pPr lvl="1" indent="-457189">
              <a:spcBef>
                <a:spcPts val="0"/>
              </a:spcBef>
              <a:spcAft>
                <a:spcPts val="1600"/>
              </a:spcAft>
              <a:buClr>
                <a:srgbClr val="005DAA"/>
              </a:buClr>
              <a:buFont typeface="Courier New" panose="02070309020205020404" pitchFamily="49" charset="0"/>
              <a:buChar char="o"/>
            </a:pPr>
            <a:r>
              <a:rPr lang="en-US" sz="2133">
                <a:latin typeface="Arial" panose="020B0604020202020204" pitchFamily="34" charset="0"/>
                <a:cs typeface="Arial" panose="020B0604020202020204" pitchFamily="34" charset="0"/>
              </a:rPr>
              <a:t>Sexual partners of people with the above risks, e.g., commercial sex workers</a:t>
            </a:r>
          </a:p>
          <a:p>
            <a:pPr lvl="1" indent="-457189">
              <a:spcBef>
                <a:spcPts val="0"/>
              </a:spcBef>
              <a:spcAft>
                <a:spcPts val="1600"/>
              </a:spcAft>
              <a:buClr>
                <a:srgbClr val="005DAA"/>
              </a:buClr>
              <a:buFont typeface="Courier New" panose="02070309020205020404" pitchFamily="49" charset="0"/>
              <a:buChar char="o"/>
            </a:pPr>
            <a:r>
              <a:rPr lang="en-US" sz="2133">
                <a:latin typeface="Arial" panose="020B0604020202020204" pitchFamily="34" charset="0"/>
                <a:cs typeface="Arial" panose="020B0604020202020204" pitchFamily="34" charset="0"/>
              </a:rPr>
              <a:t>People who anticipate experiencing the above risks</a:t>
            </a:r>
          </a:p>
          <a:p>
            <a:endParaRPr lang="en-US"/>
          </a:p>
        </p:txBody>
      </p:sp>
    </p:spTree>
    <p:extLst>
      <p:ext uri="{BB962C8B-B14F-4D97-AF65-F5344CB8AC3E}">
        <p14:creationId xmlns:p14="http://schemas.microsoft.com/office/powerpoint/2010/main" val="156958405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4F13-665C-4C70-B67D-BCB696CE43E9}"/>
              </a:ext>
            </a:extLst>
          </p:cNvPr>
          <p:cNvSpPr>
            <a:spLocks noGrp="1"/>
          </p:cNvSpPr>
          <p:nvPr>
            <p:ph type="title"/>
          </p:nvPr>
        </p:nvSpPr>
        <p:spPr/>
        <p:txBody>
          <a:bodyPr/>
          <a:lstStyle/>
          <a:p>
            <a:r>
              <a:rPr lang="en-US"/>
              <a:t>Stigma Mitigation and Vaccines </a:t>
            </a:r>
          </a:p>
        </p:txBody>
      </p:sp>
      <p:pic>
        <p:nvPicPr>
          <p:cNvPr id="5" name="Picture 4">
            <a:extLst>
              <a:ext uri="{FF2B5EF4-FFF2-40B4-BE49-F238E27FC236}">
                <a16:creationId xmlns:a16="http://schemas.microsoft.com/office/drawing/2014/main" id="{FBA4B166-F349-4708-90B2-03D22E2994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1" y="1487807"/>
            <a:ext cx="10494417" cy="2552701"/>
          </a:xfrm>
          <a:prstGeom prst="rect">
            <a:avLst/>
          </a:prstGeom>
        </p:spPr>
      </p:pic>
      <p:pic>
        <p:nvPicPr>
          <p:cNvPr id="6" name="Picture 5">
            <a:extLst>
              <a:ext uri="{FF2B5EF4-FFF2-40B4-BE49-F238E27FC236}">
                <a16:creationId xmlns:a16="http://schemas.microsoft.com/office/drawing/2014/main" id="{C8CA2764-77E5-480F-A83C-EBA165781D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5248" y="4030659"/>
            <a:ext cx="3238253" cy="255270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D16B0AD-A4CA-4DC0-9FAC-3054D43B344F}"/>
              </a:ext>
            </a:extLst>
          </p:cNvPr>
          <p:cNvSpPr/>
          <p:nvPr/>
        </p:nvSpPr>
        <p:spPr>
          <a:xfrm>
            <a:off x="4307841" y="2106931"/>
            <a:ext cx="6722111" cy="228600"/>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C000"/>
              </a:solidFill>
              <a:latin typeface="Myriad Web Pro"/>
            </a:endParaRPr>
          </a:p>
        </p:txBody>
      </p:sp>
      <p:sp>
        <p:nvSpPr>
          <p:cNvPr id="8" name="Rectangle 7">
            <a:extLst>
              <a:ext uri="{FF2B5EF4-FFF2-40B4-BE49-F238E27FC236}">
                <a16:creationId xmlns:a16="http://schemas.microsoft.com/office/drawing/2014/main" id="{C265C74C-465A-4251-82F6-82D6958F4B2B}"/>
              </a:ext>
            </a:extLst>
          </p:cNvPr>
          <p:cNvSpPr/>
          <p:nvPr/>
        </p:nvSpPr>
        <p:spPr>
          <a:xfrm>
            <a:off x="889001" y="2403793"/>
            <a:ext cx="7445375" cy="228600"/>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C000"/>
              </a:solidFill>
              <a:latin typeface="Myriad Web Pro"/>
            </a:endParaRPr>
          </a:p>
        </p:txBody>
      </p:sp>
    </p:spTree>
    <p:extLst>
      <p:ext uri="{BB962C8B-B14F-4D97-AF65-F5344CB8AC3E}">
        <p14:creationId xmlns:p14="http://schemas.microsoft.com/office/powerpoint/2010/main" val="11333713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9134B-D6F4-44AE-96BF-0B72D3472F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2285" y="635520"/>
            <a:ext cx="5150267" cy="578705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CC08834-A83B-44C4-8626-F6811A2BB0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1260536"/>
            <a:ext cx="5823857" cy="1691947"/>
          </a:xfrm>
          <a:prstGeom prst="rect">
            <a:avLst/>
          </a:prstGeom>
          <a:effectLst>
            <a:outerShdw blurRad="63500" sx="102000" sy="102000" algn="ctr" rotWithShape="0">
              <a:srgbClr val="FF00FF">
                <a:alpha val="40000"/>
              </a:srgbClr>
            </a:outerShdw>
          </a:effectLst>
        </p:spPr>
      </p:pic>
      <p:pic>
        <p:nvPicPr>
          <p:cNvPr id="8" name="Picture 7">
            <a:extLst>
              <a:ext uri="{FF2B5EF4-FFF2-40B4-BE49-F238E27FC236}">
                <a16:creationId xmlns:a16="http://schemas.microsoft.com/office/drawing/2014/main" id="{4FB6C493-074B-455B-A3F0-F862FC87CC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3057197"/>
            <a:ext cx="4523688" cy="3365375"/>
          </a:xfrm>
          <a:prstGeom prst="rect">
            <a:avLst/>
          </a:prstGeom>
          <a:effectLst>
            <a:outerShdw blurRad="63500" sx="102000" sy="102000" algn="ctr" rotWithShape="0">
              <a:srgbClr val="FF00FF">
                <a:alpha val="40000"/>
              </a:srgbClr>
            </a:outerShdw>
          </a:effectLst>
        </p:spPr>
      </p:pic>
    </p:spTree>
    <p:extLst>
      <p:ext uri="{BB962C8B-B14F-4D97-AF65-F5344CB8AC3E}">
        <p14:creationId xmlns:p14="http://schemas.microsoft.com/office/powerpoint/2010/main" val="32487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Equity</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3589568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CD1C2-2156-4804-9F3F-1F7C8268F6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191" y="162300"/>
            <a:ext cx="11617092" cy="6354897"/>
          </a:xfrm>
          <a:prstGeom prst="rect">
            <a:avLst/>
          </a:prstGeom>
        </p:spPr>
      </p:pic>
    </p:spTree>
    <p:extLst>
      <p:ext uri="{BB962C8B-B14F-4D97-AF65-F5344CB8AC3E}">
        <p14:creationId xmlns:p14="http://schemas.microsoft.com/office/powerpoint/2010/main" val="29267987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75951-7096-416B-9703-60B51754C7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273" y="4377079"/>
            <a:ext cx="2204720" cy="2249109"/>
          </a:xfrm>
          <a:prstGeom prst="rect">
            <a:avLst/>
          </a:prstGeom>
        </p:spPr>
      </p:pic>
      <p:pic>
        <p:nvPicPr>
          <p:cNvPr id="5" name="Picture 4">
            <a:extLst>
              <a:ext uri="{FF2B5EF4-FFF2-40B4-BE49-F238E27FC236}">
                <a16:creationId xmlns:a16="http://schemas.microsoft.com/office/drawing/2014/main" id="{32848270-3DDD-4115-B4CC-28C269C1F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3976" y="4377079"/>
            <a:ext cx="3924808" cy="2249109"/>
          </a:xfrm>
          <a:prstGeom prst="rect">
            <a:avLst/>
          </a:prstGeom>
        </p:spPr>
      </p:pic>
      <p:pic>
        <p:nvPicPr>
          <p:cNvPr id="6" name="Picture 5">
            <a:extLst>
              <a:ext uri="{FF2B5EF4-FFF2-40B4-BE49-F238E27FC236}">
                <a16:creationId xmlns:a16="http://schemas.microsoft.com/office/drawing/2014/main" id="{358C25D6-C0E2-4644-8ACD-651A1D8B29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4493" y="3244256"/>
            <a:ext cx="3995263" cy="1910144"/>
          </a:xfrm>
          <a:prstGeom prst="rect">
            <a:avLst/>
          </a:prstGeom>
        </p:spPr>
      </p:pic>
      <p:pic>
        <p:nvPicPr>
          <p:cNvPr id="7" name="Picture 6">
            <a:extLst>
              <a:ext uri="{FF2B5EF4-FFF2-40B4-BE49-F238E27FC236}">
                <a16:creationId xmlns:a16="http://schemas.microsoft.com/office/drawing/2014/main" id="{D445732B-AA40-4A7B-95FB-9BCCF71E11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7282" y="757004"/>
            <a:ext cx="3109180" cy="1593608"/>
          </a:xfrm>
          <a:prstGeom prst="rect">
            <a:avLst/>
          </a:prstGeom>
        </p:spPr>
      </p:pic>
      <p:pic>
        <p:nvPicPr>
          <p:cNvPr id="8" name="Picture 7">
            <a:extLst>
              <a:ext uri="{FF2B5EF4-FFF2-40B4-BE49-F238E27FC236}">
                <a16:creationId xmlns:a16="http://schemas.microsoft.com/office/drawing/2014/main" id="{86F5FEE0-975D-4B2F-ACEA-72A2873580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66462" y="5450521"/>
            <a:ext cx="2770060" cy="1259931"/>
          </a:xfrm>
          <a:prstGeom prst="rect">
            <a:avLst/>
          </a:prstGeom>
        </p:spPr>
      </p:pic>
      <p:pic>
        <p:nvPicPr>
          <p:cNvPr id="10" name="Picture 9">
            <a:extLst>
              <a:ext uri="{FF2B5EF4-FFF2-40B4-BE49-F238E27FC236}">
                <a16:creationId xmlns:a16="http://schemas.microsoft.com/office/drawing/2014/main" id="{2EB93BDF-2B2A-4E76-9107-AF15258B047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4368" y="757005"/>
            <a:ext cx="3726041" cy="1679271"/>
          </a:xfrm>
          <a:prstGeom prst="rect">
            <a:avLst/>
          </a:prstGeom>
        </p:spPr>
      </p:pic>
      <p:pic>
        <p:nvPicPr>
          <p:cNvPr id="11" name="Picture 10">
            <a:extLst>
              <a:ext uri="{FF2B5EF4-FFF2-40B4-BE49-F238E27FC236}">
                <a16:creationId xmlns:a16="http://schemas.microsoft.com/office/drawing/2014/main" id="{D1B71DBE-2F71-4677-A183-00B2824493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6091" y="2731686"/>
            <a:ext cx="4858991" cy="1545717"/>
          </a:xfrm>
          <a:prstGeom prst="rect">
            <a:avLst/>
          </a:prstGeom>
        </p:spPr>
      </p:pic>
    </p:spTree>
    <p:extLst>
      <p:ext uri="{BB962C8B-B14F-4D97-AF65-F5344CB8AC3E}">
        <p14:creationId xmlns:p14="http://schemas.microsoft.com/office/powerpoint/2010/main" val="46916545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95581-BF83-468E-8DD7-6FBC59CE91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6399192" cy="3548567"/>
          </a:xfrm>
          <a:prstGeom prst="rect">
            <a:avLst/>
          </a:prstGeom>
        </p:spPr>
      </p:pic>
      <p:pic>
        <p:nvPicPr>
          <p:cNvPr id="7" name="Picture 6">
            <a:extLst>
              <a:ext uri="{FF2B5EF4-FFF2-40B4-BE49-F238E27FC236}">
                <a16:creationId xmlns:a16="http://schemas.microsoft.com/office/drawing/2014/main" id="{087D7AA8-5446-425B-9DB0-C3B6C5996E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10304" y="3161991"/>
            <a:ext cx="6358792" cy="3548568"/>
          </a:xfrm>
          <a:prstGeom prst="rect">
            <a:avLst/>
          </a:prstGeom>
        </p:spPr>
      </p:pic>
    </p:spTree>
    <p:extLst>
      <p:ext uri="{BB962C8B-B14F-4D97-AF65-F5344CB8AC3E}">
        <p14:creationId xmlns:p14="http://schemas.microsoft.com/office/powerpoint/2010/main" val="5967052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Communications</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6894303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50732-6119-437B-B2B9-FA2C9E820C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7520" y="287606"/>
            <a:ext cx="11583213" cy="6485989"/>
          </a:xfrm>
          <a:prstGeom prst="rect">
            <a:avLst/>
          </a:prstGeom>
        </p:spPr>
      </p:pic>
    </p:spTree>
    <p:extLst>
      <p:ext uri="{BB962C8B-B14F-4D97-AF65-F5344CB8AC3E}">
        <p14:creationId xmlns:p14="http://schemas.microsoft.com/office/powerpoint/2010/main" val="3768946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outdoor, posing&#10;&#10;Description automatically generated">
            <a:extLst>
              <a:ext uri="{FF2B5EF4-FFF2-40B4-BE49-F238E27FC236}">
                <a16:creationId xmlns:a16="http://schemas.microsoft.com/office/drawing/2014/main" id="{29B83748-9CDD-1960-546F-8E0FBEBFB1D1}"/>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r="-2" b="18382"/>
          <a:stretch/>
        </p:blipFill>
        <p:spPr>
          <a:xfrm>
            <a:off x="6096000" y="19084"/>
            <a:ext cx="6096000" cy="6838916"/>
          </a:xfrm>
          <a:prstGeom prst="rect">
            <a:avLst/>
          </a:prstGeom>
          <a:noFill/>
        </p:spPr>
      </p:pic>
      <p:sp>
        <p:nvSpPr>
          <p:cNvPr id="5" name="Slide Number Placeholder 4" hidden="1">
            <a:extLst>
              <a:ext uri="{FF2B5EF4-FFF2-40B4-BE49-F238E27FC236}">
                <a16:creationId xmlns:a16="http://schemas.microsoft.com/office/drawing/2014/main" id="{05AA62F9-767E-1441-833C-072263553F80}"/>
              </a:ext>
            </a:extLst>
          </p:cNvPr>
          <p:cNvSpPr>
            <a:spLocks noGrp="1"/>
          </p:cNvSpPr>
          <p:nvPr>
            <p:ph type="sldNum" sz="quarter" idx="4294967295"/>
          </p:nvPr>
        </p:nvSpPr>
        <p:spPr>
          <a:xfrm>
            <a:off x="8610600" y="624840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16" name="Text Placeholder 3">
            <a:extLst>
              <a:ext uri="{FF2B5EF4-FFF2-40B4-BE49-F238E27FC236}">
                <a16:creationId xmlns:a16="http://schemas.microsoft.com/office/drawing/2014/main" id="{4B7D52CC-9518-DF83-B890-3FD5937D86C6}"/>
              </a:ext>
            </a:extLst>
          </p:cNvPr>
          <p:cNvSpPr>
            <a:spLocks noGrp="1"/>
          </p:cNvSpPr>
          <p:nvPr>
            <p:ph type="body" sz="quarter" idx="21"/>
          </p:nvPr>
        </p:nvSpPr>
        <p:spPr>
          <a:xfrm>
            <a:off x="670411" y="2067883"/>
            <a:ext cx="4889989" cy="1905000"/>
          </a:xfrm>
        </p:spPr>
        <p:txBody>
          <a:bodyPr lIns="0" tIns="0" rIns="0" bIns="0" anchor="t">
            <a:noAutofit/>
          </a:bodyPr>
          <a:lstStyle/>
          <a:p>
            <a:r>
              <a:rPr lang="en-US" sz="3200" b="1">
                <a:ea typeface="Tahoma"/>
                <a:cs typeface="Tahoma"/>
              </a:rPr>
              <a:t>Welcome and Introduction to Presenters</a:t>
            </a:r>
            <a:endParaRPr lang="en-US" sz="3200" b="1"/>
          </a:p>
        </p:txBody>
      </p:sp>
      <p:sp>
        <p:nvSpPr>
          <p:cNvPr id="18" name="Text Placeholder 1">
            <a:extLst>
              <a:ext uri="{FF2B5EF4-FFF2-40B4-BE49-F238E27FC236}">
                <a16:creationId xmlns:a16="http://schemas.microsoft.com/office/drawing/2014/main" id="{71394DB9-9AE1-2C7F-6AE1-964BFDF5C2EA}"/>
              </a:ext>
            </a:extLst>
          </p:cNvPr>
          <p:cNvSpPr txBox="1">
            <a:spLocks/>
          </p:cNvSpPr>
          <p:nvPr/>
        </p:nvSpPr>
        <p:spPr>
          <a:xfrm>
            <a:off x="619040" y="3253849"/>
            <a:ext cx="5804389" cy="1714500"/>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rgbClr val="007CA4"/>
                </a:solidFill>
                <a:ea typeface="Tahoma"/>
                <a:cs typeface="Tahoma"/>
              </a:rPr>
              <a:t>Julia Skapik, MD, MPH, FAMIA</a:t>
            </a:r>
            <a:endParaRPr lang="en-US">
              <a:solidFill>
                <a:srgbClr val="007CA4"/>
              </a:solidFill>
              <a:cs typeface="Calibri"/>
            </a:endParaRPr>
          </a:p>
          <a:p>
            <a:pPr marL="0" indent="0">
              <a:lnSpc>
                <a:spcPct val="100000"/>
              </a:lnSpc>
              <a:spcBef>
                <a:spcPts val="0"/>
              </a:spcBef>
              <a:buNone/>
            </a:pPr>
            <a:r>
              <a:rPr lang="en-US">
                <a:solidFill>
                  <a:srgbClr val="007CA4"/>
                </a:solidFill>
                <a:ea typeface="Tahoma"/>
                <a:cs typeface="Tahoma"/>
              </a:rPr>
              <a:t>Chief Medical Information Officer</a:t>
            </a:r>
          </a:p>
          <a:p>
            <a:pPr marL="0" indent="0">
              <a:lnSpc>
                <a:spcPct val="100000"/>
              </a:lnSpc>
              <a:spcBef>
                <a:spcPts val="0"/>
              </a:spcBef>
              <a:buNone/>
            </a:pPr>
            <a:r>
              <a:rPr lang="en-US" i="1">
                <a:solidFill>
                  <a:srgbClr val="007CA4"/>
                </a:solidFill>
              </a:rPr>
              <a:t>NACHC</a:t>
            </a:r>
            <a:endParaRPr lang="en-US" i="1">
              <a:solidFill>
                <a:srgbClr val="007CA4"/>
              </a:solidFill>
              <a:cs typeface="Calibri" panose="020F0502020204030204"/>
            </a:endParaRPr>
          </a:p>
        </p:txBody>
      </p:sp>
    </p:spTree>
    <p:extLst>
      <p:ext uri="{BB962C8B-B14F-4D97-AF65-F5344CB8AC3E}">
        <p14:creationId xmlns:p14="http://schemas.microsoft.com/office/powerpoint/2010/main" val="2338530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E3FD0-82CA-45CB-87D1-62509B7664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0173" y="588963"/>
            <a:ext cx="8667752" cy="5588971"/>
          </a:xfrm>
          <a:prstGeom prst="rect">
            <a:avLst/>
          </a:prstGeom>
        </p:spPr>
      </p:pic>
    </p:spTree>
    <p:extLst>
      <p:ext uri="{BB962C8B-B14F-4D97-AF65-F5344CB8AC3E}">
        <p14:creationId xmlns:p14="http://schemas.microsoft.com/office/powerpoint/2010/main" val="40739441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07ED69-13AC-4E67-BC48-ADDF308317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1675889" cy="6453723"/>
          </a:xfrm>
          <a:prstGeom prst="rect">
            <a:avLst/>
          </a:prstGeom>
        </p:spPr>
      </p:pic>
    </p:spTree>
    <p:extLst>
      <p:ext uri="{BB962C8B-B14F-4D97-AF65-F5344CB8AC3E}">
        <p14:creationId xmlns:p14="http://schemas.microsoft.com/office/powerpoint/2010/main" val="279649689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D08D-4F95-4C59-A265-2AA0F7ECE827}"/>
              </a:ext>
            </a:extLst>
          </p:cNvPr>
          <p:cNvSpPr>
            <a:spLocks noGrp="1"/>
          </p:cNvSpPr>
          <p:nvPr>
            <p:ph type="title"/>
          </p:nvPr>
        </p:nvSpPr>
        <p:spPr>
          <a:xfrm>
            <a:off x="1987397" y="-240431"/>
            <a:ext cx="10972800" cy="1143000"/>
          </a:xfrm>
        </p:spPr>
        <p:txBody>
          <a:bodyPr/>
          <a:lstStyle/>
          <a:p>
            <a:r>
              <a:rPr lang="en-US"/>
              <a:t>Provider and Public Health Education</a:t>
            </a:r>
          </a:p>
        </p:txBody>
      </p:sp>
      <p:pic>
        <p:nvPicPr>
          <p:cNvPr id="6" name="Picture 5">
            <a:extLst>
              <a:ext uri="{FF2B5EF4-FFF2-40B4-BE49-F238E27FC236}">
                <a16:creationId xmlns:a16="http://schemas.microsoft.com/office/drawing/2014/main" id="{95843732-7178-4E2E-88F6-9BF2B2E450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960" y="1638144"/>
            <a:ext cx="4272157" cy="1813933"/>
          </a:xfrm>
          <a:prstGeom prst="rect">
            <a:avLst/>
          </a:prstGeom>
        </p:spPr>
      </p:pic>
      <p:pic>
        <p:nvPicPr>
          <p:cNvPr id="8" name="Picture 7">
            <a:extLst>
              <a:ext uri="{FF2B5EF4-FFF2-40B4-BE49-F238E27FC236}">
                <a16:creationId xmlns:a16="http://schemas.microsoft.com/office/drawing/2014/main" id="{8FEE8AD0-0E64-48B4-84E0-F2D06E72C8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7844" y="1437576"/>
            <a:ext cx="4410928" cy="1843051"/>
          </a:xfrm>
          <a:prstGeom prst="rect">
            <a:avLst/>
          </a:prstGeom>
        </p:spPr>
      </p:pic>
      <p:pic>
        <p:nvPicPr>
          <p:cNvPr id="10" name="Picture 9">
            <a:extLst>
              <a:ext uri="{FF2B5EF4-FFF2-40B4-BE49-F238E27FC236}">
                <a16:creationId xmlns:a16="http://schemas.microsoft.com/office/drawing/2014/main" id="{6CCCC631-16F2-42AB-990C-EA941F1E52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0595" y="4014094"/>
            <a:ext cx="6462752" cy="2339279"/>
          </a:xfrm>
          <a:prstGeom prst="rect">
            <a:avLst/>
          </a:prstGeom>
        </p:spPr>
      </p:pic>
      <p:pic>
        <p:nvPicPr>
          <p:cNvPr id="12" name="Picture 11">
            <a:extLst>
              <a:ext uri="{FF2B5EF4-FFF2-40B4-BE49-F238E27FC236}">
                <a16:creationId xmlns:a16="http://schemas.microsoft.com/office/drawing/2014/main" id="{FCA4461E-5BE3-4178-8AFA-BE397DDD7D4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2743" y="1765727"/>
            <a:ext cx="3211551" cy="571501"/>
          </a:xfrm>
          <a:prstGeom prst="rect">
            <a:avLst/>
          </a:prstGeom>
        </p:spPr>
      </p:pic>
    </p:spTree>
    <p:extLst>
      <p:ext uri="{BB962C8B-B14F-4D97-AF65-F5344CB8AC3E}">
        <p14:creationId xmlns:p14="http://schemas.microsoft.com/office/powerpoint/2010/main" val="32219239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68CC8-A307-470A-938E-424D039E34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486" y="247805"/>
            <a:ext cx="6423103" cy="1090343"/>
          </a:xfrm>
          <a:prstGeom prst="rect">
            <a:avLst/>
          </a:prstGeom>
        </p:spPr>
      </p:pic>
      <p:pic>
        <p:nvPicPr>
          <p:cNvPr id="6" name="Picture 5">
            <a:extLst>
              <a:ext uri="{FF2B5EF4-FFF2-40B4-BE49-F238E27FC236}">
                <a16:creationId xmlns:a16="http://schemas.microsoft.com/office/drawing/2014/main" id="{064FD261-4455-4657-BDC6-628B8C6B5B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8584" y="218225"/>
            <a:ext cx="4039211" cy="574751"/>
          </a:xfrm>
          <a:prstGeom prst="rect">
            <a:avLst/>
          </a:prstGeom>
        </p:spPr>
      </p:pic>
      <p:pic>
        <p:nvPicPr>
          <p:cNvPr id="8" name="Picture 7">
            <a:extLst>
              <a:ext uri="{FF2B5EF4-FFF2-40B4-BE49-F238E27FC236}">
                <a16:creationId xmlns:a16="http://schemas.microsoft.com/office/drawing/2014/main" id="{C62BA133-6ECD-4F14-A7ED-5E6519063A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25855" y="1020957"/>
            <a:ext cx="7364763" cy="5508404"/>
          </a:xfrm>
          <a:prstGeom prst="rect">
            <a:avLst/>
          </a:prstGeom>
        </p:spPr>
      </p:pic>
    </p:spTree>
    <p:extLst>
      <p:ext uri="{BB962C8B-B14F-4D97-AF65-F5344CB8AC3E}">
        <p14:creationId xmlns:p14="http://schemas.microsoft.com/office/powerpoint/2010/main" val="121301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Treatment</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028731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AFB001-2466-4101-9CD9-5E1DA132A5A2}"/>
              </a:ext>
            </a:extLst>
          </p:cNvPr>
          <p:cNvSpPr txBox="1">
            <a:spLocks/>
          </p:cNvSpPr>
          <p:nvPr/>
        </p:nvSpPr>
        <p:spPr>
          <a:xfrm>
            <a:off x="2795239" y="5994956"/>
            <a:ext cx="4147731"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Reported through October 26, 2022</a:t>
            </a:r>
          </a:p>
        </p:txBody>
      </p:sp>
      <p:pic>
        <p:nvPicPr>
          <p:cNvPr id="3" name="Picture 2">
            <a:extLst>
              <a:ext uri="{FF2B5EF4-FFF2-40B4-BE49-F238E27FC236}">
                <a16:creationId xmlns:a16="http://schemas.microsoft.com/office/drawing/2014/main" id="{9EE18DEB-F95B-4B3B-A42E-2A8200BEFC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290" y="233125"/>
            <a:ext cx="11567421" cy="1382564"/>
          </a:xfrm>
          <a:prstGeom prst="rect">
            <a:avLst/>
          </a:prstGeom>
        </p:spPr>
      </p:pic>
      <p:pic>
        <p:nvPicPr>
          <p:cNvPr id="6" name="Picture 5">
            <a:extLst>
              <a:ext uri="{FF2B5EF4-FFF2-40B4-BE49-F238E27FC236}">
                <a16:creationId xmlns:a16="http://schemas.microsoft.com/office/drawing/2014/main" id="{2D50A387-51DD-487A-8D1D-36B45F1118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487" y="1753472"/>
            <a:ext cx="10137608" cy="4362352"/>
          </a:xfrm>
          <a:prstGeom prst="rect">
            <a:avLst/>
          </a:prstGeom>
        </p:spPr>
      </p:pic>
    </p:spTree>
    <p:extLst>
      <p:ext uri="{BB962C8B-B14F-4D97-AF65-F5344CB8AC3E}">
        <p14:creationId xmlns:p14="http://schemas.microsoft.com/office/powerpoint/2010/main" val="43341499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B0F9B0-7D46-44C2-AC4B-7F62D966BB53}"/>
              </a:ext>
            </a:extLst>
          </p:cNvPr>
          <p:cNvSpPr txBox="1">
            <a:spLocks/>
          </p:cNvSpPr>
          <p:nvPr/>
        </p:nvSpPr>
        <p:spPr>
          <a:xfrm>
            <a:off x="3538653" y="5965220"/>
            <a:ext cx="4147731" cy="62992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9170">
              <a:lnSpc>
                <a:spcPts val="2000"/>
              </a:lnSpc>
              <a:defRPr/>
            </a:pPr>
            <a:r>
              <a:rPr lang="en-US" sz="1867"/>
              <a:t>Reported through October 26, 2022</a:t>
            </a:r>
          </a:p>
        </p:txBody>
      </p:sp>
      <p:pic>
        <p:nvPicPr>
          <p:cNvPr id="4" name="Picture 3">
            <a:extLst>
              <a:ext uri="{FF2B5EF4-FFF2-40B4-BE49-F238E27FC236}">
                <a16:creationId xmlns:a16="http://schemas.microsoft.com/office/drawing/2014/main" id="{6F51BF1A-38C5-4E08-9CCC-7C10A7A375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6400" y="44497"/>
            <a:ext cx="10962888" cy="5920723"/>
          </a:xfrm>
          <a:prstGeom prst="rect">
            <a:avLst/>
          </a:prstGeom>
        </p:spPr>
      </p:pic>
    </p:spTree>
    <p:extLst>
      <p:ext uri="{BB962C8B-B14F-4D97-AF65-F5344CB8AC3E}">
        <p14:creationId xmlns:p14="http://schemas.microsoft.com/office/powerpoint/2010/main" val="242265141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4E065-23A1-4565-86A8-1CAE9BAC9C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8410" y="208155"/>
            <a:ext cx="9020097" cy="6136268"/>
          </a:xfrm>
          <a:prstGeom prst="rect">
            <a:avLst/>
          </a:prstGeom>
        </p:spPr>
      </p:pic>
    </p:spTree>
    <p:extLst>
      <p:ext uri="{BB962C8B-B14F-4D97-AF65-F5344CB8AC3E}">
        <p14:creationId xmlns:p14="http://schemas.microsoft.com/office/powerpoint/2010/main" val="79371033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1F5-800E-45E0-ACA1-E4E731446F3D}"/>
              </a:ext>
            </a:extLst>
          </p:cNvPr>
          <p:cNvSpPr>
            <a:spLocks noGrp="1"/>
          </p:cNvSpPr>
          <p:nvPr>
            <p:ph type="title"/>
          </p:nvPr>
        </p:nvSpPr>
        <p:spPr/>
        <p:txBody>
          <a:bodyPr/>
          <a:lstStyle/>
          <a:p>
            <a:r>
              <a:rPr lang="en-US"/>
              <a:t>Recent Updates: Research</a:t>
            </a:r>
          </a:p>
        </p:txBody>
      </p:sp>
      <p:sp>
        <p:nvSpPr>
          <p:cNvPr id="3" name="Text Placeholder 2">
            <a:extLst>
              <a:ext uri="{FF2B5EF4-FFF2-40B4-BE49-F238E27FC236}">
                <a16:creationId xmlns:a16="http://schemas.microsoft.com/office/drawing/2014/main" id="{0F47EF2A-4FFD-4BA4-A930-E7082C185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497788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16F8-5512-449B-8940-1F99F28E6DCF}"/>
              </a:ext>
            </a:extLst>
          </p:cNvPr>
          <p:cNvSpPr>
            <a:spLocks noGrp="1"/>
          </p:cNvSpPr>
          <p:nvPr>
            <p:ph type="title"/>
          </p:nvPr>
        </p:nvSpPr>
        <p:spPr>
          <a:xfrm>
            <a:off x="475787" y="6099873"/>
            <a:ext cx="12122613" cy="1143000"/>
          </a:xfrm>
        </p:spPr>
        <p:txBody>
          <a:bodyPr/>
          <a:lstStyle/>
          <a:p>
            <a:pPr>
              <a:spcBef>
                <a:spcPts val="0"/>
              </a:spcBef>
              <a:spcAft>
                <a:spcPts val="0"/>
              </a:spcAft>
            </a:pPr>
            <a:r>
              <a:rPr lang="en-US" sz="2400">
                <a:ea typeface="Calibri" panose="020F0502020204030204" pitchFamily="34" charset="0"/>
              </a:rPr>
              <a:t> </a:t>
            </a:r>
            <a:br>
              <a:rPr lang="en-US" sz="2400">
                <a:ea typeface="Calibri" panose="020F0502020204030204" pitchFamily="34" charset="0"/>
              </a:rPr>
            </a:br>
            <a:r>
              <a:rPr lang="en-US" sz="2133" u="sng">
                <a:solidFill>
                  <a:srgbClr val="0563C1"/>
                </a:solidFill>
                <a:ea typeface="Calibri" panose="020F0502020204030204" pitchFamily="34" charset="0"/>
                <a:hlinkClick r:id="rId2"/>
              </a:rPr>
              <a:t>https://healthdata.gov/stories/s/U-S-Government-Monkeypox-Research-Summary/3w47-9e7a/</a:t>
            </a:r>
            <a:br>
              <a:rPr lang="en-US" sz="2400">
                <a:ea typeface="Calibri" panose="020F0502020204030204" pitchFamily="34" charset="0"/>
              </a:rPr>
            </a:br>
            <a:endParaRPr lang="en-US"/>
          </a:p>
        </p:txBody>
      </p:sp>
      <p:sp>
        <p:nvSpPr>
          <p:cNvPr id="3" name="Text Placeholder 2">
            <a:extLst>
              <a:ext uri="{FF2B5EF4-FFF2-40B4-BE49-F238E27FC236}">
                <a16:creationId xmlns:a16="http://schemas.microsoft.com/office/drawing/2014/main" id="{F163962C-A7E6-45C4-A3BC-EA9EE279DE2F}"/>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06B03971-3681-4FD9-8FEF-7663ACF9C8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387" y="151937"/>
            <a:ext cx="12192000" cy="5947936"/>
          </a:xfrm>
          <a:prstGeom prst="rect">
            <a:avLst/>
          </a:prstGeom>
        </p:spPr>
      </p:pic>
    </p:spTree>
    <p:extLst>
      <p:ext uri="{BB962C8B-B14F-4D97-AF65-F5344CB8AC3E}">
        <p14:creationId xmlns:p14="http://schemas.microsoft.com/office/powerpoint/2010/main" val="16701673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35A80DE-85D2-2B40-9777-3F9B6D7B5DF1}"/>
              </a:ext>
            </a:extLst>
          </p:cNvPr>
          <p:cNvSpPr>
            <a:spLocks noGrp="1"/>
          </p:cNvSpPr>
          <p:nvPr>
            <p:ph type="pic" sz="quarter" idx="24"/>
          </p:nvPr>
        </p:nvSpPr>
        <p:spPr/>
      </p:sp>
      <p:sp>
        <p:nvSpPr>
          <p:cNvPr id="12" name="Picture Placeholder 11">
            <a:extLst>
              <a:ext uri="{FF2B5EF4-FFF2-40B4-BE49-F238E27FC236}">
                <a16:creationId xmlns:a16="http://schemas.microsoft.com/office/drawing/2014/main" id="{B5E691CB-5265-1943-99A5-FAAB36A538FA}"/>
              </a:ext>
            </a:extLst>
          </p:cNvPr>
          <p:cNvSpPr>
            <a:spLocks noGrp="1"/>
          </p:cNvSpPr>
          <p:nvPr>
            <p:ph type="pic" sz="quarter" idx="25"/>
          </p:nvPr>
        </p:nvSpPr>
        <p:spPr/>
      </p:sp>
      <p:sp>
        <p:nvSpPr>
          <p:cNvPr id="13" name="Picture Placeholder 12">
            <a:extLst>
              <a:ext uri="{FF2B5EF4-FFF2-40B4-BE49-F238E27FC236}">
                <a16:creationId xmlns:a16="http://schemas.microsoft.com/office/drawing/2014/main" id="{7DFA9257-D0F1-7442-945F-1019D4D240B5}"/>
              </a:ext>
            </a:extLst>
          </p:cNvPr>
          <p:cNvSpPr>
            <a:spLocks noGrp="1"/>
          </p:cNvSpPr>
          <p:nvPr>
            <p:ph type="pic" sz="quarter" idx="26"/>
          </p:nvPr>
        </p:nvSpPr>
        <p:spPr/>
      </p:sp>
    </p:spTree>
    <p:extLst>
      <p:ext uri="{BB962C8B-B14F-4D97-AF65-F5344CB8AC3E}">
        <p14:creationId xmlns:p14="http://schemas.microsoft.com/office/powerpoint/2010/main" val="362921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CF10C9-87B6-3BFF-1BC9-85C69287EA07}"/>
              </a:ext>
            </a:extLst>
          </p:cNvPr>
          <p:cNvPicPr>
            <a:picLocks noChangeAspect="1"/>
          </p:cNvPicPr>
          <p:nvPr/>
        </p:nvPicPr>
        <p:blipFill rotWithShape="1">
          <a:blip r:embed="rId2">
            <a:alphaModFix amt="35000"/>
          </a:blip>
          <a:srcRect r="444"/>
          <a:stretch/>
        </p:blipFill>
        <p:spPr>
          <a:xfrm>
            <a:off x="21" y="10"/>
            <a:ext cx="12191979" cy="6857990"/>
          </a:xfrm>
          <a:prstGeom prst="rect">
            <a:avLst/>
          </a:prstGeom>
        </p:spPr>
      </p:pic>
      <p:sp>
        <p:nvSpPr>
          <p:cNvPr id="2" name="Title 1">
            <a:extLst>
              <a:ext uri="{FF2B5EF4-FFF2-40B4-BE49-F238E27FC236}">
                <a16:creationId xmlns:a16="http://schemas.microsoft.com/office/drawing/2014/main" id="{90668A54-8950-A2B9-BE8E-F84A62E9DE64}"/>
              </a:ext>
            </a:extLst>
          </p:cNvPr>
          <p:cNvSpPr>
            <a:spLocks noGrp="1"/>
          </p:cNvSpPr>
          <p:nvPr>
            <p:ph type="title"/>
          </p:nvPr>
        </p:nvSpPr>
        <p:spPr>
          <a:xfrm>
            <a:off x="440675" y="435999"/>
            <a:ext cx="11172825" cy="4102950"/>
          </a:xfrm>
        </p:spPr>
        <p:txBody>
          <a:bodyPr vert="horz" lIns="91440" tIns="45720" rIns="91440" bIns="45720" rtlCol="0" anchor="ctr">
            <a:noAutofit/>
          </a:bodyPr>
          <a:lstStyle/>
          <a:p>
            <a:pPr algn="ctr"/>
            <a:r>
              <a:rPr lang="en-US" sz="5400" b="1">
                <a:solidFill>
                  <a:srgbClr val="FFFFFF"/>
                </a:solidFill>
              </a:rPr>
              <a:t>The 2022 Monkeypox (MPV) Outbreak: Community Health Center Response</a:t>
            </a:r>
          </a:p>
        </p:txBody>
      </p:sp>
      <p:sp>
        <p:nvSpPr>
          <p:cNvPr id="3" name="TextBox 2">
            <a:extLst>
              <a:ext uri="{FF2B5EF4-FFF2-40B4-BE49-F238E27FC236}">
                <a16:creationId xmlns:a16="http://schemas.microsoft.com/office/drawing/2014/main" id="{83D55020-BB31-2465-2BC8-20161DA36738}"/>
              </a:ext>
            </a:extLst>
          </p:cNvPr>
          <p:cNvSpPr txBox="1"/>
          <p:nvPr/>
        </p:nvSpPr>
        <p:spPr>
          <a:xfrm>
            <a:off x="120958" y="6079194"/>
            <a:ext cx="10515600" cy="643266"/>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b="1">
                <a:solidFill>
                  <a:srgbClr val="FFFFFF"/>
                </a:solidFill>
              </a:rPr>
              <a:t>Anthony Fortenberry, Chief Nursing Officer</a:t>
            </a:r>
          </a:p>
          <a:p>
            <a:pPr defTabSz="914400">
              <a:lnSpc>
                <a:spcPct val="90000"/>
              </a:lnSpc>
              <a:spcAft>
                <a:spcPts val="600"/>
              </a:spcAft>
            </a:pPr>
            <a:r>
              <a:rPr lang="en-US" b="1">
                <a:solidFill>
                  <a:srgbClr val="FFFFFF"/>
                </a:solidFill>
              </a:rPr>
              <a:t>Callen-Lorde Community Health Center</a:t>
            </a:r>
          </a:p>
        </p:txBody>
      </p:sp>
      <p:pic>
        <p:nvPicPr>
          <p:cNvPr id="17" name="Picture 16" descr="Text&#10;&#10;Description automatically generated">
            <a:extLst>
              <a:ext uri="{FF2B5EF4-FFF2-40B4-BE49-F238E27FC236}">
                <a16:creationId xmlns:a16="http://schemas.microsoft.com/office/drawing/2014/main" id="{76815C15-6D97-FCBB-E6C3-128C332C739C}"/>
              </a:ext>
            </a:extLst>
          </p:cNvPr>
          <p:cNvPicPr>
            <a:picLocks noChangeAspect="1"/>
          </p:cNvPicPr>
          <p:nvPr/>
        </p:nvPicPr>
        <p:blipFill>
          <a:blip r:embed="rId3"/>
          <a:stretch>
            <a:fillRect/>
          </a:stretch>
        </p:blipFill>
        <p:spPr>
          <a:xfrm>
            <a:off x="11155958" y="5801710"/>
            <a:ext cx="915084" cy="920750"/>
          </a:xfrm>
          <a:prstGeom prst="rect">
            <a:avLst/>
          </a:prstGeom>
        </p:spPr>
      </p:pic>
    </p:spTree>
    <p:extLst>
      <p:ext uri="{BB962C8B-B14F-4D97-AF65-F5344CB8AC3E}">
        <p14:creationId xmlns:p14="http://schemas.microsoft.com/office/powerpoint/2010/main" val="84151537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Shape 118">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1435E83-B314-AA98-B21E-E17ACD751B6F}"/>
              </a:ext>
            </a:extLst>
          </p:cNvPr>
          <p:cNvSpPr>
            <a:spLocks noGrp="1"/>
          </p:cNvSpPr>
          <p:nvPr>
            <p:ph type="title"/>
          </p:nvPr>
        </p:nvSpPr>
        <p:spPr>
          <a:xfrm>
            <a:off x="833325" y="705644"/>
            <a:ext cx="3973667" cy="5811837"/>
          </a:xfrm>
        </p:spPr>
        <p:txBody>
          <a:bodyPr>
            <a:normAutofit/>
          </a:bodyPr>
          <a:lstStyle/>
          <a:p>
            <a:r>
              <a:rPr lang="en-US" sz="5400" b="1">
                <a:solidFill>
                  <a:srgbClr val="FFFFFF"/>
                </a:solidFill>
              </a:rPr>
              <a:t>Monkeypox (MPV) Overview</a:t>
            </a:r>
            <a:br>
              <a:rPr lang="en-US">
                <a:solidFill>
                  <a:srgbClr val="FFFFFF"/>
                </a:solidFill>
              </a:rPr>
            </a:br>
            <a:endParaRPr lang="en-US">
              <a:solidFill>
                <a:srgbClr val="FFFFFF"/>
              </a:solidFill>
            </a:endParaRPr>
          </a:p>
        </p:txBody>
      </p:sp>
      <p:sp>
        <p:nvSpPr>
          <p:cNvPr id="7" name="Content Placeholder 2">
            <a:extLst>
              <a:ext uri="{FF2B5EF4-FFF2-40B4-BE49-F238E27FC236}">
                <a16:creationId xmlns:a16="http://schemas.microsoft.com/office/drawing/2014/main" id="{4E97EE3D-C0EF-8B4B-9987-A2E98E4FEC1B}"/>
              </a:ext>
            </a:extLst>
          </p:cNvPr>
          <p:cNvSpPr>
            <a:spLocks noGrp="1"/>
          </p:cNvSpPr>
          <p:nvPr>
            <p:ph idx="1"/>
          </p:nvPr>
        </p:nvSpPr>
        <p:spPr>
          <a:xfrm>
            <a:off x="4963489" y="705644"/>
            <a:ext cx="5996871" cy="5660265"/>
          </a:xfrm>
        </p:spPr>
        <p:txBody>
          <a:bodyPr anchor="ctr">
            <a:normAutofit fontScale="85000" lnSpcReduction="20000"/>
          </a:bodyPr>
          <a:lstStyle/>
          <a:p>
            <a:r>
              <a:rPr lang="en-US" sz="2000">
                <a:solidFill>
                  <a:srgbClr val="FFFFFF"/>
                </a:solidFill>
              </a:rPr>
              <a:t>MPV is a disease caused by infection with the monkeypox virus. MPV is part of the same family of viruses as variola virus, the virus that causes Smallpox. </a:t>
            </a:r>
          </a:p>
          <a:p>
            <a:pPr marL="0" indent="0">
              <a:buNone/>
            </a:pPr>
            <a:endParaRPr lang="en-US" sz="2000">
              <a:solidFill>
                <a:srgbClr val="FFFFFF"/>
              </a:solidFill>
            </a:endParaRPr>
          </a:p>
          <a:p>
            <a:r>
              <a:rPr lang="en-US" sz="2000">
                <a:solidFill>
                  <a:srgbClr val="FFFFFF"/>
                </a:solidFill>
              </a:rPr>
              <a:t>Symptoms usually start in 3 to 17 days. They can last for two to four weeks. </a:t>
            </a:r>
          </a:p>
          <a:p>
            <a:pPr marL="0" indent="0">
              <a:buNone/>
            </a:pPr>
            <a:endParaRPr lang="en-US" sz="2000">
              <a:solidFill>
                <a:srgbClr val="FFFFFF"/>
              </a:solidFill>
            </a:endParaRPr>
          </a:p>
          <a:p>
            <a:r>
              <a:rPr lang="en-US" sz="2000">
                <a:solidFill>
                  <a:srgbClr val="FFFFFF"/>
                </a:solidFill>
              </a:rPr>
              <a:t>In the recent outbreak, the rash or sores is often seen in the genital/groin area as well as in and around the anal area but can occur all over the body as well as on the palms of the hands and soles of feet.</a:t>
            </a:r>
          </a:p>
          <a:p>
            <a:pPr marL="0" indent="0">
              <a:buNone/>
            </a:pPr>
            <a:endParaRPr lang="en-US" sz="2000">
              <a:solidFill>
                <a:srgbClr val="FFFFFF"/>
              </a:solidFill>
            </a:endParaRPr>
          </a:p>
          <a:p>
            <a:r>
              <a:rPr lang="en-US" sz="2000">
                <a:solidFill>
                  <a:srgbClr val="FFFFFF"/>
                </a:solidFill>
              </a:rPr>
              <a:t>Complications can include inflammation of the lining of the rectum (proctitis), or sores that could result in scarring of the eye, mouth, anus or urethra. </a:t>
            </a:r>
          </a:p>
          <a:p>
            <a:pPr marL="0" indent="0">
              <a:buNone/>
            </a:pPr>
            <a:endParaRPr lang="en-US" sz="2000">
              <a:solidFill>
                <a:srgbClr val="FFFFFF"/>
              </a:solidFill>
            </a:endParaRPr>
          </a:p>
          <a:p>
            <a:r>
              <a:rPr lang="en-US" sz="2000">
                <a:solidFill>
                  <a:srgbClr val="FFFFFF"/>
                </a:solidFill>
              </a:rPr>
              <a:t>We do not know if monkeypox causes long-term health problems.</a:t>
            </a:r>
          </a:p>
          <a:p>
            <a:pPr marL="0" indent="0">
              <a:buNone/>
            </a:pPr>
            <a:endParaRPr lang="en-US" sz="2000">
              <a:solidFill>
                <a:srgbClr val="FFFFFF"/>
              </a:solidFill>
            </a:endParaRPr>
          </a:p>
          <a:p>
            <a:r>
              <a:rPr lang="en-US" sz="2000">
                <a:solidFill>
                  <a:srgbClr val="FFFFFF"/>
                </a:solidFill>
              </a:rPr>
              <a:t>Although MPV can affect anyone regardless of sex, gender, or sexual orientation, recent clusters have disproportionately occurred in men who have sex with men.</a:t>
            </a:r>
          </a:p>
          <a:p>
            <a:endParaRPr lang="en-US" sz="1600">
              <a:solidFill>
                <a:srgbClr val="FFFFFF"/>
              </a:solidFill>
            </a:endParaRPr>
          </a:p>
        </p:txBody>
      </p:sp>
      <p:pic>
        <p:nvPicPr>
          <p:cNvPr id="6" name="Picture 5">
            <a:extLst>
              <a:ext uri="{FF2B5EF4-FFF2-40B4-BE49-F238E27FC236}">
                <a16:creationId xmlns:a16="http://schemas.microsoft.com/office/drawing/2014/main" id="{8F8AB35C-09A8-2A0C-5EFC-B71B0130C901}"/>
              </a:ext>
            </a:extLst>
          </p:cNvPr>
          <p:cNvPicPr>
            <a:picLocks noChangeAspect="1"/>
          </p:cNvPicPr>
          <p:nvPr/>
        </p:nvPicPr>
        <p:blipFill>
          <a:blip r:embed="rId2"/>
          <a:stretch>
            <a:fillRect/>
          </a:stretch>
        </p:blipFill>
        <p:spPr>
          <a:xfrm>
            <a:off x="11365606" y="5992262"/>
            <a:ext cx="696238" cy="700549"/>
          </a:xfrm>
          <a:prstGeom prst="rect">
            <a:avLst/>
          </a:prstGeom>
        </p:spPr>
      </p:pic>
    </p:spTree>
    <p:extLst>
      <p:ext uri="{BB962C8B-B14F-4D97-AF65-F5344CB8AC3E}">
        <p14:creationId xmlns:p14="http://schemas.microsoft.com/office/powerpoint/2010/main" val="3449866796"/>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C7FA4-7205-FDA4-9EBE-02DC307E871F}"/>
              </a:ext>
            </a:extLst>
          </p:cNvPr>
          <p:cNvSpPr>
            <a:spLocks noGrp="1"/>
          </p:cNvSpPr>
          <p:nvPr>
            <p:ph type="title"/>
          </p:nvPr>
        </p:nvSpPr>
        <p:spPr>
          <a:xfrm>
            <a:off x="223242" y="205087"/>
            <a:ext cx="8695544" cy="954532"/>
          </a:xfrm>
        </p:spPr>
        <p:txBody>
          <a:bodyPr vert="horz" lIns="91440" tIns="45720" rIns="91440" bIns="45720" rtlCol="0">
            <a:normAutofit/>
          </a:bodyPr>
          <a:lstStyle/>
          <a:p>
            <a:r>
              <a:rPr lang="en-US" sz="4000" b="1" kern="1200">
                <a:latin typeface="+mj-lt"/>
                <a:ea typeface="+mj-ea"/>
                <a:cs typeface="+mj-cs"/>
              </a:rPr>
              <a:t>Patient Education: MPV transmission </a:t>
            </a:r>
            <a:endParaRPr lang="en-US" sz="4000" kern="1200">
              <a:latin typeface="+mj-lt"/>
              <a:ea typeface="+mj-ea"/>
              <a:cs typeface="+mj-cs"/>
            </a:endParaRPr>
          </a:p>
        </p:txBody>
      </p:sp>
      <p:pic>
        <p:nvPicPr>
          <p:cNvPr id="4" name="Picture 3" descr="A black rectangle with a black background&#10;&#10;Description automatically generated with low confidence">
            <a:extLst>
              <a:ext uri="{FF2B5EF4-FFF2-40B4-BE49-F238E27FC236}">
                <a16:creationId xmlns:a16="http://schemas.microsoft.com/office/drawing/2014/main" id="{8C15CE58-C750-8247-CF85-43DB50ED8A41}"/>
              </a:ext>
            </a:extLst>
          </p:cNvPr>
          <p:cNvPicPr>
            <a:picLocks noChangeAspect="1"/>
          </p:cNvPicPr>
          <p:nvPr/>
        </p:nvPicPr>
        <p:blipFill>
          <a:blip r:embed="rId2"/>
          <a:stretch>
            <a:fillRect/>
          </a:stretch>
        </p:blipFill>
        <p:spPr>
          <a:xfrm>
            <a:off x="11309908" y="6038192"/>
            <a:ext cx="696238" cy="700549"/>
          </a:xfrm>
          <a:prstGeom prst="rect">
            <a:avLst/>
          </a:prstGeom>
        </p:spPr>
      </p:pic>
      <p:pic>
        <p:nvPicPr>
          <p:cNvPr id="3" name="Picture 2">
            <a:extLst>
              <a:ext uri="{FF2B5EF4-FFF2-40B4-BE49-F238E27FC236}">
                <a16:creationId xmlns:a16="http://schemas.microsoft.com/office/drawing/2014/main" id="{3B3264F2-DB68-098E-4573-8D887B0F8DE0}"/>
              </a:ext>
            </a:extLst>
          </p:cNvPr>
          <p:cNvPicPr>
            <a:picLocks noChangeAspect="1"/>
          </p:cNvPicPr>
          <p:nvPr/>
        </p:nvPicPr>
        <p:blipFill>
          <a:blip r:embed="rId3"/>
          <a:stretch>
            <a:fillRect/>
          </a:stretch>
        </p:blipFill>
        <p:spPr>
          <a:xfrm>
            <a:off x="1629110" y="1159619"/>
            <a:ext cx="8933780" cy="4985997"/>
          </a:xfrm>
          <a:prstGeom prst="rect">
            <a:avLst/>
          </a:prstGeom>
        </p:spPr>
      </p:pic>
    </p:spTree>
    <p:extLst>
      <p:ext uri="{BB962C8B-B14F-4D97-AF65-F5344CB8AC3E}">
        <p14:creationId xmlns:p14="http://schemas.microsoft.com/office/powerpoint/2010/main" val="2817932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CC504B-201B-B426-A23F-65BE6824FE56}"/>
              </a:ext>
            </a:extLst>
          </p:cNvPr>
          <p:cNvSpPr>
            <a:spLocks noGrp="1"/>
          </p:cNvSpPr>
          <p:nvPr>
            <p:ph type="title"/>
          </p:nvPr>
        </p:nvSpPr>
        <p:spPr>
          <a:xfrm>
            <a:off x="275201" y="409664"/>
            <a:ext cx="10520702" cy="1001519"/>
          </a:xfrm>
        </p:spPr>
        <p:txBody>
          <a:bodyPr>
            <a:normAutofit fontScale="90000"/>
          </a:bodyPr>
          <a:lstStyle/>
          <a:p>
            <a:r>
              <a:rPr lang="en-US" b="1">
                <a:solidFill>
                  <a:srgbClr val="FFFFFF"/>
                </a:solidFill>
              </a:rPr>
              <a:t>Patient Education: MPV Stigma</a:t>
            </a:r>
            <a:br>
              <a:rPr lang="en-US">
                <a:solidFill>
                  <a:srgbClr val="FFFFFF"/>
                </a:solidFill>
              </a:rPr>
            </a:br>
            <a:endParaRPr lang="en-US">
              <a:solidFill>
                <a:srgbClr val="FFFFFF"/>
              </a:solidFill>
            </a:endParaRPr>
          </a:p>
        </p:txBody>
      </p:sp>
      <p:pic>
        <p:nvPicPr>
          <p:cNvPr id="4" name="Picture 3">
            <a:extLst>
              <a:ext uri="{FF2B5EF4-FFF2-40B4-BE49-F238E27FC236}">
                <a16:creationId xmlns:a16="http://schemas.microsoft.com/office/drawing/2014/main" id="{C29C1294-525E-27FF-3A5A-4913F87D7A8D}"/>
              </a:ext>
            </a:extLst>
          </p:cNvPr>
          <p:cNvPicPr>
            <a:picLocks noChangeAspect="1"/>
          </p:cNvPicPr>
          <p:nvPr/>
        </p:nvPicPr>
        <p:blipFill>
          <a:blip r:embed="rId2"/>
          <a:stretch>
            <a:fillRect/>
          </a:stretch>
        </p:blipFill>
        <p:spPr>
          <a:xfrm>
            <a:off x="11309908" y="6038192"/>
            <a:ext cx="696238" cy="700549"/>
          </a:xfrm>
          <a:prstGeom prst="rect">
            <a:avLst/>
          </a:prstGeom>
        </p:spPr>
      </p:pic>
      <p:pic>
        <p:nvPicPr>
          <p:cNvPr id="5" name="Picture 4">
            <a:extLst>
              <a:ext uri="{FF2B5EF4-FFF2-40B4-BE49-F238E27FC236}">
                <a16:creationId xmlns:a16="http://schemas.microsoft.com/office/drawing/2014/main" id="{8C485E6D-2E53-87D7-7825-64A2A672FCAD}"/>
              </a:ext>
            </a:extLst>
          </p:cNvPr>
          <p:cNvPicPr>
            <a:picLocks noChangeAspect="1"/>
          </p:cNvPicPr>
          <p:nvPr/>
        </p:nvPicPr>
        <p:blipFill>
          <a:blip r:embed="rId3"/>
          <a:stretch>
            <a:fillRect/>
          </a:stretch>
        </p:blipFill>
        <p:spPr>
          <a:xfrm>
            <a:off x="1556277" y="1142286"/>
            <a:ext cx="9079446" cy="4895906"/>
          </a:xfrm>
          <a:prstGeom prst="rect">
            <a:avLst/>
          </a:prstGeom>
        </p:spPr>
      </p:pic>
    </p:spTree>
    <p:extLst>
      <p:ext uri="{BB962C8B-B14F-4D97-AF65-F5344CB8AC3E}">
        <p14:creationId xmlns:p14="http://schemas.microsoft.com/office/powerpoint/2010/main" val="2671446308"/>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92428A-8D75-FCDB-4CAF-9F28EC56ABBB}"/>
              </a:ext>
            </a:extLst>
          </p:cNvPr>
          <p:cNvSpPr>
            <a:spLocks noGrp="1"/>
          </p:cNvSpPr>
          <p:nvPr>
            <p:ph type="title"/>
          </p:nvPr>
        </p:nvSpPr>
        <p:spPr>
          <a:xfrm>
            <a:off x="838200" y="704088"/>
            <a:ext cx="3529953" cy="2980944"/>
          </a:xfrm>
        </p:spPr>
        <p:txBody>
          <a:bodyPr>
            <a:normAutofit/>
          </a:bodyPr>
          <a:lstStyle/>
          <a:p>
            <a:r>
              <a:rPr lang="en-US" b="1">
                <a:solidFill>
                  <a:schemeClr val="bg1"/>
                </a:solidFill>
              </a:rPr>
              <a:t>MPV Occupational Safety</a:t>
            </a:r>
            <a:endParaRPr lang="en-US" b="1" baseline="30000">
              <a:solidFill>
                <a:schemeClr val="bg1"/>
              </a:solidFill>
            </a:endParaRPr>
          </a:p>
        </p:txBody>
      </p:sp>
      <p:sp>
        <p:nvSpPr>
          <p:cNvPr id="3" name="Content Placeholder 2">
            <a:extLst>
              <a:ext uri="{FF2B5EF4-FFF2-40B4-BE49-F238E27FC236}">
                <a16:creationId xmlns:a16="http://schemas.microsoft.com/office/drawing/2014/main" id="{E6D6BE07-0991-49BE-C946-FF09708B6A6A}"/>
              </a:ext>
            </a:extLst>
          </p:cNvPr>
          <p:cNvSpPr>
            <a:spLocks noGrp="1"/>
          </p:cNvSpPr>
          <p:nvPr>
            <p:ph idx="1"/>
          </p:nvPr>
        </p:nvSpPr>
        <p:spPr>
          <a:xfrm>
            <a:off x="6212411" y="704088"/>
            <a:ext cx="5979591" cy="5684378"/>
          </a:xfrm>
        </p:spPr>
        <p:txBody>
          <a:bodyPr anchor="ctr">
            <a:normAutofit/>
          </a:bodyPr>
          <a:lstStyle/>
          <a:p>
            <a:pPr marL="0" indent="0">
              <a:buNone/>
            </a:pPr>
            <a:r>
              <a:rPr lang="en-US" sz="2000" b="1"/>
              <a:t>Personal Protective Equipment (PPE) should include</a:t>
            </a:r>
            <a:r>
              <a:rPr lang="en-US" sz="2000" b="1" baseline="30000"/>
              <a:t>2</a:t>
            </a:r>
            <a:r>
              <a:rPr lang="en-US" sz="2000" b="1"/>
              <a:t>:</a:t>
            </a:r>
          </a:p>
          <a:p>
            <a:r>
              <a:rPr lang="en-US" sz="1700"/>
              <a:t>Gown</a:t>
            </a:r>
          </a:p>
          <a:p>
            <a:r>
              <a:rPr lang="en-US" sz="1700"/>
              <a:t>Gloves</a:t>
            </a:r>
          </a:p>
          <a:p>
            <a:r>
              <a:rPr lang="en-US" sz="1700"/>
              <a:t>Eye protection (i.e., goggles or a face shield that covers the front and sides of the face)</a:t>
            </a:r>
          </a:p>
          <a:p>
            <a:r>
              <a:rPr lang="en-US" sz="1700"/>
              <a:t>NIOSH-approved particulate respirator equipped with N95 filters or higher</a:t>
            </a:r>
          </a:p>
          <a:p>
            <a:pPr marL="0" indent="0">
              <a:buNone/>
            </a:pPr>
            <a:r>
              <a:rPr lang="en-US" sz="2000" b="1"/>
              <a:t>Isolation</a:t>
            </a:r>
          </a:p>
          <a:p>
            <a:r>
              <a:rPr lang="en-US" sz="1700"/>
              <a:t>Isolation or quarantine should be maintained until all lesions have crusted, those crusts have separated, and a fresh layer of healthy skin has formed underneath </a:t>
            </a:r>
          </a:p>
          <a:p>
            <a:pPr marL="0" indent="0">
              <a:buNone/>
            </a:pPr>
            <a:r>
              <a:rPr lang="en-US" sz="2000" b="1"/>
              <a:t>Environmental Infection Control</a:t>
            </a:r>
          </a:p>
          <a:p>
            <a:r>
              <a:rPr lang="en-US" sz="1600"/>
              <a:t>Standard cleaning and disinfection procedures should be performed using an EPA-registered hospital-grade viral disinfectant </a:t>
            </a:r>
          </a:p>
          <a:p>
            <a:r>
              <a:rPr lang="en-US" sz="1600"/>
              <a:t>Soiled laundry should be gently and promptly contained </a:t>
            </a:r>
          </a:p>
          <a:p>
            <a:r>
              <a:rPr lang="en-US" sz="1600"/>
              <a:t>Activities such as dry dusting, sweeping, or vacuuming should be avoided. Wet cleaning methods are preferred</a:t>
            </a:r>
          </a:p>
          <a:p>
            <a:endParaRPr lang="en-US" sz="1300"/>
          </a:p>
        </p:txBody>
      </p:sp>
      <p:pic>
        <p:nvPicPr>
          <p:cNvPr id="4" name="Picture 3">
            <a:extLst>
              <a:ext uri="{FF2B5EF4-FFF2-40B4-BE49-F238E27FC236}">
                <a16:creationId xmlns:a16="http://schemas.microsoft.com/office/drawing/2014/main" id="{8998F009-6B8F-E69E-DB04-CA6E9804D7EE}"/>
              </a:ext>
            </a:extLst>
          </p:cNvPr>
          <p:cNvPicPr>
            <a:picLocks noChangeAspect="1"/>
          </p:cNvPicPr>
          <p:nvPr/>
        </p:nvPicPr>
        <p:blipFill>
          <a:blip r:embed="rId2"/>
          <a:stretch>
            <a:fillRect/>
          </a:stretch>
        </p:blipFill>
        <p:spPr>
          <a:xfrm>
            <a:off x="11309908" y="6038192"/>
            <a:ext cx="696238" cy="700549"/>
          </a:xfrm>
          <a:prstGeom prst="rect">
            <a:avLst/>
          </a:prstGeom>
        </p:spPr>
      </p:pic>
    </p:spTree>
    <p:extLst>
      <p:ext uri="{BB962C8B-B14F-4D97-AF65-F5344CB8AC3E}">
        <p14:creationId xmlns:p14="http://schemas.microsoft.com/office/powerpoint/2010/main" val="415962377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0B17E17-990F-460A-92E6-5AA928C1A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01154" y="-478"/>
            <a:ext cx="7590846" cy="6858478"/>
          </a:xfrm>
          <a:custGeom>
            <a:avLst/>
            <a:gdLst>
              <a:gd name="connsiteX0" fmla="*/ 4378374 w 7554749"/>
              <a:gd name="connsiteY0" fmla="*/ 0 h 6858478"/>
              <a:gd name="connsiteX1" fmla="*/ 4372797 w 7554749"/>
              <a:gd name="connsiteY1" fmla="*/ 0 h 6858478"/>
              <a:gd name="connsiteX2" fmla="*/ 3306569 w 7554749"/>
              <a:gd name="connsiteY2" fmla="*/ 0 h 6858478"/>
              <a:gd name="connsiteX3" fmla="*/ 0 w 7554749"/>
              <a:gd name="connsiteY3" fmla="*/ 0 h 6858478"/>
              <a:gd name="connsiteX4" fmla="*/ 0 w 7554749"/>
              <a:gd name="connsiteY4" fmla="*/ 6857915 h 6858478"/>
              <a:gd name="connsiteX5" fmla="*/ 130454 w 7554749"/>
              <a:gd name="connsiteY5" fmla="*/ 6857915 h 6858478"/>
              <a:gd name="connsiteX6" fmla="*/ 130194 w 7554749"/>
              <a:gd name="connsiteY6" fmla="*/ 6858478 h 6858478"/>
              <a:gd name="connsiteX7" fmla="*/ 7554749 w 7554749"/>
              <a:gd name="connsiteY7" fmla="*/ 6858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4749" h="6858478">
                <a:moveTo>
                  <a:pt x="4378374" y="0"/>
                </a:moveTo>
                <a:lnTo>
                  <a:pt x="4372797" y="0"/>
                </a:lnTo>
                <a:lnTo>
                  <a:pt x="3306569" y="0"/>
                </a:lnTo>
                <a:lnTo>
                  <a:pt x="0" y="0"/>
                </a:lnTo>
                <a:lnTo>
                  <a:pt x="0" y="6857915"/>
                </a:lnTo>
                <a:lnTo>
                  <a:pt x="130454" y="6857915"/>
                </a:lnTo>
                <a:lnTo>
                  <a:pt x="130194" y="6858478"/>
                </a:lnTo>
                <a:lnTo>
                  <a:pt x="7554749" y="6858478"/>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64DB4E-20CE-4CAE-BD72-D4E3D1FA2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05515" y="-479"/>
            <a:ext cx="6786484" cy="6858479"/>
          </a:xfrm>
          <a:custGeom>
            <a:avLst/>
            <a:gdLst>
              <a:gd name="connsiteX0" fmla="*/ 3577837 w 6754212"/>
              <a:gd name="connsiteY0" fmla="*/ 0 h 6858479"/>
              <a:gd name="connsiteX1" fmla="*/ 3572260 w 6754212"/>
              <a:gd name="connsiteY1" fmla="*/ 0 h 6858479"/>
              <a:gd name="connsiteX2" fmla="*/ 2506032 w 6754212"/>
              <a:gd name="connsiteY2" fmla="*/ 0 h 6858479"/>
              <a:gd name="connsiteX3" fmla="*/ 0 w 6754212"/>
              <a:gd name="connsiteY3" fmla="*/ 0 h 6858479"/>
              <a:gd name="connsiteX4" fmla="*/ 0 w 6754212"/>
              <a:gd name="connsiteY4" fmla="*/ 6858479 h 6858479"/>
              <a:gd name="connsiteX5" fmla="*/ 788260 w 6754212"/>
              <a:gd name="connsiteY5" fmla="*/ 6858479 h 6858479"/>
              <a:gd name="connsiteX6" fmla="*/ 788260 w 6754212"/>
              <a:gd name="connsiteY6" fmla="*/ 6858478 h 6858479"/>
              <a:gd name="connsiteX7" fmla="*/ 6754212 w 6754212"/>
              <a:gd name="connsiteY7" fmla="*/ 6858478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4212" h="6858479">
                <a:moveTo>
                  <a:pt x="3577837" y="0"/>
                </a:moveTo>
                <a:lnTo>
                  <a:pt x="3572260" y="0"/>
                </a:lnTo>
                <a:lnTo>
                  <a:pt x="2506032" y="0"/>
                </a:lnTo>
                <a:lnTo>
                  <a:pt x="0" y="0"/>
                </a:lnTo>
                <a:lnTo>
                  <a:pt x="0" y="6858479"/>
                </a:lnTo>
                <a:lnTo>
                  <a:pt x="788260" y="6858479"/>
                </a:lnTo>
                <a:lnTo>
                  <a:pt x="788260" y="6858478"/>
                </a:lnTo>
                <a:lnTo>
                  <a:pt x="6754212"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C9F9BD-55ED-6535-0158-67983C8A4C8A}"/>
              </a:ext>
            </a:extLst>
          </p:cNvPr>
          <p:cNvSpPr>
            <a:spLocks noGrp="1"/>
          </p:cNvSpPr>
          <p:nvPr>
            <p:ph type="title"/>
          </p:nvPr>
        </p:nvSpPr>
        <p:spPr>
          <a:xfrm>
            <a:off x="7806154" y="2431431"/>
            <a:ext cx="3998153" cy="2171060"/>
          </a:xfrm>
        </p:spPr>
        <p:txBody>
          <a:bodyPr vert="horz" lIns="91440" tIns="45720" rIns="91440" bIns="45720" rtlCol="0" anchor="t">
            <a:normAutofit fontScale="90000"/>
          </a:bodyPr>
          <a:lstStyle/>
          <a:p>
            <a:pPr algn="r"/>
            <a:r>
              <a:rPr lang="en-US" sz="5400" b="1" kern="1200">
                <a:solidFill>
                  <a:schemeClr val="tx1"/>
                </a:solidFill>
                <a:latin typeface="+mj-lt"/>
                <a:ea typeface="+mj-ea"/>
                <a:cs typeface="+mj-cs"/>
              </a:rPr>
              <a:t>MPV Morbidity &amp; Mortality</a:t>
            </a:r>
            <a:br>
              <a:rPr lang="en-US" sz="5400" b="1" kern="1200">
                <a:solidFill>
                  <a:schemeClr val="tx1"/>
                </a:solidFill>
                <a:latin typeface="+mj-lt"/>
                <a:ea typeface="+mj-ea"/>
                <a:cs typeface="+mj-cs"/>
              </a:rPr>
            </a:br>
            <a:br>
              <a:rPr lang="en-US" sz="5400" b="1" kern="1200">
                <a:solidFill>
                  <a:schemeClr val="tx1"/>
                </a:solidFill>
                <a:latin typeface="+mj-lt"/>
                <a:ea typeface="+mj-ea"/>
                <a:cs typeface="+mj-cs"/>
              </a:rPr>
            </a:br>
            <a:br>
              <a:rPr lang="en-US" sz="5400" b="1" kern="1200">
                <a:solidFill>
                  <a:schemeClr val="tx1"/>
                </a:solidFill>
                <a:latin typeface="+mj-lt"/>
                <a:ea typeface="+mj-ea"/>
                <a:cs typeface="+mj-cs"/>
              </a:rPr>
            </a:br>
            <a:br>
              <a:rPr lang="en-US" sz="5400" b="1" kern="1200">
                <a:solidFill>
                  <a:schemeClr val="tx1"/>
                </a:solidFill>
                <a:latin typeface="+mj-lt"/>
                <a:ea typeface="+mj-ea"/>
                <a:cs typeface="+mj-cs"/>
              </a:rPr>
            </a:br>
            <a:endParaRPr lang="en-US" sz="1800"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81BFE84-8088-3836-0F55-2DE2C7F24641}"/>
              </a:ext>
            </a:extLst>
          </p:cNvPr>
          <p:cNvPicPr>
            <a:picLocks noChangeAspect="1"/>
          </p:cNvPicPr>
          <p:nvPr/>
        </p:nvPicPr>
        <p:blipFill>
          <a:blip r:embed="rId2"/>
          <a:stretch>
            <a:fillRect/>
          </a:stretch>
        </p:blipFill>
        <p:spPr>
          <a:xfrm>
            <a:off x="11309908" y="6038192"/>
            <a:ext cx="696238" cy="700549"/>
          </a:xfrm>
          <a:prstGeom prst="rect">
            <a:avLst/>
          </a:prstGeom>
        </p:spPr>
      </p:pic>
      <p:sp>
        <p:nvSpPr>
          <p:cNvPr id="6" name="TextBox 5">
            <a:extLst>
              <a:ext uri="{FF2B5EF4-FFF2-40B4-BE49-F238E27FC236}">
                <a16:creationId xmlns:a16="http://schemas.microsoft.com/office/drawing/2014/main" id="{883F7846-F655-4E42-7435-79E9441034A8}"/>
              </a:ext>
            </a:extLst>
          </p:cNvPr>
          <p:cNvSpPr txBox="1"/>
          <p:nvPr/>
        </p:nvSpPr>
        <p:spPr>
          <a:xfrm>
            <a:off x="880842" y="2427571"/>
            <a:ext cx="4438651" cy="3016210"/>
          </a:xfrm>
          <a:prstGeom prst="rect">
            <a:avLst/>
          </a:prstGeom>
          <a:noFill/>
        </p:spPr>
        <p:txBody>
          <a:bodyPr wrap="none" rtlCol="0">
            <a:spAutoFit/>
          </a:bodyPr>
          <a:lstStyle/>
          <a:p>
            <a:pPr marL="571500" indent="-571500">
              <a:buFont typeface="Arial" panose="020B0604020202020204" pitchFamily="34" charset="0"/>
              <a:buChar char="•"/>
            </a:pPr>
            <a:r>
              <a:rPr lang="en-US" sz="3600" b="1" kern="1200">
                <a:solidFill>
                  <a:schemeClr val="bg1"/>
                </a:solidFill>
                <a:latin typeface="+mj-lt"/>
                <a:ea typeface="+mj-ea"/>
                <a:cs typeface="+mj-cs"/>
              </a:rPr>
              <a:t>Hospitalization Rate</a:t>
            </a:r>
          </a:p>
          <a:p>
            <a:pPr marL="914400" lvl="1" indent="-457200">
              <a:buFont typeface="Arial" panose="020B0604020202020204" pitchFamily="34" charset="0"/>
              <a:buChar char="•"/>
            </a:pPr>
            <a:r>
              <a:rPr lang="en-US" sz="2800" b="1">
                <a:solidFill>
                  <a:schemeClr val="bg1"/>
                </a:solidFill>
                <a:latin typeface="+mj-lt"/>
                <a:ea typeface="+mj-ea"/>
                <a:cs typeface="+mj-cs"/>
              </a:rPr>
              <a:t>Race &amp; Ethnicity</a:t>
            </a:r>
          </a:p>
          <a:p>
            <a:pPr marL="914400" lvl="1" indent="-457200">
              <a:buFont typeface="Arial" panose="020B0604020202020204" pitchFamily="34" charset="0"/>
              <a:buChar char="•"/>
            </a:pPr>
            <a:r>
              <a:rPr lang="en-US" sz="2800" b="1" kern="1200">
                <a:solidFill>
                  <a:schemeClr val="bg1"/>
                </a:solidFill>
                <a:latin typeface="+mj-lt"/>
                <a:ea typeface="+mj-ea"/>
                <a:cs typeface="+mj-cs"/>
              </a:rPr>
              <a:t>HIV Status</a:t>
            </a:r>
          </a:p>
          <a:p>
            <a:pPr marL="571500" indent="-571500">
              <a:buFont typeface="Arial" panose="020B0604020202020204" pitchFamily="34" charset="0"/>
              <a:buChar char="•"/>
            </a:pPr>
            <a:r>
              <a:rPr lang="en-US" sz="3600" b="1" kern="1200">
                <a:solidFill>
                  <a:schemeClr val="bg1"/>
                </a:solidFill>
                <a:latin typeface="+mj-lt"/>
                <a:ea typeface="+mj-ea"/>
                <a:cs typeface="+mj-cs"/>
              </a:rPr>
              <a:t>Mortality </a:t>
            </a:r>
            <a:endParaRPr lang="en-US" sz="3600" b="1">
              <a:solidFill>
                <a:schemeClr val="bg1"/>
              </a:solidFill>
              <a:latin typeface="+mj-lt"/>
              <a:ea typeface="+mj-ea"/>
              <a:cs typeface="+mj-cs"/>
            </a:endParaRPr>
          </a:p>
          <a:p>
            <a:pPr marL="571500" indent="-571500">
              <a:buFont typeface="Arial" panose="020B0604020202020204" pitchFamily="34" charset="0"/>
              <a:buChar char="•"/>
            </a:pPr>
            <a:r>
              <a:rPr lang="en-US" sz="3600" b="1" kern="1200">
                <a:solidFill>
                  <a:schemeClr val="bg1"/>
                </a:solidFill>
                <a:latin typeface="+mj-lt"/>
                <a:ea typeface="+mj-ea"/>
                <a:cs typeface="+mj-cs"/>
              </a:rPr>
              <a:t>STI Coinfections</a:t>
            </a:r>
            <a:br>
              <a:rPr lang="en-US" sz="800" b="1" kern="1200">
                <a:solidFill>
                  <a:schemeClr val="bg1"/>
                </a:solidFill>
                <a:latin typeface="+mj-lt"/>
                <a:ea typeface="+mj-ea"/>
                <a:cs typeface="+mj-cs"/>
              </a:rPr>
            </a:br>
            <a:br>
              <a:rPr lang="en-US" sz="800" b="1" kern="1200">
                <a:solidFill>
                  <a:schemeClr val="bg1"/>
                </a:solidFill>
                <a:latin typeface="+mj-lt"/>
                <a:ea typeface="+mj-ea"/>
                <a:cs typeface="+mj-cs"/>
              </a:rPr>
            </a:br>
            <a:endParaRPr lang="en-US">
              <a:solidFill>
                <a:schemeClr val="bg1"/>
              </a:solidFill>
            </a:endParaRPr>
          </a:p>
        </p:txBody>
      </p:sp>
    </p:spTree>
    <p:extLst>
      <p:ext uri="{BB962C8B-B14F-4D97-AF65-F5344CB8AC3E}">
        <p14:creationId xmlns:p14="http://schemas.microsoft.com/office/powerpoint/2010/main" val="75558215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EBBAFD-A678-443F-3147-4B338BECBBEA}"/>
              </a:ext>
            </a:extLst>
          </p:cNvPr>
          <p:cNvPicPr>
            <a:picLocks noChangeAspect="1"/>
          </p:cNvPicPr>
          <p:nvPr/>
        </p:nvPicPr>
        <p:blipFill rotWithShape="1">
          <a:blip r:embed="rId2"/>
          <a:srcRect l="9831" r="11561" b="-1"/>
          <a:stretch/>
        </p:blipFill>
        <p:spPr>
          <a:xfrm>
            <a:off x="2522358" y="10"/>
            <a:ext cx="9669642" cy="6857990"/>
          </a:xfrm>
          <a:prstGeom prst="rect">
            <a:avLst/>
          </a:prstGeom>
        </p:spPr>
      </p:pic>
      <p:sp>
        <p:nvSpPr>
          <p:cNvPr id="34" name="Rectangle 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C776403-2C18-E4CA-D565-86417409505C}"/>
              </a:ext>
            </a:extLst>
          </p:cNvPr>
          <p:cNvSpPr>
            <a:spLocks noGrp="1"/>
          </p:cNvSpPr>
          <p:nvPr>
            <p:ph type="ctrTitle"/>
          </p:nvPr>
        </p:nvSpPr>
        <p:spPr>
          <a:xfrm>
            <a:off x="952228" y="743447"/>
            <a:ext cx="3973385" cy="3692028"/>
          </a:xfrm>
          <a:noFill/>
        </p:spPr>
        <p:txBody>
          <a:bodyPr vert="horz" lIns="91440" tIns="45720" rIns="91440" bIns="45720" rtlCol="0">
            <a:normAutofit/>
          </a:bodyPr>
          <a:lstStyle/>
          <a:p>
            <a:pPr algn="l"/>
            <a:r>
              <a:rPr lang="en-US" sz="5200" b="1"/>
              <a:t>MPV Treatment – Tecovirimat (TPOXX)</a:t>
            </a:r>
          </a:p>
        </p:txBody>
      </p:sp>
      <p:sp>
        <p:nvSpPr>
          <p:cNvPr id="11" name="Subtitle 10">
            <a:extLst>
              <a:ext uri="{FF2B5EF4-FFF2-40B4-BE49-F238E27FC236}">
                <a16:creationId xmlns:a16="http://schemas.microsoft.com/office/drawing/2014/main" id="{2940D53C-A797-6F6C-6AE8-DE742F053868}"/>
              </a:ext>
            </a:extLst>
          </p:cNvPr>
          <p:cNvSpPr txBox="1">
            <a:spLocks noGrp="1"/>
          </p:cNvSpPr>
          <p:nvPr>
            <p:ph type="subTitle" idx="1"/>
          </p:nvPr>
        </p:nvSpPr>
        <p:spPr>
          <a:xfrm>
            <a:off x="952229" y="4903147"/>
            <a:ext cx="3807058" cy="1485319"/>
          </a:xfrm>
          <a:prstGeom prst="rect">
            <a:avLst/>
          </a:prstGeom>
          <a:noFill/>
        </p:spPr>
        <p:txBody>
          <a:bodyPr lIns="91440" tIns="45720" rIns="91440" bIns="45720" rtlCol="0">
            <a:normAutofit/>
          </a:bodyPr>
          <a:lstStyle/>
          <a:p>
            <a:pPr algn="l"/>
            <a:r>
              <a:rPr lang="en-US" sz="1500"/>
              <a:t>Expanded Access IND Protocol: Use of Tecovirimat (TPOXX®) for Treatment of Human</a:t>
            </a:r>
            <a:br>
              <a:rPr lang="en-US" sz="1500"/>
            </a:br>
            <a:r>
              <a:rPr lang="en-US" sz="1500"/>
              <a:t>Non-Variola Orthopoxvirus Infections in Adults and Children</a:t>
            </a:r>
            <a:r>
              <a:rPr lang="en-US" sz="1500" baseline="30000"/>
              <a:t>4</a:t>
            </a:r>
            <a:endParaRPr lang="en-US" sz="1500">
              <a:effectLst/>
              <a:latin typeface="Calibri" panose="020F0502020204030204" pitchFamily="34" charset="0"/>
              <a:ea typeface="Times New Roman" panose="02020603050405020304" pitchFamily="18" charset="0"/>
            </a:endParaRPr>
          </a:p>
          <a:p>
            <a:pPr marL="285750" indent="-285750" algn="l">
              <a:buFont typeface="Arial" panose="020B0604020202020204" pitchFamily="34" charset="0"/>
              <a:buChar char="•"/>
            </a:pPr>
            <a:endParaRPr lang="en-US" sz="1500"/>
          </a:p>
        </p:txBody>
      </p:sp>
      <p:pic>
        <p:nvPicPr>
          <p:cNvPr id="3" name="Picture 2">
            <a:extLst>
              <a:ext uri="{FF2B5EF4-FFF2-40B4-BE49-F238E27FC236}">
                <a16:creationId xmlns:a16="http://schemas.microsoft.com/office/drawing/2014/main" id="{95FF676A-C22C-E0F9-5415-A21CA6559411}"/>
              </a:ext>
            </a:extLst>
          </p:cNvPr>
          <p:cNvPicPr>
            <a:picLocks noChangeAspect="1"/>
          </p:cNvPicPr>
          <p:nvPr/>
        </p:nvPicPr>
        <p:blipFill>
          <a:blip r:embed="rId3"/>
          <a:stretch>
            <a:fillRect/>
          </a:stretch>
        </p:blipFill>
        <p:spPr>
          <a:xfrm>
            <a:off x="11309908" y="6038192"/>
            <a:ext cx="696238" cy="700549"/>
          </a:xfrm>
          <a:prstGeom prst="rect">
            <a:avLst/>
          </a:prstGeom>
        </p:spPr>
      </p:pic>
    </p:spTree>
    <p:extLst>
      <p:ext uri="{BB962C8B-B14F-4D97-AF65-F5344CB8AC3E}">
        <p14:creationId xmlns:p14="http://schemas.microsoft.com/office/powerpoint/2010/main" val="535333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4EBD41-87EA-54B7-5274-F969F2C2F9BA}"/>
              </a:ext>
            </a:extLst>
          </p:cNvPr>
          <p:cNvSpPr>
            <a:spLocks noGrp="1"/>
          </p:cNvSpPr>
          <p:nvPr>
            <p:ph type="title"/>
          </p:nvPr>
        </p:nvSpPr>
        <p:spPr>
          <a:xfrm>
            <a:off x="1096295" y="800100"/>
            <a:ext cx="2849322" cy="5257800"/>
          </a:xfrm>
        </p:spPr>
        <p:txBody>
          <a:bodyPr>
            <a:normAutofit/>
          </a:bodyPr>
          <a:lstStyle/>
          <a:p>
            <a:pPr algn="ctr"/>
            <a:r>
              <a:rPr lang="en-US" sz="5400" b="1">
                <a:solidFill>
                  <a:schemeClr val="bg1"/>
                </a:solidFill>
              </a:rPr>
              <a:t>JYNNEOS Vaccine</a:t>
            </a:r>
          </a:p>
        </p:txBody>
      </p:sp>
      <p:sp>
        <p:nvSpPr>
          <p:cNvPr id="3" name="Content Placeholder 2">
            <a:extLst>
              <a:ext uri="{FF2B5EF4-FFF2-40B4-BE49-F238E27FC236}">
                <a16:creationId xmlns:a16="http://schemas.microsoft.com/office/drawing/2014/main" id="{BA436DA4-0F57-C9BD-A213-067EB06C0845}"/>
              </a:ext>
            </a:extLst>
          </p:cNvPr>
          <p:cNvSpPr>
            <a:spLocks noGrp="1"/>
          </p:cNvSpPr>
          <p:nvPr>
            <p:ph idx="1"/>
          </p:nvPr>
        </p:nvSpPr>
        <p:spPr>
          <a:xfrm>
            <a:off x="5437491" y="1046173"/>
            <a:ext cx="6024654" cy="5011727"/>
          </a:xfrm>
        </p:spPr>
        <p:txBody>
          <a:bodyPr anchor="ctr">
            <a:normAutofit fontScale="77500" lnSpcReduction="20000"/>
          </a:bodyPr>
          <a:lstStyle/>
          <a:p>
            <a:r>
              <a:rPr lang="en-US" sz="2600"/>
              <a:t>JYNNEOS is a series of two injections administered 28 days apart.</a:t>
            </a:r>
          </a:p>
          <a:p>
            <a:pPr marL="0" indent="0">
              <a:buNone/>
            </a:pPr>
            <a:endParaRPr lang="en-US" sz="2600"/>
          </a:p>
          <a:p>
            <a:r>
              <a:rPr lang="en-US" sz="2600"/>
              <a:t>Common side effects include tiredness, headache and muscle pain. There may also be redness, swelling, soreness and itchiness at the injection site. Generally, injection site side effects from an intradermal injections are exacerbated and last longer than those from a subcutaneous injection.</a:t>
            </a:r>
          </a:p>
          <a:p>
            <a:pPr marL="0" indent="0">
              <a:buNone/>
            </a:pPr>
            <a:endParaRPr lang="en-US" sz="2600"/>
          </a:p>
          <a:p>
            <a:r>
              <a:rPr lang="en-US" sz="2600"/>
              <a:t>Intradermal injections can result in scarring or discoloration of the skin at the injection site. The risk for these reactions is higher for people with darker skin.</a:t>
            </a:r>
          </a:p>
          <a:p>
            <a:pPr marL="0" indent="0">
              <a:buNone/>
            </a:pPr>
            <a:endParaRPr lang="en-US" sz="2600"/>
          </a:p>
          <a:p>
            <a:r>
              <a:rPr lang="en-US" sz="2600"/>
              <a:t>People should be asked prior to vaccination whether they have a history of keloid scars, and those who do should be offered subcutaneous administration.</a:t>
            </a:r>
            <a:endParaRPr lang="en-US" sz="1200"/>
          </a:p>
          <a:p>
            <a:pPr marL="0" indent="0">
              <a:buNone/>
            </a:pPr>
            <a:endParaRPr lang="en-US" sz="1700"/>
          </a:p>
          <a:p>
            <a:pPr marL="0" indent="0">
              <a:buNone/>
            </a:pPr>
            <a:endParaRPr lang="en-US" sz="1700" b="1"/>
          </a:p>
        </p:txBody>
      </p:sp>
      <p:pic>
        <p:nvPicPr>
          <p:cNvPr id="5" name="Picture 4">
            <a:extLst>
              <a:ext uri="{FF2B5EF4-FFF2-40B4-BE49-F238E27FC236}">
                <a16:creationId xmlns:a16="http://schemas.microsoft.com/office/drawing/2014/main" id="{F57E8DE9-71D3-9920-D3F7-CA9EEE7A4665}"/>
              </a:ext>
            </a:extLst>
          </p:cNvPr>
          <p:cNvPicPr>
            <a:picLocks noChangeAspect="1"/>
          </p:cNvPicPr>
          <p:nvPr/>
        </p:nvPicPr>
        <p:blipFill>
          <a:blip r:embed="rId2"/>
          <a:stretch>
            <a:fillRect/>
          </a:stretch>
        </p:blipFill>
        <p:spPr>
          <a:xfrm>
            <a:off x="11309908" y="6038192"/>
            <a:ext cx="696238" cy="700549"/>
          </a:xfrm>
          <a:prstGeom prst="rect">
            <a:avLst/>
          </a:prstGeom>
        </p:spPr>
      </p:pic>
    </p:spTree>
    <p:extLst>
      <p:ext uri="{BB962C8B-B14F-4D97-AF65-F5344CB8AC3E}">
        <p14:creationId xmlns:p14="http://schemas.microsoft.com/office/powerpoint/2010/main" val="587894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A5D6D04-32E9-4AF7-BB82-DB2D0C0B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BD5BB1EC-C99A-474B-8874-52B41096D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3787" y="458856"/>
            <a:ext cx="7778213" cy="5907457"/>
          </a:xfrm>
          <a:custGeom>
            <a:avLst/>
            <a:gdLst>
              <a:gd name="connsiteX0" fmla="*/ 3727582 w 7778213"/>
              <a:gd name="connsiteY0" fmla="*/ 0 h 5905781"/>
              <a:gd name="connsiteX1" fmla="*/ 7778213 w 7778213"/>
              <a:gd name="connsiteY1" fmla="*/ 0 h 5905781"/>
              <a:gd name="connsiteX2" fmla="*/ 7778213 w 7778213"/>
              <a:gd name="connsiteY2" fmla="*/ 5905761 h 5905781"/>
              <a:gd name="connsiteX3" fmla="*/ 7485321 w 7778213"/>
              <a:gd name="connsiteY3" fmla="*/ 5905761 h 5905781"/>
              <a:gd name="connsiteX4" fmla="*/ 7485321 w 7778213"/>
              <a:gd name="connsiteY4" fmla="*/ 5905762 h 5905781"/>
              <a:gd name="connsiteX5" fmla="*/ 4228895 w 7778213"/>
              <a:gd name="connsiteY5" fmla="*/ 5905762 h 5905781"/>
              <a:gd name="connsiteX6" fmla="*/ 4228895 w 7778213"/>
              <a:gd name="connsiteY6" fmla="*/ 5905780 h 5905781"/>
              <a:gd name="connsiteX7" fmla="*/ 3936003 w 7778213"/>
              <a:gd name="connsiteY7" fmla="*/ 5905780 h 5905781"/>
              <a:gd name="connsiteX8" fmla="*/ 3936003 w 7778213"/>
              <a:gd name="connsiteY8" fmla="*/ 5905781 h 5905781"/>
              <a:gd name="connsiteX9" fmla="*/ 0 w 7778213"/>
              <a:gd name="connsiteY9" fmla="*/ 5905781 h 5905781"/>
              <a:gd name="connsiteX10" fmla="*/ 2796838 w 7778213"/>
              <a:gd name="connsiteY10" fmla="*/ 20 h 5905781"/>
              <a:gd name="connsiteX11" fmla="*/ 3089730 w 7778213"/>
              <a:gd name="connsiteY11" fmla="*/ 20 h 5905781"/>
              <a:gd name="connsiteX12" fmla="*/ 3089730 w 7778213"/>
              <a:gd name="connsiteY12" fmla="*/ 19 h 5905781"/>
              <a:gd name="connsiteX13" fmla="*/ 3434690 w 7778213"/>
              <a:gd name="connsiteY13" fmla="*/ 19 h 5905781"/>
              <a:gd name="connsiteX14" fmla="*/ 3434690 w 7778213"/>
              <a:gd name="connsiteY14" fmla="*/ 1 h 5905781"/>
              <a:gd name="connsiteX15" fmla="*/ 3727582 w 7778213"/>
              <a:gd name="connsiteY15" fmla="*/ 1 h 590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8213" h="5905781">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9C16096C-9FFA-410C-B7AC-DF791DCF1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90668A54-8950-A2B9-BE8E-F84A62E9DE64}"/>
              </a:ext>
            </a:extLst>
          </p:cNvPr>
          <p:cNvSpPr>
            <a:spLocks noGrp="1"/>
          </p:cNvSpPr>
          <p:nvPr>
            <p:ph type="title"/>
          </p:nvPr>
        </p:nvSpPr>
        <p:spPr>
          <a:xfrm>
            <a:off x="776693" y="1416010"/>
            <a:ext cx="4279392" cy="1097280"/>
          </a:xfrm>
        </p:spPr>
        <p:txBody>
          <a:bodyPr vert="horz" lIns="91440" tIns="45720" rIns="91440" bIns="45720" rtlCol="0" anchor="ctr">
            <a:normAutofit/>
          </a:bodyPr>
          <a:lstStyle/>
          <a:p>
            <a:r>
              <a:rPr lang="en-US" sz="5400" b="1">
                <a:solidFill>
                  <a:schemeClr val="bg1"/>
                </a:solidFill>
              </a:rPr>
              <a:t>Vaccine Equity</a:t>
            </a:r>
          </a:p>
        </p:txBody>
      </p:sp>
      <p:sp>
        <p:nvSpPr>
          <p:cNvPr id="11" name="TextBox 10">
            <a:extLst>
              <a:ext uri="{FF2B5EF4-FFF2-40B4-BE49-F238E27FC236}">
                <a16:creationId xmlns:a16="http://schemas.microsoft.com/office/drawing/2014/main" id="{944FFAD3-4DC6-B34A-1EE6-615458BF3D87}"/>
              </a:ext>
            </a:extLst>
          </p:cNvPr>
          <p:cNvSpPr txBox="1"/>
          <p:nvPr/>
        </p:nvSpPr>
        <p:spPr>
          <a:xfrm>
            <a:off x="9412912" y="3478073"/>
            <a:ext cx="2655339" cy="323611"/>
          </a:xfrm>
          <a:prstGeom prst="rect">
            <a:avLst/>
          </a:prstGeom>
        </p:spPr>
        <p:txBody>
          <a:bodyPr vert="horz" lIns="91440" tIns="45720" rIns="91440" bIns="45720" rtlCol="0" anchor="t">
            <a:normAutofit/>
          </a:bodyPr>
          <a:lstStyle/>
          <a:p>
            <a:pPr defTabSz="914400">
              <a:lnSpc>
                <a:spcPct val="90000"/>
              </a:lnSpc>
              <a:spcAft>
                <a:spcPts val="600"/>
              </a:spcAft>
            </a:pPr>
            <a:r>
              <a:rPr lang="en-US" sz="1200">
                <a:solidFill>
                  <a:schemeClr val="bg1"/>
                </a:solidFill>
              </a:rPr>
              <a:t>© 2022 Nationwide Children’s Hospital</a:t>
            </a:r>
          </a:p>
        </p:txBody>
      </p:sp>
      <p:pic>
        <p:nvPicPr>
          <p:cNvPr id="9" name="Picture 8">
            <a:extLst>
              <a:ext uri="{FF2B5EF4-FFF2-40B4-BE49-F238E27FC236}">
                <a16:creationId xmlns:a16="http://schemas.microsoft.com/office/drawing/2014/main" id="{6050CF37-BC89-783D-C6AF-C66CF92F0C4D}"/>
              </a:ext>
            </a:extLst>
          </p:cNvPr>
          <p:cNvPicPr>
            <a:picLocks noChangeAspect="1"/>
          </p:cNvPicPr>
          <p:nvPr/>
        </p:nvPicPr>
        <p:blipFill>
          <a:blip r:embed="rId2"/>
          <a:stretch>
            <a:fillRect/>
          </a:stretch>
        </p:blipFill>
        <p:spPr>
          <a:xfrm>
            <a:off x="7017476" y="1026387"/>
            <a:ext cx="4927026" cy="2463512"/>
          </a:xfrm>
          <a:custGeom>
            <a:avLst/>
            <a:gdLst/>
            <a:ahLst/>
            <a:cxnLst/>
            <a:rect l="l" t="t" r="r" b="b"/>
            <a:pathLst>
              <a:path w="4926150" h="2331720">
                <a:moveTo>
                  <a:pt x="0" y="0"/>
                </a:moveTo>
                <a:lnTo>
                  <a:pt x="4926150" y="0"/>
                </a:lnTo>
                <a:lnTo>
                  <a:pt x="4926150" y="2331720"/>
                </a:lnTo>
                <a:lnTo>
                  <a:pt x="0" y="2331720"/>
                </a:lnTo>
                <a:close/>
              </a:path>
            </a:pathLst>
          </a:custGeom>
        </p:spPr>
      </p:pic>
      <p:pic>
        <p:nvPicPr>
          <p:cNvPr id="19" name="Picture 18">
            <a:extLst>
              <a:ext uri="{FF2B5EF4-FFF2-40B4-BE49-F238E27FC236}">
                <a16:creationId xmlns:a16="http://schemas.microsoft.com/office/drawing/2014/main" id="{9AA77BDB-2ED7-2A31-959A-2EFAE64B858C}"/>
              </a:ext>
            </a:extLst>
          </p:cNvPr>
          <p:cNvPicPr>
            <a:picLocks noChangeAspect="1"/>
          </p:cNvPicPr>
          <p:nvPr/>
        </p:nvPicPr>
        <p:blipFill>
          <a:blip r:embed="rId3"/>
          <a:stretch>
            <a:fillRect/>
          </a:stretch>
        </p:blipFill>
        <p:spPr>
          <a:xfrm>
            <a:off x="5592240" y="4338832"/>
            <a:ext cx="6352262" cy="1492781"/>
          </a:xfrm>
          <a:custGeom>
            <a:avLst/>
            <a:gdLst/>
            <a:ahLst/>
            <a:cxnLst/>
            <a:rect l="l" t="t" r="r" b="b"/>
            <a:pathLst>
              <a:path w="3976051" h="2331947">
                <a:moveTo>
                  <a:pt x="0" y="0"/>
                </a:moveTo>
                <a:lnTo>
                  <a:pt x="3976051" y="0"/>
                </a:lnTo>
                <a:lnTo>
                  <a:pt x="3976051" y="2331947"/>
                </a:lnTo>
                <a:lnTo>
                  <a:pt x="0" y="2331947"/>
                </a:lnTo>
                <a:close/>
              </a:path>
            </a:pathLst>
          </a:custGeom>
        </p:spPr>
      </p:pic>
      <p:pic>
        <p:nvPicPr>
          <p:cNvPr id="20" name="Picture 19">
            <a:extLst>
              <a:ext uri="{FF2B5EF4-FFF2-40B4-BE49-F238E27FC236}">
                <a16:creationId xmlns:a16="http://schemas.microsoft.com/office/drawing/2014/main" id="{00EA72A8-2FD3-2E2A-0122-0C330D1BE3B9}"/>
              </a:ext>
            </a:extLst>
          </p:cNvPr>
          <p:cNvPicPr>
            <a:picLocks noChangeAspect="1"/>
          </p:cNvPicPr>
          <p:nvPr/>
        </p:nvPicPr>
        <p:blipFill>
          <a:blip r:embed="rId4"/>
          <a:stretch>
            <a:fillRect/>
          </a:stretch>
        </p:blipFill>
        <p:spPr>
          <a:xfrm>
            <a:off x="11309908" y="6038192"/>
            <a:ext cx="696238" cy="700549"/>
          </a:xfrm>
          <a:prstGeom prst="rect">
            <a:avLst/>
          </a:prstGeom>
        </p:spPr>
      </p:pic>
    </p:spTree>
    <p:extLst>
      <p:ext uri="{BB962C8B-B14F-4D97-AF65-F5344CB8AC3E}">
        <p14:creationId xmlns:p14="http://schemas.microsoft.com/office/powerpoint/2010/main" val="256292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D98D1C-F2EB-49D5-899B-086F7E26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9849" y="-479"/>
            <a:ext cx="9132151" cy="6858478"/>
          </a:xfrm>
          <a:custGeom>
            <a:avLst/>
            <a:gdLst>
              <a:gd name="connsiteX0" fmla="*/ 5955776 w 9132151"/>
              <a:gd name="connsiteY0" fmla="*/ 0 h 6858478"/>
              <a:gd name="connsiteX1" fmla="*/ 5950199 w 9132151"/>
              <a:gd name="connsiteY1" fmla="*/ 0 h 6858478"/>
              <a:gd name="connsiteX2" fmla="*/ 4883971 w 9132151"/>
              <a:gd name="connsiteY2" fmla="*/ 0 h 6858478"/>
              <a:gd name="connsiteX3" fmla="*/ 0 w 9132151"/>
              <a:gd name="connsiteY3" fmla="*/ 0 h 6858478"/>
              <a:gd name="connsiteX4" fmla="*/ 0 w 9132151"/>
              <a:gd name="connsiteY4" fmla="*/ 6857916 h 6858478"/>
              <a:gd name="connsiteX5" fmla="*/ 1707856 w 9132151"/>
              <a:gd name="connsiteY5" fmla="*/ 6857916 h 6858478"/>
              <a:gd name="connsiteX6" fmla="*/ 1707596 w 9132151"/>
              <a:gd name="connsiteY6" fmla="*/ 6858478 h 6858478"/>
              <a:gd name="connsiteX7" fmla="*/ 9132151 w 9132151"/>
              <a:gd name="connsiteY7" fmla="*/ 6858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2151" h="6858478">
                <a:moveTo>
                  <a:pt x="5955776" y="0"/>
                </a:moveTo>
                <a:lnTo>
                  <a:pt x="5950199" y="0"/>
                </a:lnTo>
                <a:lnTo>
                  <a:pt x="4883971" y="0"/>
                </a:lnTo>
                <a:lnTo>
                  <a:pt x="0" y="0"/>
                </a:lnTo>
                <a:lnTo>
                  <a:pt x="0" y="6857916"/>
                </a:lnTo>
                <a:lnTo>
                  <a:pt x="1707856" y="6857916"/>
                </a:lnTo>
                <a:lnTo>
                  <a:pt x="1707596" y="6858478"/>
                </a:lnTo>
                <a:lnTo>
                  <a:pt x="9132151" y="6858478"/>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B4CA2D6-8008-4CEE-8D65-E6BE5477F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69312" y="-3325"/>
            <a:ext cx="8722688" cy="6861324"/>
          </a:xfrm>
          <a:custGeom>
            <a:avLst/>
            <a:gdLst>
              <a:gd name="connsiteX0" fmla="*/ 5560897 w 8722688"/>
              <a:gd name="connsiteY0" fmla="*/ 0 h 6861324"/>
              <a:gd name="connsiteX1" fmla="*/ 5555346 w 8722688"/>
              <a:gd name="connsiteY1" fmla="*/ 0 h 6861324"/>
              <a:gd name="connsiteX2" fmla="*/ 4494013 w 8722688"/>
              <a:gd name="connsiteY2" fmla="*/ 0 h 6861324"/>
              <a:gd name="connsiteX3" fmla="*/ 681726 w 8722688"/>
              <a:gd name="connsiteY3" fmla="*/ 0 h 6861324"/>
              <a:gd name="connsiteX4" fmla="*/ 681726 w 8722688"/>
              <a:gd name="connsiteY4" fmla="*/ 479 h 6861324"/>
              <a:gd name="connsiteX5" fmla="*/ 0 w 8722688"/>
              <a:gd name="connsiteY5" fmla="*/ 479 h 6861324"/>
              <a:gd name="connsiteX6" fmla="*/ 0 w 8722688"/>
              <a:gd name="connsiteY6" fmla="*/ 6861324 h 6861324"/>
              <a:gd name="connsiteX7" fmla="*/ 2429574 w 8722688"/>
              <a:gd name="connsiteY7" fmla="*/ 6861324 h 6861324"/>
              <a:gd name="connsiteX8" fmla="*/ 2429574 w 8722688"/>
              <a:gd name="connsiteY8" fmla="*/ 6861323 h 6861324"/>
              <a:gd name="connsiteX9" fmla="*/ 8368134 w 8722688"/>
              <a:gd name="connsiteY9" fmla="*/ 6861323 h 6861324"/>
              <a:gd name="connsiteX10" fmla="*/ 8366822 w 8722688"/>
              <a:gd name="connsiteY10" fmla="*/ 6858478 h 6861324"/>
              <a:gd name="connsiteX11" fmla="*/ 8722688 w 8722688"/>
              <a:gd name="connsiteY11" fmla="*/ 6858478 h 6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22688" h="6861324">
                <a:moveTo>
                  <a:pt x="5560897" y="0"/>
                </a:moveTo>
                <a:lnTo>
                  <a:pt x="5555346" y="0"/>
                </a:lnTo>
                <a:lnTo>
                  <a:pt x="4494013" y="0"/>
                </a:lnTo>
                <a:lnTo>
                  <a:pt x="681726" y="0"/>
                </a:lnTo>
                <a:lnTo>
                  <a:pt x="681726" y="479"/>
                </a:lnTo>
                <a:lnTo>
                  <a:pt x="0" y="479"/>
                </a:lnTo>
                <a:lnTo>
                  <a:pt x="0" y="6861324"/>
                </a:lnTo>
                <a:lnTo>
                  <a:pt x="2429574" y="6861324"/>
                </a:lnTo>
                <a:lnTo>
                  <a:pt x="2429574" y="6861323"/>
                </a:lnTo>
                <a:lnTo>
                  <a:pt x="8368134" y="6861323"/>
                </a:lnTo>
                <a:lnTo>
                  <a:pt x="8366822" y="6858478"/>
                </a:lnTo>
                <a:lnTo>
                  <a:pt x="8722688"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2EAA9C-5DCD-D564-F49E-78583696BA11}"/>
              </a:ext>
            </a:extLst>
          </p:cNvPr>
          <p:cNvSpPr>
            <a:spLocks noGrp="1"/>
          </p:cNvSpPr>
          <p:nvPr>
            <p:ph type="title"/>
          </p:nvPr>
        </p:nvSpPr>
        <p:spPr>
          <a:xfrm>
            <a:off x="606380" y="449187"/>
            <a:ext cx="3751697" cy="2978150"/>
          </a:xfrm>
        </p:spPr>
        <p:txBody>
          <a:bodyPr anchor="b">
            <a:normAutofit/>
          </a:bodyPr>
          <a:lstStyle/>
          <a:p>
            <a:r>
              <a:rPr lang="en-US" sz="5400" b="1">
                <a:solidFill>
                  <a:schemeClr val="bg1"/>
                </a:solidFill>
              </a:rPr>
              <a:t>Partnership &amp; Resource Allocation</a:t>
            </a:r>
          </a:p>
        </p:txBody>
      </p:sp>
      <p:sp>
        <p:nvSpPr>
          <p:cNvPr id="3" name="Content Placeholder 2">
            <a:extLst>
              <a:ext uri="{FF2B5EF4-FFF2-40B4-BE49-F238E27FC236}">
                <a16:creationId xmlns:a16="http://schemas.microsoft.com/office/drawing/2014/main" id="{0E4270C2-BF95-EBE5-453C-1A5BFB606632}"/>
              </a:ext>
            </a:extLst>
          </p:cNvPr>
          <p:cNvSpPr>
            <a:spLocks noGrp="1"/>
          </p:cNvSpPr>
          <p:nvPr>
            <p:ph idx="1"/>
          </p:nvPr>
        </p:nvSpPr>
        <p:spPr>
          <a:xfrm>
            <a:off x="6353220" y="1260475"/>
            <a:ext cx="5232400" cy="4845050"/>
          </a:xfrm>
        </p:spPr>
        <p:txBody>
          <a:bodyPr anchor="ctr">
            <a:noAutofit/>
          </a:bodyPr>
          <a:lstStyle/>
          <a:p>
            <a:r>
              <a:rPr lang="en-US" sz="2200"/>
              <a:t>Health Resources and Services Administration</a:t>
            </a:r>
          </a:p>
          <a:p>
            <a:pPr lvl="1"/>
            <a:r>
              <a:rPr lang="en-US" sz="1800"/>
              <a:t>HRSA Monkeypox Vaccine Distribution Initiative</a:t>
            </a:r>
          </a:p>
          <a:p>
            <a:r>
              <a:rPr lang="en-US" sz="2200"/>
              <a:t>Centers for Disease Control and Prevention</a:t>
            </a:r>
          </a:p>
          <a:p>
            <a:pPr lvl="1"/>
            <a:r>
              <a:rPr lang="en-US" sz="1800"/>
              <a:t>Monkeypox Vaccine Equity Pilot Program</a:t>
            </a:r>
          </a:p>
          <a:p>
            <a:r>
              <a:rPr lang="en-US" sz="2200"/>
              <a:t>National Association of Community Health Centers</a:t>
            </a:r>
          </a:p>
          <a:p>
            <a:r>
              <a:rPr lang="en-US" sz="2200"/>
              <a:t>State Primary Care Associations</a:t>
            </a:r>
          </a:p>
          <a:p>
            <a:r>
              <a:rPr lang="en-US" sz="2200"/>
              <a:t>Local Departments of Health</a:t>
            </a:r>
          </a:p>
          <a:p>
            <a:r>
              <a:rPr lang="en-US" sz="2200"/>
              <a:t>Community Partners</a:t>
            </a:r>
          </a:p>
        </p:txBody>
      </p:sp>
    </p:spTree>
    <p:extLst>
      <p:ext uri="{BB962C8B-B14F-4D97-AF65-F5344CB8AC3E}">
        <p14:creationId xmlns:p14="http://schemas.microsoft.com/office/powerpoint/2010/main" val="318178807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45B995-C60C-B243-B7E8-33743657CE42}"/>
              </a:ext>
            </a:extLst>
          </p:cNvPr>
          <p:cNvSpPr>
            <a:spLocks noGrp="1"/>
          </p:cNvSpPr>
          <p:nvPr>
            <p:ph type="title"/>
          </p:nvPr>
        </p:nvSpPr>
        <p:spPr>
          <a:xfrm>
            <a:off x="457200" y="612648"/>
            <a:ext cx="7717752" cy="882553"/>
          </a:xfrm>
        </p:spPr>
        <p:txBody>
          <a:bodyPr>
            <a:normAutofit/>
          </a:bodyPr>
          <a:lstStyle/>
          <a:p>
            <a:r>
              <a:rPr lang="en-US" sz="4000" spc="100"/>
              <a:t>NACHC’s STRATEGIC PILLARS</a:t>
            </a:r>
          </a:p>
        </p:txBody>
      </p:sp>
      <p:sp>
        <p:nvSpPr>
          <p:cNvPr id="2" name="TextBox 1">
            <a:extLst>
              <a:ext uri="{FF2B5EF4-FFF2-40B4-BE49-F238E27FC236}">
                <a16:creationId xmlns:a16="http://schemas.microsoft.com/office/drawing/2014/main" id="{FFD0F52D-770A-8340-8995-54C245EF9998}"/>
              </a:ext>
            </a:extLst>
          </p:cNvPr>
          <p:cNvSpPr txBox="1"/>
          <p:nvPr/>
        </p:nvSpPr>
        <p:spPr>
          <a:xfrm>
            <a:off x="685800" y="5867400"/>
            <a:ext cx="10972800" cy="307777"/>
          </a:xfrm>
          <a:prstGeom prst="rect">
            <a:avLst/>
          </a:prstGeom>
          <a:noFill/>
        </p:spPr>
        <p:txBody>
          <a:bodyPr wrap="square" rtlCol="0">
            <a:spAutoFit/>
          </a:bodyPr>
          <a:lstStyle/>
          <a:p>
            <a:pPr algn="ctr"/>
            <a:r>
              <a:rPr lang="en-US" sz="1400" b="1">
                <a:solidFill>
                  <a:srgbClr val="003C6A"/>
                </a:solidFill>
              </a:rPr>
              <a:t>To learn more about NACHC’s Strategic Pillars visit </a:t>
            </a:r>
            <a:r>
              <a:rPr lang="en-US" sz="1400" b="1">
                <a:solidFill>
                  <a:schemeClr val="accent1"/>
                </a:solidFill>
                <a:hlinkClick r:id="rId2">
                  <a:extLst>
                    <a:ext uri="{A12FA001-AC4F-418D-AE19-62706E023703}">
                      <ahyp:hlinkClr xmlns:ahyp="http://schemas.microsoft.com/office/drawing/2018/hyperlinkcolor" val="tx"/>
                    </a:ext>
                  </a:extLst>
                </a:hlinkClick>
              </a:rPr>
              <a:t>https://www.nachc.org/about/about-nachc/</a:t>
            </a:r>
            <a:endParaRPr lang="en-US" sz="1400" b="1">
              <a:solidFill>
                <a:schemeClr val="accent1"/>
              </a:solidFill>
            </a:endParaRPr>
          </a:p>
        </p:txBody>
      </p:sp>
    </p:spTree>
    <p:extLst>
      <p:ext uri="{BB962C8B-B14F-4D97-AF65-F5344CB8AC3E}">
        <p14:creationId xmlns:p14="http://schemas.microsoft.com/office/powerpoint/2010/main" val="3476286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5F09E2B-4B16-70FB-9169-0917FFD0CD23}"/>
              </a:ext>
            </a:extLst>
          </p:cNvPr>
          <p:cNvSpPr txBox="1"/>
          <p:nvPr/>
        </p:nvSpPr>
        <p:spPr>
          <a:xfrm>
            <a:off x="695459" y="1393453"/>
            <a:ext cx="10699068" cy="5345288"/>
          </a:xfrm>
          <a:prstGeom prst="rect">
            <a:avLst/>
          </a:prstGeom>
        </p:spPr>
        <p:txBody>
          <a:bodyPr vert="horz" lIns="91440" tIns="45720" rIns="91440" bIns="45720" rtlCol="0" anchor="ctr">
            <a:normAutofit fontScale="70000" lnSpcReduction="20000"/>
          </a:bodyPr>
          <a:lstStyle/>
          <a:p>
            <a:pPr defTabSz="914400">
              <a:lnSpc>
                <a:spcPct val="90000"/>
              </a:lnSpc>
              <a:spcAft>
                <a:spcPts val="600"/>
              </a:spcAft>
            </a:pPr>
            <a:endParaRPr lang="en-US" sz="2900" baseline="30000">
              <a:solidFill>
                <a:srgbClr val="FFFFFF"/>
              </a:solidFill>
            </a:endParaRPr>
          </a:p>
          <a:p>
            <a:pPr defTabSz="914400">
              <a:lnSpc>
                <a:spcPct val="90000"/>
              </a:lnSpc>
              <a:spcAft>
                <a:spcPts val="600"/>
              </a:spcAft>
            </a:pPr>
            <a:r>
              <a:rPr lang="en-US" sz="2900" baseline="30000">
                <a:solidFill>
                  <a:srgbClr val="FFFFFF"/>
                </a:solidFill>
              </a:rPr>
              <a:t>1</a:t>
            </a:r>
            <a:r>
              <a:rPr lang="en-US" sz="2900">
                <a:solidFill>
                  <a:srgbClr val="FFFFFF"/>
                </a:solidFill>
              </a:rPr>
              <a:t>Centers for Disease Control and Prevention. (2022, September 21). </a:t>
            </a:r>
            <a:r>
              <a:rPr lang="en-US" sz="2900" i="1">
                <a:solidFill>
                  <a:srgbClr val="FFFFFF"/>
                </a:solidFill>
              </a:rPr>
              <a:t>U.S. Monkeypox case trends reported to CDC. https://www.cdc.gov/poxvirus/monkeypox/response/2022/mpx-trends.html</a:t>
            </a:r>
          </a:p>
          <a:p>
            <a:pPr indent="-228600" defTabSz="914400">
              <a:lnSpc>
                <a:spcPct val="90000"/>
              </a:lnSpc>
              <a:spcAft>
                <a:spcPts val="600"/>
              </a:spcAft>
              <a:buFont typeface="Arial" panose="020B0604020202020204" pitchFamily="34" charset="0"/>
              <a:buChar char="•"/>
            </a:pPr>
            <a:endParaRPr lang="en-US" sz="2900" baseline="30000">
              <a:solidFill>
                <a:srgbClr val="FFFFFF"/>
              </a:solidFill>
            </a:endParaRPr>
          </a:p>
          <a:p>
            <a:pPr defTabSz="914400">
              <a:lnSpc>
                <a:spcPct val="90000"/>
              </a:lnSpc>
              <a:spcAft>
                <a:spcPts val="600"/>
              </a:spcAft>
            </a:pPr>
            <a:r>
              <a:rPr lang="en-US" sz="2900" baseline="30000">
                <a:solidFill>
                  <a:srgbClr val="FFFFFF"/>
                </a:solidFill>
              </a:rPr>
              <a:t>2</a:t>
            </a:r>
            <a:r>
              <a:rPr lang="en-US" sz="2900">
                <a:solidFill>
                  <a:srgbClr val="FFFFFF"/>
                </a:solidFill>
              </a:rPr>
              <a:t>Centers for Disease Control and Prevention. (2022, September 21). </a:t>
            </a:r>
            <a:r>
              <a:rPr lang="en-US" sz="2900" i="1">
                <a:solidFill>
                  <a:srgbClr val="FFFFFF"/>
                </a:solidFill>
              </a:rPr>
              <a:t>Infection prevention and control of Monkeypox in healthcare settings. </a:t>
            </a:r>
            <a:r>
              <a:rPr lang="en-US" sz="2900">
                <a:solidFill>
                  <a:srgbClr val="FFFFFF"/>
                </a:solidFill>
              </a:rPr>
              <a:t>https://www.cdc.gov/poxvirus/monkeypox/clinicians/infection-control-healthcare.html#anchor_1653508869481</a:t>
            </a:r>
            <a:endParaRPr lang="en-US" sz="2900" i="1">
              <a:solidFill>
                <a:srgbClr val="FFFFFF"/>
              </a:solidFill>
            </a:endParaRPr>
          </a:p>
          <a:p>
            <a:pPr indent="-228600" defTabSz="914400">
              <a:lnSpc>
                <a:spcPct val="90000"/>
              </a:lnSpc>
              <a:spcAft>
                <a:spcPts val="600"/>
              </a:spcAft>
              <a:buFont typeface="Arial" panose="020B0604020202020204" pitchFamily="34" charset="0"/>
              <a:buChar char="•"/>
            </a:pPr>
            <a:endParaRPr lang="en-US" sz="2900" i="1">
              <a:solidFill>
                <a:srgbClr val="FFFFFF"/>
              </a:solidFill>
            </a:endParaRPr>
          </a:p>
          <a:p>
            <a:pPr defTabSz="914400">
              <a:lnSpc>
                <a:spcPct val="90000"/>
              </a:lnSpc>
              <a:spcAft>
                <a:spcPts val="600"/>
              </a:spcAft>
            </a:pPr>
            <a:r>
              <a:rPr lang="en-US" sz="2900" baseline="30000">
                <a:solidFill>
                  <a:srgbClr val="FFFFFF"/>
                </a:solidFill>
              </a:rPr>
              <a:t>3</a:t>
            </a:r>
            <a:r>
              <a:rPr lang="en-US" sz="2900">
                <a:solidFill>
                  <a:srgbClr val="FFFFFF"/>
                </a:solidFill>
              </a:rPr>
              <a:t>Centers for Disease Control and Prevention. (2022, September 21). </a:t>
            </a:r>
            <a:r>
              <a:rPr lang="en-US" sz="2900" i="1">
                <a:solidFill>
                  <a:srgbClr val="FFFFFF"/>
                </a:solidFill>
              </a:rPr>
              <a:t>Non-Variola Orthopoxvirus and Monkeypox virus laboratory testing data. </a:t>
            </a:r>
            <a:r>
              <a:rPr lang="en-US" sz="2900">
                <a:solidFill>
                  <a:srgbClr val="FFFFFF"/>
                </a:solidFill>
              </a:rPr>
              <a:t>https://www.cdc.gov/poxvirus/monkeypox/response/2022/2022-lab-test.html</a:t>
            </a:r>
          </a:p>
          <a:p>
            <a:pPr indent="-228600" defTabSz="914400">
              <a:lnSpc>
                <a:spcPct val="90000"/>
              </a:lnSpc>
              <a:spcAft>
                <a:spcPts val="600"/>
              </a:spcAft>
              <a:buFont typeface="Arial" panose="020B0604020202020204" pitchFamily="34" charset="0"/>
              <a:buChar char="•"/>
            </a:pPr>
            <a:endParaRPr lang="en-US" sz="2900">
              <a:solidFill>
                <a:srgbClr val="FFFFFF"/>
              </a:solidFill>
            </a:endParaRPr>
          </a:p>
          <a:p>
            <a:pPr defTabSz="914400">
              <a:lnSpc>
                <a:spcPct val="90000"/>
              </a:lnSpc>
              <a:spcAft>
                <a:spcPts val="600"/>
              </a:spcAft>
            </a:pPr>
            <a:r>
              <a:rPr lang="en-US" sz="2900" baseline="30000">
                <a:solidFill>
                  <a:srgbClr val="FFFFFF"/>
                </a:solidFill>
              </a:rPr>
              <a:t>4</a:t>
            </a:r>
            <a:r>
              <a:rPr lang="en-US" sz="2900">
                <a:solidFill>
                  <a:srgbClr val="FFFFFF"/>
                </a:solidFill>
              </a:rPr>
              <a:t>Centers for Disease Control and Prevention. (2022, September 21). </a:t>
            </a:r>
            <a:r>
              <a:rPr lang="en-US" sz="2900" i="1">
                <a:solidFill>
                  <a:srgbClr val="FFFFFF"/>
                </a:solidFill>
              </a:rPr>
              <a:t>Expanded Access IND Protocol: Use of Tecovirimat (TPOXX®) for treatment of human Non-Variola Orthopoxvirus infections in adults and children. </a:t>
            </a:r>
            <a:r>
              <a:rPr lang="en-US" sz="2900">
                <a:solidFill>
                  <a:srgbClr val="FFFFFF"/>
                </a:solidFill>
              </a:rPr>
              <a:t>https://www.cdc.gov/poxvirus/monkeypox/pdf/Tecovirimat-IND-Protocol-CDC-IRB.pdf</a:t>
            </a:r>
          </a:p>
          <a:p>
            <a:pPr indent="-228600" defTabSz="914400">
              <a:lnSpc>
                <a:spcPct val="90000"/>
              </a:lnSpc>
              <a:spcAft>
                <a:spcPts val="600"/>
              </a:spcAft>
              <a:buFont typeface="Arial" panose="020B0604020202020204" pitchFamily="34" charset="0"/>
              <a:buChar char="•"/>
            </a:pPr>
            <a:endParaRPr lang="en-US" sz="2900" baseline="30000">
              <a:solidFill>
                <a:srgbClr val="FFFFFF"/>
              </a:solidFill>
            </a:endParaRPr>
          </a:p>
          <a:p>
            <a:pPr defTabSz="914400">
              <a:lnSpc>
                <a:spcPct val="90000"/>
              </a:lnSpc>
              <a:spcAft>
                <a:spcPts val="600"/>
              </a:spcAft>
            </a:pPr>
            <a:r>
              <a:rPr lang="en-US" sz="2900" baseline="30000">
                <a:solidFill>
                  <a:srgbClr val="FFFFFF"/>
                </a:solidFill>
              </a:rPr>
              <a:t>5</a:t>
            </a:r>
            <a:r>
              <a:rPr lang="en-US" sz="2900">
                <a:solidFill>
                  <a:srgbClr val="FFFFFF"/>
                </a:solidFill>
              </a:rPr>
              <a:t>New York City Department of Health. (2022, September 21).</a:t>
            </a:r>
            <a:r>
              <a:rPr lang="en-US" sz="2900" b="1">
                <a:solidFill>
                  <a:srgbClr val="FFFFFF"/>
                </a:solidFill>
              </a:rPr>
              <a:t> </a:t>
            </a:r>
            <a:r>
              <a:rPr lang="en-US" sz="2900" i="1">
                <a:solidFill>
                  <a:srgbClr val="FFFFFF"/>
                </a:solidFill>
              </a:rPr>
              <a:t>Monkeypox: vaccination. </a:t>
            </a:r>
            <a:r>
              <a:rPr lang="en-US" sz="2900">
                <a:solidFill>
                  <a:srgbClr val="FFFFFF"/>
                </a:solidFill>
              </a:rPr>
              <a:t>https://www1.nyc.gov/site/doh/health/health-topics/monkeypox-vaccination.page</a:t>
            </a:r>
          </a:p>
          <a:p>
            <a:pPr indent="-228600" defTabSz="914400">
              <a:lnSpc>
                <a:spcPct val="90000"/>
              </a:lnSpc>
              <a:spcAft>
                <a:spcPts val="600"/>
              </a:spcAft>
              <a:buFont typeface="Arial" panose="020B0604020202020204" pitchFamily="34" charset="0"/>
              <a:buChar char="•"/>
            </a:pPr>
            <a:endParaRPr lang="en-US" sz="1400" baseline="30000">
              <a:solidFill>
                <a:srgbClr val="FFFFFF"/>
              </a:solidFill>
            </a:endParaRPr>
          </a:p>
          <a:p>
            <a:pPr indent="-228600" defTabSz="914400">
              <a:lnSpc>
                <a:spcPct val="90000"/>
              </a:lnSpc>
              <a:spcAft>
                <a:spcPts val="600"/>
              </a:spcAft>
              <a:buFont typeface="Arial" panose="020B0604020202020204" pitchFamily="34" charset="0"/>
              <a:buChar char="•"/>
            </a:pPr>
            <a:endParaRPr lang="en-US" sz="1400" i="1" baseline="30000">
              <a:solidFill>
                <a:srgbClr val="FFFFFF"/>
              </a:solidFill>
            </a:endParaRPr>
          </a:p>
          <a:p>
            <a:pPr indent="-228600" defTabSz="914400">
              <a:lnSpc>
                <a:spcPct val="90000"/>
              </a:lnSpc>
              <a:spcAft>
                <a:spcPts val="600"/>
              </a:spcAft>
              <a:buFont typeface="Arial" panose="020B0604020202020204" pitchFamily="34" charset="0"/>
              <a:buChar char="•"/>
            </a:pPr>
            <a:endParaRPr lang="en-US" sz="1400">
              <a:solidFill>
                <a:srgbClr val="FFFFFF"/>
              </a:solidFill>
            </a:endParaRPr>
          </a:p>
        </p:txBody>
      </p:sp>
      <p:pic>
        <p:nvPicPr>
          <p:cNvPr id="3" name="Picture 2">
            <a:extLst>
              <a:ext uri="{FF2B5EF4-FFF2-40B4-BE49-F238E27FC236}">
                <a16:creationId xmlns:a16="http://schemas.microsoft.com/office/drawing/2014/main" id="{9E5AEDA9-E5E9-8802-CC42-27FE6A3EE229}"/>
              </a:ext>
            </a:extLst>
          </p:cNvPr>
          <p:cNvPicPr>
            <a:picLocks noChangeAspect="1"/>
          </p:cNvPicPr>
          <p:nvPr/>
        </p:nvPicPr>
        <p:blipFill>
          <a:blip r:embed="rId2"/>
          <a:stretch>
            <a:fillRect/>
          </a:stretch>
        </p:blipFill>
        <p:spPr>
          <a:xfrm>
            <a:off x="11309908" y="6038192"/>
            <a:ext cx="696238" cy="700549"/>
          </a:xfrm>
          <a:prstGeom prst="rect">
            <a:avLst/>
          </a:prstGeom>
        </p:spPr>
      </p:pic>
      <p:sp>
        <p:nvSpPr>
          <p:cNvPr id="4" name="TextBox 3">
            <a:extLst>
              <a:ext uri="{FF2B5EF4-FFF2-40B4-BE49-F238E27FC236}">
                <a16:creationId xmlns:a16="http://schemas.microsoft.com/office/drawing/2014/main" id="{A84A4815-4777-F20E-151E-3086E550DDD1}"/>
              </a:ext>
            </a:extLst>
          </p:cNvPr>
          <p:cNvSpPr txBox="1"/>
          <p:nvPr/>
        </p:nvSpPr>
        <p:spPr>
          <a:xfrm>
            <a:off x="695459" y="531679"/>
            <a:ext cx="3928334" cy="861774"/>
          </a:xfrm>
          <a:prstGeom prst="rect">
            <a:avLst/>
          </a:prstGeom>
          <a:noFill/>
        </p:spPr>
        <p:txBody>
          <a:bodyPr wrap="square" rtlCol="0">
            <a:spAutoFit/>
          </a:bodyPr>
          <a:lstStyle/>
          <a:p>
            <a:r>
              <a:rPr lang="en-US" sz="5000"/>
              <a:t>REFERENCES</a:t>
            </a:r>
          </a:p>
        </p:txBody>
      </p:sp>
    </p:spTree>
    <p:extLst>
      <p:ext uri="{BB962C8B-B14F-4D97-AF65-F5344CB8AC3E}">
        <p14:creationId xmlns:p14="http://schemas.microsoft.com/office/powerpoint/2010/main" val="268656148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A017E2F9-032A-4CAE-A2E4-7465A67B7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3">
            <a:extLst>
              <a:ext uri="{FF2B5EF4-FFF2-40B4-BE49-F238E27FC236}">
                <a16:creationId xmlns:a16="http://schemas.microsoft.com/office/drawing/2014/main" id="{036EB2E8-1BD0-492D-BF5A-CE0184DA7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4672"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316ED32-D562-46FD-A6C1-B0FBF4EF6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3325"/>
            <a:ext cx="9681166" cy="6861324"/>
          </a:xfrm>
          <a:custGeom>
            <a:avLst/>
            <a:gdLst>
              <a:gd name="connsiteX0" fmla="*/ 0 w 9681166"/>
              <a:gd name="connsiteY0" fmla="*/ 6861324 h 6861324"/>
              <a:gd name="connsiteX1" fmla="*/ 3359025 w 9681166"/>
              <a:gd name="connsiteY1" fmla="*/ 6861324 h 6861324"/>
              <a:gd name="connsiteX2" fmla="*/ 3359025 w 9681166"/>
              <a:gd name="connsiteY2" fmla="*/ 6861323 h 6861324"/>
              <a:gd name="connsiteX3" fmla="*/ 9324977 w 9681166"/>
              <a:gd name="connsiteY3" fmla="*/ 6861323 h 6861324"/>
              <a:gd name="connsiteX4" fmla="*/ 9323659 w 9681166"/>
              <a:gd name="connsiteY4" fmla="*/ 6858478 h 6861324"/>
              <a:gd name="connsiteX5" fmla="*/ 9681166 w 9681166"/>
              <a:gd name="connsiteY5" fmla="*/ 6858478 h 6861324"/>
              <a:gd name="connsiteX6" fmla="*/ 6504791 w 9681166"/>
              <a:gd name="connsiteY6" fmla="*/ 0 h 6861324"/>
              <a:gd name="connsiteX7" fmla="*/ 6499214 w 9681166"/>
              <a:gd name="connsiteY7" fmla="*/ 0 h 6861324"/>
              <a:gd name="connsiteX8" fmla="*/ 5432986 w 9681166"/>
              <a:gd name="connsiteY8" fmla="*/ 0 h 6861324"/>
              <a:gd name="connsiteX9" fmla="*/ 1603114 w 9681166"/>
              <a:gd name="connsiteY9" fmla="*/ 0 h 6861324"/>
              <a:gd name="connsiteX10" fmla="*/ 1603114 w 9681166"/>
              <a:gd name="connsiteY10" fmla="*/ 479 h 6861324"/>
              <a:gd name="connsiteX11" fmla="*/ 356189 w 9681166"/>
              <a:gd name="connsiteY11" fmla="*/ 479 h 6861324"/>
              <a:gd name="connsiteX12" fmla="*/ 356189 w 9681166"/>
              <a:gd name="connsiteY12" fmla="*/ 3324 h 6861324"/>
              <a:gd name="connsiteX13" fmla="*/ 0 w 9681166"/>
              <a:gd name="connsiteY13" fmla="*/ 3324 h 6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81166" h="6861324">
                <a:moveTo>
                  <a:pt x="0" y="6861324"/>
                </a:moveTo>
                <a:lnTo>
                  <a:pt x="3359025" y="6861324"/>
                </a:lnTo>
                <a:lnTo>
                  <a:pt x="3359025" y="6861323"/>
                </a:lnTo>
                <a:lnTo>
                  <a:pt x="9324977" y="6861323"/>
                </a:lnTo>
                <a:lnTo>
                  <a:pt x="9323659" y="6858478"/>
                </a:lnTo>
                <a:lnTo>
                  <a:pt x="9681166" y="6858478"/>
                </a:lnTo>
                <a:lnTo>
                  <a:pt x="6504791" y="0"/>
                </a:lnTo>
                <a:lnTo>
                  <a:pt x="6499214" y="0"/>
                </a:lnTo>
                <a:lnTo>
                  <a:pt x="5432986" y="0"/>
                </a:lnTo>
                <a:lnTo>
                  <a:pt x="1603114" y="0"/>
                </a:lnTo>
                <a:lnTo>
                  <a:pt x="1603114" y="479"/>
                </a:lnTo>
                <a:lnTo>
                  <a:pt x="356189" y="479"/>
                </a:lnTo>
                <a:lnTo>
                  <a:pt x="356189" y="3324"/>
                </a:lnTo>
                <a:lnTo>
                  <a:pt x="0" y="332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53F68-A843-E837-088A-4932F3F8B906}"/>
              </a:ext>
            </a:extLst>
          </p:cNvPr>
          <p:cNvSpPr>
            <a:spLocks noGrp="1"/>
          </p:cNvSpPr>
          <p:nvPr>
            <p:ph type="title"/>
          </p:nvPr>
        </p:nvSpPr>
        <p:spPr>
          <a:xfrm>
            <a:off x="1625190" y="1823107"/>
            <a:ext cx="6430784" cy="3431023"/>
          </a:xfrm>
        </p:spPr>
        <p:txBody>
          <a:bodyPr vert="horz" lIns="91440" tIns="45720" rIns="91440" bIns="45720" rtlCol="0" anchor="ctr">
            <a:normAutofit/>
          </a:bodyPr>
          <a:lstStyle/>
          <a:p>
            <a:r>
              <a:rPr lang="en-US" sz="6000" b="1" kern="1200">
                <a:solidFill>
                  <a:schemeClr val="bg1"/>
                </a:solidFill>
                <a:latin typeface="+mj-lt"/>
                <a:ea typeface="+mj-ea"/>
                <a:cs typeface="+mj-cs"/>
              </a:rPr>
              <a:t>Thank you</a:t>
            </a:r>
            <a:br>
              <a:rPr lang="en-US" sz="3800" b="1" kern="1200">
                <a:solidFill>
                  <a:schemeClr val="bg1"/>
                </a:solidFill>
                <a:latin typeface="+mj-lt"/>
                <a:ea typeface="+mj-ea"/>
                <a:cs typeface="+mj-cs"/>
              </a:rPr>
            </a:br>
            <a:br>
              <a:rPr lang="en-US" sz="3800" b="1" kern="1200">
                <a:solidFill>
                  <a:schemeClr val="bg1"/>
                </a:solidFill>
                <a:latin typeface="+mj-lt"/>
                <a:ea typeface="+mj-ea"/>
                <a:cs typeface="+mj-cs"/>
              </a:rPr>
            </a:br>
            <a:br>
              <a:rPr lang="en-US" sz="3800" b="1" kern="1200">
                <a:solidFill>
                  <a:schemeClr val="bg1"/>
                </a:solidFill>
                <a:latin typeface="+mj-lt"/>
                <a:ea typeface="+mj-ea"/>
                <a:cs typeface="+mj-cs"/>
              </a:rPr>
            </a:br>
            <a:r>
              <a:rPr lang="en-US" sz="2200" b="1" kern="1200">
                <a:solidFill>
                  <a:schemeClr val="bg1"/>
                </a:solidFill>
                <a:latin typeface="+mj-lt"/>
                <a:ea typeface="+mj-ea"/>
                <a:cs typeface="+mj-cs"/>
              </a:rPr>
              <a:t>Anthony Fortenberry, MSN, RN, NEA-BC</a:t>
            </a:r>
            <a:br>
              <a:rPr lang="en-US" sz="2200" b="1" kern="1200">
                <a:solidFill>
                  <a:schemeClr val="bg1"/>
                </a:solidFill>
                <a:latin typeface="+mj-lt"/>
                <a:ea typeface="+mj-ea"/>
                <a:cs typeface="+mj-cs"/>
              </a:rPr>
            </a:br>
            <a:r>
              <a:rPr lang="en-US" sz="2200" b="1" kern="1200">
                <a:solidFill>
                  <a:schemeClr val="bg1"/>
                </a:solidFill>
                <a:latin typeface="+mj-lt"/>
                <a:ea typeface="+mj-ea"/>
                <a:cs typeface="+mj-cs"/>
              </a:rPr>
              <a:t>afortenberry@callen-lorde.org</a:t>
            </a:r>
          </a:p>
        </p:txBody>
      </p:sp>
      <p:pic>
        <p:nvPicPr>
          <p:cNvPr id="4" name="Picture 3" descr="Text&#10;&#10;Description automatically generated">
            <a:extLst>
              <a:ext uri="{FF2B5EF4-FFF2-40B4-BE49-F238E27FC236}">
                <a16:creationId xmlns:a16="http://schemas.microsoft.com/office/drawing/2014/main" id="{C783AA21-AD65-4056-CB50-F9B13B171B81}"/>
              </a:ext>
            </a:extLst>
          </p:cNvPr>
          <p:cNvPicPr>
            <a:picLocks noChangeAspect="1"/>
          </p:cNvPicPr>
          <p:nvPr/>
        </p:nvPicPr>
        <p:blipFill>
          <a:blip r:embed="rId2"/>
          <a:stretch>
            <a:fillRect/>
          </a:stretch>
        </p:blipFill>
        <p:spPr>
          <a:xfrm>
            <a:off x="10273373" y="4913660"/>
            <a:ext cx="1797669" cy="1808800"/>
          </a:xfrm>
          <a:prstGeom prst="rect">
            <a:avLst/>
          </a:prstGeom>
        </p:spPr>
      </p:pic>
    </p:spTree>
    <p:extLst>
      <p:ext uri="{BB962C8B-B14F-4D97-AF65-F5344CB8AC3E}">
        <p14:creationId xmlns:p14="http://schemas.microsoft.com/office/powerpoint/2010/main" val="258136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DC69-D5E7-4E7C-9BB6-78A1016C0A87}"/>
              </a:ext>
            </a:extLst>
          </p:cNvPr>
          <p:cNvSpPr>
            <a:spLocks noGrp="1"/>
          </p:cNvSpPr>
          <p:nvPr>
            <p:ph type="ctrTitle"/>
          </p:nvPr>
        </p:nvSpPr>
        <p:spPr/>
        <p:txBody>
          <a:bodyPr>
            <a:normAutofit fontScale="90000"/>
          </a:bodyPr>
          <a:lstStyle/>
          <a:p>
            <a:r>
              <a:rPr lang="en-US" b="1">
                <a:latin typeface="Arial Black" panose="020B0A04020102020204" pitchFamily="34" charset="0"/>
              </a:rPr>
              <a:t>Challenges (and Successes) in the Local MPV Response</a:t>
            </a:r>
          </a:p>
        </p:txBody>
      </p:sp>
      <p:sp>
        <p:nvSpPr>
          <p:cNvPr id="3" name="Subtitle 2">
            <a:extLst>
              <a:ext uri="{FF2B5EF4-FFF2-40B4-BE49-F238E27FC236}">
                <a16:creationId xmlns:a16="http://schemas.microsoft.com/office/drawing/2014/main" id="{91DF60BA-4854-41D2-8A79-098F64604006}"/>
              </a:ext>
            </a:extLst>
          </p:cNvPr>
          <p:cNvSpPr>
            <a:spLocks noGrp="1"/>
          </p:cNvSpPr>
          <p:nvPr>
            <p:ph type="subTitle" idx="1"/>
          </p:nvPr>
        </p:nvSpPr>
        <p:spPr>
          <a:xfrm>
            <a:off x="1524000" y="3602038"/>
            <a:ext cx="9144000" cy="2181279"/>
          </a:xfrm>
        </p:spPr>
        <p:txBody>
          <a:bodyPr vert="horz" lIns="91440" tIns="45720" rIns="91440" bIns="45720" rtlCol="0" anchor="t">
            <a:normAutofit fontScale="85000" lnSpcReduction="10000"/>
          </a:bodyPr>
          <a:lstStyle/>
          <a:p>
            <a:endParaRPr lang="en-US"/>
          </a:p>
          <a:p>
            <a:r>
              <a:rPr lang="en-US" sz="2800"/>
              <a:t>Kevin L. Ard, MD, MPH</a:t>
            </a:r>
            <a:endParaRPr lang="en-US" sz="2800">
              <a:cs typeface="Calibri"/>
            </a:endParaRPr>
          </a:p>
          <a:p>
            <a:br>
              <a:rPr lang="en-US"/>
            </a:br>
            <a:r>
              <a:rPr lang="en-US"/>
              <a:t>Medical Director, National LGBTQIA+ Health Education Center, The Fenway Institute</a:t>
            </a:r>
            <a:endParaRPr lang="en-US">
              <a:cs typeface="Calibri"/>
            </a:endParaRPr>
          </a:p>
          <a:p>
            <a:r>
              <a:rPr lang="en-US"/>
              <a:t>Director, Sexual Health Clinic, Massachusetts General Hospital</a:t>
            </a:r>
            <a:endParaRPr lang="en-US">
              <a:cs typeface="Calibri" panose="020F0502020204030204"/>
            </a:endParaRPr>
          </a:p>
          <a:p>
            <a:r>
              <a:rPr lang="en-US"/>
              <a:t>Assistant Professor of Medicine, Harvard Medical School</a:t>
            </a:r>
            <a:endParaRPr lang="en-US">
              <a:cs typeface="Calibri" panose="020F0502020204030204"/>
            </a:endParaRPr>
          </a:p>
          <a:p>
            <a:endParaRPr lang="en-US"/>
          </a:p>
        </p:txBody>
      </p:sp>
    </p:spTree>
    <p:extLst>
      <p:ext uri="{BB962C8B-B14F-4D97-AF65-F5344CB8AC3E}">
        <p14:creationId xmlns:p14="http://schemas.microsoft.com/office/powerpoint/2010/main" val="1869909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8CCC-AECC-49F9-AD4C-F1FC16FF9326}"/>
              </a:ext>
            </a:extLst>
          </p:cNvPr>
          <p:cNvSpPr>
            <a:spLocks noGrp="1"/>
          </p:cNvSpPr>
          <p:nvPr>
            <p:ph type="title"/>
          </p:nvPr>
        </p:nvSpPr>
        <p:spPr/>
        <p:txBody>
          <a:bodyPr/>
          <a:lstStyle/>
          <a:p>
            <a:r>
              <a:rPr lang="en-US" b="1">
                <a:latin typeface="Arial Black" panose="020B0A04020102020204" pitchFamily="34" charset="0"/>
              </a:rPr>
              <a:t>Our experience</a:t>
            </a:r>
          </a:p>
        </p:txBody>
      </p:sp>
      <p:sp>
        <p:nvSpPr>
          <p:cNvPr id="6" name="Content Placeholder 5">
            <a:extLst>
              <a:ext uri="{FF2B5EF4-FFF2-40B4-BE49-F238E27FC236}">
                <a16:creationId xmlns:a16="http://schemas.microsoft.com/office/drawing/2014/main" id="{8318E0D3-E45E-4D2A-8BC7-EB132B558C50}"/>
              </a:ext>
            </a:extLst>
          </p:cNvPr>
          <p:cNvSpPr>
            <a:spLocks noGrp="1"/>
          </p:cNvSpPr>
          <p:nvPr>
            <p:ph sz="half" idx="1"/>
          </p:nvPr>
        </p:nvSpPr>
        <p:spPr/>
        <p:txBody>
          <a:bodyPr>
            <a:normAutofit fontScale="92500"/>
          </a:bodyPr>
          <a:lstStyle/>
          <a:p>
            <a:r>
              <a:rPr lang="en-US"/>
              <a:t>First U.S. case identified at our parent institution on May 18, 2022</a:t>
            </a:r>
          </a:p>
          <a:p>
            <a:r>
              <a:rPr lang="en-US"/>
              <a:t>Our sexual health program began providing testing, treatment, and vaccination soon after:</a:t>
            </a:r>
          </a:p>
          <a:p>
            <a:pPr lvl="1"/>
            <a:r>
              <a:rPr lang="en-US"/>
              <a:t>Testing/treating up to 4 people per day at the peak of the epidemic curve</a:t>
            </a:r>
          </a:p>
          <a:p>
            <a:pPr lvl="1"/>
            <a:r>
              <a:rPr lang="en-US"/>
              <a:t>Vaccine demand high; clinic volume increased ~5-fold, with 5,356 vaccine doses given through 10/28/2022</a:t>
            </a:r>
          </a:p>
          <a:p>
            <a:endParaRPr lang="en-US"/>
          </a:p>
        </p:txBody>
      </p:sp>
      <p:sp>
        <p:nvSpPr>
          <p:cNvPr id="11" name="Content Placeholder 10">
            <a:extLst>
              <a:ext uri="{FF2B5EF4-FFF2-40B4-BE49-F238E27FC236}">
                <a16:creationId xmlns:a16="http://schemas.microsoft.com/office/drawing/2014/main" id="{41C12469-ECF7-473B-A510-DB4260CB3B6C}"/>
              </a:ext>
            </a:extLst>
          </p:cNvPr>
          <p:cNvSpPr>
            <a:spLocks noGrp="1"/>
          </p:cNvSpPr>
          <p:nvPr>
            <p:ph sz="half" idx="2"/>
          </p:nvPr>
        </p:nvSpPr>
        <p:spPr/>
        <p:txBody>
          <a:bodyPr>
            <a:normAutofit fontScale="92500"/>
          </a:bodyPr>
          <a:lstStyle/>
          <a:p>
            <a:endParaRPr lang="en-US"/>
          </a:p>
        </p:txBody>
      </p:sp>
      <p:pic>
        <p:nvPicPr>
          <p:cNvPr id="13" name="Picture 12">
            <a:extLst>
              <a:ext uri="{FF2B5EF4-FFF2-40B4-BE49-F238E27FC236}">
                <a16:creationId xmlns:a16="http://schemas.microsoft.com/office/drawing/2014/main" id="{17068FEF-B3F6-44A5-8A42-4504A903321D}"/>
              </a:ext>
            </a:extLst>
          </p:cNvPr>
          <p:cNvPicPr>
            <a:picLocks noChangeAspect="1"/>
          </p:cNvPicPr>
          <p:nvPr/>
        </p:nvPicPr>
        <p:blipFill rotWithShape="1">
          <a:blip r:embed="rId2"/>
          <a:srcRect l="16172" t="15105" r="47265" b="15173"/>
          <a:stretch/>
        </p:blipFill>
        <p:spPr>
          <a:xfrm>
            <a:off x="6096000" y="1825625"/>
            <a:ext cx="6052579" cy="4349751"/>
          </a:xfrm>
          <a:prstGeom prst="rect">
            <a:avLst/>
          </a:prstGeom>
        </p:spPr>
      </p:pic>
      <p:sp>
        <p:nvSpPr>
          <p:cNvPr id="14" name="TextBox 13">
            <a:extLst>
              <a:ext uri="{FF2B5EF4-FFF2-40B4-BE49-F238E27FC236}">
                <a16:creationId xmlns:a16="http://schemas.microsoft.com/office/drawing/2014/main" id="{0F8A7BB5-4319-43F5-9976-CC7E072A3173}"/>
              </a:ext>
            </a:extLst>
          </p:cNvPr>
          <p:cNvSpPr txBox="1"/>
          <p:nvPr/>
        </p:nvSpPr>
        <p:spPr>
          <a:xfrm>
            <a:off x="0" y="6469981"/>
            <a:ext cx="12192000" cy="369332"/>
          </a:xfrm>
          <a:prstGeom prst="rect">
            <a:avLst/>
          </a:prstGeom>
          <a:noFill/>
        </p:spPr>
        <p:txBody>
          <a:bodyPr wrap="square" rtlCol="0">
            <a:spAutoFit/>
          </a:bodyPr>
          <a:lstStyle/>
          <a:p>
            <a:r>
              <a:rPr lang="en-US"/>
              <a:t>www.mass.gov/doc/weekly-report-monkeypox-cases-and-people-vaccinated-october-27-2022/download</a:t>
            </a:r>
          </a:p>
        </p:txBody>
      </p:sp>
    </p:spTree>
    <p:extLst>
      <p:ext uri="{BB962C8B-B14F-4D97-AF65-F5344CB8AC3E}">
        <p14:creationId xmlns:p14="http://schemas.microsoft.com/office/powerpoint/2010/main" val="286275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0B2F-B581-4689-AC91-0F5D620CF2A6}"/>
              </a:ext>
            </a:extLst>
          </p:cNvPr>
          <p:cNvSpPr>
            <a:spLocks noGrp="1"/>
          </p:cNvSpPr>
          <p:nvPr>
            <p:ph type="title"/>
          </p:nvPr>
        </p:nvSpPr>
        <p:spPr/>
        <p:txBody>
          <a:bodyPr/>
          <a:lstStyle/>
          <a:p>
            <a:r>
              <a:rPr lang="en-US" b="1">
                <a:latin typeface="Arial Black" panose="020B0A04020102020204" pitchFamily="34" charset="0"/>
              </a:rPr>
              <a:t>Our experience: Challenges we faced</a:t>
            </a:r>
          </a:p>
        </p:txBody>
      </p:sp>
      <p:sp>
        <p:nvSpPr>
          <p:cNvPr id="3" name="Content Placeholder 2">
            <a:extLst>
              <a:ext uri="{FF2B5EF4-FFF2-40B4-BE49-F238E27FC236}">
                <a16:creationId xmlns:a16="http://schemas.microsoft.com/office/drawing/2014/main" id="{87698F82-0C91-4E66-B4DF-216DC88A6886}"/>
              </a:ext>
            </a:extLst>
          </p:cNvPr>
          <p:cNvSpPr>
            <a:spLocks noGrp="1"/>
          </p:cNvSpPr>
          <p:nvPr>
            <p:ph idx="1"/>
          </p:nvPr>
        </p:nvSpPr>
        <p:spPr/>
        <p:txBody>
          <a:bodyPr/>
          <a:lstStyle/>
          <a:p>
            <a:r>
              <a:rPr lang="en-US"/>
              <a:t>Operational and logistical complexity</a:t>
            </a:r>
          </a:p>
          <a:p>
            <a:r>
              <a:rPr lang="en-US"/>
              <a:t>Space and staffing constraints</a:t>
            </a:r>
          </a:p>
          <a:p>
            <a:r>
              <a:rPr lang="en-US"/>
              <a:t>Preventing and addressing staff burnout</a:t>
            </a:r>
          </a:p>
          <a:p>
            <a:r>
              <a:rPr lang="en-US"/>
              <a:t>Minimizing impacts on other core services</a:t>
            </a:r>
          </a:p>
          <a:p>
            <a:r>
              <a:rPr lang="en-US"/>
              <a:t>Embracing and communicating rapid change</a:t>
            </a:r>
          </a:p>
          <a:p>
            <a:r>
              <a:rPr lang="en-US"/>
              <a:t>Minimizing stigma and its impacts</a:t>
            </a:r>
          </a:p>
        </p:txBody>
      </p:sp>
    </p:spTree>
    <p:extLst>
      <p:ext uri="{BB962C8B-B14F-4D97-AF65-F5344CB8AC3E}">
        <p14:creationId xmlns:p14="http://schemas.microsoft.com/office/powerpoint/2010/main" val="1167394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0B2F-B581-4689-AC91-0F5D620CF2A6}"/>
              </a:ext>
            </a:extLst>
          </p:cNvPr>
          <p:cNvSpPr>
            <a:spLocks noGrp="1"/>
          </p:cNvSpPr>
          <p:nvPr>
            <p:ph type="title"/>
          </p:nvPr>
        </p:nvSpPr>
        <p:spPr/>
        <p:txBody>
          <a:bodyPr/>
          <a:lstStyle/>
          <a:p>
            <a:r>
              <a:rPr lang="en-US" b="1">
                <a:latin typeface="Arial Black" panose="020B0A04020102020204" pitchFamily="34" charset="0"/>
              </a:rPr>
              <a:t>Our experience: Challenges we faced</a:t>
            </a:r>
          </a:p>
        </p:txBody>
      </p:sp>
      <p:sp>
        <p:nvSpPr>
          <p:cNvPr id="3" name="Content Placeholder 2">
            <a:extLst>
              <a:ext uri="{FF2B5EF4-FFF2-40B4-BE49-F238E27FC236}">
                <a16:creationId xmlns:a16="http://schemas.microsoft.com/office/drawing/2014/main" id="{87698F82-0C91-4E66-B4DF-216DC88A6886}"/>
              </a:ext>
            </a:extLst>
          </p:cNvPr>
          <p:cNvSpPr>
            <a:spLocks noGrp="1"/>
          </p:cNvSpPr>
          <p:nvPr>
            <p:ph idx="1"/>
          </p:nvPr>
        </p:nvSpPr>
        <p:spPr/>
        <p:txBody>
          <a:bodyPr/>
          <a:lstStyle/>
          <a:p>
            <a:r>
              <a:rPr lang="en-US"/>
              <a:t>Operational and logistical complexity</a:t>
            </a:r>
          </a:p>
          <a:p>
            <a:r>
              <a:rPr lang="en-US"/>
              <a:t>Space and staffing constraints</a:t>
            </a:r>
          </a:p>
          <a:p>
            <a:r>
              <a:rPr lang="en-US"/>
              <a:t>Preventing and addressing staff burnout</a:t>
            </a:r>
          </a:p>
          <a:p>
            <a:r>
              <a:rPr lang="en-US"/>
              <a:t>Minimizing impacts on other core services</a:t>
            </a:r>
          </a:p>
          <a:p>
            <a:r>
              <a:rPr lang="en-US" b="1">
                <a:solidFill>
                  <a:srgbClr val="0070C0"/>
                </a:solidFill>
              </a:rPr>
              <a:t>Embracing and communicating rapid change</a:t>
            </a:r>
          </a:p>
          <a:p>
            <a:r>
              <a:rPr lang="en-US" b="1">
                <a:solidFill>
                  <a:srgbClr val="0070C0"/>
                </a:solidFill>
              </a:rPr>
              <a:t>Minimizing stigma and its impacts</a:t>
            </a:r>
          </a:p>
        </p:txBody>
      </p:sp>
    </p:spTree>
    <p:extLst>
      <p:ext uri="{BB962C8B-B14F-4D97-AF65-F5344CB8AC3E}">
        <p14:creationId xmlns:p14="http://schemas.microsoft.com/office/powerpoint/2010/main" val="1305510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90A29-6742-4CF1-9EB6-2F13EE782EEF}"/>
              </a:ext>
            </a:extLst>
          </p:cNvPr>
          <p:cNvSpPr>
            <a:spLocks noGrp="1"/>
          </p:cNvSpPr>
          <p:nvPr>
            <p:ph type="title"/>
          </p:nvPr>
        </p:nvSpPr>
        <p:spPr/>
        <p:txBody>
          <a:bodyPr/>
          <a:lstStyle/>
          <a:p>
            <a:r>
              <a:rPr lang="en-US" b="1">
                <a:latin typeface="Arial Black" panose="020B0A04020102020204" pitchFamily="34" charset="0"/>
              </a:rPr>
              <a:t>MPV response means adapting to rapid change.</a:t>
            </a:r>
          </a:p>
        </p:txBody>
      </p:sp>
      <p:sp>
        <p:nvSpPr>
          <p:cNvPr id="3" name="Content Placeholder 2">
            <a:extLst>
              <a:ext uri="{FF2B5EF4-FFF2-40B4-BE49-F238E27FC236}">
                <a16:creationId xmlns:a16="http://schemas.microsoft.com/office/drawing/2014/main" id="{4982E18B-A93F-4D78-A730-458786E80A48}"/>
              </a:ext>
            </a:extLst>
          </p:cNvPr>
          <p:cNvSpPr>
            <a:spLocks noGrp="1"/>
          </p:cNvSpPr>
          <p:nvPr>
            <p:ph sz="half" idx="1"/>
          </p:nvPr>
        </p:nvSpPr>
        <p:spPr/>
        <p:txBody>
          <a:bodyPr>
            <a:normAutofit fontScale="77500" lnSpcReduction="20000"/>
          </a:bodyPr>
          <a:lstStyle/>
          <a:p>
            <a:pPr marL="0" indent="0">
              <a:buNone/>
            </a:pPr>
            <a:endParaRPr lang="en-US"/>
          </a:p>
          <a:p>
            <a:pPr marL="0" indent="0">
              <a:buNone/>
            </a:pPr>
            <a:r>
              <a:rPr lang="en-US" b="1">
                <a:solidFill>
                  <a:srgbClr val="0070C0"/>
                </a:solidFill>
              </a:rPr>
              <a:t>What has changed since May 2022?</a:t>
            </a:r>
          </a:p>
          <a:p>
            <a:pPr marL="514350" indent="-514350">
              <a:buFont typeface="+mj-lt"/>
              <a:buAutoNum type="arabicPeriod"/>
            </a:pPr>
            <a:r>
              <a:rPr lang="en-US"/>
              <a:t>Clinical reasoning: Considering the diagnosis</a:t>
            </a:r>
          </a:p>
          <a:p>
            <a:pPr marL="514350" indent="-514350">
              <a:buFont typeface="+mj-lt"/>
              <a:buAutoNum type="arabicPeriod"/>
            </a:pPr>
            <a:r>
              <a:rPr lang="en-US"/>
              <a:t>Clinical processes and volume for patients with or suspected to have MPV</a:t>
            </a:r>
          </a:p>
          <a:p>
            <a:pPr marL="514350" indent="-514350">
              <a:buFont typeface="+mj-lt"/>
              <a:buAutoNum type="arabicPeriod"/>
            </a:pPr>
            <a:r>
              <a:rPr lang="en-US"/>
              <a:t>Testing: Authorization, performing laboratories</a:t>
            </a:r>
          </a:p>
          <a:p>
            <a:pPr marL="514350" indent="-514350">
              <a:buFont typeface="+mj-lt"/>
              <a:buAutoNum type="arabicPeriod"/>
            </a:pPr>
            <a:r>
              <a:rPr lang="en-US"/>
              <a:t>Treatment: IND processes, tecovirimat treatment considerations</a:t>
            </a:r>
          </a:p>
          <a:p>
            <a:pPr marL="514350" indent="-514350">
              <a:buFont typeface="+mj-lt"/>
              <a:buAutoNum type="arabicPeriod"/>
            </a:pPr>
            <a:r>
              <a:rPr lang="en-US"/>
              <a:t>Vaccination: Strategy, eligibility, route</a:t>
            </a:r>
          </a:p>
          <a:p>
            <a:pPr marL="514350" indent="-514350">
              <a:buFont typeface="+mj-lt"/>
              <a:buAutoNum type="arabicPeriod"/>
            </a:pPr>
            <a:endParaRPr lang="en-US"/>
          </a:p>
        </p:txBody>
      </p:sp>
      <p:sp>
        <p:nvSpPr>
          <p:cNvPr id="4" name="Content Placeholder 3">
            <a:extLst>
              <a:ext uri="{FF2B5EF4-FFF2-40B4-BE49-F238E27FC236}">
                <a16:creationId xmlns:a16="http://schemas.microsoft.com/office/drawing/2014/main" id="{D3190AF3-C2E7-4067-A12A-783AE58DF326}"/>
              </a:ext>
            </a:extLst>
          </p:cNvPr>
          <p:cNvSpPr>
            <a:spLocks noGrp="1"/>
          </p:cNvSpPr>
          <p:nvPr>
            <p:ph sz="half" idx="2"/>
          </p:nvPr>
        </p:nvSpPr>
        <p:spPr/>
        <p:txBody>
          <a:bodyPr>
            <a:normAutofit fontScale="77500" lnSpcReduction="20000"/>
          </a:bodyPr>
          <a:lstStyle/>
          <a:p>
            <a:endParaRPr lang="en-US"/>
          </a:p>
        </p:txBody>
      </p:sp>
      <p:pic>
        <p:nvPicPr>
          <p:cNvPr id="3074" name="Picture 2" descr="JYNNEOS Vaccine">
            <a:extLst>
              <a:ext uri="{FF2B5EF4-FFF2-40B4-BE49-F238E27FC236}">
                <a16:creationId xmlns:a16="http://schemas.microsoft.com/office/drawing/2014/main" id="{D0EEFA05-4AFD-45E3-9500-3467332A31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73" r="19062"/>
          <a:stretch/>
        </p:blipFill>
        <p:spPr bwMode="auto">
          <a:xfrm>
            <a:off x="6096000" y="2241721"/>
            <a:ext cx="6096000" cy="31716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4F0517-08C5-4162-A94D-093E83A40F59}"/>
              </a:ext>
            </a:extLst>
          </p:cNvPr>
          <p:cNvSpPr txBox="1"/>
          <p:nvPr/>
        </p:nvSpPr>
        <p:spPr>
          <a:xfrm>
            <a:off x="0" y="6492875"/>
            <a:ext cx="12192000" cy="369332"/>
          </a:xfrm>
          <a:prstGeom prst="rect">
            <a:avLst/>
          </a:prstGeom>
          <a:noFill/>
        </p:spPr>
        <p:txBody>
          <a:bodyPr wrap="square" rtlCol="0">
            <a:spAutoFit/>
          </a:bodyPr>
          <a:lstStyle/>
          <a:p>
            <a:r>
              <a:rPr lang="en-US"/>
              <a:t>https://aspr.hhs.gov/SNS/Pages/JYNNEOS-Distribution.aspx</a:t>
            </a:r>
          </a:p>
        </p:txBody>
      </p:sp>
    </p:spTree>
    <p:extLst>
      <p:ext uri="{BB962C8B-B14F-4D97-AF65-F5344CB8AC3E}">
        <p14:creationId xmlns:p14="http://schemas.microsoft.com/office/powerpoint/2010/main" val="1133742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1DAF-6267-4FC5-ACAD-9C4EDFF18EA7}"/>
              </a:ext>
            </a:extLst>
          </p:cNvPr>
          <p:cNvSpPr>
            <a:spLocks noGrp="1"/>
          </p:cNvSpPr>
          <p:nvPr>
            <p:ph type="title"/>
          </p:nvPr>
        </p:nvSpPr>
        <p:spPr/>
        <p:txBody>
          <a:bodyPr/>
          <a:lstStyle/>
          <a:p>
            <a:r>
              <a:rPr lang="en-US" b="1">
                <a:latin typeface="Arial Black" panose="020B0A04020102020204" pitchFamily="34" charset="0"/>
              </a:rPr>
              <a:t>Evolution of MPV vaccine efforts in Massachusetts</a:t>
            </a:r>
          </a:p>
        </p:txBody>
      </p:sp>
      <p:graphicFrame>
        <p:nvGraphicFramePr>
          <p:cNvPr id="5" name="Content Placeholder 4">
            <a:extLst>
              <a:ext uri="{FF2B5EF4-FFF2-40B4-BE49-F238E27FC236}">
                <a16:creationId xmlns:a16="http://schemas.microsoft.com/office/drawing/2014/main" id="{893F9A70-9EF1-40E3-A620-1B0AC9A80CEF}"/>
              </a:ext>
            </a:extLst>
          </p:cNvPr>
          <p:cNvGraphicFramePr>
            <a:graphicFrameLocks noGrp="1"/>
          </p:cNvGraphicFramePr>
          <p:nvPr>
            <p:ph idx="1"/>
            <p:extLst>
              <p:ext uri="{D42A27DB-BD31-4B8C-83A1-F6EECF244321}">
                <p14:modId xmlns:p14="http://schemas.microsoft.com/office/powerpoint/2010/main" val="14179548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Brace 5">
            <a:extLst>
              <a:ext uri="{FF2B5EF4-FFF2-40B4-BE49-F238E27FC236}">
                <a16:creationId xmlns:a16="http://schemas.microsoft.com/office/drawing/2014/main" id="{7D8EA9A0-A5A8-4969-BE5E-591384790469}"/>
              </a:ext>
            </a:extLst>
          </p:cNvPr>
          <p:cNvSpPr/>
          <p:nvPr/>
        </p:nvSpPr>
        <p:spPr>
          <a:xfrm rot="16200000">
            <a:off x="4433210" y="1150167"/>
            <a:ext cx="413886" cy="3840480"/>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995D711-E549-4126-9CA9-1CA71C8005F7}"/>
              </a:ext>
            </a:extLst>
          </p:cNvPr>
          <p:cNvSpPr txBox="1"/>
          <p:nvPr/>
        </p:nvSpPr>
        <p:spPr>
          <a:xfrm>
            <a:off x="1684421" y="2455632"/>
            <a:ext cx="5948412" cy="461665"/>
          </a:xfrm>
          <a:prstGeom prst="rect">
            <a:avLst/>
          </a:prstGeom>
          <a:noFill/>
        </p:spPr>
        <p:txBody>
          <a:bodyPr wrap="square" rtlCol="0">
            <a:spAutoFit/>
          </a:bodyPr>
          <a:lstStyle/>
          <a:p>
            <a:pPr algn="ctr"/>
            <a:r>
              <a:rPr lang="en-US" sz="2400" b="1"/>
              <a:t>PEP, PEP++</a:t>
            </a:r>
          </a:p>
        </p:txBody>
      </p:sp>
      <p:sp>
        <p:nvSpPr>
          <p:cNvPr id="8" name="Right Brace 7">
            <a:extLst>
              <a:ext uri="{FF2B5EF4-FFF2-40B4-BE49-F238E27FC236}">
                <a16:creationId xmlns:a16="http://schemas.microsoft.com/office/drawing/2014/main" id="{586A0639-D12C-444D-A3A4-F7DA71493FF4}"/>
              </a:ext>
            </a:extLst>
          </p:cNvPr>
          <p:cNvSpPr/>
          <p:nvPr/>
        </p:nvSpPr>
        <p:spPr>
          <a:xfrm rot="16200000">
            <a:off x="9535233" y="2225636"/>
            <a:ext cx="413886" cy="1691226"/>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42CB98DE-56CE-44BB-BE1B-5C8CCE3ADD86}"/>
              </a:ext>
            </a:extLst>
          </p:cNvPr>
          <p:cNvSpPr txBox="1"/>
          <p:nvPr/>
        </p:nvSpPr>
        <p:spPr>
          <a:xfrm>
            <a:off x="6767970" y="2498536"/>
            <a:ext cx="5948412" cy="461665"/>
          </a:xfrm>
          <a:prstGeom prst="rect">
            <a:avLst/>
          </a:prstGeom>
          <a:noFill/>
        </p:spPr>
        <p:txBody>
          <a:bodyPr wrap="square" rtlCol="0">
            <a:spAutoFit/>
          </a:bodyPr>
          <a:lstStyle/>
          <a:p>
            <a:pPr algn="ctr"/>
            <a:r>
              <a:rPr lang="en-US" sz="2400" b="1"/>
              <a:t>PEP, PEP++, PrEP</a:t>
            </a:r>
          </a:p>
        </p:txBody>
      </p:sp>
    </p:spTree>
    <p:extLst>
      <p:ext uri="{BB962C8B-B14F-4D97-AF65-F5344CB8AC3E}">
        <p14:creationId xmlns:p14="http://schemas.microsoft.com/office/powerpoint/2010/main" val="518654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C6AC-AE2E-4598-9C9C-1D2599D7DCA8}"/>
              </a:ext>
            </a:extLst>
          </p:cNvPr>
          <p:cNvSpPr>
            <a:spLocks noGrp="1"/>
          </p:cNvSpPr>
          <p:nvPr>
            <p:ph type="title"/>
          </p:nvPr>
        </p:nvSpPr>
        <p:spPr/>
        <p:txBody>
          <a:bodyPr/>
          <a:lstStyle/>
          <a:p>
            <a:r>
              <a:rPr lang="en-US" b="1">
                <a:latin typeface="Arial Black" panose="020B0A04020102020204" pitchFamily="34" charset="0"/>
              </a:rPr>
              <a:t>Our experience: Strategies for adapting to change</a:t>
            </a:r>
          </a:p>
        </p:txBody>
      </p:sp>
      <p:sp>
        <p:nvSpPr>
          <p:cNvPr id="3" name="Content Placeholder 2">
            <a:extLst>
              <a:ext uri="{FF2B5EF4-FFF2-40B4-BE49-F238E27FC236}">
                <a16:creationId xmlns:a16="http://schemas.microsoft.com/office/drawing/2014/main" id="{95B015D8-D7F1-4E20-8C77-7663AA3ABF03}"/>
              </a:ext>
            </a:extLst>
          </p:cNvPr>
          <p:cNvSpPr>
            <a:spLocks noGrp="1"/>
          </p:cNvSpPr>
          <p:nvPr>
            <p:ph sz="half" idx="1"/>
          </p:nvPr>
        </p:nvSpPr>
        <p:spPr/>
        <p:txBody>
          <a:bodyPr>
            <a:normAutofit lnSpcReduction="10000"/>
          </a:bodyPr>
          <a:lstStyle/>
          <a:p>
            <a:endParaRPr lang="en-US"/>
          </a:p>
          <a:p>
            <a:endParaRPr lang="en-US"/>
          </a:p>
        </p:txBody>
      </p:sp>
      <p:sp>
        <p:nvSpPr>
          <p:cNvPr id="4" name="Content Placeholder 3">
            <a:extLst>
              <a:ext uri="{FF2B5EF4-FFF2-40B4-BE49-F238E27FC236}">
                <a16:creationId xmlns:a16="http://schemas.microsoft.com/office/drawing/2014/main" id="{5D519AE8-5C49-49F0-AC15-FE2FE510ECB8}"/>
              </a:ext>
            </a:extLst>
          </p:cNvPr>
          <p:cNvSpPr>
            <a:spLocks noGrp="1"/>
          </p:cNvSpPr>
          <p:nvPr>
            <p:ph sz="half" idx="2"/>
          </p:nvPr>
        </p:nvSpPr>
        <p:spPr/>
        <p:txBody>
          <a:bodyPr>
            <a:normAutofit lnSpcReduction="10000"/>
          </a:bodyPr>
          <a:lstStyle/>
          <a:p>
            <a:r>
              <a:rPr lang="en-US"/>
              <a:t>Engage key decision-makers early on and often</a:t>
            </a:r>
          </a:p>
          <a:p>
            <a:r>
              <a:rPr lang="en-US"/>
              <a:t>Maintain and update documents in a single, electronic location</a:t>
            </a:r>
          </a:p>
          <a:p>
            <a:r>
              <a:rPr lang="en-US"/>
              <a:t>Communication</a:t>
            </a:r>
          </a:p>
          <a:p>
            <a:pPr lvl="1"/>
            <a:r>
              <a:rPr lang="en-US"/>
              <a:t>Prepare patients for change</a:t>
            </a:r>
          </a:p>
          <a:p>
            <a:pPr lvl="1"/>
            <a:r>
              <a:rPr lang="en-US"/>
              <a:t>Convey recommendations with the appropriate level of confidence</a:t>
            </a:r>
          </a:p>
          <a:p>
            <a:pPr lvl="1"/>
            <a:r>
              <a:rPr lang="en-US"/>
              <a:t>Stay up to date with shifting public health guidance</a:t>
            </a:r>
          </a:p>
          <a:p>
            <a:endParaRPr lang="en-US"/>
          </a:p>
        </p:txBody>
      </p:sp>
      <p:pic>
        <p:nvPicPr>
          <p:cNvPr id="4098" name="Picture 2" descr="5 Reasons People Resist Change and What We Can Do About It | Inc.com">
            <a:extLst>
              <a:ext uri="{FF2B5EF4-FFF2-40B4-BE49-F238E27FC236}">
                <a16:creationId xmlns:a16="http://schemas.microsoft.com/office/drawing/2014/main" id="{4838F7F0-2F28-40D8-B06D-4C9446D47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16" y="1969168"/>
            <a:ext cx="5213684" cy="2919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AD516-CF95-4108-89AD-CF796B4B7552}"/>
              </a:ext>
            </a:extLst>
          </p:cNvPr>
          <p:cNvSpPr txBox="1"/>
          <p:nvPr/>
        </p:nvSpPr>
        <p:spPr>
          <a:xfrm>
            <a:off x="0" y="6492875"/>
            <a:ext cx="12192000" cy="369332"/>
          </a:xfrm>
          <a:prstGeom prst="rect">
            <a:avLst/>
          </a:prstGeom>
          <a:noFill/>
        </p:spPr>
        <p:txBody>
          <a:bodyPr wrap="square" rtlCol="0">
            <a:spAutoFit/>
          </a:bodyPr>
          <a:lstStyle/>
          <a:p>
            <a:r>
              <a:rPr lang="en-US"/>
              <a:t>inc.com</a:t>
            </a:r>
          </a:p>
        </p:txBody>
      </p:sp>
    </p:spTree>
    <p:extLst>
      <p:ext uri="{BB962C8B-B14F-4D97-AF65-F5344CB8AC3E}">
        <p14:creationId xmlns:p14="http://schemas.microsoft.com/office/powerpoint/2010/main" val="28049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8549-AE7A-453E-A96C-37640FFB21AC}"/>
              </a:ext>
            </a:extLst>
          </p:cNvPr>
          <p:cNvSpPr>
            <a:spLocks noGrp="1"/>
          </p:cNvSpPr>
          <p:nvPr>
            <p:ph type="title"/>
          </p:nvPr>
        </p:nvSpPr>
        <p:spPr/>
        <p:txBody>
          <a:bodyPr/>
          <a:lstStyle/>
          <a:p>
            <a:r>
              <a:rPr lang="en-US" b="1">
                <a:latin typeface="Arial Black" panose="020B0A04020102020204" pitchFamily="34" charset="0"/>
              </a:rPr>
              <a:t>Minimizing stigma and its impact</a:t>
            </a:r>
          </a:p>
        </p:txBody>
      </p:sp>
      <p:sp>
        <p:nvSpPr>
          <p:cNvPr id="5" name="Content Placeholder 4">
            <a:extLst>
              <a:ext uri="{FF2B5EF4-FFF2-40B4-BE49-F238E27FC236}">
                <a16:creationId xmlns:a16="http://schemas.microsoft.com/office/drawing/2014/main" id="{5E7F6C64-C141-44E3-A77A-9DE68327F1C1}"/>
              </a:ext>
            </a:extLst>
          </p:cNvPr>
          <p:cNvSpPr>
            <a:spLocks noGrp="1"/>
          </p:cNvSpPr>
          <p:nvPr>
            <p:ph sz="half" idx="1"/>
          </p:nvPr>
        </p:nvSpPr>
        <p:spPr/>
        <p:txBody>
          <a:bodyPr>
            <a:normAutofit fontScale="92500" lnSpcReduction="20000"/>
          </a:bodyPr>
          <a:lstStyle/>
          <a:p>
            <a:endParaRPr lang="en-US"/>
          </a:p>
        </p:txBody>
      </p:sp>
      <p:sp>
        <p:nvSpPr>
          <p:cNvPr id="6" name="Content Placeholder 5">
            <a:extLst>
              <a:ext uri="{FF2B5EF4-FFF2-40B4-BE49-F238E27FC236}">
                <a16:creationId xmlns:a16="http://schemas.microsoft.com/office/drawing/2014/main" id="{948FA852-B6B0-423A-B4A2-F7ACE6C78635}"/>
              </a:ext>
            </a:extLst>
          </p:cNvPr>
          <p:cNvSpPr>
            <a:spLocks noGrp="1"/>
          </p:cNvSpPr>
          <p:nvPr>
            <p:ph sz="half" idx="2"/>
          </p:nvPr>
        </p:nvSpPr>
        <p:spPr/>
        <p:txBody>
          <a:bodyPr>
            <a:normAutofit fontScale="92500" lnSpcReduction="20000"/>
          </a:bodyPr>
          <a:lstStyle/>
          <a:p>
            <a:r>
              <a:rPr lang="en-US"/>
              <a:t>Provide information in a clear, fact-based, sex-positive manner.</a:t>
            </a:r>
          </a:p>
          <a:p>
            <a:r>
              <a:rPr lang="en-US"/>
              <a:t>Avoid processes that may publicly and unnecessarily “out” people seeking care.</a:t>
            </a:r>
          </a:p>
          <a:p>
            <a:r>
              <a:rPr lang="en-US"/>
              <a:t>Convey care and empathy for affected people.</a:t>
            </a:r>
          </a:p>
          <a:p>
            <a:r>
              <a:rPr lang="en-US"/>
              <a:t>Administer intradermal vaccines at alternative sites (upper back, deltoid) if requested by patients.</a:t>
            </a:r>
          </a:p>
          <a:p>
            <a:r>
              <a:rPr lang="en-US"/>
              <a:t>Create clinical environments that are welcoming and affirming. </a:t>
            </a:r>
          </a:p>
          <a:p>
            <a:endParaRPr lang="en-US"/>
          </a:p>
          <a:p>
            <a:endParaRPr lang="en-US"/>
          </a:p>
        </p:txBody>
      </p:sp>
      <p:pic>
        <p:nvPicPr>
          <p:cNvPr id="5122" name="Picture 2">
            <a:extLst>
              <a:ext uri="{FF2B5EF4-FFF2-40B4-BE49-F238E27FC236}">
                <a16:creationId xmlns:a16="http://schemas.microsoft.com/office/drawing/2014/main" id="{560FEB2B-0BB4-4B52-9C5C-FC60502F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5625"/>
            <a:ext cx="3459155" cy="2026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95C091-B1A9-40D2-AE2D-A157AA8ECE7A}"/>
              </a:ext>
            </a:extLst>
          </p:cNvPr>
          <p:cNvSpPr txBox="1"/>
          <p:nvPr/>
        </p:nvSpPr>
        <p:spPr>
          <a:xfrm>
            <a:off x="0" y="6541001"/>
            <a:ext cx="12192000" cy="307777"/>
          </a:xfrm>
          <a:prstGeom prst="rect">
            <a:avLst/>
          </a:prstGeom>
          <a:noFill/>
        </p:spPr>
        <p:txBody>
          <a:bodyPr wrap="square" rtlCol="0">
            <a:spAutoFit/>
          </a:bodyPr>
          <a:lstStyle/>
          <a:p>
            <a:r>
              <a:rPr lang="en-US" sz="1400"/>
              <a:t>doh.wa.gov/community-and-environment/health-equity/stigma, www.cdc.gov/poxvirus/monkeypox/pdf/MonkeyPox-SaferSex-InfoSheet-508.pdf</a:t>
            </a:r>
          </a:p>
        </p:txBody>
      </p:sp>
      <p:pic>
        <p:nvPicPr>
          <p:cNvPr id="8" name="Picture 7">
            <a:extLst>
              <a:ext uri="{FF2B5EF4-FFF2-40B4-BE49-F238E27FC236}">
                <a16:creationId xmlns:a16="http://schemas.microsoft.com/office/drawing/2014/main" id="{74E21614-A7F8-437A-B3FF-C23F70D11B06}"/>
              </a:ext>
            </a:extLst>
          </p:cNvPr>
          <p:cNvPicPr>
            <a:picLocks noChangeAspect="1"/>
          </p:cNvPicPr>
          <p:nvPr/>
        </p:nvPicPr>
        <p:blipFill rotWithShape="1">
          <a:blip r:embed="rId3"/>
          <a:srcRect l="71628" t="25823" r="2960" b="28965"/>
          <a:stretch/>
        </p:blipFill>
        <p:spPr>
          <a:xfrm>
            <a:off x="2470484" y="3931964"/>
            <a:ext cx="3549316" cy="2379936"/>
          </a:xfrm>
          <a:prstGeom prst="rect">
            <a:avLst/>
          </a:prstGeom>
        </p:spPr>
      </p:pic>
      <p:sp>
        <p:nvSpPr>
          <p:cNvPr id="9" name="TextBox 8">
            <a:extLst>
              <a:ext uri="{FF2B5EF4-FFF2-40B4-BE49-F238E27FC236}">
                <a16:creationId xmlns:a16="http://schemas.microsoft.com/office/drawing/2014/main" id="{38945E93-9C56-4CDD-9EB7-DDE86C26CFDF}"/>
              </a:ext>
            </a:extLst>
          </p:cNvPr>
          <p:cNvSpPr txBox="1"/>
          <p:nvPr/>
        </p:nvSpPr>
        <p:spPr>
          <a:xfrm>
            <a:off x="685800" y="1548064"/>
            <a:ext cx="3485147" cy="369332"/>
          </a:xfrm>
          <a:prstGeom prst="rect">
            <a:avLst/>
          </a:prstGeom>
          <a:noFill/>
        </p:spPr>
        <p:txBody>
          <a:bodyPr wrap="square" rtlCol="0">
            <a:spAutoFit/>
          </a:bodyPr>
          <a:lstStyle/>
          <a:p>
            <a:pPr algn="ctr"/>
            <a:r>
              <a:rPr lang="en-US" b="1"/>
              <a:t>Types of Stigma</a:t>
            </a:r>
          </a:p>
        </p:txBody>
      </p:sp>
    </p:spTree>
    <p:extLst>
      <p:ext uri="{BB962C8B-B14F-4D97-AF65-F5344CB8AC3E}">
        <p14:creationId xmlns:p14="http://schemas.microsoft.com/office/powerpoint/2010/main" val="224858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E75307-0AA0-7E48-84D4-4191C9438683}"/>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70831E86-6F9F-A947-A4BC-72363D1B7C0E}"/>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7</a:t>
            </a:fld>
            <a:endParaRPr lang="en-US">
              <a:solidFill>
                <a:schemeClr val="tx2"/>
              </a:solidFill>
            </a:endParaRPr>
          </a:p>
        </p:txBody>
      </p:sp>
      <p:sp>
        <p:nvSpPr>
          <p:cNvPr id="4" name="Title 3">
            <a:extLst>
              <a:ext uri="{FF2B5EF4-FFF2-40B4-BE49-F238E27FC236}">
                <a16:creationId xmlns:a16="http://schemas.microsoft.com/office/drawing/2014/main" id="{BC5FAE74-35A0-9149-A2B4-E08A203F320B}"/>
              </a:ext>
            </a:extLst>
          </p:cNvPr>
          <p:cNvSpPr>
            <a:spLocks noGrp="1"/>
          </p:cNvSpPr>
          <p:nvPr>
            <p:ph type="title"/>
          </p:nvPr>
        </p:nvSpPr>
        <p:spPr/>
        <p:txBody>
          <a:bodyPr/>
          <a:lstStyle/>
          <a:p>
            <a:r>
              <a:rPr lang="en-US" b="1">
                <a:ea typeface="Tahoma"/>
                <a:cs typeface="Tahoma"/>
              </a:rPr>
              <a:t>Meet Our Presenters</a:t>
            </a:r>
            <a:endParaRPr lang="en-US" b="1"/>
          </a:p>
        </p:txBody>
      </p:sp>
      <p:pic>
        <p:nvPicPr>
          <p:cNvPr id="5" name="Picture 6" descr="bob fenton.png">
            <a:extLst>
              <a:ext uri="{FF2B5EF4-FFF2-40B4-BE49-F238E27FC236}">
                <a16:creationId xmlns:a16="http://schemas.microsoft.com/office/drawing/2014/main" id="{094997F8-7C43-1EF3-43D2-EEC18E956A01}"/>
              </a:ext>
            </a:extLst>
          </p:cNvPr>
          <p:cNvPicPr>
            <a:picLocks noChangeAspect="1"/>
          </p:cNvPicPr>
          <p:nvPr/>
        </p:nvPicPr>
        <p:blipFill>
          <a:blip r:embed="rId2"/>
          <a:stretch>
            <a:fillRect/>
          </a:stretch>
        </p:blipFill>
        <p:spPr>
          <a:xfrm>
            <a:off x="336206" y="2031693"/>
            <a:ext cx="2371356" cy="2317318"/>
          </a:xfrm>
          <a:prstGeom prst="rect">
            <a:avLst/>
          </a:prstGeom>
        </p:spPr>
      </p:pic>
      <p:pic>
        <p:nvPicPr>
          <p:cNvPr id="7" name="Picture 7" descr="Demetre_headhsot.jpg">
            <a:extLst>
              <a:ext uri="{FF2B5EF4-FFF2-40B4-BE49-F238E27FC236}">
                <a16:creationId xmlns:a16="http://schemas.microsoft.com/office/drawing/2014/main" id="{845844F9-C9AD-A946-3D8D-E17319470F02}"/>
              </a:ext>
            </a:extLst>
          </p:cNvPr>
          <p:cNvPicPr>
            <a:picLocks noChangeAspect="1"/>
          </p:cNvPicPr>
          <p:nvPr/>
        </p:nvPicPr>
        <p:blipFill>
          <a:blip r:embed="rId3"/>
          <a:stretch>
            <a:fillRect/>
          </a:stretch>
        </p:blipFill>
        <p:spPr>
          <a:xfrm>
            <a:off x="2938561" y="2038708"/>
            <a:ext cx="2166849" cy="2315098"/>
          </a:xfrm>
          <a:prstGeom prst="rect">
            <a:avLst/>
          </a:prstGeom>
        </p:spPr>
      </p:pic>
      <p:pic>
        <p:nvPicPr>
          <p:cNvPr id="8" name="Picture 8" descr="kevin ard.jpg">
            <a:extLst>
              <a:ext uri="{FF2B5EF4-FFF2-40B4-BE49-F238E27FC236}">
                <a16:creationId xmlns:a16="http://schemas.microsoft.com/office/drawing/2014/main" id="{7A92AF91-F052-6C03-73F1-87DA2447CD61}"/>
              </a:ext>
            </a:extLst>
          </p:cNvPr>
          <p:cNvPicPr>
            <a:picLocks noChangeAspect="1"/>
          </p:cNvPicPr>
          <p:nvPr/>
        </p:nvPicPr>
        <p:blipFill>
          <a:blip r:embed="rId4"/>
          <a:stretch>
            <a:fillRect/>
          </a:stretch>
        </p:blipFill>
        <p:spPr>
          <a:xfrm>
            <a:off x="9609719" y="2037350"/>
            <a:ext cx="2242823" cy="2240655"/>
          </a:xfrm>
          <a:prstGeom prst="rect">
            <a:avLst/>
          </a:prstGeom>
        </p:spPr>
      </p:pic>
      <p:sp>
        <p:nvSpPr>
          <p:cNvPr id="10" name="TextBox 1">
            <a:extLst>
              <a:ext uri="{FF2B5EF4-FFF2-40B4-BE49-F238E27FC236}">
                <a16:creationId xmlns:a16="http://schemas.microsoft.com/office/drawing/2014/main" id="{CC94A9C3-B754-A891-F118-89173D2EBD99}"/>
              </a:ext>
            </a:extLst>
          </p:cNvPr>
          <p:cNvSpPr txBox="1"/>
          <p:nvPr/>
        </p:nvSpPr>
        <p:spPr>
          <a:xfrm>
            <a:off x="3028008" y="4202010"/>
            <a:ext cx="1978051" cy="707886"/>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Demetre Daskalakis, MD, MPH</a:t>
            </a:r>
          </a:p>
          <a:p>
            <a:r>
              <a:rPr lang="en-US" sz="1000">
                <a:solidFill>
                  <a:srgbClr val="1D6FA9"/>
                </a:solidFill>
                <a:effectLst/>
                <a:ea typeface="+mn-lt"/>
                <a:cs typeface="+mn-lt"/>
              </a:rPr>
              <a:t>National </a:t>
            </a:r>
            <a:r>
              <a:rPr lang="en-US" sz="1000">
                <a:solidFill>
                  <a:srgbClr val="1D6FA9"/>
                </a:solidFill>
                <a:ea typeface="+mn-lt"/>
                <a:cs typeface="+mn-lt"/>
              </a:rPr>
              <a:t>Monkeypox Response Deputy Coordinator</a:t>
            </a:r>
            <a:endParaRPr lang="en-US">
              <a:solidFill>
                <a:srgbClr val="1D6FA9"/>
              </a:solidFill>
              <a:ea typeface="+mn-lt"/>
              <a:cs typeface="+mn-lt"/>
            </a:endParaRPr>
          </a:p>
          <a:p>
            <a:r>
              <a:rPr lang="en-US" sz="1000" i="1">
                <a:solidFill>
                  <a:srgbClr val="1D6FA9"/>
                </a:solidFill>
                <a:cs typeface="Calibri"/>
              </a:rPr>
              <a:t>White House</a:t>
            </a:r>
          </a:p>
        </p:txBody>
      </p:sp>
      <p:sp>
        <p:nvSpPr>
          <p:cNvPr id="11" name="TextBox 1">
            <a:extLst>
              <a:ext uri="{FF2B5EF4-FFF2-40B4-BE49-F238E27FC236}">
                <a16:creationId xmlns:a16="http://schemas.microsoft.com/office/drawing/2014/main" id="{CC94A9C3-B754-A891-F118-89173D2EBD99}"/>
              </a:ext>
            </a:extLst>
          </p:cNvPr>
          <p:cNvSpPr txBox="1"/>
          <p:nvPr/>
        </p:nvSpPr>
        <p:spPr>
          <a:xfrm>
            <a:off x="620226" y="4198253"/>
            <a:ext cx="1804431" cy="707886"/>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Robert Fenton</a:t>
            </a:r>
          </a:p>
          <a:p>
            <a:r>
              <a:rPr lang="en-US" sz="1000">
                <a:solidFill>
                  <a:schemeClr val="accent4"/>
                </a:solidFill>
                <a:effectLst/>
                <a:latin typeface="Calibri"/>
                <a:ea typeface="Calibri" panose="020F0502020204030204" pitchFamily="34" charset="0"/>
                <a:cs typeface="Calibri"/>
              </a:rPr>
              <a:t>National</a:t>
            </a:r>
            <a:r>
              <a:rPr lang="en-US" sz="1000">
                <a:solidFill>
                  <a:schemeClr val="accent4"/>
                </a:solidFill>
                <a:latin typeface="Calibri"/>
                <a:ea typeface="Calibri" panose="020F0502020204030204" pitchFamily="34" charset="0"/>
                <a:cs typeface="Calibri"/>
              </a:rPr>
              <a:t> Monkeypox Response Coordinator</a:t>
            </a:r>
            <a:endParaRPr lang="en-US">
              <a:solidFill>
                <a:schemeClr val="accent4"/>
              </a:solidFill>
              <a:latin typeface="Calibri"/>
              <a:ea typeface="Calibri" panose="020F0502020204030204" pitchFamily="34" charset="0"/>
              <a:cs typeface="Calibri"/>
            </a:endParaRPr>
          </a:p>
          <a:p>
            <a:r>
              <a:rPr lang="en-US" sz="1000" i="1">
                <a:solidFill>
                  <a:schemeClr val="accent4"/>
                </a:solidFill>
                <a:cs typeface="Calibri"/>
              </a:rPr>
              <a:t>White House</a:t>
            </a:r>
          </a:p>
        </p:txBody>
      </p:sp>
      <p:sp>
        <p:nvSpPr>
          <p:cNvPr id="13" name="TextBox 1">
            <a:extLst>
              <a:ext uri="{FF2B5EF4-FFF2-40B4-BE49-F238E27FC236}">
                <a16:creationId xmlns:a16="http://schemas.microsoft.com/office/drawing/2014/main" id="{CC94A9C3-B754-A891-F118-89173D2EBD99}"/>
              </a:ext>
            </a:extLst>
          </p:cNvPr>
          <p:cNvSpPr txBox="1"/>
          <p:nvPr/>
        </p:nvSpPr>
        <p:spPr>
          <a:xfrm>
            <a:off x="9702953" y="4192900"/>
            <a:ext cx="2053590" cy="707886"/>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Kevin Ard, MD, MPH</a:t>
            </a:r>
          </a:p>
          <a:p>
            <a:r>
              <a:rPr lang="en-US" sz="1000">
                <a:solidFill>
                  <a:schemeClr val="accent4"/>
                </a:solidFill>
                <a:latin typeface="Calibri"/>
                <a:ea typeface="Calibri" panose="020F0502020204030204" pitchFamily="34" charset="0"/>
                <a:cs typeface="Calibri"/>
              </a:rPr>
              <a:t>Medical Director of the National LGBTQIA+ Health Education Center </a:t>
            </a:r>
            <a:endParaRPr lang="en-US" sz="1000">
              <a:solidFill>
                <a:schemeClr val="accent4"/>
              </a:solidFill>
              <a:effectLst/>
              <a:latin typeface="Calibri"/>
              <a:ea typeface="Calibri" panose="020F0502020204030204" pitchFamily="34" charset="0"/>
              <a:cs typeface="Calibri"/>
            </a:endParaRPr>
          </a:p>
          <a:p>
            <a:r>
              <a:rPr lang="en-US" sz="1000" i="1">
                <a:solidFill>
                  <a:schemeClr val="accent4"/>
                </a:solidFill>
                <a:latin typeface="Calibri"/>
                <a:cs typeface="Calibri"/>
              </a:rPr>
              <a:t>The Fenway Institute</a:t>
            </a:r>
            <a:endParaRPr lang="en-US">
              <a:solidFill>
                <a:schemeClr val="accent4"/>
              </a:solidFill>
              <a:latin typeface="Calibri"/>
              <a:cs typeface="Calibri"/>
            </a:endParaRPr>
          </a:p>
        </p:txBody>
      </p:sp>
      <p:pic>
        <p:nvPicPr>
          <p:cNvPr id="14" name="Picture 14" descr="A picture containing person, person, suit, posing&#10;&#10;Description automatically generated">
            <a:extLst>
              <a:ext uri="{FF2B5EF4-FFF2-40B4-BE49-F238E27FC236}">
                <a16:creationId xmlns:a16="http://schemas.microsoft.com/office/drawing/2014/main" id="{A20ADDE0-13C5-FB0C-DBDD-2BE8A33E33CE}"/>
              </a:ext>
            </a:extLst>
          </p:cNvPr>
          <p:cNvPicPr>
            <a:picLocks noChangeAspect="1"/>
          </p:cNvPicPr>
          <p:nvPr/>
        </p:nvPicPr>
        <p:blipFill>
          <a:blip r:embed="rId5"/>
          <a:stretch>
            <a:fillRect/>
          </a:stretch>
        </p:blipFill>
        <p:spPr>
          <a:xfrm>
            <a:off x="7120835" y="2037351"/>
            <a:ext cx="2307091" cy="2240655"/>
          </a:xfrm>
          <a:prstGeom prst="rect">
            <a:avLst/>
          </a:prstGeom>
        </p:spPr>
      </p:pic>
      <p:sp>
        <p:nvSpPr>
          <p:cNvPr id="12" name="TextBox 1">
            <a:extLst>
              <a:ext uri="{FF2B5EF4-FFF2-40B4-BE49-F238E27FC236}">
                <a16:creationId xmlns:a16="http://schemas.microsoft.com/office/drawing/2014/main" id="{CC94A9C3-B754-A891-F118-89173D2EBD99}"/>
              </a:ext>
            </a:extLst>
          </p:cNvPr>
          <p:cNvSpPr txBox="1"/>
          <p:nvPr/>
        </p:nvSpPr>
        <p:spPr>
          <a:xfrm>
            <a:off x="7327183" y="4195576"/>
            <a:ext cx="1898392" cy="861774"/>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Anthony Fortenberry, MSN, RN, NE-BC</a:t>
            </a:r>
          </a:p>
          <a:p>
            <a:r>
              <a:rPr lang="en-US" sz="1000">
                <a:solidFill>
                  <a:schemeClr val="accent4"/>
                </a:solidFill>
                <a:latin typeface="Calibri"/>
                <a:ea typeface="Calibri" panose="020F0502020204030204" pitchFamily="34" charset="0"/>
                <a:cs typeface="Calibri"/>
              </a:rPr>
              <a:t>Chief Nursing Officer</a:t>
            </a:r>
            <a:endParaRPr lang="en-US" sz="1000">
              <a:solidFill>
                <a:schemeClr val="accent4"/>
              </a:solidFill>
              <a:effectLst/>
              <a:latin typeface="Calibri"/>
              <a:ea typeface="Calibri" panose="020F0502020204030204" pitchFamily="34" charset="0"/>
              <a:cs typeface="Calibri"/>
            </a:endParaRPr>
          </a:p>
          <a:p>
            <a:r>
              <a:rPr lang="en-US" sz="1000" i="1">
                <a:solidFill>
                  <a:schemeClr val="accent4"/>
                </a:solidFill>
                <a:latin typeface="Calibri"/>
                <a:ea typeface="Calibri" panose="020F0502020204030204" pitchFamily="34" charset="0"/>
                <a:cs typeface="Calibri"/>
              </a:rPr>
              <a:t>Callen-Lorde Community Health Center</a:t>
            </a:r>
            <a:endParaRPr lang="en-US" sz="1000" i="1">
              <a:solidFill>
                <a:schemeClr val="accent4"/>
              </a:solidFill>
              <a:effectLst/>
              <a:latin typeface="Calibri"/>
              <a:ea typeface="Calibri" panose="020F0502020204030204" pitchFamily="34" charset="0"/>
              <a:cs typeface="Calibri"/>
            </a:endParaRPr>
          </a:p>
        </p:txBody>
      </p:sp>
      <p:pic>
        <p:nvPicPr>
          <p:cNvPr id="6" name="Picture 8" descr="harold phillips.jpg">
            <a:extLst>
              <a:ext uri="{FF2B5EF4-FFF2-40B4-BE49-F238E27FC236}">
                <a16:creationId xmlns:a16="http://schemas.microsoft.com/office/drawing/2014/main" id="{925F72B5-9446-6055-235A-853167C73D61}"/>
              </a:ext>
            </a:extLst>
          </p:cNvPr>
          <p:cNvPicPr>
            <a:picLocks noChangeAspect="1"/>
          </p:cNvPicPr>
          <p:nvPr/>
        </p:nvPicPr>
        <p:blipFill>
          <a:blip r:embed="rId6"/>
          <a:stretch>
            <a:fillRect/>
          </a:stretch>
        </p:blipFill>
        <p:spPr>
          <a:xfrm>
            <a:off x="5326258" y="2041854"/>
            <a:ext cx="1510548" cy="2253431"/>
          </a:xfrm>
          <a:prstGeom prst="rect">
            <a:avLst/>
          </a:prstGeom>
        </p:spPr>
      </p:pic>
      <p:sp>
        <p:nvSpPr>
          <p:cNvPr id="15" name="TextBox 1">
            <a:extLst>
              <a:ext uri="{FF2B5EF4-FFF2-40B4-BE49-F238E27FC236}">
                <a16:creationId xmlns:a16="http://schemas.microsoft.com/office/drawing/2014/main" id="{23C4C106-1592-81C5-40A6-04B8DFA98EB9}"/>
              </a:ext>
            </a:extLst>
          </p:cNvPr>
          <p:cNvSpPr txBox="1"/>
          <p:nvPr/>
        </p:nvSpPr>
        <p:spPr>
          <a:xfrm>
            <a:off x="5362446" y="4212191"/>
            <a:ext cx="1436274" cy="707886"/>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cs typeface="Calibri"/>
              </a:rPr>
              <a:t>Harold Phillips, MRP</a:t>
            </a:r>
            <a:endParaRPr lang="en-US" sz="1000" b="1">
              <a:solidFill>
                <a:schemeClr val="tx2"/>
              </a:solidFill>
            </a:endParaRPr>
          </a:p>
          <a:p>
            <a:r>
              <a:rPr lang="en-US" sz="1000">
                <a:solidFill>
                  <a:srgbClr val="1D6FA9"/>
                </a:solidFill>
                <a:ea typeface="+mn-lt"/>
                <a:cs typeface="+mn-lt"/>
              </a:rPr>
              <a:t>Director of the Office of National AIDS Policy </a:t>
            </a:r>
            <a:r>
              <a:rPr lang="en-US" sz="1000">
                <a:solidFill>
                  <a:schemeClr val="accent4"/>
                </a:solidFill>
                <a:latin typeface="Calibri"/>
                <a:ea typeface="Calibri" panose="020F0502020204030204" pitchFamily="34" charset="0"/>
                <a:cs typeface="Calibri"/>
              </a:rPr>
              <a:t> </a:t>
            </a:r>
            <a:endParaRPr lang="en-US">
              <a:solidFill>
                <a:schemeClr val="accent4"/>
              </a:solidFill>
            </a:endParaRPr>
          </a:p>
          <a:p>
            <a:r>
              <a:rPr lang="en-US" sz="1000" i="1">
                <a:solidFill>
                  <a:schemeClr val="accent4"/>
                </a:solidFill>
                <a:latin typeface="Calibri"/>
                <a:cs typeface="Calibri"/>
              </a:rPr>
              <a:t>White House</a:t>
            </a:r>
            <a:endParaRPr lang="en-US">
              <a:solidFill>
                <a:schemeClr val="accent4"/>
              </a:solidFill>
              <a:latin typeface="Calibri"/>
              <a:cs typeface="Calibri"/>
            </a:endParaRPr>
          </a:p>
        </p:txBody>
      </p:sp>
    </p:spTree>
    <p:extLst>
      <p:ext uri="{BB962C8B-B14F-4D97-AF65-F5344CB8AC3E}">
        <p14:creationId xmlns:p14="http://schemas.microsoft.com/office/powerpoint/2010/main" val="977083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8117F-B9FF-4B43-8F1E-61E2798CE333}"/>
              </a:ext>
            </a:extLst>
          </p:cNvPr>
          <p:cNvSpPr>
            <a:spLocks noGrp="1"/>
          </p:cNvSpPr>
          <p:nvPr>
            <p:ph type="title"/>
          </p:nvPr>
        </p:nvSpPr>
        <p:spPr/>
        <p:txBody>
          <a:bodyPr/>
          <a:lstStyle/>
          <a:p>
            <a:r>
              <a:rPr lang="en-US">
                <a:latin typeface="Arial Black" panose="020B0A04020102020204" pitchFamily="34" charset="0"/>
              </a:rPr>
              <a:t>Summary</a:t>
            </a:r>
          </a:p>
        </p:txBody>
      </p:sp>
      <p:sp>
        <p:nvSpPr>
          <p:cNvPr id="3" name="Content Placeholder 2">
            <a:extLst>
              <a:ext uri="{FF2B5EF4-FFF2-40B4-BE49-F238E27FC236}">
                <a16:creationId xmlns:a16="http://schemas.microsoft.com/office/drawing/2014/main" id="{DC47B96D-AB43-459E-A928-2DCBEAD4DC23}"/>
              </a:ext>
            </a:extLst>
          </p:cNvPr>
          <p:cNvSpPr>
            <a:spLocks noGrp="1"/>
          </p:cNvSpPr>
          <p:nvPr>
            <p:ph sz="half" idx="1"/>
          </p:nvPr>
        </p:nvSpPr>
        <p:spPr/>
        <p:txBody>
          <a:bodyPr/>
          <a:lstStyle/>
          <a:p>
            <a:r>
              <a:rPr lang="en-US"/>
              <a:t>Health centers have played, and will continue to play, a key role in response to MPV.</a:t>
            </a:r>
          </a:p>
          <a:p>
            <a:r>
              <a:rPr lang="en-US"/>
              <a:t>Responding effectively to outbreaks like MPV requires embracing and adapting to change, communicating effectively, and addressing stigma. </a:t>
            </a:r>
          </a:p>
        </p:txBody>
      </p:sp>
      <p:sp>
        <p:nvSpPr>
          <p:cNvPr id="4" name="Content Placeholder 3">
            <a:extLst>
              <a:ext uri="{FF2B5EF4-FFF2-40B4-BE49-F238E27FC236}">
                <a16:creationId xmlns:a16="http://schemas.microsoft.com/office/drawing/2014/main" id="{E77BD7CE-CE40-4D3C-A2F6-4027A6D80DAA}"/>
              </a:ext>
            </a:extLst>
          </p:cNvPr>
          <p:cNvSpPr>
            <a:spLocks noGrp="1"/>
          </p:cNvSpPr>
          <p:nvPr>
            <p:ph sz="half" idx="2"/>
          </p:nvPr>
        </p:nvSpPr>
        <p:spPr/>
        <p:txBody>
          <a:bodyPr/>
          <a:lstStyle/>
          <a:p>
            <a:endParaRPr lang="en-US"/>
          </a:p>
        </p:txBody>
      </p:sp>
      <p:pic>
        <p:nvPicPr>
          <p:cNvPr id="6146" name="Picture 2" descr="Picture of Monkey Pox virus under Microscope">
            <a:extLst>
              <a:ext uri="{FF2B5EF4-FFF2-40B4-BE49-F238E27FC236}">
                <a16:creationId xmlns:a16="http://schemas.microsoft.com/office/drawing/2014/main" id="{D23358ED-16D3-4BE4-B422-D9654C11F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5181600" cy="2881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FB946A-06AD-47A8-A047-136C70FBB2F6}"/>
              </a:ext>
            </a:extLst>
          </p:cNvPr>
          <p:cNvSpPr txBox="1"/>
          <p:nvPr/>
        </p:nvSpPr>
        <p:spPr>
          <a:xfrm>
            <a:off x="6172200" y="4791075"/>
            <a:ext cx="5181600" cy="369332"/>
          </a:xfrm>
          <a:prstGeom prst="rect">
            <a:avLst/>
          </a:prstGeom>
          <a:noFill/>
        </p:spPr>
        <p:txBody>
          <a:bodyPr wrap="square" rtlCol="0">
            <a:spAutoFit/>
          </a:bodyPr>
          <a:lstStyle/>
          <a:p>
            <a:pPr algn="r"/>
            <a:r>
              <a:rPr lang="en-US" b="1"/>
              <a:t>Monkeypox virus</a:t>
            </a:r>
          </a:p>
        </p:txBody>
      </p:sp>
      <p:sp>
        <p:nvSpPr>
          <p:cNvPr id="6" name="TextBox 5">
            <a:extLst>
              <a:ext uri="{FF2B5EF4-FFF2-40B4-BE49-F238E27FC236}">
                <a16:creationId xmlns:a16="http://schemas.microsoft.com/office/drawing/2014/main" id="{592BD379-394F-4FF9-B6C4-1B64BCCB1916}"/>
              </a:ext>
            </a:extLst>
          </p:cNvPr>
          <p:cNvSpPr txBox="1"/>
          <p:nvPr/>
        </p:nvSpPr>
        <p:spPr>
          <a:xfrm>
            <a:off x="0" y="6488668"/>
            <a:ext cx="12192000" cy="369332"/>
          </a:xfrm>
          <a:prstGeom prst="rect">
            <a:avLst/>
          </a:prstGeom>
          <a:noFill/>
        </p:spPr>
        <p:txBody>
          <a:bodyPr wrap="square" rtlCol="0">
            <a:spAutoFit/>
          </a:bodyPr>
          <a:lstStyle/>
          <a:p>
            <a:r>
              <a:rPr lang="en-US"/>
              <a:t>health.baltimorecity.gov/monkeypox</a:t>
            </a:r>
          </a:p>
        </p:txBody>
      </p:sp>
    </p:spTree>
    <p:extLst>
      <p:ext uri="{BB962C8B-B14F-4D97-AF65-F5344CB8AC3E}">
        <p14:creationId xmlns:p14="http://schemas.microsoft.com/office/powerpoint/2010/main" val="3822613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E75307-0AA0-7E48-84D4-4191C9438683}"/>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70831E86-6F9F-A947-A4BC-72363D1B7C0E}"/>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71</a:t>
            </a:fld>
            <a:endParaRPr lang="en-US">
              <a:solidFill>
                <a:schemeClr val="tx2"/>
              </a:solidFill>
            </a:endParaRPr>
          </a:p>
        </p:txBody>
      </p:sp>
      <p:sp>
        <p:nvSpPr>
          <p:cNvPr id="4" name="Title 3">
            <a:extLst>
              <a:ext uri="{FF2B5EF4-FFF2-40B4-BE49-F238E27FC236}">
                <a16:creationId xmlns:a16="http://schemas.microsoft.com/office/drawing/2014/main" id="{BC5FAE74-35A0-9149-A2B4-E08A203F320B}"/>
              </a:ext>
            </a:extLst>
          </p:cNvPr>
          <p:cNvSpPr>
            <a:spLocks noGrp="1"/>
          </p:cNvSpPr>
          <p:nvPr>
            <p:ph type="title"/>
          </p:nvPr>
        </p:nvSpPr>
        <p:spPr/>
        <p:txBody>
          <a:bodyPr/>
          <a:lstStyle/>
          <a:p>
            <a:r>
              <a:rPr lang="en-US" b="1">
                <a:ea typeface="Tahoma"/>
                <a:cs typeface="Tahoma"/>
              </a:rPr>
              <a:t>Ask the Experts Extended Panel</a:t>
            </a:r>
            <a:endParaRPr lang="en-US"/>
          </a:p>
        </p:txBody>
      </p:sp>
      <p:pic>
        <p:nvPicPr>
          <p:cNvPr id="6" name="Picture 8" descr="Deitch Headshot.jpg">
            <a:extLst>
              <a:ext uri="{FF2B5EF4-FFF2-40B4-BE49-F238E27FC236}">
                <a16:creationId xmlns:a16="http://schemas.microsoft.com/office/drawing/2014/main" id="{22C5B59B-450B-0583-A8BD-6D47A3DAA4A9}"/>
              </a:ext>
            </a:extLst>
          </p:cNvPr>
          <p:cNvPicPr>
            <a:picLocks noChangeAspect="1"/>
          </p:cNvPicPr>
          <p:nvPr/>
        </p:nvPicPr>
        <p:blipFill>
          <a:blip r:embed="rId2"/>
          <a:stretch>
            <a:fillRect/>
          </a:stretch>
        </p:blipFill>
        <p:spPr>
          <a:xfrm>
            <a:off x="6633847" y="1354477"/>
            <a:ext cx="2460331" cy="3703833"/>
          </a:xfrm>
          <a:prstGeom prst="rect">
            <a:avLst/>
          </a:prstGeom>
        </p:spPr>
      </p:pic>
      <p:pic>
        <p:nvPicPr>
          <p:cNvPr id="9" name="Picture 14" descr="Mahyar.jpg">
            <a:extLst>
              <a:ext uri="{FF2B5EF4-FFF2-40B4-BE49-F238E27FC236}">
                <a16:creationId xmlns:a16="http://schemas.microsoft.com/office/drawing/2014/main" id="{86622202-4E96-79EE-881C-2DF6864FCC9A}"/>
              </a:ext>
            </a:extLst>
          </p:cNvPr>
          <p:cNvPicPr>
            <a:picLocks noChangeAspect="1"/>
          </p:cNvPicPr>
          <p:nvPr/>
        </p:nvPicPr>
        <p:blipFill>
          <a:blip r:embed="rId3"/>
          <a:stretch>
            <a:fillRect/>
          </a:stretch>
        </p:blipFill>
        <p:spPr>
          <a:xfrm>
            <a:off x="2575389" y="1354807"/>
            <a:ext cx="2743200" cy="3703171"/>
          </a:xfrm>
          <a:prstGeom prst="rect">
            <a:avLst/>
          </a:prstGeom>
        </p:spPr>
      </p:pic>
      <p:sp>
        <p:nvSpPr>
          <p:cNvPr id="12" name="TextBox 1">
            <a:extLst>
              <a:ext uri="{FF2B5EF4-FFF2-40B4-BE49-F238E27FC236}">
                <a16:creationId xmlns:a16="http://schemas.microsoft.com/office/drawing/2014/main" id="{CC94A9C3-B754-A891-F118-89173D2EBD99}"/>
              </a:ext>
            </a:extLst>
          </p:cNvPr>
          <p:cNvSpPr txBox="1"/>
          <p:nvPr/>
        </p:nvSpPr>
        <p:spPr>
          <a:xfrm>
            <a:off x="2682029" y="4912925"/>
            <a:ext cx="2346207" cy="1015663"/>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Mahyar Mofidi, DMD, PhD</a:t>
            </a:r>
            <a:endParaRPr lang="en-US" sz="1000" b="1">
              <a:solidFill>
                <a:schemeClr val="tx2"/>
              </a:solidFill>
              <a:cs typeface="Calibri"/>
            </a:endParaRPr>
          </a:p>
          <a:p>
            <a:r>
              <a:rPr lang="en-US" sz="1000">
                <a:solidFill>
                  <a:srgbClr val="1D6FA9"/>
                </a:solidFill>
                <a:ea typeface="+mn-lt"/>
                <a:cs typeface="+mn-lt"/>
              </a:rPr>
              <a:t>Director, Division of Community HIV/AIDS Programs, HIV/AIDS Bureau </a:t>
            </a:r>
            <a:endParaRPr lang="en-US">
              <a:solidFill>
                <a:srgbClr val="1D6FA9"/>
              </a:solidFill>
              <a:cs typeface="Calibri"/>
            </a:endParaRPr>
          </a:p>
          <a:p>
            <a:r>
              <a:rPr lang="en-US" sz="1000">
                <a:solidFill>
                  <a:srgbClr val="1D6FA9"/>
                </a:solidFill>
                <a:ea typeface="+mn-lt"/>
                <a:cs typeface="+mn-lt"/>
              </a:rPr>
              <a:t>Chief Dental Officer, HIV/AIDS Bureau </a:t>
            </a:r>
            <a:endParaRPr lang="en-US">
              <a:solidFill>
                <a:srgbClr val="1D6FA9"/>
              </a:solidFill>
              <a:cs typeface="Calibri"/>
            </a:endParaRPr>
          </a:p>
          <a:p>
            <a:r>
              <a:rPr lang="en-US" sz="1000" i="1">
                <a:solidFill>
                  <a:srgbClr val="1D6FA9"/>
                </a:solidFill>
                <a:ea typeface="+mn-lt"/>
                <a:cs typeface="+mn-lt"/>
              </a:rPr>
              <a:t>Health Resources and Services Administration</a:t>
            </a:r>
            <a:r>
              <a:rPr lang="en-US" sz="1000">
                <a:solidFill>
                  <a:srgbClr val="1D6FA9"/>
                </a:solidFill>
                <a:ea typeface="+mn-lt"/>
                <a:cs typeface="+mn-lt"/>
              </a:rPr>
              <a:t> </a:t>
            </a:r>
            <a:endParaRPr lang="en-US">
              <a:solidFill>
                <a:srgbClr val="1D6FA9"/>
              </a:solidFill>
            </a:endParaRPr>
          </a:p>
        </p:txBody>
      </p:sp>
      <p:sp>
        <p:nvSpPr>
          <p:cNvPr id="13" name="TextBox 1">
            <a:extLst>
              <a:ext uri="{FF2B5EF4-FFF2-40B4-BE49-F238E27FC236}">
                <a16:creationId xmlns:a16="http://schemas.microsoft.com/office/drawing/2014/main" id="{CC94A9C3-B754-A891-F118-89173D2EBD99}"/>
              </a:ext>
            </a:extLst>
          </p:cNvPr>
          <p:cNvSpPr txBox="1"/>
          <p:nvPr/>
        </p:nvSpPr>
        <p:spPr>
          <a:xfrm>
            <a:off x="6823263" y="4910250"/>
            <a:ext cx="2020860" cy="553998"/>
          </a:xfrm>
          <a:prstGeom prst="rect">
            <a:avLst/>
          </a:prstGeom>
          <a:solidFill>
            <a:schemeClr val="bg2"/>
          </a:solidFill>
          <a:ln w="1587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2"/>
                </a:solidFill>
              </a:rPr>
              <a:t>Rachel Deitch</a:t>
            </a:r>
            <a:endParaRPr lang="en-US">
              <a:solidFill>
                <a:schemeClr val="tx2"/>
              </a:solidFill>
              <a:cs typeface="Calibri" panose="020F0502020204030204"/>
            </a:endParaRPr>
          </a:p>
          <a:p>
            <a:r>
              <a:rPr lang="en-US" sz="1000">
                <a:solidFill>
                  <a:schemeClr val="accent4"/>
                </a:solidFill>
                <a:latin typeface="Calibri"/>
                <a:ea typeface="Calibri" panose="020F0502020204030204" pitchFamily="34" charset="0"/>
                <a:cs typeface="Calibri"/>
              </a:rPr>
              <a:t>Director of Federal Policy </a:t>
            </a:r>
            <a:endParaRPr lang="en-US" sz="1000">
              <a:solidFill>
                <a:schemeClr val="accent4"/>
              </a:solidFill>
              <a:effectLst/>
              <a:latin typeface="Calibri"/>
              <a:ea typeface="Calibri" panose="020F0502020204030204" pitchFamily="34" charset="0"/>
              <a:cs typeface="Calibri"/>
            </a:endParaRPr>
          </a:p>
          <a:p>
            <a:r>
              <a:rPr lang="en-US" sz="1000" i="1">
                <a:solidFill>
                  <a:srgbClr val="1D6FA9"/>
                </a:solidFill>
                <a:ea typeface="+mn-lt"/>
                <a:cs typeface="+mn-lt"/>
              </a:rPr>
              <a:t>National Coalition of STD Directors</a:t>
            </a:r>
            <a:r>
              <a:rPr lang="en-US" sz="1000">
                <a:ea typeface="+mn-lt"/>
                <a:cs typeface="+mn-lt"/>
              </a:rPr>
              <a:t> </a:t>
            </a:r>
            <a:endParaRPr lang="en-US"/>
          </a:p>
        </p:txBody>
      </p:sp>
    </p:spTree>
    <p:extLst>
      <p:ext uri="{BB962C8B-B14F-4D97-AF65-F5344CB8AC3E}">
        <p14:creationId xmlns:p14="http://schemas.microsoft.com/office/powerpoint/2010/main" val="1076002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030D-F1A3-47DF-BD21-05AFE91FD275}"/>
              </a:ext>
            </a:extLst>
          </p:cNvPr>
          <p:cNvSpPr>
            <a:spLocks noGrp="1"/>
          </p:cNvSpPr>
          <p:nvPr>
            <p:ph type="title"/>
          </p:nvPr>
        </p:nvSpPr>
        <p:spPr>
          <a:xfrm>
            <a:off x="642550" y="1"/>
            <a:ext cx="10711250" cy="1066800"/>
          </a:xfrm>
        </p:spPr>
        <p:txBody>
          <a:bodyPr/>
          <a:lstStyle/>
          <a:p>
            <a:r>
              <a:rPr lang="en-US"/>
              <a:t>HRSA </a:t>
            </a:r>
            <a:r>
              <a:rPr lang="en-US" err="1"/>
              <a:t>MPx</a:t>
            </a:r>
            <a:r>
              <a:rPr lang="en-US"/>
              <a:t> Technical Assistance Resources</a:t>
            </a:r>
          </a:p>
        </p:txBody>
      </p:sp>
      <p:sp>
        <p:nvSpPr>
          <p:cNvPr id="3" name="Content Placeholder 2">
            <a:extLst>
              <a:ext uri="{FF2B5EF4-FFF2-40B4-BE49-F238E27FC236}">
                <a16:creationId xmlns:a16="http://schemas.microsoft.com/office/drawing/2014/main" id="{49011DAF-3A33-4EDA-BF5B-D91000C7FA19}"/>
              </a:ext>
            </a:extLst>
          </p:cNvPr>
          <p:cNvSpPr>
            <a:spLocks noGrp="1"/>
          </p:cNvSpPr>
          <p:nvPr>
            <p:ph idx="1"/>
          </p:nvPr>
        </p:nvSpPr>
        <p:spPr>
          <a:xfrm>
            <a:off x="642550" y="1315092"/>
            <a:ext cx="11372665" cy="4484046"/>
          </a:xfrm>
        </p:spPr>
        <p:txBody>
          <a:bodyPr>
            <a:normAutofit fontScale="92500" lnSpcReduction="10000"/>
          </a:bodyPr>
          <a:lstStyle/>
          <a:p>
            <a:r>
              <a:rPr lang="en-US" sz="2600" b="1"/>
              <a:t>HRSA HAB Monkeypox Information: </a:t>
            </a:r>
            <a:r>
              <a:rPr lang="en-US" sz="2600" b="1">
                <a:hlinkClick r:id="rId3">
                  <a:extLst>
                    <a:ext uri="{A12FA001-AC4F-418D-AE19-62706E023703}">
                      <ahyp:hlinkClr xmlns:ahyp="http://schemas.microsoft.com/office/drawing/2018/hyperlinkcolor" val="tx"/>
                    </a:ext>
                  </a:extLst>
                </a:hlinkClick>
              </a:rPr>
              <a:t>https://ryanwhite.hrsa.gov/resources/monkeypox</a:t>
            </a:r>
            <a:r>
              <a:rPr lang="en-US" sz="2600" b="1"/>
              <a:t> </a:t>
            </a:r>
          </a:p>
          <a:p>
            <a:endParaRPr lang="en-US" sz="2600" b="1"/>
          </a:p>
          <a:p>
            <a:r>
              <a:rPr lang="en-US" sz="2600" b="1"/>
              <a:t>HRSA HAB Program Letters: </a:t>
            </a:r>
            <a:r>
              <a:rPr lang="en-US" sz="2600" b="1">
                <a:hlinkClick r:id="rId4">
                  <a:extLst>
                    <a:ext uri="{A12FA001-AC4F-418D-AE19-62706E023703}">
                      <ahyp:hlinkClr xmlns:ahyp="http://schemas.microsoft.com/office/drawing/2018/hyperlinkcolor" val="tx"/>
                    </a:ext>
                  </a:extLst>
                </a:hlinkClick>
              </a:rPr>
              <a:t>https://ryanwhite.hrsa.gov/grants/program-letters</a:t>
            </a:r>
            <a:r>
              <a:rPr lang="en-US" sz="2600" b="1"/>
              <a:t> </a:t>
            </a:r>
          </a:p>
          <a:p>
            <a:pPr lvl="1"/>
            <a:r>
              <a:rPr lang="en-US" sz="2600"/>
              <a:t>August 17, 2022: </a:t>
            </a:r>
            <a:r>
              <a:rPr lang="en-US" sz="2600" b="0" i="1">
                <a:effectLst/>
              </a:rPr>
              <a:t>Monkeypox Vaccine Distribution Initiative for RWHAP Part C Dually Funded Health Center Program Recipients</a:t>
            </a:r>
            <a:endParaRPr lang="en-US" sz="2600" i="1"/>
          </a:p>
          <a:p>
            <a:pPr lvl="1"/>
            <a:r>
              <a:rPr lang="en-US" sz="2600"/>
              <a:t>August 8, 2022: </a:t>
            </a:r>
            <a:r>
              <a:rPr lang="en-US" sz="2600" b="0" i="1">
                <a:effectLst/>
              </a:rPr>
              <a:t>Monkeypox Guidance for Ryan White HIV/AIDS Program Recipients </a:t>
            </a:r>
            <a:endParaRPr lang="en-US" sz="2600" i="1"/>
          </a:p>
          <a:p>
            <a:endParaRPr lang="en-US" sz="2600"/>
          </a:p>
          <a:p>
            <a:r>
              <a:rPr lang="en-US" sz="2600" b="1"/>
              <a:t>HRSA </a:t>
            </a:r>
            <a:r>
              <a:rPr lang="en-US" sz="2600" b="1" err="1"/>
              <a:t>MPx</a:t>
            </a:r>
            <a:r>
              <a:rPr lang="en-US" sz="2600" b="1"/>
              <a:t> Vaccine Distribution Initiative: </a:t>
            </a:r>
            <a:r>
              <a:rPr lang="en-US" sz="2600" b="1">
                <a:hlinkClick r:id="rId5">
                  <a:extLst>
                    <a:ext uri="{A12FA001-AC4F-418D-AE19-62706E023703}">
                      <ahyp:hlinkClr xmlns:ahyp="http://schemas.microsoft.com/office/drawing/2018/hyperlinkcolor" val="tx"/>
                    </a:ext>
                  </a:extLst>
                </a:hlinkClick>
              </a:rPr>
              <a:t>https://www.hrsa.gov/monkeypox</a:t>
            </a:r>
            <a:r>
              <a:rPr lang="en-US" sz="2600" b="1"/>
              <a:t> </a:t>
            </a:r>
          </a:p>
          <a:p>
            <a:endParaRPr lang="en-US" sz="2600" b="1"/>
          </a:p>
          <a:p>
            <a:r>
              <a:rPr lang="en-US" sz="2600" b="1" err="1"/>
              <a:t>MPx</a:t>
            </a:r>
            <a:r>
              <a:rPr lang="en-US" sz="2600" b="1"/>
              <a:t> FAQs: </a:t>
            </a:r>
            <a:r>
              <a:rPr lang="en-US" sz="2600" b="1">
                <a:hlinkClick r:id="rId6">
                  <a:extLst>
                    <a:ext uri="{A12FA001-AC4F-418D-AE19-62706E023703}">
                      <ahyp:hlinkClr xmlns:ahyp="http://schemas.microsoft.com/office/drawing/2018/hyperlinkcolor" val="tx"/>
                    </a:ext>
                  </a:extLst>
                </a:hlinkClick>
              </a:rPr>
              <a:t>https://www.hrsa.gov/monkeypox/faqs</a:t>
            </a:r>
            <a:r>
              <a:rPr lang="en-US" sz="2600" b="1"/>
              <a:t> </a:t>
            </a:r>
          </a:p>
          <a:p>
            <a:endParaRPr lang="en-US"/>
          </a:p>
          <a:p>
            <a:pPr lvl="1"/>
            <a:endParaRPr lang="en-US"/>
          </a:p>
        </p:txBody>
      </p:sp>
      <p:sp>
        <p:nvSpPr>
          <p:cNvPr id="4" name="Slide Number Placeholder 3">
            <a:extLst>
              <a:ext uri="{FF2B5EF4-FFF2-40B4-BE49-F238E27FC236}">
                <a16:creationId xmlns:a16="http://schemas.microsoft.com/office/drawing/2014/main" id="{15506281-401C-4F47-81AB-3A8ADFA47B86}"/>
              </a:ext>
            </a:extLst>
          </p:cNvPr>
          <p:cNvSpPr>
            <a:spLocks noGrp="1"/>
          </p:cNvSpPr>
          <p:nvPr>
            <p:ph type="sldNum" sz="quarter" idx="12"/>
          </p:nvPr>
        </p:nvSpPr>
        <p:spPr/>
        <p:txBody>
          <a:bodyPr/>
          <a:lstStyle/>
          <a:p>
            <a:fld id="{F9ECA865-404D-4A57-9AC1-FD3038CC100D}" type="slidenum">
              <a:rPr lang="en-US" smtClean="0"/>
              <a:pPr/>
              <a:t>72</a:t>
            </a:fld>
            <a:endParaRPr lang="en-US"/>
          </a:p>
        </p:txBody>
      </p:sp>
    </p:spTree>
    <p:extLst>
      <p:ext uri="{BB962C8B-B14F-4D97-AF65-F5344CB8AC3E}">
        <p14:creationId xmlns:p14="http://schemas.microsoft.com/office/powerpoint/2010/main" val="3279550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7074A-3AC7-1449-95CB-66BE4768B796}"/>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44CD6BFF-DC4E-A347-BCE1-2553455A73C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73</a:t>
            </a:fld>
            <a:endParaRPr lang="en-US">
              <a:solidFill>
                <a:schemeClr val="tx2"/>
              </a:solidFill>
            </a:endParaRPr>
          </a:p>
        </p:txBody>
      </p:sp>
      <p:sp>
        <p:nvSpPr>
          <p:cNvPr id="7" name="Title 6">
            <a:extLst>
              <a:ext uri="{FF2B5EF4-FFF2-40B4-BE49-F238E27FC236}">
                <a16:creationId xmlns:a16="http://schemas.microsoft.com/office/drawing/2014/main" id="{32A6E171-E5C5-1E4A-8593-1825AB418608}"/>
              </a:ext>
            </a:extLst>
          </p:cNvPr>
          <p:cNvSpPr>
            <a:spLocks noGrp="1"/>
          </p:cNvSpPr>
          <p:nvPr>
            <p:ph type="title"/>
          </p:nvPr>
        </p:nvSpPr>
        <p:spPr/>
        <p:txBody>
          <a:bodyPr/>
          <a:lstStyle/>
          <a:p>
            <a:r>
              <a:rPr lang="en-US" b="1">
                <a:ea typeface="Tahoma"/>
                <a:cs typeface="Tahoma"/>
              </a:rPr>
              <a:t>Ask the Experts</a:t>
            </a:r>
            <a:endParaRPr lang="en-US"/>
          </a:p>
        </p:txBody>
      </p:sp>
    </p:spTree>
    <p:extLst>
      <p:ext uri="{BB962C8B-B14F-4D97-AF65-F5344CB8AC3E}">
        <p14:creationId xmlns:p14="http://schemas.microsoft.com/office/powerpoint/2010/main" val="960348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0C3A5C-9444-9941-BE7C-84ABD47D807C}"/>
              </a:ext>
            </a:extLst>
          </p:cNvPr>
          <p:cNvSpPr>
            <a:spLocks noGrp="1"/>
          </p:cNvSpPr>
          <p:nvPr>
            <p:ph type="body" sz="quarter" idx="21"/>
          </p:nvPr>
        </p:nvSpPr>
        <p:spPr>
          <a:xfrm>
            <a:off x="4899939" y="1399332"/>
            <a:ext cx="6423280" cy="1905000"/>
          </a:xfrm>
        </p:spPr>
        <p:txBody>
          <a:bodyPr/>
          <a:lstStyle/>
          <a:p>
            <a:r>
              <a:rPr lang="en-US" b="1">
                <a:ea typeface="Tahoma"/>
                <a:cs typeface="Tahoma"/>
              </a:rPr>
              <a:t>Policy Update</a:t>
            </a:r>
            <a:endParaRPr lang="en-US" b="1"/>
          </a:p>
        </p:txBody>
      </p:sp>
      <p:sp>
        <p:nvSpPr>
          <p:cNvPr id="2" name="Text Placeholder 1">
            <a:extLst>
              <a:ext uri="{FF2B5EF4-FFF2-40B4-BE49-F238E27FC236}">
                <a16:creationId xmlns:a16="http://schemas.microsoft.com/office/drawing/2014/main" id="{8EB4F65D-D2B4-D644-9398-4F8BD741520C}"/>
              </a:ext>
            </a:extLst>
          </p:cNvPr>
          <p:cNvSpPr>
            <a:spLocks noGrp="1"/>
          </p:cNvSpPr>
          <p:nvPr>
            <p:ph type="body" sz="quarter" idx="25"/>
          </p:nvPr>
        </p:nvSpPr>
        <p:spPr>
          <a:xfrm>
            <a:off x="4899938" y="3152046"/>
            <a:ext cx="7003040" cy="1714500"/>
          </a:xfrm>
        </p:spPr>
        <p:txBody>
          <a:bodyPr lIns="0" tIns="0" rIns="0" bIns="0" anchor="t">
            <a:noAutofit/>
          </a:bodyPr>
          <a:lstStyle/>
          <a:p>
            <a:endParaRPr lang="en-US" b="1">
              <a:cs typeface="Calibri"/>
            </a:endParaRPr>
          </a:p>
          <a:p>
            <a:r>
              <a:rPr lang="en-US" b="1">
                <a:ea typeface="+mn-lt"/>
                <a:cs typeface="+mn-lt"/>
              </a:rPr>
              <a:t>Mallika Yadwad</a:t>
            </a:r>
            <a:endParaRPr lang="en-US">
              <a:ea typeface="+mn-lt"/>
              <a:cs typeface="+mn-lt"/>
            </a:endParaRPr>
          </a:p>
          <a:p>
            <a:r>
              <a:rPr lang="en-US">
                <a:ea typeface="+mn-lt"/>
                <a:cs typeface="+mn-lt"/>
              </a:rPr>
              <a:t>Program Associate, Federal and State Policy </a:t>
            </a:r>
            <a:endParaRPr lang="en-US"/>
          </a:p>
          <a:p>
            <a:r>
              <a:rPr lang="en-US" i="1">
                <a:ea typeface="+mn-lt"/>
                <a:cs typeface="+mn-lt"/>
              </a:rPr>
              <a:t>NACHC</a:t>
            </a:r>
            <a:endParaRPr lang="en-US" i="1"/>
          </a:p>
        </p:txBody>
      </p:sp>
    </p:spTree>
    <p:extLst>
      <p:ext uri="{BB962C8B-B14F-4D97-AF65-F5344CB8AC3E}">
        <p14:creationId xmlns:p14="http://schemas.microsoft.com/office/powerpoint/2010/main" val="2810452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24B215-A3A8-F87D-6E05-69CC5199CF25}"/>
              </a:ext>
            </a:extLst>
          </p:cNvPr>
          <p:cNvSpPr>
            <a:spLocks noGrp="1"/>
          </p:cNvSpPr>
          <p:nvPr>
            <p:ph type="body" sz="quarter" idx="25"/>
          </p:nvPr>
        </p:nvSpPr>
        <p:spPr>
          <a:xfrm>
            <a:off x="5442732" y="749126"/>
            <a:ext cx="5804389" cy="5467386"/>
          </a:xfrm>
        </p:spPr>
        <p:txBody>
          <a:bodyPr lIns="0" tIns="0" rIns="0" bIns="0" anchor="t">
            <a:noAutofit/>
          </a:bodyPr>
          <a:lstStyle/>
          <a:p>
            <a:r>
              <a:rPr lang="en-US" b="1">
                <a:solidFill>
                  <a:schemeClr val="accent1"/>
                </a:solidFill>
                <a:ea typeface="Tahoma"/>
                <a:cs typeface="Tahoma"/>
              </a:rPr>
              <a:t>Payment and Reimbursement</a:t>
            </a:r>
          </a:p>
          <a:p>
            <a:pPr marL="457200" indent="-457200">
              <a:buFont typeface="Arial" panose="020B0604020202020204" pitchFamily="34" charset="0"/>
              <a:buChar char="•"/>
            </a:pPr>
            <a:r>
              <a:rPr lang="en-US" sz="2600">
                <a:solidFill>
                  <a:schemeClr val="tx2"/>
                </a:solidFill>
              </a:rPr>
              <a:t>PPS for vaccine-only visits and non-billable providers</a:t>
            </a:r>
          </a:p>
          <a:p>
            <a:pPr marL="457200" indent="-457200">
              <a:buFont typeface="Arial" panose="020B0604020202020204" pitchFamily="34" charset="0"/>
              <a:buChar char="•"/>
            </a:pPr>
            <a:r>
              <a:rPr lang="en-US" sz="2600">
                <a:solidFill>
                  <a:schemeClr val="tx2"/>
                </a:solidFill>
              </a:rPr>
              <a:t>Limited supplemental reimbursement</a:t>
            </a:r>
          </a:p>
          <a:p>
            <a:pPr marL="457200" indent="-457200">
              <a:buFont typeface="Arial" panose="020B0604020202020204" pitchFamily="34" charset="0"/>
              <a:buChar char="•"/>
            </a:pPr>
            <a:r>
              <a:rPr lang="en-US" sz="2600">
                <a:solidFill>
                  <a:schemeClr val="tx2"/>
                </a:solidFill>
              </a:rPr>
              <a:t>Presidential emergency declaration</a:t>
            </a:r>
          </a:p>
          <a:p>
            <a:pPr marL="457200" indent="-457200">
              <a:buFont typeface="Arial" panose="020B0604020202020204" pitchFamily="34" charset="0"/>
              <a:buChar char="•"/>
            </a:pPr>
            <a:endParaRPr lang="en-US" sz="2600">
              <a:solidFill>
                <a:schemeClr val="tx2"/>
              </a:solidFill>
            </a:endParaRPr>
          </a:p>
          <a:p>
            <a:pPr>
              <a:lnSpc>
                <a:spcPct val="100000"/>
              </a:lnSpc>
            </a:pPr>
            <a:r>
              <a:rPr lang="en-US" b="1">
                <a:solidFill>
                  <a:schemeClr val="accent1"/>
                </a:solidFill>
                <a:ea typeface="Tahoma"/>
                <a:cs typeface="Tahoma"/>
              </a:rPr>
              <a:t>In Congress</a:t>
            </a:r>
          </a:p>
          <a:p>
            <a:pPr marL="457200" indent="-457200">
              <a:lnSpc>
                <a:spcPct val="100000"/>
              </a:lnSpc>
              <a:buFont typeface="Arial" panose="020B0604020202020204" pitchFamily="34" charset="0"/>
              <a:buChar char="•"/>
            </a:pPr>
            <a:r>
              <a:rPr lang="en-US" sz="2800">
                <a:solidFill>
                  <a:schemeClr val="tx2"/>
                </a:solidFill>
              </a:rPr>
              <a:t>Public Health Emergency Outbreak Activation Act of 2022</a:t>
            </a:r>
          </a:p>
          <a:p>
            <a:pPr marL="1143000" lvl="1" indent="-457200">
              <a:lnSpc>
                <a:spcPct val="100000"/>
              </a:lnSpc>
            </a:pPr>
            <a:r>
              <a:rPr lang="en-US" sz="2200">
                <a:solidFill>
                  <a:schemeClr val="tx2"/>
                </a:solidFill>
              </a:rPr>
              <a:t>Increasing PPS rate during PHE</a:t>
            </a:r>
          </a:p>
          <a:p>
            <a:pPr marL="457200" indent="-457200">
              <a:lnSpc>
                <a:spcPct val="100000"/>
              </a:lnSpc>
              <a:buFont typeface="Arial" panose="020B0604020202020204" pitchFamily="34" charset="0"/>
              <a:buChar char="•"/>
            </a:pPr>
            <a:r>
              <a:rPr lang="en-US" sz="2800">
                <a:solidFill>
                  <a:schemeClr val="tx2"/>
                </a:solidFill>
              </a:rPr>
              <a:t>H.R. 9205 – Public Health Emergency Flexibility Act of 2022</a:t>
            </a:r>
          </a:p>
          <a:p>
            <a:pPr marL="1143000" lvl="1" indent="-457200">
              <a:lnSpc>
                <a:spcPct val="100000"/>
              </a:lnSpc>
            </a:pPr>
            <a:r>
              <a:rPr lang="en-US" sz="2200">
                <a:solidFill>
                  <a:schemeClr val="tx2"/>
                </a:solidFill>
              </a:rPr>
              <a:t>Unspent American Rescue Plan Act funds</a:t>
            </a:r>
          </a:p>
          <a:p>
            <a:endParaRPr lang="en-US" sz="2800">
              <a:solidFill>
                <a:schemeClr val="tx2"/>
              </a:solidFill>
            </a:endParaRPr>
          </a:p>
        </p:txBody>
      </p:sp>
      <p:pic>
        <p:nvPicPr>
          <p:cNvPr id="8" name="Picture 7">
            <a:extLst>
              <a:ext uri="{FF2B5EF4-FFF2-40B4-BE49-F238E27FC236}">
                <a16:creationId xmlns:a16="http://schemas.microsoft.com/office/drawing/2014/main" id="{E75C88D1-FEB6-F6A0-115B-EFF4F1B5D035}"/>
              </a:ext>
            </a:extLst>
          </p:cNvPr>
          <p:cNvPicPr>
            <a:picLocks noChangeAspect="1"/>
          </p:cNvPicPr>
          <p:nvPr/>
        </p:nvPicPr>
        <p:blipFill>
          <a:blip r:embed="rId2"/>
          <a:stretch>
            <a:fillRect/>
          </a:stretch>
        </p:blipFill>
        <p:spPr>
          <a:xfrm>
            <a:off x="175791" y="1752600"/>
            <a:ext cx="3919958" cy="2614612"/>
          </a:xfrm>
          <a:prstGeom prst="rect">
            <a:avLst/>
          </a:prstGeom>
        </p:spPr>
      </p:pic>
    </p:spTree>
    <p:extLst>
      <p:ext uri="{BB962C8B-B14F-4D97-AF65-F5344CB8AC3E}">
        <p14:creationId xmlns:p14="http://schemas.microsoft.com/office/powerpoint/2010/main" val="2087004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422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1EE7C6D-A708-F84A-96C9-B32655B6B3A0}"/>
              </a:ext>
            </a:extLst>
          </p:cNvPr>
          <p:cNvSpPr>
            <a:spLocks noGrp="1"/>
          </p:cNvSpPr>
          <p:nvPr>
            <p:ph type="title"/>
          </p:nvPr>
        </p:nvSpPr>
        <p:spPr/>
        <p:txBody>
          <a:bodyPr/>
          <a:lstStyle/>
          <a:p>
            <a:r>
              <a:rPr lang="en-US"/>
              <a:t>FOLLOW US</a:t>
            </a:r>
          </a:p>
        </p:txBody>
      </p:sp>
      <p:sp>
        <p:nvSpPr>
          <p:cNvPr id="24" name="Picture Placeholder 23">
            <a:extLst>
              <a:ext uri="{FF2B5EF4-FFF2-40B4-BE49-F238E27FC236}">
                <a16:creationId xmlns:a16="http://schemas.microsoft.com/office/drawing/2014/main" id="{9391F6A6-263E-3F4D-BF34-C5C4305666B9}"/>
              </a:ext>
            </a:extLst>
          </p:cNvPr>
          <p:cNvSpPr>
            <a:spLocks noGrp="1"/>
          </p:cNvSpPr>
          <p:nvPr>
            <p:ph type="pic" sz="quarter" idx="29"/>
          </p:nvPr>
        </p:nvSpPr>
        <p:spPr/>
      </p:sp>
    </p:spTree>
    <p:extLst>
      <p:ext uri="{BB962C8B-B14F-4D97-AF65-F5344CB8AC3E}">
        <p14:creationId xmlns:p14="http://schemas.microsoft.com/office/powerpoint/2010/main" val="1169580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836043-9BDC-6C43-8CD6-A368AF394D9F}"/>
              </a:ext>
            </a:extLst>
          </p:cNvPr>
          <p:cNvSpPr>
            <a:spLocks noGrp="1"/>
          </p:cNvSpPr>
          <p:nvPr>
            <p:ph type="ftr" sz="quarter" idx="10"/>
          </p:nvPr>
        </p:nvSpPr>
        <p:spPr/>
        <p:txBody>
          <a:bodyPr/>
          <a:lstStyle/>
          <a:p>
            <a:r>
              <a:rPr lang="en-US"/>
              <a:t>www.nachc.org</a:t>
            </a:r>
          </a:p>
        </p:txBody>
      </p:sp>
      <p:sp>
        <p:nvSpPr>
          <p:cNvPr id="2" name="Slide Number Placeholder 1">
            <a:extLst>
              <a:ext uri="{FF2B5EF4-FFF2-40B4-BE49-F238E27FC236}">
                <a16:creationId xmlns:a16="http://schemas.microsoft.com/office/drawing/2014/main" id="{6923BBB2-3D62-B14B-91C2-13B304C33CB7}"/>
              </a:ext>
            </a:extLst>
          </p:cNvPr>
          <p:cNvSpPr>
            <a:spLocks noGrp="1"/>
          </p:cNvSpPr>
          <p:nvPr>
            <p:ph type="sldNum" sz="quarter" idx="11"/>
          </p:nvPr>
        </p:nvSpPr>
        <p:spPr>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8</a:t>
            </a:fld>
            <a:endParaRPr lang="en-US">
              <a:solidFill>
                <a:schemeClr val="tx2"/>
              </a:solidFill>
            </a:endParaRPr>
          </a:p>
        </p:txBody>
      </p:sp>
      <p:sp>
        <p:nvSpPr>
          <p:cNvPr id="4" name="Title 3">
            <a:extLst>
              <a:ext uri="{FF2B5EF4-FFF2-40B4-BE49-F238E27FC236}">
                <a16:creationId xmlns:a16="http://schemas.microsoft.com/office/drawing/2014/main" id="{E77B4544-518E-FA49-8217-268BFA73289B}"/>
              </a:ext>
            </a:extLst>
          </p:cNvPr>
          <p:cNvSpPr>
            <a:spLocks noGrp="1"/>
          </p:cNvSpPr>
          <p:nvPr>
            <p:ph type="title"/>
          </p:nvPr>
        </p:nvSpPr>
        <p:spPr>
          <a:prstGeom prst="rect">
            <a:avLst/>
          </a:prstGeom>
        </p:spPr>
        <p:txBody>
          <a:bodyPr/>
          <a:lstStyle/>
          <a:p>
            <a:r>
              <a:rPr lang="en-US" b="1">
                <a:ea typeface="Tahoma"/>
                <a:cs typeface="Tahoma"/>
              </a:rPr>
              <a:t>Agenda</a:t>
            </a:r>
            <a:endParaRPr lang="en-US" b="1"/>
          </a:p>
        </p:txBody>
      </p:sp>
      <p:graphicFrame>
        <p:nvGraphicFramePr>
          <p:cNvPr id="5" name="Table 5">
            <a:extLst>
              <a:ext uri="{FF2B5EF4-FFF2-40B4-BE49-F238E27FC236}">
                <a16:creationId xmlns:a16="http://schemas.microsoft.com/office/drawing/2014/main" id="{1A54F68A-F54F-E54B-B096-CE3E0BE7B289}"/>
              </a:ext>
            </a:extLst>
          </p:cNvPr>
          <p:cNvGraphicFramePr>
            <a:graphicFrameLocks noGrp="1"/>
          </p:cNvGraphicFramePr>
          <p:nvPr>
            <p:extLst>
              <p:ext uri="{D42A27DB-BD31-4B8C-83A1-F6EECF244321}">
                <p14:modId xmlns:p14="http://schemas.microsoft.com/office/powerpoint/2010/main" val="644627195"/>
              </p:ext>
            </p:extLst>
          </p:nvPr>
        </p:nvGraphicFramePr>
        <p:xfrm>
          <a:off x="457200" y="1600200"/>
          <a:ext cx="5257800" cy="48463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224013352"/>
                    </a:ext>
                  </a:extLst>
                </a:gridCol>
                <a:gridCol w="4495800">
                  <a:extLst>
                    <a:ext uri="{9D8B030D-6E8A-4147-A177-3AD203B41FA5}">
                      <a16:colId xmlns:a16="http://schemas.microsoft.com/office/drawing/2014/main" val="3172646239"/>
                    </a:ext>
                  </a:extLst>
                </a:gridCol>
              </a:tblGrid>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a:rPr>
                        <a:t>1</a:t>
                      </a:r>
                      <a:r>
                        <a:rPr lang="en-US" sz="5000" b="1" baseline="0">
                          <a:solidFill>
                            <a:schemeClr val="accent6"/>
                          </a:solidFill>
                          <a:latin typeface="Apple Symbols" panose="02000000000000000000" pitchFamily="2" charset="-79"/>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a:solidFill>
                            <a:srgbClr val="003C69"/>
                          </a:solidFill>
                          <a:latin typeface="+mn-lt"/>
                          <a:ea typeface="+mn-ea"/>
                          <a:cs typeface="+mn-cs"/>
                        </a:rPr>
                        <a:t>Monkeypox Update</a:t>
                      </a:r>
                      <a:endParaRPr lang="en-US"/>
                    </a:p>
                    <a:p>
                      <a:pPr lvl="0">
                        <a:buNone/>
                      </a:pPr>
                      <a:r>
                        <a:rPr lang="en-US" sz="1400" b="0" i="1" kern="1200">
                          <a:solidFill>
                            <a:srgbClr val="003C69"/>
                          </a:solidFill>
                          <a:latin typeface="+mn-lt"/>
                          <a:ea typeface="+mn-ea"/>
                          <a:cs typeface="+mn-cs"/>
                        </a:rPr>
                        <a:t>Presented by Robert Fenton, Demetre Daskalakis and Harold Phillips</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463290"/>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a:rPr>
                        <a:t>2</a:t>
                      </a:r>
                      <a:r>
                        <a:rPr lang="en-US" sz="5000" b="1" baseline="0">
                          <a:solidFill>
                            <a:schemeClr val="accent6"/>
                          </a:solidFill>
                          <a:latin typeface="Apple Symbols" panose="02000000000000000000" pitchFamily="2" charset="-79"/>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800" b="0" i="0" u="none" strike="noStrike" noProof="0">
                          <a:solidFill>
                            <a:srgbClr val="003C69"/>
                          </a:solidFill>
                          <a:latin typeface="Calibri"/>
                        </a:rPr>
                        <a:t>The 2022 Monkeypox (MPV) Outbreak: Community Health Center Response</a:t>
                      </a:r>
                      <a:endParaRPr lang="en-US"/>
                    </a:p>
                    <a:p>
                      <a:pPr lvl="0" algn="l">
                        <a:lnSpc>
                          <a:spcPct val="100000"/>
                        </a:lnSpc>
                        <a:spcBef>
                          <a:spcPts val="0"/>
                        </a:spcBef>
                        <a:spcAft>
                          <a:spcPts val="0"/>
                        </a:spcAft>
                        <a:buNone/>
                      </a:pPr>
                      <a:r>
                        <a:rPr lang="en-US" sz="1400" b="0" i="1" u="none" strike="noStrike" noProof="0">
                          <a:solidFill>
                            <a:srgbClr val="003C69"/>
                          </a:solidFill>
                          <a:latin typeface="Calibri"/>
                        </a:rPr>
                        <a:t>Presented by Anthony Fortenberry</a:t>
                      </a:r>
                    </a:p>
                    <a:p>
                      <a:pPr lvl="0">
                        <a:buNone/>
                      </a:pPr>
                      <a:endParaRPr lang="en-US" b="0">
                        <a:solidFill>
                          <a:schemeClr val="tx2"/>
                        </a:solidFill>
                      </a:endParaRP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081036"/>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a:rPr>
                        <a:t>3</a:t>
                      </a:r>
                      <a:r>
                        <a:rPr lang="en-US" sz="5000" b="1" baseline="0">
                          <a:solidFill>
                            <a:schemeClr val="accent6"/>
                          </a:solidFill>
                          <a:latin typeface="Apple Symbols" panose="02000000000000000000" pitchFamily="2" charset="-79"/>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800" b="0" i="0" u="none" strike="noStrike" noProof="0">
                          <a:solidFill>
                            <a:srgbClr val="003C69"/>
                          </a:solidFill>
                          <a:latin typeface="Calibri"/>
                        </a:rPr>
                        <a:t>Challenges (and Successes) in the Local MPV Response</a:t>
                      </a:r>
                      <a:endParaRPr lang="en-US" sz="1800" b="0" i="0" u="none" strike="noStrike" noProof="0">
                        <a:latin typeface="Calibri"/>
                      </a:endParaRPr>
                    </a:p>
                    <a:p>
                      <a:pPr lvl="0" algn="l">
                        <a:lnSpc>
                          <a:spcPct val="100000"/>
                        </a:lnSpc>
                        <a:spcBef>
                          <a:spcPts val="0"/>
                        </a:spcBef>
                        <a:spcAft>
                          <a:spcPts val="0"/>
                        </a:spcAft>
                        <a:buNone/>
                      </a:pPr>
                      <a:r>
                        <a:rPr lang="en-US" sz="1400" b="0" i="1" u="none" strike="noStrike" noProof="0">
                          <a:solidFill>
                            <a:srgbClr val="003C69"/>
                          </a:solidFill>
                          <a:latin typeface="Calibri"/>
                        </a:rPr>
                        <a:t>Presented by Kevin Ard</a:t>
                      </a:r>
                      <a:endParaRPr lang="en-US" sz="1400" b="0" i="1" u="none" strike="noStrike" noProof="0">
                        <a:latin typeface="Calibri"/>
                      </a:endParaRPr>
                    </a:p>
                    <a:p>
                      <a:pPr lvl="0">
                        <a:buNone/>
                      </a:pPr>
                      <a:endParaRPr lang="en-US" b="0">
                        <a:solidFill>
                          <a:schemeClr val="tx2"/>
                        </a:solidFill>
                      </a:endParaRP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466774"/>
                  </a:ext>
                </a:extLst>
              </a:tr>
            </a:tbl>
          </a:graphicData>
        </a:graphic>
      </p:graphicFrame>
      <p:graphicFrame>
        <p:nvGraphicFramePr>
          <p:cNvPr id="7" name="Table 5">
            <a:extLst>
              <a:ext uri="{FF2B5EF4-FFF2-40B4-BE49-F238E27FC236}">
                <a16:creationId xmlns:a16="http://schemas.microsoft.com/office/drawing/2014/main" id="{C98D79D6-A648-E842-93AD-A7C3B5EDE560}"/>
              </a:ext>
            </a:extLst>
          </p:cNvPr>
          <p:cNvGraphicFramePr>
            <a:graphicFrameLocks noGrp="1"/>
          </p:cNvGraphicFramePr>
          <p:nvPr>
            <p:extLst>
              <p:ext uri="{D42A27DB-BD31-4B8C-83A1-F6EECF244321}">
                <p14:modId xmlns:p14="http://schemas.microsoft.com/office/powerpoint/2010/main" val="1108081612"/>
              </p:ext>
            </p:extLst>
          </p:nvPr>
        </p:nvGraphicFramePr>
        <p:xfrm>
          <a:off x="6222381" y="1600200"/>
          <a:ext cx="5257800" cy="48463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224013352"/>
                    </a:ext>
                  </a:extLst>
                </a:gridCol>
                <a:gridCol w="4495800">
                  <a:extLst>
                    <a:ext uri="{9D8B030D-6E8A-4147-A177-3AD203B41FA5}">
                      <a16:colId xmlns:a16="http://schemas.microsoft.com/office/drawing/2014/main" val="3172646239"/>
                    </a:ext>
                  </a:extLst>
                </a:gridCol>
              </a:tblGrid>
              <a:tr h="1004711">
                <a:tc>
                  <a:txBody>
                    <a:bodyPr/>
                    <a:lstStyle/>
                    <a:p>
                      <a:r>
                        <a:rPr lang="en-US" sz="5000" b="1" baseline="0">
                          <a:solidFill>
                            <a:schemeClr val="tx2"/>
                          </a:solidFill>
                          <a:latin typeface="Apple Symbols"/>
                          <a:ea typeface="Apple Symbols" panose="02000000000000000000" pitchFamily="2" charset="-79"/>
                          <a:cs typeface="Apple Symbols"/>
                        </a:rPr>
                        <a:t>4</a:t>
                      </a:r>
                      <a:r>
                        <a:rPr lang="en-US" sz="5000" b="1" baseline="0">
                          <a:solidFill>
                            <a:schemeClr val="accent6"/>
                          </a:solidFill>
                          <a:latin typeface="Apple Symbols"/>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a:solidFill>
                            <a:schemeClr val="tx2"/>
                          </a:solidFill>
                          <a:latin typeface="+mn-lt"/>
                          <a:ea typeface="+mn-ea"/>
                          <a:cs typeface="+mn-cs"/>
                        </a:rPr>
                        <a:t>Ask the Experts / Q&amp;A</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463290"/>
                  </a:ext>
                </a:extLst>
              </a:tr>
              <a:tr h="1004711">
                <a:tc>
                  <a:txBody>
                    <a:bodyPr/>
                    <a:lstStyle/>
                    <a:p>
                      <a:r>
                        <a:rPr lang="en-US" sz="5000" b="1" baseline="0">
                          <a:solidFill>
                            <a:schemeClr val="tx2"/>
                          </a:solidFill>
                          <a:latin typeface="Apple Symbols"/>
                          <a:ea typeface="Apple Symbols" panose="02000000000000000000" pitchFamily="2" charset="-79"/>
                          <a:cs typeface="Apple Symbols"/>
                        </a:rPr>
                        <a:t>5</a:t>
                      </a:r>
                      <a:r>
                        <a:rPr lang="en-US" sz="5000" b="1" baseline="0">
                          <a:solidFill>
                            <a:schemeClr val="accent6"/>
                          </a:solidFill>
                          <a:latin typeface="Apple Symbols"/>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rPr>
                        <a:t>Policy Update</a:t>
                      </a:r>
                    </a:p>
                    <a:p>
                      <a:pPr lvl="0">
                        <a:buNone/>
                      </a:pPr>
                      <a:r>
                        <a:rPr lang="en-US" sz="1400" b="0" i="1">
                          <a:solidFill>
                            <a:schemeClr val="tx2"/>
                          </a:solidFill>
                        </a:rPr>
                        <a:t>Presented by Mallika </a:t>
                      </a:r>
                      <a:r>
                        <a:rPr lang="en-US" sz="1400" b="0" i="1" err="1">
                          <a:solidFill>
                            <a:schemeClr val="tx2"/>
                          </a:solidFill>
                        </a:rPr>
                        <a:t>Yadwad</a:t>
                      </a:r>
                      <a:endParaRPr lang="en-US" sz="1400" b="0" i="1">
                        <a:solidFill>
                          <a:schemeClr val="tx2"/>
                        </a:solidFill>
                      </a:endParaRP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081036"/>
                  </a:ext>
                </a:extLst>
              </a:tr>
              <a:tr h="1004711">
                <a:tc>
                  <a:txBody>
                    <a:bodyPr/>
                    <a:lstStyle/>
                    <a:p>
                      <a:r>
                        <a:rPr lang="en-US" sz="5000" b="1" baseline="0">
                          <a:solidFill>
                            <a:schemeClr val="tx2"/>
                          </a:solidFill>
                          <a:latin typeface="Apple Symbols"/>
                          <a:ea typeface="Apple Symbols" panose="02000000000000000000" pitchFamily="2" charset="-79"/>
                          <a:cs typeface="Apple Symbols"/>
                        </a:rPr>
                        <a:t>6</a:t>
                      </a:r>
                      <a:r>
                        <a:rPr lang="en-US" sz="5000" b="1" baseline="0">
                          <a:solidFill>
                            <a:schemeClr val="accent6"/>
                          </a:solidFill>
                          <a:latin typeface="Apple Symbols"/>
                          <a:ea typeface="Apple Symbols" panose="02000000000000000000" pitchFamily="2" charset="-79"/>
                          <a:cs typeface="Apple Symbols"/>
                        </a:rPr>
                        <a:t>‣</a:t>
                      </a:r>
                      <a:endParaRPr lang="en-US" sz="5000" baseline="0">
                        <a:cs typeface="Apple Symbol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b="0">
                          <a:solidFill>
                            <a:schemeClr val="tx2"/>
                          </a:solidFill>
                        </a:rPr>
                        <a:t>Closing</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466774"/>
                  </a:ext>
                </a:extLst>
              </a:tr>
            </a:tbl>
          </a:graphicData>
        </a:graphic>
      </p:graphicFrame>
    </p:spTree>
    <p:extLst>
      <p:ext uri="{BB962C8B-B14F-4D97-AF65-F5344CB8AC3E}">
        <p14:creationId xmlns:p14="http://schemas.microsoft.com/office/powerpoint/2010/main" val="18089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50844"/>
            <a:ext cx="10972800" cy="1155779"/>
          </a:xfrm>
        </p:spPr>
        <p:txBody>
          <a:bodyPr/>
          <a:lstStyle/>
          <a:p>
            <a:pPr>
              <a:lnSpc>
                <a:spcPct val="100000"/>
              </a:lnSpc>
            </a:pPr>
            <a:r>
              <a:rPr lang="en-US" sz="5867"/>
              <a:t>Monkeypox Update</a:t>
            </a:r>
          </a:p>
        </p:txBody>
      </p:sp>
      <p:sp>
        <p:nvSpPr>
          <p:cNvPr id="7" name="Subtitle 3">
            <a:extLst>
              <a:ext uri="{FF2B5EF4-FFF2-40B4-BE49-F238E27FC236}">
                <a16:creationId xmlns:a16="http://schemas.microsoft.com/office/drawing/2014/main" id="{44D4DAE4-2353-4F8F-817B-FA80E530F776}"/>
              </a:ext>
            </a:extLst>
          </p:cNvPr>
          <p:cNvSpPr txBox="1">
            <a:spLocks/>
          </p:cNvSpPr>
          <p:nvPr/>
        </p:nvSpPr>
        <p:spPr bwMode="auto">
          <a:xfrm>
            <a:off x="347881" y="3718330"/>
            <a:ext cx="5392235" cy="174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2" algn="l">
              <a:spcBef>
                <a:spcPts val="0"/>
              </a:spcBef>
              <a:spcAft>
                <a:spcPts val="0"/>
              </a:spcAft>
              <a:buSzPts val="1000"/>
              <a:tabLst>
                <a:tab pos="1828754" algn="l"/>
              </a:tabLst>
            </a:pPr>
            <a:r>
              <a:rPr lang="en-US" sz="2133" b="1">
                <a:solidFill>
                  <a:schemeClr val="accent5">
                    <a:lumMod val="50000"/>
                  </a:schemeClr>
                </a:solidFill>
                <a:ea typeface="Times New Roman" panose="02020603050405020304" pitchFamily="18" charset="0"/>
                <a:cs typeface="Calibri" panose="020F0502020204030204" pitchFamily="34" charset="0"/>
              </a:rPr>
              <a:t>Demetre C. Daskalakis, MD, MPH</a:t>
            </a:r>
            <a:br>
              <a:rPr lang="en-US" sz="2133">
                <a:solidFill>
                  <a:schemeClr val="accent5">
                    <a:lumMod val="50000"/>
                  </a:schemeClr>
                </a:solidFill>
                <a:ea typeface="Times New Roman" panose="02020603050405020304" pitchFamily="18" charset="0"/>
                <a:cs typeface="Calibri" panose="020F0502020204030204" pitchFamily="34" charset="0"/>
              </a:rPr>
            </a:br>
            <a:r>
              <a:rPr lang="en-US" sz="2133">
                <a:solidFill>
                  <a:schemeClr val="accent5">
                    <a:lumMod val="50000"/>
                  </a:schemeClr>
                </a:solidFill>
                <a:ea typeface="Times New Roman" panose="02020603050405020304" pitchFamily="18" charset="0"/>
                <a:cs typeface="Calibri" panose="020F0502020204030204" pitchFamily="34" charset="0"/>
              </a:rPr>
              <a:t>Deputy Coordinator</a:t>
            </a:r>
          </a:p>
          <a:p>
            <a:pPr marL="0" lvl="2" algn="l">
              <a:spcBef>
                <a:spcPts val="0"/>
              </a:spcBef>
              <a:spcAft>
                <a:spcPts val="0"/>
              </a:spcAft>
              <a:buSzPts val="1000"/>
              <a:tabLst>
                <a:tab pos="1828754" algn="l"/>
              </a:tabLst>
            </a:pPr>
            <a:r>
              <a:rPr lang="en-US" sz="2133">
                <a:solidFill>
                  <a:schemeClr val="accent5">
                    <a:lumMod val="50000"/>
                  </a:schemeClr>
                </a:solidFill>
                <a:ea typeface="Calibri" panose="020F0502020204030204" pitchFamily="34" charset="0"/>
                <a:cs typeface="Calibri" panose="020F0502020204030204" pitchFamily="34" charset="0"/>
              </a:rPr>
              <a:t>National Monkeypox Response </a:t>
            </a:r>
          </a:p>
        </p:txBody>
      </p:sp>
      <p:sp>
        <p:nvSpPr>
          <p:cNvPr id="8" name="Text Placeholder 5">
            <a:extLst>
              <a:ext uri="{FF2B5EF4-FFF2-40B4-BE49-F238E27FC236}">
                <a16:creationId xmlns:a16="http://schemas.microsoft.com/office/drawing/2014/main" id="{02350900-7071-4689-947D-BD15D48AF221}"/>
              </a:ext>
            </a:extLst>
          </p:cNvPr>
          <p:cNvSpPr>
            <a:spLocks noGrp="1"/>
          </p:cNvSpPr>
          <p:nvPr>
            <p:ph type="body" sz="quarter" idx="10"/>
          </p:nvPr>
        </p:nvSpPr>
        <p:spPr>
          <a:xfrm>
            <a:off x="8199236" y="6095377"/>
            <a:ext cx="3337245" cy="585952"/>
          </a:xfrm>
        </p:spPr>
        <p:txBody>
          <a:bodyPr/>
          <a:lstStyle/>
          <a:p>
            <a:r>
              <a:rPr lang="en-US"/>
              <a:t>November 2, 2022</a:t>
            </a:r>
            <a:endParaRPr lang="en-US">
              <a:latin typeface="Calibri" pitchFamily="34" charset="0"/>
            </a:endParaRPr>
          </a:p>
        </p:txBody>
      </p:sp>
      <p:sp>
        <p:nvSpPr>
          <p:cNvPr id="2" name="Rectangle 1">
            <a:extLst>
              <a:ext uri="{FF2B5EF4-FFF2-40B4-BE49-F238E27FC236}">
                <a16:creationId xmlns:a16="http://schemas.microsoft.com/office/drawing/2014/main" id="{1E0073A1-BD19-49E6-BA8F-2086A5F344E2}"/>
              </a:ext>
            </a:extLst>
          </p:cNvPr>
          <p:cNvSpPr/>
          <p:nvPr/>
        </p:nvSpPr>
        <p:spPr>
          <a:xfrm>
            <a:off x="0" y="-9832"/>
            <a:ext cx="12192000" cy="1494503"/>
          </a:xfrm>
          <a:prstGeom prst="rect">
            <a:avLst/>
          </a:prstGeom>
          <a:solidFill>
            <a:schemeClr val="accent6">
              <a:lumMod val="90000"/>
              <a:lumOff val="1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105767"/>
      </p:ext>
    </p:extLst>
  </p:cSld>
  <p:clrMapOvr>
    <a:masterClrMapping/>
  </p:clrMapOvr>
  <p:transition>
    <p:fade/>
  </p:transition>
</p:sld>
</file>

<file path=ppt/theme/theme1.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ult Immunization Learning Community Call Y2 11-13-19 spdraft" id="{5B130670-D092-448F-90B7-113DED51271B}" vid="{6DBCA15D-D39F-4352-9EB7-FB2FF5831F7B}"/>
    </a:ext>
  </a:extLst>
</a:theme>
</file>

<file path=ppt/theme/theme2.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3.xml><?xml version="1.0" encoding="utf-8"?>
<a:theme xmlns:a="http://schemas.openxmlformats.org/drawingml/2006/main" name="2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cc76c84-aaa5-4876-b18a-aff10d6398af">
      <UserInfo>
        <DisplayName>Kathleen McNamara</DisplayName>
        <AccountId>41</AccountId>
        <AccountType/>
      </UserInfo>
      <UserInfo>
        <DisplayName>Andrea Price</DisplayName>
        <AccountId>80</AccountId>
        <AccountType/>
      </UserInfo>
      <UserInfo>
        <DisplayName>Pedro Carneiro</DisplayName>
        <AccountId>13</AccountId>
        <AccountType/>
      </UserInfo>
    </SharedWithUsers>
  </documentManagement>
</p:properties>
</file>

<file path=customXml/itemProps1.xml><?xml version="1.0" encoding="utf-8"?>
<ds:datastoreItem xmlns:ds="http://schemas.openxmlformats.org/officeDocument/2006/customXml" ds:itemID="{E42CFDA1-5AEB-4572-8FC8-B96FA56009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0FB85E-0956-49F7-9C6C-E5EC06522F66}">
  <ds:schemaRefs>
    <ds:schemaRef ds:uri="http://schemas.microsoft.com/sharepoint/v3/contenttype/forms"/>
  </ds:schemaRefs>
</ds:datastoreItem>
</file>

<file path=customXml/itemProps3.xml><?xml version="1.0" encoding="utf-8"?>
<ds:datastoreItem xmlns:ds="http://schemas.openxmlformats.org/officeDocument/2006/customXml" ds:itemID="{D1A23417-A769-48F1-A76A-751E140FED60}">
  <ds:schemaRefs>
    <ds:schemaRef ds:uri="http://www.w3.org/XML/1998/namespac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1cc76c84-aaa5-4876-b18a-aff10d6398af"/>
    <ds:schemaRef ds:uri="545192ee-1200-4fac-ba0d-e6bf4c8322a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17242</TotalTime>
  <Words>3280</Words>
  <Application>Microsoft Office PowerPoint</Application>
  <PresentationFormat>Widescreen</PresentationFormat>
  <Paragraphs>411</Paragraphs>
  <Slides>77</Slides>
  <Notes>31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77</vt:i4>
      </vt:variant>
    </vt:vector>
  </HeadingPairs>
  <TitlesOfParts>
    <vt:vector size="97" baseType="lpstr">
      <vt:lpstr>Apple Symbols</vt:lpstr>
      <vt:lpstr>-apple-system</vt:lpstr>
      <vt:lpstr>Arial</vt:lpstr>
      <vt:lpstr>Arial Black</vt:lpstr>
      <vt:lpstr>Baskerville Old Face</vt:lpstr>
      <vt:lpstr>Calibri</vt:lpstr>
      <vt:lpstr>Calibri Light</vt:lpstr>
      <vt:lpstr>Cambria</vt:lpstr>
      <vt:lpstr>Courier New</vt:lpstr>
      <vt:lpstr>Lato</vt:lpstr>
      <vt:lpstr>Myriad Web Pro</vt:lpstr>
      <vt:lpstr>Open Sans</vt:lpstr>
      <vt:lpstr>Wingdings</vt:lpstr>
      <vt:lpstr>1_Office Theme</vt:lpstr>
      <vt:lpstr>Office Theme</vt:lpstr>
      <vt:lpstr>2_Office Theme</vt:lpstr>
      <vt:lpstr>Office Theme</vt:lpstr>
      <vt:lpstr>Office Theme</vt:lpstr>
      <vt:lpstr>Master</vt:lpstr>
      <vt:lpstr>Office Theme</vt:lpstr>
      <vt:lpstr>Emerging Best Practices for Monkeypox in Community Health Primary Care </vt:lpstr>
      <vt:lpstr>Housekeeping</vt:lpstr>
      <vt:lpstr>Housekeeping</vt:lpstr>
      <vt:lpstr>PowerPoint Presentation</vt:lpstr>
      <vt:lpstr>PowerPoint Presentation</vt:lpstr>
      <vt:lpstr>NACHC’s STRATEGIC PILLARS</vt:lpstr>
      <vt:lpstr>Meet Our Presenters</vt:lpstr>
      <vt:lpstr>Agenda</vt:lpstr>
      <vt:lpstr>Monkeypox Update</vt:lpstr>
      <vt:lpstr>Agenda</vt:lpstr>
      <vt:lpstr>Monkeypox Situation Update</vt:lpstr>
      <vt:lpstr>Situation Update- November 1, 2022</vt:lpstr>
      <vt:lpstr>PowerPoint Presentation</vt:lpstr>
      <vt:lpstr>Technical Report 4</vt:lpstr>
      <vt:lpstr>Current Epidemiology </vt:lpstr>
      <vt:lpstr>PowerPoint Presentation</vt:lpstr>
      <vt:lpstr>PowerPoint Presentation</vt:lpstr>
      <vt:lpstr>Recent Updates and Response Pillars</vt:lpstr>
      <vt:lpstr>PowerPoint Presentation</vt:lpstr>
      <vt:lpstr>PowerPoint Presentation</vt:lpstr>
      <vt:lpstr>PowerPoint Presentation</vt:lpstr>
      <vt:lpstr>PowerPoint Presentation</vt:lpstr>
      <vt:lpstr>Recent Updates: Testing</vt:lpstr>
      <vt:lpstr>Testing</vt:lpstr>
      <vt:lpstr>Recent Updates: Vaccine</vt:lpstr>
      <vt:lpstr>PowerPoint Presentation</vt:lpstr>
      <vt:lpstr>PowerPoint Presentation</vt:lpstr>
      <vt:lpstr>PowerPoint Presentation</vt:lpstr>
      <vt:lpstr>PowerPoint Presentation</vt:lpstr>
      <vt:lpstr>PowerPoint Presentation</vt:lpstr>
      <vt:lpstr>New Vaccine Eligibility Criteria-September 28, 2022</vt:lpstr>
      <vt:lpstr>Stigma Mitigation and Vaccines </vt:lpstr>
      <vt:lpstr>PowerPoint Presentation</vt:lpstr>
      <vt:lpstr>Recent Updates: Equity</vt:lpstr>
      <vt:lpstr>PowerPoint Presentation</vt:lpstr>
      <vt:lpstr>PowerPoint Presentation</vt:lpstr>
      <vt:lpstr>PowerPoint Presentation</vt:lpstr>
      <vt:lpstr>Recent Updates: Communications</vt:lpstr>
      <vt:lpstr>PowerPoint Presentation</vt:lpstr>
      <vt:lpstr>PowerPoint Presentation</vt:lpstr>
      <vt:lpstr>PowerPoint Presentation</vt:lpstr>
      <vt:lpstr>Provider and Public Health Education</vt:lpstr>
      <vt:lpstr>PowerPoint Presentation</vt:lpstr>
      <vt:lpstr>Recent Updates: Treatment</vt:lpstr>
      <vt:lpstr>PowerPoint Presentation</vt:lpstr>
      <vt:lpstr>PowerPoint Presentation</vt:lpstr>
      <vt:lpstr>PowerPoint Presentation</vt:lpstr>
      <vt:lpstr>Recent Updates: Research</vt:lpstr>
      <vt:lpstr>  https://healthdata.gov/stories/s/U-S-Government-Monkeypox-Research-Summary/3w47-9e7a/ </vt:lpstr>
      <vt:lpstr>The 2022 Monkeypox (MPV) Outbreak: Community Health Center Response</vt:lpstr>
      <vt:lpstr>Monkeypox (MPV) Overview </vt:lpstr>
      <vt:lpstr>Patient Education: MPV transmission </vt:lpstr>
      <vt:lpstr>Patient Education: MPV Stigma </vt:lpstr>
      <vt:lpstr>MPV Occupational Safety</vt:lpstr>
      <vt:lpstr>MPV Morbidity &amp; Mortality    </vt:lpstr>
      <vt:lpstr>MPV Treatment – Tecovirimat (TPOXX)</vt:lpstr>
      <vt:lpstr>JYNNEOS Vaccine</vt:lpstr>
      <vt:lpstr>Vaccine Equity</vt:lpstr>
      <vt:lpstr>Partnership &amp; Resource Allocation</vt:lpstr>
      <vt:lpstr>PowerPoint Presentation</vt:lpstr>
      <vt:lpstr>Thank you   Anthony Fortenberry, MSN, RN, NEA-BC afortenberry@callen-lorde.org</vt:lpstr>
      <vt:lpstr>Challenges (and Successes) in the Local MPV Response</vt:lpstr>
      <vt:lpstr>Our experience</vt:lpstr>
      <vt:lpstr>Our experience: Challenges we faced</vt:lpstr>
      <vt:lpstr>Our experience: Challenges we faced</vt:lpstr>
      <vt:lpstr>MPV response means adapting to rapid change.</vt:lpstr>
      <vt:lpstr>Evolution of MPV vaccine efforts in Massachusetts</vt:lpstr>
      <vt:lpstr>Our experience: Strategies for adapting to change</vt:lpstr>
      <vt:lpstr>Minimizing stigma and its impact</vt:lpstr>
      <vt:lpstr>Summary</vt:lpstr>
      <vt:lpstr>Ask the Experts Extended Panel</vt:lpstr>
      <vt:lpstr>HRSA MPx Technical Assistance Resources</vt:lpstr>
      <vt:lpstr>Ask the Experts</vt:lpstr>
      <vt:lpstr>PowerPoint Presentation</vt:lpstr>
      <vt:lpstr>PowerPoint Presentation</vt:lpstr>
      <vt:lpstr>PowerPoint Presentation</vt:lpstr>
      <vt:lpstr>FOLLOW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Carneiro</dc:creator>
  <cp:lastModifiedBy>Nicolle Cruz Basabe</cp:lastModifiedBy>
  <cp:revision>3</cp:revision>
  <dcterms:created xsi:type="dcterms:W3CDTF">2020-11-24T14:24:15Z</dcterms:created>
  <dcterms:modified xsi:type="dcterms:W3CDTF">2022-11-28T15:01:18Z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y fmtid="{D5CDD505-2E9C-101B-9397-08002B2CF9AE}" pid="3" name="MediaServiceImageTags">
    <vt:lpwstr/>
  </property>
</Properties>
</file>