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6" r:id="rId5"/>
    <p:sldId id="262" r:id="rId6"/>
    <p:sldId id="261" r:id="rId7"/>
    <p:sldId id="265" r:id="rId8"/>
    <p:sldId id="263" r:id="rId9"/>
    <p:sldId id="264" r:id="rId10"/>
    <p:sldId id="268"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1" autoAdjust="0"/>
    <p:restoredTop sz="94660"/>
  </p:normalViewPr>
  <p:slideViewPr>
    <p:cSldViewPr snapToGrid="0">
      <p:cViewPr varScale="1">
        <p:scale>
          <a:sx n="76" d="100"/>
          <a:sy n="76" d="100"/>
        </p:scale>
        <p:origin x="102" y="51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A94F7-35DE-4383-A658-A7C2059CE9DE}" type="datetimeFigureOut">
              <a:rPr lang="en-US" smtClean="0"/>
              <a:t>6/16/2022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095FE-8237-45BF-9612-D826A3633614}" type="slidenum">
              <a:rPr lang="en-US" smtClean="0"/>
              <a:t>‹#›</a:t>
            </a:fld>
            <a:endParaRPr lang="en-US"/>
          </a:p>
        </p:txBody>
      </p:sp>
    </p:spTree>
    <p:extLst>
      <p:ext uri="{BB962C8B-B14F-4D97-AF65-F5344CB8AC3E}">
        <p14:creationId xmlns:p14="http://schemas.microsoft.com/office/powerpoint/2010/main" val="4162436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minutes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E48FA-F4B5-4D8B-B608-F5AD097D32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54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spcAft>
                <a:spcPts val="1200"/>
              </a:spcAft>
              <a:buClr>
                <a:srgbClr val="2C78B4"/>
              </a:buClr>
              <a:buFont typeface="+mj-lt"/>
              <a:buAutoNum type="arabicPeriod"/>
            </a:pPr>
            <a:r>
              <a:rPr lang="en-US" sz="1200" dirty="0">
                <a:solidFill>
                  <a:schemeClr val="tx1"/>
                </a:solidFill>
              </a:rPr>
              <a:t>Get a sense of where your health center is “at” (and wants to be) in terms of your current PrEP program, and share some ways in which BLUPrInt tools or resources might support PrEP program development in your setting.</a:t>
            </a:r>
          </a:p>
          <a:p>
            <a:pPr marL="514350" marR="0" lvl="0" indent="-514350" algn="l" defTabSz="914400" rtl="0" eaLnBrk="1" fontAlgn="auto" latinLnBrk="0" hangingPunct="1">
              <a:lnSpc>
                <a:spcPct val="100000"/>
              </a:lnSpc>
              <a:spcBef>
                <a:spcPts val="0"/>
              </a:spcBef>
              <a:spcAft>
                <a:spcPts val="1200"/>
              </a:spcAft>
              <a:buClr>
                <a:srgbClr val="2C78B4"/>
              </a:buClr>
              <a:buSzTx/>
              <a:buFont typeface="+mj-lt"/>
              <a:buAutoNum type="arabicPeriod"/>
              <a:tabLst/>
              <a:defRPr/>
            </a:pPr>
            <a:r>
              <a:rPr lang="en-US" sz="1200" dirty="0">
                <a:solidFill>
                  <a:schemeClr val="tx1"/>
                </a:solidFill>
              </a:rPr>
              <a:t>Provide in-depth information about specific BLUPrInt tools related to PrEP Awareness &amp; Engagement,</a:t>
            </a:r>
            <a:r>
              <a:rPr lang="en-US" sz="1200" baseline="0" dirty="0">
                <a:solidFill>
                  <a:schemeClr val="tx1"/>
                </a:solidFill>
              </a:rPr>
              <a:t> and help you articulate </a:t>
            </a:r>
            <a:r>
              <a:rPr lang="en-US" sz="1200" kern="1200" dirty="0">
                <a:solidFill>
                  <a:schemeClr val="tx1"/>
                </a:solidFill>
                <a:effectLst/>
                <a:latin typeface="+mn-lt"/>
                <a:ea typeface="+mn-ea"/>
                <a:cs typeface="+mn-cs"/>
              </a:rPr>
              <a:t>at least one short-term SMART goal that you will work on between session #2</a:t>
            </a:r>
            <a:r>
              <a:rPr lang="en-US" sz="1200" kern="1200" baseline="0" dirty="0">
                <a:solidFill>
                  <a:schemeClr val="tx1"/>
                </a:solidFill>
                <a:effectLst/>
                <a:latin typeface="+mn-lt"/>
                <a:ea typeface="+mn-ea"/>
                <a:cs typeface="+mn-cs"/>
              </a:rPr>
              <a:t> and #3.</a:t>
            </a:r>
          </a:p>
          <a:p>
            <a:pPr marL="514350" marR="0" lvl="0" indent="-514350" algn="l" defTabSz="914400" rtl="0" eaLnBrk="1" fontAlgn="auto" latinLnBrk="0" hangingPunct="1">
              <a:lnSpc>
                <a:spcPct val="100000"/>
              </a:lnSpc>
              <a:spcBef>
                <a:spcPts val="0"/>
              </a:spcBef>
              <a:spcAft>
                <a:spcPts val="1200"/>
              </a:spcAft>
              <a:buClr>
                <a:srgbClr val="2C78B4"/>
              </a:buClr>
              <a:buSzTx/>
              <a:buFont typeface="+mj-lt"/>
              <a:buAutoNum type="arabicPeriod"/>
              <a:tabLst/>
              <a:defRPr/>
            </a:pPr>
            <a:r>
              <a:rPr lang="en-US" sz="1200" kern="1200" baseline="0" dirty="0">
                <a:solidFill>
                  <a:schemeClr val="tx1"/>
                </a:solidFill>
                <a:effectLst/>
                <a:latin typeface="+mn-lt"/>
                <a:ea typeface="+mn-ea"/>
                <a:cs typeface="+mn-cs"/>
              </a:rPr>
              <a:t>Discuss progress and pitfalls related to that S</a:t>
            </a:r>
            <a:r>
              <a:rPr lang="en-US" sz="1200" kern="1200" dirty="0">
                <a:solidFill>
                  <a:schemeClr val="tx1"/>
                </a:solidFill>
                <a:effectLst/>
                <a:latin typeface="+mn-lt"/>
                <a:ea typeface="+mn-ea"/>
                <a:cs typeface="+mn-cs"/>
              </a:rPr>
              <a:t>MART goal  share strategies for overcoming common pitfalls and roadblocks, and the facilitators will review the ways in which additional BLUPrInt resources might be useful in these circumstances. </a:t>
            </a:r>
            <a:endParaRPr lang="en-US" sz="1200" kern="1200" baseline="0" dirty="0">
              <a:solidFill>
                <a:schemeClr val="tx1"/>
              </a:solidFill>
              <a:effectLst/>
              <a:latin typeface="+mn-lt"/>
              <a:ea typeface="+mn-ea"/>
              <a:cs typeface="+mn-cs"/>
            </a:endParaRPr>
          </a:p>
          <a:p>
            <a:pPr marL="514350" marR="0" lvl="0" indent="-514350" algn="l" defTabSz="914400" rtl="0" eaLnBrk="1" fontAlgn="auto" latinLnBrk="0" hangingPunct="1">
              <a:lnSpc>
                <a:spcPct val="100000"/>
              </a:lnSpc>
              <a:spcBef>
                <a:spcPts val="0"/>
              </a:spcBef>
              <a:spcAft>
                <a:spcPts val="1200"/>
              </a:spcAft>
              <a:buClr>
                <a:srgbClr val="2C78B4"/>
              </a:buClr>
              <a:buSzTx/>
              <a:buFont typeface="+mj-lt"/>
              <a:buAutoNum type="arabicPeriod"/>
              <a:tabLst/>
              <a:defRPr/>
            </a:pPr>
            <a:r>
              <a:rPr lang="en-US" sz="1200" kern="1200" dirty="0">
                <a:solidFill>
                  <a:schemeClr val="tx1"/>
                </a:solidFill>
                <a:effectLst/>
                <a:latin typeface="+mn-lt"/>
                <a:ea typeface="+mn-ea"/>
                <a:cs typeface="+mn-cs"/>
              </a:rPr>
              <a:t>Focus on strategies for using both process and outcome metrics for PrEP program monitoring and improvement. </a:t>
            </a:r>
          </a:p>
          <a:p>
            <a:pPr marL="514350" indent="-514350">
              <a:spcAft>
                <a:spcPts val="1200"/>
              </a:spcAft>
              <a:buClr>
                <a:srgbClr val="2C78B4"/>
              </a:buClr>
              <a:buFont typeface="+mj-lt"/>
              <a:buAutoNum type="arabicPeriod"/>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0D04A-119C-4217-9C4D-B57DCB9A0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9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8A7F7F-D7EB-42F1-9844-306485942681}"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C0F0-0B3E-479B-A8D1-817350A67B3C}"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30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A7F7F-D7EB-42F1-9844-306485942681}"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C0F0-0B3E-479B-A8D1-817350A67B3C}" type="slidenum">
              <a:rPr lang="en-US" smtClean="0"/>
              <a:t>‹#›</a:t>
            </a:fld>
            <a:endParaRPr lang="en-US"/>
          </a:p>
        </p:txBody>
      </p:sp>
    </p:spTree>
    <p:extLst>
      <p:ext uri="{BB962C8B-B14F-4D97-AF65-F5344CB8AC3E}">
        <p14:creationId xmlns:p14="http://schemas.microsoft.com/office/powerpoint/2010/main" val="285603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8A7F7F-D7EB-42F1-9844-306485942681}"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C0F0-0B3E-479B-A8D1-817350A67B3C}" type="slidenum">
              <a:rPr lang="en-US" smtClean="0"/>
              <a:t>‹#›</a:t>
            </a:fld>
            <a:endParaRPr lang="en-US"/>
          </a:p>
        </p:txBody>
      </p:sp>
    </p:spTree>
    <p:extLst>
      <p:ext uri="{BB962C8B-B14F-4D97-AF65-F5344CB8AC3E}">
        <p14:creationId xmlns:p14="http://schemas.microsoft.com/office/powerpoint/2010/main" val="104256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838200"/>
          </a:xfrm>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609600" y="1371600"/>
            <a:ext cx="10972800" cy="4876800"/>
          </a:xfrm>
        </p:spPr>
        <p:txBody>
          <a:bodyPr>
            <a:normAutofit/>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E8A7F7F-D7EB-42F1-9844-306485942681}"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C0F0-0B3E-479B-A8D1-817350A67B3C}" type="slidenum">
              <a:rPr lang="en-US" smtClean="0"/>
              <a:t>‹#›</a:t>
            </a:fld>
            <a:endParaRPr lang="en-US"/>
          </a:p>
        </p:txBody>
      </p:sp>
      <p:cxnSp>
        <p:nvCxnSpPr>
          <p:cNvPr id="8" name="Straight Connector 7"/>
          <p:cNvCxnSpPr/>
          <p:nvPr/>
        </p:nvCxnSpPr>
        <p:spPr>
          <a:xfrm>
            <a:off x="609600" y="990600"/>
            <a:ext cx="109728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63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8A7F7F-D7EB-42F1-9844-306485942681}"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C0F0-0B3E-479B-A8D1-817350A67B3C}"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6653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8A7F7F-D7EB-42F1-9844-306485942681}"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EC0F0-0B3E-479B-A8D1-817350A67B3C}" type="slidenum">
              <a:rPr lang="en-US" smtClean="0"/>
              <a:t>‹#›</a:t>
            </a:fld>
            <a:endParaRPr lang="en-US"/>
          </a:p>
        </p:txBody>
      </p:sp>
    </p:spTree>
    <p:extLst>
      <p:ext uri="{BB962C8B-B14F-4D97-AF65-F5344CB8AC3E}">
        <p14:creationId xmlns:p14="http://schemas.microsoft.com/office/powerpoint/2010/main" val="149206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8A7F7F-D7EB-42F1-9844-306485942681}" type="datetimeFigureOut">
              <a:rPr lang="en-US" smtClean="0"/>
              <a:t>6/16/2022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EC0F0-0B3E-479B-A8D1-817350A67B3C}"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11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8A7F7F-D7EB-42F1-9844-306485942681}" type="datetimeFigureOut">
              <a:rPr lang="en-US" smtClean="0"/>
              <a:t>6/16/2022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C0F0-0B3E-479B-A8D1-817350A67B3C}" type="slidenum">
              <a:rPr lang="en-US" smtClean="0"/>
              <a:t>‹#›</a:t>
            </a:fld>
            <a:endParaRPr lang="en-US"/>
          </a:p>
        </p:txBody>
      </p:sp>
    </p:spTree>
    <p:extLst>
      <p:ext uri="{BB962C8B-B14F-4D97-AF65-F5344CB8AC3E}">
        <p14:creationId xmlns:p14="http://schemas.microsoft.com/office/powerpoint/2010/main" val="48842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A7F7F-D7EB-42F1-9844-306485942681}" type="datetimeFigureOut">
              <a:rPr lang="en-US" smtClean="0"/>
              <a:t>6/16/2022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EC0F0-0B3E-479B-A8D1-817350A67B3C}" type="slidenum">
              <a:rPr lang="en-US" smtClean="0"/>
              <a:t>‹#›</a:t>
            </a:fld>
            <a:endParaRPr lang="en-US"/>
          </a:p>
        </p:txBody>
      </p:sp>
    </p:spTree>
    <p:extLst>
      <p:ext uri="{BB962C8B-B14F-4D97-AF65-F5344CB8AC3E}">
        <p14:creationId xmlns:p14="http://schemas.microsoft.com/office/powerpoint/2010/main" val="401384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8A7F7F-D7EB-42F1-9844-306485942681}"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EC0F0-0B3E-479B-A8D1-817350A67B3C}"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82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8A7F7F-D7EB-42F1-9844-306485942681}"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EC0F0-0B3E-479B-A8D1-817350A67B3C}" type="slidenum">
              <a:rPr lang="en-US" smtClean="0"/>
              <a:t>‹#›</a:t>
            </a:fld>
            <a:endParaRPr lang="en-US"/>
          </a:p>
        </p:txBody>
      </p:sp>
    </p:spTree>
    <p:extLst>
      <p:ext uri="{BB962C8B-B14F-4D97-AF65-F5344CB8AC3E}">
        <p14:creationId xmlns:p14="http://schemas.microsoft.com/office/powerpoint/2010/main" val="266055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304800"/>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latin typeface="Aria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EE8A7F7F-D7EB-42F1-9844-306485942681}" type="datetimeFigureOut">
              <a:rPr lang="en-US" smtClean="0"/>
              <a:t>6/16/2022</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609600" y="6495981"/>
            <a:ext cx="1422400" cy="329184"/>
          </a:xfrm>
          <a:prstGeom prst="rect">
            <a:avLst/>
          </a:prstGeom>
        </p:spPr>
        <p:txBody>
          <a:bodyPr vert="horz" lIns="91440" tIns="45720" rIns="91440" bIns="45720" rtlCol="0" anchor="ctr"/>
          <a:lstStyle>
            <a:lvl1pPr algn="l">
              <a:defRPr sz="1400" b="1">
                <a:solidFill>
                  <a:srgbClr val="292934"/>
                </a:solidFill>
              </a:defRPr>
            </a:lvl1pPr>
          </a:lstStyle>
          <a:p>
            <a:fld id="{99BEC0F0-0B3E-479B-A8D1-817350A67B3C}" type="slidenum">
              <a:rPr lang="en-US" smtClean="0"/>
              <a:t>‹#›</a:t>
            </a:fld>
            <a:endParaRPr lang="en-US"/>
          </a:p>
        </p:txBody>
      </p:sp>
    </p:spTree>
    <p:extLst>
      <p:ext uri="{BB962C8B-B14F-4D97-AF65-F5344CB8AC3E}">
        <p14:creationId xmlns:p14="http://schemas.microsoft.com/office/powerpoint/2010/main" val="2942246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rgbClr val="292934"/>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rgbClr val="292934"/>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rgbClr val="292934"/>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292934"/>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rgbClr val="292934"/>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bluprint@hunter.cuny.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tif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7D4CA40-6240-C742-A1CF-C6B1B800DD7B}"/>
              </a:ext>
            </a:extLst>
          </p:cNvPr>
          <p:cNvSpPr txBox="1">
            <a:spLocks/>
          </p:cNvSpPr>
          <p:nvPr/>
        </p:nvSpPr>
        <p:spPr>
          <a:xfrm>
            <a:off x="914400" y="2150367"/>
            <a:ext cx="10464800" cy="1927225"/>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a:ln>
                  <a:noFill/>
                </a:ln>
                <a:solidFill>
                  <a:srgbClr val="09213B"/>
                </a:solidFill>
                <a:effectLst/>
                <a:uLnTx/>
                <a:uFillTx/>
                <a:latin typeface="Franklin Gothic Medium"/>
                <a:ea typeface="+mj-ea"/>
                <a:cs typeface="+mj-cs"/>
              </a:rPr>
              <a:t>Implementation Tools and Resources for Enhancing Equity-Focused PrEP Services</a:t>
            </a:r>
          </a:p>
        </p:txBody>
      </p:sp>
      <p:pic>
        <p:nvPicPr>
          <p:cNvPr id="10" name="Picture 9" descr="Background pattern&#10;&#10;Description automatically generated">
            <a:extLst>
              <a:ext uri="{FF2B5EF4-FFF2-40B4-BE49-F238E27FC236}">
                <a16:creationId xmlns:a16="http://schemas.microsoft.com/office/drawing/2014/main" id="{1C1A1955-C09B-6247-9AE4-E1B7D72E7B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6" t="-2" r="33144" b="60890"/>
          <a:stretch/>
        </p:blipFill>
        <p:spPr bwMode="auto">
          <a:xfrm>
            <a:off x="6992804" y="236881"/>
            <a:ext cx="4701214" cy="1218432"/>
          </a:xfrm>
          <a:prstGeom prst="rect">
            <a:avLst/>
          </a:prstGeom>
          <a:noFill/>
          <a:ln>
            <a:noFill/>
          </a:ln>
        </p:spPr>
      </p:pic>
      <p:sp>
        <p:nvSpPr>
          <p:cNvPr id="13" name="Subtitle 2">
            <a:extLst>
              <a:ext uri="{FF2B5EF4-FFF2-40B4-BE49-F238E27FC236}">
                <a16:creationId xmlns:a16="http://schemas.microsoft.com/office/drawing/2014/main" id="{69A8330D-DBE1-7241-B747-24AB4B87D371}"/>
              </a:ext>
            </a:extLst>
          </p:cNvPr>
          <p:cNvSpPr txBox="1">
            <a:spLocks/>
          </p:cNvSpPr>
          <p:nvPr/>
        </p:nvSpPr>
        <p:spPr>
          <a:xfrm>
            <a:off x="927282" y="3731509"/>
            <a:ext cx="5653825" cy="1780651"/>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93A299"/>
              </a:buClr>
              <a:buSzPct val="85000"/>
              <a:buFont typeface="Arial" pitchFamily="34" charset="0"/>
              <a:buNone/>
              <a:tabLst/>
              <a:defRPr/>
            </a:pPr>
            <a:r>
              <a:rPr kumimoji="0" lang="en-US" sz="3600" b="0" i="0" u="none" strike="noStrike" kern="1200" cap="none" spc="0" normalizeH="0" baseline="0" noProof="0" dirty="0">
                <a:ln>
                  <a:noFill/>
                </a:ln>
                <a:solidFill>
                  <a:srgbClr val="2C78B4"/>
                </a:solidFill>
                <a:effectLst/>
                <a:uLnTx/>
                <a:uFillTx/>
                <a:latin typeface="Franklin Gothic Medium"/>
                <a:ea typeface="+mn-ea"/>
                <a:cs typeface="+mn-cs"/>
              </a:rPr>
              <a:t>Sarit A. Golub</a:t>
            </a:r>
          </a:p>
          <a:p>
            <a:pPr marL="0" marR="0" lvl="0" indent="0" algn="l" defTabSz="914400" rtl="0" eaLnBrk="1" fontAlgn="auto" latinLnBrk="0" hangingPunct="1">
              <a:lnSpc>
                <a:spcPct val="100000"/>
              </a:lnSpc>
              <a:spcBef>
                <a:spcPts val="0"/>
              </a:spcBef>
              <a:spcAft>
                <a:spcPts val="0"/>
              </a:spcAft>
              <a:buClr>
                <a:srgbClr val="93A299"/>
              </a:buClr>
              <a:buSzPct val="85000"/>
              <a:buFont typeface="Arial" pitchFamily="34" charset="0"/>
              <a:buNone/>
              <a:tabLst/>
              <a:defRPr/>
            </a:pPr>
            <a:r>
              <a:rPr kumimoji="0" lang="en-US" sz="2300" b="0" i="0" u="none" strike="noStrike" kern="1200" cap="none" spc="0" normalizeH="0" baseline="0" noProof="0" dirty="0">
                <a:ln>
                  <a:noFill/>
                </a:ln>
                <a:solidFill>
                  <a:srgbClr val="2C78B4"/>
                </a:solidFill>
                <a:effectLst/>
                <a:uLnTx/>
                <a:uFillTx/>
                <a:latin typeface="Franklin Gothic Book"/>
                <a:ea typeface="+mn-ea"/>
                <a:cs typeface="+mn-cs"/>
              </a:rPr>
              <a:t>Hunter College, City University of New York </a:t>
            </a:r>
          </a:p>
          <a:p>
            <a:pPr marL="0" marR="0" lvl="0" indent="0" algn="l" defTabSz="914400" rtl="0" eaLnBrk="1" fontAlgn="auto" latinLnBrk="0" hangingPunct="1">
              <a:lnSpc>
                <a:spcPct val="100000"/>
              </a:lnSpc>
              <a:spcBef>
                <a:spcPts val="0"/>
              </a:spcBef>
              <a:spcAft>
                <a:spcPts val="0"/>
              </a:spcAft>
              <a:buClr>
                <a:srgbClr val="93A299"/>
              </a:buClr>
              <a:buSzPct val="85000"/>
              <a:buFont typeface="Arial" pitchFamily="34" charset="0"/>
              <a:buNone/>
              <a:tabLst/>
              <a:defRPr/>
            </a:pPr>
            <a:r>
              <a:rPr kumimoji="0" lang="en-US" sz="2300" b="0" i="0" u="none" strike="noStrike" kern="1200" cap="none" spc="0" normalizeH="0" baseline="0" noProof="0" dirty="0">
                <a:ln>
                  <a:noFill/>
                </a:ln>
                <a:solidFill>
                  <a:srgbClr val="2C78B4"/>
                </a:solidFill>
                <a:effectLst/>
                <a:uLnTx/>
                <a:uFillTx/>
                <a:latin typeface="Franklin Gothic Book"/>
                <a:ea typeface="+mn-ea"/>
                <a:cs typeface="+mn-cs"/>
              </a:rPr>
              <a:t>Einstein-Rockefeller-CUNY CFAR</a:t>
            </a:r>
          </a:p>
          <a:p>
            <a:pPr marL="0" marR="0" lvl="0" indent="0" algn="l" defTabSz="914400" rtl="0" eaLnBrk="1" fontAlgn="auto" latinLnBrk="0" hangingPunct="1">
              <a:lnSpc>
                <a:spcPct val="100000"/>
              </a:lnSpc>
              <a:spcBef>
                <a:spcPts val="0"/>
              </a:spcBef>
              <a:spcAft>
                <a:spcPts val="0"/>
              </a:spcAft>
              <a:buClr>
                <a:srgbClr val="93A299"/>
              </a:buClr>
              <a:buSzPct val="85000"/>
              <a:buFont typeface="Arial" pitchFamily="34" charset="0"/>
              <a:buNone/>
              <a:tabLst/>
              <a:defRPr/>
            </a:pPr>
            <a:endParaRPr kumimoji="0" lang="en-US" sz="2400" b="0" i="0" u="none" strike="noStrike" kern="1200" cap="none" spc="0" normalizeH="0" baseline="0" noProof="0" dirty="0">
              <a:ln>
                <a:noFill/>
              </a:ln>
              <a:solidFill>
                <a:srgbClr val="2C78B4"/>
              </a:solidFill>
              <a:effectLst/>
              <a:uLnTx/>
              <a:uFillTx/>
              <a:latin typeface="Franklin Gothic Book"/>
              <a:ea typeface="+mn-ea"/>
              <a:cs typeface="+mn-cs"/>
            </a:endParaRPr>
          </a:p>
        </p:txBody>
      </p:sp>
      <p:sp>
        <p:nvSpPr>
          <p:cNvPr id="15" name="Subtitle 2">
            <a:extLst>
              <a:ext uri="{FF2B5EF4-FFF2-40B4-BE49-F238E27FC236}">
                <a16:creationId xmlns:a16="http://schemas.microsoft.com/office/drawing/2014/main" id="{8BD8529F-B373-964D-8466-FE12A5106E76}"/>
              </a:ext>
            </a:extLst>
          </p:cNvPr>
          <p:cNvSpPr txBox="1">
            <a:spLocks/>
          </p:cNvSpPr>
          <p:nvPr/>
        </p:nvSpPr>
        <p:spPr>
          <a:xfrm>
            <a:off x="6684137" y="3839743"/>
            <a:ext cx="5267459" cy="1298929"/>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93A299"/>
              </a:buClr>
              <a:buSzPct val="85000"/>
              <a:buFont typeface="Arial" pitchFamily="34" charset="0"/>
              <a:buNone/>
              <a:tabLst/>
              <a:defRPr/>
            </a:pPr>
            <a:r>
              <a:rPr kumimoji="0" lang="en-US" sz="3600" b="0" i="0" u="none" strike="noStrike" kern="1200" cap="none" spc="0" normalizeH="0" baseline="0" noProof="0" dirty="0">
                <a:ln>
                  <a:noFill/>
                </a:ln>
                <a:solidFill>
                  <a:srgbClr val="2C78B4"/>
                </a:solidFill>
                <a:effectLst/>
                <a:uLnTx/>
                <a:uFillTx/>
                <a:latin typeface="Franklin Gothic Medium"/>
                <a:ea typeface="+mn-ea"/>
                <a:cs typeface="+mn-cs"/>
              </a:rPr>
              <a:t>Kathrine A. Meyers</a:t>
            </a:r>
          </a:p>
          <a:p>
            <a:pPr marL="0" marR="0" lvl="0" indent="0" algn="l" defTabSz="914400" rtl="0" eaLnBrk="1" fontAlgn="auto" latinLnBrk="0" hangingPunct="1">
              <a:lnSpc>
                <a:spcPct val="100000"/>
              </a:lnSpc>
              <a:spcBef>
                <a:spcPts val="0"/>
              </a:spcBef>
              <a:spcAft>
                <a:spcPts val="0"/>
              </a:spcAft>
              <a:buClr>
                <a:srgbClr val="93A299"/>
              </a:buClr>
              <a:buSzPct val="85000"/>
              <a:buFont typeface="Arial" pitchFamily="34" charset="0"/>
              <a:buNone/>
              <a:tabLst/>
              <a:defRPr/>
            </a:pPr>
            <a:r>
              <a:rPr kumimoji="0" lang="en-US" sz="2300" b="0" i="0" u="none" strike="noStrike" kern="1200" cap="none" spc="0" normalizeH="0" baseline="0" noProof="0" dirty="0">
                <a:ln>
                  <a:noFill/>
                </a:ln>
                <a:solidFill>
                  <a:srgbClr val="2C78B4"/>
                </a:solidFill>
                <a:effectLst/>
                <a:uLnTx/>
                <a:uFillTx/>
                <a:latin typeface="Franklin Gothic Book"/>
                <a:ea typeface="+mn-ea"/>
                <a:cs typeface="+mn-cs"/>
              </a:rPr>
              <a:t>Columbia University</a:t>
            </a:r>
          </a:p>
          <a:p>
            <a:pPr marL="0" marR="0" lvl="0" indent="0" algn="l" defTabSz="914400" rtl="0" eaLnBrk="1" fontAlgn="auto" latinLnBrk="0" hangingPunct="1">
              <a:lnSpc>
                <a:spcPct val="100000"/>
              </a:lnSpc>
              <a:spcBef>
                <a:spcPts val="0"/>
              </a:spcBef>
              <a:spcAft>
                <a:spcPts val="0"/>
              </a:spcAft>
              <a:buClr>
                <a:srgbClr val="93A299"/>
              </a:buClr>
              <a:buSzPct val="85000"/>
              <a:buFont typeface="Arial" pitchFamily="34" charset="0"/>
              <a:buNone/>
              <a:tabLst/>
              <a:defRPr/>
            </a:pPr>
            <a:r>
              <a:rPr kumimoji="0" lang="en-US" sz="2300" b="0" i="0" u="none" strike="noStrike" kern="1200" cap="none" spc="0" normalizeH="0" baseline="0" noProof="0" dirty="0">
                <a:ln>
                  <a:noFill/>
                </a:ln>
                <a:solidFill>
                  <a:srgbClr val="2C78B4"/>
                </a:solidFill>
                <a:effectLst/>
                <a:uLnTx/>
                <a:uFillTx/>
                <a:latin typeface="Franklin Gothic Book"/>
                <a:ea typeface="+mn-ea"/>
                <a:cs typeface="+mn-cs"/>
              </a:rPr>
              <a:t>Aaron Diamond AIDS Research Center</a:t>
            </a:r>
          </a:p>
        </p:txBody>
      </p:sp>
      <p:sp>
        <p:nvSpPr>
          <p:cNvPr id="16" name="TextBox 15">
            <a:extLst>
              <a:ext uri="{FF2B5EF4-FFF2-40B4-BE49-F238E27FC236}">
                <a16:creationId xmlns:a16="http://schemas.microsoft.com/office/drawing/2014/main" id="{E599AB84-F8E4-EB49-93B9-64AF7B005D3C}"/>
              </a:ext>
            </a:extLst>
          </p:cNvPr>
          <p:cNvSpPr txBox="1"/>
          <p:nvPr/>
        </p:nvSpPr>
        <p:spPr>
          <a:xfrm>
            <a:off x="8719997" y="597036"/>
            <a:ext cx="27306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Book"/>
                <a:ea typeface="+mn-ea"/>
                <a:cs typeface="+mn-cs"/>
              </a:rPr>
              <a:t>www.hivbluprint.org</a:t>
            </a:r>
          </a:p>
        </p:txBody>
      </p:sp>
      <p:sp>
        <p:nvSpPr>
          <p:cNvPr id="17" name="Subtitle 2">
            <a:extLst>
              <a:ext uri="{FF2B5EF4-FFF2-40B4-BE49-F238E27FC236}">
                <a16:creationId xmlns:a16="http://schemas.microsoft.com/office/drawing/2014/main" id="{A90ECA5D-6EB2-B042-8B19-D016506FEB45}"/>
              </a:ext>
            </a:extLst>
          </p:cNvPr>
          <p:cNvSpPr txBox="1">
            <a:spLocks/>
          </p:cNvSpPr>
          <p:nvPr/>
        </p:nvSpPr>
        <p:spPr>
          <a:xfrm>
            <a:off x="914400" y="5102024"/>
            <a:ext cx="10464800" cy="157459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93A299"/>
              </a:buClr>
              <a:buSzPct val="85000"/>
              <a:buFont typeface="Arial" pitchFamily="34" charset="0"/>
              <a:buNone/>
              <a:tabLst/>
              <a:defRPr/>
            </a:pPr>
            <a:endParaRPr kumimoji="0" lang="en-US" sz="2400" b="0" i="0" u="none" strike="noStrike" kern="1200" cap="none" spc="0" normalizeH="0" baseline="0" noProof="0" dirty="0">
              <a:ln>
                <a:noFill/>
              </a:ln>
              <a:solidFill>
                <a:srgbClr val="2C78B4"/>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
                <a:srgbClr val="93A299"/>
              </a:buClr>
              <a:buSzPct val="85000"/>
              <a:buFont typeface="Arial" pitchFamily="34" charset="0"/>
              <a:buNone/>
              <a:tabLst/>
              <a:defRPr/>
            </a:pPr>
            <a:r>
              <a:rPr kumimoji="0" lang="en-US" sz="2800" b="0" i="0" u="none" strike="noStrike" kern="1200" cap="none" spc="0" normalizeH="0" baseline="0" noProof="0" dirty="0">
                <a:ln>
                  <a:noFill/>
                </a:ln>
                <a:solidFill>
                  <a:srgbClr val="2C78B4"/>
                </a:solidFill>
                <a:effectLst/>
                <a:uLnTx/>
                <a:uFillTx/>
                <a:latin typeface="Franklin Gothic Book"/>
                <a:ea typeface="+mn-ea"/>
                <a:cs typeface="+mn-cs"/>
              </a:rPr>
              <a:t>NACHC Learning Collaborative</a:t>
            </a:r>
          </a:p>
          <a:p>
            <a:pPr marL="0" marR="0" lvl="0" indent="0" algn="l" defTabSz="914400" rtl="0" eaLnBrk="1" fontAlgn="auto" latinLnBrk="0" hangingPunct="1">
              <a:lnSpc>
                <a:spcPct val="100000"/>
              </a:lnSpc>
              <a:spcBef>
                <a:spcPts val="0"/>
              </a:spcBef>
              <a:spcAft>
                <a:spcPts val="0"/>
              </a:spcAft>
              <a:buClr>
                <a:srgbClr val="93A299"/>
              </a:buClr>
              <a:buSzPct val="85000"/>
              <a:buFont typeface="Arial" pitchFamily="34" charset="0"/>
              <a:buNone/>
              <a:tabLst/>
              <a:defRPr/>
            </a:pPr>
            <a:r>
              <a:rPr kumimoji="0" lang="en-US" sz="2400" b="0" i="0" u="none" strike="noStrike" kern="1200" cap="none" spc="0" normalizeH="0" baseline="0" noProof="0" dirty="0">
                <a:ln>
                  <a:noFill/>
                </a:ln>
                <a:solidFill>
                  <a:srgbClr val="2C78B4"/>
                </a:solidFill>
                <a:effectLst/>
                <a:uLnTx/>
                <a:uFillTx/>
                <a:latin typeface="Franklin Gothic Book"/>
                <a:ea typeface="+mn-ea"/>
                <a:cs typeface="+mn-cs"/>
              </a:rPr>
              <a:t>Session </a:t>
            </a:r>
            <a:r>
              <a:rPr kumimoji="0" lang="en-US" sz="2400" b="0" i="0" u="none" strike="noStrike" kern="1200" cap="none" spc="0" normalizeH="0" baseline="0" noProof="0" dirty="0" smtClean="0">
                <a:ln>
                  <a:noFill/>
                </a:ln>
                <a:solidFill>
                  <a:srgbClr val="2C78B4"/>
                </a:solidFill>
                <a:effectLst/>
                <a:uLnTx/>
                <a:uFillTx/>
                <a:latin typeface="Franklin Gothic Book"/>
                <a:ea typeface="+mn-ea"/>
                <a:cs typeface="+mn-cs"/>
              </a:rPr>
              <a:t>#4: June 16, </a:t>
            </a:r>
            <a:r>
              <a:rPr kumimoji="0" lang="en-US" sz="2400" b="0" i="0" u="none" strike="noStrike" kern="1200" cap="none" spc="0" normalizeH="0" baseline="0" noProof="0" dirty="0">
                <a:ln>
                  <a:noFill/>
                </a:ln>
                <a:solidFill>
                  <a:srgbClr val="2C78B4"/>
                </a:solidFill>
                <a:effectLst/>
                <a:uLnTx/>
                <a:uFillTx/>
                <a:latin typeface="Franklin Gothic Book"/>
                <a:ea typeface="+mn-ea"/>
                <a:cs typeface="+mn-cs"/>
              </a:rPr>
              <a:t>2022</a:t>
            </a:r>
          </a:p>
        </p:txBody>
      </p:sp>
      <p:sp>
        <p:nvSpPr>
          <p:cNvPr id="2" name="TextBox 1">
            <a:extLst>
              <a:ext uri="{FF2B5EF4-FFF2-40B4-BE49-F238E27FC236}">
                <a16:creationId xmlns:a16="http://schemas.microsoft.com/office/drawing/2014/main" id="{DFA2AE61-9334-5340-998F-75FB190CBBB5}"/>
              </a:ext>
            </a:extLst>
          </p:cNvPr>
          <p:cNvSpPr txBox="1"/>
          <p:nvPr/>
        </p:nvSpPr>
        <p:spPr>
          <a:xfrm>
            <a:off x="6798438" y="6230338"/>
            <a:ext cx="4895580"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93A299"/>
              </a:buClr>
              <a:buSzPct val="85000"/>
              <a:buFontTx/>
              <a:buNone/>
              <a:tabLst/>
              <a:defRPr/>
            </a:pPr>
            <a:r>
              <a:rPr kumimoji="0" lang="en-US" sz="2300" b="0" i="0" u="none" strike="noStrike" kern="1200" cap="none" spc="0" normalizeH="0" baseline="0" noProof="0" dirty="0">
                <a:ln>
                  <a:noFill/>
                </a:ln>
                <a:solidFill>
                  <a:srgbClr val="2C78B4"/>
                </a:solidFill>
                <a:effectLst/>
                <a:uLnTx/>
                <a:uFillTx/>
                <a:latin typeface="Franklin Gothic Book"/>
                <a:ea typeface="+mn-ea"/>
                <a:cs typeface="+mn-cs"/>
              </a:rPr>
              <a:t>R01MH123262 (Golub/Meyers MPI)</a:t>
            </a:r>
          </a:p>
        </p:txBody>
      </p:sp>
    </p:spTree>
    <p:extLst>
      <p:ext uri="{BB962C8B-B14F-4D97-AF65-F5344CB8AC3E}">
        <p14:creationId xmlns:p14="http://schemas.microsoft.com/office/powerpoint/2010/main" val="884514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 to learn more?</a:t>
            </a:r>
            <a:endParaRPr lang="en-US" dirty="0"/>
          </a:p>
        </p:txBody>
      </p:sp>
      <p:sp>
        <p:nvSpPr>
          <p:cNvPr id="3" name="Content Placeholder 2"/>
          <p:cNvSpPr>
            <a:spLocks noGrp="1"/>
          </p:cNvSpPr>
          <p:nvPr>
            <p:ph idx="1"/>
          </p:nvPr>
        </p:nvSpPr>
        <p:spPr/>
        <p:txBody>
          <a:bodyPr/>
          <a:lstStyle/>
          <a:p>
            <a:pPr>
              <a:spcAft>
                <a:spcPts val="2400"/>
              </a:spcAft>
            </a:pPr>
            <a:r>
              <a:rPr lang="en-US" dirty="0"/>
              <a:t>G</a:t>
            </a:r>
            <a:r>
              <a:rPr lang="en-US" dirty="0" smtClean="0"/>
              <a:t>o to hivbluprint.org and look around!</a:t>
            </a:r>
          </a:p>
          <a:p>
            <a:pPr>
              <a:spcAft>
                <a:spcPts val="2400"/>
              </a:spcAft>
            </a:pPr>
            <a:r>
              <a:rPr lang="en-US" dirty="0" smtClean="0"/>
              <a:t>When prompted, please register so that we can to add your email to our mailing list.</a:t>
            </a:r>
          </a:p>
          <a:p>
            <a:pPr>
              <a:spcAft>
                <a:spcPts val="2400"/>
              </a:spcAft>
            </a:pPr>
            <a:r>
              <a:rPr lang="en-US" dirty="0" smtClean="0"/>
              <a:t>Give us feedback! Tell </a:t>
            </a:r>
            <a:r>
              <a:rPr lang="en-US" dirty="0"/>
              <a:t>us what you like, what’s missing and how we can make these resources more useful for your practice. </a:t>
            </a:r>
            <a:r>
              <a:rPr lang="en-US" dirty="0">
                <a:hlinkClick r:id="rId2"/>
              </a:rPr>
              <a:t>bluprint@hunter.cuny.edu</a:t>
            </a:r>
            <a:r>
              <a:rPr lang="en-US" dirty="0"/>
              <a:t> </a:t>
            </a:r>
          </a:p>
        </p:txBody>
      </p:sp>
      <p:pic>
        <p:nvPicPr>
          <p:cNvPr id="4" name="Picture 3" descr="Background pattern&#10;&#10;Description automatically generated">
            <a:extLst>
              <a:ext uri="{FF2B5EF4-FFF2-40B4-BE49-F238E27FC236}">
                <a16:creationId xmlns:a16="http://schemas.microsoft.com/office/drawing/2014/main" id="{1C1A1955-C09B-6247-9AE4-E1B7D72E7B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6" t="-2" r="33144" b="60890"/>
          <a:stretch/>
        </p:blipFill>
        <p:spPr bwMode="auto">
          <a:xfrm>
            <a:off x="6881186" y="5556548"/>
            <a:ext cx="4701214" cy="1218432"/>
          </a:xfrm>
          <a:prstGeom prst="rect">
            <a:avLst/>
          </a:prstGeom>
          <a:noFill/>
          <a:ln>
            <a:noFill/>
          </a:ln>
        </p:spPr>
      </p:pic>
      <p:sp>
        <p:nvSpPr>
          <p:cNvPr id="5" name="TextBox 4">
            <a:extLst>
              <a:ext uri="{FF2B5EF4-FFF2-40B4-BE49-F238E27FC236}">
                <a16:creationId xmlns:a16="http://schemas.microsoft.com/office/drawing/2014/main" id="{E599AB84-F8E4-EB49-93B9-64AF7B005D3C}"/>
              </a:ext>
            </a:extLst>
          </p:cNvPr>
          <p:cNvSpPr txBox="1"/>
          <p:nvPr/>
        </p:nvSpPr>
        <p:spPr>
          <a:xfrm>
            <a:off x="8456525" y="5934931"/>
            <a:ext cx="27306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Book"/>
                <a:ea typeface="+mn-ea"/>
                <a:cs typeface="+mn-cs"/>
              </a:rPr>
              <a:t>www.hivbluprint.org</a:t>
            </a:r>
          </a:p>
        </p:txBody>
      </p:sp>
    </p:spTree>
    <p:extLst>
      <p:ext uri="{BB962C8B-B14F-4D97-AF65-F5344CB8AC3E}">
        <p14:creationId xmlns:p14="http://schemas.microsoft.com/office/powerpoint/2010/main" val="2509686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7AC3F-6D62-2D49-942D-8AC7AE0CEEE1}"/>
              </a:ext>
            </a:extLst>
          </p:cNvPr>
          <p:cNvSpPr>
            <a:spLocks noGrp="1"/>
          </p:cNvSpPr>
          <p:nvPr>
            <p:ph type="ctrTitle"/>
          </p:nvPr>
        </p:nvSpPr>
        <p:spPr/>
        <p:txBody>
          <a:bodyPr/>
          <a:lstStyle/>
          <a:p>
            <a:r>
              <a:rPr lang="en-US" dirty="0"/>
              <a:t>Thank you! </a:t>
            </a:r>
          </a:p>
        </p:txBody>
      </p:sp>
      <p:sp>
        <p:nvSpPr>
          <p:cNvPr id="3" name="Subtitle 2">
            <a:extLst>
              <a:ext uri="{FF2B5EF4-FFF2-40B4-BE49-F238E27FC236}">
                <a16:creationId xmlns:a16="http://schemas.microsoft.com/office/drawing/2014/main" id="{D3A9D62F-5405-3749-AFD9-5EEC50D5942E}"/>
              </a:ext>
            </a:extLst>
          </p:cNvPr>
          <p:cNvSpPr>
            <a:spLocks noGrp="1"/>
          </p:cNvSpPr>
          <p:nvPr>
            <p:ph type="subTitle" idx="1"/>
          </p:nvPr>
        </p:nvSpPr>
        <p:spPr>
          <a:xfrm>
            <a:off x="914401" y="3505200"/>
            <a:ext cx="5586418" cy="2496008"/>
          </a:xfrm>
        </p:spPr>
        <p:txBody>
          <a:bodyPr>
            <a:normAutofit/>
          </a:bodyPr>
          <a:lstStyle/>
          <a:p>
            <a:r>
              <a:rPr lang="en-US" sz="2000" dirty="0"/>
              <a:t>Sarit A. Golub, PhD, MPH</a:t>
            </a:r>
          </a:p>
          <a:p>
            <a:pPr>
              <a:spcBef>
                <a:spcPts val="1200"/>
              </a:spcBef>
            </a:pPr>
            <a:r>
              <a:rPr lang="en-US" sz="2000" dirty="0"/>
              <a:t>Hunter Alliance for Research &amp; Translation (HART)</a:t>
            </a:r>
          </a:p>
          <a:p>
            <a:pPr>
              <a:spcBef>
                <a:spcPts val="0"/>
              </a:spcBef>
            </a:pPr>
            <a:r>
              <a:rPr lang="en-US" sz="2000" dirty="0" err="1"/>
              <a:t>sgolub@hunter.cuny.edu</a:t>
            </a:r>
            <a:endParaRPr lang="en-US" sz="2000" dirty="0"/>
          </a:p>
          <a:p>
            <a:pPr>
              <a:spcBef>
                <a:spcPts val="0"/>
              </a:spcBef>
            </a:pPr>
            <a:r>
              <a:rPr lang="en-US" sz="2000" dirty="0"/>
              <a:t>212.396.6304</a:t>
            </a:r>
          </a:p>
          <a:p>
            <a:pPr>
              <a:spcBef>
                <a:spcPts val="0"/>
              </a:spcBef>
            </a:pPr>
            <a:r>
              <a:rPr lang="en-US" sz="2000" dirty="0" err="1"/>
              <a:t>www.cunyhart.org</a:t>
            </a:r>
            <a:endParaRPr lang="en-US" sz="2000" dirty="0"/>
          </a:p>
        </p:txBody>
      </p:sp>
      <p:pic>
        <p:nvPicPr>
          <p:cNvPr id="4" name="Picture 3">
            <a:extLst>
              <a:ext uri="{FF2B5EF4-FFF2-40B4-BE49-F238E27FC236}">
                <a16:creationId xmlns:a16="http://schemas.microsoft.com/office/drawing/2014/main" id="{DC33FD6F-D4BE-9845-BFE0-9BE6483C692D}"/>
              </a:ext>
            </a:extLst>
          </p:cNvPr>
          <p:cNvPicPr>
            <a:picLocks noChangeAspect="1"/>
          </p:cNvPicPr>
          <p:nvPr/>
        </p:nvPicPr>
        <p:blipFill>
          <a:blip r:embed="rId2"/>
          <a:stretch>
            <a:fillRect/>
          </a:stretch>
        </p:blipFill>
        <p:spPr>
          <a:xfrm>
            <a:off x="4609273" y="5465709"/>
            <a:ext cx="675960" cy="1192871"/>
          </a:xfrm>
          <a:prstGeom prst="rect">
            <a:avLst/>
          </a:prstGeom>
        </p:spPr>
      </p:pic>
      <p:pic>
        <p:nvPicPr>
          <p:cNvPr id="5" name="Picture 4">
            <a:extLst>
              <a:ext uri="{FF2B5EF4-FFF2-40B4-BE49-F238E27FC236}">
                <a16:creationId xmlns:a16="http://schemas.microsoft.com/office/drawing/2014/main" id="{67DFBA38-D41C-0646-A4F7-600A56EDD2EB}"/>
              </a:ext>
            </a:extLst>
          </p:cNvPr>
          <p:cNvPicPr>
            <a:picLocks noChangeAspect="1"/>
          </p:cNvPicPr>
          <p:nvPr/>
        </p:nvPicPr>
        <p:blipFill>
          <a:blip r:embed="rId3"/>
          <a:stretch>
            <a:fillRect/>
          </a:stretch>
        </p:blipFill>
        <p:spPr>
          <a:xfrm>
            <a:off x="2948187" y="6250759"/>
            <a:ext cx="1378246" cy="382799"/>
          </a:xfrm>
          <a:prstGeom prst="rect">
            <a:avLst/>
          </a:prstGeom>
        </p:spPr>
      </p:pic>
      <p:pic>
        <p:nvPicPr>
          <p:cNvPr id="6" name="Picture 5">
            <a:extLst>
              <a:ext uri="{FF2B5EF4-FFF2-40B4-BE49-F238E27FC236}">
                <a16:creationId xmlns:a16="http://schemas.microsoft.com/office/drawing/2014/main" id="{56B33BBB-71EB-9B46-A94A-549ADC89BC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5833" y="6187795"/>
            <a:ext cx="892492" cy="508728"/>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25355" b="40765"/>
          <a:stretch/>
        </p:blipFill>
        <p:spPr>
          <a:xfrm>
            <a:off x="18471" y="6196679"/>
            <a:ext cx="1482826" cy="388087"/>
          </a:xfrm>
          <a:prstGeom prst="rect">
            <a:avLst/>
          </a:prstGeom>
        </p:spPr>
      </p:pic>
      <p:sp>
        <p:nvSpPr>
          <p:cNvPr id="8" name="Subtitle 2">
            <a:extLst>
              <a:ext uri="{FF2B5EF4-FFF2-40B4-BE49-F238E27FC236}">
                <a16:creationId xmlns:a16="http://schemas.microsoft.com/office/drawing/2014/main" id="{3CE0DA89-2D7C-3A47-BAFA-BBABCF4006C7}"/>
              </a:ext>
            </a:extLst>
          </p:cNvPr>
          <p:cNvSpPr txBox="1">
            <a:spLocks/>
          </p:cNvSpPr>
          <p:nvPr/>
        </p:nvSpPr>
        <p:spPr>
          <a:xfrm>
            <a:off x="6500819" y="3629976"/>
            <a:ext cx="5586418" cy="2496008"/>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nSpc>
                <a:spcPts val="1000"/>
              </a:lnSpc>
            </a:pPr>
            <a:r>
              <a:rPr lang="en-US" sz="2000" dirty="0"/>
              <a:t>Kathrine A. Meyers, DrPH, MPP, MS</a:t>
            </a:r>
          </a:p>
          <a:p>
            <a:pPr>
              <a:lnSpc>
                <a:spcPts val="1000"/>
              </a:lnSpc>
            </a:pPr>
            <a:endParaRPr lang="en-US" sz="600" dirty="0"/>
          </a:p>
          <a:p>
            <a:pPr>
              <a:lnSpc>
                <a:spcPts val="1000"/>
              </a:lnSpc>
              <a:spcBef>
                <a:spcPts val="1200"/>
              </a:spcBef>
            </a:pPr>
            <a:r>
              <a:rPr lang="en-US" sz="2000" dirty="0"/>
              <a:t>Aaron Diamond AIDS Research Center (ADARC)</a:t>
            </a:r>
          </a:p>
          <a:p>
            <a:pPr>
              <a:lnSpc>
                <a:spcPts val="1000"/>
              </a:lnSpc>
              <a:spcBef>
                <a:spcPts val="1200"/>
              </a:spcBef>
            </a:pPr>
            <a:r>
              <a:rPr lang="en-US" sz="2000" dirty="0"/>
              <a:t>Columbia University</a:t>
            </a:r>
          </a:p>
          <a:p>
            <a:pPr>
              <a:spcBef>
                <a:spcPts val="0"/>
              </a:spcBef>
            </a:pPr>
            <a:r>
              <a:rPr lang="en-US" sz="2000" dirty="0"/>
              <a:t>kam2157@cumc.Columbia.edu</a:t>
            </a:r>
          </a:p>
          <a:p>
            <a:pPr>
              <a:spcBef>
                <a:spcPts val="0"/>
              </a:spcBef>
            </a:pPr>
            <a:r>
              <a:rPr lang="en-US" sz="2000" dirty="0"/>
              <a:t>212.304.6110</a:t>
            </a:r>
          </a:p>
        </p:txBody>
      </p:sp>
      <p:pic>
        <p:nvPicPr>
          <p:cNvPr id="9" name="Picture 8">
            <a:extLst>
              <a:ext uri="{FF2B5EF4-FFF2-40B4-BE49-F238E27FC236}">
                <a16:creationId xmlns:a16="http://schemas.microsoft.com/office/drawing/2014/main" id="{5FFD0817-3FE2-B34C-8C1D-B2525860762D}"/>
              </a:ext>
            </a:extLst>
          </p:cNvPr>
          <p:cNvPicPr>
            <a:picLocks noChangeAspect="1"/>
          </p:cNvPicPr>
          <p:nvPr/>
        </p:nvPicPr>
        <p:blipFill>
          <a:blip r:embed="rId6"/>
          <a:stretch>
            <a:fillRect/>
          </a:stretch>
        </p:blipFill>
        <p:spPr>
          <a:xfrm>
            <a:off x="6635355" y="6001208"/>
            <a:ext cx="3600091" cy="795963"/>
          </a:xfrm>
          <a:prstGeom prst="rect">
            <a:avLst/>
          </a:prstGeom>
        </p:spPr>
      </p:pic>
    </p:spTree>
    <p:extLst>
      <p:ext uri="{BB962C8B-B14F-4D97-AF65-F5344CB8AC3E}">
        <p14:creationId xmlns:p14="http://schemas.microsoft.com/office/powerpoint/2010/main" val="1627288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A234B-440C-9D48-9A06-3B9DC4D43943}"/>
              </a:ext>
            </a:extLst>
          </p:cNvPr>
          <p:cNvSpPr>
            <a:spLocks noGrp="1"/>
          </p:cNvSpPr>
          <p:nvPr>
            <p:ph type="title"/>
          </p:nvPr>
        </p:nvSpPr>
        <p:spPr/>
        <p:txBody>
          <a:bodyPr>
            <a:normAutofit/>
          </a:bodyPr>
          <a:lstStyle/>
          <a:p>
            <a:r>
              <a:rPr lang="en-US" dirty="0"/>
              <a:t>Goals for this Four-session Learning Collaborative</a:t>
            </a:r>
          </a:p>
        </p:txBody>
      </p:sp>
      <p:sp>
        <p:nvSpPr>
          <p:cNvPr id="3" name="Content Placeholder 2">
            <a:extLst>
              <a:ext uri="{FF2B5EF4-FFF2-40B4-BE49-F238E27FC236}">
                <a16:creationId xmlns:a16="http://schemas.microsoft.com/office/drawing/2014/main" id="{09F465D5-BCE1-1047-9A0D-F416EAFB1567}"/>
              </a:ext>
            </a:extLst>
          </p:cNvPr>
          <p:cNvSpPr>
            <a:spLocks noGrp="1"/>
          </p:cNvSpPr>
          <p:nvPr>
            <p:ph idx="1"/>
          </p:nvPr>
        </p:nvSpPr>
        <p:spPr>
          <a:xfrm>
            <a:off x="609599" y="1243027"/>
            <a:ext cx="11122325" cy="5054742"/>
          </a:xfrm>
        </p:spPr>
        <p:txBody>
          <a:bodyPr>
            <a:normAutofit lnSpcReduction="10000"/>
          </a:bodyPr>
          <a:lstStyle/>
          <a:p>
            <a:pPr marL="514350" indent="-514350">
              <a:spcBef>
                <a:spcPts val="1968"/>
              </a:spcBef>
              <a:spcAft>
                <a:spcPts val="1200"/>
              </a:spcAft>
              <a:buClr>
                <a:srgbClr val="2C78B4"/>
              </a:buClr>
              <a:buFont typeface="+mj-lt"/>
              <a:buAutoNum type="arabicPeriod"/>
            </a:pPr>
            <a:r>
              <a:rPr lang="en-US" sz="3200" dirty="0"/>
              <a:t>Introduce you to </a:t>
            </a:r>
            <a:r>
              <a:rPr lang="en-US" sz="3200" b="1" dirty="0">
                <a:solidFill>
                  <a:srgbClr val="2C78B4"/>
                </a:solidFill>
              </a:rPr>
              <a:t>BLUPrInt</a:t>
            </a:r>
            <a:r>
              <a:rPr lang="en-US" sz="3200" dirty="0">
                <a:solidFill>
                  <a:srgbClr val="2C78B4"/>
                </a:solidFill>
              </a:rPr>
              <a:t>.</a:t>
            </a:r>
          </a:p>
          <a:p>
            <a:pPr marL="514350" indent="-514350">
              <a:spcBef>
                <a:spcPts val="1968"/>
              </a:spcBef>
              <a:spcAft>
                <a:spcPts val="1200"/>
              </a:spcAft>
              <a:buClr>
                <a:srgbClr val="2C78B4"/>
              </a:buClr>
              <a:buFont typeface="+mj-lt"/>
              <a:buAutoNum type="arabicPeriod"/>
            </a:pPr>
            <a:r>
              <a:rPr lang="en-US" sz="3000" dirty="0">
                <a:solidFill>
                  <a:schemeClr val="tx1"/>
                </a:solidFill>
              </a:rPr>
              <a:t>Provide a “deep-dive” into strategies related to PrEP Awareness &amp; Engagement, and help you identify at least one relevant SMART goal in this area.</a:t>
            </a:r>
          </a:p>
          <a:p>
            <a:pPr marL="514350" indent="-514350">
              <a:spcBef>
                <a:spcPts val="1968"/>
              </a:spcBef>
              <a:spcAft>
                <a:spcPts val="1200"/>
              </a:spcAft>
              <a:buClr>
                <a:srgbClr val="2C78B4"/>
              </a:buClr>
              <a:buFont typeface="+mj-lt"/>
              <a:buAutoNum type="arabicPeriod"/>
            </a:pPr>
            <a:r>
              <a:rPr lang="en-US" sz="3000" dirty="0">
                <a:solidFill>
                  <a:schemeClr val="tx1"/>
                </a:solidFill>
              </a:rPr>
              <a:t>Discuss progress and pitfalls related to these SMART goals, and share/workshop relevant strategies.</a:t>
            </a:r>
          </a:p>
          <a:p>
            <a:pPr marL="514350" indent="-514350">
              <a:spcBef>
                <a:spcPts val="1968"/>
              </a:spcBef>
              <a:spcAft>
                <a:spcPts val="1200"/>
              </a:spcAft>
              <a:buClr>
                <a:srgbClr val="2C78B4"/>
              </a:buClr>
              <a:buFont typeface="+mj-lt"/>
              <a:buAutoNum type="arabicPeriod"/>
            </a:pPr>
            <a:r>
              <a:rPr lang="en-US" sz="3000" dirty="0">
                <a:solidFill>
                  <a:schemeClr val="tx1"/>
                </a:solidFill>
              </a:rPr>
              <a:t>Offer models and tools for future program                               </a:t>
            </a:r>
            <a:r>
              <a:rPr lang="en-US" sz="3000" dirty="0" smtClean="0">
                <a:solidFill>
                  <a:schemeClr val="tx1"/>
                </a:solidFill>
              </a:rPr>
              <a:t>development </a:t>
            </a:r>
            <a:r>
              <a:rPr lang="en-US" sz="3000" dirty="0">
                <a:solidFill>
                  <a:schemeClr val="tx1"/>
                </a:solidFill>
              </a:rPr>
              <a:t>and improvement.</a:t>
            </a:r>
          </a:p>
          <a:p>
            <a:pPr marL="514350" indent="-514350">
              <a:spcBef>
                <a:spcPts val="1968"/>
              </a:spcBef>
              <a:spcAft>
                <a:spcPts val="1200"/>
              </a:spcAft>
              <a:buClr>
                <a:srgbClr val="2C78B4"/>
              </a:buClr>
              <a:buFont typeface="+mj-lt"/>
              <a:buAutoNum type="arabicPeriod"/>
            </a:pPr>
            <a:endParaRPr lang="en-US" sz="3000" dirty="0">
              <a:solidFill>
                <a:schemeClr val="tx1"/>
              </a:solidFill>
            </a:endParaRPr>
          </a:p>
        </p:txBody>
      </p:sp>
      <p:pic>
        <p:nvPicPr>
          <p:cNvPr id="5" name="Picture 4">
            <a:extLst>
              <a:ext uri="{FF2B5EF4-FFF2-40B4-BE49-F238E27FC236}">
                <a16:creationId xmlns:a16="http://schemas.microsoft.com/office/drawing/2014/main" id="{C178885F-F621-CF4E-8AEB-8B8C17351FBC}"/>
              </a:ext>
            </a:extLst>
          </p:cNvPr>
          <p:cNvPicPr>
            <a:picLocks noChangeAspect="1"/>
          </p:cNvPicPr>
          <p:nvPr/>
        </p:nvPicPr>
        <p:blipFill>
          <a:blip r:embed="rId3"/>
          <a:stretch>
            <a:fillRect/>
          </a:stretch>
        </p:blipFill>
        <p:spPr>
          <a:xfrm>
            <a:off x="9233140" y="4191000"/>
            <a:ext cx="2667000" cy="2667000"/>
          </a:xfrm>
          <a:prstGeom prst="rect">
            <a:avLst/>
          </a:prstGeom>
        </p:spPr>
      </p:pic>
      <p:sp>
        <p:nvSpPr>
          <p:cNvPr id="4" name="Rectangle 3"/>
          <p:cNvSpPr/>
          <p:nvPr/>
        </p:nvSpPr>
        <p:spPr>
          <a:xfrm>
            <a:off x="139484" y="4801100"/>
            <a:ext cx="8741044" cy="1446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10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of the most used/useful resources from BLUPrInt</a:t>
            </a:r>
            <a:endParaRPr lang="en-US" dirty="0"/>
          </a:p>
        </p:txBody>
      </p:sp>
      <p:sp>
        <p:nvSpPr>
          <p:cNvPr id="3" name="Content Placeholder 2"/>
          <p:cNvSpPr>
            <a:spLocks noGrp="1"/>
          </p:cNvSpPr>
          <p:nvPr>
            <p:ph idx="1"/>
          </p:nvPr>
        </p:nvSpPr>
        <p:spPr>
          <a:xfrm>
            <a:off x="609600" y="1498600"/>
            <a:ext cx="6438900" cy="4876800"/>
          </a:xfrm>
        </p:spPr>
        <p:txBody>
          <a:bodyPr/>
          <a:lstStyle/>
          <a:p>
            <a:pPr marL="514350" indent="-514350">
              <a:spcAft>
                <a:spcPts val="1800"/>
              </a:spcAft>
              <a:buFont typeface="+mj-lt"/>
              <a:buAutoNum type="arabicPeriod"/>
            </a:pPr>
            <a:r>
              <a:rPr lang="en-US" dirty="0"/>
              <a:t>Patient Education Checklists</a:t>
            </a:r>
          </a:p>
          <a:p>
            <a:pPr marL="514350" indent="-514350">
              <a:spcAft>
                <a:spcPts val="1800"/>
              </a:spcAft>
              <a:buFont typeface="+mj-lt"/>
              <a:buAutoNum type="arabicPeriod"/>
            </a:pPr>
            <a:r>
              <a:rPr lang="en-US" dirty="0" smtClean="0"/>
              <a:t>Provider Guide Comparison Table</a:t>
            </a:r>
          </a:p>
          <a:p>
            <a:pPr marL="514350" indent="-514350">
              <a:spcAft>
                <a:spcPts val="1800"/>
              </a:spcAft>
              <a:buFont typeface="+mj-lt"/>
              <a:buAutoNum type="arabicPeriod"/>
            </a:pPr>
            <a:r>
              <a:rPr lang="en-US" dirty="0"/>
              <a:t>Visit Flow and Staffing Models</a:t>
            </a:r>
          </a:p>
          <a:p>
            <a:pPr marL="514350" indent="-514350">
              <a:spcAft>
                <a:spcPts val="1800"/>
              </a:spcAft>
              <a:buFont typeface="+mj-lt"/>
              <a:buAutoNum type="arabicPeriod"/>
            </a:pPr>
            <a:r>
              <a:rPr lang="en-US" dirty="0" smtClean="0"/>
              <a:t>Financial Navigation Training Manual</a:t>
            </a:r>
          </a:p>
          <a:p>
            <a:pPr marL="514350" indent="-514350">
              <a:spcAft>
                <a:spcPts val="1800"/>
              </a:spcAft>
              <a:buFont typeface="+mj-lt"/>
              <a:buAutoNum type="arabicPeriod"/>
            </a:pPr>
            <a:r>
              <a:rPr lang="en-US" dirty="0"/>
              <a:t>Excel Patient Tracker</a:t>
            </a:r>
          </a:p>
          <a:p>
            <a:pPr marL="514350" indent="-514350">
              <a:spcAft>
                <a:spcPts val="1800"/>
              </a:spcAft>
              <a:buFont typeface="+mj-lt"/>
              <a:buAutoNum type="arabicPeriod"/>
            </a:pPr>
            <a:r>
              <a:rPr lang="en-US" dirty="0" smtClean="0"/>
              <a:t>Planning Roadmap Activities List</a:t>
            </a:r>
            <a:endParaRPr lang="en-US" dirty="0"/>
          </a:p>
        </p:txBody>
      </p:sp>
      <p:sp>
        <p:nvSpPr>
          <p:cNvPr id="4" name="TextBox 3"/>
          <p:cNvSpPr txBox="1"/>
          <p:nvPr/>
        </p:nvSpPr>
        <p:spPr>
          <a:xfrm>
            <a:off x="7420125" y="2144583"/>
            <a:ext cx="4162275" cy="200054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spcBef>
                <a:spcPts val="1200"/>
              </a:spcBef>
              <a:spcAft>
                <a:spcPts val="1200"/>
              </a:spcAft>
              <a:buFont typeface="Wingdings" panose="05000000000000000000" pitchFamily="2" charset="2"/>
              <a:buChar char="ü"/>
            </a:pPr>
            <a:r>
              <a:rPr lang="en-US" sz="2800" dirty="0" smtClean="0">
                <a:solidFill>
                  <a:srgbClr val="C00000"/>
                </a:solidFill>
                <a:latin typeface="+mj-lt"/>
              </a:rPr>
              <a:t>What it is</a:t>
            </a:r>
          </a:p>
          <a:p>
            <a:pPr marL="457200" indent="-457200">
              <a:spcBef>
                <a:spcPts val="1200"/>
              </a:spcBef>
              <a:spcAft>
                <a:spcPts val="1200"/>
              </a:spcAft>
              <a:buFont typeface="Wingdings" panose="05000000000000000000" pitchFamily="2" charset="2"/>
              <a:buChar char="ü"/>
            </a:pPr>
            <a:r>
              <a:rPr lang="en-US" sz="2800" dirty="0" smtClean="0">
                <a:solidFill>
                  <a:srgbClr val="C00000"/>
                </a:solidFill>
                <a:latin typeface="+mj-lt"/>
              </a:rPr>
              <a:t>Where you can find it</a:t>
            </a:r>
          </a:p>
          <a:p>
            <a:pPr marL="457200" indent="-457200">
              <a:spcBef>
                <a:spcPts val="1200"/>
              </a:spcBef>
              <a:spcAft>
                <a:spcPts val="1200"/>
              </a:spcAft>
              <a:buFont typeface="Wingdings" panose="05000000000000000000" pitchFamily="2" charset="2"/>
              <a:buChar char="ü"/>
            </a:pPr>
            <a:r>
              <a:rPr lang="en-US" sz="2800" dirty="0" smtClean="0">
                <a:solidFill>
                  <a:srgbClr val="C00000"/>
                </a:solidFill>
                <a:latin typeface="+mj-lt"/>
              </a:rPr>
              <a:t>How you might use it</a:t>
            </a:r>
          </a:p>
        </p:txBody>
      </p:sp>
      <p:pic>
        <p:nvPicPr>
          <p:cNvPr id="5" name="Picture 4" descr="Background pattern&#10;&#10;Description automatically generated">
            <a:extLst>
              <a:ext uri="{FF2B5EF4-FFF2-40B4-BE49-F238E27FC236}">
                <a16:creationId xmlns:a16="http://schemas.microsoft.com/office/drawing/2014/main" id="{1C1A1955-C09B-6247-9AE4-E1B7D72E7B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46" t="-2" r="33144" b="60890"/>
          <a:stretch/>
        </p:blipFill>
        <p:spPr bwMode="auto">
          <a:xfrm>
            <a:off x="6881186" y="5556548"/>
            <a:ext cx="4701214" cy="1218432"/>
          </a:xfrm>
          <a:prstGeom prst="rect">
            <a:avLst/>
          </a:prstGeom>
          <a:noFill/>
          <a:ln>
            <a:noFill/>
          </a:ln>
        </p:spPr>
      </p:pic>
      <p:sp>
        <p:nvSpPr>
          <p:cNvPr id="6" name="TextBox 5">
            <a:extLst>
              <a:ext uri="{FF2B5EF4-FFF2-40B4-BE49-F238E27FC236}">
                <a16:creationId xmlns:a16="http://schemas.microsoft.com/office/drawing/2014/main" id="{E599AB84-F8E4-EB49-93B9-64AF7B005D3C}"/>
              </a:ext>
            </a:extLst>
          </p:cNvPr>
          <p:cNvSpPr txBox="1"/>
          <p:nvPr/>
        </p:nvSpPr>
        <p:spPr>
          <a:xfrm>
            <a:off x="8456525" y="5934931"/>
            <a:ext cx="27306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Book"/>
                <a:ea typeface="+mn-ea"/>
                <a:cs typeface="+mn-cs"/>
              </a:rPr>
              <a:t>www.hivbluprint.org</a:t>
            </a:r>
          </a:p>
        </p:txBody>
      </p:sp>
    </p:spTree>
    <p:extLst>
      <p:ext uri="{BB962C8B-B14F-4D97-AF65-F5344CB8AC3E}">
        <p14:creationId xmlns:p14="http://schemas.microsoft.com/office/powerpoint/2010/main" val="161327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Patient Education Checklists</a:t>
            </a:r>
            <a:endParaRPr lang="en-US" dirty="0"/>
          </a:p>
        </p:txBody>
      </p:sp>
      <p:sp>
        <p:nvSpPr>
          <p:cNvPr id="3" name="Content Placeholder 2"/>
          <p:cNvSpPr>
            <a:spLocks noGrp="1"/>
          </p:cNvSpPr>
          <p:nvPr>
            <p:ph idx="1"/>
          </p:nvPr>
        </p:nvSpPr>
        <p:spPr>
          <a:xfrm>
            <a:off x="609600" y="1117600"/>
            <a:ext cx="10972800" cy="4876800"/>
          </a:xfrm>
        </p:spPr>
        <p:txBody>
          <a:bodyPr/>
          <a:lstStyle/>
          <a:p>
            <a:r>
              <a:rPr lang="en-US" dirty="0" smtClean="0">
                <a:latin typeface="+mj-lt"/>
              </a:rPr>
              <a:t>What are they?</a:t>
            </a:r>
          </a:p>
          <a:p>
            <a:pPr lvl="1"/>
            <a:r>
              <a:rPr lang="en-US" dirty="0" smtClean="0"/>
              <a:t>Customizable</a:t>
            </a:r>
            <a:r>
              <a:rPr lang="en-US" dirty="0" smtClean="0"/>
              <a:t> provider checklists to guide patient education about each PrEP program component.</a:t>
            </a:r>
            <a:endParaRPr lang="en-US" dirty="0" smtClean="0"/>
          </a:p>
          <a:p>
            <a:pPr>
              <a:spcBef>
                <a:spcPts val="1200"/>
              </a:spcBef>
            </a:pPr>
            <a:r>
              <a:rPr lang="en-US" dirty="0" smtClean="0">
                <a:latin typeface="+mj-lt"/>
              </a:rPr>
              <a:t>Where can you find them?</a:t>
            </a:r>
          </a:p>
          <a:p>
            <a:pPr lvl="1"/>
            <a:r>
              <a:rPr lang="en-US" dirty="0" smtClean="0"/>
              <a:t>Program Builder Tab </a:t>
            </a:r>
            <a:r>
              <a:rPr lang="en-US" dirty="0" smtClean="0">
                <a:sym typeface="Wingdings" panose="05000000000000000000" pitchFamily="2" charset="2"/>
              </a:rPr>
              <a:t> </a:t>
            </a:r>
            <a:r>
              <a:rPr lang="en-US" dirty="0" smtClean="0">
                <a:sym typeface="Wingdings" panose="05000000000000000000" pitchFamily="2" charset="2"/>
              </a:rPr>
              <a:t>Specific Program Component</a:t>
            </a:r>
            <a:endParaRPr lang="en-US" dirty="0"/>
          </a:p>
        </p:txBody>
      </p:sp>
      <p:pic>
        <p:nvPicPr>
          <p:cNvPr id="4" name="Picture 3"/>
          <p:cNvPicPr>
            <a:picLocks noChangeAspect="1"/>
          </p:cNvPicPr>
          <p:nvPr/>
        </p:nvPicPr>
        <p:blipFill>
          <a:blip r:embed="rId2"/>
          <a:stretch>
            <a:fillRect/>
          </a:stretch>
        </p:blipFill>
        <p:spPr>
          <a:xfrm>
            <a:off x="763365" y="3701654"/>
            <a:ext cx="7008752" cy="2975192"/>
          </a:xfrm>
          <a:prstGeom prst="rect">
            <a:avLst/>
          </a:prstGeom>
        </p:spPr>
      </p:pic>
      <p:pic>
        <p:nvPicPr>
          <p:cNvPr id="8" name="Picture 7"/>
          <p:cNvPicPr>
            <a:picLocks noChangeAspect="1"/>
          </p:cNvPicPr>
          <p:nvPr/>
        </p:nvPicPr>
        <p:blipFill rotWithShape="1">
          <a:blip r:embed="rId3"/>
          <a:srcRect l="5453" t="2693" r="7991" b="2130"/>
          <a:stretch/>
        </p:blipFill>
        <p:spPr>
          <a:xfrm>
            <a:off x="8203720" y="2765485"/>
            <a:ext cx="3636340" cy="3761117"/>
          </a:xfrm>
          <a:prstGeom prst="rect">
            <a:avLst/>
          </a:prstGeom>
        </p:spPr>
      </p:pic>
    </p:spTree>
    <p:extLst>
      <p:ext uri="{BB962C8B-B14F-4D97-AF65-F5344CB8AC3E}">
        <p14:creationId xmlns:p14="http://schemas.microsoft.com/office/powerpoint/2010/main" val="213964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Provider Guide Comparison Table</a:t>
            </a:r>
            <a:endParaRPr lang="en-US" dirty="0"/>
          </a:p>
        </p:txBody>
      </p:sp>
      <p:sp>
        <p:nvSpPr>
          <p:cNvPr id="3" name="Content Placeholder 2"/>
          <p:cNvSpPr>
            <a:spLocks noGrp="1"/>
          </p:cNvSpPr>
          <p:nvPr>
            <p:ph idx="1"/>
          </p:nvPr>
        </p:nvSpPr>
        <p:spPr>
          <a:xfrm>
            <a:off x="609600" y="1117600"/>
            <a:ext cx="10972800" cy="4876800"/>
          </a:xfrm>
        </p:spPr>
        <p:txBody>
          <a:bodyPr/>
          <a:lstStyle/>
          <a:p>
            <a:r>
              <a:rPr lang="en-US" dirty="0" smtClean="0">
                <a:latin typeface="+mj-lt"/>
              </a:rPr>
              <a:t>What is it?</a:t>
            </a:r>
          </a:p>
          <a:p>
            <a:pPr lvl="1"/>
            <a:r>
              <a:rPr lang="en-US" dirty="0" smtClean="0"/>
              <a:t>Table comparing PrEP medication and dosing schedules by recommended patient population and type of potential HIV exposure</a:t>
            </a:r>
          </a:p>
          <a:p>
            <a:pPr>
              <a:spcBef>
                <a:spcPts val="1200"/>
              </a:spcBef>
            </a:pPr>
            <a:r>
              <a:rPr lang="en-US" dirty="0" smtClean="0">
                <a:latin typeface="+mj-lt"/>
              </a:rPr>
              <a:t>Where can you find it?</a:t>
            </a:r>
          </a:p>
          <a:p>
            <a:pPr lvl="1"/>
            <a:r>
              <a:rPr lang="en-US" dirty="0" smtClean="0"/>
              <a:t>Program Builder Tab </a:t>
            </a:r>
            <a:r>
              <a:rPr lang="en-US" dirty="0" smtClean="0">
                <a:sym typeface="Wingdings" panose="05000000000000000000" pitchFamily="2" charset="2"/>
              </a:rPr>
              <a:t> Tools for Overall Program Implementation</a:t>
            </a:r>
            <a:endParaRPr lang="en-US" dirty="0"/>
          </a:p>
        </p:txBody>
      </p:sp>
      <p:pic>
        <p:nvPicPr>
          <p:cNvPr id="4" name="Picture 3"/>
          <p:cNvPicPr>
            <a:picLocks noChangeAspect="1"/>
          </p:cNvPicPr>
          <p:nvPr/>
        </p:nvPicPr>
        <p:blipFill>
          <a:blip r:embed="rId2"/>
          <a:stretch>
            <a:fillRect/>
          </a:stretch>
        </p:blipFill>
        <p:spPr>
          <a:xfrm>
            <a:off x="762000" y="3615578"/>
            <a:ext cx="5103750" cy="2913542"/>
          </a:xfrm>
          <a:prstGeom prst="rect">
            <a:avLst/>
          </a:prstGeom>
        </p:spPr>
      </p:pic>
      <p:pic>
        <p:nvPicPr>
          <p:cNvPr id="6" name="Picture 5"/>
          <p:cNvPicPr>
            <a:picLocks noChangeAspect="1"/>
          </p:cNvPicPr>
          <p:nvPr/>
        </p:nvPicPr>
        <p:blipFill>
          <a:blip r:embed="rId3"/>
          <a:stretch>
            <a:fillRect/>
          </a:stretch>
        </p:blipFill>
        <p:spPr>
          <a:xfrm>
            <a:off x="6837772" y="3755521"/>
            <a:ext cx="5182306" cy="2506239"/>
          </a:xfrm>
          <a:prstGeom prst="rect">
            <a:avLst/>
          </a:prstGeom>
        </p:spPr>
      </p:pic>
    </p:spTree>
    <p:extLst>
      <p:ext uri="{BB962C8B-B14F-4D97-AF65-F5344CB8AC3E}">
        <p14:creationId xmlns:p14="http://schemas.microsoft.com/office/powerpoint/2010/main" val="348097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a:t>
            </a:r>
            <a:r>
              <a:rPr lang="en-US" dirty="0" smtClean="0"/>
              <a:t>. Visit </a:t>
            </a:r>
            <a:r>
              <a:rPr lang="en-US" dirty="0"/>
              <a:t>Flow and Staffing </a:t>
            </a:r>
            <a:r>
              <a:rPr lang="en-US" dirty="0" smtClean="0"/>
              <a:t>Models</a:t>
            </a:r>
            <a:endParaRPr lang="en-US" dirty="0"/>
          </a:p>
        </p:txBody>
      </p:sp>
      <p:sp>
        <p:nvSpPr>
          <p:cNvPr id="3" name="Content Placeholder 2"/>
          <p:cNvSpPr>
            <a:spLocks noGrp="1"/>
          </p:cNvSpPr>
          <p:nvPr>
            <p:ph idx="1"/>
          </p:nvPr>
        </p:nvSpPr>
        <p:spPr>
          <a:xfrm>
            <a:off x="609600" y="1117600"/>
            <a:ext cx="10972800" cy="4876800"/>
          </a:xfrm>
        </p:spPr>
        <p:txBody>
          <a:bodyPr/>
          <a:lstStyle/>
          <a:p>
            <a:r>
              <a:rPr lang="en-US" dirty="0" smtClean="0">
                <a:latin typeface="+mj-lt"/>
              </a:rPr>
              <a:t>What is it?</a:t>
            </a:r>
          </a:p>
          <a:p>
            <a:pPr lvl="1"/>
            <a:r>
              <a:rPr lang="en-US" dirty="0" smtClean="0"/>
              <a:t>Editable PowerPoint file with figures and tables depicting sample visit flows and program components for two different PrEP program models. </a:t>
            </a:r>
          </a:p>
          <a:p>
            <a:pPr>
              <a:spcBef>
                <a:spcPts val="1200"/>
              </a:spcBef>
            </a:pPr>
            <a:r>
              <a:rPr lang="en-US" dirty="0" smtClean="0">
                <a:latin typeface="+mj-lt"/>
              </a:rPr>
              <a:t>Where can you find it?</a:t>
            </a:r>
          </a:p>
          <a:p>
            <a:pPr lvl="1"/>
            <a:r>
              <a:rPr lang="en-US" dirty="0" smtClean="0"/>
              <a:t>Program Builder Tab </a:t>
            </a:r>
            <a:r>
              <a:rPr lang="en-US" dirty="0" smtClean="0">
                <a:sym typeface="Wingdings" panose="05000000000000000000" pitchFamily="2" charset="2"/>
              </a:rPr>
              <a:t> Tools for Overall Program Implementation</a:t>
            </a:r>
            <a:endParaRPr lang="en-US" dirty="0"/>
          </a:p>
        </p:txBody>
      </p:sp>
      <p:pic>
        <p:nvPicPr>
          <p:cNvPr id="4" name="Picture 3"/>
          <p:cNvPicPr>
            <a:picLocks noChangeAspect="1"/>
          </p:cNvPicPr>
          <p:nvPr/>
        </p:nvPicPr>
        <p:blipFill>
          <a:blip r:embed="rId2"/>
          <a:stretch>
            <a:fillRect/>
          </a:stretch>
        </p:blipFill>
        <p:spPr>
          <a:xfrm>
            <a:off x="1892300" y="3615578"/>
            <a:ext cx="5103750" cy="2913542"/>
          </a:xfrm>
          <a:prstGeom prst="rect">
            <a:avLst/>
          </a:prstGeom>
        </p:spPr>
      </p:pic>
      <p:pic>
        <p:nvPicPr>
          <p:cNvPr id="5" name="Picture 4"/>
          <p:cNvPicPr>
            <a:picLocks noChangeAspect="1"/>
          </p:cNvPicPr>
          <p:nvPr/>
        </p:nvPicPr>
        <p:blipFill>
          <a:blip r:embed="rId3"/>
          <a:stretch>
            <a:fillRect/>
          </a:stretch>
        </p:blipFill>
        <p:spPr>
          <a:xfrm>
            <a:off x="8585200" y="3984227"/>
            <a:ext cx="3225800" cy="2544893"/>
          </a:xfrm>
          <a:prstGeom prst="rect">
            <a:avLst/>
          </a:prstGeom>
        </p:spPr>
      </p:pic>
    </p:spTree>
    <p:extLst>
      <p:ext uri="{BB962C8B-B14F-4D97-AF65-F5344CB8AC3E}">
        <p14:creationId xmlns:p14="http://schemas.microsoft.com/office/powerpoint/2010/main" val="409758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Financial Navigation Training Manual</a:t>
            </a:r>
            <a:endParaRPr lang="en-US" dirty="0"/>
          </a:p>
        </p:txBody>
      </p:sp>
      <p:sp>
        <p:nvSpPr>
          <p:cNvPr id="3" name="Content Placeholder 2"/>
          <p:cNvSpPr>
            <a:spLocks noGrp="1"/>
          </p:cNvSpPr>
          <p:nvPr>
            <p:ph idx="1"/>
          </p:nvPr>
        </p:nvSpPr>
        <p:spPr>
          <a:xfrm>
            <a:off x="609600" y="1117600"/>
            <a:ext cx="10972800" cy="4876800"/>
          </a:xfrm>
        </p:spPr>
        <p:txBody>
          <a:bodyPr/>
          <a:lstStyle/>
          <a:p>
            <a:r>
              <a:rPr lang="en-US" dirty="0" smtClean="0">
                <a:latin typeface="+mj-lt"/>
              </a:rPr>
              <a:t>What is it?</a:t>
            </a:r>
          </a:p>
          <a:p>
            <a:pPr lvl="1"/>
            <a:r>
              <a:rPr lang="en-US" dirty="0" smtClean="0"/>
              <a:t>Overview of information about paying for PrEP medication in the  United States, including key definitions and links for state-specific information. </a:t>
            </a:r>
          </a:p>
          <a:p>
            <a:pPr>
              <a:spcBef>
                <a:spcPts val="1200"/>
              </a:spcBef>
            </a:pPr>
            <a:r>
              <a:rPr lang="en-US" dirty="0" smtClean="0">
                <a:latin typeface="+mj-lt"/>
              </a:rPr>
              <a:t>Where can you find it?</a:t>
            </a:r>
          </a:p>
          <a:p>
            <a:pPr lvl="1"/>
            <a:r>
              <a:rPr lang="en-US" dirty="0" smtClean="0"/>
              <a:t>Program Builder Tab </a:t>
            </a:r>
            <a:r>
              <a:rPr lang="en-US" dirty="0" smtClean="0">
                <a:sym typeface="Wingdings" panose="05000000000000000000" pitchFamily="2" charset="2"/>
              </a:rPr>
              <a:t> Financial Navigation</a:t>
            </a:r>
            <a:endParaRPr lang="en-US" dirty="0"/>
          </a:p>
        </p:txBody>
      </p:sp>
      <p:pic>
        <p:nvPicPr>
          <p:cNvPr id="6" name="Picture 5"/>
          <p:cNvPicPr>
            <a:picLocks noChangeAspect="1"/>
          </p:cNvPicPr>
          <p:nvPr/>
        </p:nvPicPr>
        <p:blipFill>
          <a:blip r:embed="rId2"/>
          <a:stretch>
            <a:fillRect/>
          </a:stretch>
        </p:blipFill>
        <p:spPr>
          <a:xfrm>
            <a:off x="8103647" y="3101490"/>
            <a:ext cx="3593084" cy="3299310"/>
          </a:xfrm>
          <a:prstGeom prst="rect">
            <a:avLst/>
          </a:prstGeom>
        </p:spPr>
      </p:pic>
      <p:pic>
        <p:nvPicPr>
          <p:cNvPr id="7" name="Picture 6"/>
          <p:cNvPicPr>
            <a:picLocks noChangeAspect="1"/>
          </p:cNvPicPr>
          <p:nvPr/>
        </p:nvPicPr>
        <p:blipFill>
          <a:blip r:embed="rId3"/>
          <a:stretch>
            <a:fillRect/>
          </a:stretch>
        </p:blipFill>
        <p:spPr>
          <a:xfrm>
            <a:off x="711200" y="3768392"/>
            <a:ext cx="6831813" cy="2846116"/>
          </a:xfrm>
          <a:prstGeom prst="rect">
            <a:avLst/>
          </a:prstGeom>
        </p:spPr>
      </p:pic>
    </p:spTree>
    <p:extLst>
      <p:ext uri="{BB962C8B-B14F-4D97-AF65-F5344CB8AC3E}">
        <p14:creationId xmlns:p14="http://schemas.microsoft.com/office/powerpoint/2010/main" val="122936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Excel Patient Tracker</a:t>
            </a:r>
            <a:endParaRPr lang="en-US" dirty="0"/>
          </a:p>
        </p:txBody>
      </p:sp>
      <p:sp>
        <p:nvSpPr>
          <p:cNvPr id="3" name="Content Placeholder 2"/>
          <p:cNvSpPr>
            <a:spLocks noGrp="1"/>
          </p:cNvSpPr>
          <p:nvPr>
            <p:ph idx="1"/>
          </p:nvPr>
        </p:nvSpPr>
        <p:spPr>
          <a:xfrm>
            <a:off x="609600" y="1117600"/>
            <a:ext cx="10972800" cy="4876800"/>
          </a:xfrm>
        </p:spPr>
        <p:txBody>
          <a:bodyPr/>
          <a:lstStyle/>
          <a:p>
            <a:r>
              <a:rPr lang="en-US" dirty="0" smtClean="0">
                <a:latin typeface="+mj-lt"/>
              </a:rPr>
              <a:t>What is it?</a:t>
            </a:r>
          </a:p>
          <a:p>
            <a:pPr lvl="1"/>
            <a:r>
              <a:rPr lang="en-US" dirty="0" smtClean="0"/>
              <a:t>Excel data entry form and database that can be used to track PrEP patients</a:t>
            </a:r>
          </a:p>
          <a:p>
            <a:pPr>
              <a:spcBef>
                <a:spcPts val="1200"/>
              </a:spcBef>
            </a:pPr>
            <a:r>
              <a:rPr lang="en-US" dirty="0" smtClean="0">
                <a:latin typeface="+mj-lt"/>
              </a:rPr>
              <a:t>Where can you find it?</a:t>
            </a:r>
          </a:p>
          <a:p>
            <a:pPr lvl="1"/>
            <a:r>
              <a:rPr lang="en-US" dirty="0" smtClean="0"/>
              <a:t>Program Builder Tab </a:t>
            </a:r>
            <a:r>
              <a:rPr lang="en-US" dirty="0" smtClean="0">
                <a:sym typeface="Wingdings" panose="05000000000000000000" pitchFamily="2" charset="2"/>
              </a:rPr>
              <a:t> Tools for Overall Program Implementation</a:t>
            </a:r>
            <a:endParaRPr lang="en-US" dirty="0"/>
          </a:p>
        </p:txBody>
      </p:sp>
      <p:pic>
        <p:nvPicPr>
          <p:cNvPr id="4" name="Picture 3"/>
          <p:cNvPicPr>
            <a:picLocks noChangeAspect="1"/>
          </p:cNvPicPr>
          <p:nvPr/>
        </p:nvPicPr>
        <p:blipFill>
          <a:blip r:embed="rId2"/>
          <a:stretch>
            <a:fillRect/>
          </a:stretch>
        </p:blipFill>
        <p:spPr>
          <a:xfrm>
            <a:off x="1892300" y="3615578"/>
            <a:ext cx="5103750" cy="2913542"/>
          </a:xfrm>
          <a:prstGeom prst="rect">
            <a:avLst/>
          </a:prstGeom>
        </p:spPr>
      </p:pic>
      <p:pic>
        <p:nvPicPr>
          <p:cNvPr id="6" name="Picture 5"/>
          <p:cNvPicPr>
            <a:picLocks noChangeAspect="1"/>
          </p:cNvPicPr>
          <p:nvPr/>
        </p:nvPicPr>
        <p:blipFill>
          <a:blip r:embed="rId3"/>
          <a:stretch>
            <a:fillRect/>
          </a:stretch>
        </p:blipFill>
        <p:spPr>
          <a:xfrm>
            <a:off x="7959725" y="3615578"/>
            <a:ext cx="3943900" cy="3000794"/>
          </a:xfrm>
          <a:prstGeom prst="rect">
            <a:avLst/>
          </a:prstGeom>
        </p:spPr>
      </p:pic>
    </p:spTree>
    <p:extLst>
      <p:ext uri="{BB962C8B-B14F-4D97-AF65-F5344CB8AC3E}">
        <p14:creationId xmlns:p14="http://schemas.microsoft.com/office/powerpoint/2010/main" val="227326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 Planning Roadmap Activities List</a:t>
            </a:r>
            <a:endParaRPr lang="en-US" dirty="0"/>
          </a:p>
        </p:txBody>
      </p:sp>
      <p:sp>
        <p:nvSpPr>
          <p:cNvPr id="3" name="Content Placeholder 2"/>
          <p:cNvSpPr>
            <a:spLocks noGrp="1"/>
          </p:cNvSpPr>
          <p:nvPr>
            <p:ph idx="1"/>
          </p:nvPr>
        </p:nvSpPr>
        <p:spPr>
          <a:xfrm>
            <a:off x="609600" y="1117600"/>
            <a:ext cx="10972800" cy="4876800"/>
          </a:xfrm>
        </p:spPr>
        <p:txBody>
          <a:bodyPr/>
          <a:lstStyle/>
          <a:p>
            <a:r>
              <a:rPr lang="en-US" dirty="0" smtClean="0">
                <a:latin typeface="+mj-lt"/>
              </a:rPr>
              <a:t>What is it?</a:t>
            </a:r>
          </a:p>
          <a:p>
            <a:pPr lvl="1"/>
            <a:r>
              <a:rPr lang="en-US" dirty="0" smtClean="0"/>
              <a:t>List of activities to guide clinics in the process of building or enhancing their PrEP program</a:t>
            </a:r>
          </a:p>
          <a:p>
            <a:pPr>
              <a:spcBef>
                <a:spcPts val="1200"/>
              </a:spcBef>
            </a:pPr>
            <a:r>
              <a:rPr lang="en-US" dirty="0" smtClean="0">
                <a:latin typeface="+mj-lt"/>
              </a:rPr>
              <a:t>Where can you find it?</a:t>
            </a:r>
          </a:p>
          <a:p>
            <a:pPr lvl="1"/>
            <a:r>
              <a:rPr lang="en-US" dirty="0" smtClean="0"/>
              <a:t>Planning Roadmap Tab </a:t>
            </a:r>
            <a:r>
              <a:rPr lang="en-US" dirty="0" smtClean="0">
                <a:sym typeface="Wingdings" panose="05000000000000000000" pitchFamily="2" charset="2"/>
              </a:rPr>
              <a:t> Roadmap Page 5</a:t>
            </a:r>
            <a:endParaRPr lang="en-US" dirty="0"/>
          </a:p>
        </p:txBody>
      </p:sp>
      <p:pic>
        <p:nvPicPr>
          <p:cNvPr id="5" name="Picture 4"/>
          <p:cNvPicPr>
            <a:picLocks noChangeAspect="1"/>
          </p:cNvPicPr>
          <p:nvPr/>
        </p:nvPicPr>
        <p:blipFill>
          <a:blip r:embed="rId2"/>
          <a:stretch>
            <a:fillRect/>
          </a:stretch>
        </p:blipFill>
        <p:spPr>
          <a:xfrm>
            <a:off x="1278791" y="3615578"/>
            <a:ext cx="5054553" cy="3003611"/>
          </a:xfrm>
          <a:prstGeom prst="rect">
            <a:avLst/>
          </a:prstGeom>
        </p:spPr>
      </p:pic>
      <p:pic>
        <p:nvPicPr>
          <p:cNvPr id="7" name="Picture 6"/>
          <p:cNvPicPr>
            <a:picLocks noChangeAspect="1"/>
          </p:cNvPicPr>
          <p:nvPr/>
        </p:nvPicPr>
        <p:blipFill>
          <a:blip r:embed="rId3"/>
          <a:stretch>
            <a:fillRect/>
          </a:stretch>
        </p:blipFill>
        <p:spPr>
          <a:xfrm>
            <a:off x="7324655" y="2720517"/>
            <a:ext cx="4588182" cy="3273883"/>
          </a:xfrm>
          <a:prstGeom prst="rect">
            <a:avLst/>
          </a:prstGeom>
        </p:spPr>
      </p:pic>
    </p:spTree>
    <p:extLst>
      <p:ext uri="{BB962C8B-B14F-4D97-AF65-F5344CB8AC3E}">
        <p14:creationId xmlns:p14="http://schemas.microsoft.com/office/powerpoint/2010/main" val="351041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84090786DDB34F9BBC57C01F0E3373" ma:contentTypeVersion="12" ma:contentTypeDescription="Create a new document." ma:contentTypeScope="" ma:versionID="4c57d26861a30dce310e9521d96c377e">
  <xsd:schema xmlns:xsd="http://www.w3.org/2001/XMLSchema" xmlns:xs="http://www.w3.org/2001/XMLSchema" xmlns:p="http://schemas.microsoft.com/office/2006/metadata/properties" xmlns:ns2="545192ee-1200-4fac-ba0d-e6bf4c8322aa" xmlns:ns3="1cc76c84-aaa5-4876-b18a-aff10d6398af" targetNamespace="http://schemas.microsoft.com/office/2006/metadata/properties" ma:root="true" ma:fieldsID="ce10f8fbd6c706dca2162285cb492649" ns2:_="" ns3:_="">
    <xsd:import namespace="545192ee-1200-4fac-ba0d-e6bf4c8322aa"/>
    <xsd:import namespace="1cc76c84-aaa5-4876-b18a-aff10d6398a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5192ee-1200-4fac-ba0d-e6bf4c8322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c76c84-aaa5-4876-b18a-aff10d6398a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95F08D-9968-477A-B74C-8389F88167F8}"/>
</file>

<file path=customXml/itemProps2.xml><?xml version="1.0" encoding="utf-8"?>
<ds:datastoreItem xmlns:ds="http://schemas.openxmlformats.org/officeDocument/2006/customXml" ds:itemID="{3AEBEBF5-0268-455F-ACAC-A6FAD038B04D}"/>
</file>

<file path=customXml/itemProps3.xml><?xml version="1.0" encoding="utf-8"?>
<ds:datastoreItem xmlns:ds="http://schemas.openxmlformats.org/officeDocument/2006/customXml" ds:itemID="{C62AB110-C31A-4BB0-8D5F-D3C4674A15AA}"/>
</file>

<file path=docProps/app.xml><?xml version="1.0" encoding="utf-8"?>
<Properties xmlns="http://schemas.openxmlformats.org/officeDocument/2006/extended-properties" xmlns:vt="http://schemas.openxmlformats.org/officeDocument/2006/docPropsVTypes">
  <TotalTime>165</TotalTime>
  <Words>648</Words>
  <Application>Microsoft Office PowerPoint</Application>
  <PresentationFormat>Widescreen</PresentationFormat>
  <Paragraphs>82</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Franklin Gothic Book</vt:lpstr>
      <vt:lpstr>Franklin Gothic Medium</vt:lpstr>
      <vt:lpstr>Wingdings</vt:lpstr>
      <vt:lpstr>Clarity</vt:lpstr>
      <vt:lpstr>PowerPoint Presentation</vt:lpstr>
      <vt:lpstr>Goals for this Four-session Learning Collaborative</vt:lpstr>
      <vt:lpstr>Six of the most used/useful resources from BLUPrInt</vt:lpstr>
      <vt:lpstr>1. Patient Education Checklists</vt:lpstr>
      <vt:lpstr>2. Provider Guide Comparison Table</vt:lpstr>
      <vt:lpstr>3. Visit Flow and Staffing Models</vt:lpstr>
      <vt:lpstr>4. Financial Navigation Training Manual</vt:lpstr>
      <vt:lpstr>5. Excel Patient Tracker</vt:lpstr>
      <vt:lpstr>6. Planning Roadmap Activities List</vt:lpstr>
      <vt:lpstr>Ready to learn more?</vt:lpstr>
      <vt:lpstr>Thank you! </vt:lpstr>
    </vt:vector>
  </TitlesOfParts>
  <Company>Hunter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Sarit Golub</dc:creator>
  <cp:lastModifiedBy>Sarit Golub</cp:lastModifiedBy>
  <cp:revision>19</cp:revision>
  <dcterms:created xsi:type="dcterms:W3CDTF">2022-06-15T17:13:12Z</dcterms:created>
  <dcterms:modified xsi:type="dcterms:W3CDTF">2022-06-16T15:20:06Z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0x0101008F84090786DDB34F9BBC57C01F0E3373</vt:lpwstr>
  </property>
</Properties>
</file>