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Masters/notesMaster1.xml" ContentType="application/vnd.openxmlformats-officedocument.presentationml.notesMaster+xml"/>
  <Override PartName="/ppt/charts/colors2.xml" ContentType="application/vnd.ms-office.chartcolorstyle+xml"/>
  <Override PartName="/ppt/charts/style2.xml" ContentType="application/vnd.ms-office.chartstyle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colors4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theme/theme2.xml" ContentType="application/vnd.openxmlformats-officedocument.theme+xml"/>
  <Override PartName="/ppt/charts/style4.xml" ContentType="application/vnd.ms-office.chartstyle+xml"/>
  <Override PartName="/ppt/charts/chart6.xml" ContentType="application/vnd.openxmlformats-officedocument.drawingml.chart+xml"/>
  <Override PartName="/ppt/charts/colors5.xml" ContentType="application/vnd.ms-office.chartcolorstyle+xml"/>
  <Override PartName="/ppt/charts/style5.xml" ContentType="application/vnd.ms-office.chartstyle+xml"/>
  <Override PartName="/ppt/charts/chart5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0" r:id="rId3"/>
    <p:sldId id="258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43" autoAdjust="0"/>
    <p:restoredTop sz="63728" autoAdjust="0"/>
  </p:normalViewPr>
  <p:slideViewPr>
    <p:cSldViewPr snapToGrid="0">
      <p:cViewPr varScale="1">
        <p:scale>
          <a:sx n="54" d="100"/>
          <a:sy n="54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501-4130-8EDD-3C8E7768BA4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501-4130-8EDD-3C8E7768BA4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501-4130-8EDD-3C8E7768BA4B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A0768EFE-2354-514F-A1F6-05286ABC4EA8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EFED3135-C521-114C-B5C1-1E73681B9D4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1501-4130-8EDD-3C8E7768BA4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6A53B03D-FC4D-2D43-978C-1F0C8496DD22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D3AEF116-1022-6347-BEFD-05AC77E37BD1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1501-4130-8EDD-3C8E7768BA4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961F96DB-2E34-0843-B87C-92FC3919378B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02D1D046-670D-2640-B167-FAF1116A71F0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1501-4130-8EDD-3C8E7768BA4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86B2907C-72EE-6443-A0FA-0B3E7D317AE4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14496682-FF07-164A-80FC-01AA64619C3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1501-4130-8EDD-3C8E7768BA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Clinic'!$B$3:$E$3</c:f>
              <c:strCache>
                <c:ptCount val="4"/>
                <c:pt idx="0">
                  <c:v>Total Served</c:v>
                </c:pt>
                <c:pt idx="1">
                  <c:v>Total Tested</c:v>
                </c:pt>
                <c:pt idx="2">
                  <c:v>Total Offered</c:v>
                </c:pt>
                <c:pt idx="3">
                  <c:v>Total Accepted</c:v>
                </c:pt>
              </c:strCache>
            </c:strRef>
          </c:cat>
          <c:val>
            <c:numRef>
              <c:f>'Total Clinic'!$B$4:$E$4</c:f>
              <c:numCache>
                <c:formatCode>General</c:formatCode>
                <c:ptCount val="4"/>
                <c:pt idx="0">
                  <c:v>3436</c:v>
                </c:pt>
                <c:pt idx="1">
                  <c:v>2800</c:v>
                </c:pt>
                <c:pt idx="2">
                  <c:v>961</c:v>
                </c:pt>
                <c:pt idx="3">
                  <c:v>279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'Total Clinic'!$B$5:$E$5</c15:f>
                <c15:dlblRangeCache>
                  <c:ptCount val="4"/>
                  <c:pt idx="0">
                    <c:v>100%</c:v>
                  </c:pt>
                  <c:pt idx="1">
                    <c:v>81%</c:v>
                  </c:pt>
                  <c:pt idx="2">
                    <c:v>34%</c:v>
                  </c:pt>
                  <c:pt idx="3">
                    <c:v>29%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1501-4130-8EDD-3C8E7768BA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1061935"/>
        <c:axId val="1724535759"/>
      </c:barChart>
      <c:catAx>
        <c:axId val="174106193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24535759"/>
        <c:crosses val="autoZero"/>
        <c:auto val="1"/>
        <c:lblAlgn val="ctr"/>
        <c:lblOffset val="100"/>
        <c:noMultiLvlLbl val="0"/>
      </c:catAx>
      <c:valAx>
        <c:axId val="1724535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061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43087697417961E-2"/>
          <c:y val="0.13590261521096689"/>
          <c:w val="0.93971993159530487"/>
          <c:h val="0.69518621744332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Race!$B$30</c:f>
              <c:strCache>
                <c:ptCount val="1"/>
                <c:pt idx="0">
                  <c:v>Total Served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Race!$A$31:$A$35</c:f>
              <c:strCache>
                <c:ptCount val="5"/>
                <c:pt idx="0">
                  <c:v>Hispanic</c:v>
                </c:pt>
                <c:pt idx="1">
                  <c:v>American Indian/Alaska Native (Alone)</c:v>
                </c:pt>
                <c:pt idx="2">
                  <c:v>Asian (Alone)</c:v>
                </c:pt>
                <c:pt idx="3">
                  <c:v>Black/African American (Alone)</c:v>
                </c:pt>
                <c:pt idx="4">
                  <c:v>White (Alone)</c:v>
                </c:pt>
              </c:strCache>
            </c:strRef>
          </c:cat>
          <c:val>
            <c:numRef>
              <c:f>Race!$B$31:$B$35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CB-4EB9-AB4C-7FDCF5075108}"/>
            </c:ext>
          </c:extLst>
        </c:ser>
        <c:ser>
          <c:idx val="1"/>
          <c:order val="1"/>
          <c:tx>
            <c:strRef>
              <c:f>Race!$C$30</c:f>
              <c:strCache>
                <c:ptCount val="1"/>
                <c:pt idx="0">
                  <c:v>Total Tested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Race!$A$31:$A$35</c:f>
              <c:strCache>
                <c:ptCount val="5"/>
                <c:pt idx="0">
                  <c:v>Hispanic</c:v>
                </c:pt>
                <c:pt idx="1">
                  <c:v>American Indian/Alaska Native (Alone)</c:v>
                </c:pt>
                <c:pt idx="2">
                  <c:v>Asian (Alone)</c:v>
                </c:pt>
                <c:pt idx="3">
                  <c:v>Black/African American (Alone)</c:v>
                </c:pt>
                <c:pt idx="4">
                  <c:v>White (Alone)</c:v>
                </c:pt>
              </c:strCache>
            </c:strRef>
          </c:cat>
          <c:val>
            <c:numRef>
              <c:f>Race!$C$31:$C$35</c:f>
              <c:numCache>
                <c:formatCode>0%</c:formatCode>
                <c:ptCount val="5"/>
                <c:pt idx="0">
                  <c:v>0.90259740259740262</c:v>
                </c:pt>
                <c:pt idx="1">
                  <c:v>0.8666666666666667</c:v>
                </c:pt>
                <c:pt idx="2">
                  <c:v>0.84615384615384615</c:v>
                </c:pt>
                <c:pt idx="3">
                  <c:v>0.84968901174844502</c:v>
                </c:pt>
                <c:pt idx="4">
                  <c:v>0.84542124542124542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CB-4EB9-AB4C-7FDCF5075108}"/>
            </c:ext>
          </c:extLst>
        </c:ser>
        <c:ser>
          <c:idx val="2"/>
          <c:order val="2"/>
          <c:tx>
            <c:strRef>
              <c:f>Race!$D$30</c:f>
              <c:strCache>
                <c:ptCount val="1"/>
                <c:pt idx="0">
                  <c:v>Total Offered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Race!$A$31:$A$35</c:f>
              <c:strCache>
                <c:ptCount val="5"/>
                <c:pt idx="0">
                  <c:v>Hispanic</c:v>
                </c:pt>
                <c:pt idx="1">
                  <c:v>American Indian/Alaska Native (Alone)</c:v>
                </c:pt>
                <c:pt idx="2">
                  <c:v>Asian (Alone)</c:v>
                </c:pt>
                <c:pt idx="3">
                  <c:v>Black/African American (Alone)</c:v>
                </c:pt>
                <c:pt idx="4">
                  <c:v>White (Alone)</c:v>
                </c:pt>
              </c:strCache>
            </c:strRef>
          </c:cat>
          <c:val>
            <c:numRef>
              <c:f>Race!$D$31:$D$35</c:f>
              <c:numCache>
                <c:formatCode>0%</c:formatCode>
                <c:ptCount val="5"/>
                <c:pt idx="0">
                  <c:v>0.17086330935251798</c:v>
                </c:pt>
                <c:pt idx="1">
                  <c:v>0.38461538461538464</c:v>
                </c:pt>
                <c:pt idx="2">
                  <c:v>0.37878787878787878</c:v>
                </c:pt>
                <c:pt idx="3">
                  <c:v>0.15046766978446524</c:v>
                </c:pt>
                <c:pt idx="4">
                  <c:v>0.40294627383015597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CB-4EB9-AB4C-7FDCF5075108}"/>
            </c:ext>
          </c:extLst>
        </c:ser>
        <c:ser>
          <c:idx val="3"/>
          <c:order val="3"/>
          <c:tx>
            <c:strRef>
              <c:f>Race!$E$30</c:f>
              <c:strCache>
                <c:ptCount val="1"/>
                <c:pt idx="0">
                  <c:v>Total Accepted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Race!$A$31:$A$35</c:f>
              <c:strCache>
                <c:ptCount val="5"/>
                <c:pt idx="0">
                  <c:v>Hispanic</c:v>
                </c:pt>
                <c:pt idx="1">
                  <c:v>American Indian/Alaska Native (Alone)</c:v>
                </c:pt>
                <c:pt idx="2">
                  <c:v>Asian (Alone)</c:v>
                </c:pt>
                <c:pt idx="3">
                  <c:v>Black/African American (Alone)</c:v>
                </c:pt>
                <c:pt idx="4">
                  <c:v>White (Alone)</c:v>
                </c:pt>
              </c:strCache>
            </c:strRef>
          </c:cat>
          <c:val>
            <c:numRef>
              <c:f>Race!$E$31:$E$35</c:f>
              <c:numCache>
                <c:formatCode>0%</c:formatCode>
                <c:ptCount val="5"/>
                <c:pt idx="0">
                  <c:v>0.31578947368421051</c:v>
                </c:pt>
                <c:pt idx="1">
                  <c:v>0.4</c:v>
                </c:pt>
                <c:pt idx="2">
                  <c:v>0.32</c:v>
                </c:pt>
                <c:pt idx="3">
                  <c:v>0.39729729729729729</c:v>
                </c:pt>
                <c:pt idx="4">
                  <c:v>0.19784946236559139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CB-4EB9-AB4C-7FDCF507510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58618783"/>
        <c:axId val="1310252111"/>
      </c:barChart>
      <c:catAx>
        <c:axId val="1358618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0252111"/>
        <c:crosses val="autoZero"/>
        <c:auto val="1"/>
        <c:lblAlgn val="ctr"/>
        <c:lblOffset val="100"/>
        <c:noMultiLvlLbl val="0"/>
      </c:catAx>
      <c:valAx>
        <c:axId val="131025211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8618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28951087632448"/>
          <c:y val="0.93008992597386508"/>
          <c:w val="0.7806803149441941"/>
          <c:h val="6.99100740261348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43087697417961E-2"/>
          <c:y val="0.13590261521096689"/>
          <c:w val="0.93971993159530487"/>
          <c:h val="0.69518621744332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Race!$B$30</c:f>
              <c:strCache>
                <c:ptCount val="1"/>
                <c:pt idx="0">
                  <c:v>Total Served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Race!$A$31:$A$35</c:f>
              <c:strCache>
                <c:ptCount val="5"/>
                <c:pt idx="0">
                  <c:v>Hispanic</c:v>
                </c:pt>
                <c:pt idx="1">
                  <c:v>American Indian/Alaska Native (Alone)</c:v>
                </c:pt>
                <c:pt idx="2">
                  <c:v>Asian (Alone)</c:v>
                </c:pt>
                <c:pt idx="3">
                  <c:v>Black/African American (Alone)</c:v>
                </c:pt>
                <c:pt idx="4">
                  <c:v>White (Alone)</c:v>
                </c:pt>
              </c:strCache>
            </c:strRef>
          </c:cat>
          <c:val>
            <c:numRef>
              <c:f>Race!$B$31:$B$35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CB-4EB9-AB4C-7FDCF5075108}"/>
            </c:ext>
          </c:extLst>
        </c:ser>
        <c:ser>
          <c:idx val="1"/>
          <c:order val="1"/>
          <c:tx>
            <c:strRef>
              <c:f>Race!$C$30</c:f>
              <c:strCache>
                <c:ptCount val="1"/>
                <c:pt idx="0">
                  <c:v>Total Tested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Race!$A$31:$A$35</c:f>
              <c:strCache>
                <c:ptCount val="5"/>
                <c:pt idx="0">
                  <c:v>Hispanic</c:v>
                </c:pt>
                <c:pt idx="1">
                  <c:v>American Indian/Alaska Native (Alone)</c:v>
                </c:pt>
                <c:pt idx="2">
                  <c:v>Asian (Alone)</c:v>
                </c:pt>
                <c:pt idx="3">
                  <c:v>Black/African American (Alone)</c:v>
                </c:pt>
                <c:pt idx="4">
                  <c:v>White (Alone)</c:v>
                </c:pt>
              </c:strCache>
            </c:strRef>
          </c:cat>
          <c:val>
            <c:numRef>
              <c:f>Race!$C$31:$C$35</c:f>
              <c:numCache>
                <c:formatCode>0%</c:formatCode>
                <c:ptCount val="5"/>
                <c:pt idx="0">
                  <c:v>0.90259740259740262</c:v>
                </c:pt>
                <c:pt idx="1">
                  <c:v>0.8666666666666667</c:v>
                </c:pt>
                <c:pt idx="2">
                  <c:v>0.84615384615384615</c:v>
                </c:pt>
                <c:pt idx="3">
                  <c:v>0.84968901174844502</c:v>
                </c:pt>
                <c:pt idx="4">
                  <c:v>0.84542124542124542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CB-4EB9-AB4C-7FDCF5075108}"/>
            </c:ext>
          </c:extLst>
        </c:ser>
        <c:ser>
          <c:idx val="2"/>
          <c:order val="2"/>
          <c:tx>
            <c:strRef>
              <c:f>Race!$D$30</c:f>
              <c:strCache>
                <c:ptCount val="1"/>
                <c:pt idx="0">
                  <c:v>Total Offered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Race!$A$31:$A$35</c:f>
              <c:strCache>
                <c:ptCount val="5"/>
                <c:pt idx="0">
                  <c:v>Hispanic</c:v>
                </c:pt>
                <c:pt idx="1">
                  <c:v>American Indian/Alaska Native (Alone)</c:v>
                </c:pt>
                <c:pt idx="2">
                  <c:v>Asian (Alone)</c:v>
                </c:pt>
                <c:pt idx="3">
                  <c:v>Black/African American (Alone)</c:v>
                </c:pt>
                <c:pt idx="4">
                  <c:v>White (Alone)</c:v>
                </c:pt>
              </c:strCache>
            </c:strRef>
          </c:cat>
          <c:val>
            <c:numRef>
              <c:f>Race!$D$31:$D$35</c:f>
              <c:numCache>
                <c:formatCode>0%</c:formatCode>
                <c:ptCount val="5"/>
                <c:pt idx="0">
                  <c:v>0.17086330935251798</c:v>
                </c:pt>
                <c:pt idx="1">
                  <c:v>0.38461538461538464</c:v>
                </c:pt>
                <c:pt idx="2">
                  <c:v>0.37878787878787878</c:v>
                </c:pt>
                <c:pt idx="3">
                  <c:v>0.15046766978446524</c:v>
                </c:pt>
                <c:pt idx="4">
                  <c:v>0.40294627383015597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CB-4EB9-AB4C-7FDCF5075108}"/>
            </c:ext>
          </c:extLst>
        </c:ser>
        <c:ser>
          <c:idx val="3"/>
          <c:order val="3"/>
          <c:tx>
            <c:strRef>
              <c:f>Race!$E$30</c:f>
              <c:strCache>
                <c:ptCount val="1"/>
                <c:pt idx="0">
                  <c:v>Total Accepted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Race!$A$31:$A$35</c:f>
              <c:strCache>
                <c:ptCount val="5"/>
                <c:pt idx="0">
                  <c:v>Hispanic</c:v>
                </c:pt>
                <c:pt idx="1">
                  <c:v>American Indian/Alaska Native (Alone)</c:v>
                </c:pt>
                <c:pt idx="2">
                  <c:v>Asian (Alone)</c:v>
                </c:pt>
                <c:pt idx="3">
                  <c:v>Black/African American (Alone)</c:v>
                </c:pt>
                <c:pt idx="4">
                  <c:v>White (Alone)</c:v>
                </c:pt>
              </c:strCache>
            </c:strRef>
          </c:cat>
          <c:val>
            <c:numRef>
              <c:f>Race!$E$31:$E$35</c:f>
              <c:numCache>
                <c:formatCode>0%</c:formatCode>
                <c:ptCount val="5"/>
                <c:pt idx="0">
                  <c:v>0.31578947368421051</c:v>
                </c:pt>
                <c:pt idx="1">
                  <c:v>0.4</c:v>
                </c:pt>
                <c:pt idx="2">
                  <c:v>0.32</c:v>
                </c:pt>
                <c:pt idx="3">
                  <c:v>0.39729729729729729</c:v>
                </c:pt>
                <c:pt idx="4">
                  <c:v>0.19784946236559139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CB-4EB9-AB4C-7FDCF507510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58618783"/>
        <c:axId val="1310252111"/>
      </c:barChart>
      <c:catAx>
        <c:axId val="1358618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0252111"/>
        <c:crosses val="autoZero"/>
        <c:auto val="1"/>
        <c:lblAlgn val="ctr"/>
        <c:lblOffset val="100"/>
        <c:noMultiLvlLbl val="0"/>
      </c:catAx>
      <c:valAx>
        <c:axId val="131025211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8618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28951087632448"/>
          <c:y val="0.93008992597386508"/>
          <c:w val="0.7806803149441941"/>
          <c:h val="6.99100740261348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Cisgender MSM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Seen in Clinic</c:v>
                </c:pt>
                <c:pt idx="1">
                  <c:v>HIV Tested</c:v>
                </c:pt>
                <c:pt idx="2">
                  <c:v>Counseled about PrEP</c:v>
                </c:pt>
                <c:pt idx="3">
                  <c:v>Received PrEP Rx</c:v>
                </c:pt>
                <c:pt idx="4">
                  <c:v>Returned for 1st FU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0.34482758620689657</c:v>
                </c:pt>
                <c:pt idx="1">
                  <c:v>0.4884318766066838</c:v>
                </c:pt>
                <c:pt idx="2">
                  <c:v>0.54285714285714282</c:v>
                </c:pt>
                <c:pt idx="3">
                  <c:v>0.77288135593220342</c:v>
                </c:pt>
                <c:pt idx="4">
                  <c:v>0.84098360655737714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06-2B4D-8FBA-8EB98F68C4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Transgender Women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Seen in Clinic</c:v>
                </c:pt>
                <c:pt idx="1">
                  <c:v>HIV Tested</c:v>
                </c:pt>
                <c:pt idx="2">
                  <c:v>Counseled about PrEP</c:v>
                </c:pt>
                <c:pt idx="3">
                  <c:v>Received PrEP Rx</c:v>
                </c:pt>
                <c:pt idx="4">
                  <c:v>Returned for 1st FU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0.10344827586206896</c:v>
                </c:pt>
                <c:pt idx="1">
                  <c:v>0.15424164524421594</c:v>
                </c:pt>
                <c:pt idx="2">
                  <c:v>0.19047619047619047</c:v>
                </c:pt>
                <c:pt idx="3">
                  <c:v>0.16949152542372881</c:v>
                </c:pt>
                <c:pt idx="4">
                  <c:v>9.8360655737704916E-2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06-2B4D-8FBA-8EB98F68C4E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Cisgender Women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Seen in Clinic</c:v>
                </c:pt>
                <c:pt idx="1">
                  <c:v>HIV Tested</c:v>
                </c:pt>
                <c:pt idx="2">
                  <c:v>Counseled about PrEP</c:v>
                </c:pt>
                <c:pt idx="3">
                  <c:v>Received PrEP Rx</c:v>
                </c:pt>
                <c:pt idx="4">
                  <c:v>Returned for 1st FU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0.51724137931034486</c:v>
                </c:pt>
                <c:pt idx="1">
                  <c:v>0.34704370179948585</c:v>
                </c:pt>
                <c:pt idx="2">
                  <c:v>0.25714285714285712</c:v>
                </c:pt>
                <c:pt idx="3">
                  <c:v>4.576271186440678E-2</c:v>
                </c:pt>
                <c:pt idx="4">
                  <c:v>5.311475409836066E-2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06-2B4D-8FBA-8EB98F68C4E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Transgender MSM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Seen in Clinic</c:v>
                </c:pt>
                <c:pt idx="1">
                  <c:v>HIV Tested</c:v>
                </c:pt>
                <c:pt idx="2">
                  <c:v>Counseled about PrEP</c:v>
                </c:pt>
                <c:pt idx="3">
                  <c:v>Received PrEP Rx</c:v>
                </c:pt>
                <c:pt idx="4">
                  <c:v>Returned for 1st FU</c:v>
                </c:pt>
              </c:strCache>
            </c:strRef>
          </c:cat>
          <c:val>
            <c:numRef>
              <c:f>Sheet1!$E$2:$E$6</c:f>
              <c:numCache>
                <c:formatCode>0%</c:formatCode>
                <c:ptCount val="5"/>
                <c:pt idx="0">
                  <c:v>3.4482758620689655E-2</c:v>
                </c:pt>
                <c:pt idx="1">
                  <c:v>1.0282776349614395E-2</c:v>
                </c:pt>
                <c:pt idx="2">
                  <c:v>1.0158730158730159E-2</c:v>
                </c:pt>
                <c:pt idx="3">
                  <c:v>9.0395480225988704E-3</c:v>
                </c:pt>
                <c:pt idx="4">
                  <c:v>1.0491803278688526E-2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06-2B4D-8FBA-8EB98F68C4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92013839"/>
        <c:axId val="1892315631"/>
      </c:barChart>
      <c:catAx>
        <c:axId val="1892013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2315631"/>
        <c:crosses val="autoZero"/>
        <c:auto val="1"/>
        <c:lblAlgn val="ctr"/>
        <c:lblOffset val="100"/>
        <c:noMultiLvlLbl val="0"/>
      </c:catAx>
      <c:valAx>
        <c:axId val="1892315631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892013839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8.4361822536368047E-3"/>
          <c:y val="3.7096387784728818E-2"/>
          <c:w val="0.32865640852473549"/>
          <c:h val="0.217913627843720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Cisgender MSM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New HIV Infections in Area</c:v>
                </c:pt>
                <c:pt idx="1">
                  <c:v>HIV Tested</c:v>
                </c:pt>
                <c:pt idx="2">
                  <c:v>Counseled about PrEP</c:v>
                </c:pt>
                <c:pt idx="3">
                  <c:v>Received PrEP Rx</c:v>
                </c:pt>
                <c:pt idx="4">
                  <c:v>Returned for 1st FU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0.65</c:v>
                </c:pt>
                <c:pt idx="1">
                  <c:v>0.4884318766066838</c:v>
                </c:pt>
                <c:pt idx="2">
                  <c:v>0.54285714285714282</c:v>
                </c:pt>
                <c:pt idx="3">
                  <c:v>0.77288135593220342</c:v>
                </c:pt>
                <c:pt idx="4">
                  <c:v>0.84098360655737714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06-2B4D-8FBA-8EB98F68C4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Transgender Women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New HIV Infections in Area</c:v>
                </c:pt>
                <c:pt idx="1">
                  <c:v>HIV Tested</c:v>
                </c:pt>
                <c:pt idx="2">
                  <c:v>Counseled about PrEP</c:v>
                </c:pt>
                <c:pt idx="3">
                  <c:v>Received PrEP Rx</c:v>
                </c:pt>
                <c:pt idx="4">
                  <c:v>Returned for 1st FU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0.10344827586206896</c:v>
                </c:pt>
                <c:pt idx="1">
                  <c:v>0.15424164524421594</c:v>
                </c:pt>
                <c:pt idx="2">
                  <c:v>0.19047619047619047</c:v>
                </c:pt>
                <c:pt idx="3">
                  <c:v>0.16949152542372881</c:v>
                </c:pt>
                <c:pt idx="4">
                  <c:v>9.8360655737704916E-2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06-2B4D-8FBA-8EB98F68C4E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Cisgender Women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New HIV Infections in Area</c:v>
                </c:pt>
                <c:pt idx="1">
                  <c:v>HIV Tested</c:v>
                </c:pt>
                <c:pt idx="2">
                  <c:v>Counseled about PrEP</c:v>
                </c:pt>
                <c:pt idx="3">
                  <c:v>Received PrEP Rx</c:v>
                </c:pt>
                <c:pt idx="4">
                  <c:v>Returned for 1st FU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0.2</c:v>
                </c:pt>
                <c:pt idx="1">
                  <c:v>0.34704370179948585</c:v>
                </c:pt>
                <c:pt idx="2">
                  <c:v>0.25714285714285712</c:v>
                </c:pt>
                <c:pt idx="3">
                  <c:v>4.576271186440678E-2</c:v>
                </c:pt>
                <c:pt idx="4">
                  <c:v>5.311475409836066E-2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06-2B4D-8FBA-8EB98F68C4E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Transgender MSM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New HIV Infections in Area</c:v>
                </c:pt>
                <c:pt idx="1">
                  <c:v>HIV Tested</c:v>
                </c:pt>
                <c:pt idx="2">
                  <c:v>Counseled about PrEP</c:v>
                </c:pt>
                <c:pt idx="3">
                  <c:v>Received PrEP Rx</c:v>
                </c:pt>
                <c:pt idx="4">
                  <c:v>Returned for 1st FU</c:v>
                </c:pt>
              </c:strCache>
            </c:strRef>
          </c:cat>
          <c:val>
            <c:numRef>
              <c:f>Sheet1!$E$2:$E$6</c:f>
              <c:numCache>
                <c:formatCode>0%</c:formatCode>
                <c:ptCount val="5"/>
                <c:pt idx="0">
                  <c:v>0.05</c:v>
                </c:pt>
                <c:pt idx="1">
                  <c:v>1.0282776349614395E-2</c:v>
                </c:pt>
                <c:pt idx="2">
                  <c:v>1.0158730158730159E-2</c:v>
                </c:pt>
                <c:pt idx="3">
                  <c:v>9.0395480225988704E-3</c:v>
                </c:pt>
                <c:pt idx="4">
                  <c:v>1.0491803278688526E-2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06-2B4D-8FBA-8EB98F68C4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92013839"/>
        <c:axId val="1892315631"/>
      </c:barChart>
      <c:catAx>
        <c:axId val="1892013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2315631"/>
        <c:crosses val="autoZero"/>
        <c:auto val="1"/>
        <c:lblAlgn val="ctr"/>
        <c:lblOffset val="100"/>
        <c:noMultiLvlLbl val="0"/>
      </c:catAx>
      <c:valAx>
        <c:axId val="1892315631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892013839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8.123466646100358E-2"/>
          <c:y val="3.5168261647020527E-2"/>
          <c:w val="0.32865640852473549"/>
          <c:h val="0.217913627843720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Cisgender MSM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Percent Tested of Seen</c:v>
                </c:pt>
                <c:pt idx="1">
                  <c:v>Percent Counseled of Tested</c:v>
                </c:pt>
                <c:pt idx="2">
                  <c:v>Percent Rx of Counseled</c:v>
                </c:pt>
                <c:pt idx="3">
                  <c:v>Percent Returned of Rx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0.95</c:v>
                </c:pt>
                <c:pt idx="1">
                  <c:v>0.9</c:v>
                </c:pt>
                <c:pt idx="2">
                  <c:v>0.8</c:v>
                </c:pt>
                <c:pt idx="3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06-2B4D-8FBA-8EB98F68C4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Transgender Women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Percent Tested of Seen</c:v>
                </c:pt>
                <c:pt idx="1">
                  <c:v>Percent Counseled of Tested</c:v>
                </c:pt>
                <c:pt idx="2">
                  <c:v>Percent Rx of Counseled</c:v>
                </c:pt>
                <c:pt idx="3">
                  <c:v>Percent Returned of Rx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0.5</c:v>
                </c:pt>
                <c:pt idx="3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06-2B4D-8FBA-8EB98F68C4E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Cisgender Women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Percent Tested of Seen</c:v>
                </c:pt>
                <c:pt idx="1">
                  <c:v>Percent Counseled of Tested</c:v>
                </c:pt>
                <c:pt idx="2">
                  <c:v>Percent Rx of Counseled</c:v>
                </c:pt>
                <c:pt idx="3">
                  <c:v>Percent Returned of Rx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0.45</c:v>
                </c:pt>
                <c:pt idx="1">
                  <c:v>0.6</c:v>
                </c:pt>
                <c:pt idx="2">
                  <c:v>0.1</c:v>
                </c:pt>
                <c:pt idx="3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06-2B4D-8FBA-8EB98F68C4E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Transgender MSM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Percent Tested of Seen</c:v>
                </c:pt>
                <c:pt idx="1">
                  <c:v>Percent Counseled of Tested</c:v>
                </c:pt>
                <c:pt idx="2">
                  <c:v>Percent Rx of Counseled</c:v>
                </c:pt>
                <c:pt idx="3">
                  <c:v>Percent Returned of Rx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0.2</c:v>
                </c:pt>
                <c:pt idx="1">
                  <c:v>0.8</c:v>
                </c:pt>
                <c:pt idx="2">
                  <c:v>0.5</c:v>
                </c:pt>
                <c:pt idx="3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06-2B4D-8FBA-8EB98F68C4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92013839"/>
        <c:axId val="1892315631"/>
      </c:barChart>
      <c:catAx>
        <c:axId val="1892013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2315631"/>
        <c:crosses val="autoZero"/>
        <c:auto val="1"/>
        <c:lblAlgn val="ctr"/>
        <c:lblOffset val="100"/>
        <c:noMultiLvlLbl val="0"/>
      </c:catAx>
      <c:valAx>
        <c:axId val="1892315631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892013839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1.9466255618389345E-2"/>
          <c:y val="1.7815090240909423E-2"/>
          <c:w val="0.98053374438161067"/>
          <c:h val="5.78791383779384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0.21773</cdr:x>
      <cdr:y>0.93606</cdr:y>
    </cdr:from>
    <cdr:to>
      <cdr:x>0.36547</cdr:x>
      <cdr:y>1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2503424" y="5857815"/>
          <a:ext cx="1698752" cy="40011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 smtClean="0"/>
            <a:t>Seen in Clinic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0.15072</cdr:x>
      <cdr:y>0</cdr:y>
    </cdr:from>
    <cdr:to>
      <cdr:x>0.77356</cdr:x>
      <cdr:y>0.08361</cdr:y>
    </cdr:to>
    <cdr:sp macro="" textlink="">
      <cdr:nvSpPr>
        <cdr:cNvPr id="3" name="TextBox 4">
          <a:extLst xmlns:a="http://schemas.openxmlformats.org/drawingml/2006/main">
            <a:ext uri="{FF2B5EF4-FFF2-40B4-BE49-F238E27FC236}">
              <a16:creationId xmlns:a16="http://schemas.microsoft.com/office/drawing/2014/main" id="{8309F499-A842-3D4B-8DFA-EBA389CA9BAB}"/>
            </a:ext>
          </a:extLst>
        </cdr:cNvPr>
        <cdr:cNvSpPr txBox="1"/>
      </cdr:nvSpPr>
      <cdr:spPr>
        <a:xfrm xmlns:a="http://schemas.openxmlformats.org/drawingml/2006/main">
          <a:off x="1732988" y="-270891"/>
          <a:ext cx="7161384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800" dirty="0" smtClean="0">
              <a:latin typeface="+mj-lt"/>
            </a:rPr>
            <a:t>Cascade </a:t>
          </a:r>
          <a:r>
            <a:rPr lang="en-US" sz="2800" dirty="0">
              <a:latin typeface="+mj-lt"/>
            </a:rPr>
            <a:t>by </a:t>
          </a:r>
          <a:r>
            <a:rPr lang="en-US" sz="2800" dirty="0" smtClean="0">
              <a:latin typeface="+mj-lt"/>
            </a:rPr>
            <a:t>Race/Ethnicity – Identifying Gaps</a:t>
          </a:r>
          <a:endParaRPr lang="en-US" sz="2800" dirty="0">
            <a:latin typeface="+mj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0.21773</cdr:x>
      <cdr:y>0.93606</cdr:y>
    </cdr:from>
    <cdr:to>
      <cdr:x>0.36547</cdr:x>
      <cdr:y>1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2503424" y="5857815"/>
          <a:ext cx="1698752" cy="40011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 smtClean="0"/>
            <a:t>Seen in Clinic</a:t>
          </a:r>
          <a:endParaRPr lang="en-US" sz="20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8E80F-FBFA-492C-BEB5-FFFD30CAC67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3A0A7-EA76-471E-8233-710E81B2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1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spcAft>
                <a:spcPts val="1200"/>
              </a:spcAft>
              <a:buClr>
                <a:srgbClr val="2C78B4"/>
              </a:buClr>
              <a:buFont typeface="+mj-lt"/>
              <a:buAutoNum type="arabicPeriod"/>
            </a:pPr>
            <a:endParaRPr lang="en-US" sz="12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40D04A-119C-4217-9C4D-B57DCB9A0A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2786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spcAft>
                <a:spcPts val="1200"/>
              </a:spcAft>
              <a:buClr>
                <a:srgbClr val="2C78B4"/>
              </a:buClr>
              <a:buFont typeface="+mj-lt"/>
              <a:buAutoNum type="arabicPeriod"/>
            </a:pPr>
            <a:endParaRPr lang="en-US" sz="12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40D04A-119C-4217-9C4D-B57DCB9A0A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3560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3A0A7-EA76-471E-8233-710E81B2F2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38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3A0A7-EA76-471E-8233-710E81B2F2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07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3A0A7-EA76-471E-8233-710E81B2F2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58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spcAft>
                <a:spcPts val="1200"/>
              </a:spcAft>
              <a:buClr>
                <a:srgbClr val="2C78B4"/>
              </a:buClr>
              <a:buFont typeface="+mj-lt"/>
              <a:buAutoNum type="arabicPeriod"/>
            </a:pPr>
            <a:endParaRPr lang="en-US" sz="12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40D04A-119C-4217-9C4D-B57DCB9A0A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3139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7F7F-D7EB-42F1-9844-306485942681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0F0-0B3E-479B-A8D1-817350A67B3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550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7F7F-D7EB-42F1-9844-306485942681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0F0-0B3E-479B-A8D1-817350A67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9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7F7F-D7EB-42F1-9844-306485942681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0F0-0B3E-479B-A8D1-817350A67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3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8382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10972800" cy="4876800"/>
          </a:xfrm>
        </p:spPr>
        <p:txBody>
          <a:bodyPr>
            <a:normAutofit/>
          </a:bodyPr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7F7F-D7EB-42F1-9844-306485942681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0F0-0B3E-479B-A8D1-817350A67B3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09600" y="990600"/>
            <a:ext cx="10972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883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7F7F-D7EB-42F1-9844-306485942681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0F0-0B3E-479B-A8D1-817350A67B3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6739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7F7F-D7EB-42F1-9844-306485942681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0F0-0B3E-479B-A8D1-817350A67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6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7F7F-D7EB-42F1-9844-306485942681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0F0-0B3E-479B-A8D1-817350A67B3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267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7F7F-D7EB-42F1-9844-306485942681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0F0-0B3E-479B-A8D1-817350A67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65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7F7F-D7EB-42F1-9844-306485942681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0F0-0B3E-479B-A8D1-817350A67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0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7F7F-D7EB-42F1-9844-306485942681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0F0-0B3E-479B-A8D1-817350A67B3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04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7F7F-D7EB-42F1-9844-306485942681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0F0-0B3E-479B-A8D1-817350A67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70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04800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E8A7F7F-D7EB-42F1-9844-306485942681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95981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292934"/>
                </a:solidFill>
              </a:defRPr>
            </a:lvl1pPr>
          </a:lstStyle>
          <a:p>
            <a:fld id="{99BEC0F0-0B3E-479B-A8D1-817350A67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4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rgbClr val="292934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rgbClr val="292934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rgbClr val="292934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292934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rgbClr val="292934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A234B-440C-9D48-9A06-3B9DC4D43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Goals for this Four-session Learning Collaborative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465D5-BCE1-1047-9A0D-F416EAFB1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43027"/>
            <a:ext cx="7192298" cy="5054742"/>
          </a:xfrm>
        </p:spPr>
        <p:txBody>
          <a:bodyPr>
            <a:normAutofit/>
          </a:bodyPr>
          <a:lstStyle/>
          <a:p>
            <a:pPr marL="0" indent="0">
              <a:spcBef>
                <a:spcPts val="1968"/>
              </a:spcBef>
              <a:spcAft>
                <a:spcPts val="1200"/>
              </a:spcAft>
              <a:buClr>
                <a:srgbClr val="2C78B4"/>
              </a:buClr>
              <a:buNone/>
            </a:pPr>
            <a:r>
              <a:rPr lang="en-US" sz="3200" b="1" dirty="0" smtClean="0">
                <a:solidFill>
                  <a:srgbClr val="2C78B4"/>
                </a:solidFill>
              </a:rPr>
              <a:t>Session #1</a:t>
            </a:r>
            <a:r>
              <a:rPr lang="en-US" sz="3200" dirty="0" smtClean="0"/>
              <a:t>: Introduce </a:t>
            </a:r>
            <a:r>
              <a:rPr lang="en-US" sz="3200" dirty="0"/>
              <a:t>you to </a:t>
            </a:r>
            <a:r>
              <a:rPr lang="en-US" sz="3200" b="1" dirty="0">
                <a:solidFill>
                  <a:srgbClr val="2C78B4"/>
                </a:solidFill>
              </a:rPr>
              <a:t>BLUPrInt</a:t>
            </a:r>
            <a:r>
              <a:rPr lang="en-US" sz="3200" dirty="0">
                <a:solidFill>
                  <a:srgbClr val="2C78B4"/>
                </a:solidFill>
              </a:rPr>
              <a:t>.</a:t>
            </a:r>
          </a:p>
          <a:p>
            <a:pPr marL="0" indent="0">
              <a:spcBef>
                <a:spcPts val="1968"/>
              </a:spcBef>
              <a:spcAft>
                <a:spcPts val="1200"/>
              </a:spcAft>
              <a:buClr>
                <a:srgbClr val="2C78B4"/>
              </a:buClr>
              <a:buNone/>
            </a:pPr>
            <a:r>
              <a:rPr lang="en-US" sz="3000" b="1" dirty="0" smtClean="0">
                <a:solidFill>
                  <a:srgbClr val="2C78B4"/>
                </a:solidFill>
              </a:rPr>
              <a:t>Session #2: </a:t>
            </a:r>
            <a:r>
              <a:rPr lang="en-US" sz="3000" dirty="0" smtClean="0">
                <a:solidFill>
                  <a:schemeClr val="tx1"/>
                </a:solidFill>
              </a:rPr>
              <a:t>Share and discuss </a:t>
            </a:r>
            <a:r>
              <a:rPr lang="en-US" sz="3000" dirty="0" smtClean="0">
                <a:solidFill>
                  <a:schemeClr val="tx1"/>
                </a:solidFill>
              </a:rPr>
              <a:t>strategies </a:t>
            </a:r>
            <a:r>
              <a:rPr lang="en-US" sz="3000" dirty="0">
                <a:solidFill>
                  <a:schemeClr val="tx1"/>
                </a:solidFill>
              </a:rPr>
              <a:t>related to PrEP Awareness &amp; Engagement, and help you identify at least one relevant SMART goal in this </a:t>
            </a:r>
            <a:r>
              <a:rPr lang="en-US" sz="3000" dirty="0" smtClean="0">
                <a:solidFill>
                  <a:schemeClr val="tx1"/>
                </a:solidFill>
              </a:rPr>
              <a:t>area.</a:t>
            </a:r>
            <a:endParaRPr lang="en-US" sz="3000" dirty="0">
              <a:solidFill>
                <a:schemeClr val="tx1"/>
              </a:solidFill>
            </a:endParaRPr>
          </a:p>
          <a:p>
            <a:pPr marL="514350" indent="-514350">
              <a:spcBef>
                <a:spcPts val="1968"/>
              </a:spcBef>
              <a:spcAft>
                <a:spcPts val="1200"/>
              </a:spcAft>
              <a:buClr>
                <a:srgbClr val="2C78B4"/>
              </a:buClr>
              <a:buFont typeface="+mj-lt"/>
              <a:buAutoNum type="arabicPeriod"/>
            </a:pPr>
            <a:endParaRPr lang="en-US" sz="30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78885F-F621-CF4E-8AEB-8B8C17351F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3140" y="4191000"/>
            <a:ext cx="2667000" cy="2667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6556" y="1193013"/>
            <a:ext cx="4422709" cy="515476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49325" y="4601497"/>
            <a:ext cx="5652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Adapt and Specify SOP Template  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4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E27B1F5-C04D-1B4D-99CF-B409FAEB8180}"/>
              </a:ext>
            </a:extLst>
          </p:cNvPr>
          <p:cNvGraphicFramePr>
            <a:graphicFrameLocks noGrp="1"/>
          </p:cNvGraphicFramePr>
          <p:nvPr>
            <p:ph idx="4294967295"/>
            <p:extLst/>
          </p:nvPr>
        </p:nvGraphicFramePr>
        <p:xfrm>
          <a:off x="391887" y="895739"/>
          <a:ext cx="11513976" cy="6438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309F499-A842-3D4B-8DFA-EBA389CA9BAB}"/>
              </a:ext>
            </a:extLst>
          </p:cNvPr>
          <p:cNvSpPr txBox="1"/>
          <p:nvPr/>
        </p:nvSpPr>
        <p:spPr>
          <a:xfrm>
            <a:off x="2395604" y="205274"/>
            <a:ext cx="75065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j-lt"/>
              </a:rPr>
              <a:t>3. Service Provision by Gender at Sample Clinic </a:t>
            </a:r>
          </a:p>
        </p:txBody>
      </p:sp>
    </p:spTree>
    <p:extLst>
      <p:ext uri="{BB962C8B-B14F-4D97-AF65-F5344CB8AC3E}">
        <p14:creationId xmlns:p14="http://schemas.microsoft.com/office/powerpoint/2010/main" val="160292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A234B-440C-9D48-9A06-3B9DC4D43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 for Discussion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78885F-F621-CF4E-8AEB-8B8C17351F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3140" y="4191000"/>
            <a:ext cx="2667000" cy="26670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What methods do you currently use to </a:t>
            </a:r>
            <a:r>
              <a:rPr lang="en-US" b="1" dirty="0" smtClean="0"/>
              <a:t>document </a:t>
            </a:r>
            <a:r>
              <a:rPr lang="en-US" dirty="0" smtClean="0"/>
              <a:t>PrEP Awareness and Education?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What methods do you currently use to </a:t>
            </a:r>
            <a:r>
              <a:rPr lang="en-US" b="1" dirty="0" smtClean="0"/>
              <a:t>review/monitor </a:t>
            </a:r>
            <a:r>
              <a:rPr lang="en-US" dirty="0" smtClean="0"/>
              <a:t>PrEP Awareness and Education?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What are the </a:t>
            </a:r>
            <a:r>
              <a:rPr lang="en-US" b="1" dirty="0" smtClean="0"/>
              <a:t>benefits and challenges </a:t>
            </a:r>
            <a:r>
              <a:rPr lang="en-US" dirty="0" smtClean="0"/>
              <a:t>of this monitoring?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25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A234B-440C-9D48-9A06-3B9DC4D43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Goals for this Four-session Learning Collaborative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465D5-BCE1-1047-9A0D-F416EAFB1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43027"/>
            <a:ext cx="7192298" cy="5054742"/>
          </a:xfrm>
        </p:spPr>
        <p:txBody>
          <a:bodyPr>
            <a:normAutofit/>
          </a:bodyPr>
          <a:lstStyle/>
          <a:p>
            <a:pPr marL="0" indent="0">
              <a:spcBef>
                <a:spcPts val="1968"/>
              </a:spcBef>
              <a:spcAft>
                <a:spcPts val="1200"/>
              </a:spcAft>
              <a:buClr>
                <a:srgbClr val="2C78B4"/>
              </a:buClr>
              <a:buNone/>
            </a:pPr>
            <a:r>
              <a:rPr lang="en-US" sz="3200" b="1" dirty="0" smtClean="0">
                <a:solidFill>
                  <a:srgbClr val="2C78B4"/>
                </a:solidFill>
              </a:rPr>
              <a:t>Session #1</a:t>
            </a:r>
            <a:r>
              <a:rPr lang="en-US" sz="3200" dirty="0" smtClean="0"/>
              <a:t>: Introduce </a:t>
            </a:r>
            <a:r>
              <a:rPr lang="en-US" sz="3200" dirty="0"/>
              <a:t>you to </a:t>
            </a:r>
            <a:r>
              <a:rPr lang="en-US" sz="3200" b="1" dirty="0">
                <a:solidFill>
                  <a:srgbClr val="2C78B4"/>
                </a:solidFill>
              </a:rPr>
              <a:t>BLUPrInt</a:t>
            </a:r>
            <a:r>
              <a:rPr lang="en-US" sz="3200" dirty="0">
                <a:solidFill>
                  <a:srgbClr val="2C78B4"/>
                </a:solidFill>
              </a:rPr>
              <a:t>.</a:t>
            </a:r>
          </a:p>
          <a:p>
            <a:pPr marL="0" indent="0">
              <a:spcBef>
                <a:spcPts val="1968"/>
              </a:spcBef>
              <a:spcAft>
                <a:spcPts val="1200"/>
              </a:spcAft>
              <a:buClr>
                <a:srgbClr val="2C78B4"/>
              </a:buClr>
              <a:buNone/>
            </a:pPr>
            <a:r>
              <a:rPr lang="en-US" sz="3000" b="1" dirty="0" smtClean="0">
                <a:solidFill>
                  <a:srgbClr val="2C78B4"/>
                </a:solidFill>
              </a:rPr>
              <a:t>Session #2: </a:t>
            </a:r>
            <a:r>
              <a:rPr lang="en-US" sz="3000" dirty="0" smtClean="0">
                <a:solidFill>
                  <a:schemeClr val="tx1"/>
                </a:solidFill>
              </a:rPr>
              <a:t>Share and discuss </a:t>
            </a:r>
            <a:r>
              <a:rPr lang="en-US" sz="3000" dirty="0" smtClean="0">
                <a:solidFill>
                  <a:schemeClr val="tx1"/>
                </a:solidFill>
              </a:rPr>
              <a:t>strategies </a:t>
            </a:r>
            <a:r>
              <a:rPr lang="en-US" sz="3000" dirty="0">
                <a:solidFill>
                  <a:schemeClr val="tx1"/>
                </a:solidFill>
              </a:rPr>
              <a:t>related to PrEP Awareness &amp; Engagement, and help you identify at least one relevant SMART goal in this </a:t>
            </a:r>
            <a:r>
              <a:rPr lang="en-US" sz="3000" dirty="0" smtClean="0">
                <a:solidFill>
                  <a:schemeClr val="tx1"/>
                </a:solidFill>
              </a:rPr>
              <a:t>area.</a:t>
            </a:r>
          </a:p>
          <a:p>
            <a:pPr marL="0" indent="0">
              <a:spcBef>
                <a:spcPts val="1968"/>
              </a:spcBef>
              <a:spcAft>
                <a:spcPts val="1200"/>
              </a:spcAft>
              <a:buClr>
                <a:srgbClr val="2C78B4"/>
              </a:buClr>
              <a:buNone/>
            </a:pPr>
            <a:r>
              <a:rPr lang="en-US" sz="3000" b="1" dirty="0">
                <a:solidFill>
                  <a:srgbClr val="2C78B4"/>
                </a:solidFill>
              </a:rPr>
              <a:t>Session #3</a:t>
            </a:r>
            <a:r>
              <a:rPr lang="en-US" sz="3000" dirty="0">
                <a:solidFill>
                  <a:schemeClr val="tx1"/>
                </a:solidFill>
              </a:rPr>
              <a:t>: Discuss </a:t>
            </a:r>
            <a:r>
              <a:rPr lang="en-US" sz="3000" dirty="0" smtClean="0">
                <a:solidFill>
                  <a:schemeClr val="tx1"/>
                </a:solidFill>
              </a:rPr>
              <a:t>“progress </a:t>
            </a:r>
            <a:r>
              <a:rPr lang="en-US" sz="3000" dirty="0">
                <a:solidFill>
                  <a:schemeClr val="tx1"/>
                </a:solidFill>
              </a:rPr>
              <a:t>and </a:t>
            </a:r>
            <a:r>
              <a:rPr lang="en-US" sz="3000" dirty="0" smtClean="0">
                <a:solidFill>
                  <a:schemeClr val="tx1"/>
                </a:solidFill>
              </a:rPr>
              <a:t>pitfalls” </a:t>
            </a:r>
            <a:r>
              <a:rPr lang="en-US" sz="3000" dirty="0">
                <a:solidFill>
                  <a:schemeClr val="tx1"/>
                </a:solidFill>
              </a:rPr>
              <a:t>related to </a:t>
            </a:r>
            <a:r>
              <a:rPr lang="en-US" sz="3000" dirty="0" smtClean="0">
                <a:solidFill>
                  <a:schemeClr val="tx1"/>
                </a:solidFill>
              </a:rPr>
              <a:t>this </a:t>
            </a:r>
            <a:r>
              <a:rPr lang="en-US" sz="3000" dirty="0">
                <a:solidFill>
                  <a:schemeClr val="tx1"/>
                </a:solidFill>
              </a:rPr>
              <a:t>SMART </a:t>
            </a:r>
            <a:r>
              <a:rPr lang="en-US" sz="3000" dirty="0" smtClean="0">
                <a:solidFill>
                  <a:schemeClr val="tx1"/>
                </a:solidFill>
              </a:rPr>
              <a:t>goal, </a:t>
            </a:r>
            <a:r>
              <a:rPr lang="en-US" sz="3000" dirty="0">
                <a:solidFill>
                  <a:schemeClr val="tx1"/>
                </a:solidFill>
              </a:rPr>
              <a:t>and share/workshop relevant strategies.</a:t>
            </a:r>
          </a:p>
          <a:p>
            <a:pPr marL="0" indent="0">
              <a:spcBef>
                <a:spcPts val="1968"/>
              </a:spcBef>
              <a:spcAft>
                <a:spcPts val="1200"/>
              </a:spcAft>
              <a:buClr>
                <a:srgbClr val="2C78B4"/>
              </a:buClr>
              <a:buNone/>
            </a:pPr>
            <a:endParaRPr lang="en-US" sz="3000" dirty="0">
              <a:solidFill>
                <a:schemeClr val="tx1"/>
              </a:solidFill>
            </a:endParaRPr>
          </a:p>
          <a:p>
            <a:pPr marL="514350" indent="-514350">
              <a:spcBef>
                <a:spcPts val="1968"/>
              </a:spcBef>
              <a:spcAft>
                <a:spcPts val="1200"/>
              </a:spcAft>
              <a:buClr>
                <a:srgbClr val="2C78B4"/>
              </a:buClr>
              <a:buFont typeface="+mj-lt"/>
              <a:buAutoNum type="arabicPeriod"/>
            </a:pPr>
            <a:endParaRPr lang="en-US" sz="30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78885F-F621-CF4E-8AEB-8B8C17351F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3140" y="4191000"/>
            <a:ext cx="2667000" cy="2667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6556" y="1193013"/>
            <a:ext cx="4422709" cy="515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29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Progress/Pitfall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381" y="1315063"/>
            <a:ext cx="5766619" cy="523322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/>
              <a:t>What about working with the SOP was helpful?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What about working with the SOP was challenging? 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Did the process of working with the SOP help you with your PrEP program development?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Did it raise questions that you’d like to share or get feedback on?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Did you use other BP resources or identify some that are missing?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1146" y="1143000"/>
            <a:ext cx="5321254" cy="4772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39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Progress/Pitfalls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305606"/>
            <a:ext cx="10972799" cy="1272175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</a:pPr>
            <a:r>
              <a:rPr lang="en-US" b="1" dirty="0" smtClean="0"/>
              <a:t>How is (or should) PrEP Awareness activities be documented?</a:t>
            </a:r>
          </a:p>
          <a:p>
            <a:pPr>
              <a:spcAft>
                <a:spcPts val="1200"/>
              </a:spcAft>
            </a:pPr>
            <a:r>
              <a:rPr lang="en-US" b="1" dirty="0" smtClean="0"/>
              <a:t>How can PrEP awareness data be used to focus efforts, especially around equity?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143000"/>
            <a:ext cx="11115368" cy="4162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63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 Cascade at Sample Clinic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9E20EC9-DA8D-1D2E-EAE2-6CA257753F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6456329"/>
              </p:ext>
            </p:extLst>
          </p:nvPr>
        </p:nvGraphicFramePr>
        <p:xfrm>
          <a:off x="609600" y="1371600"/>
          <a:ext cx="10972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38224" y="6120384"/>
            <a:ext cx="158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Seen in Clinic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59504" y="6123057"/>
            <a:ext cx="1619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HIV Tested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756400" y="6112577"/>
            <a:ext cx="1619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Educated about PrEP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9408160" y="6112577"/>
            <a:ext cx="1619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Accepted PrEP Rx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323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24EA643-A4FF-5E5F-49D1-5EF6340BAD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807824"/>
              </p:ext>
            </p:extLst>
          </p:nvPr>
        </p:nvGraphicFramePr>
        <p:xfrm>
          <a:off x="477520" y="270891"/>
          <a:ext cx="11497910" cy="625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49520" y="6106184"/>
            <a:ext cx="14833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HIV Tested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095744" y="6106185"/>
            <a:ext cx="157276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Educated about PrEP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9194800" y="6051320"/>
            <a:ext cx="159512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Accepted PrEP Rx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395728" y="1901952"/>
            <a:ext cx="36576" cy="245059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8839200" y="1991677"/>
            <a:ext cx="36576" cy="245059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435771" y="3416426"/>
            <a:ext cx="493776" cy="45891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785429" y="3399853"/>
            <a:ext cx="493776" cy="45891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288109" y="3399852"/>
            <a:ext cx="493776" cy="45891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9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24EA643-A4FF-5E5F-49D1-5EF6340BADA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77520" y="270891"/>
          <a:ext cx="11497910" cy="625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49520" y="6106184"/>
            <a:ext cx="14833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HIV Tested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095744" y="6106185"/>
            <a:ext cx="157276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Educated about PrEP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9194800" y="6051320"/>
            <a:ext cx="159512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Accepted PrEP Rx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816352" y="1195291"/>
            <a:ext cx="36576" cy="245059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9219184" y="947546"/>
            <a:ext cx="36576" cy="245059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4">
            <a:extLst>
              <a:ext uri="{FF2B5EF4-FFF2-40B4-BE49-F238E27FC236}">
                <a16:creationId xmlns:a16="http://schemas.microsoft.com/office/drawing/2014/main" id="{8309F499-A842-3D4B-8DFA-EBA389CA9BAB}"/>
              </a:ext>
            </a:extLst>
          </p:cNvPr>
          <p:cNvSpPr txBox="1"/>
          <p:nvPr/>
        </p:nvSpPr>
        <p:spPr>
          <a:xfrm>
            <a:off x="2210508" y="139071"/>
            <a:ext cx="71613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latin typeface="+mj-lt"/>
              </a:rPr>
              <a:t>Cascade </a:t>
            </a:r>
            <a:r>
              <a:rPr lang="en-US" sz="2800" dirty="0">
                <a:latin typeface="+mj-lt"/>
              </a:rPr>
              <a:t>by </a:t>
            </a:r>
            <a:r>
              <a:rPr lang="en-US" sz="2800" dirty="0" smtClean="0">
                <a:latin typeface="+mj-lt"/>
              </a:rPr>
              <a:t>Race/Ethnicity – Identifying Gaps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2772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E27B1F5-C04D-1B4D-99CF-B409FAEB8180}"/>
              </a:ext>
            </a:extLst>
          </p:cNvPr>
          <p:cNvGraphicFramePr>
            <a:graphicFrameLocks noGrp="1"/>
          </p:cNvGraphicFramePr>
          <p:nvPr>
            <p:ph idx="4294967295"/>
            <p:extLst/>
          </p:nvPr>
        </p:nvGraphicFramePr>
        <p:xfrm>
          <a:off x="391887" y="747155"/>
          <a:ext cx="11513976" cy="6586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309F499-A842-3D4B-8DFA-EBA389CA9BAB}"/>
              </a:ext>
            </a:extLst>
          </p:cNvPr>
          <p:cNvSpPr txBox="1"/>
          <p:nvPr/>
        </p:nvSpPr>
        <p:spPr>
          <a:xfrm>
            <a:off x="1631146" y="223935"/>
            <a:ext cx="9477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j-lt"/>
              </a:rPr>
              <a:t>2. Cascade by Gender at Sample Clinic – </a:t>
            </a:r>
            <a:r>
              <a:rPr lang="en-US" sz="2800" dirty="0">
                <a:solidFill>
                  <a:schemeClr val="accent6"/>
                </a:solidFill>
                <a:latin typeface="+mj-lt"/>
              </a:rPr>
              <a:t>Clinic-based</a:t>
            </a:r>
            <a:r>
              <a:rPr lang="en-US" sz="2800" dirty="0">
                <a:latin typeface="+mj-lt"/>
              </a:rPr>
              <a:t> Equity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1B47F1-09FF-8440-B5F4-95CD7EF6945D}"/>
              </a:ext>
            </a:extLst>
          </p:cNvPr>
          <p:cNvSpPr/>
          <p:nvPr/>
        </p:nvSpPr>
        <p:spPr>
          <a:xfrm>
            <a:off x="391887" y="2519265"/>
            <a:ext cx="2369974" cy="4180115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98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E27B1F5-C04D-1B4D-99CF-B409FAEB8180}"/>
              </a:ext>
            </a:extLst>
          </p:cNvPr>
          <p:cNvGraphicFramePr>
            <a:graphicFrameLocks noGrp="1"/>
          </p:cNvGraphicFramePr>
          <p:nvPr>
            <p:ph idx="4294967295"/>
            <p:extLst/>
          </p:nvPr>
        </p:nvGraphicFramePr>
        <p:xfrm>
          <a:off x="391887" y="747155"/>
          <a:ext cx="11513976" cy="6586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309F499-A842-3D4B-8DFA-EBA389CA9BAB}"/>
              </a:ext>
            </a:extLst>
          </p:cNvPr>
          <p:cNvSpPr txBox="1"/>
          <p:nvPr/>
        </p:nvSpPr>
        <p:spPr>
          <a:xfrm>
            <a:off x="1040104" y="223935"/>
            <a:ext cx="10456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j-lt"/>
              </a:rPr>
              <a:t>2. Cascade by Gender at Sample Clinic – </a:t>
            </a:r>
            <a:r>
              <a:rPr lang="en-US" sz="2800" dirty="0">
                <a:solidFill>
                  <a:schemeClr val="accent6"/>
                </a:solidFill>
                <a:latin typeface="+mj-lt"/>
              </a:rPr>
              <a:t>Incidence-Focused</a:t>
            </a:r>
            <a:r>
              <a:rPr lang="en-US" sz="2800" dirty="0">
                <a:latin typeface="+mj-lt"/>
              </a:rPr>
              <a:t> Equity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08A3AF-74F8-1549-9D6D-FC898E349B92}"/>
              </a:ext>
            </a:extLst>
          </p:cNvPr>
          <p:cNvSpPr/>
          <p:nvPr/>
        </p:nvSpPr>
        <p:spPr>
          <a:xfrm>
            <a:off x="391887" y="1922106"/>
            <a:ext cx="2369974" cy="493589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3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84090786DDB34F9BBC57C01F0E3373" ma:contentTypeVersion="12" ma:contentTypeDescription="Create a new document." ma:contentTypeScope="" ma:versionID="4c57d26861a30dce310e9521d96c377e">
  <xsd:schema xmlns:xsd="http://www.w3.org/2001/XMLSchema" xmlns:xs="http://www.w3.org/2001/XMLSchema" xmlns:p="http://schemas.microsoft.com/office/2006/metadata/properties" xmlns:ns2="545192ee-1200-4fac-ba0d-e6bf4c8322aa" xmlns:ns3="1cc76c84-aaa5-4876-b18a-aff10d6398af" targetNamespace="http://schemas.microsoft.com/office/2006/metadata/properties" ma:root="true" ma:fieldsID="ce10f8fbd6c706dca2162285cb492649" ns2:_="" ns3:_="">
    <xsd:import namespace="545192ee-1200-4fac-ba0d-e6bf4c8322aa"/>
    <xsd:import namespace="1cc76c84-aaa5-4876-b18a-aff10d6398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5192ee-1200-4fac-ba0d-e6bf4c8322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76c84-aaa5-4876-b18a-aff10d6398a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0A5920-824A-42C2-AE5E-5F7CFB546B56}"/>
</file>

<file path=customXml/itemProps2.xml><?xml version="1.0" encoding="utf-8"?>
<ds:datastoreItem xmlns:ds="http://schemas.openxmlformats.org/officeDocument/2006/customXml" ds:itemID="{B950627A-6E02-42C4-848A-6C464469EE73}"/>
</file>

<file path=customXml/itemProps3.xml><?xml version="1.0" encoding="utf-8"?>
<ds:datastoreItem xmlns:ds="http://schemas.openxmlformats.org/officeDocument/2006/customXml" ds:itemID="{5814E717-1B04-41C7-9366-7FC851FFA415}"/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341</Words>
  <Application>Microsoft Office PowerPoint</Application>
  <PresentationFormat>Widescreen</PresentationFormat>
  <Paragraphs>53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Wingdings</vt:lpstr>
      <vt:lpstr>Clarity</vt:lpstr>
      <vt:lpstr>Goals for this Four-session Learning Collaborative</vt:lpstr>
      <vt:lpstr>Goals for this Four-session Learning Collaborative</vt:lpstr>
      <vt:lpstr>Progress/Pitfall Discussion</vt:lpstr>
      <vt:lpstr>Progress/Pitfalls Discussion</vt:lpstr>
      <vt:lpstr>PrEP Cascade at Sample Clinic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 for Discussion</vt:lpstr>
    </vt:vector>
  </TitlesOfParts>
  <Company>Hunter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Goals for this Four-session Learning Collaborative</dc:title>
  <dc:creator>Sarit Golub</dc:creator>
  <cp:lastModifiedBy>Sarit Golub</cp:lastModifiedBy>
  <cp:revision>13</cp:revision>
  <dcterms:created xsi:type="dcterms:W3CDTF">2022-06-09T14:50:16Z</dcterms:created>
  <dcterms:modified xsi:type="dcterms:W3CDTF">2022-06-09T16:54:45Z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0x0101008F84090786DDB34F9BBC57C01F0E3373</vt:lpwstr>
  </property>
</Properties>
</file>