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8" r:id="rId2"/>
    <p:sldMasterId id="2147483674" r:id="rId3"/>
    <p:sldMasterId id="2147483689" r:id="rId4"/>
    <p:sldMasterId id="2147483704" r:id="rId5"/>
    <p:sldMasterId id="2147483727" r:id="rId6"/>
  </p:sldMasterIdLst>
  <p:notesMasterIdLst>
    <p:notesMasterId r:id="rId31"/>
  </p:notesMasterIdLst>
  <p:sldIdLst>
    <p:sldId id="279" r:id="rId7"/>
    <p:sldId id="799" r:id="rId8"/>
    <p:sldId id="812" r:id="rId9"/>
    <p:sldId id="2147376403" r:id="rId10"/>
    <p:sldId id="838"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10567" r:id="rId28"/>
    <p:sldId id="2147376715" r:id="rId29"/>
    <p:sldId id="10566"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Helvetica Neue" panose="020B060402020202020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Poppins" panose="00000500000000000000"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Source Sans Pro" panose="020B0503030403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C2159-9E63-4F7D-B801-26E1CBBD5116}" v="2" dt="2022-07-14T11:55:41.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customXml" Target="../customXml/item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customXml" Target="../customXml/item2.xml"/><Relationship Id="rId20" Type="http://schemas.openxmlformats.org/officeDocument/2006/relationships/slide" Target="slides/slide14.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Breidenbach" userId="361970fa-ebc1-4663-96e3-99ef6f367ed5" providerId="ADAL" clId="{21FC2159-9E63-4F7D-B801-26E1CBBD5116}"/>
    <pc:docChg chg="custSel modSld">
      <pc:chgData name="Elizabeth Breidenbach" userId="361970fa-ebc1-4663-96e3-99ef6f367ed5" providerId="ADAL" clId="{21FC2159-9E63-4F7D-B801-26E1CBBD5116}" dt="2022-07-14T13:30:08.289" v="126" actId="478"/>
      <pc:docMkLst>
        <pc:docMk/>
      </pc:docMkLst>
      <pc:sldChg chg="addSp delSp modSp mod">
        <pc:chgData name="Elizabeth Breidenbach" userId="361970fa-ebc1-4663-96e3-99ef6f367ed5" providerId="ADAL" clId="{21FC2159-9E63-4F7D-B801-26E1CBBD5116}" dt="2022-07-14T13:30:08.289" v="126" actId="478"/>
        <pc:sldMkLst>
          <pc:docMk/>
          <pc:sldMk cId="300863433" sldId="279"/>
        </pc:sldMkLst>
        <pc:spChg chg="mod">
          <ac:chgData name="Elizabeth Breidenbach" userId="361970fa-ebc1-4663-96e3-99ef6f367ed5" providerId="ADAL" clId="{21FC2159-9E63-4F7D-B801-26E1CBBD5116}" dt="2022-07-14T12:07:56.585" v="15" actId="20577"/>
          <ac:spMkLst>
            <pc:docMk/>
            <pc:sldMk cId="300863433" sldId="279"/>
            <ac:spMk id="2" creationId="{59818162-250B-4626-9F60-E329CF45B86F}"/>
          </ac:spMkLst>
        </pc:spChg>
        <pc:spChg chg="mod">
          <ac:chgData name="Elizabeth Breidenbach" userId="361970fa-ebc1-4663-96e3-99ef6f367ed5" providerId="ADAL" clId="{21FC2159-9E63-4F7D-B801-26E1CBBD5116}" dt="2022-07-14T12:05:16.052" v="1" actId="20577"/>
          <ac:spMkLst>
            <pc:docMk/>
            <pc:sldMk cId="300863433" sldId="279"/>
            <ac:spMk id="3" creationId="{8C84BF58-6484-4B3F-8E2A-0C40DE245EF7}"/>
          </ac:spMkLst>
        </pc:spChg>
        <pc:spChg chg="add del mod">
          <ac:chgData name="Elizabeth Breidenbach" userId="361970fa-ebc1-4663-96e3-99ef6f367ed5" providerId="ADAL" clId="{21FC2159-9E63-4F7D-B801-26E1CBBD5116}" dt="2022-07-14T13:30:08.289" v="126" actId="478"/>
          <ac:spMkLst>
            <pc:docMk/>
            <pc:sldMk cId="300863433" sldId="279"/>
            <ac:spMk id="4" creationId="{5B1A4E25-FA62-88F3-4118-DB116AFFEA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Times New Roman" charset="0"/>
            </a:endParaRPr>
          </a:p>
        </p:txBody>
      </p:sp>
    </p:spTree>
    <p:extLst>
      <p:ext uri="{BB962C8B-B14F-4D97-AF65-F5344CB8AC3E}">
        <p14:creationId xmlns:p14="http://schemas.microsoft.com/office/powerpoint/2010/main" val="15223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3239533c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13239533c2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3b2aa5273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e3b2aa5273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3b2aa527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e3b2aa5273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05ffebaf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1305ffebaf4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69cba606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1369cba6067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350d8d13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1350d8d13a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69cba606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1369cba6067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350dab940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e350dab940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2C983-A585-6F49-B3ED-4B5DF8D7C9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Times New Roman" charset="0"/>
            </a:endParaRPr>
          </a:p>
        </p:txBody>
      </p:sp>
    </p:spTree>
    <p:extLst>
      <p:ext uri="{BB962C8B-B14F-4D97-AF65-F5344CB8AC3E}">
        <p14:creationId xmlns:p14="http://schemas.microsoft.com/office/powerpoint/2010/main" val="224876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e350dab94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 name="Google Shape;45;ge350dab94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800"/>
              <a:buFont typeface="Source Sans Pro"/>
              <a:buNone/>
            </a:pPr>
            <a:r>
              <a:rPr lang="en" sz="1800">
                <a:solidFill>
                  <a:schemeClr val="lt1"/>
                </a:solidFill>
                <a:latin typeface="Poppins"/>
                <a:ea typeface="Poppins"/>
                <a:cs typeface="Poppins"/>
                <a:sym typeface="Poppins"/>
              </a:rPr>
              <a:t>NACHNACHC COVID-19 and Kids </a:t>
            </a:r>
            <a:r>
              <a:rPr lang="en" sz="1800">
                <a:solidFill>
                  <a:schemeClr val="lt1"/>
                </a:solidFill>
                <a:latin typeface="Century Gothic"/>
                <a:ea typeface="Century Gothic"/>
                <a:cs typeface="Century Gothic"/>
                <a:sym typeface="Century Gothic"/>
              </a:rPr>
              <a:t>Influencer Pilot Campaign</a:t>
            </a:r>
            <a:r>
              <a:rPr lang="en" sz="1800">
                <a:solidFill>
                  <a:schemeClr val="lt1"/>
                </a:solidFill>
                <a:latin typeface="Poppins"/>
                <a:ea typeface="Poppins"/>
                <a:cs typeface="Poppins"/>
                <a:sym typeface="Poppins"/>
              </a:rPr>
              <a:t>C COVID-19 and Kids </a:t>
            </a:r>
            <a:r>
              <a:rPr lang="en" sz="1800">
                <a:solidFill>
                  <a:schemeClr val="lt1"/>
                </a:solidFill>
                <a:latin typeface="Century Gothic"/>
                <a:ea typeface="Century Gothic"/>
                <a:cs typeface="Century Gothic"/>
                <a:sym typeface="Century Gothic"/>
              </a:rPr>
              <a:t>Influencer Pilot Campaign Briefing</a:t>
            </a:r>
            <a:br>
              <a:rPr lang="en" sz="1800">
                <a:solidFill>
                  <a:schemeClr val="lt1"/>
                </a:solidFill>
                <a:latin typeface="Century Gothic"/>
                <a:ea typeface="Century Gothic"/>
                <a:cs typeface="Century Gothic"/>
                <a:sym typeface="Century Gothic"/>
              </a:rPr>
            </a:br>
            <a:r>
              <a:rPr lang="en" sz="1800">
                <a:solidFill>
                  <a:schemeClr val="lt1"/>
                </a:solidFill>
                <a:latin typeface="Century Gothic"/>
                <a:ea typeface="Century Gothic"/>
                <a:cs typeface="Century Gothic"/>
                <a:sym typeface="Century Gothic"/>
              </a:rPr>
              <a:t>July 2022</a:t>
            </a:r>
            <a:br>
              <a:rPr lang="en" sz="1800">
                <a:solidFill>
                  <a:schemeClr val="lt1"/>
                </a:solidFill>
                <a:latin typeface="Century Gothic"/>
                <a:ea typeface="Century Gothic"/>
                <a:cs typeface="Century Gothic"/>
                <a:sym typeface="Century Gothic"/>
              </a:rPr>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e3b2aa527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ge3b2aa527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3c25d3cd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3c25d3cd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350dab94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e350dab940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3b2aa527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e3b2aa5273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37c6ad990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37c6ad9907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69cba60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1369cba60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960d06bf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f960d06bf6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healthcenterinfo.org/"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emf"/><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healthcenterinfo.org/"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10.jpg"/><Relationship Id="rId4" Type="http://schemas.openxmlformats.org/officeDocument/2006/relationships/image" Target="../media/image17.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healthcenterinfo.org/" TargetMode="Externa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emf"/><Relationship Id="rId1" Type="http://schemas.openxmlformats.org/officeDocument/2006/relationships/slideMaster" Target="../slideMasters/slideMaster5.xml"/><Relationship Id="rId5" Type="http://schemas.openxmlformats.org/officeDocument/2006/relationships/image" Target="../media/image10.jpg"/><Relationship Id="rId4" Type="http://schemas.openxmlformats.org/officeDocument/2006/relationships/image" Target="../media/image17.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healthcenterinfo.org/" TargetMode="Externa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emf"/><Relationship Id="rId7"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20687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600"/>
              <a:buFont typeface="Source Sans Pro"/>
              <a:buNone/>
              <a:defRPr sz="3600" b="1">
                <a:solidFill>
                  <a:schemeClr val="lt1"/>
                </a:solidFill>
                <a:latin typeface="Source Sans Pro"/>
                <a:ea typeface="Source Sans Pro"/>
                <a:cs typeface="Source Sans Pro"/>
                <a:sym typeface="Source Sans P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41583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400"/>
              <a:buFont typeface="Source Sans Pro"/>
              <a:buNone/>
              <a:defRPr sz="2400" b="1">
                <a:solidFill>
                  <a:srgbClr val="FFFFFF"/>
                </a:solidFill>
                <a:latin typeface="Source Sans Pro"/>
                <a:ea typeface="Source Sans Pro"/>
                <a:cs typeface="Source Sans Pro"/>
                <a:sym typeface="Source Sans Pr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234978" y="342900"/>
            <a:ext cx="1596179" cy="423296"/>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857250" y="0"/>
            <a:ext cx="8298712" cy="5150570"/>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3" name="Subtitle 2"/>
          <p:cNvSpPr>
            <a:spLocks noGrp="1"/>
          </p:cNvSpPr>
          <p:nvPr>
            <p:ph type="subTitle" idx="1"/>
          </p:nvPr>
        </p:nvSpPr>
        <p:spPr>
          <a:xfrm>
            <a:off x="4026839" y="3804347"/>
            <a:ext cx="4208249" cy="1241822"/>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hasCustomPrompt="1"/>
          </p:nvPr>
        </p:nvSpPr>
        <p:spPr>
          <a:xfrm>
            <a:off x="4026838" y="1992796"/>
            <a:ext cx="5085464" cy="1790700"/>
          </a:xfrm>
          <a:prstGeom prst="rect">
            <a:avLst/>
          </a:prstGeom>
        </p:spPr>
        <p:txBody>
          <a:bodyPr anchor="b"/>
          <a:lstStyle>
            <a:lvl1pPr algn="l">
              <a:defRPr sz="45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2293301" y="-255947"/>
            <a:ext cx="1639825" cy="5654796"/>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8784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234978" y="342900"/>
            <a:ext cx="1596179" cy="423296"/>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831157" y="0"/>
            <a:ext cx="7324805" cy="5150570"/>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3" name="Subtitle 2"/>
          <p:cNvSpPr>
            <a:spLocks noGrp="1"/>
          </p:cNvSpPr>
          <p:nvPr>
            <p:ph type="subTitle" idx="1"/>
          </p:nvPr>
        </p:nvSpPr>
        <p:spPr>
          <a:xfrm>
            <a:off x="4026839" y="3804347"/>
            <a:ext cx="4208249" cy="1241822"/>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hasCustomPrompt="1"/>
          </p:nvPr>
        </p:nvSpPr>
        <p:spPr>
          <a:xfrm>
            <a:off x="4026838" y="1992796"/>
            <a:ext cx="5085464" cy="1790700"/>
          </a:xfrm>
          <a:prstGeom prst="rect">
            <a:avLst/>
          </a:prstGeom>
        </p:spPr>
        <p:txBody>
          <a:bodyPr anchor="b"/>
          <a:lstStyle>
            <a:lvl1pPr algn="l">
              <a:defRPr sz="45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2293301" y="-255947"/>
            <a:ext cx="1639825" cy="5654796"/>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79567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2299447" cy="515288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628650" y="4765117"/>
            <a:ext cx="1040710" cy="275990"/>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3028950" y="1903507"/>
            <a:ext cx="5745006" cy="1535036"/>
          </a:xfrm>
          <a:prstGeom prst="rect">
            <a:avLst/>
          </a:prstGeom>
          <a:noFill/>
        </p:spPr>
        <p:txBody>
          <a:bodyPr wrap="square" rtlCol="0">
            <a:spAutoFit/>
          </a:bodyPr>
          <a:lstStyle/>
          <a:p>
            <a:r>
              <a:rPr lang="en-US" sz="1500" b="1" dirty="0">
                <a:solidFill>
                  <a:schemeClr val="accent1"/>
                </a:solidFill>
              </a:rPr>
              <a:t>America’s Voice for Community Health Care</a:t>
            </a:r>
            <a:br>
              <a:rPr lang="en-US" sz="1500" b="1" dirty="0">
                <a:solidFill>
                  <a:schemeClr val="tx2"/>
                </a:solidFill>
              </a:rPr>
            </a:br>
            <a:endParaRPr lang="en-US" sz="375" b="1" dirty="0">
              <a:solidFill>
                <a:schemeClr val="tx2"/>
              </a:solidFill>
            </a:endParaRPr>
          </a:p>
          <a:p>
            <a:r>
              <a:rPr lang="en-US" sz="15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2298011" y="3440243"/>
            <a:ext cx="2278617" cy="1703257"/>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4576628" y="3440243"/>
            <a:ext cx="2278617" cy="1703257"/>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6865383" y="3440243"/>
            <a:ext cx="2278617" cy="1703257"/>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80133" y="573679"/>
            <a:ext cx="2379321" cy="1038298"/>
          </a:xfrm>
          <a:prstGeom prst="rect">
            <a:avLst/>
          </a:prstGeom>
          <a:noFill/>
        </p:spPr>
        <p:txBody>
          <a:bodyPr wrap="square" rtlCol="0">
            <a:spAutoFit/>
          </a:bodyPr>
          <a:lstStyle/>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THE NACHC</a:t>
            </a:r>
          </a:p>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05994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1278" y="1885978"/>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6457950" y="4767263"/>
            <a:ext cx="2057400" cy="273844"/>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0" name="Oval 29">
            <a:extLst>
              <a:ext uri="{FF2B5EF4-FFF2-40B4-BE49-F238E27FC236}">
                <a16:creationId xmlns:a16="http://schemas.microsoft.com/office/drawing/2014/main" id="{27DDCFD3-9342-A342-8C8F-5579ED502CD6}"/>
              </a:ext>
            </a:extLst>
          </p:cNvPr>
          <p:cNvSpPr/>
          <p:nvPr userDrawn="1"/>
        </p:nvSpPr>
        <p:spPr>
          <a:xfrm>
            <a:off x="580133" y="1822993"/>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580133" y="1970593"/>
            <a:ext cx="495724" cy="229583"/>
          </a:xfrm>
          <a:prstGeom prst="rect">
            <a:avLst/>
          </a:prstGeom>
        </p:spPr>
        <p:txBody>
          <a:bodyPr anchor="ctr">
            <a:normAutofit/>
          </a:bodyPr>
          <a:lstStyle>
            <a:lvl1pPr marL="0" indent="0" algn="ctr">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141278" y="2699040"/>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580133" y="2636055"/>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141278" y="3547452"/>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580133" y="3484467"/>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5022765" y="1885978"/>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4461620" y="1822993"/>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4461620" y="1970593"/>
            <a:ext cx="503519" cy="229583"/>
          </a:xfrm>
          <a:prstGeom prst="rect">
            <a:avLst/>
          </a:prstGeom>
        </p:spPr>
        <p:txBody>
          <a:bodyPr anchor="ctr">
            <a:normAutofit/>
          </a:bodyPr>
          <a:lstStyle>
            <a:lvl1pPr marL="0" indent="0" algn="ctr">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5022765" y="2699040"/>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4461620" y="2636055"/>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5022765" y="3547452"/>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4461620" y="3484467"/>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028950" y="4767263"/>
            <a:ext cx="3086100" cy="273844"/>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580133" y="468734"/>
            <a:ext cx="33176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580133" y="2773480"/>
            <a:ext cx="495724" cy="229583"/>
          </a:xfrm>
          <a:prstGeom prst="rect">
            <a:avLst/>
          </a:prstGeom>
        </p:spPr>
        <p:txBody>
          <a:bodyPr anchor="ctr">
            <a:normAutofit/>
          </a:bodyPr>
          <a:lstStyle>
            <a:lvl1pPr marL="0" indent="0" algn="ctr">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580133" y="3626549"/>
            <a:ext cx="495724" cy="229583"/>
          </a:xfrm>
          <a:prstGeom prst="rect">
            <a:avLst/>
          </a:prstGeom>
        </p:spPr>
        <p:txBody>
          <a:bodyPr anchor="ctr">
            <a:normAutofit/>
          </a:bodyPr>
          <a:lstStyle>
            <a:lvl1pPr marL="0" indent="0" algn="ctr">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4461620" y="2790207"/>
            <a:ext cx="503519" cy="229583"/>
          </a:xfrm>
          <a:prstGeom prst="rect">
            <a:avLst/>
          </a:prstGeom>
        </p:spPr>
        <p:txBody>
          <a:bodyPr anchor="ctr">
            <a:normAutofit/>
          </a:bodyPr>
          <a:lstStyle>
            <a:lvl1pPr marL="0" indent="0" algn="ctr">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4461620" y="3643275"/>
            <a:ext cx="503519" cy="229583"/>
          </a:xfrm>
          <a:prstGeom prst="rect">
            <a:avLst/>
          </a:prstGeom>
        </p:spPr>
        <p:txBody>
          <a:bodyPr anchor="ctr">
            <a:normAutofit/>
          </a:bodyPr>
          <a:lstStyle>
            <a:lvl1pPr marL="0" indent="0" algn="ctr">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357924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4824916"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4824916"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4824916" y="1904944"/>
            <a:ext cx="3500378" cy="2209856"/>
          </a:xfrm>
          <a:prstGeom prst="rect">
            <a:avLst/>
          </a:prstGeom>
        </p:spPr>
        <p:txBody>
          <a:bodyPr>
            <a:normAutofit/>
          </a:bodyPr>
          <a:lstStyle>
            <a:lvl1pPr>
              <a:lnSpc>
                <a:spcPct val="100000"/>
              </a:lnSpc>
              <a:defRPr lang="en-US" sz="1500" b="0" i="0" baseline="0" dirty="0">
                <a:solidFill>
                  <a:schemeClr val="tx2"/>
                </a:solidFill>
                <a:latin typeface="+mn-lt"/>
                <a:ea typeface="Tahoma" charset="0"/>
                <a:cs typeface="Tahoma" charset="0"/>
              </a:defRPr>
            </a:lvl1pPr>
          </a:lstStyle>
          <a:p>
            <a:pPr marL="171450" lvl="0" indent="-171450">
              <a:lnSpc>
                <a:spcPct val="150000"/>
              </a:lnSpc>
            </a:pPr>
            <a:r>
              <a:rPr lang="en-US" dirty="0"/>
              <a:t>Body text should be 20 pt. Calibri font, 20 point font. </a:t>
            </a:r>
          </a:p>
          <a:p>
            <a:pPr marL="171450" lvl="0" indent="-17145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0" y="0"/>
            <a:ext cx="38197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3819746" y="0"/>
            <a:ext cx="27113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4824916" y="4566585"/>
            <a:ext cx="2368010" cy="576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ru-RU" sz="1050"/>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4895254" y="4667556"/>
            <a:ext cx="2154132" cy="311173"/>
          </a:xfrm>
          <a:prstGeom prst="rect">
            <a:avLst/>
          </a:prstGeom>
        </p:spPr>
        <p:txBody>
          <a:bodyPr anchor="ctr">
            <a:noAutofit/>
          </a:bodyPr>
          <a:lstStyle>
            <a:lvl1pPr>
              <a:defRPr lang="en-US" sz="12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7926963" y="4767263"/>
            <a:ext cx="588387"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86299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636631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015299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4572001" y="14313"/>
            <a:ext cx="4533542" cy="512918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783238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232163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3268560" y="-4497"/>
            <a:ext cx="2551391" cy="5144096"/>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3260952" cy="257175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2571751"/>
            <a:ext cx="3264756" cy="257175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619619"/>
            <a:ext cx="123414" cy="3904263"/>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sz="3600"/>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5816148" y="0"/>
            <a:ext cx="3311093" cy="2572254"/>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5816146" y="2567551"/>
            <a:ext cx="3327853" cy="257594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452543"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6162226" y="3059791"/>
            <a:ext cx="2418248" cy="1373987"/>
          </a:xfrm>
          <a:prstGeom prst="rect">
            <a:avLst/>
          </a:prstGeom>
        </p:spPr>
        <p:txBody>
          <a:bodyPr>
            <a:normAutofit/>
          </a:bodyPr>
          <a:lstStyle>
            <a:lvl1pPr>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3466873"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6173188"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3442950" y="579746"/>
            <a:ext cx="2258761"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452542"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422667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2298011"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4576628"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6865383"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379"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05336"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254981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475075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715105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49191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4569036" y="3435549"/>
            <a:ext cx="4574964" cy="170795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9144000" cy="3435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80134" y="19049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80134" y="36194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3742117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3028950" y="1903506"/>
            <a:ext cx="5745006" cy="611706"/>
          </a:xfrm>
          <a:prstGeom prst="rect">
            <a:avLst/>
          </a:prstGeom>
          <a:noFill/>
        </p:spPr>
        <p:txBody>
          <a:bodyPr wrap="square" rtlCol="0">
            <a:spAutoFit/>
          </a:bodyPr>
          <a:lstStyle/>
          <a:p>
            <a:r>
              <a:rPr lang="en-US" sz="1500" b="1" dirty="0">
                <a:solidFill>
                  <a:schemeClr val="accent1"/>
                </a:solidFill>
              </a:rPr>
              <a:t>ARE YOU LOOKING FOR RESOURCES?</a:t>
            </a:r>
            <a:br>
              <a:rPr lang="en-US" sz="1500" b="1" dirty="0">
                <a:solidFill>
                  <a:schemeClr val="tx2"/>
                </a:solidFill>
              </a:rPr>
            </a:br>
            <a:endParaRPr lang="en-US" sz="375" b="1" dirty="0">
              <a:solidFill>
                <a:schemeClr val="tx2"/>
              </a:solidFill>
            </a:endParaRPr>
          </a:p>
          <a:p>
            <a:r>
              <a:rPr lang="en-US" sz="1500" dirty="0">
                <a:solidFill>
                  <a:schemeClr val="tx2"/>
                </a:solidFill>
              </a:rPr>
              <a:t>Please visit our website </a:t>
            </a:r>
            <a:r>
              <a:rPr lang="en-US" sz="1500" b="1" i="0" dirty="0" err="1">
                <a:solidFill>
                  <a:schemeClr val="tx2"/>
                </a:solidFill>
              </a:rPr>
              <a:t>www.healthcenterinfo.org</a:t>
            </a:r>
            <a:endParaRPr lang="en-US" sz="15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3056382" y="2743200"/>
            <a:ext cx="4051297" cy="971550"/>
          </a:xfrm>
          <a:prstGeom prst="rect">
            <a:avLst/>
          </a:prstGeom>
        </p:spPr>
      </p:pic>
    </p:spTree>
    <p:extLst>
      <p:ext uri="{BB962C8B-B14F-4D97-AF65-F5344CB8AC3E}">
        <p14:creationId xmlns:p14="http://schemas.microsoft.com/office/powerpoint/2010/main" val="2389451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223702" y="387626"/>
            <a:ext cx="2031275" cy="4368248"/>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6223702" y="542417"/>
            <a:ext cx="1809907" cy="405866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6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257301" y="1828800"/>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612702" y="1904945"/>
            <a:ext cx="476250" cy="47625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619932" y="2503574"/>
            <a:ext cx="476250" cy="47625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619932" y="3102204"/>
            <a:ext cx="476250" cy="47625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628650" y="3700834"/>
            <a:ext cx="476250" cy="47625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257301" y="2468105"/>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257301" y="3049292"/>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257301" y="3665349"/>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1661176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927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234978" y="342900"/>
            <a:ext cx="1596179" cy="423296"/>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831156" y="0"/>
            <a:ext cx="7332722" cy="5150570"/>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3" name="Subtitle 2"/>
          <p:cNvSpPr>
            <a:spLocks noGrp="1"/>
          </p:cNvSpPr>
          <p:nvPr>
            <p:ph type="subTitle" idx="1"/>
          </p:nvPr>
        </p:nvSpPr>
        <p:spPr>
          <a:xfrm>
            <a:off x="4026839" y="3804347"/>
            <a:ext cx="4208249" cy="1241822"/>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hasCustomPrompt="1"/>
          </p:nvPr>
        </p:nvSpPr>
        <p:spPr>
          <a:xfrm>
            <a:off x="4026838" y="1992796"/>
            <a:ext cx="5085464" cy="1790700"/>
          </a:xfrm>
          <a:prstGeom prst="rect">
            <a:avLst/>
          </a:prstGeom>
        </p:spPr>
        <p:txBody>
          <a:bodyPr anchor="b"/>
          <a:lstStyle>
            <a:lvl1pPr algn="l">
              <a:defRPr sz="45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2293301" y="-255947"/>
            <a:ext cx="1639825" cy="5654796"/>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201056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0" name="Прямоугольник 1">
            <a:extLst>
              <a:ext uri="{FF2B5EF4-FFF2-40B4-BE49-F238E27FC236}">
                <a16:creationId xmlns:a16="http://schemas.microsoft.com/office/drawing/2014/main" id="{1953D0E4-56EB-354E-869E-914B8BDBA7FB}"/>
              </a:ext>
            </a:extLst>
          </p:cNvPr>
          <p:cNvSpPr/>
          <p:nvPr userDrawn="1"/>
        </p:nvSpPr>
        <p:spPr>
          <a:xfrm>
            <a:off x="0" y="1"/>
            <a:ext cx="2299447" cy="515288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pic>
        <p:nvPicPr>
          <p:cNvPr id="11" name="Picture 10">
            <a:extLst>
              <a:ext uri="{FF2B5EF4-FFF2-40B4-BE49-F238E27FC236}">
                <a16:creationId xmlns:a16="http://schemas.microsoft.com/office/drawing/2014/main" id="{48AA419D-9581-6B4B-81F7-E02BDEA37FA9}"/>
              </a:ext>
            </a:extLst>
          </p:cNvPr>
          <p:cNvPicPr>
            <a:picLocks noChangeAspect="1"/>
          </p:cNvPicPr>
          <p:nvPr userDrawn="1"/>
        </p:nvPicPr>
        <p:blipFill>
          <a:blip r:embed="rId2"/>
          <a:stretch>
            <a:fillRect/>
          </a:stretch>
        </p:blipFill>
        <p:spPr>
          <a:xfrm>
            <a:off x="628650" y="4765117"/>
            <a:ext cx="1040710" cy="275990"/>
          </a:xfrm>
          <a:prstGeom prst="rect">
            <a:avLst/>
          </a:prstGeom>
        </p:spPr>
      </p:pic>
      <p:sp>
        <p:nvSpPr>
          <p:cNvPr id="13" name="TextBox 12">
            <a:extLst>
              <a:ext uri="{FF2B5EF4-FFF2-40B4-BE49-F238E27FC236}">
                <a16:creationId xmlns:a16="http://schemas.microsoft.com/office/drawing/2014/main" id="{0B502FFC-CEA2-F345-BA72-4FD5B2F52E89}"/>
              </a:ext>
            </a:extLst>
          </p:cNvPr>
          <p:cNvSpPr txBox="1"/>
          <p:nvPr userDrawn="1"/>
        </p:nvSpPr>
        <p:spPr>
          <a:xfrm>
            <a:off x="3028950" y="1903507"/>
            <a:ext cx="5745006" cy="1535036"/>
          </a:xfrm>
          <a:prstGeom prst="rect">
            <a:avLst/>
          </a:prstGeom>
          <a:noFill/>
        </p:spPr>
        <p:txBody>
          <a:bodyPr wrap="square" rtlCol="0">
            <a:spAutoFit/>
          </a:bodyPr>
          <a:lstStyle/>
          <a:p>
            <a:r>
              <a:rPr lang="en-US" sz="1500" b="1" dirty="0">
                <a:solidFill>
                  <a:schemeClr val="accent1"/>
                </a:solidFill>
              </a:rPr>
              <a:t>America’s Voice for Community Health Care</a:t>
            </a:r>
            <a:br>
              <a:rPr lang="en-US" sz="1500" b="1" dirty="0">
                <a:solidFill>
                  <a:schemeClr val="tx2"/>
                </a:solidFill>
              </a:rPr>
            </a:br>
            <a:endParaRPr lang="en-US" sz="375" b="1" dirty="0">
              <a:solidFill>
                <a:schemeClr val="tx2"/>
              </a:solidFill>
            </a:endParaRPr>
          </a:p>
          <a:p>
            <a:r>
              <a:rPr lang="en-US" sz="15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14" name="Picture Placeholder 2">
            <a:extLst>
              <a:ext uri="{FF2B5EF4-FFF2-40B4-BE49-F238E27FC236}">
                <a16:creationId xmlns:a16="http://schemas.microsoft.com/office/drawing/2014/main" id="{A165A62E-0D7D-E047-B772-47822D36EEF8}"/>
              </a:ext>
            </a:extLst>
          </p:cNvPr>
          <p:cNvSpPr>
            <a:spLocks noGrp="1"/>
          </p:cNvSpPr>
          <p:nvPr>
            <p:ph type="pic" sz="quarter" idx="24"/>
          </p:nvPr>
        </p:nvSpPr>
        <p:spPr>
          <a:xfrm>
            <a:off x="2298011" y="3440243"/>
            <a:ext cx="2278617" cy="1703257"/>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7" name="Прямоугольник 11">
            <a:extLst>
              <a:ext uri="{FF2B5EF4-FFF2-40B4-BE49-F238E27FC236}">
                <a16:creationId xmlns:a16="http://schemas.microsoft.com/office/drawing/2014/main" id="{3B8E2852-86C3-964E-871D-7F968AA06316}"/>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8" name="Picture Placeholder 2">
            <a:extLst>
              <a:ext uri="{FF2B5EF4-FFF2-40B4-BE49-F238E27FC236}">
                <a16:creationId xmlns:a16="http://schemas.microsoft.com/office/drawing/2014/main" id="{4873C9DC-7745-4E44-A64A-9B9ADFFA56C1}"/>
              </a:ext>
            </a:extLst>
          </p:cNvPr>
          <p:cNvSpPr>
            <a:spLocks noGrp="1"/>
          </p:cNvSpPr>
          <p:nvPr>
            <p:ph type="pic" sz="quarter" idx="25"/>
          </p:nvPr>
        </p:nvSpPr>
        <p:spPr>
          <a:xfrm>
            <a:off x="4576628" y="3440243"/>
            <a:ext cx="2278617" cy="1703257"/>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endParaRPr lang="en-US" dirty="0"/>
          </a:p>
        </p:txBody>
      </p:sp>
      <p:sp>
        <p:nvSpPr>
          <p:cNvPr id="19" name="Picture Placeholder 2">
            <a:extLst>
              <a:ext uri="{FF2B5EF4-FFF2-40B4-BE49-F238E27FC236}">
                <a16:creationId xmlns:a16="http://schemas.microsoft.com/office/drawing/2014/main" id="{D5263FC2-9259-DD43-9EA5-60DE059BAC73}"/>
              </a:ext>
            </a:extLst>
          </p:cNvPr>
          <p:cNvSpPr>
            <a:spLocks noGrp="1"/>
          </p:cNvSpPr>
          <p:nvPr>
            <p:ph type="pic" sz="quarter" idx="26"/>
          </p:nvPr>
        </p:nvSpPr>
        <p:spPr>
          <a:xfrm>
            <a:off x="6865383" y="3440243"/>
            <a:ext cx="2278617" cy="1703257"/>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endParaRPr lang="en-US" dirty="0"/>
          </a:p>
        </p:txBody>
      </p:sp>
      <p:sp>
        <p:nvSpPr>
          <p:cNvPr id="22" name="TextBox 21">
            <a:extLst>
              <a:ext uri="{FF2B5EF4-FFF2-40B4-BE49-F238E27FC236}">
                <a16:creationId xmlns:a16="http://schemas.microsoft.com/office/drawing/2014/main" id="{5EBD85CB-3621-3F4B-BB97-C86FAB6C8199}"/>
              </a:ext>
            </a:extLst>
          </p:cNvPr>
          <p:cNvSpPr txBox="1"/>
          <p:nvPr userDrawn="1"/>
        </p:nvSpPr>
        <p:spPr>
          <a:xfrm>
            <a:off x="580133" y="573679"/>
            <a:ext cx="2379321" cy="1038298"/>
          </a:xfrm>
          <a:prstGeom prst="rect">
            <a:avLst/>
          </a:prstGeom>
          <a:noFill/>
        </p:spPr>
        <p:txBody>
          <a:bodyPr wrap="square" rtlCol="0">
            <a:spAutoFit/>
          </a:bodyPr>
          <a:lstStyle/>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THE NACHC</a:t>
            </a:r>
          </a:p>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4234656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23666" y="1304855"/>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6457950" y="4767263"/>
            <a:ext cx="2057400" cy="273844"/>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0" name="Oval 29">
            <a:extLst>
              <a:ext uri="{FF2B5EF4-FFF2-40B4-BE49-F238E27FC236}">
                <a16:creationId xmlns:a16="http://schemas.microsoft.com/office/drawing/2014/main" id="{27DDCFD3-9342-A342-8C8F-5579ED502CD6}"/>
              </a:ext>
            </a:extLst>
          </p:cNvPr>
          <p:cNvSpPr/>
          <p:nvPr userDrawn="1"/>
        </p:nvSpPr>
        <p:spPr>
          <a:xfrm>
            <a:off x="562522" y="1241870"/>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691735" y="1389470"/>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146504" y="2098931"/>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585359" y="2035946"/>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714572" y="2183546"/>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152109" y="2747719"/>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590964" y="2684734"/>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720177" y="2832334"/>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5005153" y="1304855"/>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4444009" y="1241870"/>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4573222" y="1389470"/>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5027991" y="2098931"/>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4466846" y="2035946"/>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4596059" y="2183546"/>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2686051" y="4765703"/>
            <a:ext cx="3086100" cy="276962"/>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580133" y="468735"/>
            <a:ext cx="6392167" cy="574982"/>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1" name="Text Placeholder 2">
            <a:extLst>
              <a:ext uri="{FF2B5EF4-FFF2-40B4-BE49-F238E27FC236}">
                <a16:creationId xmlns:a16="http://schemas.microsoft.com/office/drawing/2014/main" id="{2D34F61E-BE20-C94F-91A0-3B4EA3DB9047}"/>
              </a:ext>
            </a:extLst>
          </p:cNvPr>
          <p:cNvSpPr>
            <a:spLocks noGrp="1"/>
          </p:cNvSpPr>
          <p:nvPr>
            <p:ph type="body" idx="26" hasCustomPrompt="1"/>
          </p:nvPr>
        </p:nvSpPr>
        <p:spPr>
          <a:xfrm>
            <a:off x="5028370" y="2747719"/>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3 Here&gt; </a:t>
            </a:r>
          </a:p>
        </p:txBody>
      </p:sp>
      <p:sp>
        <p:nvSpPr>
          <p:cNvPr id="22" name="Oval 21">
            <a:extLst>
              <a:ext uri="{FF2B5EF4-FFF2-40B4-BE49-F238E27FC236}">
                <a16:creationId xmlns:a16="http://schemas.microsoft.com/office/drawing/2014/main" id="{0BE37862-FC3E-5144-B38B-8AE31C0AAEA9}"/>
              </a:ext>
            </a:extLst>
          </p:cNvPr>
          <p:cNvSpPr/>
          <p:nvPr userDrawn="1"/>
        </p:nvSpPr>
        <p:spPr>
          <a:xfrm>
            <a:off x="4467225" y="2684734"/>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Text Placeholder 2">
            <a:extLst>
              <a:ext uri="{FF2B5EF4-FFF2-40B4-BE49-F238E27FC236}">
                <a16:creationId xmlns:a16="http://schemas.microsoft.com/office/drawing/2014/main" id="{9B5CA73E-665F-0D43-A4F2-3B628A0071E5}"/>
              </a:ext>
            </a:extLst>
          </p:cNvPr>
          <p:cNvSpPr>
            <a:spLocks noGrp="1"/>
          </p:cNvSpPr>
          <p:nvPr>
            <p:ph type="body" idx="27" hasCustomPrompt="1"/>
          </p:nvPr>
        </p:nvSpPr>
        <p:spPr>
          <a:xfrm>
            <a:off x="4596438" y="2832334"/>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24" name="Text Placeholder 2">
            <a:extLst>
              <a:ext uri="{FF2B5EF4-FFF2-40B4-BE49-F238E27FC236}">
                <a16:creationId xmlns:a16="http://schemas.microsoft.com/office/drawing/2014/main" id="{C7F1849D-BA96-42FC-A6C9-2A3191A003B9}"/>
              </a:ext>
            </a:extLst>
          </p:cNvPr>
          <p:cNvSpPr>
            <a:spLocks noGrp="1"/>
          </p:cNvSpPr>
          <p:nvPr>
            <p:ph type="body" idx="28" hasCustomPrompt="1"/>
          </p:nvPr>
        </p:nvSpPr>
        <p:spPr>
          <a:xfrm>
            <a:off x="1146504" y="3383493"/>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2 Here&gt; </a:t>
            </a:r>
          </a:p>
        </p:txBody>
      </p:sp>
      <p:sp>
        <p:nvSpPr>
          <p:cNvPr id="26" name="Oval 25">
            <a:extLst>
              <a:ext uri="{FF2B5EF4-FFF2-40B4-BE49-F238E27FC236}">
                <a16:creationId xmlns:a16="http://schemas.microsoft.com/office/drawing/2014/main" id="{C78A50DF-ECA2-4219-B2FB-0E48E7E73051}"/>
              </a:ext>
            </a:extLst>
          </p:cNvPr>
          <p:cNvSpPr/>
          <p:nvPr userDrawn="1"/>
        </p:nvSpPr>
        <p:spPr>
          <a:xfrm>
            <a:off x="585359" y="3320508"/>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Text Placeholder 2">
            <a:extLst>
              <a:ext uri="{FF2B5EF4-FFF2-40B4-BE49-F238E27FC236}">
                <a16:creationId xmlns:a16="http://schemas.microsoft.com/office/drawing/2014/main" id="{074D2A01-9C5C-40AD-A281-109D423B971D}"/>
              </a:ext>
            </a:extLst>
          </p:cNvPr>
          <p:cNvSpPr>
            <a:spLocks noGrp="1"/>
          </p:cNvSpPr>
          <p:nvPr>
            <p:ph type="body" idx="29" hasCustomPrompt="1"/>
          </p:nvPr>
        </p:nvSpPr>
        <p:spPr>
          <a:xfrm>
            <a:off x="714572" y="3468108"/>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76AF764A-EA64-4169-A61C-4D19BE4E840F}"/>
              </a:ext>
            </a:extLst>
          </p:cNvPr>
          <p:cNvSpPr>
            <a:spLocks noGrp="1"/>
          </p:cNvSpPr>
          <p:nvPr>
            <p:ph type="body" idx="30" hasCustomPrompt="1"/>
          </p:nvPr>
        </p:nvSpPr>
        <p:spPr>
          <a:xfrm>
            <a:off x="1152109" y="3972980"/>
            <a:ext cx="2316338" cy="381848"/>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3 Here&gt; </a:t>
            </a:r>
          </a:p>
        </p:txBody>
      </p:sp>
      <p:sp>
        <p:nvSpPr>
          <p:cNvPr id="29" name="Oval 28">
            <a:extLst>
              <a:ext uri="{FF2B5EF4-FFF2-40B4-BE49-F238E27FC236}">
                <a16:creationId xmlns:a16="http://schemas.microsoft.com/office/drawing/2014/main" id="{A674FF48-448C-43A8-938C-4B34EC9C4252}"/>
              </a:ext>
            </a:extLst>
          </p:cNvPr>
          <p:cNvSpPr/>
          <p:nvPr userDrawn="1"/>
        </p:nvSpPr>
        <p:spPr>
          <a:xfrm>
            <a:off x="590964" y="3908561"/>
            <a:ext cx="503519" cy="5092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 Placeholder 2">
            <a:extLst>
              <a:ext uri="{FF2B5EF4-FFF2-40B4-BE49-F238E27FC236}">
                <a16:creationId xmlns:a16="http://schemas.microsoft.com/office/drawing/2014/main" id="{376F755B-86CC-43BE-AF1D-26549F141FCB}"/>
              </a:ext>
            </a:extLst>
          </p:cNvPr>
          <p:cNvSpPr>
            <a:spLocks noGrp="1"/>
          </p:cNvSpPr>
          <p:nvPr>
            <p:ph type="body" idx="31" hasCustomPrompt="1"/>
          </p:nvPr>
        </p:nvSpPr>
        <p:spPr>
          <a:xfrm>
            <a:off x="720177" y="4059280"/>
            <a:ext cx="308885" cy="232197"/>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32" name="Text Placeholder 2">
            <a:extLst>
              <a:ext uri="{FF2B5EF4-FFF2-40B4-BE49-F238E27FC236}">
                <a16:creationId xmlns:a16="http://schemas.microsoft.com/office/drawing/2014/main" id="{794C5922-147C-42E0-98FA-1DB1549F08DB}"/>
              </a:ext>
            </a:extLst>
          </p:cNvPr>
          <p:cNvSpPr>
            <a:spLocks noGrp="1"/>
          </p:cNvSpPr>
          <p:nvPr>
            <p:ph type="body" idx="32" hasCustomPrompt="1"/>
          </p:nvPr>
        </p:nvSpPr>
        <p:spPr>
          <a:xfrm>
            <a:off x="5027991" y="3383493"/>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5 Here&gt; </a:t>
            </a:r>
          </a:p>
        </p:txBody>
      </p:sp>
      <p:sp>
        <p:nvSpPr>
          <p:cNvPr id="33" name="Oval 32">
            <a:extLst>
              <a:ext uri="{FF2B5EF4-FFF2-40B4-BE49-F238E27FC236}">
                <a16:creationId xmlns:a16="http://schemas.microsoft.com/office/drawing/2014/main" id="{0E1B28F8-060F-4687-A365-EC38F8189C96}"/>
              </a:ext>
            </a:extLst>
          </p:cNvPr>
          <p:cNvSpPr/>
          <p:nvPr userDrawn="1"/>
        </p:nvSpPr>
        <p:spPr>
          <a:xfrm>
            <a:off x="4466846" y="3320508"/>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Text Placeholder 2">
            <a:extLst>
              <a:ext uri="{FF2B5EF4-FFF2-40B4-BE49-F238E27FC236}">
                <a16:creationId xmlns:a16="http://schemas.microsoft.com/office/drawing/2014/main" id="{48255B86-2E3C-4D4A-9923-883FA31EA733}"/>
              </a:ext>
            </a:extLst>
          </p:cNvPr>
          <p:cNvSpPr>
            <a:spLocks noGrp="1"/>
          </p:cNvSpPr>
          <p:nvPr>
            <p:ph type="body" idx="33" hasCustomPrompt="1"/>
          </p:nvPr>
        </p:nvSpPr>
        <p:spPr>
          <a:xfrm>
            <a:off x="4596059" y="3468108"/>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35" name="Text Placeholder 2">
            <a:extLst>
              <a:ext uri="{FF2B5EF4-FFF2-40B4-BE49-F238E27FC236}">
                <a16:creationId xmlns:a16="http://schemas.microsoft.com/office/drawing/2014/main" id="{F813F62C-5676-40A1-A279-6E643BF4CF9F}"/>
              </a:ext>
            </a:extLst>
          </p:cNvPr>
          <p:cNvSpPr>
            <a:spLocks noGrp="1"/>
          </p:cNvSpPr>
          <p:nvPr>
            <p:ph type="body" idx="34" hasCustomPrompt="1"/>
          </p:nvPr>
        </p:nvSpPr>
        <p:spPr>
          <a:xfrm>
            <a:off x="5028370" y="3972980"/>
            <a:ext cx="2316338" cy="381848"/>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3 Here&gt; </a:t>
            </a:r>
          </a:p>
        </p:txBody>
      </p:sp>
      <p:sp>
        <p:nvSpPr>
          <p:cNvPr id="36" name="Oval 35">
            <a:extLst>
              <a:ext uri="{FF2B5EF4-FFF2-40B4-BE49-F238E27FC236}">
                <a16:creationId xmlns:a16="http://schemas.microsoft.com/office/drawing/2014/main" id="{39E85344-9EB4-4621-B21C-EAED82418DA2}"/>
              </a:ext>
            </a:extLst>
          </p:cNvPr>
          <p:cNvSpPr/>
          <p:nvPr userDrawn="1"/>
        </p:nvSpPr>
        <p:spPr>
          <a:xfrm>
            <a:off x="4467225" y="3908561"/>
            <a:ext cx="503519" cy="5092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 Placeholder 2">
            <a:extLst>
              <a:ext uri="{FF2B5EF4-FFF2-40B4-BE49-F238E27FC236}">
                <a16:creationId xmlns:a16="http://schemas.microsoft.com/office/drawing/2014/main" id="{4FAEF686-A8AB-470E-A83D-FBF70E0CCB84}"/>
              </a:ext>
            </a:extLst>
          </p:cNvPr>
          <p:cNvSpPr>
            <a:spLocks noGrp="1"/>
          </p:cNvSpPr>
          <p:nvPr>
            <p:ph type="body" idx="35" hasCustomPrompt="1"/>
          </p:nvPr>
        </p:nvSpPr>
        <p:spPr>
          <a:xfrm>
            <a:off x="4596438" y="4059280"/>
            <a:ext cx="308885" cy="232197"/>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1423429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4824916"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4824916"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4824916" y="1904944"/>
            <a:ext cx="3500378" cy="2209856"/>
          </a:xfrm>
          <a:prstGeom prst="rect">
            <a:avLst/>
          </a:prstGeom>
        </p:spPr>
        <p:txBody>
          <a:bodyPr>
            <a:normAutofit/>
          </a:bodyPr>
          <a:lstStyle>
            <a:lvl1pPr>
              <a:lnSpc>
                <a:spcPct val="100000"/>
              </a:lnSpc>
              <a:defRPr lang="en-US" sz="1500" b="0" i="0" baseline="0" dirty="0">
                <a:solidFill>
                  <a:schemeClr val="tx2"/>
                </a:solidFill>
                <a:latin typeface="+mn-lt"/>
                <a:ea typeface="Tahoma" charset="0"/>
                <a:cs typeface="Tahoma" charset="0"/>
              </a:defRPr>
            </a:lvl1pPr>
          </a:lstStyle>
          <a:p>
            <a:pPr marL="171450" lvl="0" indent="-171450">
              <a:lnSpc>
                <a:spcPct val="150000"/>
              </a:lnSpc>
            </a:pPr>
            <a:r>
              <a:rPr lang="en-US" dirty="0"/>
              <a:t>Body text should be 20 pt. Calibri font, 20 point font. </a:t>
            </a:r>
          </a:p>
          <a:p>
            <a:pPr marL="171450" lvl="0" indent="-17145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0" y="0"/>
            <a:ext cx="38197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3819746" y="0"/>
            <a:ext cx="27113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4824916" y="4566585"/>
            <a:ext cx="2368010" cy="576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ru-RU" sz="1050"/>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4895254" y="4667556"/>
            <a:ext cx="2154132" cy="311173"/>
          </a:xfrm>
          <a:prstGeom prst="rect">
            <a:avLst/>
          </a:prstGeom>
        </p:spPr>
        <p:txBody>
          <a:bodyPr anchor="ctr">
            <a:noAutofit/>
          </a:bodyPr>
          <a:lstStyle>
            <a:lvl1pPr>
              <a:defRPr lang="en-US" sz="12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7926963" y="4767263"/>
            <a:ext cx="588387"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4121533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696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7A2482"/>
              </a:buClr>
              <a:buSzPts val="3400"/>
              <a:buFont typeface="Source Sans Pro"/>
              <a:buNone/>
              <a:defRPr sz="3400" b="1">
                <a:solidFill>
                  <a:srgbClr val="7A2482"/>
                </a:solidFill>
                <a:latin typeface="Source Sans Pro"/>
                <a:ea typeface="Source Sans Pro"/>
                <a:cs typeface="Source Sans Pro"/>
                <a:sym typeface="Source Sans Pro"/>
              </a:defRPr>
            </a:lvl1pPr>
            <a:lvl2pPr lvl="1"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2pPr>
            <a:lvl3pPr lvl="2"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3pPr>
            <a:lvl4pPr lvl="3"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4pPr>
            <a:lvl5pPr lvl="4"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5pPr>
            <a:lvl6pPr lvl="5"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6pPr>
            <a:lvl7pPr lvl="6"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7pPr>
            <a:lvl8pPr lvl="7"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8pPr>
            <a:lvl9pPr lvl="8" rtl="0">
              <a:spcBef>
                <a:spcPts val="0"/>
              </a:spcBef>
              <a:spcAft>
                <a:spcPts val="0"/>
              </a:spcAft>
              <a:buClr>
                <a:srgbClr val="7A2482"/>
              </a:buClr>
              <a:buSzPts val="3400"/>
              <a:buFont typeface="Source Sans Pro"/>
              <a:buNone/>
              <a:defRPr sz="3400">
                <a:solidFill>
                  <a:srgbClr val="7A2482"/>
                </a:solidFill>
                <a:latin typeface="Source Sans Pro"/>
                <a:ea typeface="Source Sans Pro"/>
                <a:cs typeface="Source Sans Pro"/>
                <a:sym typeface="Source Sans Pro"/>
              </a:defRPr>
            </a:lvl9pPr>
          </a:lstStyle>
          <a:p>
            <a:endParaRPr/>
          </a:p>
        </p:txBody>
      </p:sp>
      <p:sp>
        <p:nvSpPr>
          <p:cNvPr id="17" name="Google Shape;17;p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761071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4572001" y="14313"/>
            <a:ext cx="4533542" cy="512918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965667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2884316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3268560" y="-4497"/>
            <a:ext cx="2551391" cy="5144096"/>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3260952" cy="257175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2571751"/>
            <a:ext cx="3264756" cy="257175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619619"/>
            <a:ext cx="123414" cy="3904263"/>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sz="3600"/>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5816148" y="0"/>
            <a:ext cx="3311093" cy="2572254"/>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5816146" y="2567551"/>
            <a:ext cx="3327853" cy="257594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452543"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6162226" y="3059791"/>
            <a:ext cx="2418248" cy="1373987"/>
          </a:xfrm>
          <a:prstGeom prst="rect">
            <a:avLst/>
          </a:prstGeom>
        </p:spPr>
        <p:txBody>
          <a:bodyPr>
            <a:normAutofit/>
          </a:bodyPr>
          <a:lstStyle>
            <a:lvl1pPr>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3466873"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6173188"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3442950" y="579746"/>
            <a:ext cx="2258761"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452542"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3163920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439718" y="1468118"/>
            <a:ext cx="2278617" cy="251111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286880" y="1468118"/>
            <a:ext cx="2278617" cy="251111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592557" y="1468118"/>
            <a:ext cx="2278617" cy="251111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3657930" y="426354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2" name="Текст 3">
            <a:extLst>
              <a:ext uri="{FF2B5EF4-FFF2-40B4-BE49-F238E27FC236}">
                <a16:creationId xmlns:a16="http://schemas.microsoft.com/office/drawing/2014/main" id="{B064CE0E-F6C3-724B-B7B5-6282D298D763}"/>
              </a:ext>
            </a:extLst>
          </p:cNvPr>
          <p:cNvSpPr>
            <a:spLocks noGrp="1"/>
          </p:cNvSpPr>
          <p:nvPr>
            <p:ph type="body" sz="quarter" idx="28" hasCustomPrompt="1"/>
          </p:nvPr>
        </p:nvSpPr>
        <p:spPr>
          <a:xfrm>
            <a:off x="817795" y="426354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9B6BA8E2-3D12-7F4F-AE42-4A3BB4F051DA}"/>
              </a:ext>
            </a:extLst>
          </p:cNvPr>
          <p:cNvSpPr>
            <a:spLocks noGrp="1"/>
          </p:cNvSpPr>
          <p:nvPr>
            <p:ph type="body" sz="quarter" idx="29" hasCustomPrompt="1"/>
          </p:nvPr>
        </p:nvSpPr>
        <p:spPr>
          <a:xfrm>
            <a:off x="6527853" y="426354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093873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9144000" cy="3435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80134" y="19049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80134" y="36194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141639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3028950" y="1903506"/>
            <a:ext cx="5745006" cy="611706"/>
          </a:xfrm>
          <a:prstGeom prst="rect">
            <a:avLst/>
          </a:prstGeom>
          <a:noFill/>
        </p:spPr>
        <p:txBody>
          <a:bodyPr wrap="square" rtlCol="0">
            <a:spAutoFit/>
          </a:bodyPr>
          <a:lstStyle/>
          <a:p>
            <a:r>
              <a:rPr lang="en-US" sz="1500" b="1" dirty="0">
                <a:solidFill>
                  <a:schemeClr val="accent1"/>
                </a:solidFill>
              </a:rPr>
              <a:t>ARE YOU LOOKING FOR RESOURCES?</a:t>
            </a:r>
            <a:br>
              <a:rPr lang="en-US" sz="1500" b="1" dirty="0">
                <a:solidFill>
                  <a:schemeClr val="tx2"/>
                </a:solidFill>
              </a:rPr>
            </a:br>
            <a:endParaRPr lang="en-US" sz="375" b="1" dirty="0">
              <a:solidFill>
                <a:schemeClr val="tx2"/>
              </a:solidFill>
            </a:endParaRPr>
          </a:p>
          <a:p>
            <a:r>
              <a:rPr lang="en-US" sz="1500" dirty="0">
                <a:solidFill>
                  <a:schemeClr val="tx2"/>
                </a:solidFill>
              </a:rPr>
              <a:t>Please visit our website </a:t>
            </a:r>
            <a:r>
              <a:rPr lang="en-US" sz="1500" b="1" i="0" dirty="0" err="1">
                <a:solidFill>
                  <a:schemeClr val="tx2"/>
                </a:solidFill>
              </a:rPr>
              <a:t>www.healthcenterinfo.org</a:t>
            </a:r>
            <a:endParaRPr lang="en-US" sz="15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3056382" y="2743200"/>
            <a:ext cx="4051297" cy="971550"/>
          </a:xfrm>
          <a:prstGeom prst="rect">
            <a:avLst/>
          </a:prstGeom>
        </p:spPr>
      </p:pic>
    </p:spTree>
    <p:extLst>
      <p:ext uri="{BB962C8B-B14F-4D97-AF65-F5344CB8AC3E}">
        <p14:creationId xmlns:p14="http://schemas.microsoft.com/office/powerpoint/2010/main" val="416639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223702" y="387626"/>
            <a:ext cx="2031275" cy="4368248"/>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6223702" y="542417"/>
            <a:ext cx="1809907" cy="405866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6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257301" y="1828800"/>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612702" y="1904945"/>
            <a:ext cx="476250" cy="47625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619932" y="2503574"/>
            <a:ext cx="476250" cy="47625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619932" y="3102204"/>
            <a:ext cx="476250" cy="47625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628650" y="3700834"/>
            <a:ext cx="476250" cy="47625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257301" y="2468105"/>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257301" y="3049292"/>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257301" y="3665349"/>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1343791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071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234978" y="342900"/>
            <a:ext cx="1596179" cy="423296"/>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857250" y="0"/>
            <a:ext cx="8298712" cy="5150570"/>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3" name="Subtitle 2"/>
          <p:cNvSpPr>
            <a:spLocks noGrp="1"/>
          </p:cNvSpPr>
          <p:nvPr>
            <p:ph type="subTitle" idx="1"/>
          </p:nvPr>
        </p:nvSpPr>
        <p:spPr>
          <a:xfrm>
            <a:off x="4026839" y="3804347"/>
            <a:ext cx="4208249" cy="1241822"/>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hasCustomPrompt="1"/>
          </p:nvPr>
        </p:nvSpPr>
        <p:spPr>
          <a:xfrm>
            <a:off x="4026838" y="1992796"/>
            <a:ext cx="5085464" cy="1790700"/>
          </a:xfrm>
          <a:prstGeom prst="rect">
            <a:avLst/>
          </a:prstGeom>
        </p:spPr>
        <p:txBody>
          <a:bodyPr anchor="b"/>
          <a:lstStyle>
            <a:lvl1pPr algn="l">
              <a:defRPr sz="45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2293301" y="-255947"/>
            <a:ext cx="1639825" cy="5654796"/>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30730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Clr>
                <a:srgbClr val="7A2482"/>
              </a:buClr>
              <a:buSzPts val="1800"/>
              <a:buFont typeface="Source Sans Pro"/>
              <a:buNone/>
              <a:defRPr b="1">
                <a:solidFill>
                  <a:srgbClr val="7A2482"/>
                </a:solidFill>
                <a:latin typeface="Source Sans Pro"/>
                <a:ea typeface="Source Sans Pro"/>
                <a:cs typeface="Source Sans Pro"/>
                <a:sym typeface="Source Sans Pro"/>
              </a:defRPr>
            </a:lvl1pPr>
            <a:lvl2pPr marL="914400" lvl="1" indent="-228600" algn="l" rtl="0">
              <a:lnSpc>
                <a:spcPct val="115000"/>
              </a:lnSpc>
              <a:spcBef>
                <a:spcPts val="0"/>
              </a:spcBef>
              <a:spcAft>
                <a:spcPts val="0"/>
              </a:spcAft>
              <a:buSzPts val="1800"/>
              <a:buNone/>
              <a:defRPr/>
            </a:lvl2pPr>
            <a:lvl3pPr marL="1371600" lvl="2" indent="-228600" algn="l" rtl="0">
              <a:lnSpc>
                <a:spcPct val="115000"/>
              </a:lnSpc>
              <a:spcBef>
                <a:spcPts val="1600"/>
              </a:spcBef>
              <a:spcAft>
                <a:spcPts val="0"/>
              </a:spcAft>
              <a:buSzPts val="1800"/>
              <a:buNone/>
              <a:defRPr/>
            </a:lvl3pPr>
            <a:lvl4pPr marL="1828800" lvl="3" indent="-228600" algn="l" rtl="0">
              <a:lnSpc>
                <a:spcPct val="115000"/>
              </a:lnSpc>
              <a:spcBef>
                <a:spcPts val="1600"/>
              </a:spcBef>
              <a:spcAft>
                <a:spcPts val="0"/>
              </a:spcAft>
              <a:buSzPts val="1800"/>
              <a:buNone/>
              <a:defRPr/>
            </a:lvl4pPr>
            <a:lvl5pPr marL="2286000" lvl="4" indent="-228600" algn="l" rtl="0">
              <a:lnSpc>
                <a:spcPct val="115000"/>
              </a:lnSpc>
              <a:spcBef>
                <a:spcPts val="1600"/>
              </a:spcBef>
              <a:spcAft>
                <a:spcPts val="0"/>
              </a:spcAft>
              <a:buSzPts val="1800"/>
              <a:buNone/>
              <a:defRPr/>
            </a:lvl5pPr>
            <a:lvl6pPr marL="2743200" lvl="5" indent="-228600" algn="l" rtl="0">
              <a:lnSpc>
                <a:spcPct val="115000"/>
              </a:lnSpc>
              <a:spcBef>
                <a:spcPts val="1600"/>
              </a:spcBef>
              <a:spcAft>
                <a:spcPts val="0"/>
              </a:spcAft>
              <a:buSzPts val="1800"/>
              <a:buNone/>
              <a:defRPr/>
            </a:lvl6pPr>
            <a:lvl7pPr marL="3200400" lvl="6" indent="-228600" algn="l" rtl="0">
              <a:lnSpc>
                <a:spcPct val="115000"/>
              </a:lnSpc>
              <a:spcBef>
                <a:spcPts val="1600"/>
              </a:spcBef>
              <a:spcAft>
                <a:spcPts val="0"/>
              </a:spcAft>
              <a:buSzPts val="1800"/>
              <a:buNone/>
              <a:defRPr/>
            </a:lvl7pPr>
            <a:lvl8pPr marL="3657600" lvl="7" indent="-228600" algn="l" rtl="0">
              <a:lnSpc>
                <a:spcPct val="115000"/>
              </a:lnSpc>
              <a:spcBef>
                <a:spcPts val="1600"/>
              </a:spcBef>
              <a:spcAft>
                <a:spcPts val="0"/>
              </a:spcAft>
              <a:buSzPts val="1800"/>
              <a:buNone/>
              <a:defRPr/>
            </a:lvl8pPr>
            <a:lvl9pPr marL="4114800" lvl="8" indent="-228600" algn="l" rtl="0">
              <a:lnSpc>
                <a:spcPct val="115000"/>
              </a:lnSpc>
              <a:spcBef>
                <a:spcPts val="1600"/>
              </a:spcBef>
              <a:spcAft>
                <a:spcPts val="1600"/>
              </a:spcAft>
              <a:buSzPts val="1800"/>
              <a:buNone/>
              <a:defRPr/>
            </a:lvl9pPr>
          </a:lstStyle>
          <a:p>
            <a:endParaRPr/>
          </a:p>
        </p:txBody>
      </p:sp>
      <p:sp>
        <p:nvSpPr>
          <p:cNvPr id="20" name="Google Shape;20;p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2299447" cy="515288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628650" y="4765117"/>
            <a:ext cx="1040710" cy="275990"/>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3028950" y="1903507"/>
            <a:ext cx="5745006" cy="1535036"/>
          </a:xfrm>
          <a:prstGeom prst="rect">
            <a:avLst/>
          </a:prstGeom>
          <a:noFill/>
        </p:spPr>
        <p:txBody>
          <a:bodyPr wrap="square" rtlCol="0">
            <a:spAutoFit/>
          </a:bodyPr>
          <a:lstStyle/>
          <a:p>
            <a:r>
              <a:rPr lang="en-US" sz="1500" b="1" dirty="0">
                <a:solidFill>
                  <a:schemeClr val="accent1"/>
                </a:solidFill>
              </a:rPr>
              <a:t>America’s Voice for Community Health Care</a:t>
            </a:r>
            <a:br>
              <a:rPr lang="en-US" sz="1500" b="1" dirty="0">
                <a:solidFill>
                  <a:schemeClr val="tx2"/>
                </a:solidFill>
              </a:rPr>
            </a:br>
            <a:endParaRPr lang="en-US" sz="375" b="1" dirty="0">
              <a:solidFill>
                <a:schemeClr val="tx2"/>
              </a:solidFill>
            </a:endParaRPr>
          </a:p>
          <a:p>
            <a:r>
              <a:rPr lang="en-US" sz="15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2298011" y="3440243"/>
            <a:ext cx="2278617" cy="1703257"/>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4576628" y="3440243"/>
            <a:ext cx="2278617" cy="1703257"/>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6865383" y="3440243"/>
            <a:ext cx="2278617" cy="1703257"/>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80133" y="573679"/>
            <a:ext cx="2379321" cy="1038298"/>
          </a:xfrm>
          <a:prstGeom prst="rect">
            <a:avLst/>
          </a:prstGeom>
          <a:noFill/>
        </p:spPr>
        <p:txBody>
          <a:bodyPr wrap="square" rtlCol="0">
            <a:spAutoFit/>
          </a:bodyPr>
          <a:lstStyle/>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THE NACHC</a:t>
            </a:r>
          </a:p>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1909221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1278" y="1885978"/>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6457950" y="4767263"/>
            <a:ext cx="2057400" cy="273844"/>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0" name="Oval 29">
            <a:extLst>
              <a:ext uri="{FF2B5EF4-FFF2-40B4-BE49-F238E27FC236}">
                <a16:creationId xmlns:a16="http://schemas.microsoft.com/office/drawing/2014/main" id="{27DDCFD3-9342-A342-8C8F-5579ED502CD6}"/>
              </a:ext>
            </a:extLst>
          </p:cNvPr>
          <p:cNvSpPr/>
          <p:nvPr userDrawn="1"/>
        </p:nvSpPr>
        <p:spPr>
          <a:xfrm>
            <a:off x="580133" y="1822993"/>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09346" y="1970593"/>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141278" y="2699040"/>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580133" y="2636055"/>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709346" y="2783655"/>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141278" y="3547452"/>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580133" y="3484467"/>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709346" y="3632068"/>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5022765" y="1885978"/>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4461620" y="1822993"/>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4590833" y="1970593"/>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5022765" y="2699040"/>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4461620" y="2636055"/>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4590833" y="2783655"/>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5022765" y="3547452"/>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4461620" y="3484467"/>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4590833" y="3632068"/>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028950" y="4767263"/>
            <a:ext cx="3086100" cy="273844"/>
          </a:xfrm>
          <a:prstGeom prst="rect">
            <a:avLst/>
          </a:prstGeom>
        </p:spPr>
        <p:txBody>
          <a:bodyPr/>
          <a:lstStyle/>
          <a:p>
            <a:r>
              <a:rPr lang="en-US" dirty="0"/>
              <a:t>www.nachc.org</a:t>
            </a:r>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580133" y="468734"/>
            <a:ext cx="33176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Tree>
    <p:extLst>
      <p:ext uri="{BB962C8B-B14F-4D97-AF65-F5344CB8AC3E}">
        <p14:creationId xmlns:p14="http://schemas.microsoft.com/office/powerpoint/2010/main" val="1853663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4824916"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4824916"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4824916" y="1904944"/>
            <a:ext cx="3500378" cy="2209856"/>
          </a:xfrm>
          <a:prstGeom prst="rect">
            <a:avLst/>
          </a:prstGeom>
        </p:spPr>
        <p:txBody>
          <a:bodyPr>
            <a:normAutofit/>
          </a:bodyPr>
          <a:lstStyle>
            <a:lvl1pPr>
              <a:lnSpc>
                <a:spcPct val="100000"/>
              </a:lnSpc>
              <a:defRPr lang="en-US" sz="1500" b="0" i="0" baseline="0" dirty="0">
                <a:solidFill>
                  <a:schemeClr val="tx2"/>
                </a:solidFill>
                <a:latin typeface="+mn-lt"/>
                <a:ea typeface="Tahoma" charset="0"/>
                <a:cs typeface="Tahoma" charset="0"/>
              </a:defRPr>
            </a:lvl1pPr>
          </a:lstStyle>
          <a:p>
            <a:pPr marL="171450" lvl="0" indent="-171450">
              <a:lnSpc>
                <a:spcPct val="150000"/>
              </a:lnSpc>
            </a:pPr>
            <a:r>
              <a:rPr lang="en-US" dirty="0"/>
              <a:t>Body text should be 20 pt. Calibri font, 20 point font. </a:t>
            </a:r>
          </a:p>
          <a:p>
            <a:pPr marL="171450" lvl="0" indent="-17145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0" y="0"/>
            <a:ext cx="38197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3819746" y="0"/>
            <a:ext cx="27113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4824916" y="4566585"/>
            <a:ext cx="2368010" cy="576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ru-RU" sz="1050"/>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4895254" y="4667556"/>
            <a:ext cx="2154132" cy="311173"/>
          </a:xfrm>
          <a:prstGeom prst="rect">
            <a:avLst/>
          </a:prstGeom>
        </p:spPr>
        <p:txBody>
          <a:bodyPr anchor="ctr">
            <a:noAutofit/>
          </a:bodyPr>
          <a:lstStyle>
            <a:lvl1pPr>
              <a:defRPr lang="en-US" sz="12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7926963" y="4767263"/>
            <a:ext cx="588387"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3356594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1406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829448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4572001" y="14313"/>
            <a:ext cx="4533542" cy="512918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1083847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r>
              <a:rPr lang="en-US" dirty="0"/>
              <a:t>www.nachc.org</a:t>
            </a:r>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3695899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3268560" y="-4497"/>
            <a:ext cx="2551391" cy="5144096"/>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3260952" cy="257175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2571751"/>
            <a:ext cx="3264756" cy="257175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619619"/>
            <a:ext cx="123414" cy="3904263"/>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sz="3600"/>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5816148" y="0"/>
            <a:ext cx="3311093" cy="2572254"/>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5816146" y="2567551"/>
            <a:ext cx="3327853" cy="257594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452543"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6162226" y="3059791"/>
            <a:ext cx="2418248" cy="1373987"/>
          </a:xfrm>
          <a:prstGeom prst="rect">
            <a:avLst/>
          </a:prstGeom>
        </p:spPr>
        <p:txBody>
          <a:bodyPr>
            <a:normAutofit/>
          </a:bodyPr>
          <a:lstStyle>
            <a:lvl1pPr>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3466873"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6173188"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3442950" y="579746"/>
            <a:ext cx="2258761"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452542"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3393513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2298011"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4576628"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6865383"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379"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05336"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254981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475075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715105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465748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4569036" y="3435549"/>
            <a:ext cx="4574964" cy="170795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9144000" cy="3435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80134" y="19049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80134" y="36194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98459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
        <p:nvSpPr>
          <p:cNvPr id="23" name="Google Shape;23;p6"/>
          <p:cNvSpPr txBox="1">
            <a:spLocks noGrp="1"/>
          </p:cNvSpPr>
          <p:nvPr>
            <p:ph type="ctrTitle"/>
          </p:nvPr>
        </p:nvSpPr>
        <p:spPr>
          <a:xfrm>
            <a:off x="311708" y="812400"/>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7A2482"/>
              </a:buClr>
              <a:buSzPts val="3600"/>
              <a:buFont typeface="Source Sans Pro"/>
              <a:buNone/>
              <a:defRPr sz="3600" b="1">
                <a:solidFill>
                  <a:srgbClr val="7A2482"/>
                </a:solidFill>
                <a:latin typeface="Source Sans Pro"/>
                <a:ea typeface="Source Sans Pro"/>
                <a:cs typeface="Source Sans Pro"/>
                <a:sym typeface="Source Sans Pro"/>
              </a:defRPr>
            </a:lvl1pPr>
            <a:lvl2pPr lvl="1" algn="ctr" rtl="0">
              <a:spcBef>
                <a:spcPts val="0"/>
              </a:spcBef>
              <a:spcAft>
                <a:spcPts val="0"/>
              </a:spcAft>
              <a:buClr>
                <a:srgbClr val="7A2482"/>
              </a:buClr>
              <a:buSzPts val="5200"/>
              <a:buNone/>
              <a:defRPr sz="5200">
                <a:solidFill>
                  <a:srgbClr val="7A2482"/>
                </a:solidFill>
              </a:defRPr>
            </a:lvl2pPr>
            <a:lvl3pPr lvl="2" algn="ctr" rtl="0">
              <a:spcBef>
                <a:spcPts val="0"/>
              </a:spcBef>
              <a:spcAft>
                <a:spcPts val="0"/>
              </a:spcAft>
              <a:buClr>
                <a:srgbClr val="7A2482"/>
              </a:buClr>
              <a:buSzPts val="5200"/>
              <a:buNone/>
              <a:defRPr sz="5200">
                <a:solidFill>
                  <a:srgbClr val="7A2482"/>
                </a:solidFill>
              </a:defRPr>
            </a:lvl3pPr>
            <a:lvl4pPr lvl="3" algn="ctr" rtl="0">
              <a:spcBef>
                <a:spcPts val="0"/>
              </a:spcBef>
              <a:spcAft>
                <a:spcPts val="0"/>
              </a:spcAft>
              <a:buClr>
                <a:srgbClr val="7A2482"/>
              </a:buClr>
              <a:buSzPts val="5200"/>
              <a:buNone/>
              <a:defRPr sz="5200">
                <a:solidFill>
                  <a:srgbClr val="7A2482"/>
                </a:solidFill>
              </a:defRPr>
            </a:lvl4pPr>
            <a:lvl5pPr lvl="4" algn="ctr" rtl="0">
              <a:spcBef>
                <a:spcPts val="0"/>
              </a:spcBef>
              <a:spcAft>
                <a:spcPts val="0"/>
              </a:spcAft>
              <a:buClr>
                <a:srgbClr val="7A2482"/>
              </a:buClr>
              <a:buSzPts val="5200"/>
              <a:buNone/>
              <a:defRPr sz="5200">
                <a:solidFill>
                  <a:srgbClr val="7A2482"/>
                </a:solidFill>
              </a:defRPr>
            </a:lvl5pPr>
            <a:lvl6pPr lvl="5" algn="ctr" rtl="0">
              <a:spcBef>
                <a:spcPts val="0"/>
              </a:spcBef>
              <a:spcAft>
                <a:spcPts val="0"/>
              </a:spcAft>
              <a:buClr>
                <a:srgbClr val="7A2482"/>
              </a:buClr>
              <a:buSzPts val="5200"/>
              <a:buNone/>
              <a:defRPr sz="5200">
                <a:solidFill>
                  <a:srgbClr val="7A2482"/>
                </a:solidFill>
              </a:defRPr>
            </a:lvl6pPr>
            <a:lvl7pPr lvl="6" algn="ctr" rtl="0">
              <a:spcBef>
                <a:spcPts val="0"/>
              </a:spcBef>
              <a:spcAft>
                <a:spcPts val="0"/>
              </a:spcAft>
              <a:buClr>
                <a:srgbClr val="7A2482"/>
              </a:buClr>
              <a:buSzPts val="5200"/>
              <a:buNone/>
              <a:defRPr sz="5200">
                <a:solidFill>
                  <a:srgbClr val="7A2482"/>
                </a:solidFill>
              </a:defRPr>
            </a:lvl7pPr>
            <a:lvl8pPr lvl="7" algn="ctr" rtl="0">
              <a:spcBef>
                <a:spcPts val="0"/>
              </a:spcBef>
              <a:spcAft>
                <a:spcPts val="0"/>
              </a:spcAft>
              <a:buClr>
                <a:srgbClr val="7A2482"/>
              </a:buClr>
              <a:buSzPts val="5200"/>
              <a:buNone/>
              <a:defRPr sz="5200">
                <a:solidFill>
                  <a:srgbClr val="7A2482"/>
                </a:solidFill>
              </a:defRPr>
            </a:lvl8pPr>
            <a:lvl9pPr lvl="8" algn="ctr" rtl="0">
              <a:spcBef>
                <a:spcPts val="0"/>
              </a:spcBef>
              <a:spcAft>
                <a:spcPts val="0"/>
              </a:spcAft>
              <a:buClr>
                <a:srgbClr val="7A2482"/>
              </a:buClr>
              <a:buSzPts val="5200"/>
              <a:buNone/>
              <a:defRPr sz="5200">
                <a:solidFill>
                  <a:srgbClr val="7A2482"/>
                </a:solidFill>
              </a:defRPr>
            </a:lvl9pPr>
          </a:lstStyle>
          <a:p>
            <a:endParaRPr/>
          </a:p>
        </p:txBody>
      </p:sp>
      <p:sp>
        <p:nvSpPr>
          <p:cNvPr id="24" name="Google Shape;24;p6"/>
          <p:cNvSpPr txBox="1">
            <a:spLocks noGrp="1"/>
          </p:cNvSpPr>
          <p:nvPr>
            <p:ph type="subTitle" idx="1"/>
          </p:nvPr>
        </p:nvSpPr>
        <p:spPr>
          <a:xfrm>
            <a:off x="311700" y="2901950"/>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7A2482"/>
              </a:buClr>
              <a:buSzPts val="2400"/>
              <a:buFont typeface="Source Sans Pro"/>
              <a:buNone/>
              <a:defRPr sz="2400" b="0">
                <a:solidFill>
                  <a:srgbClr val="7A2482"/>
                </a:solidFill>
                <a:latin typeface="Source Sans Pro"/>
                <a:ea typeface="Source Sans Pro"/>
                <a:cs typeface="Source Sans Pro"/>
                <a:sym typeface="Source Sans Pr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3028950" y="1903506"/>
            <a:ext cx="5745006" cy="611706"/>
          </a:xfrm>
          <a:prstGeom prst="rect">
            <a:avLst/>
          </a:prstGeom>
          <a:noFill/>
        </p:spPr>
        <p:txBody>
          <a:bodyPr wrap="square" rtlCol="0">
            <a:spAutoFit/>
          </a:bodyPr>
          <a:lstStyle/>
          <a:p>
            <a:r>
              <a:rPr lang="en-US" sz="1500" b="1" dirty="0">
                <a:solidFill>
                  <a:schemeClr val="accent1"/>
                </a:solidFill>
              </a:rPr>
              <a:t>ARE YOU LOOKING FOR RESOURCES?</a:t>
            </a:r>
            <a:br>
              <a:rPr lang="en-US" sz="1500" b="1" dirty="0">
                <a:solidFill>
                  <a:schemeClr val="tx2"/>
                </a:solidFill>
              </a:rPr>
            </a:br>
            <a:endParaRPr lang="en-US" sz="375" b="1" dirty="0">
              <a:solidFill>
                <a:schemeClr val="tx2"/>
              </a:solidFill>
            </a:endParaRPr>
          </a:p>
          <a:p>
            <a:r>
              <a:rPr lang="en-US" sz="1500" dirty="0">
                <a:solidFill>
                  <a:schemeClr val="tx2"/>
                </a:solidFill>
              </a:rPr>
              <a:t>Please visit our website </a:t>
            </a:r>
            <a:r>
              <a:rPr lang="en-US" sz="15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3056382" y="2743200"/>
            <a:ext cx="4051297" cy="971550"/>
          </a:xfrm>
          <a:prstGeom prst="rect">
            <a:avLst/>
          </a:prstGeom>
        </p:spPr>
      </p:pic>
    </p:spTree>
    <p:extLst>
      <p:ext uri="{BB962C8B-B14F-4D97-AF65-F5344CB8AC3E}">
        <p14:creationId xmlns:p14="http://schemas.microsoft.com/office/powerpoint/2010/main" val="2635107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223702" y="387626"/>
            <a:ext cx="2031275" cy="4368248"/>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6223702" y="542417"/>
            <a:ext cx="1809907" cy="405866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6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257301" y="1828800"/>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612702" y="1904945"/>
            <a:ext cx="476250" cy="47625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619932" y="2503574"/>
            <a:ext cx="476250" cy="47625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619932" y="3102204"/>
            <a:ext cx="476250" cy="47625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628650" y="3700834"/>
            <a:ext cx="476250" cy="47625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257301" y="2468105"/>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257301" y="3049292"/>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257301" y="3665349"/>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3060371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76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234978" y="342900"/>
            <a:ext cx="1596179" cy="423296"/>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857250" y="0"/>
            <a:ext cx="8298712" cy="5150570"/>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 name="Subtitle 2"/>
          <p:cNvSpPr>
            <a:spLocks noGrp="1"/>
          </p:cNvSpPr>
          <p:nvPr>
            <p:ph type="subTitle" idx="1"/>
          </p:nvPr>
        </p:nvSpPr>
        <p:spPr>
          <a:xfrm>
            <a:off x="4026839" y="3804347"/>
            <a:ext cx="4208249" cy="1241822"/>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p:cNvSpPr>
            <a:spLocks noGrp="1"/>
          </p:cNvSpPr>
          <p:nvPr>
            <p:ph type="ctrTitle" hasCustomPrompt="1"/>
          </p:nvPr>
        </p:nvSpPr>
        <p:spPr>
          <a:xfrm>
            <a:off x="4026838" y="1992796"/>
            <a:ext cx="5085464" cy="1790700"/>
          </a:xfrm>
          <a:prstGeom prst="rect">
            <a:avLst/>
          </a:prstGeom>
        </p:spPr>
        <p:txBody>
          <a:bodyPr anchor="b"/>
          <a:lstStyle>
            <a:lvl1pPr algn="l">
              <a:defRPr sz="45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2293301" y="-255947"/>
            <a:ext cx="1639825" cy="5654796"/>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11675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2299447" cy="515288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628650" y="4765117"/>
            <a:ext cx="1040710" cy="275990"/>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3028950" y="1903507"/>
            <a:ext cx="5745006" cy="1535036"/>
          </a:xfrm>
          <a:prstGeom prst="rect">
            <a:avLst/>
          </a:prstGeom>
          <a:noFill/>
        </p:spPr>
        <p:txBody>
          <a:bodyPr wrap="square" rtlCol="0">
            <a:spAutoFit/>
          </a:bodyPr>
          <a:lstStyle/>
          <a:p>
            <a:r>
              <a:rPr lang="en-US" sz="1500" b="1">
                <a:solidFill>
                  <a:schemeClr val="accent1"/>
                </a:solidFill>
              </a:rPr>
              <a:t>America’s Voice for Community Health Care</a:t>
            </a:r>
            <a:br>
              <a:rPr lang="en-US" sz="1500" b="1">
                <a:solidFill>
                  <a:schemeClr val="tx2"/>
                </a:solidFill>
              </a:rPr>
            </a:br>
            <a:endParaRPr lang="en-US" sz="375" b="1">
              <a:solidFill>
                <a:schemeClr val="tx2"/>
              </a:solidFill>
            </a:endParaRPr>
          </a:p>
          <a:p>
            <a:r>
              <a:rPr lang="en-US" sz="15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2298011" y="3440243"/>
            <a:ext cx="2278617" cy="1703257"/>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4576628" y="3440243"/>
            <a:ext cx="2278617" cy="1703257"/>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6865383" y="3440243"/>
            <a:ext cx="2278617" cy="1703257"/>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80133" y="573679"/>
            <a:ext cx="2379321" cy="1038298"/>
          </a:xfrm>
          <a:prstGeom prst="rect">
            <a:avLst/>
          </a:prstGeom>
          <a:noFill/>
        </p:spPr>
        <p:txBody>
          <a:bodyPr wrap="square" rtlCol="0">
            <a:spAutoFit/>
          </a:bodyPr>
          <a:lstStyle/>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a:solidFill>
                  <a:schemeClr val="tx2"/>
                </a:solidFill>
                <a:latin typeface="+mj-lt"/>
                <a:ea typeface="Tahoma" charset="0"/>
                <a:cs typeface="Tahoma" charset="0"/>
              </a:rPr>
              <a:t>THE NACHC</a:t>
            </a:r>
          </a:p>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1022107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1278" y="1885978"/>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6457950" y="4767263"/>
            <a:ext cx="2057400" cy="273844"/>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0" name="Oval 29">
            <a:extLst>
              <a:ext uri="{FF2B5EF4-FFF2-40B4-BE49-F238E27FC236}">
                <a16:creationId xmlns:a16="http://schemas.microsoft.com/office/drawing/2014/main" id="{27DDCFD3-9342-A342-8C8F-5579ED502CD6}"/>
              </a:ext>
            </a:extLst>
          </p:cNvPr>
          <p:cNvSpPr/>
          <p:nvPr userDrawn="1"/>
        </p:nvSpPr>
        <p:spPr>
          <a:xfrm>
            <a:off x="580133" y="1822993"/>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09346" y="1970593"/>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141278" y="2699040"/>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580133" y="2636055"/>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709346" y="2783655"/>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141278" y="3547452"/>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580133" y="3484467"/>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709346" y="3632068"/>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5022765" y="1885978"/>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4461620" y="1822993"/>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4590833" y="1970593"/>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5022765" y="2699040"/>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4461620" y="2636055"/>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4590833" y="2783655"/>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5022765" y="3547452"/>
            <a:ext cx="2316338" cy="377549"/>
          </a:xfrm>
          <a:prstGeom prst="rect">
            <a:avLst/>
          </a:prstGeom>
        </p:spPr>
        <p:txBody>
          <a:bodyPr anchor="b">
            <a:normAutofit/>
          </a:bodyPr>
          <a:lstStyle>
            <a:lvl1pPr marL="0" indent="0">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4461620" y="3484467"/>
            <a:ext cx="503519" cy="503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4590833" y="3632068"/>
            <a:ext cx="308885" cy="229583"/>
          </a:xfrm>
          <a:prstGeom prst="rect">
            <a:avLst/>
          </a:prstGeom>
        </p:spPr>
        <p:txBody>
          <a:bodyPr anchor="ctr">
            <a:normAutofit/>
          </a:bodyPr>
          <a:lstStyle>
            <a:lvl1pPr marL="0" indent="0">
              <a:buNone/>
              <a:defRPr sz="165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028950" y="4767263"/>
            <a:ext cx="3086100" cy="273844"/>
          </a:xfrm>
          <a:prstGeom prst="rect">
            <a:avLst/>
          </a:prstGeom>
        </p:spPr>
        <p:txBody>
          <a:bodyPr/>
          <a:lstStyle/>
          <a:p>
            <a:r>
              <a:rPr lang="en-US" err="1"/>
              <a:t>www.nachc.org</a:t>
            </a:r>
            <a:endParaRPr lang="en-US"/>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580133" y="468734"/>
            <a:ext cx="33176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INSERT AGENDA NAME HERE</a:t>
            </a:r>
            <a:endParaRPr lang="ru-RU"/>
          </a:p>
        </p:txBody>
      </p:sp>
    </p:spTree>
    <p:extLst>
      <p:ext uri="{BB962C8B-B14F-4D97-AF65-F5344CB8AC3E}">
        <p14:creationId xmlns:p14="http://schemas.microsoft.com/office/powerpoint/2010/main" val="2405670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4824916"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4824916"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SECTION</a:t>
            </a:r>
            <a:br>
              <a:rPr lang="en-US"/>
            </a:br>
            <a:r>
              <a:rPr lang="en-US"/>
              <a:t>NAME</a:t>
            </a:r>
            <a:endParaRPr lang="ru-RU"/>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4824916" y="1904944"/>
            <a:ext cx="3500378" cy="2209856"/>
          </a:xfrm>
          <a:prstGeom prst="rect">
            <a:avLst/>
          </a:prstGeom>
        </p:spPr>
        <p:txBody>
          <a:bodyPr>
            <a:normAutofit/>
          </a:bodyPr>
          <a:lstStyle>
            <a:lvl1pPr>
              <a:lnSpc>
                <a:spcPct val="100000"/>
              </a:lnSpc>
              <a:defRPr lang="en-US" sz="1500" b="0" i="0" baseline="0" dirty="0">
                <a:solidFill>
                  <a:schemeClr val="tx2"/>
                </a:solidFill>
                <a:latin typeface="+mn-lt"/>
                <a:ea typeface="Tahoma" charset="0"/>
                <a:cs typeface="Tahoma" charset="0"/>
              </a:defRPr>
            </a:lvl1pPr>
          </a:lstStyle>
          <a:p>
            <a:pPr marL="171450" lvl="0" indent="-171450">
              <a:lnSpc>
                <a:spcPct val="150000"/>
              </a:lnSpc>
            </a:pPr>
            <a:r>
              <a:rPr lang="en-US"/>
              <a:t>Body text should be 20 pt. Calibri font, 20 point font. </a:t>
            </a:r>
          </a:p>
          <a:p>
            <a:pPr marL="171450" lvl="0" indent="-171450">
              <a:lnSpc>
                <a:spcPct val="150000"/>
              </a:lnSpc>
            </a:pPr>
            <a:r>
              <a:rPr lang="en-US"/>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0" y="0"/>
            <a:ext cx="38197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3819746" y="0"/>
            <a:ext cx="27113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4824916" y="4566585"/>
            <a:ext cx="2368010" cy="576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ru-RU" sz="1050"/>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4895254" y="4667556"/>
            <a:ext cx="2154132" cy="311173"/>
          </a:xfrm>
          <a:prstGeom prst="rect">
            <a:avLst/>
          </a:prstGeom>
        </p:spPr>
        <p:txBody>
          <a:bodyPr anchor="ctr">
            <a:noAutofit/>
          </a:bodyPr>
          <a:lstStyle>
            <a:lvl1pPr>
              <a:defRPr lang="en-US" sz="1200" b="1" i="0" baseline="0" dirty="0">
                <a:solidFill>
                  <a:schemeClr val="bg1"/>
                </a:solidFill>
                <a:latin typeface="+mj-lt"/>
                <a:ea typeface="Tahoma" charset="0"/>
                <a:cs typeface="Tahoma" charset="0"/>
              </a:defRPr>
            </a:lvl1pPr>
          </a:lstStyle>
          <a:p>
            <a:pPr marL="0" lvl="0" indent="0">
              <a:lnSpc>
                <a:spcPct val="150000"/>
              </a:lnSpc>
              <a:buNone/>
            </a:pPr>
            <a:r>
              <a:rPr lang="en-US"/>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7926963" y="4767263"/>
            <a:ext cx="588387"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1669972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err="1"/>
              <a:t>www.nachc.org</a:t>
            </a:r>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ONE COLUMN </a:t>
            </a:r>
            <a:br>
              <a:rPr lang="en-US"/>
            </a:br>
            <a:r>
              <a:rPr lang="en-US"/>
              <a:t>LAYOUT</a:t>
            </a:r>
            <a:endParaRPr lang="ru-RU"/>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32716944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TWO COLUMN </a:t>
            </a:r>
            <a:br>
              <a:rPr lang="en-US"/>
            </a:br>
            <a:r>
              <a:rPr lang="en-US"/>
              <a:t>LAYOUT</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908784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PRESENTER</a:t>
            </a:r>
            <a:br>
              <a:rPr lang="en-US"/>
            </a:br>
            <a:r>
              <a:rPr lang="en-US"/>
              <a:t>SLIDE</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80135" y="1904944"/>
            <a:ext cx="363364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4572001" y="14313"/>
            <a:ext cx="4533542" cy="512918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55413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7A2482"/>
              </a:buClr>
              <a:buSzPts val="2400"/>
              <a:buFont typeface="Source Sans Pro"/>
              <a:buNone/>
              <a:defRPr sz="2400" b="1">
                <a:solidFill>
                  <a:srgbClr val="7A2482"/>
                </a:solidFill>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
        <p:nvSpPr>
          <p:cNvPr id="27" name="Google Shape;27;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Clr>
                <a:srgbClr val="434343"/>
              </a:buClr>
              <a:buSzPts val="1200"/>
              <a:buFont typeface="Source Sans Pro"/>
              <a:buNone/>
              <a:defRPr sz="1200" b="1">
                <a:solidFill>
                  <a:srgbClr val="434343"/>
                </a:solidFill>
                <a:latin typeface="Source Sans Pro"/>
                <a:ea typeface="Source Sans Pro"/>
                <a:cs typeface="Source Sans Pro"/>
                <a:sym typeface="Source Sans Pro"/>
              </a:defRPr>
            </a:lvl1pPr>
            <a:lvl2pPr marL="914400" lvl="1"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2pPr>
            <a:lvl3pPr marL="1371600" lvl="2"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3pPr>
            <a:lvl4pPr marL="1828800" lvl="3"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4pPr>
            <a:lvl5pPr marL="2286000" lvl="4"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5pPr>
            <a:lvl6pPr marL="2743200" lvl="5"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6pPr>
            <a:lvl7pPr marL="3200400" lvl="6"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7pPr>
            <a:lvl8pPr marL="3657600" lvl="7" indent="-228600" algn="l" rtl="0">
              <a:lnSpc>
                <a:spcPct val="115000"/>
              </a:lnSpc>
              <a:spcBef>
                <a:spcPts val="1600"/>
              </a:spcBef>
              <a:spcAft>
                <a:spcPts val="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8pPr>
            <a:lvl9pPr marL="4114800" lvl="8" indent="-228600" algn="l" rtl="0">
              <a:lnSpc>
                <a:spcPct val="115000"/>
              </a:lnSpc>
              <a:spcBef>
                <a:spcPts val="1600"/>
              </a:spcBef>
              <a:spcAft>
                <a:spcPts val="1600"/>
              </a:spcAft>
              <a:buClr>
                <a:srgbClr val="434343"/>
              </a:buClr>
              <a:buSzPts val="1200"/>
              <a:buFont typeface="Source Sans Pro"/>
              <a:buNone/>
              <a:defRPr sz="1200">
                <a:solidFill>
                  <a:srgbClr val="434343"/>
                </a:solidFill>
                <a:latin typeface="Source Sans Pro"/>
                <a:ea typeface="Source Sans Pro"/>
                <a:cs typeface="Source Sans Pro"/>
                <a:sym typeface="Source Sans Pro"/>
              </a:defRPr>
            </a:lvl9pPr>
          </a:lstStyle>
          <a:p>
            <a:endParaRPr/>
          </a:p>
        </p:txBody>
      </p:sp>
      <p:sp>
        <p:nvSpPr>
          <p:cNvPr id="28" name="Google Shape;28;p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r>
              <a:rPr lang="en-US" err="1"/>
              <a:t>www.nachc.org</a:t>
            </a:r>
            <a:endParaRPr lang="en-US"/>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580134" y="1904944"/>
            <a:ext cx="7935217" cy="2209856"/>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TABLE </a:t>
            </a:r>
            <a:br>
              <a:rPr lang="en-US"/>
            </a:br>
            <a:r>
              <a:rPr lang="en-US"/>
              <a:t>SLIDE</a:t>
            </a:r>
            <a:endParaRPr lang="ru-RU"/>
          </a:p>
        </p:txBody>
      </p:sp>
    </p:spTree>
    <p:extLst>
      <p:ext uri="{BB962C8B-B14F-4D97-AF65-F5344CB8AC3E}">
        <p14:creationId xmlns:p14="http://schemas.microsoft.com/office/powerpoint/2010/main" val="33243514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3268560" y="-4497"/>
            <a:ext cx="2551391" cy="5144096"/>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3260952" cy="257175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2571751"/>
            <a:ext cx="3264756" cy="257175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619619"/>
            <a:ext cx="123414" cy="3904263"/>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sz="3600"/>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5816148" y="0"/>
            <a:ext cx="3311093" cy="2572254"/>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5816146" y="2567551"/>
            <a:ext cx="3327853" cy="257594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452543"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6162226" y="3059791"/>
            <a:ext cx="2418248" cy="1373987"/>
          </a:xfrm>
          <a:prstGeom prst="rect">
            <a:avLst/>
          </a:prstGeom>
        </p:spPr>
        <p:txBody>
          <a:bodyPr>
            <a:normAutofit/>
          </a:bodyPr>
          <a:lstStyle>
            <a:lvl1pPr>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3466873"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6173188" y="579746"/>
            <a:ext cx="2418248"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3442950" y="579746"/>
            <a:ext cx="2258761"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452542" y="3059791"/>
            <a:ext cx="2234837" cy="1373987"/>
          </a:xfrm>
          <a:prstGeom prst="rect">
            <a:avLst/>
          </a:prstGeom>
        </p:spPr>
        <p:txBody>
          <a:bodyPr>
            <a:normAutofit/>
          </a:bodyPr>
          <a:lstStyle>
            <a:lvl1pPr>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Tree>
    <p:extLst>
      <p:ext uri="{BB962C8B-B14F-4D97-AF65-F5344CB8AC3E}">
        <p14:creationId xmlns:p14="http://schemas.microsoft.com/office/powerpoint/2010/main" val="1720647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580133" y="468734"/>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MEET THE TEAM</a:t>
            </a:r>
            <a:br>
              <a:rPr lang="en-US"/>
            </a:br>
            <a:r>
              <a:rPr lang="en-US"/>
              <a:t>SLIDE</a:t>
            </a:r>
            <a:endParaRPr lang="ru-RU"/>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2298011"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4576628"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6865383"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379" y="1720122"/>
            <a:ext cx="2278617" cy="170325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05336"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254981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475075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7151055" y="3568012"/>
            <a:ext cx="1828141" cy="411224"/>
          </a:xfrm>
          <a:prstGeom prst="rect">
            <a:avLst/>
          </a:prstGeom>
        </p:spPr>
        <p:txBody>
          <a:bodyPr>
            <a:normAutofit/>
          </a:bodyPr>
          <a:lstStyle>
            <a:lvl1pPr algn="ctr">
              <a:defRPr lang="en-US" sz="12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Tree>
    <p:extLst>
      <p:ext uri="{BB962C8B-B14F-4D97-AF65-F5344CB8AC3E}">
        <p14:creationId xmlns:p14="http://schemas.microsoft.com/office/powerpoint/2010/main" val="1206410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4569036" y="3435549"/>
            <a:ext cx="4574964" cy="170795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9144000" cy="3435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050"/>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a:t>FULL COLOR </a:t>
            </a:r>
            <a:br>
              <a:rPr lang="en-US"/>
            </a:br>
            <a:r>
              <a:rPr lang="en-US"/>
              <a:t>LAYOUT</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80134" y="19049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80134" y="3619445"/>
            <a:ext cx="3991867" cy="1002109"/>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3056835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399113" y="0"/>
            <a:ext cx="1900334" cy="50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HEALTH CENTER RESOURCES SLIDE</a:t>
            </a:r>
            <a:endParaRPr lang="ru-RU"/>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3028950" y="1903506"/>
            <a:ext cx="5745006" cy="611706"/>
          </a:xfrm>
          <a:prstGeom prst="rect">
            <a:avLst/>
          </a:prstGeom>
          <a:noFill/>
        </p:spPr>
        <p:txBody>
          <a:bodyPr wrap="square" rtlCol="0">
            <a:spAutoFit/>
          </a:bodyPr>
          <a:lstStyle/>
          <a:p>
            <a:r>
              <a:rPr lang="en-US" sz="1500" b="1">
                <a:solidFill>
                  <a:schemeClr val="accent1"/>
                </a:solidFill>
              </a:rPr>
              <a:t>ARE YOU LOOKING FOR RESOURCES?</a:t>
            </a:r>
            <a:br>
              <a:rPr lang="en-US" sz="1500" b="1">
                <a:solidFill>
                  <a:schemeClr val="tx2"/>
                </a:solidFill>
              </a:rPr>
            </a:br>
            <a:endParaRPr lang="en-US" sz="375" b="1">
              <a:solidFill>
                <a:schemeClr val="tx2"/>
              </a:solidFill>
            </a:endParaRPr>
          </a:p>
          <a:p>
            <a:r>
              <a:rPr lang="en-US" sz="1500">
                <a:solidFill>
                  <a:schemeClr val="tx2"/>
                </a:solidFill>
              </a:rPr>
              <a:t>Please visit our website </a:t>
            </a:r>
            <a:r>
              <a:rPr lang="en-US" sz="1500" b="1" i="0" err="1">
                <a:solidFill>
                  <a:schemeClr val="tx2"/>
                </a:solidFill>
              </a:rPr>
              <a:t>www.healthcenterinfo.org</a:t>
            </a:r>
            <a:endParaRPr lang="en-US" sz="1500" b="1" i="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3056382" y="2743200"/>
            <a:ext cx="4051297" cy="971550"/>
          </a:xfrm>
          <a:prstGeom prst="rect">
            <a:avLst/>
          </a:prstGeom>
        </p:spPr>
      </p:pic>
    </p:spTree>
    <p:extLst>
      <p:ext uri="{BB962C8B-B14F-4D97-AF65-F5344CB8AC3E}">
        <p14:creationId xmlns:p14="http://schemas.microsoft.com/office/powerpoint/2010/main" val="1559157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399113" y="0"/>
            <a:ext cx="1900334" cy="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223702" y="387626"/>
            <a:ext cx="2031275" cy="4368248"/>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6223702" y="542417"/>
            <a:ext cx="1809907" cy="405866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600" b="1">
                <a:solidFill>
                  <a:schemeClr val="lt1"/>
                </a:solidFill>
              </a:defRPr>
            </a:lvl1pPr>
          </a:lstStyle>
          <a:p>
            <a:pPr lvl="0" algn="ctr"/>
            <a:r>
              <a:rPr lang="en-US"/>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580134" y="468734"/>
            <a:ext cx="4228442"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a:t>FOLLOW </a:t>
            </a:r>
            <a:br>
              <a:rPr lang="en-US"/>
            </a:br>
            <a:r>
              <a:rPr lang="en-US"/>
              <a:t>@NACHC</a:t>
            </a:r>
            <a:endParaRPr lang="ru-RU"/>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257301" y="1828800"/>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a:t>Twitter</a:t>
            </a:r>
            <a:br>
              <a:rPr lang="en-US"/>
            </a:br>
            <a:endParaRPr lang="en-US"/>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612702" y="1904945"/>
            <a:ext cx="476250" cy="47625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619932" y="2503574"/>
            <a:ext cx="476250" cy="47625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619932" y="3102204"/>
            <a:ext cx="476250" cy="47625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628650" y="3700834"/>
            <a:ext cx="476250" cy="47625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257301" y="2468105"/>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a:t>Facebook</a:t>
            </a:r>
            <a:br>
              <a:rPr lang="en-US"/>
            </a:br>
            <a:endParaRPr lang="en-US"/>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257301" y="3049292"/>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a:t>Instagram</a:t>
            </a:r>
            <a:br>
              <a:rPr lang="en-US"/>
            </a:br>
            <a:endParaRPr lang="en-US"/>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257301" y="3665349"/>
            <a:ext cx="1371599" cy="457200"/>
          </a:xfrm>
          <a:prstGeom prst="rect">
            <a:avLst/>
          </a:prstGeom>
        </p:spPr>
        <p:txBody>
          <a:bodyPr>
            <a:normAutofit/>
          </a:bodyPr>
          <a:lstStyle>
            <a:lvl1pPr>
              <a:defRPr lang="en-US" sz="1875" b="0" i="0" baseline="0" dirty="0">
                <a:solidFill>
                  <a:schemeClr val="bg1"/>
                </a:solidFill>
                <a:latin typeface="+mn-lt"/>
                <a:ea typeface="Tahoma" charset="0"/>
                <a:cs typeface="Tahoma" charset="0"/>
              </a:defRPr>
            </a:lvl1pPr>
          </a:lstStyle>
          <a:p>
            <a:pPr marL="0" lvl="0" indent="0">
              <a:lnSpc>
                <a:spcPct val="150000"/>
              </a:lnSpc>
              <a:buNone/>
            </a:pPr>
            <a:r>
              <a:rPr lang="en-US" err="1"/>
              <a:t>Linkedin</a:t>
            </a:r>
            <a:br>
              <a:rPr lang="en-US"/>
            </a:br>
            <a:endParaRPr lang="en-US"/>
          </a:p>
        </p:txBody>
      </p:sp>
    </p:spTree>
    <p:extLst>
      <p:ext uri="{BB962C8B-B14F-4D97-AF65-F5344CB8AC3E}">
        <p14:creationId xmlns:p14="http://schemas.microsoft.com/office/powerpoint/2010/main" val="4024277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866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861316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www.nachc.org</a:t>
            </a:r>
          </a:p>
        </p:txBody>
      </p:sp>
      <p:sp>
        <p:nvSpPr>
          <p:cNvPr id="5" name="Slide Number Placeholder 4"/>
          <p:cNvSpPr>
            <a:spLocks noGrp="1"/>
          </p:cNvSpPr>
          <p:nvPr>
            <p:ph type="sldNum" sz="quarter" idx="12"/>
          </p:nvPr>
        </p:nvSpPr>
        <p:spPr/>
        <p:txBody>
          <a:bodyPr/>
          <a:lstStyle/>
          <a:p>
            <a:fld id="{87A20029-9AD5-4E3D-BB18-3FFBA5D70ED7}" type="slidenum">
              <a:rPr lang="en-US" smtClean="0"/>
              <a:t>‹#›</a:t>
            </a:fld>
            <a:endParaRPr lang="en-US"/>
          </a:p>
        </p:txBody>
      </p:sp>
    </p:spTree>
    <p:extLst>
      <p:ext uri="{BB962C8B-B14F-4D97-AF65-F5344CB8AC3E}">
        <p14:creationId xmlns:p14="http://schemas.microsoft.com/office/powerpoint/2010/main" val="1163228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39"/>
        <p:cNvGrpSpPr/>
        <p:nvPr/>
      </p:nvGrpSpPr>
      <p:grpSpPr>
        <a:xfrm>
          <a:off x="0" y="0"/>
          <a:ext cx="0" cy="0"/>
          <a:chOff x="0" y="0"/>
          <a:chExt cx="0" cy="0"/>
        </a:xfrm>
      </p:grpSpPr>
      <p:sp>
        <p:nvSpPr>
          <p:cNvPr id="140" name="Google Shape;140;p43"/>
          <p:cNvSpPr txBox="1">
            <a:spLocks noGrp="1"/>
          </p:cNvSpPr>
          <p:nvPr>
            <p:ph type="body" idx="1"/>
          </p:nvPr>
        </p:nvSpPr>
        <p:spPr>
          <a:xfrm>
            <a:off x="201168" y="1038688"/>
            <a:ext cx="8737092" cy="359403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ct val="100000"/>
              <a:buChar char="•"/>
              <a:defRPr/>
            </a:lvl1pPr>
            <a:lvl2pPr marL="685800" lvl="1" indent="-257175" algn="l">
              <a:lnSpc>
                <a:spcPct val="90000"/>
              </a:lnSpc>
              <a:spcBef>
                <a:spcPts val="375"/>
              </a:spcBef>
              <a:spcAft>
                <a:spcPts val="0"/>
              </a:spcAft>
              <a:buClr>
                <a:srgbClr val="004370"/>
              </a:buClr>
              <a:buSzPts val="1800"/>
              <a:buChar char="•"/>
              <a:defRPr/>
            </a:lvl2pPr>
            <a:lvl3pPr marL="1028700" lvl="2" indent="-257175" algn="l">
              <a:lnSpc>
                <a:spcPct val="90000"/>
              </a:lnSpc>
              <a:spcBef>
                <a:spcPts val="375"/>
              </a:spcBef>
              <a:spcAft>
                <a:spcPts val="0"/>
              </a:spcAft>
              <a:buClr>
                <a:srgbClr val="004370"/>
              </a:buClr>
              <a:buSzPts val="1800"/>
              <a:buChar char="•"/>
              <a:defRPr/>
            </a:lvl3pPr>
            <a:lvl4pPr marL="1371600" lvl="3" indent="-257175" algn="l">
              <a:lnSpc>
                <a:spcPct val="90000"/>
              </a:lnSpc>
              <a:spcBef>
                <a:spcPts val="375"/>
              </a:spcBef>
              <a:spcAft>
                <a:spcPts val="0"/>
              </a:spcAft>
              <a:buClr>
                <a:srgbClr val="004370"/>
              </a:buClr>
              <a:buSzPts val="1800"/>
              <a:buChar char="•"/>
              <a:defRPr/>
            </a:lvl4pPr>
            <a:lvl5pPr marL="1714500" lvl="4" indent="-257175" algn="l">
              <a:lnSpc>
                <a:spcPct val="90000"/>
              </a:lnSpc>
              <a:spcBef>
                <a:spcPts val="375"/>
              </a:spcBef>
              <a:spcAft>
                <a:spcPts val="0"/>
              </a:spcAft>
              <a:buClr>
                <a:srgbClr val="004370"/>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 name="Google Shape;120;p54">
            <a:extLst>
              <a:ext uri="{FF2B5EF4-FFF2-40B4-BE49-F238E27FC236}">
                <a16:creationId xmlns:a16="http://schemas.microsoft.com/office/drawing/2014/main" id="{F640597A-5A87-4668-BDD9-65612AE84366}"/>
              </a:ext>
            </a:extLst>
          </p:cNvPr>
          <p:cNvSpPr txBox="1">
            <a:spLocks noGrp="1"/>
          </p:cNvSpPr>
          <p:nvPr>
            <p:ph type="sldNum" idx="12"/>
          </p:nvPr>
        </p:nvSpPr>
        <p:spPr>
          <a:xfrm>
            <a:off x="259225" y="4674100"/>
            <a:ext cx="481500" cy="24510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1pPr>
            <a:lvl2pPr marL="0" marR="0" lvl="1"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2pPr>
            <a:lvl3pPr marL="0" marR="0" lvl="2"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3pPr>
            <a:lvl4pPr marL="0" marR="0" lvl="3"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4pPr>
            <a:lvl5pPr marL="0" marR="0" lvl="4"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5pPr>
            <a:lvl6pPr marL="0" marR="0" lvl="5"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6pPr>
            <a:lvl7pPr marL="0" marR="0" lvl="6"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7pPr>
            <a:lvl8pPr marL="0" marR="0" lvl="7"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8pPr>
            <a:lvl9pPr marL="0" marR="0" lvl="8" indent="0" algn="l">
              <a:lnSpc>
                <a:spcPct val="100000"/>
              </a:lnSpc>
              <a:spcBef>
                <a:spcPts val="0"/>
              </a:spcBef>
              <a:spcAft>
                <a:spcPts val="0"/>
              </a:spcAft>
              <a:buClr>
                <a:srgbClr val="9EB3C2"/>
              </a:buClr>
              <a:buSzPts val="1600"/>
              <a:buFont typeface="Chivo"/>
              <a:buNone/>
              <a:defRPr sz="1200" b="0" i="0" u="none" strike="noStrike" cap="none">
                <a:solidFill>
                  <a:srgbClr val="9EB3C2"/>
                </a:solidFill>
                <a:latin typeface="Chivo"/>
                <a:ea typeface="Chivo"/>
                <a:cs typeface="Chivo"/>
                <a:sym typeface="Chivo"/>
              </a:defRPr>
            </a:lvl9pPr>
          </a:lstStyle>
          <a:p>
            <a:fld id="{00000000-1234-1234-1234-123412341234}" type="slidenum">
              <a:rPr lang="en-US" smtClean="0"/>
              <a:pPr/>
              <a:t>‹#›</a:t>
            </a:fld>
            <a:endParaRPr lang="en-US"/>
          </a:p>
        </p:txBody>
      </p:sp>
      <p:sp>
        <p:nvSpPr>
          <p:cNvPr id="7" name="Google Shape;10;p38">
            <a:extLst>
              <a:ext uri="{FF2B5EF4-FFF2-40B4-BE49-F238E27FC236}">
                <a16:creationId xmlns:a16="http://schemas.microsoft.com/office/drawing/2014/main" id="{F2120FA7-54F7-4CDE-B3F1-DD33291CA7F9}"/>
              </a:ext>
            </a:extLst>
          </p:cNvPr>
          <p:cNvSpPr txBox="1">
            <a:spLocks noGrp="1"/>
          </p:cNvSpPr>
          <p:nvPr>
            <p:ph type="title"/>
          </p:nvPr>
        </p:nvSpPr>
        <p:spPr>
          <a:xfrm>
            <a:off x="205740" y="260604"/>
            <a:ext cx="8737092" cy="781812"/>
          </a:xfrm>
          <a:prstGeom prst="rect">
            <a:avLst/>
          </a:prstGeom>
          <a:gradFill>
            <a:gsLst>
              <a:gs pos="0">
                <a:srgbClr val="DF6420"/>
              </a:gs>
              <a:gs pos="100000">
                <a:srgbClr val="004370"/>
              </a:gs>
            </a:gsLst>
            <a:lin ang="0" scaled="0"/>
          </a:gradFill>
          <a:ln>
            <a:noFill/>
          </a:ln>
          <a:effectLst>
            <a:outerShdw blurRad="28575" dist="9525" dir="5400000" algn="bl" rotWithShape="0">
              <a:srgbClr val="00001A">
                <a:alpha val="14509"/>
              </a:srgbClr>
            </a:outerShdw>
          </a:effectLst>
        </p:spPr>
        <p:txBody>
          <a:bodyPr spcFirstLastPara="1" wrap="square" lIns="91440" tIns="45720" rIns="91440" bIns="45720" anchor="ctr" anchorCtr="0">
            <a:noAutofit/>
          </a:bodyPr>
          <a:lstStyle>
            <a:lvl1pPr marR="0" lvl="0" algn="ctr"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1pPr>
            <a:lvl2pPr marR="0" lvl="1"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3200"/>
              <a:buFont typeface="Roboto Slab"/>
              <a:buNone/>
              <a:defRPr sz="2400" b="1" i="0" u="none" strike="noStrike" cap="none">
                <a:solidFill>
                  <a:srgbClr val="FFFFFF"/>
                </a:solidFill>
                <a:latin typeface="Roboto Slab"/>
                <a:ea typeface="Roboto Slab"/>
                <a:cs typeface="Roboto Slab"/>
                <a:sym typeface="Roboto Slab"/>
              </a:defRPr>
            </a:lvl9pPr>
          </a:lstStyle>
          <a:p>
            <a:endParaRPr/>
          </a:p>
        </p:txBody>
      </p:sp>
    </p:spTree>
    <p:extLst>
      <p:ext uri="{BB962C8B-B14F-4D97-AF65-F5344CB8AC3E}">
        <p14:creationId xmlns:p14="http://schemas.microsoft.com/office/powerpoint/2010/main" val="400546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7A2482"/>
              </a:buClr>
              <a:buSzPts val="4200"/>
              <a:buFont typeface="Source Sans Pro"/>
              <a:buNone/>
              <a:defRPr sz="4200" b="1">
                <a:solidFill>
                  <a:srgbClr val="7A2482"/>
                </a:solidFill>
                <a:latin typeface="Source Sans Pro"/>
                <a:ea typeface="Source Sans Pro"/>
                <a:cs typeface="Source Sans Pro"/>
                <a:sym typeface="Source Sans Pro"/>
              </a:defRPr>
            </a:lvl1pPr>
            <a:lvl2pPr lvl="1" algn="ctr" rtl="0">
              <a:spcBef>
                <a:spcPts val="0"/>
              </a:spcBef>
              <a:spcAft>
                <a:spcPts val="0"/>
              </a:spcAft>
              <a:buSzPts val="4200"/>
              <a:buFont typeface="Source Sans Pro"/>
              <a:buNone/>
              <a:defRPr sz="4200">
                <a:latin typeface="Source Sans Pro"/>
                <a:ea typeface="Source Sans Pro"/>
                <a:cs typeface="Source Sans Pro"/>
                <a:sym typeface="Source Sans Pro"/>
              </a:defRPr>
            </a:lvl2pPr>
            <a:lvl3pPr lvl="2" algn="ctr" rtl="0">
              <a:spcBef>
                <a:spcPts val="0"/>
              </a:spcBef>
              <a:spcAft>
                <a:spcPts val="0"/>
              </a:spcAft>
              <a:buSzPts val="4200"/>
              <a:buFont typeface="Source Sans Pro"/>
              <a:buNone/>
              <a:defRPr sz="4200">
                <a:latin typeface="Source Sans Pro"/>
                <a:ea typeface="Source Sans Pro"/>
                <a:cs typeface="Source Sans Pro"/>
                <a:sym typeface="Source Sans Pro"/>
              </a:defRPr>
            </a:lvl3pPr>
            <a:lvl4pPr lvl="3" algn="ctr" rtl="0">
              <a:spcBef>
                <a:spcPts val="0"/>
              </a:spcBef>
              <a:spcAft>
                <a:spcPts val="0"/>
              </a:spcAft>
              <a:buSzPts val="4200"/>
              <a:buFont typeface="Source Sans Pro"/>
              <a:buNone/>
              <a:defRPr sz="4200">
                <a:latin typeface="Source Sans Pro"/>
                <a:ea typeface="Source Sans Pro"/>
                <a:cs typeface="Source Sans Pro"/>
                <a:sym typeface="Source Sans Pro"/>
              </a:defRPr>
            </a:lvl4pPr>
            <a:lvl5pPr lvl="4" algn="ctr" rtl="0">
              <a:spcBef>
                <a:spcPts val="0"/>
              </a:spcBef>
              <a:spcAft>
                <a:spcPts val="0"/>
              </a:spcAft>
              <a:buSzPts val="4200"/>
              <a:buFont typeface="Source Sans Pro"/>
              <a:buNone/>
              <a:defRPr sz="4200">
                <a:latin typeface="Source Sans Pro"/>
                <a:ea typeface="Source Sans Pro"/>
                <a:cs typeface="Source Sans Pro"/>
                <a:sym typeface="Source Sans Pro"/>
              </a:defRPr>
            </a:lvl5pPr>
            <a:lvl6pPr lvl="5" algn="ctr" rtl="0">
              <a:spcBef>
                <a:spcPts val="0"/>
              </a:spcBef>
              <a:spcAft>
                <a:spcPts val="0"/>
              </a:spcAft>
              <a:buSzPts val="4200"/>
              <a:buFont typeface="Source Sans Pro"/>
              <a:buNone/>
              <a:defRPr sz="4200">
                <a:latin typeface="Source Sans Pro"/>
                <a:ea typeface="Source Sans Pro"/>
                <a:cs typeface="Source Sans Pro"/>
                <a:sym typeface="Source Sans Pro"/>
              </a:defRPr>
            </a:lvl6pPr>
            <a:lvl7pPr lvl="6" algn="ctr" rtl="0">
              <a:spcBef>
                <a:spcPts val="0"/>
              </a:spcBef>
              <a:spcAft>
                <a:spcPts val="0"/>
              </a:spcAft>
              <a:buSzPts val="4200"/>
              <a:buFont typeface="Source Sans Pro"/>
              <a:buNone/>
              <a:defRPr sz="4200">
                <a:latin typeface="Source Sans Pro"/>
                <a:ea typeface="Source Sans Pro"/>
                <a:cs typeface="Source Sans Pro"/>
                <a:sym typeface="Source Sans Pro"/>
              </a:defRPr>
            </a:lvl7pPr>
            <a:lvl8pPr lvl="7" algn="ctr" rtl="0">
              <a:spcBef>
                <a:spcPts val="0"/>
              </a:spcBef>
              <a:spcAft>
                <a:spcPts val="0"/>
              </a:spcAft>
              <a:buSzPts val="4200"/>
              <a:buFont typeface="Source Sans Pro"/>
              <a:buNone/>
              <a:defRPr sz="4200">
                <a:latin typeface="Source Sans Pro"/>
                <a:ea typeface="Source Sans Pro"/>
                <a:cs typeface="Source Sans Pro"/>
                <a:sym typeface="Source Sans Pro"/>
              </a:defRPr>
            </a:lvl8pPr>
            <a:lvl9pPr lvl="8" algn="ctr" rtl="0">
              <a:spcBef>
                <a:spcPts val="0"/>
              </a:spcBef>
              <a:spcAft>
                <a:spcPts val="0"/>
              </a:spcAft>
              <a:buSzPts val="4200"/>
              <a:buFont typeface="Source Sans Pro"/>
              <a:buNone/>
              <a:defRPr sz="4200">
                <a:latin typeface="Source Sans Pro"/>
                <a:ea typeface="Source Sans Pro"/>
                <a:cs typeface="Source Sans Pro"/>
                <a:sym typeface="Source Sans Pro"/>
              </a:defRPr>
            </a:lvl9pPr>
          </a:lstStyle>
          <a:p>
            <a:endParaRPr/>
          </a:p>
        </p:txBody>
      </p:sp>
      <p:sp>
        <p:nvSpPr>
          <p:cNvPr id="32" name="Google Shape;32;p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434343"/>
              </a:buClr>
              <a:buSzPts val="2100"/>
              <a:buFont typeface="Source Sans Pro"/>
              <a:buNone/>
              <a:defRPr sz="2100" b="1">
                <a:solidFill>
                  <a:srgbClr val="434343"/>
                </a:solidFill>
                <a:latin typeface="Source Sans Pro"/>
                <a:ea typeface="Source Sans Pro"/>
                <a:cs typeface="Source Sans Pro"/>
                <a:sym typeface="Source Sans Pro"/>
              </a:defRPr>
            </a:lvl1pPr>
            <a:lvl2pPr lvl="1"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2pPr>
            <a:lvl3pPr lvl="2"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3pPr>
            <a:lvl4pPr lvl="3"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4pPr>
            <a:lvl5pPr lvl="4"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5pPr>
            <a:lvl6pPr lvl="5"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6pPr>
            <a:lvl7pPr lvl="6"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7pPr>
            <a:lvl8pPr lvl="7"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8pPr>
            <a:lvl9pPr lvl="8" algn="l" rtl="0">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9pPr>
          </a:lstStyle>
          <a:p>
            <a:endParaRPr/>
          </a:p>
        </p:txBody>
      </p:sp>
      <p:sp>
        <p:nvSpPr>
          <p:cNvPr id="33" name="Google Shape;33;p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15000"/>
              </a:lnSpc>
              <a:spcBef>
                <a:spcPts val="0"/>
              </a:spcBef>
              <a:spcAft>
                <a:spcPts val="0"/>
              </a:spcAft>
              <a:buClr>
                <a:srgbClr val="434343"/>
              </a:buClr>
              <a:buSzPts val="1800"/>
              <a:buFont typeface="Source Sans Pro"/>
              <a:buNone/>
              <a:defRPr b="1">
                <a:solidFill>
                  <a:srgbClr val="434343"/>
                </a:solidFill>
                <a:latin typeface="Source Sans Pro"/>
                <a:ea typeface="Source Sans Pro"/>
                <a:cs typeface="Source Sans Pro"/>
                <a:sym typeface="Source Sans Pro"/>
              </a:defRPr>
            </a:lvl1pPr>
            <a:lvl2pPr marL="914400" lvl="1"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2pPr>
            <a:lvl3pPr marL="1371600" lvl="2"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3pPr>
            <a:lvl4pPr marL="1828800" lvl="3"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4pPr>
            <a:lvl5pPr marL="2286000" lvl="4"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5pPr>
            <a:lvl6pPr marL="2743200" lvl="5"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6pPr>
            <a:lvl7pPr marL="3200400" lvl="6"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7pPr>
            <a:lvl8pPr marL="3657600" lvl="7" indent="-228600" algn="l"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8pPr>
            <a:lvl9pPr marL="4114800" lvl="8" indent="-228600" algn="l" rtl="0">
              <a:lnSpc>
                <a:spcPct val="115000"/>
              </a:lnSpc>
              <a:spcBef>
                <a:spcPts val="1600"/>
              </a:spcBef>
              <a:spcAft>
                <a:spcPts val="1600"/>
              </a:spcAft>
              <a:buClr>
                <a:srgbClr val="434343"/>
              </a:buClr>
              <a:buSzPts val="1400"/>
              <a:buFont typeface="Source Sans Pro"/>
              <a:buNone/>
              <a:defRPr>
                <a:solidFill>
                  <a:srgbClr val="434343"/>
                </a:solidFill>
                <a:latin typeface="Source Sans Pro"/>
                <a:ea typeface="Source Sans Pro"/>
                <a:cs typeface="Source Sans Pro"/>
                <a:sym typeface="Source Sans Pro"/>
              </a:defRPr>
            </a:lvl9pPr>
          </a:lstStyle>
          <a:p>
            <a:endParaRPr/>
          </a:p>
        </p:txBody>
      </p:sp>
      <p:sp>
        <p:nvSpPr>
          <p:cNvPr id="34" name="Google Shape;34;p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76"/>
        <p:cNvGrpSpPr/>
        <p:nvPr/>
      </p:nvGrpSpPr>
      <p:grpSpPr>
        <a:xfrm>
          <a:off x="0" y="0"/>
          <a:ext cx="0" cy="0"/>
          <a:chOff x="0" y="0"/>
          <a:chExt cx="0" cy="0"/>
        </a:xfrm>
      </p:grpSpPr>
      <p:sp>
        <p:nvSpPr>
          <p:cNvPr id="277" name="Google Shape;277;p64"/>
          <p:cNvSpPr txBox="1">
            <a:spLocks noGrp="1"/>
          </p:cNvSpPr>
          <p:nvPr>
            <p:ph type="title"/>
          </p:nvPr>
        </p:nvSpPr>
        <p:spPr>
          <a:xfrm>
            <a:off x="628650" y="273844"/>
            <a:ext cx="7886700" cy="10425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64"/>
          <p:cNvSpPr txBox="1">
            <a:spLocks noGrp="1"/>
          </p:cNvSpPr>
          <p:nvPr>
            <p:ph type="body" idx="1"/>
          </p:nvPr>
        </p:nvSpPr>
        <p:spPr>
          <a:xfrm>
            <a:off x="628650" y="1261241"/>
            <a:ext cx="3886200" cy="3608415"/>
          </a:xfrm>
          <a:prstGeom prst="rect">
            <a:avLst/>
          </a:prstGeom>
          <a:noFill/>
          <a:ln>
            <a:noFill/>
          </a:ln>
        </p:spPr>
        <p:txBody>
          <a:bodyPr spcFirstLastPara="1" wrap="square" lIns="91425" tIns="45700" rIns="91425" bIns="45700" anchor="t" anchorCtr="0">
            <a:normAutofit/>
          </a:bodyPr>
          <a:lstStyle>
            <a:lvl1pPr marL="342900" lvl="0" indent="-257175" algn="l">
              <a:lnSpc>
                <a:spcPct val="150000"/>
              </a:lnSpc>
              <a:spcBef>
                <a:spcPts val="750"/>
              </a:spcBef>
              <a:spcAft>
                <a:spcPts val="0"/>
              </a:spcAft>
              <a:buClr>
                <a:schemeClr val="dk2"/>
              </a:buClr>
              <a:buSzPts val="1800"/>
              <a:buChar char="•"/>
              <a:defRPr/>
            </a:lvl1pPr>
            <a:lvl2pPr marL="685800" lvl="1" indent="-257175" algn="l">
              <a:lnSpc>
                <a:spcPct val="150000"/>
              </a:lnSpc>
              <a:spcBef>
                <a:spcPts val="375"/>
              </a:spcBef>
              <a:spcAft>
                <a:spcPts val="0"/>
              </a:spcAft>
              <a:buClr>
                <a:schemeClr val="dk2"/>
              </a:buClr>
              <a:buSzPts val="1800"/>
              <a:buChar char="•"/>
              <a:defRPr/>
            </a:lvl2pPr>
            <a:lvl3pPr marL="1028700" lvl="2" indent="-257175" algn="l">
              <a:lnSpc>
                <a:spcPct val="150000"/>
              </a:lnSpc>
              <a:spcBef>
                <a:spcPts val="375"/>
              </a:spcBef>
              <a:spcAft>
                <a:spcPts val="0"/>
              </a:spcAft>
              <a:buClr>
                <a:schemeClr val="dk2"/>
              </a:buClr>
              <a:buSzPts val="1800"/>
              <a:buChar char="•"/>
              <a:defRPr/>
            </a:lvl3pPr>
            <a:lvl4pPr marL="1371600" lvl="3" indent="-257175" algn="l">
              <a:lnSpc>
                <a:spcPct val="150000"/>
              </a:lnSpc>
              <a:spcBef>
                <a:spcPts val="375"/>
              </a:spcBef>
              <a:spcAft>
                <a:spcPts val="0"/>
              </a:spcAft>
              <a:buClr>
                <a:schemeClr val="dk2"/>
              </a:buClr>
              <a:buSzPts val="1800"/>
              <a:buChar char="•"/>
              <a:defRPr/>
            </a:lvl4pPr>
            <a:lvl5pPr marL="1714500" lvl="4" indent="-257175" algn="l">
              <a:lnSpc>
                <a:spcPct val="150000"/>
              </a:lnSpc>
              <a:spcBef>
                <a:spcPts val="375"/>
              </a:spcBef>
              <a:spcAft>
                <a:spcPts val="0"/>
              </a:spcAft>
              <a:buClr>
                <a:schemeClr val="dk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9" name="Google Shape;279;p64"/>
          <p:cNvSpPr txBox="1">
            <a:spLocks noGrp="1"/>
          </p:cNvSpPr>
          <p:nvPr>
            <p:ph type="body" idx="2"/>
          </p:nvPr>
        </p:nvSpPr>
        <p:spPr>
          <a:xfrm>
            <a:off x="4629150" y="1261241"/>
            <a:ext cx="3886200" cy="3608414"/>
          </a:xfrm>
          <a:prstGeom prst="rect">
            <a:avLst/>
          </a:prstGeom>
          <a:noFill/>
          <a:ln>
            <a:noFill/>
          </a:ln>
        </p:spPr>
        <p:txBody>
          <a:bodyPr spcFirstLastPara="1" wrap="square" lIns="91425" tIns="45700" rIns="91425" bIns="45700" anchor="t" anchorCtr="0">
            <a:normAutofit/>
          </a:bodyPr>
          <a:lstStyle>
            <a:lvl1pPr marL="342900" lvl="0" indent="-257175" algn="l">
              <a:lnSpc>
                <a:spcPct val="150000"/>
              </a:lnSpc>
              <a:spcBef>
                <a:spcPts val="750"/>
              </a:spcBef>
              <a:spcAft>
                <a:spcPts val="0"/>
              </a:spcAft>
              <a:buClr>
                <a:schemeClr val="dk2"/>
              </a:buClr>
              <a:buSzPts val="1800"/>
              <a:buChar char="•"/>
              <a:defRPr/>
            </a:lvl1pPr>
            <a:lvl2pPr marL="685800" lvl="1" indent="-257175" algn="l">
              <a:lnSpc>
                <a:spcPct val="150000"/>
              </a:lnSpc>
              <a:spcBef>
                <a:spcPts val="375"/>
              </a:spcBef>
              <a:spcAft>
                <a:spcPts val="0"/>
              </a:spcAft>
              <a:buClr>
                <a:schemeClr val="dk2"/>
              </a:buClr>
              <a:buSzPts val="1800"/>
              <a:buChar char="•"/>
              <a:defRPr/>
            </a:lvl2pPr>
            <a:lvl3pPr marL="1028700" lvl="2" indent="-257175" algn="l">
              <a:lnSpc>
                <a:spcPct val="150000"/>
              </a:lnSpc>
              <a:spcBef>
                <a:spcPts val="375"/>
              </a:spcBef>
              <a:spcAft>
                <a:spcPts val="0"/>
              </a:spcAft>
              <a:buClr>
                <a:schemeClr val="dk2"/>
              </a:buClr>
              <a:buSzPts val="1800"/>
              <a:buChar char="•"/>
              <a:defRPr/>
            </a:lvl3pPr>
            <a:lvl4pPr marL="1371600" lvl="3" indent="-257175" algn="l">
              <a:lnSpc>
                <a:spcPct val="150000"/>
              </a:lnSpc>
              <a:spcBef>
                <a:spcPts val="375"/>
              </a:spcBef>
              <a:spcAft>
                <a:spcPts val="0"/>
              </a:spcAft>
              <a:buClr>
                <a:schemeClr val="dk2"/>
              </a:buClr>
              <a:buSzPts val="1800"/>
              <a:buChar char="•"/>
              <a:defRPr/>
            </a:lvl4pPr>
            <a:lvl5pPr marL="1714500" lvl="4" indent="-257175" algn="l">
              <a:lnSpc>
                <a:spcPct val="150000"/>
              </a:lnSpc>
              <a:spcBef>
                <a:spcPts val="375"/>
              </a:spcBef>
              <a:spcAft>
                <a:spcPts val="0"/>
              </a:spcAft>
              <a:buClr>
                <a:schemeClr val="dk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4214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B82BA-7D09-4F98-A975-3E8743310BA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CA969B9-00AA-4794-9860-0C0427FBE03F}"/>
              </a:ext>
            </a:extLst>
          </p:cNvPr>
          <p:cNvSpPr>
            <a:spLocks noGrp="1"/>
          </p:cNvSpPr>
          <p:nvPr>
            <p:ph type="ftr" sz="quarter" idx="11"/>
          </p:nvPr>
        </p:nvSpPr>
        <p:spPr/>
        <p:txBody>
          <a:bodyPr/>
          <a:lstStyle/>
          <a:p>
            <a:r>
              <a:rPr lang="en-US"/>
              <a:t>www.nachc.org</a:t>
            </a:r>
          </a:p>
        </p:txBody>
      </p:sp>
      <p:sp>
        <p:nvSpPr>
          <p:cNvPr id="4" name="Slide Number Placeholder 3">
            <a:extLst>
              <a:ext uri="{FF2B5EF4-FFF2-40B4-BE49-F238E27FC236}">
                <a16:creationId xmlns:a16="http://schemas.microsoft.com/office/drawing/2014/main" id="{ED5C89C6-50D2-499C-9A17-FD675CBB57BE}"/>
              </a:ext>
            </a:extLst>
          </p:cNvPr>
          <p:cNvSpPr>
            <a:spLocks noGrp="1"/>
          </p:cNvSpPr>
          <p:nvPr>
            <p:ph type="sldNum" sz="quarter" idx="12"/>
          </p:nvPr>
        </p:nvSpPr>
        <p:spPr/>
        <p:txBody>
          <a:bodyPr/>
          <a:lstStyle/>
          <a:p>
            <a:fld id="{78C6FE43-907D-4A66-AAD7-79F3D3A0FF28}" type="slidenum">
              <a:rPr lang="en-US" smtClean="0"/>
              <a:t>‹#›</a:t>
            </a:fld>
            <a:endParaRPr lang="en-US"/>
          </a:p>
        </p:txBody>
      </p:sp>
    </p:spTree>
    <p:extLst>
      <p:ext uri="{BB962C8B-B14F-4D97-AF65-F5344CB8AC3E}">
        <p14:creationId xmlns:p14="http://schemas.microsoft.com/office/powerpoint/2010/main" val="273188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234978" y="342900"/>
            <a:ext cx="1596179" cy="423296"/>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831157" y="0"/>
            <a:ext cx="7324805" cy="5150570"/>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 name="Subtitle 2"/>
          <p:cNvSpPr>
            <a:spLocks noGrp="1"/>
          </p:cNvSpPr>
          <p:nvPr>
            <p:ph type="subTitle" idx="1"/>
          </p:nvPr>
        </p:nvSpPr>
        <p:spPr>
          <a:xfrm>
            <a:off x="4026839" y="3804347"/>
            <a:ext cx="4208249" cy="1241822"/>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p:cNvSpPr>
            <a:spLocks noGrp="1"/>
          </p:cNvSpPr>
          <p:nvPr>
            <p:ph type="ctrTitle" hasCustomPrompt="1"/>
          </p:nvPr>
        </p:nvSpPr>
        <p:spPr>
          <a:xfrm>
            <a:off x="4026838" y="1992796"/>
            <a:ext cx="5085464" cy="1790700"/>
          </a:xfrm>
          <a:prstGeom prst="rect">
            <a:avLst/>
          </a:prstGeom>
        </p:spPr>
        <p:txBody>
          <a:bodyPr anchor="b"/>
          <a:lstStyle>
            <a:lvl1pPr algn="l">
              <a:defRPr sz="45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2293301" y="-255947"/>
            <a:ext cx="1639825" cy="5654796"/>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62600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71594" y="0"/>
            <a:ext cx="1900334" cy="13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3" b="-403"/>
          <a:stretch/>
        </p:blipFill>
        <p:spPr>
          <a:xfrm flipH="1">
            <a:off x="5861441" y="400050"/>
            <a:ext cx="2031275" cy="4286250"/>
          </a:xfrm>
          <a:prstGeom prst="rect">
            <a:avLst/>
          </a:prstGeom>
        </p:spPr>
      </p:pic>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514350" y="468735"/>
            <a:ext cx="4686300" cy="780931"/>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a:t>FOLLOW @NACHC</a:t>
            </a:r>
            <a:endParaRPr lang="ru-RU"/>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600169" y="1485900"/>
            <a:ext cx="476250" cy="47625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600169" y="2084530"/>
            <a:ext cx="476250" cy="47625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600169" y="2683160"/>
            <a:ext cx="476250" cy="47625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600169" y="3281789"/>
            <a:ext cx="476250" cy="476250"/>
          </a:xfrm>
          <a:prstGeom prst="rect">
            <a:avLst/>
          </a:prstGeom>
        </p:spPr>
      </p:pic>
      <p:sp>
        <p:nvSpPr>
          <p:cNvPr id="18" name="Рисунок 13">
            <a:extLst>
              <a:ext uri="{FF2B5EF4-FFF2-40B4-BE49-F238E27FC236}">
                <a16:creationId xmlns:a16="http://schemas.microsoft.com/office/drawing/2014/main" id="{194CE8D0-7FE3-9C4C-B485-689939AC7528}"/>
              </a:ext>
            </a:extLst>
          </p:cNvPr>
          <p:cNvSpPr>
            <a:spLocks noGrp="1"/>
          </p:cNvSpPr>
          <p:nvPr>
            <p:ph type="pic" sz="quarter" idx="29" hasCustomPrompt="1"/>
          </p:nvPr>
        </p:nvSpPr>
        <p:spPr>
          <a:xfrm>
            <a:off x="5880399" y="571500"/>
            <a:ext cx="1758342" cy="394335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a:stretch>
              <a:fillRect l="-4603" t="354" r="-4603"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600" b="1">
                <a:solidFill>
                  <a:schemeClr val="lt1"/>
                </a:solidFill>
              </a:defRPr>
            </a:lvl1pPr>
          </a:lstStyle>
          <a:p>
            <a:pPr lvl="0" algn="ctr"/>
            <a:r>
              <a:rPr lang="en-US"/>
              <a:t>Click icon to add picture\</a:t>
            </a:r>
          </a:p>
        </p:txBody>
      </p:sp>
      <p:grpSp>
        <p:nvGrpSpPr>
          <p:cNvPr id="14" name="Group 13">
            <a:extLst>
              <a:ext uri="{FF2B5EF4-FFF2-40B4-BE49-F238E27FC236}">
                <a16:creationId xmlns:a16="http://schemas.microsoft.com/office/drawing/2014/main" id="{44A02A0E-F638-C64C-8C75-2F15F0183CC5}"/>
              </a:ext>
            </a:extLst>
          </p:cNvPr>
          <p:cNvGrpSpPr/>
          <p:nvPr userDrawn="1"/>
        </p:nvGrpSpPr>
        <p:grpSpPr>
          <a:xfrm>
            <a:off x="600169" y="3880419"/>
            <a:ext cx="476250" cy="476250"/>
            <a:chOff x="800225" y="5275418"/>
            <a:chExt cx="635000" cy="635000"/>
          </a:xfrm>
        </p:grpSpPr>
        <p:sp>
          <p:nvSpPr>
            <p:cNvPr id="9" name="Oval 8">
              <a:extLst>
                <a:ext uri="{FF2B5EF4-FFF2-40B4-BE49-F238E27FC236}">
                  <a16:creationId xmlns:a16="http://schemas.microsoft.com/office/drawing/2014/main" id="{2900523F-D7E4-1C46-A5CC-9CF956C96455}"/>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12" descr="A picture containing logo&#10;&#10;Description automatically generated">
              <a:extLst>
                <a:ext uri="{FF2B5EF4-FFF2-40B4-BE49-F238E27FC236}">
                  <a16:creationId xmlns:a16="http://schemas.microsoft.com/office/drawing/2014/main" id="{6FF48CEA-8286-294F-B3BF-6E321C3BEAF2}"/>
                </a:ext>
              </a:extLst>
            </p:cNvPr>
            <p:cNvPicPr>
              <a:picLocks noChangeAspect="1"/>
            </p:cNvPicPr>
            <p:nvPr userDrawn="1"/>
          </p:nvPicPr>
          <p:blipFill rotWithShape="1">
            <a:blip r:embed="rId8"/>
            <a:srcRect l="-704" t="-505" r="67600" b="505"/>
            <a:stretch/>
          </p:blipFill>
          <p:spPr>
            <a:xfrm>
              <a:off x="898269" y="5442042"/>
              <a:ext cx="438912" cy="301752"/>
            </a:xfrm>
            <a:prstGeom prst="rect">
              <a:avLst/>
            </a:prstGeom>
          </p:spPr>
        </p:pic>
      </p:grpSp>
      <p:sp>
        <p:nvSpPr>
          <p:cNvPr id="27" name="TextBox 26">
            <a:extLst>
              <a:ext uri="{FF2B5EF4-FFF2-40B4-BE49-F238E27FC236}">
                <a16:creationId xmlns:a16="http://schemas.microsoft.com/office/drawing/2014/main" id="{D90165F6-80D1-5A4F-A2D8-397CD9D5B2F5}"/>
              </a:ext>
            </a:extLst>
          </p:cNvPr>
          <p:cNvSpPr txBox="1"/>
          <p:nvPr userDrawn="1"/>
        </p:nvSpPr>
        <p:spPr>
          <a:xfrm>
            <a:off x="1228819" y="1512746"/>
            <a:ext cx="3408494" cy="392415"/>
          </a:xfrm>
          <a:prstGeom prst="rect">
            <a:avLst/>
          </a:prstGeom>
          <a:noFill/>
        </p:spPr>
        <p:txBody>
          <a:bodyPr wrap="square" rtlCol="0">
            <a:noAutofit/>
          </a:bodyPr>
          <a:lstStyle/>
          <a:p>
            <a:r>
              <a:rPr lang="en-US" sz="2100" err="1">
                <a:solidFill>
                  <a:schemeClr val="bg1"/>
                </a:solidFill>
              </a:rPr>
              <a:t>Twitter.com</a:t>
            </a:r>
            <a:r>
              <a:rPr lang="en-US" sz="2100">
                <a:solidFill>
                  <a:schemeClr val="bg1"/>
                </a:solidFill>
              </a:rPr>
              <a:t>/NACHC</a:t>
            </a:r>
          </a:p>
        </p:txBody>
      </p:sp>
      <p:sp>
        <p:nvSpPr>
          <p:cNvPr id="28" name="TextBox 27">
            <a:extLst>
              <a:ext uri="{FF2B5EF4-FFF2-40B4-BE49-F238E27FC236}">
                <a16:creationId xmlns:a16="http://schemas.microsoft.com/office/drawing/2014/main" id="{AE07270D-241C-5B41-97BE-A2B08EE2E980}"/>
              </a:ext>
            </a:extLst>
          </p:cNvPr>
          <p:cNvSpPr txBox="1"/>
          <p:nvPr userDrawn="1"/>
        </p:nvSpPr>
        <p:spPr>
          <a:xfrm>
            <a:off x="1228819" y="2114550"/>
            <a:ext cx="3408494" cy="392415"/>
          </a:xfrm>
          <a:prstGeom prst="rect">
            <a:avLst/>
          </a:prstGeom>
          <a:noFill/>
        </p:spPr>
        <p:txBody>
          <a:bodyPr wrap="square" rtlCol="0">
            <a:noAutofit/>
          </a:bodyPr>
          <a:lstStyle/>
          <a:p>
            <a:pPr marL="0" algn="l" defTabSz="685800" rtl="0" eaLnBrk="1" latinLnBrk="0" hangingPunct="1"/>
            <a:r>
              <a:rPr lang="en-US" sz="2100" kern="1200" err="1">
                <a:solidFill>
                  <a:schemeClr val="bg1"/>
                </a:solidFill>
                <a:latin typeface="+mn-lt"/>
                <a:ea typeface="+mn-ea"/>
                <a:cs typeface="+mn-cs"/>
              </a:rPr>
              <a:t>Facebook.com</a:t>
            </a:r>
            <a:r>
              <a:rPr lang="en-US" sz="2100" kern="1200">
                <a:solidFill>
                  <a:schemeClr val="bg1"/>
                </a:solidFill>
                <a:latin typeface="+mn-lt"/>
                <a:ea typeface="+mn-ea"/>
                <a:cs typeface="+mn-cs"/>
              </a:rPr>
              <a:t>/</a:t>
            </a:r>
            <a:r>
              <a:rPr lang="en-US" sz="2100" kern="1200" err="1">
                <a:solidFill>
                  <a:schemeClr val="bg1"/>
                </a:solidFill>
                <a:latin typeface="+mn-lt"/>
                <a:ea typeface="+mn-ea"/>
                <a:cs typeface="+mn-cs"/>
              </a:rPr>
              <a:t>nachc</a:t>
            </a:r>
            <a:endParaRPr lang="en-US" sz="2100" kern="1200">
              <a:solidFill>
                <a:schemeClr val="bg1"/>
              </a:solidFill>
              <a:latin typeface="+mn-lt"/>
              <a:ea typeface="+mn-ea"/>
              <a:cs typeface="+mn-cs"/>
            </a:endParaRPr>
          </a:p>
        </p:txBody>
      </p:sp>
      <p:sp>
        <p:nvSpPr>
          <p:cNvPr id="29" name="TextBox 28">
            <a:extLst>
              <a:ext uri="{FF2B5EF4-FFF2-40B4-BE49-F238E27FC236}">
                <a16:creationId xmlns:a16="http://schemas.microsoft.com/office/drawing/2014/main" id="{B2406C24-18AB-204F-AEA1-908AEB77C08D}"/>
              </a:ext>
            </a:extLst>
          </p:cNvPr>
          <p:cNvSpPr txBox="1"/>
          <p:nvPr userDrawn="1"/>
        </p:nvSpPr>
        <p:spPr>
          <a:xfrm>
            <a:off x="1228819" y="2731841"/>
            <a:ext cx="3408494" cy="392415"/>
          </a:xfrm>
          <a:prstGeom prst="rect">
            <a:avLst/>
          </a:prstGeom>
          <a:noFill/>
        </p:spPr>
        <p:txBody>
          <a:bodyPr wrap="square" rtlCol="0">
            <a:noAutofit/>
          </a:bodyPr>
          <a:lstStyle/>
          <a:p>
            <a:pPr marL="0" algn="l" defTabSz="685800" rtl="0" eaLnBrk="1" latinLnBrk="0" hangingPunct="1"/>
            <a:r>
              <a:rPr lang="en-US" sz="2100" kern="1200" err="1">
                <a:solidFill>
                  <a:schemeClr val="bg1"/>
                </a:solidFill>
                <a:latin typeface="+mn-lt"/>
                <a:ea typeface="+mn-ea"/>
                <a:cs typeface="+mn-cs"/>
              </a:rPr>
              <a:t>Instagram.com</a:t>
            </a:r>
            <a:r>
              <a:rPr lang="en-US" sz="2100" kern="1200">
                <a:solidFill>
                  <a:schemeClr val="bg1"/>
                </a:solidFill>
                <a:latin typeface="+mn-lt"/>
                <a:ea typeface="+mn-ea"/>
                <a:cs typeface="+mn-cs"/>
              </a:rPr>
              <a:t>/</a:t>
            </a:r>
            <a:r>
              <a:rPr lang="en-US" sz="2100" kern="1200" err="1">
                <a:solidFill>
                  <a:schemeClr val="bg1"/>
                </a:solidFill>
                <a:latin typeface="+mn-lt"/>
                <a:ea typeface="+mn-ea"/>
                <a:cs typeface="+mn-cs"/>
              </a:rPr>
              <a:t>nachc</a:t>
            </a:r>
            <a:endParaRPr lang="en-US" sz="2100" kern="1200">
              <a:solidFill>
                <a:schemeClr val="bg1"/>
              </a:solidFill>
              <a:latin typeface="+mn-lt"/>
              <a:ea typeface="+mn-ea"/>
              <a:cs typeface="+mn-cs"/>
            </a:endParaRPr>
          </a:p>
        </p:txBody>
      </p:sp>
      <p:sp>
        <p:nvSpPr>
          <p:cNvPr id="30" name="TextBox 29">
            <a:extLst>
              <a:ext uri="{FF2B5EF4-FFF2-40B4-BE49-F238E27FC236}">
                <a16:creationId xmlns:a16="http://schemas.microsoft.com/office/drawing/2014/main" id="{0ABC77EF-810E-3D4F-ADBD-BF5DE231F390}"/>
              </a:ext>
            </a:extLst>
          </p:cNvPr>
          <p:cNvSpPr txBox="1"/>
          <p:nvPr userDrawn="1"/>
        </p:nvSpPr>
        <p:spPr>
          <a:xfrm>
            <a:off x="1228819" y="3360491"/>
            <a:ext cx="3408494" cy="392415"/>
          </a:xfrm>
          <a:prstGeom prst="rect">
            <a:avLst/>
          </a:prstGeom>
          <a:noFill/>
        </p:spPr>
        <p:txBody>
          <a:bodyPr wrap="square"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kern="1200" err="1">
                <a:solidFill>
                  <a:schemeClr val="bg1"/>
                </a:solidFill>
                <a:latin typeface="+mn-lt"/>
                <a:ea typeface="+mn-ea"/>
                <a:cs typeface="+mn-cs"/>
              </a:rPr>
              <a:t>Linkedin.com</a:t>
            </a:r>
            <a:r>
              <a:rPr lang="en-US" sz="2100" kern="1200">
                <a:solidFill>
                  <a:schemeClr val="bg1"/>
                </a:solidFill>
                <a:latin typeface="+mn-lt"/>
                <a:ea typeface="+mn-ea"/>
                <a:cs typeface="+mn-cs"/>
              </a:rPr>
              <a:t>/company/</a:t>
            </a:r>
            <a:r>
              <a:rPr lang="en-US" sz="2100" kern="1200" err="1">
                <a:solidFill>
                  <a:schemeClr val="bg1"/>
                </a:solidFill>
                <a:latin typeface="+mn-lt"/>
                <a:ea typeface="+mn-ea"/>
                <a:cs typeface="+mn-cs"/>
              </a:rPr>
              <a:t>nachc</a:t>
            </a:r>
            <a:endParaRPr lang="en-US" sz="2100" kern="120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FA611A60-50FE-AA4D-B467-17061A059BB8}"/>
              </a:ext>
            </a:extLst>
          </p:cNvPr>
          <p:cNvSpPr txBox="1"/>
          <p:nvPr userDrawn="1"/>
        </p:nvSpPr>
        <p:spPr>
          <a:xfrm>
            <a:off x="1228819" y="3809646"/>
            <a:ext cx="3714750" cy="503888"/>
          </a:xfrm>
          <a:prstGeom prst="rect">
            <a:avLst/>
          </a:prstGeom>
          <a:noFill/>
        </p:spPr>
        <p:txBody>
          <a:bodyPr wrap="square" rtlCol="0">
            <a:noAutofit/>
          </a:bodyPr>
          <a:lstStyle/>
          <a:p>
            <a:pPr marL="171450" lvl="0" indent="-171450">
              <a:lnSpc>
                <a:spcPct val="150000"/>
              </a:lnSpc>
            </a:pPr>
            <a:r>
              <a:rPr lang="en-US" sz="2100" kern="1200" err="1">
                <a:solidFill>
                  <a:schemeClr val="bg1"/>
                </a:solidFill>
                <a:latin typeface="+mn-lt"/>
                <a:ea typeface="+mn-ea"/>
                <a:cs typeface="+mn-cs"/>
              </a:rPr>
              <a:t>YouTube.com</a:t>
            </a:r>
            <a:r>
              <a:rPr lang="en-US" sz="2100" kern="1200">
                <a:solidFill>
                  <a:schemeClr val="bg1"/>
                </a:solidFill>
                <a:latin typeface="+mn-lt"/>
                <a:ea typeface="+mn-ea"/>
                <a:cs typeface="+mn-cs"/>
              </a:rPr>
              <a:t>/user/</a:t>
            </a:r>
            <a:r>
              <a:rPr lang="en-US" sz="2100" kern="1200" err="1">
                <a:solidFill>
                  <a:schemeClr val="bg1"/>
                </a:solidFill>
                <a:latin typeface="+mn-lt"/>
                <a:ea typeface="+mn-ea"/>
                <a:cs typeface="+mn-cs"/>
              </a:rPr>
              <a:t>nachcmedia</a:t>
            </a:r>
            <a:endParaRPr lang="en-US" sz="2100"/>
          </a:p>
        </p:txBody>
      </p:sp>
    </p:spTree>
    <p:extLst>
      <p:ext uri="{BB962C8B-B14F-4D97-AF65-F5344CB8AC3E}">
        <p14:creationId xmlns:p14="http://schemas.microsoft.com/office/powerpoint/2010/main" val="1022514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629841" y="273844"/>
            <a:ext cx="7886700" cy="994172"/>
          </a:xfrm>
        </p:spPr>
        <p:txBody>
          <a:bodyPr>
            <a:normAutofit/>
          </a:bodyPr>
          <a:lstStyle>
            <a:lvl1pPr>
              <a:defRPr sz="2700" b="1">
                <a:solidFill>
                  <a:srgbClr val="532E63"/>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629842" y="1371601"/>
            <a:ext cx="3868340" cy="3270647"/>
          </a:xfrm>
        </p:spPr>
        <p:txBody>
          <a:bodyPr/>
          <a:lstStyle>
            <a:lvl1pPr>
              <a:defRPr sz="1800" b="1">
                <a:solidFill>
                  <a:srgbClr val="5E973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4629150" y="1371601"/>
            <a:ext cx="3887391" cy="3270647"/>
          </a:xfrm>
        </p:spPr>
        <p:txBody>
          <a:bodyPr/>
          <a:lstStyle>
            <a:lvl1pPr>
              <a:defRPr sz="1800" b="1">
                <a:solidFill>
                  <a:srgbClr val="5E973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7758D7F7-50FC-4389-A9A3-789315B38B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24102"/>
            <a:ext cx="9144000" cy="117699"/>
          </a:xfrm>
          <a:prstGeom prst="rect">
            <a:avLst/>
          </a:prstGeom>
        </p:spPr>
      </p:pic>
      <p:sp>
        <p:nvSpPr>
          <p:cNvPr id="7" name="Slide Number Placeholder 6">
            <a:extLst>
              <a:ext uri="{FF2B5EF4-FFF2-40B4-BE49-F238E27FC236}">
                <a16:creationId xmlns:a16="http://schemas.microsoft.com/office/drawing/2014/main" id="{610F090C-639C-439C-AC5D-ACA3E0A93F1E}"/>
              </a:ext>
            </a:extLst>
          </p:cNvPr>
          <p:cNvSpPr>
            <a:spLocks noGrp="1"/>
          </p:cNvSpPr>
          <p:nvPr>
            <p:ph type="sldNum" sz="quarter" idx="12"/>
          </p:nvPr>
        </p:nvSpPr>
        <p:spPr/>
        <p:txBody>
          <a:bodyPr/>
          <a:lstStyle>
            <a:lvl1pPr>
              <a:defRPr>
                <a:solidFill>
                  <a:schemeClr val="tx1"/>
                </a:solidFill>
              </a:defRPr>
            </a:lvl1pPr>
          </a:lstStyle>
          <a:p>
            <a:fld id="{9ABF8E7D-0782-4402-876D-ACDA350B323A}" type="slidenum">
              <a:rPr lang="en-US" smtClean="0"/>
              <a:pPr/>
              <a:t>‹#›</a:t>
            </a:fld>
            <a:endParaRPr lang="en-US"/>
          </a:p>
        </p:txBody>
      </p:sp>
    </p:spTree>
    <p:extLst>
      <p:ext uri="{BB962C8B-B14F-4D97-AF65-F5344CB8AC3E}">
        <p14:creationId xmlns:p14="http://schemas.microsoft.com/office/powerpoint/2010/main" val="2709427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4767263"/>
            <a:ext cx="3086100" cy="273844"/>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342900" y="459486"/>
            <a:ext cx="4948688" cy="1106754"/>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397677" y="1904944"/>
            <a:ext cx="7935217" cy="2209856"/>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Прямоугольник 11">
            <a:extLst>
              <a:ext uri="{FF2B5EF4-FFF2-40B4-BE49-F238E27FC236}">
                <a16:creationId xmlns:a16="http://schemas.microsoft.com/office/drawing/2014/main" id="{98B4960F-100A-FD44-A77A-8F559947531C}"/>
              </a:ext>
            </a:extLst>
          </p:cNvPr>
          <p:cNvSpPr/>
          <p:nvPr userDrawn="1"/>
        </p:nvSpPr>
        <p:spPr>
          <a:xfrm>
            <a:off x="397677" y="0"/>
            <a:ext cx="1900334"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Tree>
    <p:extLst>
      <p:ext uri="{BB962C8B-B14F-4D97-AF65-F5344CB8AC3E}">
        <p14:creationId xmlns:p14="http://schemas.microsoft.com/office/powerpoint/2010/main" val="376220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7A2482"/>
              </a:buClr>
              <a:buSzPts val="12000"/>
              <a:buFont typeface="Source Sans Pro"/>
              <a:buNone/>
              <a:defRPr sz="12000" b="1">
                <a:solidFill>
                  <a:srgbClr val="7A2482"/>
                </a:solidFill>
                <a:latin typeface="Source Sans Pro"/>
                <a:ea typeface="Source Sans Pro"/>
                <a:cs typeface="Source Sans Pro"/>
                <a:sym typeface="Source Sans Pro"/>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37" name="Google Shape;37;p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228600" algn="ctr" rtl="0">
              <a:lnSpc>
                <a:spcPct val="115000"/>
              </a:lnSpc>
              <a:spcBef>
                <a:spcPts val="0"/>
              </a:spcBef>
              <a:spcAft>
                <a:spcPts val="0"/>
              </a:spcAft>
              <a:buClr>
                <a:srgbClr val="434343"/>
              </a:buClr>
              <a:buSzPts val="1800"/>
              <a:buFont typeface="Source Sans Pro"/>
              <a:buNone/>
              <a:defRPr b="1">
                <a:solidFill>
                  <a:srgbClr val="434343"/>
                </a:solidFill>
                <a:latin typeface="Source Sans Pro"/>
                <a:ea typeface="Source Sans Pro"/>
                <a:cs typeface="Source Sans Pro"/>
                <a:sym typeface="Source Sans Pro"/>
              </a:defRPr>
            </a:lvl1pPr>
            <a:lvl2pPr marL="914400" lvl="1"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2pPr>
            <a:lvl3pPr marL="1371600" lvl="2"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3pPr>
            <a:lvl4pPr marL="1828800" lvl="3"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4pPr>
            <a:lvl5pPr marL="2286000" lvl="4"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5pPr>
            <a:lvl6pPr marL="2743200" lvl="5"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6pPr>
            <a:lvl7pPr marL="3200400" lvl="6"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7pPr>
            <a:lvl8pPr marL="3657600" lvl="7" indent="-228600" algn="ctr" rtl="0">
              <a:lnSpc>
                <a:spcPct val="115000"/>
              </a:lnSpc>
              <a:spcBef>
                <a:spcPts val="1600"/>
              </a:spcBef>
              <a:spcAft>
                <a:spcPts val="0"/>
              </a:spcAft>
              <a:buClr>
                <a:srgbClr val="434343"/>
              </a:buClr>
              <a:buSzPts val="1400"/>
              <a:buFont typeface="Source Sans Pro"/>
              <a:buNone/>
              <a:defRPr>
                <a:solidFill>
                  <a:srgbClr val="434343"/>
                </a:solidFill>
                <a:latin typeface="Source Sans Pro"/>
                <a:ea typeface="Source Sans Pro"/>
                <a:cs typeface="Source Sans Pro"/>
                <a:sym typeface="Source Sans Pro"/>
              </a:defRPr>
            </a:lvl8pPr>
            <a:lvl9pPr marL="4114800" lvl="8" indent="-228600" algn="ctr" rtl="0">
              <a:lnSpc>
                <a:spcPct val="115000"/>
              </a:lnSpc>
              <a:spcBef>
                <a:spcPts val="1600"/>
              </a:spcBef>
              <a:spcAft>
                <a:spcPts val="1600"/>
              </a:spcAft>
              <a:buClr>
                <a:srgbClr val="434343"/>
              </a:buClr>
              <a:buSzPts val="1400"/>
              <a:buFont typeface="Source Sans Pro"/>
              <a:buNone/>
              <a:defRPr>
                <a:solidFill>
                  <a:srgbClr val="434343"/>
                </a:solidFill>
                <a:latin typeface="Source Sans Pro"/>
                <a:ea typeface="Source Sans Pro"/>
                <a:cs typeface="Source Sans Pro"/>
                <a:sym typeface="Source Sans Pro"/>
              </a:defRPr>
            </a:lvl9pPr>
          </a:lstStyle>
          <a:p>
            <a:endParaRPr/>
          </a:p>
        </p:txBody>
      </p:sp>
      <p:sp>
        <p:nvSpPr>
          <p:cNvPr id="38" name="Google Shape;38;p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 Purple">
  <p:cSld name="Big number - Purpl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0"/>
              <a:buFont typeface="Source Sans Pro"/>
              <a:buNone/>
              <a:defRPr sz="12000" b="1">
                <a:solidFill>
                  <a:schemeClr val="lt1"/>
                </a:solidFill>
                <a:latin typeface="Source Sans Pro"/>
                <a:ea typeface="Source Sans Pro"/>
                <a:cs typeface="Source Sans Pro"/>
                <a:sym typeface="Source Sans Pro"/>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41" name="Google Shape;41;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228600" algn="ctr" rtl="0">
              <a:lnSpc>
                <a:spcPct val="115000"/>
              </a:lnSpc>
              <a:spcBef>
                <a:spcPts val="0"/>
              </a:spcBef>
              <a:spcAft>
                <a:spcPts val="0"/>
              </a:spcAft>
              <a:buClr>
                <a:srgbClr val="F3F3F3"/>
              </a:buClr>
              <a:buSzPts val="1800"/>
              <a:buFont typeface="Source Sans Pro"/>
              <a:buNone/>
              <a:defRPr b="1">
                <a:solidFill>
                  <a:srgbClr val="F3F3F3"/>
                </a:solidFill>
                <a:latin typeface="Source Sans Pro"/>
                <a:ea typeface="Source Sans Pro"/>
                <a:cs typeface="Source Sans Pro"/>
                <a:sym typeface="Source Sans Pro"/>
              </a:defRPr>
            </a:lvl1pPr>
            <a:lvl2pPr marL="914400" lvl="1"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2pPr>
            <a:lvl3pPr marL="1371600" lvl="2"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3pPr>
            <a:lvl4pPr marL="1828800" lvl="3"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4pPr>
            <a:lvl5pPr marL="2286000" lvl="4"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5pPr>
            <a:lvl6pPr marL="2743200" lvl="5"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6pPr>
            <a:lvl7pPr marL="3200400" lvl="6"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7pPr>
            <a:lvl8pPr marL="3657600" lvl="7" indent="-228600" algn="ctr" rtl="0">
              <a:lnSpc>
                <a:spcPct val="115000"/>
              </a:lnSpc>
              <a:spcBef>
                <a:spcPts val="1600"/>
              </a:spcBef>
              <a:spcAft>
                <a:spcPts val="0"/>
              </a:spcAft>
              <a:buClr>
                <a:srgbClr val="F3F3F3"/>
              </a:buClr>
              <a:buSzPts val="1400"/>
              <a:buFont typeface="Source Sans Pro"/>
              <a:buNone/>
              <a:defRPr>
                <a:solidFill>
                  <a:srgbClr val="F3F3F3"/>
                </a:solidFill>
                <a:latin typeface="Source Sans Pro"/>
                <a:ea typeface="Source Sans Pro"/>
                <a:cs typeface="Source Sans Pro"/>
                <a:sym typeface="Source Sans Pro"/>
              </a:defRPr>
            </a:lvl8pPr>
            <a:lvl9pPr marL="4114800" lvl="8" indent="-228600" algn="ctr" rtl="0">
              <a:lnSpc>
                <a:spcPct val="115000"/>
              </a:lnSpc>
              <a:spcBef>
                <a:spcPts val="1600"/>
              </a:spcBef>
              <a:spcAft>
                <a:spcPts val="1600"/>
              </a:spcAft>
              <a:buClr>
                <a:srgbClr val="F3F3F3"/>
              </a:buClr>
              <a:buSzPts val="1400"/>
              <a:buFont typeface="Source Sans Pro"/>
              <a:buNone/>
              <a:defRPr>
                <a:solidFill>
                  <a:srgbClr val="F3F3F3"/>
                </a:solidFill>
                <a:latin typeface="Source Sans Pro"/>
                <a:ea typeface="Source Sans Pro"/>
                <a:cs typeface="Source Sans Pro"/>
                <a:sym typeface="Source Sans Pro"/>
              </a:defRPr>
            </a:lvl9pPr>
          </a:lstStyle>
          <a:p>
            <a:endParaRPr/>
          </a:p>
        </p:txBody>
      </p:sp>
      <p:sp>
        <p:nvSpPr>
          <p:cNvPr id="42" name="Google Shape;42;p1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5.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emf"/><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emf"/><Relationship Id="rId2" Type="http://schemas.openxmlformats.org/officeDocument/2006/relationships/slideLayout" Target="../slideLayouts/slideLayout26.xml"/><Relationship Id="rId16" Type="http://schemas.openxmlformats.org/officeDocument/2006/relationships/image" Target="../media/image4.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5.emf"/><Relationship Id="rId2" Type="http://schemas.openxmlformats.org/officeDocument/2006/relationships/slideLayout" Target="../slideLayouts/slideLayout40.xml"/><Relationship Id="rId16" Type="http://schemas.openxmlformats.org/officeDocument/2006/relationships/image" Target="../media/image4.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image" Target="../media/image5.emf"/><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4.emf"/><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theme" Target="../theme/theme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6.xml"/><Relationship Id="rId1" Type="http://schemas.openxmlformats.org/officeDocument/2006/relationships/slideLayout" Target="../slideLayouts/slideLayout75.xml"/><Relationship Id="rId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7A2482"/>
              </a:buClr>
              <a:buSzPts val="2800"/>
              <a:buFont typeface="Helvetica Neue"/>
              <a:buNone/>
              <a:defRPr sz="2800" b="1" i="0" u="none" strike="noStrike" cap="none">
                <a:solidFill>
                  <a:srgbClr val="7A2482"/>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434343"/>
              </a:buClr>
              <a:buSzPts val="1800"/>
              <a:buFont typeface="Helvetica Neue"/>
              <a:buNone/>
              <a:defRPr sz="1800" b="1" i="0" u="none" strike="noStrike" cap="none">
                <a:solidFill>
                  <a:srgbClr val="434343"/>
                </a:solidFill>
                <a:latin typeface="Helvetica Neue"/>
                <a:ea typeface="Helvetica Neue"/>
                <a:cs typeface="Helvetica Neue"/>
                <a:sym typeface="Helvetica Neue"/>
              </a:defRPr>
            </a:lvl1pPr>
            <a:lvl2pPr marL="914400" marR="0" lvl="1"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2pPr>
            <a:lvl3pPr marL="1371600" marR="0" lvl="2"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3pPr>
            <a:lvl4pPr marL="1828800" marR="0" lvl="3"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4pPr>
            <a:lvl5pPr marL="2286000" marR="0" lvl="4"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5pPr>
            <a:lvl6pPr marL="2743200" marR="0" lvl="5"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6pPr>
            <a:lvl7pPr marL="3200400" marR="0" lvl="6"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7pPr>
            <a:lvl8pPr marL="3657600" marR="0" lvl="7" indent="-228600" algn="l" rtl="0">
              <a:lnSpc>
                <a:spcPct val="115000"/>
              </a:lnSpc>
              <a:spcBef>
                <a:spcPts val="1600"/>
              </a:spcBef>
              <a:spcAft>
                <a:spcPts val="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8pPr>
            <a:lvl9pPr marL="4114800" marR="0" lvl="8" indent="-228600" algn="l" rtl="0">
              <a:lnSpc>
                <a:spcPct val="115000"/>
              </a:lnSpc>
              <a:spcBef>
                <a:spcPts val="1600"/>
              </a:spcBef>
              <a:spcAft>
                <a:spcPts val="1600"/>
              </a:spcAft>
              <a:buClr>
                <a:srgbClr val="434343"/>
              </a:buClr>
              <a:buSzPts val="1400"/>
              <a:buFont typeface="Helvetica Neue"/>
              <a:buNone/>
              <a:defRPr sz="1400" b="0" i="0" u="none" strike="noStrike" cap="none">
                <a:solidFill>
                  <a:srgbClr val="434343"/>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4782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7"/>
          <a:stretch>
            <a:fillRect/>
          </a:stretch>
        </p:blipFill>
        <p:spPr>
          <a:xfrm>
            <a:off x="628650" y="4765117"/>
            <a:ext cx="1040710" cy="275990"/>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3680901" y="4767263"/>
            <a:ext cx="1782198"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8"/>
          <a:stretch>
            <a:fillRect/>
          </a:stretch>
        </p:blipFill>
        <p:spPr>
          <a:xfrm>
            <a:off x="7596336" y="4840002"/>
            <a:ext cx="594066" cy="138905"/>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6570222" y="4772532"/>
            <a:ext cx="1549061"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2"/>
                </a:solidFill>
              </a:rPr>
              <a:t>@NACHC</a:t>
            </a:r>
          </a:p>
        </p:txBody>
      </p:sp>
    </p:spTree>
    <p:extLst>
      <p:ext uri="{BB962C8B-B14F-4D97-AF65-F5344CB8AC3E}">
        <p14:creationId xmlns:p14="http://schemas.microsoft.com/office/powerpoint/2010/main" val="349951209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hd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4782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628650" y="4765117"/>
            <a:ext cx="1040710" cy="275990"/>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3680901" y="4767263"/>
            <a:ext cx="1782198"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7596336" y="4840002"/>
            <a:ext cx="594066" cy="138905"/>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6570222" y="4772532"/>
            <a:ext cx="1549061"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2"/>
                </a:solidFill>
              </a:rPr>
              <a:t>@NACHC</a:t>
            </a:r>
          </a:p>
        </p:txBody>
      </p:sp>
    </p:spTree>
    <p:extLst>
      <p:ext uri="{BB962C8B-B14F-4D97-AF65-F5344CB8AC3E}">
        <p14:creationId xmlns:p14="http://schemas.microsoft.com/office/powerpoint/2010/main" val="27221488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4782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628650" y="4765117"/>
            <a:ext cx="1040710" cy="275990"/>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3680901" y="4767263"/>
            <a:ext cx="1782198"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www.nachc.org</a:t>
            </a:r>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7596336" y="4840002"/>
            <a:ext cx="594066" cy="138905"/>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6570222" y="4772532"/>
            <a:ext cx="1549061"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2"/>
                </a:solidFill>
              </a:rPr>
              <a:t>@NACHC</a:t>
            </a:r>
          </a:p>
        </p:txBody>
      </p:sp>
    </p:spTree>
    <p:extLst>
      <p:ext uri="{BB962C8B-B14F-4D97-AF65-F5344CB8AC3E}">
        <p14:creationId xmlns:p14="http://schemas.microsoft.com/office/powerpoint/2010/main" val="29945287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4782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4"/>
          <a:stretch>
            <a:fillRect/>
          </a:stretch>
        </p:blipFill>
        <p:spPr>
          <a:xfrm>
            <a:off x="628650" y="4765117"/>
            <a:ext cx="1040710" cy="275990"/>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3680901" y="4767263"/>
            <a:ext cx="1782198"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5"/>
          <a:stretch>
            <a:fillRect/>
          </a:stretch>
        </p:blipFill>
        <p:spPr>
          <a:xfrm>
            <a:off x="7596336" y="4840002"/>
            <a:ext cx="594066" cy="138905"/>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6570222" y="4772532"/>
            <a:ext cx="1549061"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tx2"/>
                </a:solidFill>
              </a:rPr>
              <a:t>@NACHC</a:t>
            </a:r>
          </a:p>
        </p:txBody>
      </p:sp>
    </p:spTree>
    <p:extLst>
      <p:ext uri="{BB962C8B-B14F-4D97-AF65-F5344CB8AC3E}">
        <p14:creationId xmlns:p14="http://schemas.microsoft.com/office/powerpoint/2010/main" val="30149682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Lst>
  <p:hf hd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4782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3"/>
          <a:stretch>
            <a:fillRect/>
          </a:stretch>
        </p:blipFill>
        <p:spPr>
          <a:xfrm>
            <a:off x="571500" y="4765117"/>
            <a:ext cx="1040710" cy="275990"/>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3680901" y="4767263"/>
            <a:ext cx="1782198"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4"/>
          <a:stretch>
            <a:fillRect/>
          </a:stretch>
        </p:blipFill>
        <p:spPr>
          <a:xfrm>
            <a:off x="7596336" y="4840002"/>
            <a:ext cx="594066" cy="138905"/>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6570222" y="4772532"/>
            <a:ext cx="1549061"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2"/>
                </a:solidFill>
              </a:rPr>
              <a:t>@NACHC</a:t>
            </a:r>
          </a:p>
        </p:txBody>
      </p:sp>
    </p:spTree>
    <p:extLst>
      <p:ext uri="{BB962C8B-B14F-4D97-AF65-F5344CB8AC3E}">
        <p14:creationId xmlns:p14="http://schemas.microsoft.com/office/powerpoint/2010/main" val="3855133156"/>
      </p:ext>
    </p:extLst>
  </p:cSld>
  <p:clrMap bg1="lt1" tx1="dk1" bg2="lt2" tx2="dk2" accent1="accent1" accent2="accent2" accent3="accent3" accent4="accent4" accent5="accent5" accent6="accent6" hlink="hlink" folHlink="folHlink"/>
  <p:sldLayoutIdLst>
    <p:sldLayoutId id="2147483728" r:id="rId1"/>
  </p:sldLayoutIdLst>
  <p:hf hd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hyperlink" Target="https://www.instagram.com/candypolooza/" TargetMode="External"/><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hyperlink" Target="https://www.instagram.com/inthevalleyofthesun/" TargetMode="External"/><Relationship Id="rId21" Type="http://schemas.openxmlformats.org/officeDocument/2006/relationships/image" Target="../media/image39.png"/><Relationship Id="rId7" Type="http://schemas.openxmlformats.org/officeDocument/2006/relationships/hyperlink" Target="https://www.instagram.com/jaimemckee/" TargetMode="External"/><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hyperlink" Target="https://www.instagram.com/mommypowers/" TargetMode="External"/><Relationship Id="rId11" Type="http://schemas.openxmlformats.org/officeDocument/2006/relationships/hyperlink" Target="https://www.instagram.com/zeelshahmd/" TargetMode="External"/><Relationship Id="rId5" Type="http://schemas.openxmlformats.org/officeDocument/2006/relationships/hyperlink" Target="https://www.instagram.com/walkwithree/" TargetMode="External"/><Relationship Id="rId15" Type="http://schemas.openxmlformats.org/officeDocument/2006/relationships/image" Target="../media/image33.png"/><Relationship Id="rId10" Type="http://schemas.openxmlformats.org/officeDocument/2006/relationships/hyperlink" Target="https://www.instagram.com/jeffharryplays/" TargetMode="External"/><Relationship Id="rId19" Type="http://schemas.openxmlformats.org/officeDocument/2006/relationships/image" Target="../media/image37.png"/><Relationship Id="rId4" Type="http://schemas.openxmlformats.org/officeDocument/2006/relationships/hyperlink" Target="https://www.instagram.com/510families/" TargetMode="External"/><Relationship Id="rId9" Type="http://schemas.openxmlformats.org/officeDocument/2006/relationships/hyperlink" Target="https://www.instagram.com/the_zamp_camp/" TargetMode="External"/><Relationship Id="rId14" Type="http://schemas.openxmlformats.org/officeDocument/2006/relationships/image" Target="../media/image32.png"/><Relationship Id="rId22" Type="http://schemas.openxmlformats.org/officeDocument/2006/relationships/hyperlink" Target="https://www.instagram.com/stylecommodit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818162-250B-4626-9F60-E329CF45B86F}"/>
              </a:ext>
            </a:extLst>
          </p:cNvPr>
          <p:cNvSpPr>
            <a:spLocks noGrp="1"/>
          </p:cNvSpPr>
          <p:nvPr>
            <p:ph type="subTitle" idx="1"/>
          </p:nvPr>
        </p:nvSpPr>
        <p:spPr>
          <a:xfrm>
            <a:off x="3817621" y="4137659"/>
            <a:ext cx="4208249" cy="931369"/>
          </a:xfrm>
        </p:spPr>
        <p:txBody>
          <a:bodyPr>
            <a:normAutofit/>
          </a:bodyPr>
          <a:lstStyle/>
          <a:p>
            <a:r>
              <a:rPr lang="en-US"/>
              <a:t>Thursday, </a:t>
            </a:r>
            <a:r>
              <a:rPr lang="en-US" dirty="0"/>
              <a:t>July 14, 2022</a:t>
            </a:r>
          </a:p>
        </p:txBody>
      </p:sp>
      <p:sp>
        <p:nvSpPr>
          <p:cNvPr id="3" name="Title 2">
            <a:extLst>
              <a:ext uri="{FF2B5EF4-FFF2-40B4-BE49-F238E27FC236}">
                <a16:creationId xmlns:a16="http://schemas.microsoft.com/office/drawing/2014/main" id="{8C84BF58-6484-4B3F-8E2A-0C40DE245EF7}"/>
              </a:ext>
            </a:extLst>
          </p:cNvPr>
          <p:cNvSpPr>
            <a:spLocks noGrp="1"/>
          </p:cNvSpPr>
          <p:nvPr>
            <p:ph type="ctrTitle"/>
          </p:nvPr>
        </p:nvSpPr>
        <p:spPr>
          <a:xfrm>
            <a:off x="3817620" y="1428751"/>
            <a:ext cx="5294682" cy="2686049"/>
          </a:xfrm>
        </p:spPr>
        <p:txBody>
          <a:bodyPr>
            <a:normAutofit/>
          </a:bodyPr>
          <a:lstStyle/>
          <a:p>
            <a:r>
              <a:rPr lang="en-US" sz="3300" dirty="0"/>
              <a:t>HEALTHY INFLUENCE: Collaborating with social media influencers on </a:t>
            </a:r>
            <a:br>
              <a:rPr lang="en-US" sz="3300" dirty="0"/>
            </a:br>
            <a:r>
              <a:rPr lang="en-US" sz="3300" dirty="0"/>
              <a:t>health-related campaigns</a:t>
            </a:r>
            <a:endParaRPr lang="en-US" sz="3300" i="1" dirty="0"/>
          </a:p>
        </p:txBody>
      </p:sp>
    </p:spTree>
    <p:extLst>
      <p:ext uri="{BB962C8B-B14F-4D97-AF65-F5344CB8AC3E}">
        <p14:creationId xmlns:p14="http://schemas.microsoft.com/office/powerpoint/2010/main" val="30086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p:nvPr/>
        </p:nvSpPr>
        <p:spPr>
          <a:xfrm>
            <a:off x="0" y="0"/>
            <a:ext cx="9144000" cy="3954900"/>
          </a:xfrm>
          <a:prstGeom prst="rect">
            <a:avLst/>
          </a:prstGeom>
          <a:solidFill>
            <a:srgbClr val="660066"/>
          </a:solidFill>
          <a:ln w="9525" cap="flat" cmpd="sng">
            <a:solidFill>
              <a:srgbClr val="952B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5"/>
          <p:cNvSpPr txBox="1"/>
          <p:nvPr/>
        </p:nvSpPr>
        <p:spPr>
          <a:xfrm>
            <a:off x="1171025" y="605925"/>
            <a:ext cx="6781800" cy="245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entury Gothic"/>
              <a:buNone/>
            </a:pPr>
            <a:endParaRPr sz="19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endParaRPr sz="1600">
              <a:solidFill>
                <a:schemeClr val="lt1"/>
              </a:solidFill>
              <a:latin typeface="Century Gothic"/>
              <a:ea typeface="Century Gothic"/>
              <a:cs typeface="Century Gothic"/>
              <a:sym typeface="Century Gothic"/>
            </a:endParaRPr>
          </a:p>
          <a:p>
            <a:pPr marL="457200" lvl="0" indent="0" algn="ctr" rtl="0">
              <a:lnSpc>
                <a:spcPct val="115000"/>
              </a:lnSpc>
              <a:spcBef>
                <a:spcPts val="0"/>
              </a:spcBef>
              <a:spcAft>
                <a:spcPts val="0"/>
              </a:spcAft>
              <a:buNone/>
            </a:pPr>
            <a:r>
              <a:rPr lang="en" sz="1600">
                <a:solidFill>
                  <a:schemeClr val="lt1"/>
                </a:solidFill>
                <a:latin typeface="Century Gothic"/>
                <a:ea typeface="Century Gothic"/>
                <a:cs typeface="Century Gothic"/>
                <a:sym typeface="Century Gothic"/>
              </a:rPr>
              <a:t>“As a mom, I want to do everything in my power to keep my children safe and healthy. We all need to be aware that there is a lot of misinformation shared on social media and the internet about COVID-19 and the vaccine.”</a:t>
            </a:r>
            <a:endParaRPr sz="16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endParaRPr sz="16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r>
              <a:rPr lang="en" sz="1600" b="1">
                <a:solidFill>
                  <a:schemeClr val="lt1"/>
                </a:solidFill>
                <a:latin typeface="Century Gothic"/>
                <a:ea typeface="Century Gothic"/>
                <a:cs typeface="Century Gothic"/>
                <a:sym typeface="Century Gothic"/>
              </a:rPr>
              <a:t>@the_zamp_camp </a:t>
            </a:r>
            <a:br>
              <a:rPr lang="en" sz="1600">
                <a:solidFill>
                  <a:schemeClr val="lt1"/>
                </a:solidFill>
                <a:latin typeface="Century Gothic"/>
                <a:ea typeface="Century Gothic"/>
                <a:cs typeface="Century Gothic"/>
                <a:sym typeface="Century Gothic"/>
              </a:rPr>
            </a:br>
            <a:endParaRPr sz="1300" i="1">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401321" y="149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800" b="0">
                <a:latin typeface="Century Gothic"/>
                <a:ea typeface="Century Gothic"/>
                <a:cs typeface="Century Gothic"/>
                <a:sym typeface="Century Gothic"/>
              </a:rPr>
              <a:t>what is an influencer?</a:t>
            </a:r>
            <a:endParaRPr sz="2800" b="0">
              <a:latin typeface="Century Gothic"/>
              <a:ea typeface="Century Gothic"/>
              <a:cs typeface="Century Gothic"/>
              <a:sym typeface="Century Gothic"/>
            </a:endParaRPr>
          </a:p>
        </p:txBody>
      </p:sp>
      <p:sp>
        <p:nvSpPr>
          <p:cNvPr id="114" name="Google Shape;114;p16"/>
          <p:cNvSpPr txBox="1"/>
          <p:nvPr/>
        </p:nvSpPr>
        <p:spPr>
          <a:xfrm>
            <a:off x="401325" y="951750"/>
            <a:ext cx="8399700" cy="415500"/>
          </a:xfrm>
          <a:prstGeom prst="rect">
            <a:avLst/>
          </a:prstGeom>
          <a:noFill/>
          <a:ln>
            <a:noFill/>
          </a:ln>
        </p:spPr>
        <p:txBody>
          <a:bodyPr spcFirstLastPara="1" wrap="square" lIns="91425" tIns="91425" rIns="91425" bIns="91425" anchor="t" anchorCtr="0">
            <a:spAutoFit/>
          </a:bodyPr>
          <a:lstStyle/>
          <a:p>
            <a:pPr marL="0" marR="101600" lvl="0" indent="0" algn="l" rtl="0">
              <a:spcBef>
                <a:spcPts val="300"/>
              </a:spcBef>
              <a:spcAft>
                <a:spcPts val="0"/>
              </a:spcAft>
              <a:buNone/>
            </a:pPr>
            <a:endParaRPr sz="1500">
              <a:solidFill>
                <a:schemeClr val="dk1"/>
              </a:solidFill>
              <a:latin typeface="Century Gothic"/>
              <a:ea typeface="Century Gothic"/>
              <a:cs typeface="Century Gothic"/>
              <a:sym typeface="Century Gothic"/>
            </a:endParaRPr>
          </a:p>
        </p:txBody>
      </p:sp>
      <p:pic>
        <p:nvPicPr>
          <p:cNvPr id="115" name="Google Shape;115;p16"/>
          <p:cNvPicPr preferRelativeResize="0"/>
          <p:nvPr/>
        </p:nvPicPr>
        <p:blipFill>
          <a:blip r:embed="rId3">
            <a:alphaModFix/>
          </a:blip>
          <a:stretch>
            <a:fillRect/>
          </a:stretch>
        </p:blipFill>
        <p:spPr>
          <a:xfrm>
            <a:off x="4946075" y="566013"/>
            <a:ext cx="2270548" cy="4011476"/>
          </a:xfrm>
          <a:prstGeom prst="rect">
            <a:avLst/>
          </a:prstGeom>
          <a:noFill/>
          <a:ln>
            <a:noFill/>
          </a:ln>
          <a:effectLst>
            <a:outerShdw blurRad="57150" dist="19050" dir="5400000" algn="bl" rotWithShape="0">
              <a:srgbClr val="000000">
                <a:alpha val="50000"/>
              </a:srgbClr>
            </a:outerShdw>
          </a:effectLst>
        </p:spPr>
      </p:pic>
      <p:pic>
        <p:nvPicPr>
          <p:cNvPr id="116" name="Google Shape;116;p16"/>
          <p:cNvPicPr preferRelativeResize="0"/>
          <p:nvPr/>
        </p:nvPicPr>
        <p:blipFill>
          <a:blip r:embed="rId4">
            <a:alphaModFix/>
          </a:blip>
          <a:stretch>
            <a:fillRect/>
          </a:stretch>
        </p:blipFill>
        <p:spPr>
          <a:xfrm>
            <a:off x="6475025" y="1185288"/>
            <a:ext cx="1808625" cy="2956477"/>
          </a:xfrm>
          <a:prstGeom prst="rect">
            <a:avLst/>
          </a:prstGeom>
          <a:noFill/>
          <a:ln>
            <a:noFill/>
          </a:ln>
          <a:effectLst>
            <a:outerShdw blurRad="57150" dist="19050" dir="5400000" algn="bl" rotWithShape="0">
              <a:srgbClr val="000000">
                <a:alpha val="50000"/>
              </a:srgbClr>
            </a:outerShdw>
          </a:effectLst>
        </p:spPr>
      </p:pic>
      <p:sp>
        <p:nvSpPr>
          <p:cNvPr id="117" name="Google Shape;117;p16"/>
          <p:cNvSpPr txBox="1"/>
          <p:nvPr/>
        </p:nvSpPr>
        <p:spPr>
          <a:xfrm>
            <a:off x="434300" y="803000"/>
            <a:ext cx="4230600" cy="383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dk1"/>
                </a:solidFill>
                <a:latin typeface="Century Gothic"/>
                <a:ea typeface="Century Gothic"/>
                <a:cs typeface="Century Gothic"/>
                <a:sym typeface="Century Gothic"/>
              </a:rPr>
              <a:t>Social media influencers use their social media platforms to share insights, perspectives, and information. They have developed a reputation for expertise, advice, and/or compelling content. </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300">
                <a:solidFill>
                  <a:schemeClr val="dk1"/>
                </a:solidFill>
                <a:latin typeface="Century Gothic"/>
                <a:ea typeface="Century Gothic"/>
                <a:cs typeface="Century Gothic"/>
                <a:sym typeface="Century Gothic"/>
              </a:rPr>
              <a:t>In a public health campaign, they can enhance a health center’s communication outreach by bringing a personal story to the public health message. </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300">
                <a:solidFill>
                  <a:schemeClr val="dk1"/>
                </a:solidFill>
                <a:latin typeface="Century Gothic"/>
                <a:ea typeface="Century Gothic"/>
                <a:cs typeface="Century Gothic"/>
                <a:sym typeface="Century Gothic"/>
              </a:rPr>
              <a:t>When influencers collaborate with credible third-party organizations and people, they become part of the choir that supports and promotes your health center’s messages and help drive engagement and awareness.</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300">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401321" y="2545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entury Gothic"/>
              <a:buNone/>
            </a:pPr>
            <a:r>
              <a:rPr lang="en" sz="2800" b="0">
                <a:latin typeface="Century Gothic"/>
                <a:ea typeface="Century Gothic"/>
                <a:cs typeface="Century Gothic"/>
                <a:sym typeface="Century Gothic"/>
              </a:rPr>
              <a:t>campaign influencer snapshot </a:t>
            </a:r>
            <a:endParaRPr sz="2800" b="0">
              <a:latin typeface="Century Gothic"/>
              <a:ea typeface="Century Gothic"/>
              <a:cs typeface="Century Gothic"/>
              <a:sym typeface="Century Gothic"/>
            </a:endParaRPr>
          </a:p>
        </p:txBody>
      </p:sp>
      <p:sp>
        <p:nvSpPr>
          <p:cNvPr id="123" name="Google Shape;123;p17"/>
          <p:cNvSpPr txBox="1"/>
          <p:nvPr/>
        </p:nvSpPr>
        <p:spPr>
          <a:xfrm>
            <a:off x="726551" y="2409244"/>
            <a:ext cx="1316700" cy="4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3"/>
              </a:rPr>
              <a:t>Valeria Farfan</a:t>
            </a:r>
            <a:endParaRPr sz="800" b="1">
              <a:latin typeface="Century Gothic"/>
              <a:ea typeface="Century Gothic"/>
              <a:cs typeface="Century Gothic"/>
              <a:sym typeface="Century Gothic"/>
            </a:endParaRPr>
          </a:p>
          <a:p>
            <a:pPr marL="0" lvl="0" indent="0" algn="ctr" rtl="0">
              <a:spcBef>
                <a:spcPts val="0"/>
              </a:spcBef>
              <a:spcAft>
                <a:spcPts val="0"/>
              </a:spcAft>
              <a:buNone/>
            </a:pPr>
            <a:r>
              <a:rPr lang="en" sz="800">
                <a:latin typeface="Century Gothic"/>
                <a:ea typeface="Century Gothic"/>
                <a:cs typeface="Century Gothic"/>
                <a:sym typeface="Century Gothic"/>
              </a:rPr>
              <a:t>@inthevalleyofthesun</a:t>
            </a:r>
            <a:endParaRPr sz="800">
              <a:latin typeface="Century Gothic"/>
              <a:ea typeface="Century Gothic"/>
              <a:cs typeface="Century Gothic"/>
              <a:sym typeface="Century Gothic"/>
            </a:endParaRPr>
          </a:p>
          <a:p>
            <a:pPr marL="0" lvl="0" indent="0" algn="ctr" rtl="0">
              <a:spcBef>
                <a:spcPts val="0"/>
              </a:spcBef>
              <a:spcAft>
                <a:spcPts val="0"/>
              </a:spcAft>
              <a:buNone/>
            </a:pPr>
            <a:r>
              <a:rPr lang="en" sz="800">
                <a:latin typeface="Century Gothic"/>
                <a:ea typeface="Century Gothic"/>
                <a:cs typeface="Century Gothic"/>
                <a:sym typeface="Century Gothic"/>
              </a:rPr>
              <a:t>Arizona</a:t>
            </a:r>
            <a:endParaRPr sz="800">
              <a:latin typeface="Century Gothic"/>
              <a:ea typeface="Century Gothic"/>
              <a:cs typeface="Century Gothic"/>
              <a:sym typeface="Century Gothic"/>
            </a:endParaRPr>
          </a:p>
          <a:p>
            <a:pPr marL="0" lvl="0" indent="0" algn="ctr" rtl="0">
              <a:spcBef>
                <a:spcPts val="0"/>
              </a:spcBef>
              <a:spcAft>
                <a:spcPts val="0"/>
              </a:spcAft>
              <a:buNone/>
            </a:pPr>
            <a:endParaRPr sz="1200" b="1">
              <a:latin typeface="Century Gothic"/>
              <a:ea typeface="Century Gothic"/>
              <a:cs typeface="Century Gothic"/>
              <a:sym typeface="Century Gothic"/>
            </a:endParaRPr>
          </a:p>
        </p:txBody>
      </p:sp>
      <p:sp>
        <p:nvSpPr>
          <p:cNvPr id="124" name="Google Shape;124;p17"/>
          <p:cNvSpPr txBox="1"/>
          <p:nvPr/>
        </p:nvSpPr>
        <p:spPr>
          <a:xfrm>
            <a:off x="5095625" y="2444925"/>
            <a:ext cx="1819800" cy="60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4"/>
              </a:rPr>
              <a:t>Whitney Moss and Heather Flett</a:t>
            </a:r>
            <a:endParaRPr sz="800" b="1" u="sng">
              <a:solidFill>
                <a:srgbClr val="0563C1"/>
              </a:solidFill>
              <a:latin typeface="Century Gothic"/>
              <a:ea typeface="Century Gothic"/>
              <a:cs typeface="Century Gothic"/>
              <a:sym typeface="Century Gothic"/>
            </a:endParaRPr>
          </a:p>
          <a:p>
            <a:pPr marL="0" lvl="0" indent="0" algn="ctr" rtl="0">
              <a:spcBef>
                <a:spcPts val="0"/>
              </a:spcBef>
              <a:spcAft>
                <a:spcPts val="0"/>
              </a:spcAft>
              <a:buNone/>
            </a:pPr>
            <a:r>
              <a:rPr lang="en" sz="800">
                <a:latin typeface="Century Gothic"/>
                <a:ea typeface="Century Gothic"/>
                <a:cs typeface="Century Gothic"/>
                <a:sym typeface="Century Gothic"/>
              </a:rPr>
              <a:t>@510families</a:t>
            </a:r>
            <a:br>
              <a:rPr lang="en" sz="800">
                <a:latin typeface="Century Gothic"/>
                <a:ea typeface="Century Gothic"/>
                <a:cs typeface="Century Gothic"/>
                <a:sym typeface="Century Gothic"/>
              </a:rPr>
            </a:br>
            <a:r>
              <a:rPr lang="en" sz="800">
                <a:latin typeface="Century Gothic"/>
                <a:ea typeface="Century Gothic"/>
                <a:cs typeface="Century Gothic"/>
                <a:sym typeface="Century Gothic"/>
              </a:rPr>
              <a:t>California</a:t>
            </a:r>
            <a:endParaRPr sz="800">
              <a:latin typeface="Century Gothic"/>
              <a:ea typeface="Century Gothic"/>
              <a:cs typeface="Century Gothic"/>
              <a:sym typeface="Century Gothic"/>
            </a:endParaRPr>
          </a:p>
          <a:p>
            <a:pPr marL="0" lvl="0" indent="0" algn="ctr" rtl="0">
              <a:spcBef>
                <a:spcPts val="0"/>
              </a:spcBef>
              <a:spcAft>
                <a:spcPts val="0"/>
              </a:spcAft>
              <a:buNone/>
            </a:pPr>
            <a:endParaRPr sz="1200" b="1">
              <a:latin typeface="Century Gothic"/>
              <a:ea typeface="Century Gothic"/>
              <a:cs typeface="Century Gothic"/>
              <a:sym typeface="Century Gothic"/>
            </a:endParaRPr>
          </a:p>
        </p:txBody>
      </p:sp>
      <p:sp>
        <p:nvSpPr>
          <p:cNvPr id="125" name="Google Shape;125;p17"/>
          <p:cNvSpPr txBox="1"/>
          <p:nvPr/>
        </p:nvSpPr>
        <p:spPr>
          <a:xfrm>
            <a:off x="2358075" y="2416790"/>
            <a:ext cx="12435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5"/>
              </a:rPr>
              <a:t>Tyrece Munson</a:t>
            </a:r>
            <a:endParaRPr sz="800" b="1">
              <a:solidFill>
                <a:srgbClr val="0563C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@walkwithree</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800">
                <a:solidFill>
                  <a:schemeClr val="dk1"/>
                </a:solidFill>
                <a:latin typeface="Century Gothic"/>
                <a:ea typeface="Century Gothic"/>
                <a:cs typeface="Century Gothic"/>
                <a:sym typeface="Century Gothic"/>
              </a:rPr>
              <a:t>California</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200" b="1">
              <a:latin typeface="Century Gothic"/>
              <a:ea typeface="Century Gothic"/>
              <a:cs typeface="Century Gothic"/>
              <a:sym typeface="Century Gothic"/>
            </a:endParaRPr>
          </a:p>
        </p:txBody>
      </p:sp>
      <p:sp>
        <p:nvSpPr>
          <p:cNvPr id="126" name="Google Shape;126;p17"/>
          <p:cNvSpPr txBox="1"/>
          <p:nvPr/>
        </p:nvSpPr>
        <p:spPr>
          <a:xfrm>
            <a:off x="3687807" y="2419256"/>
            <a:ext cx="1577400" cy="60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800" b="1" u="sng">
                <a:solidFill>
                  <a:schemeClr val="hlink"/>
                </a:solidFill>
                <a:latin typeface="Century Gothic"/>
                <a:ea typeface="Century Gothic"/>
                <a:cs typeface="Century Gothic"/>
                <a:sym typeface="Century Gothic"/>
                <a:hlinkClick r:id="rId6"/>
              </a:rPr>
              <a:t>Lynda Thorne</a:t>
            </a:r>
            <a:br>
              <a:rPr lang="en" sz="800">
                <a:solidFill>
                  <a:schemeClr val="dk1"/>
                </a:solidFill>
                <a:latin typeface="Century Gothic"/>
                <a:ea typeface="Century Gothic"/>
                <a:cs typeface="Century Gothic"/>
                <a:sym typeface="Century Gothic"/>
              </a:rPr>
            </a:br>
            <a:r>
              <a:rPr lang="en" sz="800">
                <a:solidFill>
                  <a:schemeClr val="dk1"/>
                </a:solidFill>
                <a:latin typeface="Century Gothic"/>
                <a:ea typeface="Century Gothic"/>
                <a:cs typeface="Century Gothic"/>
                <a:sym typeface="Century Gothic"/>
              </a:rPr>
              <a:t>@mommypowers</a:t>
            </a:r>
            <a:br>
              <a:rPr lang="en" sz="1200" b="1">
                <a:solidFill>
                  <a:schemeClr val="dk1"/>
                </a:solidFill>
                <a:latin typeface="Century Gothic"/>
                <a:ea typeface="Century Gothic"/>
                <a:cs typeface="Century Gothic"/>
                <a:sym typeface="Century Gothic"/>
              </a:rPr>
            </a:br>
            <a:r>
              <a:rPr lang="en" sz="800">
                <a:solidFill>
                  <a:schemeClr val="dk1"/>
                </a:solidFill>
                <a:latin typeface="Century Gothic"/>
                <a:ea typeface="Century Gothic"/>
                <a:cs typeface="Century Gothic"/>
                <a:sym typeface="Century Gothic"/>
              </a:rPr>
              <a:t>California </a:t>
            </a:r>
            <a:endParaRPr sz="800">
              <a:latin typeface="Century Gothic"/>
              <a:ea typeface="Century Gothic"/>
              <a:cs typeface="Century Gothic"/>
              <a:sym typeface="Century Gothic"/>
            </a:endParaRPr>
          </a:p>
          <a:p>
            <a:pPr marL="0" lvl="0" indent="0" algn="ctr" rtl="0">
              <a:spcBef>
                <a:spcPts val="0"/>
              </a:spcBef>
              <a:spcAft>
                <a:spcPts val="0"/>
              </a:spcAft>
              <a:buNone/>
            </a:pPr>
            <a:endParaRPr sz="1200" b="1">
              <a:latin typeface="Century Gothic"/>
              <a:ea typeface="Century Gothic"/>
              <a:cs typeface="Century Gothic"/>
              <a:sym typeface="Century Gothic"/>
            </a:endParaRPr>
          </a:p>
        </p:txBody>
      </p:sp>
      <p:sp>
        <p:nvSpPr>
          <p:cNvPr id="127" name="Google Shape;127;p17"/>
          <p:cNvSpPr txBox="1"/>
          <p:nvPr/>
        </p:nvSpPr>
        <p:spPr>
          <a:xfrm>
            <a:off x="509300" y="827225"/>
            <a:ext cx="8412600" cy="369300"/>
          </a:xfrm>
          <a:prstGeom prst="rect">
            <a:avLst/>
          </a:prstGeom>
          <a:noFill/>
          <a:ln>
            <a:noFill/>
          </a:ln>
        </p:spPr>
        <p:txBody>
          <a:bodyPr spcFirstLastPara="1" wrap="square" lIns="91425" tIns="91425" rIns="91425" bIns="91425" anchor="t" anchorCtr="0">
            <a:spAutoFit/>
          </a:bodyPr>
          <a:lstStyle/>
          <a:p>
            <a:pPr marL="0" marR="101600" lvl="0" indent="0" algn="l" rtl="0">
              <a:lnSpc>
                <a:spcPct val="115000"/>
              </a:lnSpc>
              <a:spcBef>
                <a:spcPts val="300"/>
              </a:spcBef>
              <a:spcAft>
                <a:spcPts val="0"/>
              </a:spcAft>
              <a:buNone/>
            </a:pPr>
            <a:r>
              <a:rPr lang="en" sz="1100">
                <a:solidFill>
                  <a:srgbClr val="202124"/>
                </a:solidFill>
                <a:latin typeface="Century Gothic"/>
                <a:ea typeface="Century Gothic"/>
                <a:cs typeface="Century Gothic"/>
                <a:sym typeface="Century Gothic"/>
              </a:rPr>
              <a:t>A diverse cohort of 10 influencers in 3 states across the U.S. were hand-selected to participate in this campaign.</a:t>
            </a:r>
            <a:r>
              <a:rPr lang="en" sz="1200">
                <a:solidFill>
                  <a:srgbClr val="202124"/>
                </a:solidFill>
                <a:latin typeface="Century Gothic"/>
                <a:ea typeface="Century Gothic"/>
                <a:cs typeface="Century Gothic"/>
                <a:sym typeface="Century Gothic"/>
              </a:rPr>
              <a:t> </a:t>
            </a:r>
            <a:endParaRPr sz="1200"/>
          </a:p>
        </p:txBody>
      </p:sp>
      <p:sp>
        <p:nvSpPr>
          <p:cNvPr id="128" name="Google Shape;128;p17"/>
          <p:cNvSpPr txBox="1"/>
          <p:nvPr/>
        </p:nvSpPr>
        <p:spPr>
          <a:xfrm>
            <a:off x="421163" y="4181957"/>
            <a:ext cx="181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800" b="1" u="sng">
                <a:solidFill>
                  <a:schemeClr val="hlink"/>
                </a:solidFill>
                <a:latin typeface="Century Gothic"/>
                <a:ea typeface="Century Gothic"/>
                <a:cs typeface="Century Gothic"/>
                <a:sym typeface="Century Gothic"/>
                <a:hlinkClick r:id="rId7"/>
              </a:rPr>
              <a:t>Jaime McKee</a:t>
            </a:r>
            <a:endParaRPr sz="800" b="1">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800">
                <a:solidFill>
                  <a:schemeClr val="dk1"/>
                </a:solidFill>
                <a:latin typeface="Century Gothic"/>
                <a:ea typeface="Century Gothic"/>
                <a:cs typeface="Century Gothic"/>
                <a:sym typeface="Century Gothic"/>
              </a:rPr>
              <a:t>@jaimemckee</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800">
                <a:solidFill>
                  <a:schemeClr val="dk1"/>
                </a:solidFill>
                <a:latin typeface="Century Gothic"/>
                <a:ea typeface="Century Gothic"/>
                <a:cs typeface="Century Gothic"/>
                <a:sym typeface="Century Gothic"/>
              </a:rPr>
              <a:t>North Carolina</a:t>
            </a:r>
            <a:endParaRPr/>
          </a:p>
        </p:txBody>
      </p:sp>
      <p:sp>
        <p:nvSpPr>
          <p:cNvPr id="129" name="Google Shape;129;p17"/>
          <p:cNvSpPr txBox="1"/>
          <p:nvPr/>
        </p:nvSpPr>
        <p:spPr>
          <a:xfrm>
            <a:off x="6747063" y="2431440"/>
            <a:ext cx="1656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8"/>
              </a:rPr>
              <a:t>Candy Po</a:t>
            </a:r>
            <a:endParaRPr sz="8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@candypolooza</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Arizona</a:t>
            </a:r>
            <a:endParaRPr/>
          </a:p>
        </p:txBody>
      </p:sp>
      <p:sp>
        <p:nvSpPr>
          <p:cNvPr id="130" name="Google Shape;130;p17"/>
          <p:cNvSpPr txBox="1"/>
          <p:nvPr/>
        </p:nvSpPr>
        <p:spPr>
          <a:xfrm>
            <a:off x="3764000" y="4187750"/>
            <a:ext cx="1410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9"/>
              </a:rPr>
              <a:t>Jamie Zamp</a:t>
            </a:r>
            <a:endParaRPr sz="8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@the_zamp_camp</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North Carolina</a:t>
            </a:r>
            <a:endParaRPr/>
          </a:p>
        </p:txBody>
      </p:sp>
      <p:sp>
        <p:nvSpPr>
          <p:cNvPr id="131" name="Google Shape;131;p17"/>
          <p:cNvSpPr txBox="1"/>
          <p:nvPr/>
        </p:nvSpPr>
        <p:spPr>
          <a:xfrm>
            <a:off x="2089525" y="4191164"/>
            <a:ext cx="1623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10"/>
              </a:rPr>
              <a:t>Jeff Harry</a:t>
            </a:r>
            <a:endParaRPr sz="8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@jeffharryplays</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California</a:t>
            </a:r>
            <a:endParaRPr/>
          </a:p>
        </p:txBody>
      </p:sp>
      <p:sp>
        <p:nvSpPr>
          <p:cNvPr id="132" name="Google Shape;132;p17"/>
          <p:cNvSpPr txBox="1"/>
          <p:nvPr/>
        </p:nvSpPr>
        <p:spPr>
          <a:xfrm>
            <a:off x="5000750" y="4182991"/>
            <a:ext cx="2114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u="sng">
                <a:solidFill>
                  <a:schemeClr val="hlink"/>
                </a:solidFill>
                <a:latin typeface="Century Gothic"/>
                <a:ea typeface="Century Gothic"/>
                <a:cs typeface="Century Gothic"/>
                <a:sym typeface="Century Gothic"/>
                <a:hlinkClick r:id="rId11"/>
              </a:rPr>
              <a:t>Zeel Shah, MD</a:t>
            </a:r>
            <a:endParaRPr sz="8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@zeelshahmd</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North Carolina</a:t>
            </a:r>
            <a:endParaRPr/>
          </a:p>
        </p:txBody>
      </p:sp>
      <p:pic>
        <p:nvPicPr>
          <p:cNvPr id="133" name="Google Shape;133;p17"/>
          <p:cNvPicPr preferRelativeResize="0"/>
          <p:nvPr/>
        </p:nvPicPr>
        <p:blipFill rotWithShape="1">
          <a:blip r:embed="rId12">
            <a:alphaModFix/>
          </a:blip>
          <a:srcRect r="980"/>
          <a:stretch/>
        </p:blipFill>
        <p:spPr>
          <a:xfrm>
            <a:off x="2391115" y="3025975"/>
            <a:ext cx="1137950" cy="1123325"/>
          </a:xfrm>
          <a:prstGeom prst="rect">
            <a:avLst/>
          </a:prstGeom>
          <a:noFill/>
          <a:ln>
            <a:noFill/>
          </a:ln>
          <a:effectLst>
            <a:outerShdw blurRad="57150" dist="19050" dir="5400000" algn="bl" rotWithShape="0">
              <a:srgbClr val="000000">
                <a:alpha val="50000"/>
              </a:srgbClr>
            </a:outerShdw>
          </a:effectLst>
        </p:spPr>
      </p:pic>
      <p:pic>
        <p:nvPicPr>
          <p:cNvPr id="134" name="Google Shape;134;p17"/>
          <p:cNvPicPr preferRelativeResize="0"/>
          <p:nvPr/>
        </p:nvPicPr>
        <p:blipFill>
          <a:blip r:embed="rId13">
            <a:alphaModFix/>
          </a:blip>
          <a:stretch>
            <a:fillRect/>
          </a:stretch>
        </p:blipFill>
        <p:spPr>
          <a:xfrm>
            <a:off x="813895" y="1274863"/>
            <a:ext cx="1175650" cy="1141937"/>
          </a:xfrm>
          <a:prstGeom prst="rect">
            <a:avLst/>
          </a:prstGeom>
          <a:noFill/>
          <a:ln>
            <a:noFill/>
          </a:ln>
          <a:effectLst>
            <a:outerShdw blurRad="57150" dist="19050" dir="5400000" algn="bl" rotWithShape="0">
              <a:srgbClr val="000000">
                <a:alpha val="50000"/>
              </a:srgbClr>
            </a:outerShdw>
          </a:effectLst>
        </p:spPr>
      </p:pic>
      <p:pic>
        <p:nvPicPr>
          <p:cNvPr id="135" name="Google Shape;135;p17"/>
          <p:cNvPicPr preferRelativeResize="0"/>
          <p:nvPr/>
        </p:nvPicPr>
        <p:blipFill>
          <a:blip r:embed="rId14">
            <a:alphaModFix/>
          </a:blip>
          <a:stretch>
            <a:fillRect/>
          </a:stretch>
        </p:blipFill>
        <p:spPr>
          <a:xfrm>
            <a:off x="2392000" y="1274701"/>
            <a:ext cx="1175650" cy="1141925"/>
          </a:xfrm>
          <a:prstGeom prst="rect">
            <a:avLst/>
          </a:prstGeom>
          <a:noFill/>
          <a:ln>
            <a:noFill/>
          </a:ln>
          <a:effectLst>
            <a:outerShdw blurRad="57150" dist="19050" dir="5400000" algn="bl" rotWithShape="0">
              <a:srgbClr val="000000">
                <a:alpha val="50000"/>
              </a:srgbClr>
            </a:outerShdw>
          </a:effectLst>
        </p:spPr>
      </p:pic>
      <p:pic>
        <p:nvPicPr>
          <p:cNvPr id="136" name="Google Shape;136;p17"/>
          <p:cNvPicPr preferRelativeResize="0"/>
          <p:nvPr/>
        </p:nvPicPr>
        <p:blipFill rotWithShape="1">
          <a:blip r:embed="rId15">
            <a:alphaModFix/>
          </a:blip>
          <a:srcRect l="8092" r="15343"/>
          <a:stretch/>
        </p:blipFill>
        <p:spPr>
          <a:xfrm>
            <a:off x="3907875" y="1286736"/>
            <a:ext cx="1186814" cy="1141925"/>
          </a:xfrm>
          <a:prstGeom prst="rect">
            <a:avLst/>
          </a:prstGeom>
          <a:noFill/>
          <a:ln>
            <a:noFill/>
          </a:ln>
          <a:effectLst>
            <a:outerShdw blurRad="57150" dist="19050" dir="5400000" algn="bl" rotWithShape="0">
              <a:srgbClr val="000000">
                <a:alpha val="50000"/>
              </a:srgbClr>
            </a:outerShdw>
          </a:effectLst>
        </p:spPr>
      </p:pic>
      <p:pic>
        <p:nvPicPr>
          <p:cNvPr id="137" name="Google Shape;137;p17"/>
          <p:cNvPicPr preferRelativeResize="0"/>
          <p:nvPr/>
        </p:nvPicPr>
        <p:blipFill rotWithShape="1">
          <a:blip r:embed="rId16">
            <a:alphaModFix/>
          </a:blip>
          <a:srcRect r="5455"/>
          <a:stretch/>
        </p:blipFill>
        <p:spPr>
          <a:xfrm>
            <a:off x="5494513" y="1294222"/>
            <a:ext cx="1175650" cy="1163826"/>
          </a:xfrm>
          <a:prstGeom prst="rect">
            <a:avLst/>
          </a:prstGeom>
          <a:noFill/>
          <a:ln>
            <a:noFill/>
          </a:ln>
          <a:effectLst>
            <a:outerShdw blurRad="57150" dist="19050" dir="5400000" algn="bl" rotWithShape="0">
              <a:srgbClr val="000000">
                <a:alpha val="50000"/>
              </a:srgbClr>
            </a:outerShdw>
          </a:effectLst>
        </p:spPr>
      </p:pic>
      <p:pic>
        <p:nvPicPr>
          <p:cNvPr id="138" name="Google Shape;138;p17"/>
          <p:cNvPicPr preferRelativeResize="0"/>
          <p:nvPr/>
        </p:nvPicPr>
        <p:blipFill rotWithShape="1">
          <a:blip r:embed="rId17">
            <a:alphaModFix/>
          </a:blip>
          <a:srcRect b="3781"/>
          <a:stretch/>
        </p:blipFill>
        <p:spPr>
          <a:xfrm>
            <a:off x="7013025" y="1305175"/>
            <a:ext cx="1186800" cy="1141924"/>
          </a:xfrm>
          <a:prstGeom prst="rect">
            <a:avLst/>
          </a:prstGeom>
          <a:noFill/>
          <a:ln>
            <a:noFill/>
          </a:ln>
          <a:effectLst>
            <a:outerShdw blurRad="57150" dist="19050" dir="5400000" algn="bl" rotWithShape="0">
              <a:srgbClr val="000000">
                <a:alpha val="50000"/>
              </a:srgbClr>
            </a:outerShdw>
          </a:effectLst>
        </p:spPr>
      </p:pic>
      <p:pic>
        <p:nvPicPr>
          <p:cNvPr id="139" name="Google Shape;139;p17"/>
          <p:cNvPicPr preferRelativeResize="0"/>
          <p:nvPr/>
        </p:nvPicPr>
        <p:blipFill>
          <a:blip r:embed="rId18">
            <a:alphaModFix/>
          </a:blip>
          <a:stretch>
            <a:fillRect/>
          </a:stretch>
        </p:blipFill>
        <p:spPr>
          <a:xfrm>
            <a:off x="809346" y="3016684"/>
            <a:ext cx="1137964" cy="1141926"/>
          </a:xfrm>
          <a:prstGeom prst="rect">
            <a:avLst/>
          </a:prstGeom>
          <a:noFill/>
          <a:ln>
            <a:noFill/>
          </a:ln>
          <a:effectLst>
            <a:outerShdw blurRad="57150" dist="19050" dir="5400000" algn="bl" rotWithShape="0">
              <a:srgbClr val="000000">
                <a:alpha val="50000"/>
              </a:srgbClr>
            </a:outerShdw>
          </a:effectLst>
        </p:spPr>
      </p:pic>
      <p:pic>
        <p:nvPicPr>
          <p:cNvPr id="140" name="Google Shape;140;p17"/>
          <p:cNvPicPr preferRelativeResize="0"/>
          <p:nvPr/>
        </p:nvPicPr>
        <p:blipFill rotWithShape="1">
          <a:blip r:embed="rId19">
            <a:alphaModFix/>
          </a:blip>
          <a:srcRect r="8491"/>
          <a:stretch/>
        </p:blipFill>
        <p:spPr>
          <a:xfrm>
            <a:off x="3922624" y="3035039"/>
            <a:ext cx="1137975" cy="1123325"/>
          </a:xfrm>
          <a:prstGeom prst="rect">
            <a:avLst/>
          </a:prstGeom>
          <a:noFill/>
          <a:ln>
            <a:noFill/>
          </a:ln>
          <a:effectLst>
            <a:outerShdw blurRad="57150" dist="19050" dir="5400000" algn="bl" rotWithShape="0">
              <a:srgbClr val="000000">
                <a:alpha val="50000"/>
              </a:srgbClr>
            </a:outerShdw>
          </a:effectLst>
        </p:spPr>
      </p:pic>
      <p:pic>
        <p:nvPicPr>
          <p:cNvPr id="141" name="Google Shape;141;p17"/>
          <p:cNvPicPr preferRelativeResize="0"/>
          <p:nvPr/>
        </p:nvPicPr>
        <p:blipFill rotWithShape="1">
          <a:blip r:embed="rId20">
            <a:alphaModFix/>
          </a:blip>
          <a:srcRect/>
          <a:stretch/>
        </p:blipFill>
        <p:spPr>
          <a:xfrm>
            <a:off x="5487773" y="3026600"/>
            <a:ext cx="1137951" cy="1122075"/>
          </a:xfrm>
          <a:prstGeom prst="rect">
            <a:avLst/>
          </a:prstGeom>
          <a:noFill/>
          <a:ln>
            <a:noFill/>
          </a:ln>
          <a:effectLst>
            <a:outerShdw blurRad="57150" dist="19050" dir="5400000" algn="bl" rotWithShape="0">
              <a:srgbClr val="000000">
                <a:alpha val="50000"/>
              </a:srgbClr>
            </a:outerShdw>
          </a:effectLst>
        </p:spPr>
      </p:pic>
      <p:pic>
        <p:nvPicPr>
          <p:cNvPr id="142" name="Google Shape;142;p17"/>
          <p:cNvPicPr preferRelativeResize="0"/>
          <p:nvPr/>
        </p:nvPicPr>
        <p:blipFill rotWithShape="1">
          <a:blip r:embed="rId21">
            <a:alphaModFix/>
          </a:blip>
          <a:srcRect l="15124"/>
          <a:stretch/>
        </p:blipFill>
        <p:spPr>
          <a:xfrm>
            <a:off x="6987322" y="3028665"/>
            <a:ext cx="1137950" cy="1141925"/>
          </a:xfrm>
          <a:prstGeom prst="rect">
            <a:avLst/>
          </a:prstGeom>
          <a:noFill/>
          <a:ln>
            <a:noFill/>
          </a:ln>
          <a:effectLst>
            <a:outerShdw blurRad="57150" dist="19050" dir="5400000" algn="bl" rotWithShape="0">
              <a:srgbClr val="000000">
                <a:alpha val="50000"/>
              </a:srgbClr>
            </a:outerShdw>
          </a:effectLst>
        </p:spPr>
      </p:pic>
      <p:sp>
        <p:nvSpPr>
          <p:cNvPr id="143" name="Google Shape;143;p17"/>
          <p:cNvSpPr txBox="1"/>
          <p:nvPr/>
        </p:nvSpPr>
        <p:spPr>
          <a:xfrm>
            <a:off x="6442275" y="4180525"/>
            <a:ext cx="2328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u="sng">
                <a:solidFill>
                  <a:schemeClr val="hlink"/>
                </a:solidFill>
                <a:highlight>
                  <a:srgbClr val="FFFFFF"/>
                </a:highlight>
                <a:hlinkClick r:id="rId22"/>
              </a:rPr>
              <a:t>Iféoluwa Anani</a:t>
            </a:r>
            <a:endParaRPr sz="8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@stylecommodity</a:t>
            </a:r>
            <a:endParaRPr sz="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800">
                <a:solidFill>
                  <a:schemeClr val="dk1"/>
                </a:solidFill>
                <a:latin typeface="Century Gothic"/>
                <a:ea typeface="Century Gothic"/>
                <a:cs typeface="Century Gothic"/>
                <a:sym typeface="Century Gothic"/>
              </a:rPr>
              <a:t>North Carolina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p:nvPr/>
        </p:nvSpPr>
        <p:spPr>
          <a:xfrm>
            <a:off x="0" y="0"/>
            <a:ext cx="9144000" cy="3954900"/>
          </a:xfrm>
          <a:prstGeom prst="rect">
            <a:avLst/>
          </a:prstGeom>
          <a:solidFill>
            <a:srgbClr val="660066"/>
          </a:solidFill>
          <a:ln w="9525" cap="flat" cmpd="sng">
            <a:solidFill>
              <a:srgbClr val="952B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8"/>
          <p:cNvSpPr txBox="1"/>
          <p:nvPr/>
        </p:nvSpPr>
        <p:spPr>
          <a:xfrm>
            <a:off x="1247225" y="910725"/>
            <a:ext cx="6781800" cy="1893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 sz="1600">
                <a:solidFill>
                  <a:schemeClr val="lt1"/>
                </a:solidFill>
                <a:latin typeface="Century Gothic"/>
                <a:ea typeface="Century Gothic"/>
                <a:cs typeface="Century Gothic"/>
                <a:sym typeface="Century Gothic"/>
              </a:rPr>
              <a:t>“My mom survived Polio and Tetanus before the vaccines were available. So we are so thankful for vaccines. She had tears the day she got her Covid vaccine and was so thrilled when my husband and I could get ours.”</a:t>
            </a:r>
            <a:endParaRPr sz="16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endParaRPr sz="22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lt1"/>
              </a:buClr>
              <a:buSzPts val="2800"/>
              <a:buFont typeface="Century Gothic"/>
              <a:buNone/>
            </a:pPr>
            <a:r>
              <a:rPr lang="en" sz="1800" b="1">
                <a:solidFill>
                  <a:schemeClr val="lt1"/>
                </a:solidFill>
                <a:latin typeface="Century Gothic"/>
                <a:ea typeface="Century Gothic"/>
                <a:cs typeface="Century Gothic"/>
                <a:sym typeface="Century Gothic"/>
              </a:rPr>
              <a:t>@allheartnc</a:t>
            </a:r>
            <a:br>
              <a:rPr lang="en" sz="1600">
                <a:solidFill>
                  <a:schemeClr val="lt1"/>
                </a:solidFill>
                <a:latin typeface="Century Gothic"/>
                <a:ea typeface="Century Gothic"/>
                <a:cs typeface="Century Gothic"/>
                <a:sym typeface="Century Gothic"/>
              </a:rPr>
            </a:br>
            <a:r>
              <a:rPr lang="en" sz="1300" i="1">
                <a:solidFill>
                  <a:schemeClr val="lt1"/>
                </a:solidFill>
                <a:latin typeface="Century Gothic"/>
                <a:ea typeface="Century Gothic"/>
                <a:cs typeface="Century Gothic"/>
                <a:sym typeface="Century Gothic"/>
              </a:rPr>
              <a:t>Comment on @jaimemckees’ campaign post</a:t>
            </a:r>
            <a:endParaRPr sz="1100" i="1">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401321" y="2545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800" b="0">
                <a:latin typeface="Century Gothic"/>
                <a:ea typeface="Century Gothic"/>
                <a:cs typeface="Century Gothic"/>
                <a:sym typeface="Century Gothic"/>
              </a:rPr>
              <a:t>meet Jeff Harry</a:t>
            </a:r>
            <a:endParaRPr sz="2800" b="0">
              <a:latin typeface="Century Gothic"/>
              <a:ea typeface="Century Gothic"/>
              <a:cs typeface="Century Gothic"/>
              <a:sym typeface="Century Gothic"/>
            </a:endParaRPr>
          </a:p>
        </p:txBody>
      </p:sp>
      <p:pic>
        <p:nvPicPr>
          <p:cNvPr id="155" name="Google Shape;155;p19"/>
          <p:cNvPicPr preferRelativeResize="0"/>
          <p:nvPr/>
        </p:nvPicPr>
        <p:blipFill>
          <a:blip r:embed="rId3">
            <a:alphaModFix/>
          </a:blip>
          <a:stretch>
            <a:fillRect/>
          </a:stretch>
        </p:blipFill>
        <p:spPr>
          <a:xfrm>
            <a:off x="5672149" y="170613"/>
            <a:ext cx="2757350" cy="4660726"/>
          </a:xfrm>
          <a:prstGeom prst="rect">
            <a:avLst/>
          </a:prstGeom>
          <a:noFill/>
          <a:ln>
            <a:noFill/>
          </a:ln>
        </p:spPr>
      </p:pic>
      <p:pic>
        <p:nvPicPr>
          <p:cNvPr id="156" name="Google Shape;156;p19"/>
          <p:cNvPicPr preferRelativeResize="0"/>
          <p:nvPr/>
        </p:nvPicPr>
        <p:blipFill>
          <a:blip r:embed="rId4">
            <a:alphaModFix/>
          </a:blip>
          <a:stretch>
            <a:fillRect/>
          </a:stretch>
        </p:blipFill>
        <p:spPr>
          <a:xfrm>
            <a:off x="3803750" y="3903900"/>
            <a:ext cx="2675275" cy="872375"/>
          </a:xfrm>
          <a:prstGeom prst="rect">
            <a:avLst/>
          </a:prstGeom>
          <a:noFill/>
          <a:ln>
            <a:noFill/>
          </a:ln>
        </p:spPr>
      </p:pic>
      <p:pic>
        <p:nvPicPr>
          <p:cNvPr id="157" name="Google Shape;157;p19"/>
          <p:cNvPicPr preferRelativeResize="0"/>
          <p:nvPr/>
        </p:nvPicPr>
        <p:blipFill>
          <a:blip r:embed="rId5">
            <a:alphaModFix/>
          </a:blip>
          <a:stretch>
            <a:fillRect/>
          </a:stretch>
        </p:blipFill>
        <p:spPr>
          <a:xfrm>
            <a:off x="772274" y="904773"/>
            <a:ext cx="2918225" cy="3192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p:nvPr/>
        </p:nvSpPr>
        <p:spPr>
          <a:xfrm>
            <a:off x="0" y="0"/>
            <a:ext cx="9144000" cy="3954900"/>
          </a:xfrm>
          <a:prstGeom prst="rect">
            <a:avLst/>
          </a:prstGeom>
          <a:solidFill>
            <a:srgbClr val="660066"/>
          </a:solidFill>
          <a:ln w="9525" cap="flat" cmpd="sng">
            <a:solidFill>
              <a:srgbClr val="952B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0"/>
          <p:cNvSpPr txBox="1"/>
          <p:nvPr/>
        </p:nvSpPr>
        <p:spPr>
          <a:xfrm>
            <a:off x="1247225" y="1063125"/>
            <a:ext cx="6781800" cy="1554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lt1"/>
              </a:buClr>
              <a:buSzPts val="2800"/>
              <a:buFont typeface="Century Gothic"/>
              <a:buNone/>
            </a:pPr>
            <a:endParaRPr sz="16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r>
              <a:rPr lang="en" sz="1600">
                <a:solidFill>
                  <a:schemeClr val="lt1"/>
                </a:solidFill>
                <a:latin typeface="Century Gothic"/>
                <a:ea typeface="Century Gothic"/>
                <a:cs typeface="Century Gothic"/>
                <a:sym typeface="Century Gothic"/>
              </a:rPr>
              <a:t>“👏👏👏👏👏👏👏 !!! Probs one of the most valuable content pieces you've done!!!”</a:t>
            </a:r>
            <a:endParaRPr sz="16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r>
              <a:rPr lang="en" sz="1600">
                <a:solidFill>
                  <a:schemeClr val="lt1"/>
                </a:solidFill>
                <a:latin typeface="Century Gothic"/>
                <a:ea typeface="Century Gothic"/>
                <a:cs typeface="Century Gothic"/>
                <a:sym typeface="Century Gothic"/>
              </a:rPr>
              <a:t> </a:t>
            </a:r>
            <a:endParaRPr sz="16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800"/>
              <a:buFont typeface="Century Gothic"/>
              <a:buNone/>
            </a:pPr>
            <a:r>
              <a:rPr lang="en" sz="1800" b="1">
                <a:solidFill>
                  <a:schemeClr val="lt1"/>
                </a:solidFill>
                <a:latin typeface="Century Gothic"/>
                <a:ea typeface="Century Gothic"/>
                <a:cs typeface="Century Gothic"/>
                <a:sym typeface="Century Gothic"/>
              </a:rPr>
              <a:t>@freenfunindasun</a:t>
            </a:r>
            <a:br>
              <a:rPr lang="en" sz="1600">
                <a:solidFill>
                  <a:schemeClr val="lt1"/>
                </a:solidFill>
                <a:latin typeface="Century Gothic"/>
                <a:ea typeface="Century Gothic"/>
                <a:cs typeface="Century Gothic"/>
                <a:sym typeface="Century Gothic"/>
              </a:rPr>
            </a:br>
            <a:r>
              <a:rPr lang="en" sz="1300" i="1">
                <a:solidFill>
                  <a:schemeClr val="lt1"/>
                </a:solidFill>
                <a:latin typeface="Century Gothic"/>
                <a:ea typeface="Century Gothic"/>
                <a:cs typeface="Century Gothic"/>
                <a:sym typeface="Century Gothic"/>
              </a:rPr>
              <a:t>Comment on @jeffharryplays’ campaign post</a:t>
            </a:r>
            <a:endParaRPr sz="1300" i="1">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401321" y="2545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800" b="0">
                <a:latin typeface="Century Gothic"/>
                <a:ea typeface="Century Gothic"/>
                <a:cs typeface="Century Gothic"/>
                <a:sym typeface="Century Gothic"/>
              </a:rPr>
              <a:t>stories spotlight</a:t>
            </a:r>
            <a:endParaRPr sz="2800" b="0">
              <a:latin typeface="Century Gothic"/>
              <a:ea typeface="Century Gothic"/>
              <a:cs typeface="Century Gothic"/>
              <a:sym typeface="Century Gothic"/>
            </a:endParaRPr>
          </a:p>
        </p:txBody>
      </p:sp>
      <p:pic>
        <p:nvPicPr>
          <p:cNvPr id="169" name="Google Shape;169;p21"/>
          <p:cNvPicPr preferRelativeResize="0"/>
          <p:nvPr/>
        </p:nvPicPr>
        <p:blipFill>
          <a:blip r:embed="rId3">
            <a:alphaModFix/>
          </a:blip>
          <a:stretch>
            <a:fillRect/>
          </a:stretch>
        </p:blipFill>
        <p:spPr>
          <a:xfrm>
            <a:off x="291725" y="968150"/>
            <a:ext cx="1608401" cy="3005675"/>
          </a:xfrm>
          <a:prstGeom prst="rect">
            <a:avLst/>
          </a:prstGeom>
          <a:noFill/>
          <a:ln>
            <a:noFill/>
          </a:ln>
          <a:effectLst>
            <a:outerShdw blurRad="57150" dist="19050" dir="5400000" algn="bl" rotWithShape="0">
              <a:srgbClr val="000000">
                <a:alpha val="50000"/>
              </a:srgbClr>
            </a:outerShdw>
          </a:effectLst>
        </p:spPr>
      </p:pic>
      <p:pic>
        <p:nvPicPr>
          <p:cNvPr id="170" name="Google Shape;170;p21"/>
          <p:cNvPicPr preferRelativeResize="0"/>
          <p:nvPr/>
        </p:nvPicPr>
        <p:blipFill>
          <a:blip r:embed="rId4">
            <a:alphaModFix/>
          </a:blip>
          <a:stretch>
            <a:fillRect/>
          </a:stretch>
        </p:blipFill>
        <p:spPr>
          <a:xfrm>
            <a:off x="5676765" y="1891950"/>
            <a:ext cx="1608399" cy="2922749"/>
          </a:xfrm>
          <a:prstGeom prst="rect">
            <a:avLst/>
          </a:prstGeom>
          <a:noFill/>
          <a:ln>
            <a:noFill/>
          </a:ln>
          <a:effectLst>
            <a:outerShdw blurRad="57150" dist="19050" dir="5400000" algn="bl" rotWithShape="0">
              <a:srgbClr val="000000">
                <a:alpha val="50000"/>
              </a:srgbClr>
            </a:outerShdw>
          </a:effectLst>
        </p:spPr>
      </p:pic>
      <p:pic>
        <p:nvPicPr>
          <p:cNvPr id="171" name="Google Shape;171;p21"/>
          <p:cNvPicPr preferRelativeResize="0"/>
          <p:nvPr/>
        </p:nvPicPr>
        <p:blipFill>
          <a:blip r:embed="rId5">
            <a:alphaModFix/>
          </a:blip>
          <a:stretch>
            <a:fillRect/>
          </a:stretch>
        </p:blipFill>
        <p:spPr>
          <a:xfrm>
            <a:off x="2071851" y="1636225"/>
            <a:ext cx="1690350" cy="3068928"/>
          </a:xfrm>
          <a:prstGeom prst="rect">
            <a:avLst/>
          </a:prstGeom>
          <a:noFill/>
          <a:ln>
            <a:noFill/>
          </a:ln>
          <a:effectLst>
            <a:outerShdw blurRad="57150" dist="19050" dir="5400000" algn="bl" rotWithShape="0">
              <a:srgbClr val="000000">
                <a:alpha val="50000"/>
              </a:srgbClr>
            </a:outerShdw>
          </a:effectLst>
        </p:spPr>
      </p:pic>
      <p:pic>
        <p:nvPicPr>
          <p:cNvPr id="172" name="Google Shape;172;p21"/>
          <p:cNvPicPr preferRelativeResize="0"/>
          <p:nvPr/>
        </p:nvPicPr>
        <p:blipFill>
          <a:blip r:embed="rId6">
            <a:alphaModFix/>
          </a:blip>
          <a:stretch>
            <a:fillRect/>
          </a:stretch>
        </p:blipFill>
        <p:spPr>
          <a:xfrm>
            <a:off x="3858223" y="438400"/>
            <a:ext cx="1690353" cy="3053224"/>
          </a:xfrm>
          <a:prstGeom prst="rect">
            <a:avLst/>
          </a:prstGeom>
          <a:noFill/>
          <a:ln>
            <a:noFill/>
          </a:ln>
          <a:effectLst>
            <a:outerShdw blurRad="57150" dist="19050" dir="5400000" algn="bl" rotWithShape="0">
              <a:srgbClr val="000000">
                <a:alpha val="50000"/>
              </a:srgbClr>
            </a:outerShdw>
          </a:effectLst>
        </p:spPr>
      </p:pic>
      <p:pic>
        <p:nvPicPr>
          <p:cNvPr id="173" name="Google Shape;173;p21"/>
          <p:cNvPicPr preferRelativeResize="0"/>
          <p:nvPr/>
        </p:nvPicPr>
        <p:blipFill>
          <a:blip r:embed="rId7">
            <a:alphaModFix/>
          </a:blip>
          <a:stretch>
            <a:fillRect/>
          </a:stretch>
        </p:blipFill>
        <p:spPr>
          <a:xfrm>
            <a:off x="7413351" y="133075"/>
            <a:ext cx="1508576" cy="2700950"/>
          </a:xfrm>
          <a:prstGeom prst="rect">
            <a:avLst/>
          </a:prstGeom>
          <a:noFill/>
          <a:ln>
            <a:noFill/>
          </a:ln>
          <a:effectLst>
            <a:outerShdw blurRad="57150" dist="19050" dir="5400000" algn="bl" rotWithShape="0">
              <a:srgbClr val="000000">
                <a:alpha val="50000"/>
              </a:srgbClr>
            </a:outerShdw>
          </a:effectLst>
        </p:spPr>
      </p:pic>
      <p:sp>
        <p:nvSpPr>
          <p:cNvPr id="174" name="Google Shape;174;p21"/>
          <p:cNvSpPr txBox="1"/>
          <p:nvPr/>
        </p:nvSpPr>
        <p:spPr>
          <a:xfrm>
            <a:off x="3857475" y="3596950"/>
            <a:ext cx="1608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7A2482"/>
                </a:solidFill>
                <a:latin typeface="Century Gothic"/>
                <a:ea typeface="Century Gothic"/>
                <a:cs typeface="Century Gothic"/>
                <a:sym typeface="Century Gothic"/>
              </a:rPr>
              <a:t>It made a difference when the health center shared and the influencer reshared.</a:t>
            </a:r>
            <a:endParaRPr sz="1200">
              <a:solidFill>
                <a:srgbClr val="7A2482"/>
              </a:solidFill>
              <a:latin typeface="Century Gothic"/>
              <a:ea typeface="Century Gothic"/>
              <a:cs typeface="Century Gothic"/>
              <a:sym typeface="Century Gothic"/>
            </a:endParaRPr>
          </a:p>
        </p:txBody>
      </p:sp>
      <p:sp>
        <p:nvSpPr>
          <p:cNvPr id="175" name="Google Shape;175;p21"/>
          <p:cNvSpPr txBox="1"/>
          <p:nvPr/>
        </p:nvSpPr>
        <p:spPr>
          <a:xfrm>
            <a:off x="5644600" y="827225"/>
            <a:ext cx="1736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7A2482"/>
                </a:solidFill>
                <a:latin typeface="Century Gothic"/>
                <a:ea typeface="Century Gothic"/>
                <a:cs typeface="Century Gothic"/>
                <a:sym typeface="Century Gothic"/>
              </a:rPr>
              <a:t>Engaging content will inspire audience members to share, regardless of of the topic.</a:t>
            </a:r>
            <a:endParaRPr sz="1200">
              <a:solidFill>
                <a:srgbClr val="7A2482"/>
              </a:solidFill>
              <a:latin typeface="Century Gothic"/>
              <a:ea typeface="Century Gothic"/>
              <a:cs typeface="Century Gothic"/>
              <a:sym typeface="Century Gothic"/>
            </a:endParaRPr>
          </a:p>
        </p:txBody>
      </p:sp>
      <p:sp>
        <p:nvSpPr>
          <p:cNvPr id="176" name="Google Shape;176;p21"/>
          <p:cNvSpPr txBox="1"/>
          <p:nvPr/>
        </p:nvSpPr>
        <p:spPr>
          <a:xfrm>
            <a:off x="1996350" y="897325"/>
            <a:ext cx="176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7A2482"/>
                </a:solidFill>
                <a:latin typeface="Century Gothic"/>
                <a:ea typeface="Century Gothic"/>
                <a:cs typeface="Century Gothic"/>
                <a:sym typeface="Century Gothic"/>
              </a:rPr>
              <a:t>The graphics were used by almost every influencer.</a:t>
            </a:r>
            <a:endParaRPr sz="1200">
              <a:solidFill>
                <a:srgbClr val="7A2482"/>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401321" y="149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800" b="0">
                <a:highlight>
                  <a:schemeClr val="lt1"/>
                </a:highlight>
                <a:latin typeface="Century Gothic"/>
                <a:ea typeface="Century Gothic"/>
                <a:cs typeface="Century Gothic"/>
                <a:sym typeface="Century Gothic"/>
              </a:rPr>
              <a:t>influencer feedback </a:t>
            </a:r>
            <a:endParaRPr sz="2800" b="0">
              <a:highlight>
                <a:schemeClr val="lt1"/>
              </a:highlight>
              <a:latin typeface="Century Gothic"/>
              <a:ea typeface="Century Gothic"/>
              <a:cs typeface="Century Gothic"/>
              <a:sym typeface="Century Gothic"/>
            </a:endParaRPr>
          </a:p>
        </p:txBody>
      </p:sp>
      <p:sp>
        <p:nvSpPr>
          <p:cNvPr id="182" name="Google Shape;182;p22"/>
          <p:cNvSpPr txBox="1"/>
          <p:nvPr/>
        </p:nvSpPr>
        <p:spPr>
          <a:xfrm>
            <a:off x="401325" y="907350"/>
            <a:ext cx="8399700" cy="3932700"/>
          </a:xfrm>
          <a:prstGeom prst="rect">
            <a:avLst/>
          </a:prstGeom>
          <a:noFill/>
          <a:ln>
            <a:noFill/>
          </a:ln>
        </p:spPr>
        <p:txBody>
          <a:bodyPr spcFirstLastPara="1" wrap="square" lIns="91425" tIns="91425" rIns="91425" bIns="91425" anchor="t" anchorCtr="0">
            <a:spAutoFit/>
          </a:bodyPr>
          <a:lstStyle/>
          <a:p>
            <a:pPr marL="0" marR="101600" lvl="0" indent="0" algn="l" rtl="0">
              <a:spcBef>
                <a:spcPts val="300"/>
              </a:spcBef>
              <a:spcAft>
                <a:spcPts val="0"/>
              </a:spcAft>
              <a:buNone/>
            </a:pPr>
            <a:r>
              <a:rPr lang="en" sz="1200">
                <a:solidFill>
                  <a:srgbClr val="202124"/>
                </a:solidFill>
                <a:latin typeface="Century Gothic"/>
                <a:ea typeface="Century Gothic"/>
                <a:cs typeface="Century Gothic"/>
                <a:sym typeface="Century Gothic"/>
              </a:rPr>
              <a:t>We asked participants to share their feedback on the pilot and here’s what they had to say:</a:t>
            </a:r>
            <a:endParaRPr sz="1200">
              <a:solidFill>
                <a:srgbClr val="202124"/>
              </a:solidFill>
              <a:latin typeface="Century Gothic"/>
              <a:ea typeface="Century Gothic"/>
              <a:cs typeface="Century Gothic"/>
              <a:sym typeface="Century Gothic"/>
            </a:endParaRPr>
          </a:p>
          <a:p>
            <a:pPr marL="0" marR="101600" lvl="0" indent="0" algn="l" rtl="0">
              <a:spcBef>
                <a:spcPts val="300"/>
              </a:spcBef>
              <a:spcAft>
                <a:spcPts val="0"/>
              </a:spcAft>
              <a:buNone/>
            </a:pPr>
            <a:endParaRPr sz="1200" b="1">
              <a:solidFill>
                <a:srgbClr val="660066"/>
              </a:solidFill>
              <a:latin typeface="Century Gothic"/>
              <a:ea typeface="Century Gothic"/>
              <a:cs typeface="Century Gothic"/>
              <a:sym typeface="Century Gothic"/>
            </a:endParaRPr>
          </a:p>
          <a:p>
            <a:pPr marL="457200" marR="101600" lvl="0" indent="-304800" algn="l" rtl="0">
              <a:spcBef>
                <a:spcPts val="300"/>
              </a:spcBef>
              <a:spcAft>
                <a:spcPts val="0"/>
              </a:spcAft>
              <a:buClr>
                <a:schemeClr val="dk1"/>
              </a:buClr>
              <a:buSzPts val="1200"/>
              <a:buFont typeface="Century Gothic"/>
              <a:buChar char="●"/>
            </a:pPr>
            <a:r>
              <a:rPr lang="en" sz="1200" b="1">
                <a:solidFill>
                  <a:srgbClr val="660066"/>
                </a:solidFill>
                <a:latin typeface="Century Gothic"/>
                <a:ea typeface="Century Gothic"/>
                <a:cs typeface="Century Gothic"/>
                <a:sym typeface="Century Gothic"/>
              </a:rPr>
              <a:t>Simple instructions. </a:t>
            </a:r>
            <a:r>
              <a:rPr lang="en" sz="1200">
                <a:solidFill>
                  <a:schemeClr val="dk1"/>
                </a:solidFill>
                <a:latin typeface="Century Gothic"/>
                <a:ea typeface="Century Gothic"/>
                <a:cs typeface="Century Gothic"/>
                <a:sym typeface="Century Gothic"/>
              </a:rPr>
              <a:t>This was great! It was very easy to follow the instructions along the way. -</a:t>
            </a:r>
            <a:r>
              <a:rPr lang="en" sz="1200" b="1">
                <a:solidFill>
                  <a:schemeClr val="dk1"/>
                </a:solidFill>
                <a:latin typeface="Century Gothic"/>
                <a:ea typeface="Century Gothic"/>
                <a:cs typeface="Century Gothic"/>
                <a:sym typeface="Century Gothic"/>
              </a:rPr>
              <a:t>Jamie Zamp, @the_zamp_camp</a:t>
            </a:r>
            <a:endParaRPr sz="1200" b="1">
              <a:solidFill>
                <a:schemeClr val="dk1"/>
              </a:solidFill>
              <a:latin typeface="Century Gothic"/>
              <a:ea typeface="Century Gothic"/>
              <a:cs typeface="Century Gothic"/>
              <a:sym typeface="Century Gothic"/>
            </a:endParaRPr>
          </a:p>
          <a:p>
            <a:pPr marL="0" marR="101600" lvl="0" indent="0" algn="l" rtl="0">
              <a:spcBef>
                <a:spcPts val="300"/>
              </a:spcBef>
              <a:spcAft>
                <a:spcPts val="0"/>
              </a:spcAft>
              <a:buNone/>
            </a:pPr>
            <a:endParaRPr sz="1200">
              <a:solidFill>
                <a:schemeClr val="dk1"/>
              </a:solidFill>
              <a:latin typeface="Century Gothic"/>
              <a:ea typeface="Century Gothic"/>
              <a:cs typeface="Century Gothic"/>
              <a:sym typeface="Century Gothic"/>
            </a:endParaRPr>
          </a:p>
          <a:p>
            <a:pPr marL="457200" marR="101600" lvl="0" indent="-304800" algn="l" rtl="0">
              <a:spcBef>
                <a:spcPts val="300"/>
              </a:spcBef>
              <a:spcAft>
                <a:spcPts val="0"/>
              </a:spcAft>
              <a:buClr>
                <a:schemeClr val="dk1"/>
              </a:buClr>
              <a:buSzPts val="1200"/>
              <a:buFont typeface="Century Gothic"/>
              <a:buChar char="●"/>
            </a:pPr>
            <a:r>
              <a:rPr lang="en" sz="1200" b="1">
                <a:solidFill>
                  <a:srgbClr val="660066"/>
                </a:solidFill>
                <a:latin typeface="Century Gothic"/>
                <a:ea typeface="Century Gothic"/>
                <a:cs typeface="Century Gothic"/>
                <a:sym typeface="Century Gothic"/>
              </a:rPr>
              <a:t>Graphics were helpful. </a:t>
            </a:r>
            <a:r>
              <a:rPr lang="en" sz="1200">
                <a:solidFill>
                  <a:schemeClr val="dk1"/>
                </a:solidFill>
                <a:latin typeface="Century Gothic"/>
                <a:ea typeface="Century Gothic"/>
                <a:cs typeface="Century Gothic"/>
                <a:sym typeface="Century Gothic"/>
              </a:rPr>
              <a:t>I had a couple of DMs about the allergies vs. flu vs. Covid graphic</a:t>
            </a:r>
            <a:r>
              <a:rPr lang="en" sz="1200" b="1">
                <a:solidFill>
                  <a:srgbClr val="660066"/>
                </a:solidFill>
                <a:latin typeface="Century Gothic"/>
                <a:ea typeface="Century Gothic"/>
                <a:cs typeface="Century Gothic"/>
                <a:sym typeface="Century Gothic"/>
              </a:rPr>
              <a:t> </a:t>
            </a:r>
            <a:r>
              <a:rPr lang="en" sz="1200">
                <a:solidFill>
                  <a:schemeClr val="dk1"/>
                </a:solidFill>
                <a:latin typeface="Century Gothic"/>
                <a:ea typeface="Century Gothic"/>
                <a:cs typeface="Century Gothic"/>
                <a:sym typeface="Century Gothic"/>
              </a:rPr>
              <a:t>I shared in my stories that it was a really cool/helpful graphic. As someone who has been crazy about data for the past 2 years, I found that to be extra helpful as well! -</a:t>
            </a:r>
            <a:r>
              <a:rPr lang="en" sz="1200" b="1">
                <a:solidFill>
                  <a:schemeClr val="dk1"/>
                </a:solidFill>
                <a:latin typeface="Century Gothic"/>
                <a:ea typeface="Century Gothic"/>
                <a:cs typeface="Century Gothic"/>
                <a:sym typeface="Century Gothic"/>
              </a:rPr>
              <a:t>JaimeMcKee, @JaimeMcKee</a:t>
            </a:r>
            <a:endParaRPr sz="1200" b="1">
              <a:solidFill>
                <a:schemeClr val="dk1"/>
              </a:solidFill>
              <a:latin typeface="Century Gothic"/>
              <a:ea typeface="Century Gothic"/>
              <a:cs typeface="Century Gothic"/>
              <a:sym typeface="Century Gothic"/>
            </a:endParaRPr>
          </a:p>
          <a:p>
            <a:pPr marL="0" marR="101600" lvl="0" indent="0" algn="l" rtl="0">
              <a:spcBef>
                <a:spcPts val="300"/>
              </a:spcBef>
              <a:spcAft>
                <a:spcPts val="0"/>
              </a:spcAft>
              <a:buNone/>
            </a:pPr>
            <a:endParaRPr sz="1200">
              <a:solidFill>
                <a:schemeClr val="dk1"/>
              </a:solidFill>
              <a:latin typeface="Century Gothic"/>
              <a:ea typeface="Century Gothic"/>
              <a:cs typeface="Century Gothic"/>
              <a:sym typeface="Century Gothic"/>
            </a:endParaRPr>
          </a:p>
          <a:p>
            <a:pPr marL="457200" marR="101600" lvl="0" indent="-304800" algn="l" rtl="0">
              <a:spcBef>
                <a:spcPts val="300"/>
              </a:spcBef>
              <a:spcAft>
                <a:spcPts val="0"/>
              </a:spcAft>
              <a:buClr>
                <a:schemeClr val="dk1"/>
              </a:buClr>
              <a:buSzPts val="1200"/>
              <a:buFont typeface="Century Gothic"/>
              <a:buChar char="●"/>
            </a:pPr>
            <a:r>
              <a:rPr lang="en" sz="1200" b="1">
                <a:solidFill>
                  <a:srgbClr val="7A2482"/>
                </a:solidFill>
                <a:latin typeface="Century Gothic"/>
                <a:ea typeface="Century Gothic"/>
                <a:cs typeface="Century Gothic"/>
                <a:sym typeface="Century Gothic"/>
              </a:rPr>
              <a:t>Naysayers will comment. </a:t>
            </a:r>
            <a:r>
              <a:rPr lang="en" sz="1200">
                <a:solidFill>
                  <a:schemeClr val="dk1"/>
                </a:solidFill>
                <a:latin typeface="Century Gothic"/>
                <a:ea typeface="Century Gothic"/>
                <a:cs typeface="Century Gothic"/>
                <a:sym typeface="Century Gothic"/>
              </a:rPr>
              <a:t>The anti-vaxxers were out in full force on my FB post.</a:t>
            </a:r>
            <a:r>
              <a:rPr lang="en" sz="1200" b="1">
                <a:solidFill>
                  <a:schemeClr val="dk1"/>
                </a:solidFill>
                <a:latin typeface="Century Gothic"/>
                <a:ea typeface="Century Gothic"/>
                <a:cs typeface="Century Gothic"/>
                <a:sym typeface="Century Gothic"/>
              </a:rPr>
              <a:t> </a:t>
            </a:r>
            <a:r>
              <a:rPr lang="en" sz="1200">
                <a:solidFill>
                  <a:schemeClr val="dk1"/>
                </a:solidFill>
                <a:latin typeface="Century Gothic"/>
                <a:ea typeface="Century Gothic"/>
                <a:cs typeface="Century Gothic"/>
                <a:sym typeface="Century Gothic"/>
              </a:rPr>
              <a:t>They left numerous negative/rude comments, which I deleted/hid on my post. -</a:t>
            </a:r>
            <a:r>
              <a:rPr lang="en" sz="1200" b="1">
                <a:solidFill>
                  <a:schemeClr val="dk1"/>
                </a:solidFill>
                <a:latin typeface="Century Gothic"/>
                <a:ea typeface="Century Gothic"/>
                <a:cs typeface="Century Gothic"/>
                <a:sym typeface="Century Gothic"/>
              </a:rPr>
              <a:t>Lynda Thorn, @MommyPowers</a:t>
            </a:r>
            <a:endParaRPr sz="1200" b="1">
              <a:solidFill>
                <a:schemeClr val="dk1"/>
              </a:solidFill>
              <a:latin typeface="Century Gothic"/>
              <a:ea typeface="Century Gothic"/>
              <a:cs typeface="Century Gothic"/>
              <a:sym typeface="Century Gothic"/>
            </a:endParaRPr>
          </a:p>
          <a:p>
            <a:pPr marL="457200" marR="101600" lvl="0" indent="0" algn="l" rtl="0">
              <a:spcBef>
                <a:spcPts val="300"/>
              </a:spcBef>
              <a:spcAft>
                <a:spcPts val="0"/>
              </a:spcAft>
              <a:buNone/>
            </a:pPr>
            <a:endParaRPr sz="1200">
              <a:solidFill>
                <a:schemeClr val="dk1"/>
              </a:solidFill>
              <a:latin typeface="Century Gothic"/>
              <a:ea typeface="Century Gothic"/>
              <a:cs typeface="Century Gothic"/>
              <a:sym typeface="Century Gothic"/>
            </a:endParaRPr>
          </a:p>
          <a:p>
            <a:pPr marL="457200" marR="101600" lvl="0" indent="-304800" algn="l" rtl="0">
              <a:spcBef>
                <a:spcPts val="300"/>
              </a:spcBef>
              <a:spcAft>
                <a:spcPts val="0"/>
              </a:spcAft>
              <a:buClr>
                <a:schemeClr val="dk1"/>
              </a:buClr>
              <a:buSzPts val="1200"/>
              <a:buFont typeface="Century Gothic"/>
              <a:buChar char="●"/>
            </a:pPr>
            <a:r>
              <a:rPr lang="en" sz="1200" b="1">
                <a:solidFill>
                  <a:srgbClr val="660066"/>
                </a:solidFill>
                <a:latin typeface="Century Gothic"/>
                <a:ea typeface="Century Gothic"/>
                <a:cs typeface="Century Gothic"/>
                <a:sym typeface="Century Gothic"/>
              </a:rPr>
              <a:t>Happy to help.</a:t>
            </a:r>
            <a:r>
              <a:rPr lang="en" sz="1200">
                <a:solidFill>
                  <a:schemeClr val="dk1"/>
                </a:solidFill>
                <a:latin typeface="Century Gothic"/>
                <a:ea typeface="Century Gothic"/>
                <a:cs typeface="Century Gothic"/>
                <a:sym typeface="Century Gothic"/>
              </a:rPr>
              <a:t> The campaign was well thought out and I am happy to have been able to encourage my audience to get vaccinated. -</a:t>
            </a:r>
            <a:r>
              <a:rPr lang="en" sz="1200" b="1">
                <a:solidFill>
                  <a:schemeClr val="dk1"/>
                </a:solidFill>
                <a:latin typeface="Century Gothic"/>
                <a:ea typeface="Century Gothic"/>
                <a:cs typeface="Century Gothic"/>
                <a:sym typeface="Century Gothic"/>
              </a:rPr>
              <a:t>Ifeoluwa Anani, @StyleCommodity</a:t>
            </a:r>
            <a:endParaRPr sz="1200" b="1">
              <a:solidFill>
                <a:schemeClr val="dk1"/>
              </a:solidFill>
              <a:latin typeface="Century Gothic"/>
              <a:ea typeface="Century Gothic"/>
              <a:cs typeface="Century Gothic"/>
              <a:sym typeface="Century Gothic"/>
            </a:endParaRPr>
          </a:p>
          <a:p>
            <a:pPr marL="457200" marR="101600" lvl="0" indent="0" algn="l" rtl="0">
              <a:spcBef>
                <a:spcPts val="300"/>
              </a:spcBef>
              <a:spcAft>
                <a:spcPts val="0"/>
              </a:spcAft>
              <a:buNone/>
            </a:pPr>
            <a:endParaRPr sz="1200">
              <a:solidFill>
                <a:schemeClr val="dk1"/>
              </a:solidFill>
              <a:latin typeface="Century Gothic"/>
              <a:ea typeface="Century Gothic"/>
              <a:cs typeface="Century Gothic"/>
              <a:sym typeface="Century Gothic"/>
            </a:endParaRPr>
          </a:p>
          <a:p>
            <a:pPr marL="457200" marR="101600" lvl="0" indent="-304800" algn="l" rtl="0">
              <a:spcBef>
                <a:spcPts val="300"/>
              </a:spcBef>
              <a:spcAft>
                <a:spcPts val="0"/>
              </a:spcAft>
              <a:buClr>
                <a:schemeClr val="dk1"/>
              </a:buClr>
              <a:buSzPts val="1200"/>
              <a:buFont typeface="Century Gothic"/>
              <a:buChar char="●"/>
            </a:pPr>
            <a:r>
              <a:rPr lang="en" sz="1200" b="1">
                <a:solidFill>
                  <a:srgbClr val="660066"/>
                </a:solidFill>
                <a:latin typeface="Century Gothic"/>
                <a:ea typeface="Century Gothic"/>
                <a:cs typeface="Century Gothic"/>
                <a:sym typeface="Century Gothic"/>
              </a:rPr>
              <a:t>Think through landing pages. </a:t>
            </a:r>
            <a:r>
              <a:rPr lang="en" sz="1200">
                <a:solidFill>
                  <a:schemeClr val="dk1"/>
                </a:solidFill>
                <a:latin typeface="Century Gothic"/>
                <a:ea typeface="Century Gothic"/>
                <a:cs typeface="Century Gothic"/>
                <a:sym typeface="Century Gothic"/>
              </a:rPr>
              <a:t>A dedicated landing page highlighting relevant resources on health center websites would be helpful for future campaigns. -</a:t>
            </a:r>
            <a:r>
              <a:rPr lang="en" sz="1200" b="1">
                <a:solidFill>
                  <a:schemeClr val="dk1"/>
                </a:solidFill>
                <a:latin typeface="Century Gothic"/>
                <a:ea typeface="Century Gothic"/>
                <a:cs typeface="Century Gothic"/>
                <a:sym typeface="Century Gothic"/>
              </a:rPr>
              <a:t>Whitney Moss, @510Families</a:t>
            </a:r>
            <a:endParaRPr sz="1200">
              <a:solidFill>
                <a:schemeClr val="dk1"/>
              </a:solidFill>
              <a:latin typeface="Century Gothic"/>
              <a:ea typeface="Century Gothic"/>
              <a:cs typeface="Century Gothic"/>
              <a:sym typeface="Century Gothic"/>
            </a:endParaRPr>
          </a:p>
          <a:p>
            <a:pPr marL="0" marR="101600" lvl="0" indent="0" algn="l" rtl="0">
              <a:spcBef>
                <a:spcPts val="300"/>
              </a:spcBef>
              <a:spcAft>
                <a:spcPts val="0"/>
              </a:spcAft>
              <a:buClr>
                <a:schemeClr val="dk1"/>
              </a:buClr>
              <a:buSzPts val="1100"/>
              <a:buFont typeface="Arial"/>
              <a:buNone/>
            </a:pPr>
            <a:endParaRPr sz="1200">
              <a:solidFill>
                <a:srgbClr val="202124"/>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401321" y="149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800" b="0">
                <a:latin typeface="Century Gothic"/>
                <a:ea typeface="Century Gothic"/>
                <a:cs typeface="Century Gothic"/>
                <a:sym typeface="Century Gothic"/>
              </a:rPr>
              <a:t>insights + takeaways </a:t>
            </a:r>
            <a:endParaRPr sz="2800" b="0">
              <a:latin typeface="Century Gothic"/>
              <a:ea typeface="Century Gothic"/>
              <a:cs typeface="Century Gothic"/>
              <a:sym typeface="Century Gothic"/>
            </a:endParaRPr>
          </a:p>
        </p:txBody>
      </p:sp>
      <p:sp>
        <p:nvSpPr>
          <p:cNvPr id="188" name="Google Shape;188;p23"/>
          <p:cNvSpPr txBox="1"/>
          <p:nvPr/>
        </p:nvSpPr>
        <p:spPr>
          <a:xfrm>
            <a:off x="401325" y="951750"/>
            <a:ext cx="8399700" cy="2524200"/>
          </a:xfrm>
          <a:prstGeom prst="rect">
            <a:avLst/>
          </a:prstGeom>
          <a:noFill/>
          <a:ln>
            <a:noFill/>
          </a:ln>
        </p:spPr>
        <p:txBody>
          <a:bodyPr spcFirstLastPara="1" wrap="square" lIns="91425" tIns="91425" rIns="91425" bIns="91425" anchor="t" anchorCtr="0">
            <a:spAutoFit/>
          </a:bodyPr>
          <a:lstStyle/>
          <a:p>
            <a:pPr marL="0" marR="101600" lvl="0" indent="0" algn="l" rtl="0">
              <a:spcBef>
                <a:spcPts val="300"/>
              </a:spcBef>
              <a:spcAft>
                <a:spcPts val="0"/>
              </a:spcAft>
              <a:buClr>
                <a:schemeClr val="dk1"/>
              </a:buClr>
              <a:buSzPts val="1100"/>
              <a:buFont typeface="Arial"/>
              <a:buNone/>
            </a:pPr>
            <a:endParaRPr sz="1100">
              <a:latin typeface="Century Gothic"/>
              <a:ea typeface="Century Gothic"/>
              <a:cs typeface="Century Gothic"/>
              <a:sym typeface="Century Gothic"/>
            </a:endParaRPr>
          </a:p>
          <a:p>
            <a:pPr marL="457200" marR="101600" lvl="0" indent="-317500" algn="l" rtl="0">
              <a:spcBef>
                <a:spcPts val="30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Working with NACHC and health center leadership to understand their goals and defining features of the surrounding communities before enlisting influencers allowed us to select the most thoughtfully aligned partners for the topic. </a:t>
            </a:r>
            <a:endParaRPr>
              <a:solidFill>
                <a:schemeClr val="dk1"/>
              </a:solidFill>
              <a:latin typeface="Century Gothic"/>
              <a:ea typeface="Century Gothic"/>
              <a:cs typeface="Century Gothic"/>
              <a:sym typeface="Century Gothic"/>
            </a:endParaRPr>
          </a:p>
          <a:p>
            <a:pPr marL="457200" marR="101600" lvl="0" indent="-317500" algn="l" rtl="0">
              <a:spcBef>
                <a:spcPts val="50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The campaign resulted in over a 4% average engagement rate, well above the non-profit industry standard.  </a:t>
            </a:r>
            <a:endParaRPr>
              <a:solidFill>
                <a:schemeClr val="dk1"/>
              </a:solidFill>
              <a:latin typeface="Century Gothic"/>
              <a:ea typeface="Century Gothic"/>
              <a:cs typeface="Century Gothic"/>
              <a:sym typeface="Century Gothic"/>
            </a:endParaRPr>
          </a:p>
          <a:p>
            <a:pPr marL="457200" marR="101600" lvl="0" indent="-317500" algn="l" rtl="0">
              <a:lnSpc>
                <a:spcPct val="100000"/>
              </a:lnSpc>
              <a:spcBef>
                <a:spcPts val="50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The timing of this campaign came at a unique inflection point in the pandemic, which offered pluses and minuses. </a:t>
            </a:r>
            <a:endParaRPr>
              <a:solidFill>
                <a:schemeClr val="dk1"/>
              </a:solidFill>
              <a:latin typeface="Century Gothic"/>
              <a:ea typeface="Century Gothic"/>
              <a:cs typeface="Century Gothic"/>
              <a:sym typeface="Century Gothic"/>
            </a:endParaRPr>
          </a:p>
          <a:p>
            <a:pPr marL="457200" marR="101600" lvl="0" indent="-317500" algn="l" rtl="0">
              <a:spcBef>
                <a:spcPts val="500"/>
              </a:spcBef>
              <a:spcAft>
                <a:spcPts val="50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When they feel supported, influencers committed to a cause are willing to offer their platforms to share vetted information – even when there is a potential social risk. </a:t>
            </a:r>
            <a:endParaRPr>
              <a:solidFill>
                <a:schemeClr val="dk1"/>
              </a:solidFill>
              <a:latin typeface="Century Gothic"/>
              <a:ea typeface="Century Gothic"/>
              <a:cs typeface="Century Gothic"/>
              <a:sym typeface="Century Gothic"/>
            </a:endParaRPr>
          </a:p>
        </p:txBody>
      </p:sp>
      <p:pic>
        <p:nvPicPr>
          <p:cNvPr id="189" name="Google Shape;189;p23"/>
          <p:cNvPicPr preferRelativeResize="0"/>
          <p:nvPr/>
        </p:nvPicPr>
        <p:blipFill>
          <a:blip r:embed="rId3">
            <a:alphaModFix/>
          </a:blip>
          <a:stretch>
            <a:fillRect/>
          </a:stretch>
        </p:blipFill>
        <p:spPr>
          <a:xfrm>
            <a:off x="2163750" y="3652950"/>
            <a:ext cx="5523451" cy="9660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a:off x="401321" y="149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800" b="0">
                <a:latin typeface="Century Gothic"/>
                <a:ea typeface="Century Gothic"/>
                <a:cs typeface="Century Gothic"/>
                <a:sym typeface="Century Gothic"/>
              </a:rPr>
              <a:t>looking ahead: recommendations for CHCs </a:t>
            </a:r>
            <a:endParaRPr sz="2800" b="0">
              <a:latin typeface="Century Gothic"/>
              <a:ea typeface="Century Gothic"/>
              <a:cs typeface="Century Gothic"/>
              <a:sym typeface="Century Gothic"/>
            </a:endParaRPr>
          </a:p>
        </p:txBody>
      </p:sp>
      <p:sp>
        <p:nvSpPr>
          <p:cNvPr id="195" name="Google Shape;195;p24"/>
          <p:cNvSpPr txBox="1"/>
          <p:nvPr/>
        </p:nvSpPr>
        <p:spPr>
          <a:xfrm>
            <a:off x="405150" y="537075"/>
            <a:ext cx="8399700" cy="861900"/>
          </a:xfrm>
          <a:prstGeom prst="rect">
            <a:avLst/>
          </a:prstGeom>
          <a:noFill/>
          <a:ln>
            <a:noFill/>
          </a:ln>
        </p:spPr>
        <p:txBody>
          <a:bodyPr spcFirstLastPara="1" wrap="square" lIns="91425" tIns="91425" rIns="91425" bIns="91425" anchor="t" anchorCtr="0">
            <a:spAutoFit/>
          </a:bodyPr>
          <a:lstStyle/>
          <a:p>
            <a:pPr marL="0" marR="101600" lvl="0" indent="0" algn="l" rtl="0">
              <a:spcBef>
                <a:spcPts val="300"/>
              </a:spcBef>
              <a:spcAft>
                <a:spcPts val="0"/>
              </a:spcAft>
              <a:buClr>
                <a:schemeClr val="dk1"/>
              </a:buClr>
              <a:buSzPts val="1100"/>
              <a:buFont typeface="Arial"/>
              <a:buNone/>
            </a:pPr>
            <a:endParaRPr sz="1300" b="1">
              <a:solidFill>
                <a:srgbClr val="660066"/>
              </a:solidFill>
              <a:latin typeface="Century Gothic"/>
              <a:ea typeface="Century Gothic"/>
              <a:cs typeface="Century Gothic"/>
              <a:sym typeface="Century Gothic"/>
            </a:endParaRPr>
          </a:p>
          <a:p>
            <a:pPr marL="0" marR="101600" lvl="0" indent="0" algn="l" rtl="0">
              <a:spcBef>
                <a:spcPts val="300"/>
              </a:spcBef>
              <a:spcAft>
                <a:spcPts val="0"/>
              </a:spcAft>
              <a:buClr>
                <a:schemeClr val="dk1"/>
              </a:buClr>
              <a:buSzPts val="1100"/>
              <a:buFont typeface="Arial"/>
              <a:buNone/>
            </a:pPr>
            <a:endParaRPr sz="1300">
              <a:solidFill>
                <a:srgbClr val="FF0000"/>
              </a:solidFill>
              <a:latin typeface="Century Gothic"/>
              <a:ea typeface="Century Gothic"/>
              <a:cs typeface="Century Gothic"/>
              <a:sym typeface="Century Gothic"/>
            </a:endParaRPr>
          </a:p>
          <a:p>
            <a:pPr marL="0" marR="101600" lvl="0" indent="0" algn="l" rtl="0">
              <a:spcBef>
                <a:spcPts val="300"/>
              </a:spcBef>
              <a:spcAft>
                <a:spcPts val="0"/>
              </a:spcAft>
              <a:buClr>
                <a:schemeClr val="dk1"/>
              </a:buClr>
              <a:buSzPts val="1100"/>
              <a:buFont typeface="Arial"/>
              <a:buNone/>
            </a:pPr>
            <a:endParaRPr sz="1300">
              <a:solidFill>
                <a:srgbClr val="202124"/>
              </a:solidFill>
              <a:latin typeface="Century Gothic"/>
              <a:ea typeface="Century Gothic"/>
              <a:cs typeface="Century Gothic"/>
              <a:sym typeface="Century Gothic"/>
            </a:endParaRPr>
          </a:p>
        </p:txBody>
      </p:sp>
      <p:sp>
        <p:nvSpPr>
          <p:cNvPr id="196" name="Google Shape;196;p24"/>
          <p:cNvSpPr txBox="1"/>
          <p:nvPr/>
        </p:nvSpPr>
        <p:spPr>
          <a:xfrm>
            <a:off x="401325" y="884825"/>
            <a:ext cx="8520600" cy="3352800"/>
          </a:xfrm>
          <a:prstGeom prst="rect">
            <a:avLst/>
          </a:prstGeom>
          <a:noFill/>
          <a:ln>
            <a:noFill/>
          </a:ln>
        </p:spPr>
        <p:txBody>
          <a:bodyPr spcFirstLastPara="1" wrap="square" lIns="91425" tIns="91425" rIns="91425" bIns="91425" anchor="t" anchorCtr="0">
            <a:spAutoFit/>
          </a:bodyPr>
          <a:lstStyle/>
          <a:p>
            <a:pPr marL="0" marR="101600" lvl="0" indent="0" algn="l" rtl="0">
              <a:spcBef>
                <a:spcPts val="300"/>
              </a:spcBef>
              <a:spcAft>
                <a:spcPts val="0"/>
              </a:spcAft>
              <a:buClr>
                <a:schemeClr val="dk1"/>
              </a:buClr>
              <a:buSzPts val="1100"/>
              <a:buFont typeface="Arial"/>
              <a:buNone/>
            </a:pPr>
            <a:endParaRPr sz="1500" b="1">
              <a:solidFill>
                <a:srgbClr val="660066"/>
              </a:solidFill>
              <a:latin typeface="Century Gothic"/>
              <a:ea typeface="Century Gothic"/>
              <a:cs typeface="Century Gothic"/>
              <a:sym typeface="Century Gothic"/>
            </a:endParaRPr>
          </a:p>
          <a:p>
            <a:pPr marL="0" marR="101600" lvl="0" indent="0" algn="l" rtl="0">
              <a:spcBef>
                <a:spcPts val="300"/>
              </a:spcBef>
              <a:spcAft>
                <a:spcPts val="0"/>
              </a:spcAft>
              <a:buClr>
                <a:schemeClr val="dk1"/>
              </a:buClr>
              <a:buSzPts val="1100"/>
              <a:buFont typeface="Arial"/>
              <a:buNone/>
            </a:pPr>
            <a:r>
              <a:rPr lang="en" sz="1500">
                <a:solidFill>
                  <a:srgbClr val="202124"/>
                </a:solidFill>
                <a:latin typeface="Century Gothic"/>
                <a:ea typeface="Century Gothic"/>
                <a:cs typeface="Century Gothic"/>
                <a:sym typeface="Century Gothic"/>
              </a:rPr>
              <a:t>Based on the initial pilot results, we believe that CHCs can and should continue to test and refine influencer collaborations. Given limited resources, there are several considerations for CHCs to keep in mind in order to make the most of future collaborations:</a:t>
            </a:r>
            <a:endParaRPr sz="1500">
              <a:solidFill>
                <a:srgbClr val="202124"/>
              </a:solidFill>
              <a:latin typeface="Century Gothic"/>
              <a:ea typeface="Century Gothic"/>
              <a:cs typeface="Century Gothic"/>
              <a:sym typeface="Century Gothic"/>
            </a:endParaRPr>
          </a:p>
          <a:p>
            <a:pPr marL="0" marR="101600" lvl="0" indent="0" algn="l" rtl="0">
              <a:spcBef>
                <a:spcPts val="300"/>
              </a:spcBef>
              <a:spcAft>
                <a:spcPts val="0"/>
              </a:spcAft>
              <a:buClr>
                <a:schemeClr val="dk1"/>
              </a:buClr>
              <a:buSzPts val="1100"/>
              <a:buFont typeface="Arial"/>
              <a:buNone/>
            </a:pPr>
            <a:endParaRPr sz="1500">
              <a:solidFill>
                <a:srgbClr val="202124"/>
              </a:solidFill>
              <a:latin typeface="Century Gothic"/>
              <a:ea typeface="Century Gothic"/>
              <a:cs typeface="Century Gothic"/>
              <a:sym typeface="Century Gothic"/>
            </a:endParaRPr>
          </a:p>
          <a:p>
            <a:pPr marL="457200" marR="101600" lvl="0" indent="-323850" algn="l" rtl="0">
              <a:spcBef>
                <a:spcPts val="30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Start small, but with an eye towards the long term. </a:t>
            </a:r>
            <a:endParaRPr sz="1500">
              <a:solidFill>
                <a:schemeClr val="dk1"/>
              </a:solidFill>
              <a:latin typeface="Century Gothic"/>
              <a:ea typeface="Century Gothic"/>
              <a:cs typeface="Century Gothic"/>
              <a:sym typeface="Century Gothic"/>
            </a:endParaRPr>
          </a:p>
          <a:p>
            <a:pPr marL="457200" marR="101600" lvl="0" indent="-323850" algn="l" rtl="0">
              <a:spcBef>
                <a:spcPts val="100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Determine a measurable call-to-action. </a:t>
            </a:r>
            <a:endParaRPr sz="1500">
              <a:solidFill>
                <a:schemeClr val="dk1"/>
              </a:solidFill>
              <a:latin typeface="Century Gothic"/>
              <a:ea typeface="Century Gothic"/>
              <a:cs typeface="Century Gothic"/>
              <a:sym typeface="Century Gothic"/>
            </a:endParaRPr>
          </a:p>
          <a:p>
            <a:pPr marL="457200" marR="101600" lvl="0" indent="-323850" algn="l" rtl="0">
              <a:spcBef>
                <a:spcPts val="100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Foster relationships. </a:t>
            </a:r>
            <a:endParaRPr sz="1500">
              <a:solidFill>
                <a:schemeClr val="dk1"/>
              </a:solidFill>
              <a:latin typeface="Century Gothic"/>
              <a:ea typeface="Century Gothic"/>
              <a:cs typeface="Century Gothic"/>
              <a:sym typeface="Century Gothic"/>
            </a:endParaRPr>
          </a:p>
          <a:p>
            <a:pPr marL="457200" marR="101600" lvl="0" indent="-323850" algn="l" rtl="0">
              <a:spcBef>
                <a:spcPts val="100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Iterate, co-create, and analyze. </a:t>
            </a:r>
            <a:endParaRPr sz="1500">
              <a:solidFill>
                <a:schemeClr val="dk1"/>
              </a:solidFill>
              <a:latin typeface="Century Gothic"/>
              <a:ea typeface="Century Gothic"/>
              <a:cs typeface="Century Gothic"/>
              <a:sym typeface="Century Gothic"/>
            </a:endParaRPr>
          </a:p>
          <a:p>
            <a:pPr marL="457200" marR="101600" lvl="0" indent="-323850" algn="l" rtl="0">
              <a:spcBef>
                <a:spcPts val="1000"/>
              </a:spcBef>
              <a:spcAft>
                <a:spcPts val="100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Use small, targeted ad spends. </a:t>
            </a:r>
            <a:endParaRPr sz="1500">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75A2D5C-D8CD-D243-A2A3-D5152DB65F52}"/>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48530CCB-DFC4-BD4A-BC9F-F0471764FE0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39572083-0CE4-404D-8F23-B1F8FA8E1A03}"/>
              </a:ext>
            </a:extLst>
          </p:cNvPr>
          <p:cNvSpPr>
            <a:spLocks noGrp="1"/>
          </p:cNvSpPr>
          <p:nvPr>
            <p:ph type="pic" sz="quarter" idx="26"/>
          </p:nvPr>
        </p:nvSpPr>
        <p:spPr/>
      </p:sp>
    </p:spTree>
    <p:extLst>
      <p:ext uri="{BB962C8B-B14F-4D97-AF65-F5344CB8AC3E}">
        <p14:creationId xmlns:p14="http://schemas.microsoft.com/office/powerpoint/2010/main" val="149488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p:nvPr/>
        </p:nvSpPr>
        <p:spPr>
          <a:xfrm>
            <a:off x="0" y="1989138"/>
            <a:ext cx="9144000" cy="1524000"/>
          </a:xfrm>
          <a:prstGeom prst="rect">
            <a:avLst/>
          </a:prstGeom>
          <a:solidFill>
            <a:srgbClr val="660066"/>
          </a:solidFill>
          <a:ln w="9525" cap="flat" cmpd="sng">
            <a:solidFill>
              <a:srgbClr val="952B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5"/>
          <p:cNvSpPr txBox="1"/>
          <p:nvPr/>
        </p:nvSpPr>
        <p:spPr>
          <a:xfrm>
            <a:off x="228600" y="2503488"/>
            <a:ext cx="6781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entury Gothic"/>
              <a:buNone/>
            </a:pPr>
            <a:r>
              <a:rPr lang="en" sz="2800">
                <a:solidFill>
                  <a:schemeClr val="lt1"/>
                </a:solidFill>
                <a:latin typeface="Century Gothic"/>
                <a:ea typeface="Century Gothic"/>
                <a:cs typeface="Century Gothic"/>
                <a:sym typeface="Century Gothic"/>
              </a:rPr>
              <a:t>questions?</a:t>
            </a:r>
            <a:endParaRPr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6"/>
          <p:cNvSpPr txBox="1">
            <a:spLocks noGrp="1"/>
          </p:cNvSpPr>
          <p:nvPr>
            <p:ph type="ctrTitle"/>
          </p:nvPr>
        </p:nvSpPr>
        <p:spPr>
          <a:xfrm>
            <a:off x="311700" y="2885400"/>
            <a:ext cx="8520600" cy="193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1800"/>
              <a:buFont typeface="Source Sans Pro"/>
              <a:buNone/>
            </a:pPr>
            <a:r>
              <a:rPr lang="en" sz="1500" b="0">
                <a:latin typeface="Poppins"/>
                <a:ea typeface="Poppins"/>
                <a:cs typeface="Poppins"/>
                <a:sym typeface="Poppins"/>
              </a:rPr>
              <a:t>THANK YOU!</a:t>
            </a:r>
            <a:br>
              <a:rPr lang="en" sz="1800" b="0">
                <a:latin typeface="Century Gothic"/>
                <a:ea typeface="Century Gothic"/>
                <a:cs typeface="Century Gothic"/>
                <a:sym typeface="Century Gothic"/>
              </a:rPr>
            </a:br>
            <a:endParaRPr sz="1800" b="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1EE7C6D-A708-F84A-96C9-B32655B6B3A0}"/>
              </a:ext>
            </a:extLst>
          </p:cNvPr>
          <p:cNvSpPr>
            <a:spLocks noGrp="1"/>
          </p:cNvSpPr>
          <p:nvPr>
            <p:ph type="title"/>
          </p:nvPr>
        </p:nvSpPr>
        <p:spPr/>
        <p:txBody>
          <a:bodyPr/>
          <a:lstStyle/>
          <a:p>
            <a:r>
              <a:rPr lang="en-US"/>
              <a:t>FOLLOW US</a:t>
            </a:r>
          </a:p>
        </p:txBody>
      </p:sp>
      <p:sp>
        <p:nvSpPr>
          <p:cNvPr id="24" name="Picture Placeholder 23">
            <a:extLst>
              <a:ext uri="{FF2B5EF4-FFF2-40B4-BE49-F238E27FC236}">
                <a16:creationId xmlns:a16="http://schemas.microsoft.com/office/drawing/2014/main" id="{9391F6A6-263E-3F4D-BF34-C5C4305666B9}"/>
              </a:ext>
            </a:extLst>
          </p:cNvPr>
          <p:cNvSpPr>
            <a:spLocks noGrp="1"/>
          </p:cNvSpPr>
          <p:nvPr>
            <p:ph type="pic" sz="quarter" idx="29"/>
          </p:nvPr>
        </p:nvSpPr>
        <p:spPr/>
      </p:sp>
    </p:spTree>
    <p:extLst>
      <p:ext uri="{BB962C8B-B14F-4D97-AF65-F5344CB8AC3E}">
        <p14:creationId xmlns:p14="http://schemas.microsoft.com/office/powerpoint/2010/main" val="374737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pPr defTabSz="685800">
              <a:buClrTx/>
              <a:defRPr/>
            </a:pPr>
            <a:r>
              <a:rPr lang="en-US" kern="1200">
                <a:solidFill>
                  <a:srgbClr val="000000">
                    <a:tint val="75000"/>
                  </a:srgbClr>
                </a:solidFill>
                <a:latin typeface="Calibri" panose="020F0502020204030204"/>
                <a:ea typeface="+mn-ea"/>
                <a:cs typeface="+mn-cs"/>
              </a:rPr>
              <a:t>www.nachc.org</a:t>
            </a:r>
            <a:endParaRPr lang="en-US" kern="1200" dirty="0">
              <a:solidFill>
                <a:srgbClr val="000000">
                  <a:tint val="75000"/>
                </a:srgbClr>
              </a:solidFill>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pPr defTabSz="685800">
              <a:buClrTx/>
              <a:defRPr/>
            </a:pPr>
            <a:r>
              <a:rPr lang="en-US" kern="1200">
                <a:solidFill>
                  <a:srgbClr val="007CA3"/>
                </a:solidFill>
                <a:latin typeface="Calibri" panose="020F0502020204030204"/>
                <a:ea typeface="+mn-ea"/>
                <a:cs typeface="+mn-cs"/>
              </a:rPr>
              <a:t>|</a:t>
            </a:r>
            <a:r>
              <a:rPr lang="en-US" kern="1200">
                <a:solidFill>
                  <a:srgbClr val="000000">
                    <a:tint val="75000"/>
                  </a:srgbClr>
                </a:solidFill>
                <a:latin typeface="Calibri" panose="020F0502020204030204"/>
                <a:ea typeface="+mn-ea"/>
                <a:cs typeface="+mn-cs"/>
              </a:rPr>
              <a:t> </a:t>
            </a:r>
            <a:fld id="{E1AB07C4-F4AD-C942-BAEA-67B4CA5A8891}" type="slidenum">
              <a:rPr lang="en-US" kern="1200">
                <a:solidFill>
                  <a:srgbClr val="003C69"/>
                </a:solidFill>
                <a:latin typeface="Calibri" panose="020F0502020204030204"/>
                <a:ea typeface="+mn-ea"/>
                <a:cs typeface="+mn-cs"/>
              </a:rPr>
              <a:pPr defTabSz="685800">
                <a:buClrTx/>
                <a:defRPr/>
              </a:pPr>
              <a:t>23</a:t>
            </a:fld>
            <a:endParaRPr lang="en-US" kern="1200" dirty="0">
              <a:solidFill>
                <a:srgbClr val="003C69"/>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69BE014-B721-D84E-97C4-9257FE208B7C}"/>
              </a:ext>
            </a:extLst>
          </p:cNvPr>
          <p:cNvPicPr>
            <a:picLocks noChangeAspect="1"/>
          </p:cNvPicPr>
          <p:nvPr/>
        </p:nvPicPr>
        <p:blipFill>
          <a:blip r:embed="rId2"/>
          <a:srcRect t="2046" b="2046"/>
          <a:stretch/>
        </p:blipFill>
        <p:spPr>
          <a:xfrm>
            <a:off x="200500" y="390480"/>
            <a:ext cx="8600600" cy="4124370"/>
          </a:xfrm>
          <a:prstGeom prst="rect">
            <a:avLst/>
          </a:prstGeom>
        </p:spPr>
      </p:pic>
    </p:spTree>
    <p:extLst>
      <p:ext uri="{BB962C8B-B14F-4D97-AF65-F5344CB8AC3E}">
        <p14:creationId xmlns:p14="http://schemas.microsoft.com/office/powerpoint/2010/main" val="1527747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403110-1DF3-47AE-88B6-09235925DF22}"/>
              </a:ext>
            </a:extLst>
          </p:cNvPr>
          <p:cNvSpPr>
            <a:spLocks noGrp="1"/>
          </p:cNvSpPr>
          <p:nvPr>
            <p:ph type="ftr" sz="quarter" idx="10"/>
          </p:nvPr>
        </p:nvSpPr>
        <p:spPr/>
        <p:txBody>
          <a:bodyPr/>
          <a:lstStyle/>
          <a:p>
            <a:pPr defTabSz="685800">
              <a:buClrTx/>
              <a:defRPr/>
            </a:pPr>
            <a:r>
              <a:rPr lang="en-US" kern="1200">
                <a:solidFill>
                  <a:srgbClr val="000000">
                    <a:tint val="75000"/>
                  </a:srgbClr>
                </a:solidFill>
                <a:latin typeface="Calibri" panose="020F0502020204030204"/>
                <a:ea typeface="+mn-ea"/>
                <a:cs typeface="+mn-cs"/>
              </a:rPr>
              <a:t>www.nachc.org</a:t>
            </a:r>
          </a:p>
        </p:txBody>
      </p:sp>
      <p:sp>
        <p:nvSpPr>
          <p:cNvPr id="4" name="Title 3">
            <a:extLst>
              <a:ext uri="{FF2B5EF4-FFF2-40B4-BE49-F238E27FC236}">
                <a16:creationId xmlns:a16="http://schemas.microsoft.com/office/drawing/2014/main" id="{309A4732-D9D2-445D-B973-79E4F9F8CBE3}"/>
              </a:ext>
            </a:extLst>
          </p:cNvPr>
          <p:cNvSpPr>
            <a:spLocks noGrp="1"/>
          </p:cNvSpPr>
          <p:nvPr>
            <p:ph type="title"/>
          </p:nvPr>
        </p:nvSpPr>
        <p:spPr>
          <a:xfrm>
            <a:off x="832992" y="1943100"/>
            <a:ext cx="7478017" cy="1106754"/>
          </a:xfrm>
        </p:spPr>
        <p:txBody>
          <a:bodyPr/>
          <a:lstStyle/>
          <a:p>
            <a:pPr algn="ctr"/>
            <a:r>
              <a:rPr lang="en-US">
                <a:latin typeface="Open Sans" panose="020B0806030504020204" pitchFamily="34" charset="0"/>
                <a:ea typeface="Open Sans" panose="020B0806030504020204" pitchFamily="34" charset="0"/>
                <a:cs typeface="Open Sans" panose="020B0806030504020204" pitchFamily="34" charset="0"/>
              </a:rPr>
              <a:t>THANK YOU TO ALL COMMUNITY HEALTH CENTERS</a:t>
            </a:r>
          </a:p>
        </p:txBody>
      </p:sp>
      <p:sp>
        <p:nvSpPr>
          <p:cNvPr id="8" name="Text Placeholder 7">
            <a:extLst>
              <a:ext uri="{FF2B5EF4-FFF2-40B4-BE49-F238E27FC236}">
                <a16:creationId xmlns:a16="http://schemas.microsoft.com/office/drawing/2014/main" id="{65DA9FB1-AF3F-4A79-9BCE-A3B8530888F4}"/>
              </a:ext>
            </a:extLst>
          </p:cNvPr>
          <p:cNvSpPr>
            <a:spLocks noGrp="1"/>
          </p:cNvSpPr>
          <p:nvPr>
            <p:ph type="body" sz="quarter" idx="22"/>
          </p:nvPr>
        </p:nvSpPr>
        <p:spPr>
          <a:xfrm>
            <a:off x="580134" y="3619445"/>
            <a:ext cx="7935217" cy="560495"/>
          </a:xfrm>
        </p:spPr>
        <p:txBody>
          <a:bodyPr anchor="ctr">
            <a:normAutofit lnSpcReduction="10000"/>
          </a:bodyPr>
          <a:lstStyle/>
          <a:p>
            <a:pPr marL="0" indent="0" algn="ctr">
              <a:buNone/>
            </a:pPr>
            <a:r>
              <a:rPr lang="en-US" sz="3300" b="1"/>
              <a:t>#</a:t>
            </a:r>
            <a:r>
              <a:rPr lang="en-US" sz="3300" b="1" err="1"/>
              <a:t>ThankYouCHCs</a:t>
            </a:r>
            <a:endParaRPr lang="en-US" sz="3300" b="1"/>
          </a:p>
        </p:txBody>
      </p:sp>
      <p:pic>
        <p:nvPicPr>
          <p:cNvPr id="11" name="Picture 10" descr="A picture containing drawing&#10;&#10;Description automatically generated">
            <a:extLst>
              <a:ext uri="{FF2B5EF4-FFF2-40B4-BE49-F238E27FC236}">
                <a16:creationId xmlns:a16="http://schemas.microsoft.com/office/drawing/2014/main" id="{AF027D0E-36F6-42FF-8368-162F28D34F3A}"/>
              </a:ext>
            </a:extLst>
          </p:cNvPr>
          <p:cNvPicPr>
            <a:picLocks noChangeAspect="1"/>
          </p:cNvPicPr>
          <p:nvPr/>
        </p:nvPicPr>
        <p:blipFill>
          <a:blip r:embed="rId3"/>
          <a:stretch>
            <a:fillRect/>
          </a:stretch>
        </p:blipFill>
        <p:spPr>
          <a:xfrm>
            <a:off x="1714500" y="285751"/>
            <a:ext cx="4927926" cy="1306853"/>
          </a:xfrm>
          <a:prstGeom prst="rect">
            <a:avLst/>
          </a:prstGeom>
        </p:spPr>
      </p:pic>
      <p:sp>
        <p:nvSpPr>
          <p:cNvPr id="5" name="Slide Number Placeholder 4">
            <a:extLst>
              <a:ext uri="{FF2B5EF4-FFF2-40B4-BE49-F238E27FC236}">
                <a16:creationId xmlns:a16="http://schemas.microsoft.com/office/drawing/2014/main" id="{B8ED00FA-B279-D543-D294-E28902796ED4}"/>
              </a:ext>
            </a:extLst>
          </p:cNvPr>
          <p:cNvSpPr>
            <a:spLocks noGrp="1"/>
          </p:cNvSpPr>
          <p:nvPr>
            <p:ph type="sldNum" sz="quarter" idx="11"/>
          </p:nvPr>
        </p:nvSpPr>
        <p:spPr/>
        <p:txBody>
          <a:bodyPr/>
          <a:lstStyle/>
          <a:p>
            <a:pPr defTabSz="685800">
              <a:buClrTx/>
              <a:defRPr/>
            </a:pPr>
            <a:r>
              <a:rPr lang="en-US" kern="1200">
                <a:solidFill>
                  <a:srgbClr val="007CA3"/>
                </a:solidFill>
                <a:latin typeface="Calibri" panose="020F0502020204030204"/>
                <a:ea typeface="+mn-ea"/>
                <a:cs typeface="+mn-cs"/>
              </a:rPr>
              <a:t>|</a:t>
            </a:r>
            <a:r>
              <a:rPr lang="en-US" kern="1200">
                <a:solidFill>
                  <a:srgbClr val="000000">
                    <a:tint val="75000"/>
                  </a:srgbClr>
                </a:solidFill>
                <a:latin typeface="Calibri" panose="020F0502020204030204"/>
                <a:ea typeface="+mn-ea"/>
                <a:cs typeface="+mn-cs"/>
              </a:rPr>
              <a:t> </a:t>
            </a:r>
            <a:fld id="{E1AB07C4-F4AD-C942-BAEA-67B4CA5A8891}" type="slidenum">
              <a:rPr lang="en-US" kern="1200">
                <a:solidFill>
                  <a:srgbClr val="003C69"/>
                </a:solidFill>
                <a:latin typeface="Calibri" panose="020F0502020204030204"/>
                <a:ea typeface="+mn-ea"/>
                <a:cs typeface="+mn-cs"/>
              </a:rPr>
              <a:pPr defTabSz="685800">
                <a:buClrTx/>
                <a:defRPr/>
              </a:pPr>
              <a:t>24</a:t>
            </a:fld>
            <a:endParaRPr lang="en-US" kern="1200">
              <a:solidFill>
                <a:srgbClr val="000000">
                  <a:tint val="75000"/>
                </a:srgbClr>
              </a:solidFill>
              <a:latin typeface="Calibri" panose="020F0502020204030204"/>
              <a:ea typeface="+mn-ea"/>
              <a:cs typeface="+mn-cs"/>
            </a:endParaRPr>
          </a:p>
        </p:txBody>
      </p:sp>
    </p:spTree>
    <p:extLst>
      <p:ext uri="{BB962C8B-B14F-4D97-AF65-F5344CB8AC3E}">
        <p14:creationId xmlns:p14="http://schemas.microsoft.com/office/powerpoint/2010/main" val="212582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DE680-AA8E-4A58-99C4-BDCB994992B4}"/>
              </a:ext>
            </a:extLst>
          </p:cNvPr>
          <p:cNvSpPr>
            <a:spLocks noGrp="1"/>
          </p:cNvSpPr>
          <p:nvPr>
            <p:ph type="ftr" sz="quarter" idx="11"/>
          </p:nvPr>
        </p:nvSpPr>
        <p:spPr/>
        <p:txBody>
          <a:bodyPr/>
          <a:lstStyle/>
          <a:p>
            <a:pPr defTabSz="685800">
              <a:buClrTx/>
              <a:defRPr/>
            </a:pPr>
            <a:r>
              <a:rPr lang="en-US" kern="1200" dirty="0">
                <a:solidFill>
                  <a:srgbClr val="000000">
                    <a:tint val="75000"/>
                  </a:srgbClr>
                </a:solidFill>
                <a:latin typeface="Calibri" panose="020F0502020204030204"/>
                <a:ea typeface="+mn-ea"/>
                <a:cs typeface="+mn-cs"/>
              </a:rPr>
              <a:t>www.nachc.org</a:t>
            </a:r>
          </a:p>
        </p:txBody>
      </p:sp>
      <p:sp>
        <p:nvSpPr>
          <p:cNvPr id="9" name="Text Placeholder 8">
            <a:extLst>
              <a:ext uri="{FF2B5EF4-FFF2-40B4-BE49-F238E27FC236}">
                <a16:creationId xmlns:a16="http://schemas.microsoft.com/office/drawing/2014/main" id="{AE428484-BBBD-46F8-B84B-7257F1770298}"/>
              </a:ext>
            </a:extLst>
          </p:cNvPr>
          <p:cNvSpPr>
            <a:spLocks noGrp="1"/>
          </p:cNvSpPr>
          <p:nvPr>
            <p:ph type="body" sz="quarter" idx="21"/>
          </p:nvPr>
        </p:nvSpPr>
        <p:spPr>
          <a:xfrm>
            <a:off x="100048" y="855393"/>
            <a:ext cx="3422630" cy="3648896"/>
          </a:xfrm>
        </p:spPr>
        <p:txBody>
          <a:bodyPr/>
          <a:lstStyle/>
          <a:p>
            <a:pPr marL="0" indent="0" algn="ctr">
              <a:buNone/>
            </a:pPr>
            <a:r>
              <a:rPr lang="en-US" sz="2100" b="1" dirty="0"/>
              <a:t>Option 1: “I Will Call In”</a:t>
            </a:r>
          </a:p>
          <a:p>
            <a:pPr marL="0" indent="0" algn="ctr">
              <a:buNone/>
            </a:pPr>
            <a:r>
              <a:rPr lang="en-US" sz="2100" dirty="0"/>
              <a:t>Follow the unique 3-step process on your screen</a:t>
            </a:r>
            <a:endParaRPr lang="en-US" b="1" dirty="0"/>
          </a:p>
          <a:p>
            <a:pPr marL="0" indent="0" algn="ctr">
              <a:buNone/>
            </a:pPr>
            <a:endParaRPr lang="en-US" sz="2100" b="1" dirty="0"/>
          </a:p>
        </p:txBody>
      </p:sp>
      <p:sp>
        <p:nvSpPr>
          <p:cNvPr id="6" name="Rectangle 2">
            <a:extLst>
              <a:ext uri="{FF2B5EF4-FFF2-40B4-BE49-F238E27FC236}">
                <a16:creationId xmlns:a16="http://schemas.microsoft.com/office/drawing/2014/main" id="{1798C69C-08BA-45EF-B9EC-5EE99A39DEE5}"/>
              </a:ext>
            </a:extLst>
          </p:cNvPr>
          <p:cNvSpPr>
            <a:spLocks noChangeArrowheads="1"/>
          </p:cNvSpPr>
          <p:nvPr/>
        </p:nvSpPr>
        <p:spPr bwMode="auto">
          <a:xfrm>
            <a:off x="778268" y="24332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defRPr/>
            </a:pPr>
            <a:endParaRPr lang="en-US" sz="1350" kern="1200">
              <a:latin typeface="Calibri" panose="020F0502020204030204"/>
              <a:ea typeface="+mn-ea"/>
              <a:cs typeface="+mn-cs"/>
            </a:endParaRPr>
          </a:p>
        </p:txBody>
      </p:sp>
      <p:sp>
        <p:nvSpPr>
          <p:cNvPr id="11" name="Title 3">
            <a:extLst>
              <a:ext uri="{FF2B5EF4-FFF2-40B4-BE49-F238E27FC236}">
                <a16:creationId xmlns:a16="http://schemas.microsoft.com/office/drawing/2014/main" id="{EA338BC0-54C8-4F8B-B2C0-25B8CB1BDA6F}"/>
              </a:ext>
            </a:extLst>
          </p:cNvPr>
          <p:cNvSpPr txBox="1">
            <a:spLocks/>
          </p:cNvSpPr>
          <p:nvPr/>
        </p:nvSpPr>
        <p:spPr>
          <a:xfrm>
            <a:off x="22861" y="246454"/>
            <a:ext cx="9143999" cy="49520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algn="ctr" defTabSz="685800">
              <a:buClrTx/>
              <a:defRPr/>
            </a:pPr>
            <a:r>
              <a:rPr lang="en-US" sz="3000" dirty="0">
                <a:solidFill>
                  <a:srgbClr val="003C69"/>
                </a:solidFill>
                <a:latin typeface="Calibri" panose="020F0502020204030204"/>
              </a:rPr>
              <a:t>Ensure you’ve connected to audio!</a:t>
            </a:r>
          </a:p>
          <a:p>
            <a:pPr defTabSz="685800">
              <a:lnSpc>
                <a:spcPct val="120000"/>
              </a:lnSpc>
              <a:buClrTx/>
              <a:defRPr/>
            </a:pPr>
            <a:endParaRPr lang="en-US" sz="2625" b="0" i="1" dirty="0">
              <a:solidFill>
                <a:srgbClr val="003C69"/>
              </a:solidFill>
              <a:latin typeface="Calibri" panose="020F0502020204030204"/>
            </a:endParaRPr>
          </a:p>
        </p:txBody>
      </p:sp>
      <p:sp>
        <p:nvSpPr>
          <p:cNvPr id="16" name="Text Placeholder 8">
            <a:extLst>
              <a:ext uri="{FF2B5EF4-FFF2-40B4-BE49-F238E27FC236}">
                <a16:creationId xmlns:a16="http://schemas.microsoft.com/office/drawing/2014/main" id="{68560CCB-944A-4E7E-BE1C-628C057BAFCD}"/>
              </a:ext>
            </a:extLst>
          </p:cNvPr>
          <p:cNvSpPr txBox="1">
            <a:spLocks/>
          </p:cNvSpPr>
          <p:nvPr/>
        </p:nvSpPr>
        <p:spPr>
          <a:xfrm>
            <a:off x="6472203" y="2057402"/>
            <a:ext cx="2571750" cy="1457595"/>
          </a:xfrm>
          <a:prstGeom prst="rect">
            <a:avLst/>
          </a:prstGeom>
        </p:spPr>
        <p:txBody>
          <a:bodyPr vert="horz" lIns="68580" tIns="34290" rIns="68580" bIns="34290" rtlCol="0" anchor="ct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buClrTx/>
              <a:buNone/>
              <a:defRPr/>
            </a:pPr>
            <a:r>
              <a:rPr lang="en-US" sz="1350" dirty="0">
                <a:solidFill>
                  <a:srgbClr val="003C69"/>
                </a:solidFill>
                <a:latin typeface="Calibri" panose="020F0502020204030204"/>
              </a:rPr>
              <a:t>After connecting, if you don’t see a phone/headset icon next to your name, please attempt to connect your audio again!</a:t>
            </a:r>
            <a:br>
              <a:rPr lang="en-US" sz="1350" b="1" dirty="0">
                <a:solidFill>
                  <a:srgbClr val="003C69"/>
                </a:solidFill>
                <a:latin typeface="Calibri" panose="020F0502020204030204"/>
              </a:rPr>
            </a:br>
            <a:endParaRPr lang="en-US" sz="1350" b="1" dirty="0">
              <a:solidFill>
                <a:srgbClr val="003C69"/>
              </a:solidFill>
              <a:latin typeface="Calibri" panose="020F0502020204030204"/>
            </a:endParaRPr>
          </a:p>
        </p:txBody>
      </p:sp>
      <p:sp>
        <p:nvSpPr>
          <p:cNvPr id="3" name="Slide Number Placeholder 2">
            <a:extLst>
              <a:ext uri="{FF2B5EF4-FFF2-40B4-BE49-F238E27FC236}">
                <a16:creationId xmlns:a16="http://schemas.microsoft.com/office/drawing/2014/main" id="{011C017A-0B70-4C48-A012-EFBD0CE44DB9}"/>
              </a:ext>
            </a:extLst>
          </p:cNvPr>
          <p:cNvSpPr>
            <a:spLocks noGrp="1"/>
          </p:cNvSpPr>
          <p:nvPr>
            <p:ph type="sldNum" sz="quarter" idx="12"/>
          </p:nvPr>
        </p:nvSpPr>
        <p:spPr/>
        <p:txBody>
          <a:bodyPr/>
          <a:lstStyle/>
          <a:p>
            <a:pPr defTabSz="685800">
              <a:buClrTx/>
              <a:defRPr/>
            </a:pPr>
            <a:r>
              <a:rPr lang="en-US" kern="1200" dirty="0">
                <a:solidFill>
                  <a:srgbClr val="007CA3"/>
                </a:solidFill>
                <a:latin typeface="Calibri" panose="020F0502020204030204"/>
                <a:ea typeface="+mn-ea"/>
                <a:cs typeface="+mn-cs"/>
              </a:rPr>
              <a:t>|</a:t>
            </a:r>
            <a:r>
              <a:rPr lang="en-US" kern="1200" dirty="0">
                <a:solidFill>
                  <a:srgbClr val="000000">
                    <a:tint val="75000"/>
                  </a:srgbClr>
                </a:solidFill>
                <a:latin typeface="Calibri" panose="020F0502020204030204"/>
                <a:ea typeface="+mn-ea"/>
                <a:cs typeface="+mn-cs"/>
              </a:rPr>
              <a:t> </a:t>
            </a:r>
            <a:fld id="{E1AB07C4-F4AD-C942-BAEA-67B4CA5A8891}" type="slidenum">
              <a:rPr lang="en-US" kern="1200">
                <a:solidFill>
                  <a:srgbClr val="003C69"/>
                </a:solidFill>
                <a:latin typeface="Calibri" panose="020F0502020204030204"/>
                <a:ea typeface="+mn-ea"/>
                <a:cs typeface="+mn-cs"/>
              </a:rPr>
              <a:pPr defTabSz="685800">
                <a:buClrTx/>
                <a:defRPr/>
              </a:pPr>
              <a:t>3</a:t>
            </a:fld>
            <a:endParaRPr lang="en-US" kern="1200" dirty="0">
              <a:solidFill>
                <a:srgbClr val="003C69"/>
              </a:solidFill>
              <a:latin typeface="Calibri" panose="020F0502020204030204"/>
              <a:ea typeface="+mn-ea"/>
              <a:cs typeface="+mn-cs"/>
            </a:endParaRPr>
          </a:p>
        </p:txBody>
      </p:sp>
      <p:sp>
        <p:nvSpPr>
          <p:cNvPr id="4" name="Right Arrow 3">
            <a:extLst>
              <a:ext uri="{FF2B5EF4-FFF2-40B4-BE49-F238E27FC236}">
                <a16:creationId xmlns:a16="http://schemas.microsoft.com/office/drawing/2014/main" id="{BCE51113-AA23-4F46-BAF2-6EC46982D90E}"/>
              </a:ext>
            </a:extLst>
          </p:cNvPr>
          <p:cNvSpPr/>
          <p:nvPr/>
        </p:nvSpPr>
        <p:spPr>
          <a:xfrm>
            <a:off x="5856814" y="3545828"/>
            <a:ext cx="285750" cy="141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panose="020F0502020204030204"/>
            </a:endParaRPr>
          </a:p>
        </p:txBody>
      </p:sp>
      <p:pic>
        <p:nvPicPr>
          <p:cNvPr id="7" name="Picture 6">
            <a:extLst>
              <a:ext uri="{FF2B5EF4-FFF2-40B4-BE49-F238E27FC236}">
                <a16:creationId xmlns:a16="http://schemas.microsoft.com/office/drawing/2014/main" id="{FE8B436C-C92E-44BB-9386-C0032F497627}"/>
              </a:ext>
            </a:extLst>
          </p:cNvPr>
          <p:cNvPicPr>
            <a:picLocks noChangeAspect="1"/>
          </p:cNvPicPr>
          <p:nvPr/>
        </p:nvPicPr>
        <p:blipFill>
          <a:blip r:embed="rId2"/>
          <a:stretch>
            <a:fillRect/>
          </a:stretch>
        </p:blipFill>
        <p:spPr>
          <a:xfrm>
            <a:off x="980666" y="1839320"/>
            <a:ext cx="1943475" cy="2587808"/>
          </a:xfrm>
          <a:prstGeom prst="rect">
            <a:avLst/>
          </a:prstGeom>
        </p:spPr>
      </p:pic>
      <p:sp>
        <p:nvSpPr>
          <p:cNvPr id="8" name="Rectangle 7">
            <a:extLst>
              <a:ext uri="{FF2B5EF4-FFF2-40B4-BE49-F238E27FC236}">
                <a16:creationId xmlns:a16="http://schemas.microsoft.com/office/drawing/2014/main" id="{3C92E89D-C27D-4A01-A474-6845E8E877A3}"/>
              </a:ext>
            </a:extLst>
          </p:cNvPr>
          <p:cNvSpPr/>
          <p:nvPr/>
        </p:nvSpPr>
        <p:spPr>
          <a:xfrm>
            <a:off x="1212659" y="3652882"/>
            <a:ext cx="628650" cy="1142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highlight>
                <a:srgbClr val="FFFF00"/>
              </a:highlight>
              <a:latin typeface="Calibri" panose="020F0502020204030204"/>
            </a:endParaRPr>
          </a:p>
        </p:txBody>
      </p:sp>
      <p:sp>
        <p:nvSpPr>
          <p:cNvPr id="10" name="Rectangle 9">
            <a:extLst>
              <a:ext uri="{FF2B5EF4-FFF2-40B4-BE49-F238E27FC236}">
                <a16:creationId xmlns:a16="http://schemas.microsoft.com/office/drawing/2014/main" id="{63E25A3B-AB63-460A-B371-C8599E48895B}"/>
              </a:ext>
            </a:extLst>
          </p:cNvPr>
          <p:cNvSpPr/>
          <p:nvPr/>
        </p:nvSpPr>
        <p:spPr>
          <a:xfrm>
            <a:off x="1230233" y="4038340"/>
            <a:ext cx="218471" cy="1142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panose="020F0502020204030204"/>
            </a:endParaRPr>
          </a:p>
        </p:txBody>
      </p:sp>
      <p:sp>
        <p:nvSpPr>
          <p:cNvPr id="17" name="Text Placeholder 8">
            <a:extLst>
              <a:ext uri="{FF2B5EF4-FFF2-40B4-BE49-F238E27FC236}">
                <a16:creationId xmlns:a16="http://schemas.microsoft.com/office/drawing/2014/main" id="{640B0875-4D7E-4CBA-BEB5-217349F62261}"/>
              </a:ext>
            </a:extLst>
          </p:cNvPr>
          <p:cNvSpPr txBox="1">
            <a:spLocks/>
          </p:cNvSpPr>
          <p:nvPr/>
        </p:nvSpPr>
        <p:spPr>
          <a:xfrm>
            <a:off x="3253780" y="842618"/>
            <a:ext cx="3889970" cy="3661671"/>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buClrTx/>
              <a:buNone/>
              <a:defRPr/>
            </a:pPr>
            <a:r>
              <a:rPr lang="en-US" sz="2100" b="1" dirty="0">
                <a:solidFill>
                  <a:srgbClr val="003C69"/>
                </a:solidFill>
                <a:latin typeface="Calibri" panose="020F0502020204030204"/>
              </a:rPr>
              <a:t>Option 2: “Call Using Computer ”</a:t>
            </a:r>
          </a:p>
          <a:p>
            <a:pPr marL="0" indent="0" algn="ctr" defTabSz="685800">
              <a:buClrTx/>
              <a:buNone/>
              <a:defRPr/>
            </a:pPr>
            <a:r>
              <a:rPr lang="en-US" sz="2100" dirty="0">
                <a:solidFill>
                  <a:srgbClr val="003C69"/>
                </a:solidFill>
                <a:latin typeface="Calibri" panose="020F0502020204030204"/>
              </a:rPr>
              <a:t>You must have computer speakers and microphone</a:t>
            </a:r>
            <a:endParaRPr lang="en-US" sz="1500" b="1" dirty="0">
              <a:solidFill>
                <a:srgbClr val="003C69"/>
              </a:solidFill>
              <a:latin typeface="Calibri" panose="020F0502020204030204"/>
            </a:endParaRPr>
          </a:p>
          <a:p>
            <a:pPr marL="0" indent="0" algn="ctr" defTabSz="685800">
              <a:buClrTx/>
              <a:buNone/>
              <a:defRPr/>
            </a:pPr>
            <a:endParaRPr lang="en-US" sz="2100" b="1" dirty="0">
              <a:solidFill>
                <a:srgbClr val="003C69"/>
              </a:solidFill>
              <a:latin typeface="Calibri" panose="020F0502020204030204"/>
            </a:endParaRPr>
          </a:p>
        </p:txBody>
      </p:sp>
      <p:pic>
        <p:nvPicPr>
          <p:cNvPr id="15" name="Picture 14">
            <a:extLst>
              <a:ext uri="{FF2B5EF4-FFF2-40B4-BE49-F238E27FC236}">
                <a16:creationId xmlns:a16="http://schemas.microsoft.com/office/drawing/2014/main" id="{A373DE36-D1AE-4FE7-A07C-6A15CEA76BE2}"/>
              </a:ext>
            </a:extLst>
          </p:cNvPr>
          <p:cNvPicPr>
            <a:picLocks noChangeAspect="1"/>
          </p:cNvPicPr>
          <p:nvPr/>
        </p:nvPicPr>
        <p:blipFill>
          <a:blip r:embed="rId3"/>
          <a:stretch>
            <a:fillRect/>
          </a:stretch>
        </p:blipFill>
        <p:spPr>
          <a:xfrm>
            <a:off x="4055914" y="1859016"/>
            <a:ext cx="2086650" cy="2548414"/>
          </a:xfrm>
          <a:prstGeom prst="rect">
            <a:avLst/>
          </a:prstGeom>
        </p:spPr>
      </p:pic>
      <p:pic>
        <p:nvPicPr>
          <p:cNvPr id="18" name="Picture 17">
            <a:extLst>
              <a:ext uri="{FF2B5EF4-FFF2-40B4-BE49-F238E27FC236}">
                <a16:creationId xmlns:a16="http://schemas.microsoft.com/office/drawing/2014/main" id="{9631EDB7-12E1-4294-872D-1121BAF9C63A}"/>
              </a:ext>
            </a:extLst>
          </p:cNvPr>
          <p:cNvPicPr>
            <a:picLocks noChangeAspect="1"/>
          </p:cNvPicPr>
          <p:nvPr/>
        </p:nvPicPr>
        <p:blipFill>
          <a:blip r:embed="rId4"/>
          <a:stretch>
            <a:fillRect/>
          </a:stretch>
        </p:blipFill>
        <p:spPr>
          <a:xfrm>
            <a:off x="6675800" y="3545828"/>
            <a:ext cx="2200275" cy="514350"/>
          </a:xfrm>
          <a:prstGeom prst="rect">
            <a:avLst/>
          </a:prstGeom>
        </p:spPr>
      </p:pic>
      <p:pic>
        <p:nvPicPr>
          <p:cNvPr id="19" name="Picture 18">
            <a:extLst>
              <a:ext uri="{FF2B5EF4-FFF2-40B4-BE49-F238E27FC236}">
                <a16:creationId xmlns:a16="http://schemas.microsoft.com/office/drawing/2014/main" id="{F4C402E4-B902-4075-B8F4-424F7A1D388E}"/>
              </a:ext>
            </a:extLst>
          </p:cNvPr>
          <p:cNvPicPr>
            <a:picLocks noChangeAspect="1"/>
          </p:cNvPicPr>
          <p:nvPr/>
        </p:nvPicPr>
        <p:blipFill>
          <a:blip r:embed="rId5"/>
          <a:stretch>
            <a:fillRect/>
          </a:stretch>
        </p:blipFill>
        <p:spPr>
          <a:xfrm>
            <a:off x="6675800" y="3133223"/>
            <a:ext cx="2164556" cy="428625"/>
          </a:xfrm>
          <a:prstGeom prst="rect">
            <a:avLst/>
          </a:prstGeom>
        </p:spPr>
      </p:pic>
    </p:spTree>
    <p:extLst>
      <p:ext uri="{BB962C8B-B14F-4D97-AF65-F5344CB8AC3E}">
        <p14:creationId xmlns:p14="http://schemas.microsoft.com/office/powerpoint/2010/main" val="2957194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62643-65E5-44F2-9A40-92D34E19B012}"/>
              </a:ext>
            </a:extLst>
          </p:cNvPr>
          <p:cNvSpPr>
            <a:spLocks noGrp="1"/>
          </p:cNvSpPr>
          <p:nvPr>
            <p:ph type="title"/>
          </p:nvPr>
        </p:nvSpPr>
        <p:spPr>
          <a:xfrm>
            <a:off x="580134" y="468735"/>
            <a:ext cx="7420867" cy="502816"/>
          </a:xfrm>
        </p:spPr>
        <p:txBody>
          <a:bodyPr/>
          <a:lstStyle/>
          <a:p>
            <a:r>
              <a:rPr lang="en-US" dirty="0"/>
              <a:t>ASKING </a:t>
            </a:r>
            <a:r>
              <a:rPr lang="en-US" dirty="0">
                <a:solidFill>
                  <a:schemeClr val="accent4"/>
                </a:solidFill>
              </a:rPr>
              <a:t>QUESTIONS</a:t>
            </a:r>
            <a:r>
              <a:rPr lang="en-US" dirty="0"/>
              <a:t> VIA CHAT BOX</a:t>
            </a:r>
          </a:p>
        </p:txBody>
      </p:sp>
      <p:sp>
        <p:nvSpPr>
          <p:cNvPr id="6" name="Text Placeholder 5">
            <a:extLst>
              <a:ext uri="{FF2B5EF4-FFF2-40B4-BE49-F238E27FC236}">
                <a16:creationId xmlns:a16="http://schemas.microsoft.com/office/drawing/2014/main" id="{88E08E47-71CF-4E91-9E2E-DFB0C9E3F999}"/>
              </a:ext>
            </a:extLst>
          </p:cNvPr>
          <p:cNvSpPr>
            <a:spLocks noGrp="1"/>
          </p:cNvSpPr>
          <p:nvPr>
            <p:ph type="body" sz="quarter" idx="21"/>
          </p:nvPr>
        </p:nvSpPr>
        <p:spPr>
          <a:xfrm>
            <a:off x="580134" y="1263150"/>
            <a:ext cx="4449066" cy="3207070"/>
          </a:xfrm>
        </p:spPr>
        <p:txBody>
          <a:bodyPr>
            <a:normAutofit fontScale="85000" lnSpcReduction="10000"/>
          </a:bodyPr>
          <a:lstStyle/>
          <a:p>
            <a:pPr marL="385763" indent="-385763">
              <a:buFont typeface="+mj-lt"/>
              <a:buAutoNum type="arabicPeriod"/>
            </a:pPr>
            <a:r>
              <a:rPr lang="en-US" sz="2250" b="1" dirty="0"/>
              <a:t>The chat feature </a:t>
            </a:r>
            <a:r>
              <a:rPr lang="en-US" sz="2250" dirty="0"/>
              <a:t>is available to ask questions or make comments anytime.</a:t>
            </a:r>
          </a:p>
          <a:p>
            <a:pPr marL="385763" indent="-385763">
              <a:buFont typeface="+mj-lt"/>
              <a:buAutoNum type="arabicPeriod"/>
            </a:pPr>
            <a:endParaRPr lang="en-US" sz="2250" dirty="0"/>
          </a:p>
          <a:p>
            <a:pPr marL="385763" indent="-385763">
              <a:buFont typeface="+mj-lt"/>
              <a:buAutoNum type="arabicPeriod"/>
            </a:pPr>
            <a:r>
              <a:rPr lang="en-US" sz="2250" b="1" dirty="0"/>
              <a:t>Click the chat button </a:t>
            </a:r>
            <a:r>
              <a:rPr lang="en-US" sz="2250" dirty="0"/>
              <a:t>at the bottom of the WebEx window to open the chat box on the bottom righthand side of the window. </a:t>
            </a:r>
          </a:p>
          <a:p>
            <a:pPr marL="257175" indent="-257175">
              <a:buFont typeface="+mj-lt"/>
              <a:buAutoNum type="arabicPeriod"/>
            </a:pPr>
            <a:endParaRPr lang="en-US" sz="975" dirty="0"/>
          </a:p>
          <a:p>
            <a:pPr marL="385763" indent="-385763">
              <a:buFont typeface="+mj-lt"/>
              <a:buAutoNum type="arabicPeriod"/>
            </a:pPr>
            <a:r>
              <a:rPr lang="en-US" sz="2250" b="1" dirty="0"/>
              <a:t>Choose “EVERYONE”, </a:t>
            </a:r>
            <a:r>
              <a:rPr lang="en-US" sz="2250" dirty="0"/>
              <a:t>as appropriate. </a:t>
            </a:r>
            <a:br>
              <a:rPr lang="en-US" sz="2250" dirty="0"/>
            </a:br>
            <a:r>
              <a:rPr lang="en-US" sz="2250" dirty="0"/>
              <a:t>- Type your question. </a:t>
            </a:r>
            <a:br>
              <a:rPr lang="en-US" sz="2250" dirty="0"/>
            </a:br>
            <a:r>
              <a:rPr lang="en-US" sz="2250" dirty="0"/>
              <a:t>- Click </a:t>
            </a:r>
            <a:r>
              <a:rPr lang="en-US" sz="2250" b="1" i="1" dirty="0"/>
              <a:t>“Enter” </a:t>
            </a:r>
            <a:r>
              <a:rPr lang="en-US" sz="2250" dirty="0"/>
              <a:t>to send your question. </a:t>
            </a:r>
          </a:p>
          <a:p>
            <a:endParaRPr lang="en-US" dirty="0">
              <a:solidFill>
                <a:srgbClr val="002060"/>
              </a:solidFill>
              <a:latin typeface="Calibri" panose="020F0502020204030204" pitchFamily="34" charset="0"/>
              <a:cs typeface="Calibri" panose="020F0502020204030204" pitchFamily="34" charset="0"/>
            </a:endParaRPr>
          </a:p>
          <a:p>
            <a:pPr marL="0" indent="0">
              <a:buNone/>
            </a:pPr>
            <a:endParaRPr lang="en-US" dirty="0"/>
          </a:p>
        </p:txBody>
      </p:sp>
      <p:sp>
        <p:nvSpPr>
          <p:cNvPr id="2" name="Footer Placeholder 1">
            <a:extLst>
              <a:ext uri="{FF2B5EF4-FFF2-40B4-BE49-F238E27FC236}">
                <a16:creationId xmlns:a16="http://schemas.microsoft.com/office/drawing/2014/main" id="{F43D20E4-7950-48C4-9654-4616234E7924}"/>
              </a:ext>
            </a:extLst>
          </p:cNvPr>
          <p:cNvSpPr>
            <a:spLocks noGrp="1"/>
          </p:cNvSpPr>
          <p:nvPr>
            <p:ph type="ftr" sz="quarter" idx="4294967295"/>
          </p:nvPr>
        </p:nvSpPr>
        <p:spPr>
          <a:xfrm>
            <a:off x="0" y="4767263"/>
            <a:ext cx="3086100" cy="273844"/>
          </a:xfrm>
        </p:spPr>
        <p:txBody>
          <a:bodyPr/>
          <a:lstStyle/>
          <a:p>
            <a:pPr defTabSz="685800">
              <a:buClrTx/>
              <a:defRPr/>
            </a:pPr>
            <a:r>
              <a:rPr lang="en-US" kern="1200" dirty="0">
                <a:solidFill>
                  <a:srgbClr val="000000">
                    <a:tint val="75000"/>
                  </a:srgbClr>
                </a:solidFill>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F299975D-792C-4D60-89B2-ACF5133F50F6}"/>
              </a:ext>
            </a:extLst>
          </p:cNvPr>
          <p:cNvSpPr>
            <a:spLocks noGrp="1"/>
          </p:cNvSpPr>
          <p:nvPr>
            <p:ph type="sldNum" sz="quarter" idx="4294967295"/>
          </p:nvPr>
        </p:nvSpPr>
        <p:spPr>
          <a:xfrm>
            <a:off x="7086600" y="4767263"/>
            <a:ext cx="2057400" cy="273844"/>
          </a:xfrm>
        </p:spPr>
        <p:txBody>
          <a:bodyPr/>
          <a:lstStyle/>
          <a:p>
            <a:pPr defTabSz="685800">
              <a:buClrTx/>
              <a:defRPr/>
            </a:pPr>
            <a:r>
              <a:rPr lang="en-US" kern="1200">
                <a:solidFill>
                  <a:srgbClr val="007CA3"/>
                </a:solidFill>
                <a:latin typeface="Calibri" panose="020F0502020204030204"/>
                <a:ea typeface="+mn-ea"/>
                <a:cs typeface="+mn-cs"/>
              </a:rPr>
              <a:t>|</a:t>
            </a:r>
            <a:r>
              <a:rPr lang="en-US" kern="1200">
                <a:solidFill>
                  <a:srgbClr val="000000">
                    <a:tint val="75000"/>
                  </a:srgbClr>
                </a:solidFill>
                <a:latin typeface="Calibri" panose="020F0502020204030204"/>
                <a:ea typeface="+mn-ea"/>
                <a:cs typeface="+mn-cs"/>
              </a:rPr>
              <a:t> </a:t>
            </a:r>
            <a:fld id="{E1AB07C4-F4AD-C942-BAEA-67B4CA5A8891}" type="slidenum">
              <a:rPr lang="en-US" kern="1200">
                <a:solidFill>
                  <a:srgbClr val="003C69"/>
                </a:solidFill>
                <a:latin typeface="Calibri" panose="020F0502020204030204"/>
                <a:ea typeface="+mn-ea"/>
                <a:cs typeface="+mn-cs"/>
              </a:rPr>
              <a:pPr defTabSz="685800">
                <a:buClrTx/>
                <a:defRPr/>
              </a:pPr>
              <a:t>4</a:t>
            </a:fld>
            <a:endParaRPr lang="en-US" kern="1200" dirty="0">
              <a:solidFill>
                <a:srgbClr val="003C69"/>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649DE7E7-D5FB-4908-97BC-00CC8598B041}"/>
              </a:ext>
            </a:extLst>
          </p:cNvPr>
          <p:cNvPicPr>
            <a:picLocks noChangeAspect="1"/>
          </p:cNvPicPr>
          <p:nvPr/>
        </p:nvPicPr>
        <p:blipFill>
          <a:blip r:embed="rId2"/>
          <a:stretch>
            <a:fillRect/>
          </a:stretch>
        </p:blipFill>
        <p:spPr>
          <a:xfrm>
            <a:off x="5886450" y="877838"/>
            <a:ext cx="2510167" cy="4171950"/>
          </a:xfrm>
          <a:prstGeom prst="rect">
            <a:avLst/>
          </a:prstGeom>
        </p:spPr>
      </p:pic>
      <p:sp>
        <p:nvSpPr>
          <p:cNvPr id="8" name="Arrow: Right 7">
            <a:extLst>
              <a:ext uri="{FF2B5EF4-FFF2-40B4-BE49-F238E27FC236}">
                <a16:creationId xmlns:a16="http://schemas.microsoft.com/office/drawing/2014/main" id="{2321DC3D-CFD5-4B3D-8DD9-E26AFE4E6ADF}"/>
              </a:ext>
            </a:extLst>
          </p:cNvPr>
          <p:cNvSpPr/>
          <p:nvPr/>
        </p:nvSpPr>
        <p:spPr>
          <a:xfrm>
            <a:off x="4857750" y="3880351"/>
            <a:ext cx="1428750"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panose="020F0502020204030204"/>
            </a:endParaRPr>
          </a:p>
        </p:txBody>
      </p:sp>
    </p:spTree>
    <p:extLst>
      <p:ext uri="{BB962C8B-B14F-4D97-AF65-F5344CB8AC3E}">
        <p14:creationId xmlns:p14="http://schemas.microsoft.com/office/powerpoint/2010/main" val="398277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9172-DE5B-4B91-A54E-79DA1E9EB219}"/>
              </a:ext>
            </a:extLst>
          </p:cNvPr>
          <p:cNvSpPr>
            <a:spLocks noGrp="1"/>
          </p:cNvSpPr>
          <p:nvPr>
            <p:ph type="title"/>
          </p:nvPr>
        </p:nvSpPr>
        <p:spPr/>
        <p:txBody>
          <a:bodyPr/>
          <a:lstStyle/>
          <a:p>
            <a:r>
              <a:rPr lang="en-US"/>
              <a:t>Friendly Reminders</a:t>
            </a:r>
          </a:p>
        </p:txBody>
      </p:sp>
      <p:sp>
        <p:nvSpPr>
          <p:cNvPr id="3" name="Text Placeholder 2">
            <a:extLst>
              <a:ext uri="{FF2B5EF4-FFF2-40B4-BE49-F238E27FC236}">
                <a16:creationId xmlns:a16="http://schemas.microsoft.com/office/drawing/2014/main" id="{903C8B23-1A43-417D-883C-E75C52D189B9}"/>
              </a:ext>
            </a:extLst>
          </p:cNvPr>
          <p:cNvSpPr>
            <a:spLocks noGrp="1"/>
          </p:cNvSpPr>
          <p:nvPr>
            <p:ph type="body" sz="quarter" idx="21"/>
          </p:nvPr>
        </p:nvSpPr>
        <p:spPr>
          <a:xfrm>
            <a:off x="580134" y="1176157"/>
            <a:ext cx="3819893" cy="3048029"/>
          </a:xfrm>
        </p:spPr>
        <p:txBody>
          <a:bodyPr vert="horz" lIns="68580" tIns="34290" rIns="68580" bIns="34290" rtlCol="0" anchor="t">
            <a:normAutofit lnSpcReduction="10000"/>
          </a:bodyPr>
          <a:lstStyle/>
          <a:p>
            <a:pPr>
              <a:lnSpc>
                <a:spcPct val="150000"/>
              </a:lnSpc>
            </a:pPr>
            <a:r>
              <a:rPr lang="en-US" sz="1800" dirty="0">
                <a:ea typeface="Tahoma"/>
                <a:cs typeface="Tahoma"/>
              </a:rPr>
              <a:t>Today’s Event is being </a:t>
            </a:r>
            <a:r>
              <a:rPr lang="en-US" sz="1800" b="1" dirty="0">
                <a:ea typeface="Tahoma"/>
                <a:cs typeface="Tahoma"/>
              </a:rPr>
              <a:t>RECORDED</a:t>
            </a:r>
          </a:p>
          <a:p>
            <a:pPr>
              <a:lnSpc>
                <a:spcPct val="150000"/>
              </a:lnSpc>
            </a:pPr>
            <a:r>
              <a:rPr lang="en-US" sz="1800" dirty="0">
                <a:ea typeface="Tahoma"/>
                <a:cs typeface="Tahoma"/>
              </a:rPr>
              <a:t>All attendee lines have been </a:t>
            </a:r>
            <a:r>
              <a:rPr lang="en-US" sz="1800" b="1" dirty="0">
                <a:ea typeface="Tahoma"/>
                <a:cs typeface="Tahoma"/>
              </a:rPr>
              <a:t>MUTED</a:t>
            </a:r>
          </a:p>
          <a:p>
            <a:pPr>
              <a:lnSpc>
                <a:spcPct val="150000"/>
              </a:lnSpc>
            </a:pPr>
            <a:r>
              <a:rPr lang="en-US" sz="1800" dirty="0">
                <a:ea typeface="Tahoma"/>
                <a:cs typeface="Tahoma"/>
              </a:rPr>
              <a:t>The </a:t>
            </a:r>
            <a:r>
              <a:rPr lang="en-US" sz="1800" b="1" dirty="0">
                <a:ea typeface="Tahoma"/>
                <a:cs typeface="Tahoma"/>
              </a:rPr>
              <a:t>CHATBOX </a:t>
            </a:r>
            <a:r>
              <a:rPr lang="en-US" sz="1800" dirty="0">
                <a:ea typeface="Tahoma"/>
                <a:cs typeface="Tahoma"/>
              </a:rPr>
              <a:t>is open for the duration of this event</a:t>
            </a:r>
          </a:p>
          <a:p>
            <a:pPr>
              <a:lnSpc>
                <a:spcPct val="150000"/>
              </a:lnSpc>
            </a:pPr>
            <a:r>
              <a:rPr lang="en-US" sz="1800" dirty="0">
                <a:ea typeface="Tahoma"/>
                <a:cs typeface="Tahoma"/>
              </a:rPr>
              <a:t>Questions from the </a:t>
            </a:r>
            <a:r>
              <a:rPr lang="en-US" sz="1800" b="1" dirty="0">
                <a:ea typeface="Tahoma"/>
                <a:cs typeface="Tahoma"/>
              </a:rPr>
              <a:t>CHAT BOX </a:t>
            </a:r>
            <a:r>
              <a:rPr lang="en-US" sz="1800" dirty="0">
                <a:ea typeface="Tahoma"/>
                <a:cs typeface="Tahoma"/>
              </a:rPr>
              <a:t>will be answered after the presentation is completed. </a:t>
            </a:r>
            <a:endParaRPr lang="en-US" sz="1800" dirty="0"/>
          </a:p>
        </p:txBody>
      </p:sp>
      <p:pic>
        <p:nvPicPr>
          <p:cNvPr id="4" name="Picture 3">
            <a:extLst>
              <a:ext uri="{FF2B5EF4-FFF2-40B4-BE49-F238E27FC236}">
                <a16:creationId xmlns:a16="http://schemas.microsoft.com/office/drawing/2014/main" id="{A802D5F2-904D-4DAE-8885-216E7882452B}"/>
              </a:ext>
            </a:extLst>
          </p:cNvPr>
          <p:cNvPicPr>
            <a:picLocks noChangeAspect="1"/>
          </p:cNvPicPr>
          <p:nvPr/>
        </p:nvPicPr>
        <p:blipFill>
          <a:blip r:embed="rId2"/>
          <a:stretch>
            <a:fillRect/>
          </a:stretch>
        </p:blipFill>
        <p:spPr>
          <a:xfrm>
            <a:off x="4743974" y="1159517"/>
            <a:ext cx="4228442" cy="2824467"/>
          </a:xfrm>
          <a:prstGeom prst="rect">
            <a:avLst/>
          </a:prstGeom>
        </p:spPr>
      </p:pic>
    </p:spTree>
    <p:extLst>
      <p:ext uri="{BB962C8B-B14F-4D97-AF65-F5344CB8AC3E}">
        <p14:creationId xmlns:p14="http://schemas.microsoft.com/office/powerpoint/2010/main" val="363489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311700" y="3210950"/>
            <a:ext cx="8520600" cy="193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1800"/>
              <a:buFont typeface="Source Sans Pro"/>
              <a:buNone/>
            </a:pPr>
            <a:r>
              <a:rPr lang="en" sz="1500" b="0">
                <a:latin typeface="Poppins"/>
                <a:ea typeface="Poppins"/>
                <a:cs typeface="Poppins"/>
                <a:sym typeface="Poppins"/>
              </a:rPr>
              <a:t>National Association of Community Health Centers</a:t>
            </a:r>
            <a:r>
              <a:rPr lang="en" sz="1800">
                <a:latin typeface="Century Gothic"/>
                <a:ea typeface="Century Gothic"/>
                <a:cs typeface="Century Gothic"/>
                <a:sym typeface="Century Gothic"/>
              </a:rPr>
              <a:t> ⎪ </a:t>
            </a:r>
            <a:r>
              <a:rPr lang="en" sz="1500">
                <a:latin typeface="Century Gothic"/>
                <a:ea typeface="Century Gothic"/>
                <a:cs typeface="Century Gothic"/>
                <a:sym typeface="Century Gothic"/>
              </a:rPr>
              <a:t>Geben Communication</a:t>
            </a:r>
            <a:r>
              <a:rPr lang="en" sz="1800">
                <a:latin typeface="Century Gothic"/>
                <a:ea typeface="Century Gothic"/>
                <a:cs typeface="Century Gothic"/>
                <a:sym typeface="Century Gothic"/>
              </a:rPr>
              <a:t> </a:t>
            </a:r>
            <a:br>
              <a:rPr lang="en" sz="1800" b="0">
                <a:latin typeface="Century Gothic"/>
                <a:ea typeface="Century Gothic"/>
                <a:cs typeface="Century Gothic"/>
                <a:sym typeface="Century Gothic"/>
              </a:rPr>
            </a:br>
            <a:r>
              <a:rPr lang="en" sz="1800" b="0">
                <a:latin typeface="Century Gothic"/>
                <a:ea typeface="Century Gothic"/>
                <a:cs typeface="Century Gothic"/>
                <a:sym typeface="Century Gothic"/>
              </a:rPr>
              <a:t>NACHC COVID-19 and Kids Influencer Pilot Campaign Briefing</a:t>
            </a:r>
            <a:br>
              <a:rPr lang="en" sz="1800" b="0">
                <a:latin typeface="Century Gothic"/>
                <a:ea typeface="Century Gothic"/>
                <a:cs typeface="Century Gothic"/>
                <a:sym typeface="Century Gothic"/>
              </a:rPr>
            </a:br>
            <a:r>
              <a:rPr lang="en" sz="1800" b="0">
                <a:latin typeface="Century Gothic"/>
                <a:ea typeface="Century Gothic"/>
                <a:cs typeface="Century Gothic"/>
                <a:sym typeface="Century Gothic"/>
              </a:rPr>
              <a:t>July 2022</a:t>
            </a:r>
            <a:br>
              <a:rPr lang="en" sz="1800" b="0">
                <a:latin typeface="Century Gothic"/>
                <a:ea typeface="Century Gothic"/>
                <a:cs typeface="Century Gothic"/>
                <a:sym typeface="Century Gothic"/>
              </a:rPr>
            </a:br>
            <a:endParaRPr sz="1800" b="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01321" y="2545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entury Gothic"/>
              <a:buNone/>
            </a:pPr>
            <a:r>
              <a:rPr lang="en" sz="2800" b="0">
                <a:latin typeface="Century Gothic"/>
                <a:ea typeface="Century Gothic"/>
                <a:cs typeface="Century Gothic"/>
                <a:sym typeface="Century Gothic"/>
              </a:rPr>
              <a:t>campaign overview </a:t>
            </a:r>
            <a:endParaRPr sz="2800" b="0">
              <a:latin typeface="Century Gothic"/>
              <a:ea typeface="Century Gothic"/>
              <a:cs typeface="Century Gothic"/>
              <a:sym typeface="Century Gothic"/>
            </a:endParaRPr>
          </a:p>
        </p:txBody>
      </p:sp>
      <p:sp>
        <p:nvSpPr>
          <p:cNvPr id="53" name="Google Shape;53;p12"/>
          <p:cNvSpPr txBox="1"/>
          <p:nvPr/>
        </p:nvSpPr>
        <p:spPr>
          <a:xfrm>
            <a:off x="517225" y="1006975"/>
            <a:ext cx="3996000" cy="363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Century Gothic"/>
                <a:ea typeface="Century Gothic"/>
                <a:cs typeface="Century Gothic"/>
                <a:sym typeface="Century Gothic"/>
              </a:rPr>
              <a:t>From April 25 – May 13, a team of influencers created original content on social media (Instagram, Facebook, and Twitter primarily) to:</a:t>
            </a:r>
            <a:endParaRPr>
              <a:solidFill>
                <a:schemeClr val="dk1"/>
              </a:solidFill>
              <a:latin typeface="Century Gothic"/>
              <a:ea typeface="Century Gothic"/>
              <a:cs typeface="Century Gothic"/>
              <a:sym typeface="Century Gothic"/>
            </a:endParaRPr>
          </a:p>
          <a:p>
            <a:pPr marL="457200" lvl="0" indent="-311150" algn="l" rtl="0">
              <a:lnSpc>
                <a:spcPct val="115000"/>
              </a:lnSpc>
              <a:spcBef>
                <a:spcPts val="50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Educate their respective audiences about their local health center and its services, with a focus on COVID vaccination;</a:t>
            </a:r>
            <a:endParaRPr sz="1300">
              <a:solidFill>
                <a:schemeClr val="dk1"/>
              </a:solidFill>
              <a:latin typeface="Century Gothic"/>
              <a:ea typeface="Century Gothic"/>
              <a:cs typeface="Century Gothic"/>
              <a:sym typeface="Century Gothic"/>
            </a:endParaRPr>
          </a:p>
          <a:p>
            <a:pPr marL="457200" lvl="0" indent="-311150" algn="l" rtl="0">
              <a:lnSpc>
                <a:spcPct val="115000"/>
              </a:lnSpc>
              <a:spcBef>
                <a:spcPts val="50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Encourage their followers to get vaccinated or boosted and/or vaccinate/boost their children; and</a:t>
            </a:r>
            <a:endParaRPr sz="1300">
              <a:solidFill>
                <a:schemeClr val="dk1"/>
              </a:solidFill>
              <a:latin typeface="Century Gothic"/>
              <a:ea typeface="Century Gothic"/>
              <a:cs typeface="Century Gothic"/>
              <a:sym typeface="Century Gothic"/>
            </a:endParaRPr>
          </a:p>
          <a:p>
            <a:pPr marL="457200" lvl="0" indent="-311150" algn="l" rtl="0">
              <a:lnSpc>
                <a:spcPct val="115000"/>
              </a:lnSpc>
              <a:spcBef>
                <a:spcPts val="50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Combat false and harmful mis- and disinformation about the vaccine with factual, science-based information.</a:t>
            </a:r>
            <a:endParaRPr sz="1300">
              <a:solidFill>
                <a:schemeClr val="dk1"/>
              </a:solidFill>
              <a:latin typeface="Century Gothic"/>
              <a:ea typeface="Century Gothic"/>
              <a:cs typeface="Century Gothic"/>
              <a:sym typeface="Century Gothic"/>
            </a:endParaRPr>
          </a:p>
        </p:txBody>
      </p:sp>
      <p:pic>
        <p:nvPicPr>
          <p:cNvPr id="54" name="Google Shape;54;p12"/>
          <p:cNvPicPr preferRelativeResize="0"/>
          <p:nvPr/>
        </p:nvPicPr>
        <p:blipFill>
          <a:blip r:embed="rId3">
            <a:alphaModFix/>
          </a:blip>
          <a:stretch>
            <a:fillRect/>
          </a:stretch>
        </p:blipFill>
        <p:spPr>
          <a:xfrm>
            <a:off x="4637725" y="586800"/>
            <a:ext cx="3958252" cy="3803298"/>
          </a:xfrm>
          <a:prstGeom prst="rect">
            <a:avLst/>
          </a:prstGeom>
          <a:noFill/>
          <a:ln>
            <a:noFill/>
          </a:ln>
        </p:spPr>
      </p:pic>
      <p:sp>
        <p:nvSpPr>
          <p:cNvPr id="55" name="Google Shape;55;p12"/>
          <p:cNvSpPr txBox="1"/>
          <p:nvPr/>
        </p:nvSpPr>
        <p:spPr>
          <a:xfrm>
            <a:off x="6239525" y="4423275"/>
            <a:ext cx="18318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chemeClr val="dk1"/>
                </a:solidFill>
                <a:latin typeface="Century Gothic"/>
                <a:ea typeface="Century Gothic"/>
                <a:cs typeface="Century Gothic"/>
                <a:sym typeface="Century Gothic"/>
              </a:rPr>
              <a:t>Photo credit: @jaimemckee</a:t>
            </a:r>
            <a:endParaRPr sz="9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pSp>
        <p:nvGrpSpPr>
          <p:cNvPr id="60" name="Google Shape;60;p13"/>
          <p:cNvGrpSpPr/>
          <p:nvPr/>
        </p:nvGrpSpPr>
        <p:grpSpPr>
          <a:xfrm>
            <a:off x="308838" y="1242975"/>
            <a:ext cx="3558375" cy="924600"/>
            <a:chOff x="308838" y="1242975"/>
            <a:chExt cx="3558375" cy="924600"/>
          </a:xfrm>
        </p:grpSpPr>
        <p:cxnSp>
          <p:nvCxnSpPr>
            <p:cNvPr id="61" name="Google Shape;61;p13"/>
            <p:cNvCxnSpPr/>
            <p:nvPr/>
          </p:nvCxnSpPr>
          <p:spPr>
            <a:xfrm rot="10800000">
              <a:off x="2642013" y="1654113"/>
              <a:ext cx="1225200" cy="0"/>
            </a:xfrm>
            <a:prstGeom prst="straightConnector1">
              <a:avLst/>
            </a:prstGeom>
            <a:noFill/>
            <a:ln w="9525" cap="flat" cmpd="sng">
              <a:solidFill>
                <a:srgbClr val="9225A5"/>
              </a:solidFill>
              <a:prstDash val="solid"/>
              <a:round/>
              <a:headEnd type="none" w="sm" len="sm"/>
              <a:tailEnd type="oval" w="med" len="med"/>
            </a:ln>
          </p:spPr>
        </p:cxnSp>
        <p:sp>
          <p:nvSpPr>
            <p:cNvPr id="62" name="Google Shape;62;p13"/>
            <p:cNvSpPr txBox="1"/>
            <p:nvPr/>
          </p:nvSpPr>
          <p:spPr>
            <a:xfrm>
              <a:off x="308838" y="1242975"/>
              <a:ext cx="2124000" cy="92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latin typeface="Roboto"/>
                  <a:ea typeface="Roboto"/>
                  <a:cs typeface="Roboto"/>
                  <a:sym typeface="Roboto"/>
                </a:rPr>
                <a:t>Prepare</a:t>
              </a:r>
              <a:endParaRPr sz="1200" b="1">
                <a:latin typeface="Roboto"/>
                <a:ea typeface="Roboto"/>
                <a:cs typeface="Roboto"/>
                <a:sym typeface="Roboto"/>
              </a:endParaRPr>
            </a:p>
            <a:p>
              <a:pPr marL="0" lvl="0" indent="0" algn="r" rtl="0">
                <a:spcBef>
                  <a:spcPts val="0"/>
                </a:spcBef>
                <a:spcAft>
                  <a:spcPts val="0"/>
                </a:spcAft>
                <a:buNone/>
              </a:pPr>
              <a:endParaRPr sz="800" b="1">
                <a:latin typeface="Roboto"/>
                <a:ea typeface="Roboto"/>
                <a:cs typeface="Roboto"/>
                <a:sym typeface="Roboto"/>
              </a:endParaRPr>
            </a:p>
            <a:p>
              <a:pPr marL="0" lvl="0" indent="0" algn="r" rtl="0">
                <a:spcBef>
                  <a:spcPts val="0"/>
                </a:spcBef>
                <a:spcAft>
                  <a:spcPts val="1600"/>
                </a:spcAft>
                <a:buNone/>
              </a:pPr>
              <a:r>
                <a:rPr lang="en" sz="800">
                  <a:latin typeface="Roboto"/>
                  <a:ea typeface="Roboto"/>
                  <a:cs typeface="Roboto"/>
                  <a:sym typeface="Roboto"/>
                </a:rPr>
                <a:t>Determine campaign goals, messaging, target audience, measurements of success</a:t>
              </a:r>
              <a:endParaRPr sz="800" b="1">
                <a:latin typeface="Roboto"/>
                <a:ea typeface="Roboto"/>
                <a:cs typeface="Roboto"/>
                <a:sym typeface="Roboto"/>
              </a:endParaRPr>
            </a:p>
          </p:txBody>
        </p:sp>
      </p:grpSp>
      <p:grpSp>
        <p:nvGrpSpPr>
          <p:cNvPr id="63" name="Google Shape;63;p13"/>
          <p:cNvGrpSpPr/>
          <p:nvPr/>
        </p:nvGrpSpPr>
        <p:grpSpPr>
          <a:xfrm>
            <a:off x="308838" y="2646125"/>
            <a:ext cx="3263100" cy="924600"/>
            <a:chOff x="308838" y="2646125"/>
            <a:chExt cx="3263100" cy="924600"/>
          </a:xfrm>
        </p:grpSpPr>
        <p:cxnSp>
          <p:nvCxnSpPr>
            <p:cNvPr id="64" name="Google Shape;64;p13"/>
            <p:cNvCxnSpPr/>
            <p:nvPr/>
          </p:nvCxnSpPr>
          <p:spPr>
            <a:xfrm rot="10800000">
              <a:off x="2641938" y="3108425"/>
              <a:ext cx="930000" cy="0"/>
            </a:xfrm>
            <a:prstGeom prst="straightConnector1">
              <a:avLst/>
            </a:prstGeom>
            <a:noFill/>
            <a:ln w="9525" cap="flat" cmpd="sng">
              <a:solidFill>
                <a:srgbClr val="7F2090"/>
              </a:solidFill>
              <a:prstDash val="solid"/>
              <a:round/>
              <a:headEnd type="none" w="sm" len="sm"/>
              <a:tailEnd type="oval" w="med" len="med"/>
            </a:ln>
          </p:spPr>
        </p:cxnSp>
        <p:sp>
          <p:nvSpPr>
            <p:cNvPr id="65" name="Google Shape;65;p13"/>
            <p:cNvSpPr txBox="1"/>
            <p:nvPr/>
          </p:nvSpPr>
          <p:spPr>
            <a:xfrm>
              <a:off x="308838" y="2646125"/>
              <a:ext cx="2124000" cy="92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latin typeface="Roboto"/>
                  <a:ea typeface="Roboto"/>
                  <a:cs typeface="Roboto"/>
                  <a:sym typeface="Roboto"/>
                </a:rPr>
                <a:t>Identify influencers</a:t>
              </a:r>
              <a:endParaRPr sz="1200" b="1">
                <a:latin typeface="Roboto"/>
                <a:ea typeface="Roboto"/>
                <a:cs typeface="Roboto"/>
                <a:sym typeface="Roboto"/>
              </a:endParaRPr>
            </a:p>
            <a:p>
              <a:pPr marL="0" lvl="0" indent="0" algn="r" rtl="0">
                <a:spcBef>
                  <a:spcPts val="0"/>
                </a:spcBef>
                <a:spcAft>
                  <a:spcPts val="0"/>
                </a:spcAft>
                <a:buNone/>
              </a:pPr>
              <a:endParaRPr sz="800" b="1">
                <a:latin typeface="Roboto"/>
                <a:ea typeface="Roboto"/>
                <a:cs typeface="Roboto"/>
                <a:sym typeface="Roboto"/>
              </a:endParaRPr>
            </a:p>
            <a:p>
              <a:pPr marL="0" lvl="0" indent="0" algn="r" rtl="0">
                <a:spcBef>
                  <a:spcPts val="0"/>
                </a:spcBef>
                <a:spcAft>
                  <a:spcPts val="1600"/>
                </a:spcAft>
                <a:buNone/>
              </a:pPr>
              <a:r>
                <a:rPr lang="en" sz="800">
                  <a:latin typeface="Roboto"/>
                  <a:ea typeface="Roboto"/>
                  <a:cs typeface="Roboto"/>
                  <a:sym typeface="Roboto"/>
                </a:rPr>
                <a:t>Research, craft the “ask”, outreach to influencers</a:t>
              </a:r>
              <a:endParaRPr sz="800" b="1">
                <a:latin typeface="Roboto"/>
                <a:ea typeface="Roboto"/>
                <a:cs typeface="Roboto"/>
                <a:sym typeface="Roboto"/>
              </a:endParaRPr>
            </a:p>
          </p:txBody>
        </p:sp>
      </p:grpSp>
      <p:grpSp>
        <p:nvGrpSpPr>
          <p:cNvPr id="66" name="Google Shape;66;p13"/>
          <p:cNvGrpSpPr/>
          <p:nvPr/>
        </p:nvGrpSpPr>
        <p:grpSpPr>
          <a:xfrm>
            <a:off x="4657738" y="3391700"/>
            <a:ext cx="4162750" cy="924600"/>
            <a:chOff x="4657738" y="3391700"/>
            <a:chExt cx="4162750" cy="924600"/>
          </a:xfrm>
        </p:grpSpPr>
        <p:cxnSp>
          <p:nvCxnSpPr>
            <p:cNvPr id="67" name="Google Shape;67;p13"/>
            <p:cNvCxnSpPr/>
            <p:nvPr/>
          </p:nvCxnSpPr>
          <p:spPr>
            <a:xfrm>
              <a:off x="4657738" y="3854000"/>
              <a:ext cx="1838700" cy="0"/>
            </a:xfrm>
            <a:prstGeom prst="straightConnector1">
              <a:avLst/>
            </a:prstGeom>
            <a:noFill/>
            <a:ln w="9525" cap="flat" cmpd="sng">
              <a:solidFill>
                <a:srgbClr val="761E86"/>
              </a:solidFill>
              <a:prstDash val="solid"/>
              <a:round/>
              <a:headEnd type="none" w="sm" len="sm"/>
              <a:tailEnd type="oval" w="med" len="med"/>
            </a:ln>
          </p:spPr>
        </p:cxnSp>
        <p:sp>
          <p:nvSpPr>
            <p:cNvPr id="68" name="Google Shape;68;p13"/>
            <p:cNvSpPr txBox="1"/>
            <p:nvPr/>
          </p:nvSpPr>
          <p:spPr>
            <a:xfrm>
              <a:off x="6696488" y="339170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Roboto"/>
                  <a:ea typeface="Roboto"/>
                  <a:cs typeface="Roboto"/>
                  <a:sym typeface="Roboto"/>
                </a:rPr>
                <a:t>Onboard influencers</a:t>
              </a:r>
              <a:endParaRPr sz="12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 sz="800">
                  <a:latin typeface="Roboto"/>
                  <a:ea typeface="Roboto"/>
                  <a:cs typeface="Roboto"/>
                  <a:sym typeface="Roboto"/>
                </a:rPr>
                <a:t>Contract, create toolkit, convene briefing (optional)</a:t>
              </a:r>
              <a:endParaRPr sz="800" b="1">
                <a:latin typeface="Roboto"/>
                <a:ea typeface="Roboto"/>
                <a:cs typeface="Roboto"/>
                <a:sym typeface="Roboto"/>
              </a:endParaRPr>
            </a:p>
          </p:txBody>
        </p:sp>
      </p:grpSp>
      <p:grpSp>
        <p:nvGrpSpPr>
          <p:cNvPr id="69" name="Google Shape;69;p13"/>
          <p:cNvGrpSpPr/>
          <p:nvPr/>
        </p:nvGrpSpPr>
        <p:grpSpPr>
          <a:xfrm>
            <a:off x="5209838" y="1242975"/>
            <a:ext cx="3610650" cy="924600"/>
            <a:chOff x="5209838" y="1242975"/>
            <a:chExt cx="3610650" cy="924600"/>
          </a:xfrm>
        </p:grpSpPr>
        <p:sp>
          <p:nvSpPr>
            <p:cNvPr id="70" name="Google Shape;70;p13"/>
            <p:cNvSpPr txBox="1"/>
            <p:nvPr/>
          </p:nvSpPr>
          <p:spPr>
            <a:xfrm>
              <a:off x="6696488" y="1242975"/>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Roboto"/>
                  <a:ea typeface="Roboto"/>
                  <a:cs typeface="Roboto"/>
                  <a:sym typeface="Roboto"/>
                </a:rPr>
                <a:t>Analyze, report, identify learnings</a:t>
              </a:r>
              <a:endParaRPr sz="800" b="1">
                <a:latin typeface="Roboto"/>
                <a:ea typeface="Roboto"/>
                <a:cs typeface="Roboto"/>
                <a:sym typeface="Roboto"/>
              </a:endParaRPr>
            </a:p>
          </p:txBody>
        </p:sp>
        <p:cxnSp>
          <p:nvCxnSpPr>
            <p:cNvPr id="71" name="Google Shape;71;p13"/>
            <p:cNvCxnSpPr/>
            <p:nvPr/>
          </p:nvCxnSpPr>
          <p:spPr>
            <a:xfrm>
              <a:off x="5209838" y="1654113"/>
              <a:ext cx="1286700" cy="0"/>
            </a:xfrm>
            <a:prstGeom prst="straightConnector1">
              <a:avLst/>
            </a:prstGeom>
            <a:noFill/>
            <a:ln w="9525" cap="flat" cmpd="sng">
              <a:solidFill>
                <a:srgbClr val="551561"/>
              </a:solidFill>
              <a:prstDash val="solid"/>
              <a:round/>
              <a:headEnd type="none" w="sm" len="sm"/>
              <a:tailEnd type="oval" w="med" len="med"/>
            </a:ln>
          </p:spPr>
        </p:cxnSp>
      </p:grpSp>
      <p:grpSp>
        <p:nvGrpSpPr>
          <p:cNvPr id="72" name="Google Shape;72;p13"/>
          <p:cNvGrpSpPr/>
          <p:nvPr/>
        </p:nvGrpSpPr>
        <p:grpSpPr>
          <a:xfrm>
            <a:off x="5610288" y="2313350"/>
            <a:ext cx="3210200" cy="924600"/>
            <a:chOff x="5610288" y="2313350"/>
            <a:chExt cx="3210200" cy="924600"/>
          </a:xfrm>
        </p:grpSpPr>
        <p:cxnSp>
          <p:nvCxnSpPr>
            <p:cNvPr id="73" name="Google Shape;73;p13"/>
            <p:cNvCxnSpPr/>
            <p:nvPr/>
          </p:nvCxnSpPr>
          <p:spPr>
            <a:xfrm>
              <a:off x="5610288" y="2775650"/>
              <a:ext cx="886200" cy="0"/>
            </a:xfrm>
            <a:prstGeom prst="straightConnector1">
              <a:avLst/>
            </a:prstGeom>
            <a:noFill/>
            <a:ln w="9525" cap="flat" cmpd="sng">
              <a:solidFill>
                <a:srgbClr val="701C7F"/>
              </a:solidFill>
              <a:prstDash val="solid"/>
              <a:round/>
              <a:headEnd type="none" w="sm" len="sm"/>
              <a:tailEnd type="oval" w="med" len="med"/>
            </a:ln>
          </p:spPr>
        </p:cxnSp>
        <p:sp>
          <p:nvSpPr>
            <p:cNvPr id="74" name="Google Shape;74;p13"/>
            <p:cNvSpPr txBox="1"/>
            <p:nvPr/>
          </p:nvSpPr>
          <p:spPr>
            <a:xfrm>
              <a:off x="6696488" y="231335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Roboto"/>
                  <a:ea typeface="Roboto"/>
                  <a:cs typeface="Roboto"/>
                  <a:sym typeface="Roboto"/>
                </a:rPr>
                <a:t>Monitor</a:t>
              </a:r>
              <a:endParaRPr sz="12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 sz="800">
                  <a:latin typeface="Roboto"/>
                  <a:ea typeface="Roboto"/>
                  <a:cs typeface="Roboto"/>
                  <a:sym typeface="Roboto"/>
                </a:rPr>
                <a:t>Manage campaign outputs</a:t>
              </a:r>
              <a:endParaRPr sz="800" b="1">
                <a:latin typeface="Roboto"/>
                <a:ea typeface="Roboto"/>
                <a:cs typeface="Roboto"/>
                <a:sym typeface="Roboto"/>
              </a:endParaRPr>
            </a:p>
          </p:txBody>
        </p:sp>
      </p:grpSp>
      <p:grpSp>
        <p:nvGrpSpPr>
          <p:cNvPr id="75" name="Google Shape;75;p13"/>
          <p:cNvGrpSpPr/>
          <p:nvPr/>
        </p:nvGrpSpPr>
        <p:grpSpPr>
          <a:xfrm>
            <a:off x="2601236" y="654951"/>
            <a:ext cx="3922200" cy="3915924"/>
            <a:chOff x="2610905" y="610653"/>
            <a:chExt cx="3922200" cy="3922200"/>
          </a:xfrm>
        </p:grpSpPr>
        <p:sp>
          <p:nvSpPr>
            <p:cNvPr id="76" name="Google Shape;76;p13"/>
            <p:cNvSpPr/>
            <p:nvPr/>
          </p:nvSpPr>
          <p:spPr>
            <a:xfrm rot="-4980021">
              <a:off x="3204123" y="1186472"/>
              <a:ext cx="2771960" cy="2771960"/>
            </a:xfrm>
            <a:prstGeom prst="blockArc">
              <a:avLst>
                <a:gd name="adj1" fmla="val 12602522"/>
                <a:gd name="adj2" fmla="val 16867657"/>
                <a:gd name="adj3" fmla="val 20844"/>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rot="7920309">
              <a:off x="3183402" y="1183149"/>
              <a:ext cx="2777207" cy="2777207"/>
            </a:xfrm>
            <a:prstGeom prst="blockArc">
              <a:avLst>
                <a:gd name="adj1" fmla="val 12602522"/>
                <a:gd name="adj2" fmla="val 16867657"/>
                <a:gd name="adj3" fmla="val 20844"/>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rot="3600063">
              <a:off x="3186335" y="1195681"/>
              <a:ext cx="2777488" cy="2777488"/>
            </a:xfrm>
            <a:prstGeom prst="blockArc">
              <a:avLst>
                <a:gd name="adj1" fmla="val 12602522"/>
                <a:gd name="adj2" fmla="val 16867657"/>
                <a:gd name="adj3" fmla="val 20844"/>
              </a:avLst>
            </a:prstGeom>
            <a:solidFill>
              <a:srgbClr val="551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rot="4024705">
              <a:off x="5326681" y="1940898"/>
              <a:ext cx="578477" cy="579147"/>
            </a:xfrm>
            <a:prstGeom prst="pie">
              <a:avLst>
                <a:gd name="adj1" fmla="val 6190354"/>
                <a:gd name="adj2" fmla="val 14996165"/>
              </a:avLst>
            </a:prstGeom>
            <a:solidFill>
              <a:srgbClr val="701C7F"/>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rot="-6816027">
              <a:off x="5326729" y="1940918"/>
              <a:ext cx="578485" cy="579035"/>
            </a:xfrm>
            <a:prstGeom prst="pie">
              <a:avLst>
                <a:gd name="adj1" fmla="val 4028252"/>
                <a:gd name="adj2" fmla="val 17183677"/>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rot="-9359762">
              <a:off x="3193941" y="1176205"/>
              <a:ext cx="2777287" cy="2777287"/>
            </a:xfrm>
            <a:prstGeom prst="blockArc">
              <a:avLst>
                <a:gd name="adj1" fmla="val 12602522"/>
                <a:gd name="adj2" fmla="val 16867657"/>
                <a:gd name="adj3" fmla="val 20844"/>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rot="-8936366">
              <a:off x="3659126" y="3173505"/>
              <a:ext cx="578551" cy="578963"/>
            </a:xfrm>
            <a:prstGeom prst="pie">
              <a:avLst>
                <a:gd name="adj1" fmla="val 6190354"/>
                <a:gd name="adj2" fmla="val 14996165"/>
              </a:avLst>
            </a:prstGeom>
            <a:solidFill>
              <a:srgbClr val="7F209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rot="1824498">
              <a:off x="3659375" y="3173497"/>
              <a:ext cx="578475" cy="578885"/>
            </a:xfrm>
            <a:prstGeom prst="pie">
              <a:avLst>
                <a:gd name="adj1" fmla="val 4028252"/>
                <a:gd name="adj2" fmla="val 17183677"/>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rot="-600092">
              <a:off x="3198852" y="1195456"/>
              <a:ext cx="2777611" cy="2777611"/>
            </a:xfrm>
            <a:prstGeom prst="blockArc">
              <a:avLst>
                <a:gd name="adj1" fmla="val 12513247"/>
                <a:gd name="adj2" fmla="val 16867657"/>
                <a:gd name="adj3" fmla="val 20844"/>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rot="-176551">
              <a:off x="4312105" y="1195442"/>
              <a:ext cx="578563" cy="579162"/>
            </a:xfrm>
            <a:prstGeom prst="pie">
              <a:avLst>
                <a:gd name="adj1" fmla="val 6190354"/>
                <a:gd name="adj2" fmla="val 14996165"/>
              </a:avLst>
            </a:prstGeom>
            <a:solidFill>
              <a:srgbClr val="551561"/>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p:nvPr/>
          </p:nvSpPr>
          <p:spPr>
            <a:xfrm rot="10584085">
              <a:off x="4312088" y="1195622"/>
              <a:ext cx="578340" cy="578939"/>
            </a:xfrm>
            <a:prstGeom prst="pie">
              <a:avLst>
                <a:gd name="adj1" fmla="val 4028252"/>
                <a:gd name="adj2" fmla="val 17183677"/>
              </a:avLst>
            </a:prstGeom>
            <a:solidFill>
              <a:srgbClr val="551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rot="8344778">
              <a:off x="4940929" y="3162886"/>
              <a:ext cx="578465" cy="578888"/>
            </a:xfrm>
            <a:prstGeom prst="pie">
              <a:avLst>
                <a:gd name="adj1" fmla="val 6190354"/>
                <a:gd name="adj2" fmla="val 14996165"/>
              </a:avLst>
            </a:prstGeom>
            <a:solidFill>
              <a:srgbClr val="761E86"/>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p:nvPr/>
          </p:nvSpPr>
          <p:spPr>
            <a:xfrm rot="-2495643">
              <a:off x="4941000" y="3162728"/>
              <a:ext cx="578445" cy="579093"/>
            </a:xfrm>
            <a:prstGeom prst="pie">
              <a:avLst>
                <a:gd name="adj1" fmla="val 4028252"/>
                <a:gd name="adj2" fmla="val 17183677"/>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rot="-4556960">
              <a:off x="3257335" y="1939059"/>
              <a:ext cx="578302" cy="578957"/>
            </a:xfrm>
            <a:prstGeom prst="pie">
              <a:avLst>
                <a:gd name="adj1" fmla="val 6190354"/>
                <a:gd name="adj2" fmla="val 14996165"/>
              </a:avLst>
            </a:prstGeom>
            <a:solidFill>
              <a:srgbClr val="9225A5"/>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rot="6204541">
              <a:off x="3257468" y="1938977"/>
              <a:ext cx="578264" cy="578917"/>
            </a:xfrm>
            <a:prstGeom prst="pie">
              <a:avLst>
                <a:gd name="adj1" fmla="val 4028252"/>
                <a:gd name="adj2" fmla="val 17183677"/>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p:nvPr/>
          </p:nvSpPr>
          <p:spPr>
            <a:xfrm>
              <a:off x="4341900" y="1271896"/>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05</a:t>
              </a:r>
              <a:endParaRPr sz="1600" b="1">
                <a:solidFill>
                  <a:srgbClr val="FFFFFF"/>
                </a:solidFill>
                <a:latin typeface="Roboto"/>
                <a:ea typeface="Roboto"/>
                <a:cs typeface="Roboto"/>
                <a:sym typeface="Roboto"/>
              </a:endParaRPr>
            </a:p>
          </p:txBody>
        </p:sp>
        <p:sp>
          <p:nvSpPr>
            <p:cNvPr id="92" name="Google Shape;92;p13"/>
            <p:cNvSpPr txBox="1"/>
            <p:nvPr/>
          </p:nvSpPr>
          <p:spPr>
            <a:xfrm>
              <a:off x="3274219"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01</a:t>
              </a:r>
              <a:endParaRPr sz="1600" b="1">
                <a:solidFill>
                  <a:srgbClr val="FFFFFF"/>
                </a:solidFill>
                <a:latin typeface="Roboto"/>
                <a:ea typeface="Roboto"/>
                <a:cs typeface="Roboto"/>
                <a:sym typeface="Roboto"/>
              </a:endParaRPr>
            </a:p>
          </p:txBody>
        </p:sp>
        <p:sp>
          <p:nvSpPr>
            <p:cNvPr id="93" name="Google Shape;93;p13"/>
            <p:cNvSpPr txBox="1"/>
            <p:nvPr/>
          </p:nvSpPr>
          <p:spPr>
            <a:xfrm>
              <a:off x="3685317"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02</a:t>
              </a:r>
              <a:endParaRPr sz="1600" b="1">
                <a:solidFill>
                  <a:srgbClr val="FFFFFF"/>
                </a:solidFill>
                <a:latin typeface="Roboto"/>
                <a:ea typeface="Roboto"/>
                <a:cs typeface="Roboto"/>
                <a:sym typeface="Roboto"/>
              </a:endParaRPr>
            </a:p>
          </p:txBody>
        </p:sp>
        <p:sp>
          <p:nvSpPr>
            <p:cNvPr id="94" name="Google Shape;94;p13"/>
            <p:cNvSpPr txBox="1"/>
            <p:nvPr/>
          </p:nvSpPr>
          <p:spPr>
            <a:xfrm>
              <a:off x="4955323"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03</a:t>
              </a:r>
              <a:endParaRPr sz="1600" b="1">
                <a:solidFill>
                  <a:srgbClr val="FFFFFF"/>
                </a:solidFill>
                <a:latin typeface="Roboto"/>
                <a:ea typeface="Roboto"/>
                <a:cs typeface="Roboto"/>
                <a:sym typeface="Roboto"/>
              </a:endParaRPr>
            </a:p>
          </p:txBody>
        </p:sp>
        <p:sp>
          <p:nvSpPr>
            <p:cNvPr id="95" name="Google Shape;95;p13"/>
            <p:cNvSpPr txBox="1"/>
            <p:nvPr/>
          </p:nvSpPr>
          <p:spPr>
            <a:xfrm>
              <a:off x="5364737"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04</a:t>
              </a:r>
              <a:endParaRPr sz="1600" b="1">
                <a:solidFill>
                  <a:srgbClr val="FFFFFF"/>
                </a:solidFill>
                <a:latin typeface="Roboto"/>
                <a:ea typeface="Roboto"/>
                <a:cs typeface="Roboto"/>
                <a:sym typeface="Roboto"/>
              </a:endParaRPr>
            </a:p>
          </p:txBody>
        </p:sp>
      </p:grpSp>
      <p:sp>
        <p:nvSpPr>
          <p:cNvPr id="96" name="Google Shape;96;p13"/>
          <p:cNvSpPr txBox="1">
            <a:spLocks noGrp="1"/>
          </p:cNvSpPr>
          <p:nvPr>
            <p:ph type="title"/>
          </p:nvPr>
        </p:nvSpPr>
        <p:spPr>
          <a:xfrm>
            <a:off x="401321" y="2545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entury Gothic"/>
              <a:buNone/>
            </a:pPr>
            <a:r>
              <a:rPr lang="en" sz="2800" b="0">
                <a:latin typeface="Century Gothic"/>
                <a:ea typeface="Century Gothic"/>
                <a:cs typeface="Century Gothic"/>
                <a:sym typeface="Century Gothic"/>
              </a:rPr>
              <a:t>the campaign process</a:t>
            </a:r>
            <a:endParaRPr sz="2800" b="0">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p:nvPr/>
        </p:nvSpPr>
        <p:spPr>
          <a:xfrm>
            <a:off x="0" y="1989138"/>
            <a:ext cx="9144000" cy="1524000"/>
          </a:xfrm>
          <a:prstGeom prst="rect">
            <a:avLst/>
          </a:prstGeom>
          <a:solidFill>
            <a:srgbClr val="660066"/>
          </a:solidFill>
          <a:ln w="9525" cap="flat" cmpd="sng">
            <a:solidFill>
              <a:srgbClr val="952B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4"/>
          <p:cNvSpPr txBox="1"/>
          <p:nvPr/>
        </p:nvSpPr>
        <p:spPr>
          <a:xfrm>
            <a:off x="228600" y="2503488"/>
            <a:ext cx="6781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entury Gothic"/>
              <a:buNone/>
            </a:pPr>
            <a:r>
              <a:rPr lang="en" sz="2800">
                <a:solidFill>
                  <a:schemeClr val="lt1"/>
                </a:solidFill>
                <a:latin typeface="Century Gothic"/>
                <a:ea typeface="Century Gothic"/>
                <a:cs typeface="Century Gothic"/>
                <a:sym typeface="Century Gothic"/>
              </a:rPr>
              <a:t>working with influencers</a:t>
            </a:r>
            <a:endParaRPr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3.xml><?xml version="1.0" encoding="utf-8"?>
<a:theme xmlns:a="http://schemas.openxmlformats.org/drawingml/2006/main" name="4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Compassionate Care Team Slide Deck_11 04 19" id="{2C25DF3B-B265-4FA0-B859-0D8E213CC67E}" vid="{6AE32CFB-04C9-49F6-B8D5-B7A8980F4D30}"/>
    </a:ext>
  </a:extLst>
</a:theme>
</file>

<file path=ppt/theme/theme4.xml><?xml version="1.0" encoding="utf-8"?>
<a:theme xmlns:a="http://schemas.openxmlformats.org/drawingml/2006/main" name="5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5.xml><?xml version="1.0" encoding="utf-8"?>
<a:theme xmlns:a="http://schemas.openxmlformats.org/drawingml/2006/main" name="6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ult Immunization Learning Community Call Y2 11-13-19 spdraft" id="{5B130670-D092-448F-90B7-113DED51271B}" vid="{6DBCA15D-D39F-4352-9EB7-FB2FF5831F7B}"/>
    </a:ext>
  </a:extLst>
</a:theme>
</file>

<file path=ppt/theme/theme6.xml><?xml version="1.0" encoding="utf-8"?>
<a:theme xmlns:a="http://schemas.openxmlformats.org/drawingml/2006/main" name="9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2" ma:contentTypeDescription="Create a new document." ma:contentTypeScope="" ma:versionID="4c57d26861a30dce310e9521d96c377e">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ce10f8fbd6c706dca2162285cb492649"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A71253-5E52-4CAC-9FFE-A1436B1AF5E3}"/>
</file>

<file path=customXml/itemProps2.xml><?xml version="1.0" encoding="utf-8"?>
<ds:datastoreItem xmlns:ds="http://schemas.openxmlformats.org/officeDocument/2006/customXml" ds:itemID="{AE3CF897-2D96-4A86-99D2-7849C030484F}"/>
</file>

<file path=docProps/app.xml><?xml version="1.0" encoding="utf-8"?>
<Properties xmlns="http://schemas.openxmlformats.org/officeDocument/2006/extended-properties" xmlns:vt="http://schemas.openxmlformats.org/officeDocument/2006/docPropsVTypes">
  <TotalTime>33</TotalTime>
  <Words>1188</Words>
  <Application>Microsoft Office PowerPoint</Application>
  <PresentationFormat>On-screen Show (16:9)</PresentationFormat>
  <Paragraphs>142</Paragraphs>
  <Slides>24</Slides>
  <Notes>18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24</vt:i4>
      </vt:variant>
    </vt:vector>
  </HeadingPairs>
  <TitlesOfParts>
    <vt:vector size="40" baseType="lpstr">
      <vt:lpstr>Calibri</vt:lpstr>
      <vt:lpstr>Poppins</vt:lpstr>
      <vt:lpstr>Chivo</vt:lpstr>
      <vt:lpstr>Open Sans</vt:lpstr>
      <vt:lpstr>Helvetica Neue</vt:lpstr>
      <vt:lpstr>Source Sans Pro</vt:lpstr>
      <vt:lpstr>Roboto Slab</vt:lpstr>
      <vt:lpstr>Century Gothic</vt:lpstr>
      <vt:lpstr>Arial</vt:lpstr>
      <vt:lpstr>Roboto</vt:lpstr>
      <vt:lpstr>simple-light-2</vt:lpstr>
      <vt:lpstr>3_Office Theme</vt:lpstr>
      <vt:lpstr>4_Office Theme</vt:lpstr>
      <vt:lpstr>5_Office Theme</vt:lpstr>
      <vt:lpstr>6_Office Theme</vt:lpstr>
      <vt:lpstr>9_Office Theme</vt:lpstr>
      <vt:lpstr>HEALTHY INFLUENCE: Collaborating with social media influencers on  health-related campaigns</vt:lpstr>
      <vt:lpstr>PowerPoint Presentation</vt:lpstr>
      <vt:lpstr>PowerPoint Presentation</vt:lpstr>
      <vt:lpstr>ASKING QUESTIONS VIA CHAT BOX</vt:lpstr>
      <vt:lpstr>Friendly Reminders</vt:lpstr>
      <vt:lpstr>National Association of Community Health Centers ⎪ Geben Communication  NACHC COVID-19 and Kids Influencer Pilot Campaign Briefing July 2022 </vt:lpstr>
      <vt:lpstr>campaign overview </vt:lpstr>
      <vt:lpstr>the campaign process</vt:lpstr>
      <vt:lpstr>PowerPoint Presentation</vt:lpstr>
      <vt:lpstr>PowerPoint Presentation</vt:lpstr>
      <vt:lpstr>what is an influencer?</vt:lpstr>
      <vt:lpstr>campaign influencer snapshot </vt:lpstr>
      <vt:lpstr>PowerPoint Presentation</vt:lpstr>
      <vt:lpstr>meet Jeff Harry</vt:lpstr>
      <vt:lpstr>PowerPoint Presentation</vt:lpstr>
      <vt:lpstr>stories spotlight</vt:lpstr>
      <vt:lpstr>influencer feedback </vt:lpstr>
      <vt:lpstr>insights + takeaways </vt:lpstr>
      <vt:lpstr>looking ahead: recommendations for CHCs </vt:lpstr>
      <vt:lpstr>PowerPoint Presentation</vt:lpstr>
      <vt:lpstr>THANK YOU! </vt:lpstr>
      <vt:lpstr>FOLLOW US</vt:lpstr>
      <vt:lpstr>PowerPoint Presentation</vt:lpstr>
      <vt:lpstr>THANK YOU TO ALL COMMUNITY HEALTH CENTERS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Association of Community Health Centers ⎪ Geben Communication  NACHC COVID-19 and Kids Influencer Pilot Campaign Briefing July 2022 </dc:title>
  <dc:creator>Ellen Robinson</dc:creator>
  <cp:lastModifiedBy>Elizabeth Breidenbach</cp:lastModifiedBy>
  <cp:revision>1</cp:revision>
  <dcterms:modified xsi:type="dcterms:W3CDTF">2022-07-14T13:30:20Z</dcterms:modified>
</cp:coreProperties>
</file>