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1099" r:id="rId5"/>
    <p:sldId id="344" r:id="rId6"/>
    <p:sldId id="333" r:id="rId7"/>
    <p:sldId id="369" r:id="rId8"/>
    <p:sldId id="1106" r:id="rId9"/>
    <p:sldId id="1000" r:id="rId10"/>
    <p:sldId id="1107" r:id="rId11"/>
    <p:sldId id="1108" r:id="rId12"/>
    <p:sldId id="1109" r:id="rId13"/>
    <p:sldId id="1110" r:id="rId14"/>
    <p:sldId id="1104" r:id="rId15"/>
    <p:sldId id="1105" r:id="rId16"/>
    <p:sldId id="1100" r:id="rId17"/>
    <p:sldId id="1046" r:id="rId18"/>
    <p:sldId id="285" r:id="rId19"/>
    <p:sldId id="286" r:id="rId20"/>
    <p:sldId id="1049" r:id="rId21"/>
    <p:sldId id="1056" r:id="rId22"/>
    <p:sldId id="1005" r:id="rId23"/>
    <p:sldId id="1047" r:id="rId24"/>
    <p:sldId id="1111" r:id="rId25"/>
    <p:sldId id="1112" r:id="rId26"/>
    <p:sldId id="1113" r:id="rId27"/>
    <p:sldId id="1114" r:id="rId28"/>
    <p:sldId id="1115" r:id="rId29"/>
    <p:sldId id="1116" r:id="rId30"/>
    <p:sldId id="1117" r:id="rId31"/>
    <p:sldId id="1118" r:id="rId32"/>
    <p:sldId id="1119" r:id="rId33"/>
    <p:sldId id="1120" r:id="rId34"/>
    <p:sldId id="351" r:id="rId35"/>
    <p:sldId id="1040" r:id="rId36"/>
    <p:sldId id="1058" r:id="rId37"/>
    <p:sldId id="110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E8FAD-248D-43C6-9141-FE61FDD7AB67}" v="78" dt="2022-03-31T20:28:12.661"/>
    <p1510:client id="{0F66F88E-69AE-4F48-A97D-84F4F88AE9BD}" v="18" dt="2022-03-31T16:05:18.747"/>
    <p1510:client id="{682792AC-0EBE-69E2-DEA9-8CEA7A350DF5}" v="17" dt="2022-03-31T16:04:02.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88" autoAdjust="0"/>
    <p:restoredTop sz="94660"/>
  </p:normalViewPr>
  <p:slideViewPr>
    <p:cSldViewPr snapToGrid="0">
      <p:cViewPr varScale="1">
        <p:scale>
          <a:sx n="55" d="100"/>
          <a:sy n="55" d="100"/>
        </p:scale>
        <p:origin x="749"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CF634-E47C-4956-A13A-32E2AEBA1535}" type="datetimeFigureOut">
              <a:rPr lang="en-US" smtClean="0"/>
              <a:t>4/22/2022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C35C8-0F8E-445D-A6D8-34435D8F5951}" type="slidenum">
              <a:rPr lang="en-US" smtClean="0"/>
              <a:t>‹#›</a:t>
            </a:fld>
            <a:endParaRPr lang="en-US"/>
          </a:p>
        </p:txBody>
      </p:sp>
    </p:spTree>
    <p:extLst>
      <p:ext uri="{BB962C8B-B14F-4D97-AF65-F5344CB8AC3E}">
        <p14:creationId xmlns:p14="http://schemas.microsoft.com/office/powerpoint/2010/main" val="325356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kern="1200">
                <a:solidFill>
                  <a:schemeClr val="tx1"/>
                </a:solidFill>
                <a:effectLst/>
                <a:latin typeface="+mn-lt"/>
                <a:ea typeface="+mn-ea"/>
                <a:cs typeface="+mn-cs"/>
              </a:rPr>
              <a:t>Most common and important clinical terminologies a registry team is likely to encounter include those standards for EHRs that are recognized by CMS and ONC, specifically ICD-10-CM (for clinical diagnoses and problem lists), </a:t>
            </a:r>
            <a:r>
              <a:rPr lang="en-US" sz="1200" kern="1200" err="1">
                <a:solidFill>
                  <a:schemeClr val="tx1"/>
                </a:solidFill>
                <a:effectLst/>
                <a:latin typeface="+mn-lt"/>
                <a:ea typeface="+mn-ea"/>
                <a:cs typeface="+mn-cs"/>
              </a:rPr>
              <a:t>RxNorm</a:t>
            </a:r>
            <a:r>
              <a:rPr lang="en-US" sz="1200" kern="1200">
                <a:solidFill>
                  <a:schemeClr val="tx1"/>
                </a:solidFill>
                <a:effectLst/>
                <a:latin typeface="+mn-lt"/>
                <a:ea typeface="+mn-ea"/>
                <a:cs typeface="+mn-cs"/>
              </a:rPr>
              <a:t> (for medications), LOINC (for laboratory test and results, observations), CPT (for billing codes sent to payers for reimbursement for performed procedures), and SNOMED CT (for clinical concepts on problem lists and as a reference terminology for concepts extracted from free text) </a:t>
            </a:r>
          </a:p>
          <a:p>
            <a:pPr lvl="0" fontAlgn="ctr"/>
            <a:r>
              <a:rPr lang="en-US" sz="1200" kern="1200">
                <a:solidFill>
                  <a:schemeClr val="tx1"/>
                </a:solidFill>
                <a:effectLst/>
                <a:latin typeface="+mn-lt"/>
                <a:ea typeface="+mn-ea"/>
                <a:cs typeface="+mn-cs"/>
              </a:rPr>
              <a:t>The most commonly used structured data are the billing codes</a:t>
            </a:r>
          </a:p>
          <a:p>
            <a:pPr lvl="1" fontAlgn="ctr"/>
            <a:r>
              <a:rPr lang="en-US" sz="1200" kern="1200">
                <a:solidFill>
                  <a:schemeClr val="tx1"/>
                </a:solidFill>
                <a:effectLst/>
                <a:latin typeface="+mn-lt"/>
                <a:ea typeface="+mn-ea"/>
                <a:cs typeface="+mn-cs"/>
              </a:rPr>
              <a:t>ICD and CPT codes</a:t>
            </a:r>
          </a:p>
          <a:p>
            <a:pPr lvl="0" fontAlgn="ctr"/>
            <a:r>
              <a:rPr lang="en-US" sz="1200" kern="1200">
                <a:solidFill>
                  <a:schemeClr val="tx1"/>
                </a:solidFill>
                <a:effectLst/>
                <a:latin typeface="+mn-lt"/>
                <a:ea typeface="+mn-ea"/>
                <a:cs typeface="+mn-cs"/>
              </a:rPr>
              <a:t>These coding systems are mandated</a:t>
            </a:r>
          </a:p>
          <a:p>
            <a:pPr lvl="0" fontAlgn="ctr"/>
            <a:r>
              <a:rPr lang="en-US" sz="1200" kern="1200">
                <a:solidFill>
                  <a:schemeClr val="tx1"/>
                </a:solidFill>
                <a:effectLst/>
                <a:latin typeface="+mn-lt"/>
                <a:ea typeface="+mn-ea"/>
                <a:cs typeface="+mn-cs"/>
              </a:rPr>
              <a:t>Widely included in different EHR products</a:t>
            </a:r>
          </a:p>
          <a:p>
            <a:pPr lvl="0" fontAlgn="ctr"/>
            <a:r>
              <a:rPr lang="en-US" sz="1200" kern="1200">
                <a:solidFill>
                  <a:schemeClr val="tx1"/>
                </a:solidFill>
                <a:effectLst/>
                <a:latin typeface="+mn-lt"/>
                <a:ea typeface="+mn-ea"/>
                <a:cs typeface="+mn-cs"/>
              </a:rPr>
              <a:t>Simplify the work of aggregating data across multiple organizations. </a:t>
            </a:r>
          </a:p>
          <a:p>
            <a:pPr lvl="0" fontAlgn="ctr"/>
            <a:r>
              <a:rPr lang="en-US" sz="1200" kern="1200">
                <a:solidFill>
                  <a:schemeClr val="tx1"/>
                </a:solidFill>
                <a:effectLst/>
                <a:latin typeface="+mn-lt"/>
                <a:ea typeface="+mn-ea"/>
                <a:cs typeface="+mn-cs"/>
              </a:rPr>
              <a:t>Unfortunately, these terminology standards are complex and imprecise, enough to be used differently by different users. </a:t>
            </a:r>
          </a:p>
          <a:p>
            <a:pPr lvl="1" fontAlgn="ctr"/>
            <a:r>
              <a:rPr lang="en-US" sz="1200" kern="1200">
                <a:solidFill>
                  <a:schemeClr val="tx1"/>
                </a:solidFill>
                <a:effectLst/>
                <a:latin typeface="+mn-lt"/>
                <a:ea typeface="+mn-ea"/>
                <a:cs typeface="+mn-cs"/>
              </a:rPr>
              <a:t>Example: there are hundreds of valid codes for glucose tests in LOINC. Integrating codes that are used differently in different institutions is part of the data curation challenge when building a registry.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340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a:t>CLICK TO EDIT </a:t>
            </a:r>
            <a:br>
              <a:rPr lang="en-US"/>
            </a:br>
            <a:r>
              <a:rPr lang="en-US"/>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79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MEET THE TEAM</a:t>
            </a:r>
            <a:br>
              <a:rPr lang="en-US"/>
            </a:br>
            <a:r>
              <a:rPr lang="en-US"/>
              <a:t>SLIDE</a:t>
            </a:r>
            <a:endParaRPr lang="ru-RU"/>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Tree>
    <p:extLst>
      <p:ext uri="{BB962C8B-B14F-4D97-AF65-F5344CB8AC3E}">
        <p14:creationId xmlns:p14="http://schemas.microsoft.com/office/powerpoint/2010/main" val="290256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a:t>FULL COLOR </a:t>
            </a:r>
            <a:br>
              <a:rPr lang="en-US"/>
            </a:br>
            <a:r>
              <a:rPr lang="en-US"/>
              <a:t>LAYOUT</a:t>
            </a:r>
            <a:endParaRPr lang="ru-RU"/>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1417594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HEALTH CENTER RESOURCES SLIDE</a:t>
            </a:r>
            <a:endParaRPr lang="ru-RU"/>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a:solidFill>
                  <a:schemeClr val="accent1"/>
                </a:solidFill>
              </a:rPr>
              <a:t>ARE YOU LOOKING FOR RESOURCES?</a:t>
            </a:r>
            <a:br>
              <a:rPr lang="en-US" sz="2000" b="1">
                <a:solidFill>
                  <a:schemeClr val="tx2"/>
                </a:solidFill>
              </a:rPr>
            </a:br>
            <a:endParaRPr lang="en-US" sz="500" b="1">
              <a:solidFill>
                <a:schemeClr val="tx2"/>
              </a:solidFill>
            </a:endParaRPr>
          </a:p>
          <a:p>
            <a:r>
              <a:rPr lang="en-US" sz="2000">
                <a:solidFill>
                  <a:schemeClr val="tx2"/>
                </a:solidFill>
              </a:rPr>
              <a:t>Please visit our website </a:t>
            </a:r>
            <a:r>
              <a:rPr lang="en-US" sz="2000" b="1" i="0" err="1">
                <a:solidFill>
                  <a:schemeClr val="tx2"/>
                </a:solidFill>
              </a:rPr>
              <a:t>www.healthcenterinfo.org</a:t>
            </a:r>
            <a:endParaRPr lang="en-US" sz="2000" b="1" i="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245988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a:t>FOLLOW </a:t>
            </a:r>
            <a:br>
              <a:rPr lang="en-US"/>
            </a:br>
            <a:r>
              <a:rPr lang="en-US"/>
              <a:t>@NACHC</a:t>
            </a:r>
            <a:endParaRPr lang="ru-RU"/>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Twitter</a:t>
            </a:r>
            <a:br>
              <a:rPr lang="en-US"/>
            </a:br>
            <a:endParaRPr lang="en-US"/>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Facebook</a:t>
            </a:r>
            <a:br>
              <a:rPr lang="en-US"/>
            </a:br>
            <a:endParaRPr lang="en-US"/>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Instagram</a:t>
            </a:r>
            <a:br>
              <a:rPr lang="en-US"/>
            </a:br>
            <a:endParaRPr lang="en-US"/>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err="1"/>
              <a:t>Linkedin</a:t>
            </a:r>
            <a:br>
              <a:rPr lang="en-US"/>
            </a:br>
            <a:endParaRPr lang="en-US"/>
          </a:p>
        </p:txBody>
      </p:sp>
    </p:spTree>
    <p:extLst>
      <p:ext uri="{BB962C8B-B14F-4D97-AF65-F5344CB8AC3E}">
        <p14:creationId xmlns:p14="http://schemas.microsoft.com/office/powerpoint/2010/main" val="2033535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731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00387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30DE2-7D1B-459C-B2BB-C7860444B861}" type="datetimeFigureOut">
              <a:rPr lang="en-US" smtClean="0"/>
              <a:t>4/22/2022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A20029-9AD5-4E3D-BB18-3FFBA5D70ED7}" type="slidenum">
              <a:rPr lang="en-US" smtClean="0"/>
              <a:t>‹#›</a:t>
            </a:fld>
            <a:endParaRPr lang="en-US"/>
          </a:p>
        </p:txBody>
      </p:sp>
    </p:spTree>
    <p:extLst>
      <p:ext uri="{BB962C8B-B14F-4D97-AF65-F5344CB8AC3E}">
        <p14:creationId xmlns:p14="http://schemas.microsoft.com/office/powerpoint/2010/main" val="1765768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294BA-3976-4160-8DE1-1C3D8BDFB1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E2F0C7-56E6-4F51-9608-EE0A76549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B940C-92BD-447E-B647-539B2F97548E}"/>
              </a:ext>
            </a:extLst>
          </p:cNvPr>
          <p:cNvSpPr>
            <a:spLocks noGrp="1"/>
          </p:cNvSpPr>
          <p:nvPr>
            <p:ph type="dt" sz="half" idx="10"/>
          </p:nvPr>
        </p:nvSpPr>
        <p:spPr/>
        <p:txBody>
          <a:bodyPr/>
          <a:lstStyle/>
          <a:p>
            <a:fld id="{2F89FC41-8048-4FB6-8DF2-ECB782DBC60C}" type="datetimeFigureOut">
              <a:rPr lang="en-US" smtClean="0"/>
              <a:t>4/22/2022</a:t>
            </a:fld>
            <a:endParaRPr lang="en-US"/>
          </a:p>
        </p:txBody>
      </p:sp>
      <p:sp>
        <p:nvSpPr>
          <p:cNvPr id="5" name="Footer Placeholder 4">
            <a:extLst>
              <a:ext uri="{FF2B5EF4-FFF2-40B4-BE49-F238E27FC236}">
                <a16:creationId xmlns:a16="http://schemas.microsoft.com/office/drawing/2014/main" id="{05AAA346-B63E-4A9B-BF31-245E35E57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0EEBD-861F-46B6-9BF5-16E6B085C5B1}"/>
              </a:ext>
            </a:extLst>
          </p:cNvPr>
          <p:cNvSpPr>
            <a:spLocks noGrp="1"/>
          </p:cNvSpPr>
          <p:nvPr>
            <p:ph type="sldNum" sz="quarter" idx="12"/>
          </p:nvPr>
        </p:nvSpPr>
        <p:spPr/>
        <p:txBody>
          <a:bodyPr/>
          <a:lstStyle/>
          <a:p>
            <a:fld id="{17E99D0F-225F-4A85-93D4-868BFA815A0D}" type="slidenum">
              <a:rPr lang="en-US" smtClean="0"/>
              <a:t>‹#›</a:t>
            </a:fld>
            <a:endParaRPr lang="en-US"/>
          </a:p>
        </p:txBody>
      </p:sp>
    </p:spTree>
    <p:extLst>
      <p:ext uri="{BB962C8B-B14F-4D97-AF65-F5344CB8AC3E}">
        <p14:creationId xmlns:p14="http://schemas.microsoft.com/office/powerpoint/2010/main" val="1521354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B82BA-7D09-4F98-A975-3E8743310BA8}"/>
              </a:ext>
            </a:extLst>
          </p:cNvPr>
          <p:cNvSpPr>
            <a:spLocks noGrp="1"/>
          </p:cNvSpPr>
          <p:nvPr>
            <p:ph type="dt" sz="half" idx="10"/>
          </p:nvPr>
        </p:nvSpPr>
        <p:spPr/>
        <p:txBody>
          <a:bodyPr/>
          <a:lstStyle/>
          <a:p>
            <a:fld id="{F6BD4B0E-DDE9-43E2-AB5C-CFD90732C175}" type="datetimeFigureOut">
              <a:rPr lang="en-US" smtClean="0"/>
              <a:t>4/22/2022</a:t>
            </a:fld>
            <a:endParaRPr lang="en-US"/>
          </a:p>
        </p:txBody>
      </p:sp>
      <p:sp>
        <p:nvSpPr>
          <p:cNvPr id="3" name="Footer Placeholder 2">
            <a:extLst>
              <a:ext uri="{FF2B5EF4-FFF2-40B4-BE49-F238E27FC236}">
                <a16:creationId xmlns:a16="http://schemas.microsoft.com/office/drawing/2014/main" id="{DCA969B9-00AA-4794-9860-0C0427FBE0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5C89C6-50D2-499C-9A17-FD675CBB57BE}"/>
              </a:ext>
            </a:extLst>
          </p:cNvPr>
          <p:cNvSpPr>
            <a:spLocks noGrp="1"/>
          </p:cNvSpPr>
          <p:nvPr>
            <p:ph type="sldNum" sz="quarter" idx="12"/>
          </p:nvPr>
        </p:nvSpPr>
        <p:spPr/>
        <p:txBody>
          <a:bodyPr/>
          <a:lstStyle/>
          <a:p>
            <a:fld id="{78C6FE43-907D-4A66-AAD7-79F3D3A0FF28}" type="slidenum">
              <a:rPr lang="en-US" smtClean="0"/>
              <a:t>‹#›</a:t>
            </a:fld>
            <a:endParaRPr lang="en-US"/>
          </a:p>
        </p:txBody>
      </p:sp>
    </p:spTree>
    <p:extLst>
      <p:ext uri="{BB962C8B-B14F-4D97-AF65-F5344CB8AC3E}">
        <p14:creationId xmlns:p14="http://schemas.microsoft.com/office/powerpoint/2010/main" val="2409232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a:solidFill>
                  <a:schemeClr val="accent1"/>
                </a:solidFill>
              </a:rPr>
              <a:t>America’s Voice for Community Health Care</a:t>
            </a:r>
            <a:br>
              <a:rPr lang="en-US" sz="2000" b="1">
                <a:solidFill>
                  <a:schemeClr val="tx2"/>
                </a:solidFill>
              </a:rPr>
            </a:br>
            <a:endParaRPr lang="en-US" sz="500" b="1">
              <a:solidFill>
                <a:schemeClr val="tx2"/>
              </a:solidFill>
            </a:endParaRPr>
          </a:p>
          <a:p>
            <a:r>
              <a:rPr lang="en-US" sz="200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363538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45795"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45795"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45795"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121111"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1111"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 Placeholder 2">
            <a:extLst>
              <a:ext uri="{FF2B5EF4-FFF2-40B4-BE49-F238E27FC236}">
                <a16:creationId xmlns:a16="http://schemas.microsoft.com/office/drawing/2014/main" id="{3A7FCE02-F29C-4E4D-87CA-8ACCB7925FF0}"/>
              </a:ext>
            </a:extLst>
          </p:cNvPr>
          <p:cNvSpPr>
            <a:spLocks noGrp="1"/>
          </p:cNvSpPr>
          <p:nvPr>
            <p:ph type="body" idx="27" hasCustomPrompt="1"/>
          </p:nvPr>
        </p:nvSpPr>
        <p:spPr>
          <a:xfrm>
            <a:off x="6121111"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err="1"/>
              <a:t>www.nachc.org</a:t>
            </a:r>
            <a:endParaRPr lang="en-US"/>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INSERT AGENDA NAME HERE</a:t>
            </a:r>
            <a:endParaRPr lang="ru-RU"/>
          </a:p>
        </p:txBody>
      </p:sp>
    </p:spTree>
    <p:extLst>
      <p:ext uri="{BB962C8B-B14F-4D97-AF65-F5344CB8AC3E}">
        <p14:creationId xmlns:p14="http://schemas.microsoft.com/office/powerpoint/2010/main" val="2586112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SECTION</a:t>
            </a:r>
            <a:br>
              <a:rPr lang="en-US"/>
            </a:br>
            <a:r>
              <a:rPr lang="en-US"/>
              <a:t>NAME</a:t>
            </a:r>
            <a:endParaRPr lang="ru-RU"/>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a:t>Body text should be 20 pt. Calibri font, 20 point font. </a:t>
            </a:r>
          </a:p>
          <a:p>
            <a:pPr marL="228600" lvl="0" indent="-228600">
              <a:lnSpc>
                <a:spcPct val="150000"/>
              </a:lnSpc>
            </a:pPr>
            <a:r>
              <a:rPr lang="en-US"/>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318821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err="1"/>
              <a:t>www.nachc.org</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ONE COLUMN </a:t>
            </a:r>
            <a:br>
              <a:rPr lang="en-US"/>
            </a:br>
            <a:r>
              <a:rPr lang="en-US"/>
              <a:t>LAYOUT</a:t>
            </a:r>
            <a:endParaRPr lang="ru-RU"/>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228275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TWO COLUMN </a:t>
            </a:r>
            <a:br>
              <a:rPr lang="en-US"/>
            </a:br>
            <a:r>
              <a:rPr lang="en-US"/>
              <a:t>LAYOUT</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766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PRESENTER</a:t>
            </a:r>
            <a:br>
              <a:rPr lang="en-US"/>
            </a:br>
            <a:r>
              <a:rPr lang="en-US"/>
              <a:t>SLIDE</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3708468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err="1"/>
              <a:t>www.nachc.org</a:t>
            </a:r>
            <a:endParaRPr lang="en-US"/>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TABLE </a:t>
            </a:r>
            <a:br>
              <a:rPr lang="en-US"/>
            </a:br>
            <a:r>
              <a:rPr lang="en-US"/>
              <a:t>SLIDE</a:t>
            </a:r>
            <a:endParaRPr lang="ru-RU"/>
          </a:p>
        </p:txBody>
      </p:sp>
    </p:spTree>
    <p:extLst>
      <p:ext uri="{BB962C8B-B14F-4D97-AF65-F5344CB8AC3E}">
        <p14:creationId xmlns:p14="http://schemas.microsoft.com/office/powerpoint/2010/main" val="2714770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Tree>
    <p:extLst>
      <p:ext uri="{BB962C8B-B14F-4D97-AF65-F5344CB8AC3E}">
        <p14:creationId xmlns:p14="http://schemas.microsoft.com/office/powerpoint/2010/main" val="177336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20"/>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www.nachc.org</a:t>
            </a:r>
            <a:endParaRPr lang="en-US"/>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21"/>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rPr>
              <a:t>@NACHC</a:t>
            </a:r>
          </a:p>
        </p:txBody>
      </p:sp>
    </p:spTree>
    <p:extLst>
      <p:ext uri="{BB962C8B-B14F-4D97-AF65-F5344CB8AC3E}">
        <p14:creationId xmlns:p14="http://schemas.microsoft.com/office/powerpoint/2010/main" val="2559035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nachc.atlassian.net/wiki/spaces/USCDIv3" TargetMode="Externa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healthit.gov/isa/taxonomy/term/1836/draft-uscdi-v3" TargetMode="External"/><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29E5871-C398-4314-862F-AC890D1AE8DE}"/>
              </a:ext>
            </a:extLst>
          </p:cNvPr>
          <p:cNvGrpSpPr/>
          <p:nvPr/>
        </p:nvGrpSpPr>
        <p:grpSpPr>
          <a:xfrm>
            <a:off x="2781301" y="-42863"/>
            <a:ext cx="9448800" cy="6900863"/>
            <a:chOff x="2784139" y="-32469"/>
            <a:chExt cx="9407861" cy="6892720"/>
          </a:xfrm>
        </p:grpSpPr>
        <p:sp>
          <p:nvSpPr>
            <p:cNvPr id="5" name="Isosceles Triangle 4">
              <a:extLst>
                <a:ext uri="{FF2B5EF4-FFF2-40B4-BE49-F238E27FC236}">
                  <a16:creationId xmlns:a16="http://schemas.microsoft.com/office/drawing/2014/main" id="{C34F1197-57B6-4159-A8C5-070D65EE40F4}"/>
                </a:ext>
              </a:extLst>
            </p:cNvPr>
            <p:cNvSpPr/>
            <p:nvPr/>
          </p:nvSpPr>
          <p:spPr>
            <a:xfrm rot="21191617">
              <a:off x="2784139" y="-32469"/>
              <a:ext cx="7307743" cy="648478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267AB1-E5E8-44AB-A324-887E3405E807}"/>
                </a:ext>
              </a:extLst>
            </p:cNvPr>
            <p:cNvSpPr/>
            <p:nvPr/>
          </p:nvSpPr>
          <p:spPr>
            <a:xfrm>
              <a:off x="6043613" y="0"/>
              <a:ext cx="61483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26CF50A5-0E2A-442D-BB14-498966C61389}"/>
                </a:ext>
              </a:extLst>
            </p:cNvPr>
            <p:cNvSpPr/>
            <p:nvPr/>
          </p:nvSpPr>
          <p:spPr>
            <a:xfrm flipH="1">
              <a:off x="3186112" y="6443662"/>
              <a:ext cx="2857501" cy="41658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3" name="Title 1">
            <a:extLst>
              <a:ext uri="{FF2B5EF4-FFF2-40B4-BE49-F238E27FC236}">
                <a16:creationId xmlns:a16="http://schemas.microsoft.com/office/drawing/2014/main" id="{2C2910B2-6ACA-4425-8280-8C20D17E8169}"/>
              </a:ext>
            </a:extLst>
          </p:cNvPr>
          <p:cNvSpPr txBox="1">
            <a:spLocks/>
          </p:cNvSpPr>
          <p:nvPr/>
        </p:nvSpPr>
        <p:spPr>
          <a:xfrm>
            <a:off x="5906787" y="3730955"/>
            <a:ext cx="5614804" cy="9525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2"/>
                </a:solidFill>
                <a:latin typeface="+mj-lt"/>
                <a:ea typeface="+mj-ea"/>
                <a:cs typeface="+mj-cs"/>
              </a:defRPr>
            </a:lvl1pPr>
          </a:lstStyle>
          <a:p>
            <a:pPr>
              <a:defRPr/>
            </a:pPr>
            <a:r>
              <a:rPr kumimoji="0" lang="en-US" sz="2400" b="1" i="0" u="none" strike="noStrike" kern="1200" cap="none" spc="0" normalizeH="0" baseline="0" noProof="0">
                <a:ln>
                  <a:noFill/>
                </a:ln>
                <a:solidFill>
                  <a:srgbClr val="003C69"/>
                </a:solidFill>
                <a:effectLst>
                  <a:outerShdw blurRad="50800" dist="38100" dir="2700000" algn="tl" rotWithShape="0">
                    <a:prstClr val="black">
                      <a:alpha val="40000"/>
                    </a:prstClr>
                  </a:outerShdw>
                </a:effectLst>
                <a:uLnTx/>
                <a:uFillTx/>
                <a:latin typeface="Open Sans"/>
                <a:ea typeface="Open Sans"/>
                <a:cs typeface="Open Sans"/>
              </a:rPr>
              <a:t>What </a:t>
            </a:r>
            <a:r>
              <a:rPr lang="en-US" sz="2400">
                <a:solidFill>
                  <a:srgbClr val="003C69"/>
                </a:solidFill>
                <a:effectLst>
                  <a:outerShdw blurRad="50800" dist="38100" dir="2700000" algn="tl" rotWithShape="0">
                    <a:prstClr val="black">
                      <a:alpha val="40000"/>
                    </a:prstClr>
                  </a:outerShdw>
                </a:effectLst>
                <a:latin typeface="Open Sans"/>
                <a:ea typeface="Open Sans"/>
                <a:cs typeface="Open Sans"/>
              </a:rPr>
              <a:t>is USCDI and why does it matter?</a:t>
            </a:r>
            <a:endParaRPr lang="en-US" sz="2400" b="1" i="0" u="none" strike="noStrike" kern="1200" cap="none" spc="0" normalizeH="0" baseline="0" noProof="0">
              <a:ln>
                <a:noFill/>
              </a:ln>
              <a:solidFill>
                <a:srgbClr val="003C69"/>
              </a:solidFill>
              <a:effectLst>
                <a:outerShdw blurRad="50800" dist="38100" dir="2700000" algn="tl" rotWithShape="0">
                  <a:prstClr val="black">
                    <a:alpha val="40000"/>
                  </a:prstClr>
                </a:outerShdw>
              </a:effectLst>
              <a:uLnTx/>
              <a:uFillTx/>
              <a:latin typeface="Open Sans"/>
              <a:ea typeface="Open Sans"/>
              <a:cs typeface="Open Sans"/>
            </a:endParaRPr>
          </a:p>
        </p:txBody>
      </p:sp>
      <p:pic>
        <p:nvPicPr>
          <p:cNvPr id="3" name="Picture 2" descr="A person posing for the camera&#10;&#10;Description automatically generated">
            <a:extLst>
              <a:ext uri="{FF2B5EF4-FFF2-40B4-BE49-F238E27FC236}">
                <a16:creationId xmlns:a16="http://schemas.microsoft.com/office/drawing/2014/main" id="{6BA6D01D-4737-4D66-8919-08593B54E966}"/>
              </a:ext>
            </a:extLst>
          </p:cNvPr>
          <p:cNvPicPr>
            <a:picLocks/>
          </p:cNvPicPr>
          <p:nvPr/>
        </p:nvPicPr>
        <p:blipFill rotWithShape="1">
          <a:blip r:embed="rId2"/>
          <a:srcRect t="651" b="18571"/>
          <a:stretch/>
        </p:blipFill>
        <p:spPr>
          <a:xfrm>
            <a:off x="3981097" y="6101510"/>
            <a:ext cx="485323" cy="539434"/>
          </a:xfrm>
          <a:prstGeom prst="rect">
            <a:avLst/>
          </a:prstGeom>
        </p:spPr>
      </p:pic>
      <p:sp>
        <p:nvSpPr>
          <p:cNvPr id="10" name="Text Placeholder 5">
            <a:extLst>
              <a:ext uri="{FF2B5EF4-FFF2-40B4-BE49-F238E27FC236}">
                <a16:creationId xmlns:a16="http://schemas.microsoft.com/office/drawing/2014/main" id="{544DC02B-2A2E-41FD-B9C8-A6ECD17A7AED}"/>
              </a:ext>
            </a:extLst>
          </p:cNvPr>
          <p:cNvSpPr txBox="1">
            <a:spLocks/>
          </p:cNvSpPr>
          <p:nvPr/>
        </p:nvSpPr>
        <p:spPr>
          <a:xfrm>
            <a:off x="4511964" y="6031445"/>
            <a:ext cx="3441589" cy="711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C69"/>
                </a:solidFill>
                <a:effectLst/>
                <a:uLnTx/>
                <a:uFillTx/>
                <a:latin typeface="Calibri" panose="020F0502020204030204"/>
                <a:ea typeface="+mn-ea"/>
                <a:cs typeface="+mn-cs"/>
              </a:rPr>
              <a:t>Julia Skapik, MD, MPH</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003C69"/>
                </a:solidFill>
                <a:effectLst/>
                <a:uLnTx/>
                <a:uFillTx/>
                <a:latin typeface="Calibri" panose="020F0502020204030204"/>
                <a:ea typeface="+mn-ea"/>
                <a:cs typeface="+mn-cs"/>
              </a:rPr>
              <a:t>Chief Medical Informatics Officer</a:t>
            </a:r>
          </a:p>
        </p:txBody>
      </p:sp>
      <p:sp>
        <p:nvSpPr>
          <p:cNvPr id="9" name="Text Placeholder 5">
            <a:extLst>
              <a:ext uri="{FF2B5EF4-FFF2-40B4-BE49-F238E27FC236}">
                <a16:creationId xmlns:a16="http://schemas.microsoft.com/office/drawing/2014/main" id="{C4ECA246-D285-42BF-8664-34B2CB4DB98A}"/>
              </a:ext>
            </a:extLst>
          </p:cNvPr>
          <p:cNvSpPr txBox="1">
            <a:spLocks/>
          </p:cNvSpPr>
          <p:nvPr/>
        </p:nvSpPr>
        <p:spPr>
          <a:xfrm>
            <a:off x="8970847" y="6015387"/>
            <a:ext cx="3441590" cy="9525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C69"/>
                </a:solidFill>
                <a:effectLst/>
                <a:uLnTx/>
                <a:uFillTx/>
                <a:latin typeface="Calibri" panose="020F0502020204030204"/>
                <a:ea typeface="+mn-ea"/>
                <a:cs typeface="+mn-cs"/>
              </a:rPr>
              <a:t>Raymonde Uy, MD, MBA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003C69"/>
                </a:solidFill>
                <a:effectLst/>
                <a:uLnTx/>
                <a:uFillTx/>
                <a:latin typeface="Calibri" panose="020F0502020204030204"/>
                <a:ea typeface="+mn-ea"/>
                <a:cs typeface="+mn-cs"/>
              </a:rPr>
              <a:t>Physician Informaticist</a:t>
            </a:r>
          </a:p>
        </p:txBody>
      </p:sp>
      <p:pic>
        <p:nvPicPr>
          <p:cNvPr id="14" name="Picture 2">
            <a:extLst>
              <a:ext uri="{FF2B5EF4-FFF2-40B4-BE49-F238E27FC236}">
                <a16:creationId xmlns:a16="http://schemas.microsoft.com/office/drawing/2014/main" id="{61E734C6-7941-495B-BC02-84E8F98286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6" t="905" r="15834" b="11477"/>
          <a:stretch/>
        </p:blipFill>
        <p:spPr bwMode="auto">
          <a:xfrm>
            <a:off x="8457532" y="6101510"/>
            <a:ext cx="513315" cy="58895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2">
            <a:extLst>
              <a:ext uri="{FF2B5EF4-FFF2-40B4-BE49-F238E27FC236}">
                <a16:creationId xmlns:a16="http://schemas.microsoft.com/office/drawing/2014/main" id="{8BEBF1F6-B6A2-43E6-ABEC-0F7D7F0567FD}"/>
              </a:ext>
            </a:extLst>
          </p:cNvPr>
          <p:cNvSpPr>
            <a:spLocks noGrp="1"/>
          </p:cNvSpPr>
          <p:nvPr>
            <p:ph type="ctrTitle"/>
          </p:nvPr>
        </p:nvSpPr>
        <p:spPr>
          <a:xfrm>
            <a:off x="5221673" y="2088256"/>
            <a:ext cx="6882697" cy="1279408"/>
          </a:xfrm>
          <a:effectLst>
            <a:outerShdw blurRad="50800" dist="38100" dir="2700000" algn="tl" rotWithShape="0">
              <a:prstClr val="black">
                <a:alpha val="40000"/>
              </a:prstClr>
            </a:outerShdw>
          </a:effectLst>
        </p:spPr>
        <p:txBody>
          <a:bodyPr>
            <a:noAutofit/>
          </a:bodyPr>
          <a:lstStyle/>
          <a:p>
            <a:r>
              <a:rPr lang="en-US" sz="2800" dirty="0"/>
              <a:t>Communicate, Collaborate, Interoperate! </a:t>
            </a:r>
            <a:br>
              <a:rPr lang="en-US" sz="2800" dirty="0"/>
            </a:br>
            <a:r>
              <a:rPr lang="en-US" sz="2800" dirty="0"/>
              <a:t>Harmonize Data via the United States Core Data for Interoperability Version 3 (USCDIv3)</a:t>
            </a:r>
          </a:p>
        </p:txBody>
      </p:sp>
    </p:spTree>
    <p:extLst>
      <p:ext uri="{BB962C8B-B14F-4D97-AF65-F5344CB8AC3E}">
        <p14:creationId xmlns:p14="http://schemas.microsoft.com/office/powerpoint/2010/main" val="372419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96E220-FC49-4038-B394-50CFEF29C143}"/>
              </a:ext>
            </a:extLst>
          </p:cNvPr>
          <p:cNvSpPr>
            <a:spLocks noGrp="1"/>
          </p:cNvSpPr>
          <p:nvPr>
            <p:ph type="sldNum" sz="quarter" idx="12"/>
          </p:nvPr>
        </p:nvSpPr>
        <p:spPr/>
        <p:txBody>
          <a:bodyPr/>
          <a:lstStyle/>
          <a:p>
            <a:fld id="{78C6FE43-907D-4A66-AAD7-79F3D3A0FF28}" type="slidenum">
              <a:rPr lang="en-US" smtClean="0"/>
              <a:t>10</a:t>
            </a:fld>
            <a:endParaRPr lang="en-US"/>
          </a:p>
        </p:txBody>
      </p:sp>
      <p:pic>
        <p:nvPicPr>
          <p:cNvPr id="5" name="Picture 4">
            <a:extLst>
              <a:ext uri="{FF2B5EF4-FFF2-40B4-BE49-F238E27FC236}">
                <a16:creationId xmlns:a16="http://schemas.microsoft.com/office/drawing/2014/main" id="{F884A3E5-224A-4ED0-A17F-8EEDCCF79216}"/>
              </a:ext>
            </a:extLst>
          </p:cNvPr>
          <p:cNvPicPr>
            <a:picLocks noChangeAspect="1"/>
          </p:cNvPicPr>
          <p:nvPr/>
        </p:nvPicPr>
        <p:blipFill rotWithShape="1">
          <a:blip r:embed="rId2"/>
          <a:srcRect t="8112"/>
          <a:stretch/>
        </p:blipFill>
        <p:spPr>
          <a:xfrm>
            <a:off x="518160" y="284870"/>
            <a:ext cx="5471160" cy="6436605"/>
          </a:xfrm>
          <a:prstGeom prst="rect">
            <a:avLst/>
          </a:prstGeom>
        </p:spPr>
      </p:pic>
      <p:pic>
        <p:nvPicPr>
          <p:cNvPr id="7" name="Picture 6">
            <a:extLst>
              <a:ext uri="{FF2B5EF4-FFF2-40B4-BE49-F238E27FC236}">
                <a16:creationId xmlns:a16="http://schemas.microsoft.com/office/drawing/2014/main" id="{4DE2F1B8-A908-473A-A2CD-0B22F2810668}"/>
              </a:ext>
            </a:extLst>
          </p:cNvPr>
          <p:cNvPicPr>
            <a:picLocks noChangeAspect="1"/>
          </p:cNvPicPr>
          <p:nvPr/>
        </p:nvPicPr>
        <p:blipFill rotWithShape="1">
          <a:blip r:embed="rId3"/>
          <a:srcRect t="3622"/>
          <a:stretch/>
        </p:blipFill>
        <p:spPr>
          <a:xfrm>
            <a:off x="6587749" y="278130"/>
            <a:ext cx="5293874" cy="6443345"/>
          </a:xfrm>
          <a:prstGeom prst="rect">
            <a:avLst/>
          </a:prstGeom>
        </p:spPr>
      </p:pic>
      <p:sp>
        <p:nvSpPr>
          <p:cNvPr id="8" name="Title 1">
            <a:extLst>
              <a:ext uri="{FF2B5EF4-FFF2-40B4-BE49-F238E27FC236}">
                <a16:creationId xmlns:a16="http://schemas.microsoft.com/office/drawing/2014/main" id="{B875C535-BDEC-47C0-AA0B-BE58CDAF8CFC}"/>
              </a:ext>
            </a:extLst>
          </p:cNvPr>
          <p:cNvSpPr txBox="1">
            <a:spLocks/>
          </p:cNvSpPr>
          <p:nvPr/>
        </p:nvSpPr>
        <p:spPr>
          <a:xfrm>
            <a:off x="2309247" y="-2540"/>
            <a:ext cx="1888986" cy="27813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2000" dirty="0">
                <a:solidFill>
                  <a:schemeClr val="tx2"/>
                </a:solidFill>
              </a:rPr>
              <a:t>USCDI Version 1</a:t>
            </a:r>
            <a:endParaRPr lang="en-US" sz="3200" b="1" u="sng" dirty="0">
              <a:solidFill>
                <a:schemeClr val="tx2"/>
              </a:solidFill>
            </a:endParaRPr>
          </a:p>
        </p:txBody>
      </p:sp>
      <p:sp>
        <p:nvSpPr>
          <p:cNvPr id="9" name="Title 1">
            <a:extLst>
              <a:ext uri="{FF2B5EF4-FFF2-40B4-BE49-F238E27FC236}">
                <a16:creationId xmlns:a16="http://schemas.microsoft.com/office/drawing/2014/main" id="{AC762122-9ADD-4E20-BBD7-6B0BF3A20D61}"/>
              </a:ext>
            </a:extLst>
          </p:cNvPr>
          <p:cNvSpPr txBox="1">
            <a:spLocks/>
          </p:cNvSpPr>
          <p:nvPr/>
        </p:nvSpPr>
        <p:spPr>
          <a:xfrm>
            <a:off x="8290193" y="0"/>
            <a:ext cx="1888986" cy="27813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2000" dirty="0">
                <a:solidFill>
                  <a:schemeClr val="tx2"/>
                </a:solidFill>
              </a:rPr>
              <a:t>USCDI Version 2</a:t>
            </a:r>
            <a:endParaRPr lang="en-US" sz="3200" b="1" u="sng" dirty="0">
              <a:solidFill>
                <a:schemeClr val="tx2"/>
              </a:solidFill>
            </a:endParaRPr>
          </a:p>
        </p:txBody>
      </p:sp>
      <p:sp>
        <p:nvSpPr>
          <p:cNvPr id="10" name="Rectangle 9">
            <a:extLst>
              <a:ext uri="{FF2B5EF4-FFF2-40B4-BE49-F238E27FC236}">
                <a16:creationId xmlns:a16="http://schemas.microsoft.com/office/drawing/2014/main" id="{1CF31465-990D-42A4-A224-AE008D5BAE65}"/>
              </a:ext>
            </a:extLst>
          </p:cNvPr>
          <p:cNvSpPr/>
          <p:nvPr/>
        </p:nvSpPr>
        <p:spPr>
          <a:xfrm>
            <a:off x="6911340" y="1760220"/>
            <a:ext cx="922020" cy="13716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1" name="Rectangle 10">
            <a:extLst>
              <a:ext uri="{FF2B5EF4-FFF2-40B4-BE49-F238E27FC236}">
                <a16:creationId xmlns:a16="http://schemas.microsoft.com/office/drawing/2014/main" id="{8F7ED7FE-A619-4851-A299-631766194AB7}"/>
              </a:ext>
            </a:extLst>
          </p:cNvPr>
          <p:cNvSpPr/>
          <p:nvPr/>
        </p:nvSpPr>
        <p:spPr>
          <a:xfrm>
            <a:off x="10576560" y="746760"/>
            <a:ext cx="967740" cy="1524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Rectangle 11">
            <a:extLst>
              <a:ext uri="{FF2B5EF4-FFF2-40B4-BE49-F238E27FC236}">
                <a16:creationId xmlns:a16="http://schemas.microsoft.com/office/drawing/2014/main" id="{D3A5E210-3227-40EF-8837-0567879B0593}"/>
              </a:ext>
            </a:extLst>
          </p:cNvPr>
          <p:cNvSpPr/>
          <p:nvPr/>
        </p:nvSpPr>
        <p:spPr>
          <a:xfrm>
            <a:off x="8694420" y="746760"/>
            <a:ext cx="579120" cy="1524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3" name="Rectangle 12">
            <a:extLst>
              <a:ext uri="{FF2B5EF4-FFF2-40B4-BE49-F238E27FC236}">
                <a16:creationId xmlns:a16="http://schemas.microsoft.com/office/drawing/2014/main" id="{715E8D8E-F5CE-43CF-AB61-10984121DE73}"/>
              </a:ext>
            </a:extLst>
          </p:cNvPr>
          <p:cNvSpPr/>
          <p:nvPr/>
        </p:nvSpPr>
        <p:spPr>
          <a:xfrm>
            <a:off x="8694420" y="4244340"/>
            <a:ext cx="861060" cy="27813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4" name="Rectangle 13">
            <a:extLst>
              <a:ext uri="{FF2B5EF4-FFF2-40B4-BE49-F238E27FC236}">
                <a16:creationId xmlns:a16="http://schemas.microsoft.com/office/drawing/2014/main" id="{98C2FCC1-5BC0-413B-879B-3C3BE340F48F}"/>
              </a:ext>
            </a:extLst>
          </p:cNvPr>
          <p:cNvSpPr/>
          <p:nvPr/>
        </p:nvSpPr>
        <p:spPr>
          <a:xfrm>
            <a:off x="8694419" y="6144895"/>
            <a:ext cx="1484759" cy="1524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3857589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F21B4-1385-4488-BC84-4D098B214BC2}"/>
              </a:ext>
            </a:extLst>
          </p:cNvPr>
          <p:cNvSpPr>
            <a:spLocks noGrp="1"/>
          </p:cNvSpPr>
          <p:nvPr>
            <p:ph type="sldNum" sz="quarter" idx="12"/>
          </p:nvPr>
        </p:nvSpPr>
        <p:spPr/>
        <p:txBody>
          <a:bodyPr/>
          <a:lstStyle/>
          <a:p>
            <a:fld id="{78C6FE43-907D-4A66-AAD7-79F3D3A0FF28}" type="slidenum">
              <a:rPr lang="en-US" smtClean="0"/>
              <a:t>11</a:t>
            </a:fld>
            <a:endParaRPr lang="en-US"/>
          </a:p>
        </p:txBody>
      </p:sp>
      <p:pic>
        <p:nvPicPr>
          <p:cNvPr id="5" name="Picture 4">
            <a:extLst>
              <a:ext uri="{FF2B5EF4-FFF2-40B4-BE49-F238E27FC236}">
                <a16:creationId xmlns:a16="http://schemas.microsoft.com/office/drawing/2014/main" id="{1674817A-2BBC-435D-8192-9E1E22BB9EF1}"/>
              </a:ext>
            </a:extLst>
          </p:cNvPr>
          <p:cNvPicPr>
            <a:picLocks noChangeAspect="1"/>
          </p:cNvPicPr>
          <p:nvPr/>
        </p:nvPicPr>
        <p:blipFill>
          <a:blip r:embed="rId2"/>
          <a:stretch>
            <a:fillRect/>
          </a:stretch>
        </p:blipFill>
        <p:spPr>
          <a:xfrm>
            <a:off x="375318" y="208243"/>
            <a:ext cx="11441363" cy="5690534"/>
          </a:xfrm>
          <a:prstGeom prst="rect">
            <a:avLst/>
          </a:prstGeom>
        </p:spPr>
      </p:pic>
      <p:sp>
        <p:nvSpPr>
          <p:cNvPr id="6" name="Rectangle 5">
            <a:extLst>
              <a:ext uri="{FF2B5EF4-FFF2-40B4-BE49-F238E27FC236}">
                <a16:creationId xmlns:a16="http://schemas.microsoft.com/office/drawing/2014/main" id="{F39C3C45-42EE-4BF3-8525-185AAD6E4CFC}"/>
              </a:ext>
            </a:extLst>
          </p:cNvPr>
          <p:cNvSpPr/>
          <p:nvPr/>
        </p:nvSpPr>
        <p:spPr>
          <a:xfrm>
            <a:off x="4716780" y="2255520"/>
            <a:ext cx="1844040" cy="28956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7" name="Rectangle 6">
            <a:extLst>
              <a:ext uri="{FF2B5EF4-FFF2-40B4-BE49-F238E27FC236}">
                <a16:creationId xmlns:a16="http://schemas.microsoft.com/office/drawing/2014/main" id="{390ED3F9-E9E4-4633-B3F6-906E23EA45D4}"/>
              </a:ext>
            </a:extLst>
          </p:cNvPr>
          <p:cNvSpPr/>
          <p:nvPr/>
        </p:nvSpPr>
        <p:spPr>
          <a:xfrm>
            <a:off x="922020" y="4884420"/>
            <a:ext cx="2087880" cy="55626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854456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DA4E48-B293-42FB-A6D6-01A317BB386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43C52F4-F994-47D5-80B0-F8A7E393C4B2}"/>
              </a:ext>
            </a:extLst>
          </p:cNvPr>
          <p:cNvSpPr>
            <a:spLocks noGrp="1"/>
          </p:cNvSpPr>
          <p:nvPr>
            <p:ph type="sldNum" sz="quarter" idx="12"/>
          </p:nvPr>
        </p:nvSpPr>
        <p:spPr/>
        <p:txBody>
          <a:bodyPr/>
          <a:lstStyle/>
          <a:p>
            <a:fld id="{78C6FE43-907D-4A66-AAD7-79F3D3A0FF28}" type="slidenum">
              <a:rPr lang="en-US" smtClean="0"/>
              <a:t>12</a:t>
            </a:fld>
            <a:endParaRPr lang="en-US"/>
          </a:p>
        </p:txBody>
      </p:sp>
      <p:pic>
        <p:nvPicPr>
          <p:cNvPr id="5" name="Picture 4">
            <a:extLst>
              <a:ext uri="{FF2B5EF4-FFF2-40B4-BE49-F238E27FC236}">
                <a16:creationId xmlns:a16="http://schemas.microsoft.com/office/drawing/2014/main" id="{A4F5993B-2AB7-45B5-B867-22EAEA06A61D}"/>
              </a:ext>
            </a:extLst>
          </p:cNvPr>
          <p:cNvPicPr>
            <a:picLocks noChangeAspect="1"/>
          </p:cNvPicPr>
          <p:nvPr/>
        </p:nvPicPr>
        <p:blipFill>
          <a:blip r:embed="rId2"/>
          <a:stretch>
            <a:fillRect/>
          </a:stretch>
        </p:blipFill>
        <p:spPr>
          <a:xfrm>
            <a:off x="3349894" y="0"/>
            <a:ext cx="5492212" cy="6858000"/>
          </a:xfrm>
          <a:prstGeom prst="rect">
            <a:avLst/>
          </a:prstGeom>
        </p:spPr>
      </p:pic>
    </p:spTree>
    <p:extLst>
      <p:ext uri="{BB962C8B-B14F-4D97-AF65-F5344CB8AC3E}">
        <p14:creationId xmlns:p14="http://schemas.microsoft.com/office/powerpoint/2010/main" val="341711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ECC2-991A-44CF-9D87-CA19FA85C6E6}"/>
              </a:ext>
            </a:extLst>
          </p:cNvPr>
          <p:cNvSpPr>
            <a:spLocks noGrp="1"/>
          </p:cNvSpPr>
          <p:nvPr>
            <p:ph type="title"/>
          </p:nvPr>
        </p:nvSpPr>
        <p:spPr>
          <a:xfrm>
            <a:off x="321589" y="162732"/>
            <a:ext cx="11546237" cy="789376"/>
          </a:xfrm>
        </p:spPr>
        <p:txBody>
          <a:bodyPr>
            <a:noAutofit/>
          </a:bodyPr>
          <a:lstStyle/>
          <a:p>
            <a:pPr algn="ctr"/>
            <a:r>
              <a:rPr lang="en-US" sz="2800" dirty="0">
                <a:solidFill>
                  <a:schemeClr val="tx2"/>
                </a:solidFill>
              </a:rPr>
              <a:t>USCDI establishes a minimum set of data classes that </a:t>
            </a:r>
            <a:br>
              <a:rPr lang="en-US" sz="2800" dirty="0">
                <a:solidFill>
                  <a:schemeClr val="tx2"/>
                </a:solidFill>
              </a:rPr>
            </a:br>
            <a:r>
              <a:rPr lang="en-US" sz="2800" dirty="0">
                <a:solidFill>
                  <a:schemeClr val="tx2"/>
                </a:solidFill>
              </a:rPr>
              <a:t>are </a:t>
            </a:r>
            <a:r>
              <a:rPr lang="en-US" sz="2800" b="1" u="sng" dirty="0">
                <a:solidFill>
                  <a:schemeClr val="tx2"/>
                </a:solidFill>
              </a:rPr>
              <a:t>required</a:t>
            </a:r>
            <a:r>
              <a:rPr lang="en-US" sz="2800" dirty="0">
                <a:solidFill>
                  <a:schemeClr val="tx2"/>
                </a:solidFill>
              </a:rPr>
              <a:t> to be </a:t>
            </a:r>
            <a:r>
              <a:rPr lang="en-US" sz="2800" b="1" u="sng" dirty="0">
                <a:solidFill>
                  <a:schemeClr val="tx2"/>
                </a:solidFill>
              </a:rPr>
              <a:t>interoperable nationwide</a:t>
            </a:r>
            <a:endParaRPr lang="en-US" b="1" u="sng" dirty="0">
              <a:solidFill>
                <a:schemeClr val="tx2"/>
              </a:solidFill>
            </a:endParaRPr>
          </a:p>
        </p:txBody>
      </p:sp>
      <p:sp>
        <p:nvSpPr>
          <p:cNvPr id="3" name="Content Placeholder 2">
            <a:extLst>
              <a:ext uri="{FF2B5EF4-FFF2-40B4-BE49-F238E27FC236}">
                <a16:creationId xmlns:a16="http://schemas.microsoft.com/office/drawing/2014/main" id="{F8C02E96-456F-446D-A819-61308008DEA1}"/>
              </a:ext>
            </a:extLst>
          </p:cNvPr>
          <p:cNvSpPr>
            <a:spLocks noGrp="1"/>
          </p:cNvSpPr>
          <p:nvPr>
            <p:ph idx="1"/>
          </p:nvPr>
        </p:nvSpPr>
        <p:spPr>
          <a:xfrm>
            <a:off x="201480" y="2187387"/>
            <a:ext cx="11619979" cy="3458123"/>
          </a:xfrm>
        </p:spPr>
        <p:txBody>
          <a:bodyPr vert="horz" lIns="91440" tIns="45720" rIns="91440" bIns="45720" rtlCol="0" anchor="t">
            <a:normAutofit/>
          </a:bodyPr>
          <a:lstStyle/>
          <a:p>
            <a:pPr marL="0" indent="0">
              <a:buNone/>
            </a:pPr>
            <a:r>
              <a:rPr lang="en-US" dirty="0"/>
              <a:t>Designed to be expanded in an iterative and predictable way over time</a:t>
            </a:r>
          </a:p>
          <a:p>
            <a:pPr marL="0" indent="0">
              <a:buNone/>
            </a:pPr>
            <a:endParaRPr lang="en-US" dirty="0"/>
          </a:p>
          <a:p>
            <a:pPr marL="0" indent="0">
              <a:buNone/>
            </a:pPr>
            <a:r>
              <a:rPr lang="en-US" dirty="0"/>
              <a:t>The USCDI ONC New Data Element and Class (ONDEC) Submission System supports this process. </a:t>
            </a:r>
          </a:p>
          <a:p>
            <a:pPr marL="0" indent="0">
              <a:buNone/>
            </a:pPr>
            <a:endParaRPr lang="en-US" dirty="0"/>
          </a:p>
          <a:p>
            <a:pPr marL="0" indent="0">
              <a:buNone/>
            </a:pPr>
            <a:r>
              <a:rPr lang="en-US" dirty="0"/>
              <a:t>ONC will accept submissions for USCDI Draft v3 through April 30, 2022.</a:t>
            </a:r>
            <a:endParaRPr lang="en-US" b="1" dirty="0"/>
          </a:p>
        </p:txBody>
      </p:sp>
    </p:spTree>
    <p:extLst>
      <p:ext uri="{BB962C8B-B14F-4D97-AF65-F5344CB8AC3E}">
        <p14:creationId xmlns:p14="http://schemas.microsoft.com/office/powerpoint/2010/main" val="3189791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BA7232FC-1C5C-4C1C-B5C3-394093EA70D1}"/>
              </a:ext>
            </a:extLst>
          </p:cNvPr>
          <p:cNvSpPr>
            <a:spLocks noGrp="1"/>
          </p:cNvSpPr>
          <p:nvPr>
            <p:ph type="body" idx="1"/>
          </p:nvPr>
        </p:nvSpPr>
        <p:spPr>
          <a:xfrm>
            <a:off x="1521704" y="2514637"/>
            <a:ext cx="3088450" cy="503398"/>
          </a:xfrm>
        </p:spPr>
        <p:txBody>
          <a:bodyPr>
            <a:normAutofit/>
          </a:bodyPr>
          <a:lstStyle/>
          <a:p>
            <a:r>
              <a:rPr lang="en-US" dirty="0">
                <a:solidFill>
                  <a:schemeClr val="tx2"/>
                </a:solidFill>
              </a:rPr>
              <a:t>Curated terminology</a:t>
            </a:r>
          </a:p>
        </p:txBody>
      </p:sp>
      <p:sp>
        <p:nvSpPr>
          <p:cNvPr id="5" name="Slide Number Placeholder 4">
            <a:extLst>
              <a:ext uri="{FF2B5EF4-FFF2-40B4-BE49-F238E27FC236}">
                <a16:creationId xmlns:a16="http://schemas.microsoft.com/office/drawing/2014/main" id="{320DCFFF-FCFA-4220-B9F0-66DF0073EDEE}"/>
              </a:ext>
            </a:extLst>
          </p:cNvPr>
          <p:cNvSpPr>
            <a:spLocks noGrp="1"/>
          </p:cNvSpPr>
          <p:nvPr>
            <p:ph type="sldNum" sz="quarter" idx="11"/>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2B771FE-E293-C34E-981F-73F93D0F9AF9}" type="slidenum">
              <a:rPr kumimoji="0" lang="en-US" sz="1200" b="0" i="0" u="none" strike="noStrike" kern="1200" cap="none" spc="0" normalizeH="0" baseline="0" noProof="0" smtClean="0">
                <a:ln>
                  <a:noFill/>
                </a:ln>
                <a:solidFill>
                  <a:srgbClr val="007CA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endParaRPr>
          </a:p>
        </p:txBody>
      </p:sp>
      <p:sp>
        <p:nvSpPr>
          <p:cNvPr id="13" name="Text Placeholder 3">
            <a:extLst>
              <a:ext uri="{FF2B5EF4-FFF2-40B4-BE49-F238E27FC236}">
                <a16:creationId xmlns:a16="http://schemas.microsoft.com/office/drawing/2014/main" id="{7E911FBF-431E-4C98-BB25-A6079AF663D0}"/>
              </a:ext>
            </a:extLst>
          </p:cNvPr>
          <p:cNvSpPr>
            <a:spLocks noGrp="1"/>
          </p:cNvSpPr>
          <p:nvPr>
            <p:ph type="body" idx="17"/>
          </p:nvPr>
        </p:nvSpPr>
        <p:spPr>
          <a:xfrm>
            <a:off x="880371" y="2596334"/>
            <a:ext cx="411847" cy="337233"/>
          </a:xfrm>
        </p:spPr>
        <p:txBody>
          <a:bodyPr>
            <a:noAutofit/>
          </a:bodyPr>
          <a:lstStyle/>
          <a:p>
            <a:r>
              <a:rPr lang="en-US" sz="4000" dirty="0"/>
              <a:t>+</a:t>
            </a:r>
          </a:p>
        </p:txBody>
      </p:sp>
      <p:sp>
        <p:nvSpPr>
          <p:cNvPr id="15" name="Text Placeholder 4">
            <a:extLst>
              <a:ext uri="{FF2B5EF4-FFF2-40B4-BE49-F238E27FC236}">
                <a16:creationId xmlns:a16="http://schemas.microsoft.com/office/drawing/2014/main" id="{3A28254E-B07A-48AB-BB31-CC36B04BFCD0}"/>
              </a:ext>
            </a:extLst>
          </p:cNvPr>
          <p:cNvSpPr>
            <a:spLocks noGrp="1"/>
          </p:cNvSpPr>
          <p:nvPr>
            <p:ph type="body" idx="18"/>
          </p:nvPr>
        </p:nvSpPr>
        <p:spPr>
          <a:xfrm>
            <a:off x="1521704" y="3598720"/>
            <a:ext cx="3088450" cy="503398"/>
          </a:xfrm>
        </p:spPr>
        <p:txBody>
          <a:bodyPr/>
          <a:lstStyle/>
          <a:p>
            <a:r>
              <a:rPr lang="en-US" dirty="0">
                <a:solidFill>
                  <a:schemeClr val="tx2"/>
                </a:solidFill>
              </a:rPr>
              <a:t>Consistent code system</a:t>
            </a:r>
          </a:p>
        </p:txBody>
      </p:sp>
      <p:sp>
        <p:nvSpPr>
          <p:cNvPr id="19" name="Text Placeholder 6">
            <a:extLst>
              <a:ext uri="{FF2B5EF4-FFF2-40B4-BE49-F238E27FC236}">
                <a16:creationId xmlns:a16="http://schemas.microsoft.com/office/drawing/2014/main" id="{C814984A-FAA7-44E0-AFB9-1C9AA702580C}"/>
              </a:ext>
            </a:extLst>
          </p:cNvPr>
          <p:cNvSpPr>
            <a:spLocks noGrp="1"/>
          </p:cNvSpPr>
          <p:nvPr>
            <p:ph type="body" idx="20"/>
          </p:nvPr>
        </p:nvSpPr>
        <p:spPr>
          <a:xfrm>
            <a:off x="1521704" y="4729936"/>
            <a:ext cx="3206144" cy="793497"/>
          </a:xfrm>
        </p:spPr>
        <p:txBody>
          <a:bodyPr>
            <a:normAutofit/>
          </a:bodyPr>
          <a:lstStyle/>
          <a:p>
            <a:r>
              <a:rPr lang="en-US" dirty="0">
                <a:solidFill>
                  <a:schemeClr val="tx2"/>
                </a:solidFill>
              </a:rPr>
              <a:t>Provides expectation of shared content</a:t>
            </a:r>
          </a:p>
        </p:txBody>
      </p:sp>
      <p:sp>
        <p:nvSpPr>
          <p:cNvPr id="23" name="Text Placeholder 8">
            <a:extLst>
              <a:ext uri="{FF2B5EF4-FFF2-40B4-BE49-F238E27FC236}">
                <a16:creationId xmlns:a16="http://schemas.microsoft.com/office/drawing/2014/main" id="{A3DB7465-5A6D-42F2-BB59-5B6A0B668BBC}"/>
              </a:ext>
            </a:extLst>
          </p:cNvPr>
          <p:cNvSpPr>
            <a:spLocks noGrp="1"/>
          </p:cNvSpPr>
          <p:nvPr>
            <p:ph type="body" idx="22"/>
          </p:nvPr>
        </p:nvSpPr>
        <p:spPr>
          <a:xfrm>
            <a:off x="6697020" y="2475705"/>
            <a:ext cx="3215404" cy="542330"/>
          </a:xfrm>
        </p:spPr>
        <p:txBody>
          <a:bodyPr>
            <a:normAutofit fontScale="92500" lnSpcReduction="20000"/>
          </a:bodyPr>
          <a:lstStyle/>
          <a:p>
            <a:r>
              <a:rPr lang="en-US" dirty="0">
                <a:solidFill>
                  <a:schemeClr val="tx2"/>
                </a:solidFill>
              </a:rPr>
              <a:t>Assumes codes are consistently used</a:t>
            </a:r>
          </a:p>
        </p:txBody>
      </p:sp>
      <p:sp>
        <p:nvSpPr>
          <p:cNvPr id="25" name="Text Placeholder 9">
            <a:extLst>
              <a:ext uri="{FF2B5EF4-FFF2-40B4-BE49-F238E27FC236}">
                <a16:creationId xmlns:a16="http://schemas.microsoft.com/office/drawing/2014/main" id="{3397E5BD-4E2B-4B9C-9F23-29C1B32B84EE}"/>
              </a:ext>
            </a:extLst>
          </p:cNvPr>
          <p:cNvSpPr>
            <a:spLocks noGrp="1"/>
          </p:cNvSpPr>
          <p:nvPr>
            <p:ph type="body" idx="23"/>
          </p:nvPr>
        </p:nvSpPr>
        <p:spPr>
          <a:xfrm>
            <a:off x="6121110" y="2568442"/>
            <a:ext cx="575909" cy="365125"/>
          </a:xfrm>
        </p:spPr>
        <p:txBody>
          <a:bodyPr>
            <a:noAutofit/>
          </a:bodyPr>
          <a:lstStyle/>
          <a:p>
            <a:r>
              <a:rPr lang="en-US" sz="4000" dirty="0"/>
              <a:t>-</a:t>
            </a:r>
          </a:p>
        </p:txBody>
      </p:sp>
      <p:sp>
        <p:nvSpPr>
          <p:cNvPr id="27" name="Text Placeholder 10">
            <a:extLst>
              <a:ext uri="{FF2B5EF4-FFF2-40B4-BE49-F238E27FC236}">
                <a16:creationId xmlns:a16="http://schemas.microsoft.com/office/drawing/2014/main" id="{539CA63D-3AA7-4C97-B52F-B23B4FA44345}"/>
              </a:ext>
            </a:extLst>
          </p:cNvPr>
          <p:cNvSpPr>
            <a:spLocks noGrp="1"/>
          </p:cNvSpPr>
          <p:nvPr>
            <p:ph type="body" idx="24"/>
          </p:nvPr>
        </p:nvSpPr>
        <p:spPr>
          <a:xfrm>
            <a:off x="6697020" y="3598720"/>
            <a:ext cx="3088450" cy="503398"/>
          </a:xfrm>
        </p:spPr>
        <p:txBody>
          <a:bodyPr/>
          <a:lstStyle/>
          <a:p>
            <a:r>
              <a:rPr lang="en-US" dirty="0">
                <a:solidFill>
                  <a:schemeClr val="tx2"/>
                </a:solidFill>
              </a:rPr>
              <a:t>One size fits all</a:t>
            </a:r>
          </a:p>
        </p:txBody>
      </p:sp>
      <p:sp>
        <p:nvSpPr>
          <p:cNvPr id="31" name="Text Placeholder 12">
            <a:extLst>
              <a:ext uri="{FF2B5EF4-FFF2-40B4-BE49-F238E27FC236}">
                <a16:creationId xmlns:a16="http://schemas.microsoft.com/office/drawing/2014/main" id="{0EA2E73E-BCB6-434D-AFFD-B0F9C6E4E146}"/>
              </a:ext>
            </a:extLst>
          </p:cNvPr>
          <p:cNvSpPr>
            <a:spLocks noGrp="1"/>
          </p:cNvSpPr>
          <p:nvPr>
            <p:ph type="body" idx="26"/>
          </p:nvPr>
        </p:nvSpPr>
        <p:spPr>
          <a:xfrm>
            <a:off x="6697020" y="4729937"/>
            <a:ext cx="3088450" cy="503398"/>
          </a:xfrm>
        </p:spPr>
        <p:txBody>
          <a:bodyPr>
            <a:normAutofit fontScale="92500"/>
          </a:bodyPr>
          <a:lstStyle/>
          <a:p>
            <a:r>
              <a:rPr lang="en-US" dirty="0">
                <a:solidFill>
                  <a:schemeClr val="tx2"/>
                </a:solidFill>
              </a:rPr>
              <a:t>Lack of relevant metadata</a:t>
            </a:r>
          </a:p>
        </p:txBody>
      </p:sp>
      <p:sp>
        <p:nvSpPr>
          <p:cNvPr id="35" name="Footer Placeholder 14">
            <a:extLst>
              <a:ext uri="{FF2B5EF4-FFF2-40B4-BE49-F238E27FC236}">
                <a16:creationId xmlns:a16="http://schemas.microsoft.com/office/drawing/2014/main" id="{5130534A-2DE8-476B-AE37-69B83DDF8990}"/>
              </a:ext>
            </a:extLst>
          </p:cNvPr>
          <p:cNvSpPr>
            <a:spLocks noGrp="1"/>
          </p:cNvSpPr>
          <p:nvPr>
            <p:ph type="ftr" sz="quarter" idx="10"/>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err="1">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96BD46-A40C-4FC3-A856-5760A4052A17}"/>
              </a:ext>
            </a:extLst>
          </p:cNvPr>
          <p:cNvSpPr>
            <a:spLocks noGrp="1"/>
          </p:cNvSpPr>
          <p:nvPr>
            <p:ph type="title"/>
          </p:nvPr>
        </p:nvSpPr>
        <p:spPr>
          <a:xfrm>
            <a:off x="773510" y="624979"/>
            <a:ext cx="10219033" cy="1475672"/>
          </a:xfrm>
        </p:spPr>
        <p:txBody>
          <a:bodyPr anchor="t">
            <a:normAutofit/>
          </a:bodyPr>
          <a:lstStyle/>
          <a:p>
            <a:r>
              <a:rPr lang="en-US" sz="3400" dirty="0"/>
              <a:t>Data Classes? How is that Interoperable?</a:t>
            </a:r>
          </a:p>
        </p:txBody>
      </p:sp>
      <p:sp>
        <p:nvSpPr>
          <p:cNvPr id="20" name="Text Placeholder 3">
            <a:extLst>
              <a:ext uri="{FF2B5EF4-FFF2-40B4-BE49-F238E27FC236}">
                <a16:creationId xmlns:a16="http://schemas.microsoft.com/office/drawing/2014/main" id="{9B6603B6-24E2-49BA-99C2-75E6292C258C}"/>
              </a:ext>
            </a:extLst>
          </p:cNvPr>
          <p:cNvSpPr>
            <a:spLocks noGrp="1"/>
          </p:cNvSpPr>
          <p:nvPr>
            <p:ph type="body" idx="19"/>
          </p:nvPr>
        </p:nvSpPr>
        <p:spPr>
          <a:xfrm>
            <a:off x="946150" y="3711575"/>
            <a:ext cx="411163" cy="306388"/>
          </a:xfrm>
        </p:spPr>
        <p:txBody>
          <a:bodyPr>
            <a:noAutofit/>
          </a:bodyPr>
          <a:lstStyle/>
          <a:p>
            <a:r>
              <a:rPr lang="en-US" sz="4000" dirty="0"/>
              <a:t>+</a:t>
            </a:r>
          </a:p>
        </p:txBody>
      </p:sp>
      <p:sp>
        <p:nvSpPr>
          <p:cNvPr id="22" name="Text Placeholder 3">
            <a:extLst>
              <a:ext uri="{FF2B5EF4-FFF2-40B4-BE49-F238E27FC236}">
                <a16:creationId xmlns:a16="http://schemas.microsoft.com/office/drawing/2014/main" id="{D9072E86-B510-4374-AC95-00B62B575E5A}"/>
              </a:ext>
            </a:extLst>
          </p:cNvPr>
          <p:cNvSpPr>
            <a:spLocks noGrp="1"/>
          </p:cNvSpPr>
          <p:nvPr>
            <p:ph type="body" idx="21"/>
          </p:nvPr>
        </p:nvSpPr>
        <p:spPr>
          <a:xfrm>
            <a:off x="946150" y="4843463"/>
            <a:ext cx="411163" cy="304800"/>
          </a:xfrm>
        </p:spPr>
        <p:txBody>
          <a:bodyPr>
            <a:noAutofit/>
          </a:bodyPr>
          <a:lstStyle/>
          <a:p>
            <a:r>
              <a:rPr lang="en-US" sz="4000" dirty="0"/>
              <a:t>+</a:t>
            </a:r>
          </a:p>
        </p:txBody>
      </p:sp>
      <p:sp>
        <p:nvSpPr>
          <p:cNvPr id="24" name="Text Placeholder 9">
            <a:extLst>
              <a:ext uri="{FF2B5EF4-FFF2-40B4-BE49-F238E27FC236}">
                <a16:creationId xmlns:a16="http://schemas.microsoft.com/office/drawing/2014/main" id="{E7559706-8C1F-4DC5-8EB4-8900F0AF74F4}"/>
              </a:ext>
            </a:extLst>
          </p:cNvPr>
          <p:cNvSpPr>
            <a:spLocks noGrp="1"/>
          </p:cNvSpPr>
          <p:nvPr>
            <p:ph type="body" idx="25"/>
          </p:nvPr>
        </p:nvSpPr>
        <p:spPr>
          <a:xfrm>
            <a:off x="6096000" y="3657027"/>
            <a:ext cx="411163" cy="306388"/>
          </a:xfrm>
        </p:spPr>
        <p:txBody>
          <a:bodyPr>
            <a:noAutofit/>
          </a:bodyPr>
          <a:lstStyle/>
          <a:p>
            <a:r>
              <a:rPr lang="en-US" sz="4000" dirty="0"/>
              <a:t>-</a:t>
            </a:r>
          </a:p>
        </p:txBody>
      </p:sp>
      <p:sp>
        <p:nvSpPr>
          <p:cNvPr id="26" name="Text Placeholder 9">
            <a:extLst>
              <a:ext uri="{FF2B5EF4-FFF2-40B4-BE49-F238E27FC236}">
                <a16:creationId xmlns:a16="http://schemas.microsoft.com/office/drawing/2014/main" id="{CFC526F2-1F90-4701-AA15-A03677DDB1AF}"/>
              </a:ext>
            </a:extLst>
          </p:cNvPr>
          <p:cNvSpPr>
            <a:spLocks noGrp="1"/>
          </p:cNvSpPr>
          <p:nvPr>
            <p:ph type="body" idx="27"/>
          </p:nvPr>
        </p:nvSpPr>
        <p:spPr>
          <a:xfrm>
            <a:off x="6122852" y="4813471"/>
            <a:ext cx="411163" cy="304800"/>
          </a:xfrm>
        </p:spPr>
        <p:txBody>
          <a:bodyPr>
            <a:noAutofit/>
          </a:bodyPr>
          <a:lstStyle/>
          <a:p>
            <a:r>
              <a:rPr lang="en-US" sz="4000" dirty="0"/>
              <a:t>-</a:t>
            </a:r>
          </a:p>
        </p:txBody>
      </p:sp>
    </p:spTree>
    <p:extLst>
      <p:ext uri="{BB962C8B-B14F-4D97-AF65-F5344CB8AC3E}">
        <p14:creationId xmlns:p14="http://schemas.microsoft.com/office/powerpoint/2010/main" val="712933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40F7-56E2-4F05-8208-5E49A117EE61}"/>
              </a:ext>
            </a:extLst>
          </p:cNvPr>
          <p:cNvSpPr>
            <a:spLocks noGrp="1"/>
          </p:cNvSpPr>
          <p:nvPr>
            <p:ph type="title"/>
          </p:nvPr>
        </p:nvSpPr>
        <p:spPr>
          <a:xfrm>
            <a:off x="304638" y="104326"/>
            <a:ext cx="10896344" cy="822640"/>
          </a:xfrm>
        </p:spPr>
        <p:txBody>
          <a:bodyPr>
            <a:normAutofit/>
          </a:bodyPr>
          <a:lstStyle/>
          <a:p>
            <a:r>
              <a:rPr lang="en-US" dirty="0"/>
              <a:t>USCDI Submissions using ONDEC</a:t>
            </a:r>
          </a:p>
        </p:txBody>
      </p:sp>
      <p:pic>
        <p:nvPicPr>
          <p:cNvPr id="4" name="Content Placeholder 3">
            <a:extLst>
              <a:ext uri="{FF2B5EF4-FFF2-40B4-BE49-F238E27FC236}">
                <a16:creationId xmlns:a16="http://schemas.microsoft.com/office/drawing/2014/main" id="{202DD18D-E316-4E4B-B65E-D13B839FA5B2}"/>
              </a:ext>
            </a:extLst>
          </p:cNvPr>
          <p:cNvPicPr>
            <a:picLocks noGrp="1" noChangeAspect="1"/>
          </p:cNvPicPr>
          <p:nvPr>
            <p:ph idx="1"/>
          </p:nvPr>
        </p:nvPicPr>
        <p:blipFill>
          <a:blip r:embed="rId2"/>
          <a:stretch>
            <a:fillRect/>
          </a:stretch>
        </p:blipFill>
        <p:spPr>
          <a:xfrm>
            <a:off x="2930754" y="1078075"/>
            <a:ext cx="5644111" cy="3767137"/>
          </a:xfrm>
          <a:prstGeom prst="rect">
            <a:avLst/>
          </a:prstGeom>
        </p:spPr>
      </p:pic>
      <p:pic>
        <p:nvPicPr>
          <p:cNvPr id="5" name="Picture 4">
            <a:extLst>
              <a:ext uri="{FF2B5EF4-FFF2-40B4-BE49-F238E27FC236}">
                <a16:creationId xmlns:a16="http://schemas.microsoft.com/office/drawing/2014/main" id="{7C93F67B-83D8-41CD-94D5-180D9B542F29}"/>
              </a:ext>
            </a:extLst>
          </p:cNvPr>
          <p:cNvPicPr>
            <a:picLocks noChangeAspect="1"/>
          </p:cNvPicPr>
          <p:nvPr/>
        </p:nvPicPr>
        <p:blipFill>
          <a:blip r:embed="rId3"/>
          <a:stretch>
            <a:fillRect/>
          </a:stretch>
        </p:blipFill>
        <p:spPr>
          <a:xfrm>
            <a:off x="3236175" y="4883959"/>
            <a:ext cx="5033268" cy="1533912"/>
          </a:xfrm>
          <a:prstGeom prst="rect">
            <a:avLst/>
          </a:prstGeom>
        </p:spPr>
      </p:pic>
    </p:spTree>
    <p:extLst>
      <p:ext uri="{BB962C8B-B14F-4D97-AF65-F5344CB8AC3E}">
        <p14:creationId xmlns:p14="http://schemas.microsoft.com/office/powerpoint/2010/main" val="634758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B401-CE20-4C2E-A97E-267E744C3032}"/>
              </a:ext>
            </a:extLst>
          </p:cNvPr>
          <p:cNvSpPr>
            <a:spLocks noGrp="1"/>
          </p:cNvSpPr>
          <p:nvPr>
            <p:ph type="title"/>
          </p:nvPr>
        </p:nvSpPr>
        <p:spPr>
          <a:xfrm>
            <a:off x="657224" y="123568"/>
            <a:ext cx="10772775" cy="716691"/>
          </a:xfrm>
        </p:spPr>
        <p:txBody>
          <a:bodyPr>
            <a:noAutofit/>
          </a:bodyPr>
          <a:lstStyle/>
          <a:p>
            <a:r>
              <a:rPr lang="en-US" sz="3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ONC Evaluation and Levels of data elements </a:t>
            </a:r>
          </a:p>
        </p:txBody>
      </p:sp>
      <p:sp>
        <p:nvSpPr>
          <p:cNvPr id="6" name="TextBox 5">
            <a:extLst>
              <a:ext uri="{FF2B5EF4-FFF2-40B4-BE49-F238E27FC236}">
                <a16:creationId xmlns:a16="http://schemas.microsoft.com/office/drawing/2014/main" id="{69B507C6-4F01-48BF-B507-02B99686A01B}"/>
              </a:ext>
            </a:extLst>
          </p:cNvPr>
          <p:cNvSpPr txBox="1"/>
          <p:nvPr/>
        </p:nvSpPr>
        <p:spPr>
          <a:xfrm>
            <a:off x="3313055" y="6457433"/>
            <a:ext cx="48943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https://www.healthit.gov/isa/united-states-core-data-interoperability-uscdi</a:t>
            </a:r>
          </a:p>
        </p:txBody>
      </p:sp>
      <p:pic>
        <p:nvPicPr>
          <p:cNvPr id="9" name="Picture 8">
            <a:extLst>
              <a:ext uri="{FF2B5EF4-FFF2-40B4-BE49-F238E27FC236}">
                <a16:creationId xmlns:a16="http://schemas.microsoft.com/office/drawing/2014/main" id="{80432A44-6C10-4CED-8ACD-809D4F83BAD4}"/>
              </a:ext>
            </a:extLst>
          </p:cNvPr>
          <p:cNvPicPr>
            <a:picLocks noChangeAspect="1"/>
          </p:cNvPicPr>
          <p:nvPr/>
        </p:nvPicPr>
        <p:blipFill>
          <a:blip r:embed="rId2"/>
          <a:stretch>
            <a:fillRect/>
          </a:stretch>
        </p:blipFill>
        <p:spPr>
          <a:xfrm>
            <a:off x="762001" y="840259"/>
            <a:ext cx="10549180" cy="1681497"/>
          </a:xfrm>
          <a:prstGeom prst="rect">
            <a:avLst/>
          </a:prstGeom>
        </p:spPr>
      </p:pic>
      <p:pic>
        <p:nvPicPr>
          <p:cNvPr id="11" name="Picture 10">
            <a:extLst>
              <a:ext uri="{FF2B5EF4-FFF2-40B4-BE49-F238E27FC236}">
                <a16:creationId xmlns:a16="http://schemas.microsoft.com/office/drawing/2014/main" id="{3D2C4619-18E4-4431-B80C-F3FB7F92B656}"/>
              </a:ext>
            </a:extLst>
          </p:cNvPr>
          <p:cNvPicPr>
            <a:picLocks noChangeAspect="1"/>
          </p:cNvPicPr>
          <p:nvPr/>
        </p:nvPicPr>
        <p:blipFill>
          <a:blip r:embed="rId3"/>
          <a:stretch>
            <a:fillRect/>
          </a:stretch>
        </p:blipFill>
        <p:spPr>
          <a:xfrm>
            <a:off x="762001" y="2521756"/>
            <a:ext cx="10751929" cy="1681497"/>
          </a:xfrm>
          <a:prstGeom prst="rect">
            <a:avLst/>
          </a:prstGeom>
        </p:spPr>
      </p:pic>
      <p:pic>
        <p:nvPicPr>
          <p:cNvPr id="13" name="Picture 12">
            <a:extLst>
              <a:ext uri="{FF2B5EF4-FFF2-40B4-BE49-F238E27FC236}">
                <a16:creationId xmlns:a16="http://schemas.microsoft.com/office/drawing/2014/main" id="{1E78698B-E2E5-44B9-8FB5-261A73888778}"/>
              </a:ext>
            </a:extLst>
          </p:cNvPr>
          <p:cNvPicPr>
            <a:picLocks noChangeAspect="1"/>
          </p:cNvPicPr>
          <p:nvPr/>
        </p:nvPicPr>
        <p:blipFill>
          <a:blip r:embed="rId4"/>
          <a:stretch>
            <a:fillRect/>
          </a:stretch>
        </p:blipFill>
        <p:spPr>
          <a:xfrm>
            <a:off x="779437" y="4241375"/>
            <a:ext cx="10717055" cy="1961684"/>
          </a:xfrm>
          <a:prstGeom prst="rect">
            <a:avLst/>
          </a:prstGeom>
        </p:spPr>
      </p:pic>
      <p:sp>
        <p:nvSpPr>
          <p:cNvPr id="15" name="Rectangle 14">
            <a:extLst>
              <a:ext uri="{FF2B5EF4-FFF2-40B4-BE49-F238E27FC236}">
                <a16:creationId xmlns:a16="http://schemas.microsoft.com/office/drawing/2014/main" id="{AEF0A93B-683E-4AE1-AEA5-68AA6CDCBAE1}"/>
              </a:ext>
            </a:extLst>
          </p:cNvPr>
          <p:cNvSpPr/>
          <p:nvPr/>
        </p:nvSpPr>
        <p:spPr>
          <a:xfrm>
            <a:off x="6474417" y="1991640"/>
            <a:ext cx="4056681" cy="24011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128DAF-82BB-425F-898F-26D10ECCC46D}"/>
              </a:ext>
            </a:extLst>
          </p:cNvPr>
          <p:cNvSpPr/>
          <p:nvPr/>
        </p:nvSpPr>
        <p:spPr>
          <a:xfrm>
            <a:off x="7552841" y="3469145"/>
            <a:ext cx="3691180" cy="24011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7C2442C-79C8-4A03-ADD6-72AA9A8FB612}"/>
              </a:ext>
            </a:extLst>
          </p:cNvPr>
          <p:cNvSpPr/>
          <p:nvPr/>
        </p:nvSpPr>
        <p:spPr>
          <a:xfrm>
            <a:off x="4376980" y="3709261"/>
            <a:ext cx="3538779" cy="24011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28832AB-C870-486C-A650-FD1C139CA554}"/>
              </a:ext>
            </a:extLst>
          </p:cNvPr>
          <p:cNvSpPr/>
          <p:nvPr/>
        </p:nvSpPr>
        <p:spPr>
          <a:xfrm>
            <a:off x="8291594" y="5182891"/>
            <a:ext cx="3019588" cy="24011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4B709C1-581D-476C-954A-92ABA411DA35}"/>
              </a:ext>
            </a:extLst>
          </p:cNvPr>
          <p:cNvSpPr/>
          <p:nvPr/>
        </p:nvSpPr>
        <p:spPr>
          <a:xfrm>
            <a:off x="4193582" y="5423007"/>
            <a:ext cx="3311471" cy="24011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4080291-7D20-4CE4-B890-1A29256A2FB9}"/>
              </a:ext>
            </a:extLst>
          </p:cNvPr>
          <p:cNvSpPr/>
          <p:nvPr/>
        </p:nvSpPr>
        <p:spPr>
          <a:xfrm>
            <a:off x="2331202" y="5669415"/>
            <a:ext cx="3871995" cy="24808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973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42BAB-89D4-4131-AD33-5E2F0AEAE728}"/>
              </a:ext>
            </a:extLst>
          </p:cNvPr>
          <p:cNvPicPr>
            <a:picLocks noChangeAspect="1"/>
          </p:cNvPicPr>
          <p:nvPr/>
        </p:nvPicPr>
        <p:blipFill>
          <a:blip r:embed="rId2"/>
          <a:stretch>
            <a:fillRect/>
          </a:stretch>
        </p:blipFill>
        <p:spPr>
          <a:xfrm>
            <a:off x="224725" y="219784"/>
            <a:ext cx="11847163" cy="6219761"/>
          </a:xfrm>
          <a:prstGeom prst="rect">
            <a:avLst/>
          </a:prstGeom>
        </p:spPr>
      </p:pic>
      <p:pic>
        <p:nvPicPr>
          <p:cNvPr id="6" name="Picture 5">
            <a:extLst>
              <a:ext uri="{FF2B5EF4-FFF2-40B4-BE49-F238E27FC236}">
                <a16:creationId xmlns:a16="http://schemas.microsoft.com/office/drawing/2014/main" id="{FEB57D61-F309-4AAC-8D1D-C67147E35812}"/>
              </a:ext>
            </a:extLst>
          </p:cNvPr>
          <p:cNvPicPr>
            <a:picLocks noChangeAspect="1"/>
          </p:cNvPicPr>
          <p:nvPr/>
        </p:nvPicPr>
        <p:blipFill>
          <a:blip r:embed="rId3"/>
          <a:stretch>
            <a:fillRect/>
          </a:stretch>
        </p:blipFill>
        <p:spPr>
          <a:xfrm>
            <a:off x="224725" y="246906"/>
            <a:ext cx="11538489" cy="835389"/>
          </a:xfrm>
          <a:prstGeom prst="rect">
            <a:avLst/>
          </a:prstGeom>
        </p:spPr>
      </p:pic>
    </p:spTree>
    <p:extLst>
      <p:ext uri="{BB962C8B-B14F-4D97-AF65-F5344CB8AC3E}">
        <p14:creationId xmlns:p14="http://schemas.microsoft.com/office/powerpoint/2010/main" val="198559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8B71A5-FCB5-4104-9DE7-87CDEC7C94FB}"/>
              </a:ext>
            </a:extLst>
          </p:cNvPr>
          <p:cNvSpPr>
            <a:spLocks noGrp="1"/>
          </p:cNvSpPr>
          <p:nvPr>
            <p:ph type="title"/>
          </p:nvPr>
        </p:nvSpPr>
        <p:spPr>
          <a:xfrm>
            <a:off x="6096000" y="2512491"/>
            <a:ext cx="5637923" cy="1475672"/>
          </a:xfrm>
        </p:spPr>
        <p:txBody>
          <a:bodyPr/>
          <a:lstStyle/>
          <a:p>
            <a:r>
              <a:rPr lang="en-US" dirty="0"/>
              <a:t>USCDI as a Lever for Interoperability</a:t>
            </a:r>
          </a:p>
        </p:txBody>
      </p:sp>
      <p:sp>
        <p:nvSpPr>
          <p:cNvPr id="7" name="Text Placeholder 6">
            <a:extLst>
              <a:ext uri="{FF2B5EF4-FFF2-40B4-BE49-F238E27FC236}">
                <a16:creationId xmlns:a16="http://schemas.microsoft.com/office/drawing/2014/main" id="{E6EF316A-4D7E-4EFA-9E43-91B3516656DF}"/>
              </a:ext>
            </a:extLst>
          </p:cNvPr>
          <p:cNvSpPr>
            <a:spLocks noGrp="1"/>
          </p:cNvSpPr>
          <p:nvPr>
            <p:ph type="body" sz="quarter" idx="21"/>
          </p:nvPr>
        </p:nvSpPr>
        <p:spPr>
          <a:xfrm>
            <a:off x="394136" y="302892"/>
            <a:ext cx="4441675" cy="4608512"/>
          </a:xfrm>
        </p:spPr>
        <p:txBody>
          <a:bodyPr>
            <a:noAutofit/>
          </a:bodyPr>
          <a:lstStyle/>
          <a:p>
            <a:pPr marL="0" indent="0">
              <a:buNone/>
            </a:pPr>
            <a:r>
              <a:rPr lang="en-US" sz="2800" dirty="0">
                <a:solidFill>
                  <a:schemeClr val="bg1"/>
                </a:solidFill>
              </a:rPr>
              <a:t>Could promote data elements and models in large numbers</a:t>
            </a:r>
          </a:p>
          <a:p>
            <a:pPr marL="0" indent="0">
              <a:buNone/>
            </a:pPr>
            <a:endParaRPr lang="en-US" sz="2800" dirty="0">
              <a:solidFill>
                <a:schemeClr val="bg1"/>
              </a:solidFill>
            </a:endParaRPr>
          </a:p>
          <a:p>
            <a:pPr marL="0" indent="0">
              <a:buNone/>
            </a:pPr>
            <a:r>
              <a:rPr lang="en-US" sz="2800" dirty="0">
                <a:solidFill>
                  <a:schemeClr val="bg1"/>
                </a:solidFill>
              </a:rPr>
              <a:t>Real-time, bidirectional certification could approximate real-world data encoding and exchange</a:t>
            </a:r>
          </a:p>
          <a:p>
            <a:pPr marL="0" indent="0">
              <a:buNone/>
            </a:pPr>
            <a:endParaRPr lang="en-US" sz="2800" dirty="0">
              <a:solidFill>
                <a:schemeClr val="bg1"/>
              </a:solidFill>
            </a:endParaRPr>
          </a:p>
          <a:p>
            <a:pPr marL="0" indent="0">
              <a:buNone/>
            </a:pPr>
            <a:r>
              <a:rPr lang="en-US" sz="2800" dirty="0">
                <a:solidFill>
                  <a:schemeClr val="bg1"/>
                </a:solidFill>
              </a:rPr>
              <a:t>May be a required component to large-scale content interoperability</a:t>
            </a:r>
          </a:p>
        </p:txBody>
      </p:sp>
      <p:sp>
        <p:nvSpPr>
          <p:cNvPr id="3" name="Slide Number Placeholder 2">
            <a:extLst>
              <a:ext uri="{FF2B5EF4-FFF2-40B4-BE49-F238E27FC236}">
                <a16:creationId xmlns:a16="http://schemas.microsoft.com/office/drawing/2014/main" id="{03287B3A-7EAF-47FC-BF56-C2033938B33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B35C7D60-E973-4B0B-8F93-8FCCEAEF3356}"/>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282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57065-7636-4414-8DEF-4B83876BBE1C}"/>
              </a:ext>
            </a:extLst>
          </p:cNvPr>
          <p:cNvPicPr>
            <a:picLocks noChangeAspect="1"/>
          </p:cNvPicPr>
          <p:nvPr/>
        </p:nvPicPr>
        <p:blipFill>
          <a:blip r:embed="rId2"/>
          <a:stretch>
            <a:fillRect/>
          </a:stretch>
        </p:blipFill>
        <p:spPr>
          <a:xfrm>
            <a:off x="1987825" y="565688"/>
            <a:ext cx="8216350" cy="5366288"/>
          </a:xfrm>
          <a:prstGeom prst="rect">
            <a:avLst/>
          </a:prstGeom>
        </p:spPr>
      </p:pic>
    </p:spTree>
    <p:extLst>
      <p:ext uri="{BB962C8B-B14F-4D97-AF65-F5344CB8AC3E}">
        <p14:creationId xmlns:p14="http://schemas.microsoft.com/office/powerpoint/2010/main" val="2890222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E7DADC9-DD67-494F-8ECF-E5099DC0BC22}"/>
              </a:ext>
            </a:extLst>
          </p:cNvPr>
          <p:cNvSpPr>
            <a:spLocks noGrp="1"/>
          </p:cNvSpPr>
          <p:nvPr>
            <p:ph type="pic" sz="quarter" idx="24"/>
          </p:nvPr>
        </p:nvSpPr>
        <p:spPr/>
      </p:sp>
      <p:sp>
        <p:nvSpPr>
          <p:cNvPr id="3" name="Picture Placeholder 2">
            <a:extLst>
              <a:ext uri="{FF2B5EF4-FFF2-40B4-BE49-F238E27FC236}">
                <a16:creationId xmlns:a16="http://schemas.microsoft.com/office/drawing/2014/main" id="{B93496E2-54FB-4130-91A6-AC73CB6A1A2B}"/>
              </a:ext>
            </a:extLst>
          </p:cNvPr>
          <p:cNvSpPr>
            <a:spLocks noGrp="1"/>
          </p:cNvSpPr>
          <p:nvPr>
            <p:ph type="pic" sz="quarter" idx="25"/>
          </p:nvPr>
        </p:nvSpPr>
        <p:spPr/>
      </p:sp>
      <p:sp>
        <p:nvSpPr>
          <p:cNvPr id="4" name="Picture Placeholder 3">
            <a:extLst>
              <a:ext uri="{FF2B5EF4-FFF2-40B4-BE49-F238E27FC236}">
                <a16:creationId xmlns:a16="http://schemas.microsoft.com/office/drawing/2014/main" id="{47D47F99-215C-4569-A382-80951C13BA13}"/>
              </a:ext>
            </a:extLst>
          </p:cNvPr>
          <p:cNvSpPr>
            <a:spLocks noGrp="1"/>
          </p:cNvSpPr>
          <p:nvPr>
            <p:ph type="pic" sz="quarter" idx="26"/>
          </p:nvPr>
        </p:nvSpPr>
        <p:spPr/>
      </p:sp>
    </p:spTree>
    <p:extLst>
      <p:ext uri="{BB962C8B-B14F-4D97-AF65-F5344CB8AC3E}">
        <p14:creationId xmlns:p14="http://schemas.microsoft.com/office/powerpoint/2010/main" val="4126200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D8F5-DECC-4F98-83DB-1CBCB84C4B7D}"/>
              </a:ext>
            </a:extLst>
          </p:cNvPr>
          <p:cNvSpPr>
            <a:spLocks noGrp="1"/>
          </p:cNvSpPr>
          <p:nvPr>
            <p:ph type="title"/>
          </p:nvPr>
        </p:nvSpPr>
        <p:spPr>
          <a:xfrm>
            <a:off x="265942" y="253020"/>
            <a:ext cx="5637923" cy="1475672"/>
          </a:xfrm>
        </p:spPr>
        <p:txBody>
          <a:bodyPr/>
          <a:lstStyle/>
          <a:p>
            <a:r>
              <a:rPr lang="en-US" dirty="0"/>
              <a:t>USCDI v3 Open for Comments</a:t>
            </a:r>
          </a:p>
        </p:txBody>
      </p:sp>
      <p:sp>
        <p:nvSpPr>
          <p:cNvPr id="3" name="Text Placeholder 2">
            <a:extLst>
              <a:ext uri="{FF2B5EF4-FFF2-40B4-BE49-F238E27FC236}">
                <a16:creationId xmlns:a16="http://schemas.microsoft.com/office/drawing/2014/main" id="{40DC2C26-0AA0-4143-9EF4-506831897B54}"/>
              </a:ext>
            </a:extLst>
          </p:cNvPr>
          <p:cNvSpPr>
            <a:spLocks noGrp="1"/>
          </p:cNvSpPr>
          <p:nvPr>
            <p:ph type="body" sz="quarter" idx="21"/>
          </p:nvPr>
        </p:nvSpPr>
        <p:spPr>
          <a:xfrm>
            <a:off x="530818" y="1867544"/>
            <a:ext cx="5424646" cy="4091295"/>
          </a:xfrm>
        </p:spPr>
        <p:txBody>
          <a:bodyPr>
            <a:noAutofit/>
          </a:bodyPr>
          <a:lstStyle/>
          <a:p>
            <a:pPr marL="0" indent="0">
              <a:buNone/>
            </a:pPr>
            <a:r>
              <a:rPr lang="en-US" sz="2800" dirty="0"/>
              <a:t>Allows content organizations to promote clinical and administrative content </a:t>
            </a:r>
          </a:p>
          <a:p>
            <a:pPr marL="0" indent="0">
              <a:buNone/>
            </a:pPr>
            <a:endParaRPr lang="en-US" sz="2800" dirty="0"/>
          </a:p>
          <a:p>
            <a:pPr marL="0" indent="0">
              <a:buNone/>
            </a:pPr>
            <a:r>
              <a:rPr lang="en-US" sz="2800" dirty="0"/>
              <a:t>Requires maturity of content</a:t>
            </a:r>
          </a:p>
          <a:p>
            <a:pPr marL="0" indent="0">
              <a:buNone/>
            </a:pPr>
            <a:endParaRPr lang="en-US" sz="2800" dirty="0"/>
          </a:p>
          <a:p>
            <a:pPr marL="0" indent="0">
              <a:buNone/>
            </a:pPr>
            <a:r>
              <a:rPr lang="en-US" sz="2800" dirty="0"/>
              <a:t>Catch-22: Difficult to mature some content without regulatory lever ensuring implementation</a:t>
            </a:r>
          </a:p>
        </p:txBody>
      </p:sp>
      <p:pic>
        <p:nvPicPr>
          <p:cNvPr id="5" name="Picture 4" descr="A screenshot of a cell phone&#10;&#10;Description automatically generated">
            <a:extLst>
              <a:ext uri="{FF2B5EF4-FFF2-40B4-BE49-F238E27FC236}">
                <a16:creationId xmlns:a16="http://schemas.microsoft.com/office/drawing/2014/main" id="{D025A55F-5AFB-4704-A39F-CEC9D076376E}"/>
              </a:ext>
            </a:extLst>
          </p:cNvPr>
          <p:cNvPicPr>
            <a:picLocks noChangeAspect="1"/>
          </p:cNvPicPr>
          <p:nvPr/>
        </p:nvPicPr>
        <p:blipFill>
          <a:blip r:embed="rId2"/>
          <a:stretch>
            <a:fillRect/>
          </a:stretch>
        </p:blipFill>
        <p:spPr>
          <a:xfrm>
            <a:off x="6461846" y="766849"/>
            <a:ext cx="5324301" cy="5324301"/>
          </a:xfrm>
          <a:prstGeom prst="rect">
            <a:avLst/>
          </a:prstGeom>
        </p:spPr>
      </p:pic>
    </p:spTree>
    <p:extLst>
      <p:ext uri="{BB962C8B-B14F-4D97-AF65-F5344CB8AC3E}">
        <p14:creationId xmlns:p14="http://schemas.microsoft.com/office/powerpoint/2010/main" val="1961073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BFDA9F-5079-4444-AE20-D7D66269034E}"/>
              </a:ext>
            </a:extLst>
          </p:cNvPr>
          <p:cNvSpPr>
            <a:spLocks noGrp="1"/>
          </p:cNvSpPr>
          <p:nvPr>
            <p:ph type="sldNum" sz="quarter" idx="12"/>
          </p:nvPr>
        </p:nvSpPr>
        <p:spPr/>
        <p:txBody>
          <a:bodyPr/>
          <a:lstStyle/>
          <a:p>
            <a:fld id="{78C6FE43-907D-4A66-AAD7-79F3D3A0FF28}" type="slidenum">
              <a:rPr lang="en-US" smtClean="0"/>
              <a:t>21</a:t>
            </a:fld>
            <a:endParaRPr lang="en-US"/>
          </a:p>
        </p:txBody>
      </p:sp>
      <p:pic>
        <p:nvPicPr>
          <p:cNvPr id="5" name="Picture 4">
            <a:extLst>
              <a:ext uri="{FF2B5EF4-FFF2-40B4-BE49-F238E27FC236}">
                <a16:creationId xmlns:a16="http://schemas.microsoft.com/office/drawing/2014/main" id="{BEAAF847-7CE4-47CA-BC40-99620017F14F}"/>
              </a:ext>
            </a:extLst>
          </p:cNvPr>
          <p:cNvPicPr>
            <a:picLocks noChangeAspect="1"/>
          </p:cNvPicPr>
          <p:nvPr/>
        </p:nvPicPr>
        <p:blipFill>
          <a:blip r:embed="rId2"/>
          <a:stretch>
            <a:fillRect/>
          </a:stretch>
        </p:blipFill>
        <p:spPr>
          <a:xfrm>
            <a:off x="0" y="0"/>
            <a:ext cx="12192000" cy="6263512"/>
          </a:xfrm>
          <a:prstGeom prst="rect">
            <a:avLst/>
          </a:prstGeom>
        </p:spPr>
      </p:pic>
    </p:spTree>
    <p:extLst>
      <p:ext uri="{BB962C8B-B14F-4D97-AF65-F5344CB8AC3E}">
        <p14:creationId xmlns:p14="http://schemas.microsoft.com/office/powerpoint/2010/main" val="3981961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BFD3B4-95F8-4A5D-B55A-91FE7D2C509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444AABD2-6FEE-4758-A46C-00BAB44D85A4}"/>
              </a:ext>
            </a:extLst>
          </p:cNvPr>
          <p:cNvSpPr>
            <a:spLocks noGrp="1"/>
          </p:cNvSpPr>
          <p:nvPr>
            <p:ph type="sldNum" sz="quarter" idx="12"/>
          </p:nvPr>
        </p:nvSpPr>
        <p:spPr/>
        <p:txBody>
          <a:bodyPr/>
          <a:lstStyle/>
          <a:p>
            <a:fld id="{78C6FE43-907D-4A66-AAD7-79F3D3A0FF28}" type="slidenum">
              <a:rPr lang="en-US" smtClean="0"/>
              <a:t>22</a:t>
            </a:fld>
            <a:endParaRPr lang="en-US"/>
          </a:p>
        </p:txBody>
      </p:sp>
      <p:sp>
        <p:nvSpPr>
          <p:cNvPr id="7" name="TextBox 6">
            <a:extLst>
              <a:ext uri="{FF2B5EF4-FFF2-40B4-BE49-F238E27FC236}">
                <a16:creationId xmlns:a16="http://schemas.microsoft.com/office/drawing/2014/main" id="{1C67ED45-9969-491B-9A74-3E4B1637D97E}"/>
              </a:ext>
            </a:extLst>
          </p:cNvPr>
          <p:cNvSpPr txBox="1"/>
          <p:nvPr/>
        </p:nvSpPr>
        <p:spPr>
          <a:xfrm>
            <a:off x="4124325" y="136525"/>
            <a:ext cx="4766310" cy="369332"/>
          </a:xfrm>
          <a:prstGeom prst="rect">
            <a:avLst/>
          </a:prstGeom>
          <a:noFill/>
        </p:spPr>
        <p:txBody>
          <a:bodyPr wrap="square">
            <a:spAutoFit/>
          </a:bodyPr>
          <a:lstStyle/>
          <a:p>
            <a:r>
              <a:rPr lang="en-US" dirty="0">
                <a:hlinkClick r:id="rId2"/>
              </a:rPr>
              <a:t>https://nachc.atlassian.net/wiki/spaces/USCDIv3</a:t>
            </a:r>
            <a:r>
              <a:rPr lang="en-US" dirty="0"/>
              <a:t> </a:t>
            </a:r>
          </a:p>
        </p:txBody>
      </p:sp>
      <p:pic>
        <p:nvPicPr>
          <p:cNvPr id="11" name="Picture 10">
            <a:extLst>
              <a:ext uri="{FF2B5EF4-FFF2-40B4-BE49-F238E27FC236}">
                <a16:creationId xmlns:a16="http://schemas.microsoft.com/office/drawing/2014/main" id="{44F8ED63-93F4-4E0E-91ED-5E3B43E0BB82}"/>
              </a:ext>
            </a:extLst>
          </p:cNvPr>
          <p:cNvPicPr>
            <a:picLocks noChangeAspect="1"/>
          </p:cNvPicPr>
          <p:nvPr/>
        </p:nvPicPr>
        <p:blipFill>
          <a:blip r:embed="rId3"/>
          <a:stretch>
            <a:fillRect/>
          </a:stretch>
        </p:blipFill>
        <p:spPr>
          <a:xfrm>
            <a:off x="268690" y="505857"/>
            <a:ext cx="6204043" cy="6294120"/>
          </a:xfrm>
          <a:prstGeom prst="rect">
            <a:avLst/>
          </a:prstGeom>
        </p:spPr>
      </p:pic>
      <p:pic>
        <p:nvPicPr>
          <p:cNvPr id="14" name="Picture 13">
            <a:extLst>
              <a:ext uri="{FF2B5EF4-FFF2-40B4-BE49-F238E27FC236}">
                <a16:creationId xmlns:a16="http://schemas.microsoft.com/office/drawing/2014/main" id="{94822D23-701F-4298-9539-6D3FC44FA4F4}"/>
              </a:ext>
            </a:extLst>
          </p:cNvPr>
          <p:cNvPicPr>
            <a:picLocks noChangeAspect="1"/>
          </p:cNvPicPr>
          <p:nvPr/>
        </p:nvPicPr>
        <p:blipFill rotWithShape="1">
          <a:blip r:embed="rId4"/>
          <a:srcRect l="50000" t="39315"/>
          <a:stretch/>
        </p:blipFill>
        <p:spPr>
          <a:xfrm>
            <a:off x="6645836" y="505857"/>
            <a:ext cx="5438588" cy="1670733"/>
          </a:xfrm>
          <a:prstGeom prst="rect">
            <a:avLst/>
          </a:prstGeom>
        </p:spPr>
      </p:pic>
      <p:sp>
        <p:nvSpPr>
          <p:cNvPr id="15" name="Rectangle 14">
            <a:extLst>
              <a:ext uri="{FF2B5EF4-FFF2-40B4-BE49-F238E27FC236}">
                <a16:creationId xmlns:a16="http://schemas.microsoft.com/office/drawing/2014/main" id="{B955AAA9-9FB3-41B7-AEFC-AE06027402C1}"/>
              </a:ext>
            </a:extLst>
          </p:cNvPr>
          <p:cNvSpPr/>
          <p:nvPr/>
        </p:nvSpPr>
        <p:spPr>
          <a:xfrm>
            <a:off x="3306333" y="3141543"/>
            <a:ext cx="3166400" cy="1269092"/>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7" name="Picture 16">
            <a:extLst>
              <a:ext uri="{FF2B5EF4-FFF2-40B4-BE49-F238E27FC236}">
                <a16:creationId xmlns:a16="http://schemas.microsoft.com/office/drawing/2014/main" id="{0824C3DF-F55D-4B77-ACA1-EFF6D12284C1}"/>
              </a:ext>
            </a:extLst>
          </p:cNvPr>
          <p:cNvPicPr>
            <a:picLocks noChangeAspect="1"/>
          </p:cNvPicPr>
          <p:nvPr/>
        </p:nvPicPr>
        <p:blipFill>
          <a:blip r:embed="rId5"/>
          <a:stretch>
            <a:fillRect/>
          </a:stretch>
        </p:blipFill>
        <p:spPr>
          <a:xfrm>
            <a:off x="7761725" y="2302376"/>
            <a:ext cx="2774269" cy="1135957"/>
          </a:xfrm>
          <a:prstGeom prst="rect">
            <a:avLst/>
          </a:prstGeom>
        </p:spPr>
      </p:pic>
      <p:pic>
        <p:nvPicPr>
          <p:cNvPr id="19" name="Picture 18">
            <a:extLst>
              <a:ext uri="{FF2B5EF4-FFF2-40B4-BE49-F238E27FC236}">
                <a16:creationId xmlns:a16="http://schemas.microsoft.com/office/drawing/2014/main" id="{8D7E2CD5-0200-4F16-B8A0-D4C7F1DBED12}"/>
              </a:ext>
            </a:extLst>
          </p:cNvPr>
          <p:cNvPicPr>
            <a:picLocks noChangeAspect="1"/>
          </p:cNvPicPr>
          <p:nvPr/>
        </p:nvPicPr>
        <p:blipFill>
          <a:blip r:embed="rId6"/>
          <a:stretch>
            <a:fillRect/>
          </a:stretch>
        </p:blipFill>
        <p:spPr>
          <a:xfrm>
            <a:off x="7024831" y="3564119"/>
            <a:ext cx="4248059" cy="2788024"/>
          </a:xfrm>
          <a:prstGeom prst="rect">
            <a:avLst/>
          </a:prstGeom>
        </p:spPr>
      </p:pic>
      <p:sp>
        <p:nvSpPr>
          <p:cNvPr id="20" name="Rectangle 19">
            <a:extLst>
              <a:ext uri="{FF2B5EF4-FFF2-40B4-BE49-F238E27FC236}">
                <a16:creationId xmlns:a16="http://schemas.microsoft.com/office/drawing/2014/main" id="{163FA468-3785-41E5-847A-6658A113AC93}"/>
              </a:ext>
            </a:extLst>
          </p:cNvPr>
          <p:cNvSpPr/>
          <p:nvPr/>
        </p:nvSpPr>
        <p:spPr>
          <a:xfrm>
            <a:off x="7024832" y="4410635"/>
            <a:ext cx="3858322" cy="24011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60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3F4045-D9CC-4AB9-8272-77E6190DC0D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EE4065C5-7835-457E-800B-C3AEE61E722C}"/>
              </a:ext>
            </a:extLst>
          </p:cNvPr>
          <p:cNvSpPr>
            <a:spLocks noGrp="1"/>
          </p:cNvSpPr>
          <p:nvPr>
            <p:ph type="sldNum" sz="quarter" idx="12"/>
          </p:nvPr>
        </p:nvSpPr>
        <p:spPr/>
        <p:txBody>
          <a:bodyPr/>
          <a:lstStyle/>
          <a:p>
            <a:fld id="{78C6FE43-907D-4A66-AAD7-79F3D3A0FF28}" type="slidenum">
              <a:rPr lang="en-US" smtClean="0"/>
              <a:t>23</a:t>
            </a:fld>
            <a:endParaRPr lang="en-US"/>
          </a:p>
        </p:txBody>
      </p:sp>
      <p:pic>
        <p:nvPicPr>
          <p:cNvPr id="7" name="Picture 6">
            <a:extLst>
              <a:ext uri="{FF2B5EF4-FFF2-40B4-BE49-F238E27FC236}">
                <a16:creationId xmlns:a16="http://schemas.microsoft.com/office/drawing/2014/main" id="{7A4DCF3D-9970-41F8-8B1F-B965C85D961E}"/>
              </a:ext>
            </a:extLst>
          </p:cNvPr>
          <p:cNvPicPr>
            <a:picLocks noChangeAspect="1"/>
          </p:cNvPicPr>
          <p:nvPr/>
        </p:nvPicPr>
        <p:blipFill>
          <a:blip r:embed="rId2"/>
          <a:stretch>
            <a:fillRect/>
          </a:stretch>
        </p:blipFill>
        <p:spPr>
          <a:xfrm>
            <a:off x="0" y="0"/>
            <a:ext cx="12192000" cy="3085914"/>
          </a:xfrm>
          <a:prstGeom prst="rect">
            <a:avLst/>
          </a:prstGeom>
        </p:spPr>
      </p:pic>
      <p:pic>
        <p:nvPicPr>
          <p:cNvPr id="9" name="Picture 8">
            <a:extLst>
              <a:ext uri="{FF2B5EF4-FFF2-40B4-BE49-F238E27FC236}">
                <a16:creationId xmlns:a16="http://schemas.microsoft.com/office/drawing/2014/main" id="{B9C1A809-6A9C-401B-A733-A8415A564849}"/>
              </a:ext>
            </a:extLst>
          </p:cNvPr>
          <p:cNvPicPr>
            <a:picLocks noChangeAspect="1"/>
          </p:cNvPicPr>
          <p:nvPr/>
        </p:nvPicPr>
        <p:blipFill>
          <a:blip r:embed="rId3"/>
          <a:stretch>
            <a:fillRect/>
          </a:stretch>
        </p:blipFill>
        <p:spPr>
          <a:xfrm>
            <a:off x="137458" y="3177076"/>
            <a:ext cx="11713882" cy="3544399"/>
          </a:xfrm>
          <a:prstGeom prst="rect">
            <a:avLst/>
          </a:prstGeom>
        </p:spPr>
      </p:pic>
    </p:spTree>
    <p:extLst>
      <p:ext uri="{BB962C8B-B14F-4D97-AF65-F5344CB8AC3E}">
        <p14:creationId xmlns:p14="http://schemas.microsoft.com/office/powerpoint/2010/main" val="2541844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1D97DD-4633-44CD-B048-58A697356D9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054A45F-6226-45F4-910B-4818CB4F35A1}"/>
              </a:ext>
            </a:extLst>
          </p:cNvPr>
          <p:cNvSpPr>
            <a:spLocks noGrp="1"/>
          </p:cNvSpPr>
          <p:nvPr>
            <p:ph type="sldNum" sz="quarter" idx="12"/>
          </p:nvPr>
        </p:nvSpPr>
        <p:spPr/>
        <p:txBody>
          <a:bodyPr/>
          <a:lstStyle/>
          <a:p>
            <a:fld id="{78C6FE43-907D-4A66-AAD7-79F3D3A0FF28}" type="slidenum">
              <a:rPr lang="en-US" smtClean="0"/>
              <a:t>24</a:t>
            </a:fld>
            <a:endParaRPr lang="en-US"/>
          </a:p>
        </p:txBody>
      </p:sp>
      <p:pic>
        <p:nvPicPr>
          <p:cNvPr id="5" name="Picture 4">
            <a:extLst>
              <a:ext uri="{FF2B5EF4-FFF2-40B4-BE49-F238E27FC236}">
                <a16:creationId xmlns:a16="http://schemas.microsoft.com/office/drawing/2014/main" id="{9235533F-9A7F-43B5-BF99-961D67EE3727}"/>
              </a:ext>
            </a:extLst>
          </p:cNvPr>
          <p:cNvPicPr>
            <a:picLocks noChangeAspect="1"/>
          </p:cNvPicPr>
          <p:nvPr/>
        </p:nvPicPr>
        <p:blipFill>
          <a:blip r:embed="rId2"/>
          <a:stretch>
            <a:fillRect/>
          </a:stretch>
        </p:blipFill>
        <p:spPr>
          <a:xfrm>
            <a:off x="0" y="0"/>
            <a:ext cx="12192000" cy="3132805"/>
          </a:xfrm>
          <a:prstGeom prst="rect">
            <a:avLst/>
          </a:prstGeom>
        </p:spPr>
      </p:pic>
      <p:sp>
        <p:nvSpPr>
          <p:cNvPr id="7" name="TextBox 6">
            <a:extLst>
              <a:ext uri="{FF2B5EF4-FFF2-40B4-BE49-F238E27FC236}">
                <a16:creationId xmlns:a16="http://schemas.microsoft.com/office/drawing/2014/main" id="{F543F005-CBF8-456F-B520-A60D99F74EC9}"/>
              </a:ext>
            </a:extLst>
          </p:cNvPr>
          <p:cNvSpPr txBox="1"/>
          <p:nvPr/>
        </p:nvSpPr>
        <p:spPr>
          <a:xfrm>
            <a:off x="2904565" y="3132805"/>
            <a:ext cx="6609976" cy="369332"/>
          </a:xfrm>
          <a:prstGeom prst="rect">
            <a:avLst/>
          </a:prstGeom>
          <a:noFill/>
        </p:spPr>
        <p:txBody>
          <a:bodyPr wrap="square">
            <a:spAutoFit/>
          </a:bodyPr>
          <a:lstStyle/>
          <a:p>
            <a:r>
              <a:rPr lang="en-US" dirty="0">
                <a:hlinkClick r:id="rId3"/>
              </a:rPr>
              <a:t>https://www.healthit.gov/isa/taxonomy/term/1836/draft-uscdi-v3</a:t>
            </a:r>
            <a:r>
              <a:rPr lang="en-US" dirty="0"/>
              <a:t> </a:t>
            </a:r>
          </a:p>
        </p:txBody>
      </p:sp>
      <p:sp>
        <p:nvSpPr>
          <p:cNvPr id="8" name="Title 2">
            <a:extLst>
              <a:ext uri="{FF2B5EF4-FFF2-40B4-BE49-F238E27FC236}">
                <a16:creationId xmlns:a16="http://schemas.microsoft.com/office/drawing/2014/main" id="{37AFFD89-EA35-4326-8A26-5A4E4ADDA528}"/>
              </a:ext>
            </a:extLst>
          </p:cNvPr>
          <p:cNvSpPr txBox="1">
            <a:spLocks/>
          </p:cNvSpPr>
          <p:nvPr/>
        </p:nvSpPr>
        <p:spPr>
          <a:xfrm>
            <a:off x="361134" y="4207435"/>
            <a:ext cx="10808890" cy="594221"/>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1800" dirty="0"/>
              <a:t>NACHC in support for the submission by the Gravity Project, with defined LOINC value sets mapped to and representing SDOH screening tools (PRAPARE, etc.)</a:t>
            </a:r>
          </a:p>
        </p:txBody>
      </p:sp>
    </p:spTree>
    <p:extLst>
      <p:ext uri="{BB962C8B-B14F-4D97-AF65-F5344CB8AC3E}">
        <p14:creationId xmlns:p14="http://schemas.microsoft.com/office/powerpoint/2010/main" val="2836339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D9A94F-CC60-4A19-B18A-D642362FBBB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BDBB1FC1-A15B-446A-BDC7-2E57D42A581A}"/>
              </a:ext>
            </a:extLst>
          </p:cNvPr>
          <p:cNvSpPr>
            <a:spLocks noGrp="1"/>
          </p:cNvSpPr>
          <p:nvPr>
            <p:ph type="sldNum" sz="quarter" idx="12"/>
          </p:nvPr>
        </p:nvSpPr>
        <p:spPr/>
        <p:txBody>
          <a:bodyPr/>
          <a:lstStyle/>
          <a:p>
            <a:fld id="{78C6FE43-907D-4A66-AAD7-79F3D3A0FF28}" type="slidenum">
              <a:rPr lang="en-US" smtClean="0"/>
              <a:t>25</a:t>
            </a:fld>
            <a:endParaRPr lang="en-US"/>
          </a:p>
        </p:txBody>
      </p:sp>
      <p:pic>
        <p:nvPicPr>
          <p:cNvPr id="5" name="Picture 4">
            <a:extLst>
              <a:ext uri="{FF2B5EF4-FFF2-40B4-BE49-F238E27FC236}">
                <a16:creationId xmlns:a16="http://schemas.microsoft.com/office/drawing/2014/main" id="{6ADBFC1C-01F5-48A4-BE5E-8AA92C07FAF2}"/>
              </a:ext>
            </a:extLst>
          </p:cNvPr>
          <p:cNvPicPr>
            <a:picLocks noChangeAspect="1"/>
          </p:cNvPicPr>
          <p:nvPr/>
        </p:nvPicPr>
        <p:blipFill>
          <a:blip r:embed="rId2"/>
          <a:stretch>
            <a:fillRect/>
          </a:stretch>
        </p:blipFill>
        <p:spPr>
          <a:xfrm>
            <a:off x="0" y="0"/>
            <a:ext cx="12192000" cy="2823760"/>
          </a:xfrm>
          <a:prstGeom prst="rect">
            <a:avLst/>
          </a:prstGeom>
        </p:spPr>
      </p:pic>
      <p:pic>
        <p:nvPicPr>
          <p:cNvPr id="7" name="Picture 6">
            <a:extLst>
              <a:ext uri="{FF2B5EF4-FFF2-40B4-BE49-F238E27FC236}">
                <a16:creationId xmlns:a16="http://schemas.microsoft.com/office/drawing/2014/main" id="{D5DF4C55-D1E0-4565-B186-F4CE8F1D2B6C}"/>
              </a:ext>
            </a:extLst>
          </p:cNvPr>
          <p:cNvPicPr>
            <a:picLocks noChangeAspect="1"/>
          </p:cNvPicPr>
          <p:nvPr/>
        </p:nvPicPr>
        <p:blipFill>
          <a:blip r:embed="rId3"/>
          <a:stretch>
            <a:fillRect/>
          </a:stretch>
        </p:blipFill>
        <p:spPr>
          <a:xfrm>
            <a:off x="0" y="3130664"/>
            <a:ext cx="7467996" cy="2823760"/>
          </a:xfrm>
          <a:prstGeom prst="rect">
            <a:avLst/>
          </a:prstGeom>
        </p:spPr>
      </p:pic>
      <p:pic>
        <p:nvPicPr>
          <p:cNvPr id="9" name="Picture 8">
            <a:extLst>
              <a:ext uri="{FF2B5EF4-FFF2-40B4-BE49-F238E27FC236}">
                <a16:creationId xmlns:a16="http://schemas.microsoft.com/office/drawing/2014/main" id="{0BD871C1-54D6-4C09-9831-8F64C3A3DD4D}"/>
              </a:ext>
            </a:extLst>
          </p:cNvPr>
          <p:cNvPicPr>
            <a:picLocks noChangeAspect="1"/>
          </p:cNvPicPr>
          <p:nvPr/>
        </p:nvPicPr>
        <p:blipFill>
          <a:blip r:embed="rId4"/>
          <a:stretch>
            <a:fillRect/>
          </a:stretch>
        </p:blipFill>
        <p:spPr>
          <a:xfrm>
            <a:off x="8044329" y="3229244"/>
            <a:ext cx="3558311" cy="399511"/>
          </a:xfrm>
          <a:prstGeom prst="rect">
            <a:avLst/>
          </a:prstGeom>
        </p:spPr>
      </p:pic>
      <p:pic>
        <p:nvPicPr>
          <p:cNvPr id="11" name="Picture 10">
            <a:extLst>
              <a:ext uri="{FF2B5EF4-FFF2-40B4-BE49-F238E27FC236}">
                <a16:creationId xmlns:a16="http://schemas.microsoft.com/office/drawing/2014/main" id="{314F756C-553B-4984-A009-83BF313C41F3}"/>
              </a:ext>
            </a:extLst>
          </p:cNvPr>
          <p:cNvPicPr>
            <a:picLocks noChangeAspect="1"/>
          </p:cNvPicPr>
          <p:nvPr/>
        </p:nvPicPr>
        <p:blipFill>
          <a:blip r:embed="rId5"/>
          <a:stretch>
            <a:fillRect/>
          </a:stretch>
        </p:blipFill>
        <p:spPr>
          <a:xfrm>
            <a:off x="7528989" y="3759200"/>
            <a:ext cx="4588989" cy="1715247"/>
          </a:xfrm>
          <a:prstGeom prst="rect">
            <a:avLst/>
          </a:prstGeom>
        </p:spPr>
      </p:pic>
      <p:sp>
        <p:nvSpPr>
          <p:cNvPr id="12" name="Rectangle 11">
            <a:extLst>
              <a:ext uri="{FF2B5EF4-FFF2-40B4-BE49-F238E27FC236}">
                <a16:creationId xmlns:a16="http://schemas.microsoft.com/office/drawing/2014/main" id="{F268463C-9D10-4680-A6DD-CD1966C7D825}"/>
              </a:ext>
            </a:extLst>
          </p:cNvPr>
          <p:cNvSpPr/>
          <p:nvPr/>
        </p:nvSpPr>
        <p:spPr>
          <a:xfrm>
            <a:off x="4907868" y="1495592"/>
            <a:ext cx="7033120" cy="114600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F3C2EA0-0A51-4D4A-B572-C3029E191817}"/>
              </a:ext>
            </a:extLst>
          </p:cNvPr>
          <p:cNvSpPr/>
          <p:nvPr/>
        </p:nvSpPr>
        <p:spPr>
          <a:xfrm>
            <a:off x="7528989" y="3226349"/>
            <a:ext cx="4588989" cy="22480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91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A304CFE-8222-49FB-80AD-D2EA90B1B42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AFE871A-CB88-4776-984D-ECF5E49399D2}"/>
              </a:ext>
            </a:extLst>
          </p:cNvPr>
          <p:cNvSpPr>
            <a:spLocks noGrp="1"/>
          </p:cNvSpPr>
          <p:nvPr>
            <p:ph type="sldNum" sz="quarter" idx="12"/>
          </p:nvPr>
        </p:nvSpPr>
        <p:spPr/>
        <p:txBody>
          <a:bodyPr/>
          <a:lstStyle/>
          <a:p>
            <a:fld id="{78C6FE43-907D-4A66-AAD7-79F3D3A0FF28}" type="slidenum">
              <a:rPr lang="en-US" smtClean="0"/>
              <a:t>26</a:t>
            </a:fld>
            <a:endParaRPr lang="en-US"/>
          </a:p>
        </p:txBody>
      </p:sp>
      <p:pic>
        <p:nvPicPr>
          <p:cNvPr id="5" name="Picture 4">
            <a:extLst>
              <a:ext uri="{FF2B5EF4-FFF2-40B4-BE49-F238E27FC236}">
                <a16:creationId xmlns:a16="http://schemas.microsoft.com/office/drawing/2014/main" id="{BA6AF014-5E10-4193-BE43-6DC42586B91B}"/>
              </a:ext>
            </a:extLst>
          </p:cNvPr>
          <p:cNvPicPr>
            <a:picLocks noChangeAspect="1"/>
          </p:cNvPicPr>
          <p:nvPr/>
        </p:nvPicPr>
        <p:blipFill>
          <a:blip r:embed="rId2"/>
          <a:stretch>
            <a:fillRect/>
          </a:stretch>
        </p:blipFill>
        <p:spPr>
          <a:xfrm>
            <a:off x="83670" y="0"/>
            <a:ext cx="12024659" cy="3151651"/>
          </a:xfrm>
          <a:prstGeom prst="rect">
            <a:avLst/>
          </a:prstGeom>
        </p:spPr>
      </p:pic>
      <p:pic>
        <p:nvPicPr>
          <p:cNvPr id="7" name="Picture 6">
            <a:extLst>
              <a:ext uri="{FF2B5EF4-FFF2-40B4-BE49-F238E27FC236}">
                <a16:creationId xmlns:a16="http://schemas.microsoft.com/office/drawing/2014/main" id="{07938202-8BE6-4F5F-B52D-D20699501949}"/>
              </a:ext>
            </a:extLst>
          </p:cNvPr>
          <p:cNvPicPr>
            <a:picLocks noChangeAspect="1"/>
          </p:cNvPicPr>
          <p:nvPr/>
        </p:nvPicPr>
        <p:blipFill>
          <a:blip r:embed="rId3"/>
          <a:stretch>
            <a:fillRect/>
          </a:stretch>
        </p:blipFill>
        <p:spPr>
          <a:xfrm>
            <a:off x="83670" y="3309460"/>
            <a:ext cx="8689789" cy="3470242"/>
          </a:xfrm>
          <a:prstGeom prst="rect">
            <a:avLst/>
          </a:prstGeom>
        </p:spPr>
      </p:pic>
      <p:pic>
        <p:nvPicPr>
          <p:cNvPr id="9" name="Picture 8">
            <a:extLst>
              <a:ext uri="{FF2B5EF4-FFF2-40B4-BE49-F238E27FC236}">
                <a16:creationId xmlns:a16="http://schemas.microsoft.com/office/drawing/2014/main" id="{684B9839-6034-4D09-A03E-8232FABB770A}"/>
              </a:ext>
            </a:extLst>
          </p:cNvPr>
          <p:cNvPicPr>
            <a:picLocks noChangeAspect="1"/>
          </p:cNvPicPr>
          <p:nvPr/>
        </p:nvPicPr>
        <p:blipFill>
          <a:blip r:embed="rId4"/>
          <a:stretch>
            <a:fillRect/>
          </a:stretch>
        </p:blipFill>
        <p:spPr>
          <a:xfrm>
            <a:off x="9137776" y="3429000"/>
            <a:ext cx="2605988" cy="315619"/>
          </a:xfrm>
          <a:prstGeom prst="rect">
            <a:avLst/>
          </a:prstGeom>
        </p:spPr>
      </p:pic>
      <p:pic>
        <p:nvPicPr>
          <p:cNvPr id="11" name="Picture 10">
            <a:extLst>
              <a:ext uri="{FF2B5EF4-FFF2-40B4-BE49-F238E27FC236}">
                <a16:creationId xmlns:a16="http://schemas.microsoft.com/office/drawing/2014/main" id="{3506E283-D43A-4D2D-B3D8-5C42B670150E}"/>
              </a:ext>
            </a:extLst>
          </p:cNvPr>
          <p:cNvPicPr>
            <a:picLocks noChangeAspect="1"/>
          </p:cNvPicPr>
          <p:nvPr/>
        </p:nvPicPr>
        <p:blipFill>
          <a:blip r:embed="rId5"/>
          <a:stretch>
            <a:fillRect/>
          </a:stretch>
        </p:blipFill>
        <p:spPr>
          <a:xfrm>
            <a:off x="8842837" y="3872752"/>
            <a:ext cx="3349163" cy="1430072"/>
          </a:xfrm>
          <a:prstGeom prst="rect">
            <a:avLst/>
          </a:prstGeom>
        </p:spPr>
      </p:pic>
      <p:sp>
        <p:nvSpPr>
          <p:cNvPr id="12" name="Rectangle 11">
            <a:extLst>
              <a:ext uri="{FF2B5EF4-FFF2-40B4-BE49-F238E27FC236}">
                <a16:creationId xmlns:a16="http://schemas.microsoft.com/office/drawing/2014/main" id="{C9E37FD3-A8F9-4C30-825B-A389766390B1}"/>
              </a:ext>
            </a:extLst>
          </p:cNvPr>
          <p:cNvSpPr/>
          <p:nvPr/>
        </p:nvSpPr>
        <p:spPr>
          <a:xfrm>
            <a:off x="8842838" y="3376706"/>
            <a:ext cx="3265492" cy="19722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A8426CB-6B94-42B6-AB76-1D235ED0851A}"/>
              </a:ext>
            </a:extLst>
          </p:cNvPr>
          <p:cNvSpPr/>
          <p:nvPr/>
        </p:nvSpPr>
        <p:spPr>
          <a:xfrm>
            <a:off x="4907868" y="1238864"/>
            <a:ext cx="6835896" cy="170753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69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D4398D-0D59-4659-8479-7C8318B0488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445C20E-A07E-4718-B579-ED37DA886734}"/>
              </a:ext>
            </a:extLst>
          </p:cNvPr>
          <p:cNvSpPr>
            <a:spLocks noGrp="1"/>
          </p:cNvSpPr>
          <p:nvPr>
            <p:ph type="sldNum" sz="quarter" idx="12"/>
          </p:nvPr>
        </p:nvSpPr>
        <p:spPr/>
        <p:txBody>
          <a:bodyPr/>
          <a:lstStyle/>
          <a:p>
            <a:fld id="{78C6FE43-907D-4A66-AAD7-79F3D3A0FF28}" type="slidenum">
              <a:rPr lang="en-US" smtClean="0"/>
              <a:t>27</a:t>
            </a:fld>
            <a:endParaRPr lang="en-US"/>
          </a:p>
        </p:txBody>
      </p:sp>
      <p:pic>
        <p:nvPicPr>
          <p:cNvPr id="5" name="Picture 4">
            <a:extLst>
              <a:ext uri="{FF2B5EF4-FFF2-40B4-BE49-F238E27FC236}">
                <a16:creationId xmlns:a16="http://schemas.microsoft.com/office/drawing/2014/main" id="{D48F861E-DC4D-4A5E-8334-68D79DBF776D}"/>
              </a:ext>
            </a:extLst>
          </p:cNvPr>
          <p:cNvPicPr>
            <a:picLocks noChangeAspect="1"/>
          </p:cNvPicPr>
          <p:nvPr/>
        </p:nvPicPr>
        <p:blipFill>
          <a:blip r:embed="rId2"/>
          <a:stretch>
            <a:fillRect/>
          </a:stretch>
        </p:blipFill>
        <p:spPr>
          <a:xfrm>
            <a:off x="135905" y="526066"/>
            <a:ext cx="4867954" cy="3391373"/>
          </a:xfrm>
          <a:prstGeom prst="rect">
            <a:avLst/>
          </a:prstGeom>
        </p:spPr>
      </p:pic>
      <p:pic>
        <p:nvPicPr>
          <p:cNvPr id="7" name="Picture 6">
            <a:extLst>
              <a:ext uri="{FF2B5EF4-FFF2-40B4-BE49-F238E27FC236}">
                <a16:creationId xmlns:a16="http://schemas.microsoft.com/office/drawing/2014/main" id="{B35FFB7C-FABA-4092-8DCA-6AA417C288FB}"/>
              </a:ext>
            </a:extLst>
          </p:cNvPr>
          <p:cNvPicPr>
            <a:picLocks noChangeAspect="1"/>
          </p:cNvPicPr>
          <p:nvPr/>
        </p:nvPicPr>
        <p:blipFill rotWithShape="1">
          <a:blip r:embed="rId3"/>
          <a:srcRect r="52451"/>
          <a:stretch/>
        </p:blipFill>
        <p:spPr>
          <a:xfrm>
            <a:off x="0" y="0"/>
            <a:ext cx="5797176" cy="463826"/>
          </a:xfrm>
          <a:prstGeom prst="rect">
            <a:avLst/>
          </a:prstGeom>
        </p:spPr>
      </p:pic>
      <p:sp>
        <p:nvSpPr>
          <p:cNvPr id="8" name="Rectangle 7">
            <a:extLst>
              <a:ext uri="{FF2B5EF4-FFF2-40B4-BE49-F238E27FC236}">
                <a16:creationId xmlns:a16="http://schemas.microsoft.com/office/drawing/2014/main" id="{AB4348D1-A33A-4471-AB15-1D617B97A0B2}"/>
              </a:ext>
            </a:extLst>
          </p:cNvPr>
          <p:cNvSpPr/>
          <p:nvPr/>
        </p:nvSpPr>
        <p:spPr>
          <a:xfrm>
            <a:off x="155023" y="1238604"/>
            <a:ext cx="1769401" cy="4706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22A4DE3-A870-41CF-9CD3-2058D4C1BA4C}"/>
              </a:ext>
            </a:extLst>
          </p:cNvPr>
          <p:cNvPicPr>
            <a:picLocks noChangeAspect="1"/>
          </p:cNvPicPr>
          <p:nvPr/>
        </p:nvPicPr>
        <p:blipFill>
          <a:blip r:embed="rId4"/>
          <a:stretch>
            <a:fillRect/>
          </a:stretch>
        </p:blipFill>
        <p:spPr>
          <a:xfrm>
            <a:off x="89647" y="4148183"/>
            <a:ext cx="12192000" cy="1742661"/>
          </a:xfrm>
          <a:prstGeom prst="rect">
            <a:avLst/>
          </a:prstGeom>
        </p:spPr>
      </p:pic>
      <p:pic>
        <p:nvPicPr>
          <p:cNvPr id="12" name="Picture 11">
            <a:extLst>
              <a:ext uri="{FF2B5EF4-FFF2-40B4-BE49-F238E27FC236}">
                <a16:creationId xmlns:a16="http://schemas.microsoft.com/office/drawing/2014/main" id="{A6C8B774-F08C-47CE-8EB7-6EE994E1775D}"/>
              </a:ext>
            </a:extLst>
          </p:cNvPr>
          <p:cNvPicPr>
            <a:picLocks noChangeAspect="1"/>
          </p:cNvPicPr>
          <p:nvPr/>
        </p:nvPicPr>
        <p:blipFill>
          <a:blip r:embed="rId5"/>
          <a:stretch>
            <a:fillRect/>
          </a:stretch>
        </p:blipFill>
        <p:spPr>
          <a:xfrm>
            <a:off x="6394826" y="97116"/>
            <a:ext cx="4139441" cy="4249271"/>
          </a:xfrm>
          <a:prstGeom prst="rect">
            <a:avLst/>
          </a:prstGeom>
        </p:spPr>
      </p:pic>
      <p:sp>
        <p:nvSpPr>
          <p:cNvPr id="13" name="Rectangle 12">
            <a:extLst>
              <a:ext uri="{FF2B5EF4-FFF2-40B4-BE49-F238E27FC236}">
                <a16:creationId xmlns:a16="http://schemas.microsoft.com/office/drawing/2014/main" id="{D4A75B7E-4FDD-4056-8913-D875D2FE2CDC}"/>
              </a:ext>
            </a:extLst>
          </p:cNvPr>
          <p:cNvSpPr/>
          <p:nvPr/>
        </p:nvSpPr>
        <p:spPr>
          <a:xfrm>
            <a:off x="8464546" y="363051"/>
            <a:ext cx="2069721" cy="3302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142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FFEB05-EDBC-48DB-A458-7DE53E4D6B9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2C8DF7E8-7C2E-4D07-937E-F56CD721CC5D}"/>
              </a:ext>
            </a:extLst>
          </p:cNvPr>
          <p:cNvSpPr>
            <a:spLocks noGrp="1"/>
          </p:cNvSpPr>
          <p:nvPr>
            <p:ph type="sldNum" sz="quarter" idx="12"/>
          </p:nvPr>
        </p:nvSpPr>
        <p:spPr/>
        <p:txBody>
          <a:bodyPr/>
          <a:lstStyle/>
          <a:p>
            <a:fld id="{78C6FE43-907D-4A66-AAD7-79F3D3A0FF28}" type="slidenum">
              <a:rPr lang="en-US" smtClean="0"/>
              <a:t>28</a:t>
            </a:fld>
            <a:endParaRPr lang="en-US"/>
          </a:p>
        </p:txBody>
      </p:sp>
      <p:pic>
        <p:nvPicPr>
          <p:cNvPr id="5" name="Picture 4">
            <a:extLst>
              <a:ext uri="{FF2B5EF4-FFF2-40B4-BE49-F238E27FC236}">
                <a16:creationId xmlns:a16="http://schemas.microsoft.com/office/drawing/2014/main" id="{5037118B-7EFD-478E-8FDD-E87D15B36251}"/>
              </a:ext>
            </a:extLst>
          </p:cNvPr>
          <p:cNvPicPr>
            <a:picLocks noChangeAspect="1"/>
          </p:cNvPicPr>
          <p:nvPr/>
        </p:nvPicPr>
        <p:blipFill>
          <a:blip r:embed="rId2"/>
          <a:stretch>
            <a:fillRect/>
          </a:stretch>
        </p:blipFill>
        <p:spPr>
          <a:xfrm>
            <a:off x="0" y="492426"/>
            <a:ext cx="12192000" cy="5873148"/>
          </a:xfrm>
          <a:prstGeom prst="rect">
            <a:avLst/>
          </a:prstGeom>
        </p:spPr>
      </p:pic>
    </p:spTree>
    <p:extLst>
      <p:ext uri="{BB962C8B-B14F-4D97-AF65-F5344CB8AC3E}">
        <p14:creationId xmlns:p14="http://schemas.microsoft.com/office/powerpoint/2010/main" val="3484789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2F475A-C5AE-4548-BE4F-CD39842D3AF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E645F7CD-A909-4152-AE7B-2FD7E5A88497}"/>
              </a:ext>
            </a:extLst>
          </p:cNvPr>
          <p:cNvSpPr>
            <a:spLocks noGrp="1"/>
          </p:cNvSpPr>
          <p:nvPr>
            <p:ph type="sldNum" sz="quarter" idx="12"/>
          </p:nvPr>
        </p:nvSpPr>
        <p:spPr/>
        <p:txBody>
          <a:bodyPr/>
          <a:lstStyle/>
          <a:p>
            <a:fld id="{78C6FE43-907D-4A66-AAD7-79F3D3A0FF28}" type="slidenum">
              <a:rPr lang="en-US" smtClean="0"/>
              <a:t>29</a:t>
            </a:fld>
            <a:endParaRPr lang="en-US"/>
          </a:p>
        </p:txBody>
      </p:sp>
      <p:pic>
        <p:nvPicPr>
          <p:cNvPr id="5" name="Picture 4">
            <a:extLst>
              <a:ext uri="{FF2B5EF4-FFF2-40B4-BE49-F238E27FC236}">
                <a16:creationId xmlns:a16="http://schemas.microsoft.com/office/drawing/2014/main" id="{416D4400-04FC-4334-9428-10584E5E8C4D}"/>
              </a:ext>
            </a:extLst>
          </p:cNvPr>
          <p:cNvPicPr>
            <a:picLocks noChangeAspect="1"/>
          </p:cNvPicPr>
          <p:nvPr/>
        </p:nvPicPr>
        <p:blipFill>
          <a:blip r:embed="rId2"/>
          <a:stretch>
            <a:fillRect/>
          </a:stretch>
        </p:blipFill>
        <p:spPr>
          <a:xfrm>
            <a:off x="0" y="307985"/>
            <a:ext cx="12192000" cy="6242029"/>
          </a:xfrm>
          <a:prstGeom prst="rect">
            <a:avLst/>
          </a:prstGeom>
        </p:spPr>
      </p:pic>
    </p:spTree>
    <p:extLst>
      <p:ext uri="{BB962C8B-B14F-4D97-AF65-F5344CB8AC3E}">
        <p14:creationId xmlns:p14="http://schemas.microsoft.com/office/powerpoint/2010/main" val="1226287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7DE3E-D060-484F-8FA5-E72CCF8E607B}"/>
              </a:ext>
            </a:extLst>
          </p:cNvPr>
          <p:cNvSpPr>
            <a:spLocks noGrp="1"/>
          </p:cNvSpPr>
          <p:nvPr>
            <p:ph type="body" idx="1"/>
          </p:nvPr>
        </p:nvSpPr>
        <p:spPr>
          <a:xfrm>
            <a:off x="1521702" y="2680851"/>
            <a:ext cx="4174761" cy="505431"/>
          </a:xfrm>
        </p:spPr>
        <p:txBody>
          <a:bodyPr>
            <a:noAutofit/>
          </a:bodyPr>
          <a:lstStyle/>
          <a:p>
            <a:r>
              <a:rPr lang="en-US"/>
              <a:t>Welcome, Intros and </a:t>
            </a:r>
            <a:r>
              <a:rPr lang="en-US">
                <a:ea typeface="+mn-lt"/>
                <a:cs typeface="+mn-lt"/>
              </a:rPr>
              <a:t>What is USCDI and why does it matter?</a:t>
            </a:r>
            <a:endParaRPr lang="en-US">
              <a:cs typeface="Calibri"/>
            </a:endParaRPr>
          </a:p>
        </p:txBody>
      </p:sp>
      <p:sp>
        <p:nvSpPr>
          <p:cNvPr id="3" name="Slide Number Placeholder 2">
            <a:extLst>
              <a:ext uri="{FF2B5EF4-FFF2-40B4-BE49-F238E27FC236}">
                <a16:creationId xmlns:a16="http://schemas.microsoft.com/office/drawing/2014/main" id="{09881F8E-F6E6-4C42-AB00-D0762ECF26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F0A0975-70EC-472B-B70F-62DB4E9A5368}"/>
              </a:ext>
            </a:extLst>
          </p:cNvPr>
          <p:cNvSpPr>
            <a:spLocks noGrp="1"/>
          </p:cNvSpPr>
          <p:nvPr>
            <p:ph type="body" idx="17"/>
          </p:nvPr>
        </p:nvSpPr>
        <p:spPr/>
        <p:txBody>
          <a:bodyPr>
            <a:normAutofit fontScale="77500" lnSpcReduction="20000"/>
          </a:bodyPr>
          <a:lstStyle/>
          <a:p>
            <a:r>
              <a:rPr lang="en-US"/>
              <a:t>1</a:t>
            </a:r>
          </a:p>
        </p:txBody>
      </p:sp>
      <p:sp>
        <p:nvSpPr>
          <p:cNvPr id="5" name="Text Placeholder 4">
            <a:extLst>
              <a:ext uri="{FF2B5EF4-FFF2-40B4-BE49-F238E27FC236}">
                <a16:creationId xmlns:a16="http://schemas.microsoft.com/office/drawing/2014/main" id="{AF60AE90-E5F7-444A-9229-2D59128D029D}"/>
              </a:ext>
            </a:extLst>
          </p:cNvPr>
          <p:cNvSpPr>
            <a:spLocks noGrp="1"/>
          </p:cNvSpPr>
          <p:nvPr>
            <p:ph type="body" idx="18"/>
          </p:nvPr>
        </p:nvSpPr>
        <p:spPr>
          <a:xfrm>
            <a:off x="1484785" y="3490093"/>
            <a:ext cx="3999357" cy="689075"/>
          </a:xfrm>
        </p:spPr>
        <p:txBody>
          <a:bodyPr>
            <a:normAutofit lnSpcReduction="10000"/>
          </a:bodyPr>
          <a:lstStyle/>
          <a:p>
            <a:r>
              <a:rPr lang="en-US">
                <a:cs typeface="Calibri"/>
              </a:rPr>
              <a:t>Challenges of USCDI Review and Implementation</a:t>
            </a:r>
            <a:endParaRPr lang="en-US"/>
          </a:p>
        </p:txBody>
      </p:sp>
      <p:sp>
        <p:nvSpPr>
          <p:cNvPr id="6" name="Text Placeholder 5">
            <a:extLst>
              <a:ext uri="{FF2B5EF4-FFF2-40B4-BE49-F238E27FC236}">
                <a16:creationId xmlns:a16="http://schemas.microsoft.com/office/drawing/2014/main" id="{4809B213-CDC6-4C97-9F7F-7C1136232D0E}"/>
              </a:ext>
            </a:extLst>
          </p:cNvPr>
          <p:cNvSpPr>
            <a:spLocks noGrp="1"/>
          </p:cNvSpPr>
          <p:nvPr>
            <p:ph type="body" idx="19"/>
          </p:nvPr>
        </p:nvSpPr>
        <p:spPr/>
        <p:txBody>
          <a:bodyPr>
            <a:normAutofit fontScale="77500" lnSpcReduction="20000"/>
          </a:bodyPr>
          <a:lstStyle/>
          <a:p>
            <a:r>
              <a:rPr lang="en-US"/>
              <a:t>2</a:t>
            </a:r>
          </a:p>
        </p:txBody>
      </p:sp>
      <p:sp>
        <p:nvSpPr>
          <p:cNvPr id="8" name="Text Placeholder 7">
            <a:extLst>
              <a:ext uri="{FF2B5EF4-FFF2-40B4-BE49-F238E27FC236}">
                <a16:creationId xmlns:a16="http://schemas.microsoft.com/office/drawing/2014/main" id="{F76D8B0B-20F0-49E4-9879-C53542FD8D7C}"/>
              </a:ext>
            </a:extLst>
          </p:cNvPr>
          <p:cNvSpPr>
            <a:spLocks noGrp="1"/>
          </p:cNvSpPr>
          <p:nvPr>
            <p:ph type="body" idx="21"/>
          </p:nvPr>
        </p:nvSpPr>
        <p:spPr/>
        <p:txBody>
          <a:bodyPr>
            <a:normAutofit fontScale="77500" lnSpcReduction="20000"/>
          </a:bodyPr>
          <a:lstStyle/>
          <a:p>
            <a:r>
              <a:rPr lang="en-US"/>
              <a:t>3</a:t>
            </a:r>
          </a:p>
        </p:txBody>
      </p:sp>
      <p:sp>
        <p:nvSpPr>
          <p:cNvPr id="10" name="Text Placeholder 9">
            <a:extLst>
              <a:ext uri="{FF2B5EF4-FFF2-40B4-BE49-F238E27FC236}">
                <a16:creationId xmlns:a16="http://schemas.microsoft.com/office/drawing/2014/main" id="{878673F4-4DD8-4B98-8E7B-7270C2762021}"/>
              </a:ext>
            </a:extLst>
          </p:cNvPr>
          <p:cNvSpPr>
            <a:spLocks noGrp="1"/>
          </p:cNvSpPr>
          <p:nvPr>
            <p:ph type="body" idx="23"/>
          </p:nvPr>
        </p:nvSpPr>
        <p:spPr/>
        <p:txBody>
          <a:bodyPr>
            <a:normAutofit fontScale="77500" lnSpcReduction="20000"/>
          </a:bodyPr>
          <a:lstStyle/>
          <a:p>
            <a:r>
              <a:rPr lang="en-US"/>
              <a:t>4</a:t>
            </a:r>
          </a:p>
        </p:txBody>
      </p:sp>
      <p:sp>
        <p:nvSpPr>
          <p:cNvPr id="12" name="Text Placeholder 11">
            <a:extLst>
              <a:ext uri="{FF2B5EF4-FFF2-40B4-BE49-F238E27FC236}">
                <a16:creationId xmlns:a16="http://schemas.microsoft.com/office/drawing/2014/main" id="{2CD2CD3F-49EA-4295-BAEE-2F65054A1DE8}"/>
              </a:ext>
            </a:extLst>
          </p:cNvPr>
          <p:cNvSpPr>
            <a:spLocks noGrp="1"/>
          </p:cNvSpPr>
          <p:nvPr>
            <p:ph type="body" idx="25"/>
          </p:nvPr>
        </p:nvSpPr>
        <p:spPr>
          <a:xfrm>
            <a:off x="6058812" y="3696894"/>
            <a:ext cx="411846" cy="306110"/>
          </a:xfrm>
        </p:spPr>
        <p:txBody>
          <a:bodyPr>
            <a:normAutofit fontScale="77500" lnSpcReduction="20000"/>
          </a:bodyPr>
          <a:lstStyle/>
          <a:p>
            <a:r>
              <a:rPr lang="en-US"/>
              <a:t>5</a:t>
            </a:r>
          </a:p>
        </p:txBody>
      </p:sp>
      <p:sp>
        <p:nvSpPr>
          <p:cNvPr id="15" name="Footer Placeholder 14">
            <a:extLst>
              <a:ext uri="{FF2B5EF4-FFF2-40B4-BE49-F238E27FC236}">
                <a16:creationId xmlns:a16="http://schemas.microsoft.com/office/drawing/2014/main" id="{C96732E7-A86F-47C2-9A1B-F42D0DAD6D0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16" name="Title 15">
            <a:extLst>
              <a:ext uri="{FF2B5EF4-FFF2-40B4-BE49-F238E27FC236}">
                <a16:creationId xmlns:a16="http://schemas.microsoft.com/office/drawing/2014/main" id="{ED735195-C52B-42BF-B69B-7ADA6256D9A8}"/>
              </a:ext>
            </a:extLst>
          </p:cNvPr>
          <p:cNvSpPr>
            <a:spLocks noGrp="1"/>
          </p:cNvSpPr>
          <p:nvPr>
            <p:ph type="title"/>
          </p:nvPr>
        </p:nvSpPr>
        <p:spPr>
          <a:xfrm>
            <a:off x="625230" y="258096"/>
            <a:ext cx="5907726" cy="1475672"/>
          </a:xfrm>
        </p:spPr>
        <p:txBody>
          <a:bodyPr/>
          <a:lstStyle/>
          <a:p>
            <a:r>
              <a:rPr lang="en-US"/>
              <a:t>AGENDA	</a:t>
            </a:r>
          </a:p>
        </p:txBody>
      </p:sp>
      <p:sp>
        <p:nvSpPr>
          <p:cNvPr id="18" name="Rectangle 17">
            <a:extLst>
              <a:ext uri="{FF2B5EF4-FFF2-40B4-BE49-F238E27FC236}">
                <a16:creationId xmlns:a16="http://schemas.microsoft.com/office/drawing/2014/main" id="{0681D7C0-D2D5-40AB-961F-F4D7FFF47062}"/>
              </a:ext>
            </a:extLst>
          </p:cNvPr>
          <p:cNvSpPr/>
          <p:nvPr/>
        </p:nvSpPr>
        <p:spPr>
          <a:xfrm>
            <a:off x="5696465" y="3327279"/>
            <a:ext cx="1322173" cy="12727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 Placeholder 11">
            <a:extLst>
              <a:ext uri="{FF2B5EF4-FFF2-40B4-BE49-F238E27FC236}">
                <a16:creationId xmlns:a16="http://schemas.microsoft.com/office/drawing/2014/main" id="{B32845B9-21EC-4B3D-928C-C1F9F3B0E956}"/>
              </a:ext>
            </a:extLst>
          </p:cNvPr>
          <p:cNvSpPr txBox="1">
            <a:spLocks/>
          </p:cNvSpPr>
          <p:nvPr/>
        </p:nvSpPr>
        <p:spPr>
          <a:xfrm>
            <a:off x="6119761" y="4816585"/>
            <a:ext cx="411846" cy="306110"/>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FFFFFF"/>
                </a:solidFill>
                <a:effectLst/>
                <a:uLnTx/>
                <a:uFillTx/>
                <a:latin typeface="Calibri" panose="020F0502020204030204"/>
                <a:ea typeface="+mn-ea"/>
                <a:cs typeface="+mn-cs"/>
              </a:rPr>
              <a:t>6</a:t>
            </a:r>
          </a:p>
        </p:txBody>
      </p:sp>
      <p:sp>
        <p:nvSpPr>
          <p:cNvPr id="21" name="Text Placeholder 8">
            <a:extLst>
              <a:ext uri="{FF2B5EF4-FFF2-40B4-BE49-F238E27FC236}">
                <a16:creationId xmlns:a16="http://schemas.microsoft.com/office/drawing/2014/main" id="{6087D3E8-70EC-4CEF-BAC1-DD6FAEC64174}"/>
              </a:ext>
            </a:extLst>
          </p:cNvPr>
          <p:cNvSpPr txBox="1">
            <a:spLocks/>
          </p:cNvSpPr>
          <p:nvPr/>
        </p:nvSpPr>
        <p:spPr>
          <a:xfrm>
            <a:off x="6740090" y="4795434"/>
            <a:ext cx="4114800" cy="52216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Discussion/ Q&amp;A and Next Steps</a:t>
            </a:r>
          </a:p>
        </p:txBody>
      </p:sp>
      <p:sp>
        <p:nvSpPr>
          <p:cNvPr id="7" name="Text Placeholder 4">
            <a:extLst>
              <a:ext uri="{FF2B5EF4-FFF2-40B4-BE49-F238E27FC236}">
                <a16:creationId xmlns:a16="http://schemas.microsoft.com/office/drawing/2014/main" id="{890400FF-862F-877F-B2FB-FD4372E3B52E}"/>
              </a:ext>
            </a:extLst>
          </p:cNvPr>
          <p:cNvSpPr txBox="1">
            <a:spLocks/>
          </p:cNvSpPr>
          <p:nvPr/>
        </p:nvSpPr>
        <p:spPr>
          <a:xfrm>
            <a:off x="1479209" y="4655395"/>
            <a:ext cx="3999357" cy="68907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cs typeface="Calibri"/>
            </a:endParaRPr>
          </a:p>
        </p:txBody>
      </p:sp>
      <p:sp>
        <p:nvSpPr>
          <p:cNvPr id="9" name="Text Placeholder 4">
            <a:extLst>
              <a:ext uri="{FF2B5EF4-FFF2-40B4-BE49-F238E27FC236}">
                <a16:creationId xmlns:a16="http://schemas.microsoft.com/office/drawing/2014/main" id="{547176CD-4EBB-FD42-F141-FA149E91DDE8}"/>
              </a:ext>
            </a:extLst>
          </p:cNvPr>
          <p:cNvSpPr txBox="1">
            <a:spLocks/>
          </p:cNvSpPr>
          <p:nvPr/>
        </p:nvSpPr>
        <p:spPr>
          <a:xfrm>
            <a:off x="1488502" y="4627517"/>
            <a:ext cx="3999357" cy="689075"/>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ea typeface="+mn-lt"/>
                <a:cs typeface="+mn-lt"/>
              </a:rPr>
              <a:t>Health Statuses, Goals and Women's Health</a:t>
            </a:r>
            <a:endParaRPr lang="en-US" dirty="0"/>
          </a:p>
        </p:txBody>
      </p:sp>
      <p:sp>
        <p:nvSpPr>
          <p:cNvPr id="22" name="Text Placeholder 4">
            <a:extLst>
              <a:ext uri="{FF2B5EF4-FFF2-40B4-BE49-F238E27FC236}">
                <a16:creationId xmlns:a16="http://schemas.microsoft.com/office/drawing/2014/main" id="{B160E38F-B2F4-03C2-7421-04036F57E981}"/>
              </a:ext>
            </a:extLst>
          </p:cNvPr>
          <p:cNvSpPr txBox="1">
            <a:spLocks/>
          </p:cNvSpPr>
          <p:nvPr/>
        </p:nvSpPr>
        <p:spPr>
          <a:xfrm>
            <a:off x="6766746" y="2341517"/>
            <a:ext cx="3999357" cy="68907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cs typeface="Calibri"/>
            </a:endParaRPr>
          </a:p>
        </p:txBody>
      </p:sp>
      <p:sp>
        <p:nvSpPr>
          <p:cNvPr id="23" name="Text Placeholder 4">
            <a:extLst>
              <a:ext uri="{FF2B5EF4-FFF2-40B4-BE49-F238E27FC236}">
                <a16:creationId xmlns:a16="http://schemas.microsoft.com/office/drawing/2014/main" id="{73FAEC71-84B5-038C-A6B0-CE5209288080}"/>
              </a:ext>
            </a:extLst>
          </p:cNvPr>
          <p:cNvSpPr txBox="1">
            <a:spLocks/>
          </p:cNvSpPr>
          <p:nvPr/>
        </p:nvSpPr>
        <p:spPr>
          <a:xfrm>
            <a:off x="6794623" y="3521687"/>
            <a:ext cx="3999357" cy="689075"/>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cs typeface="Calibri"/>
              </a:rPr>
              <a:t>Other Areas: Average BP, Lab Data Model</a:t>
            </a:r>
          </a:p>
        </p:txBody>
      </p:sp>
      <p:sp>
        <p:nvSpPr>
          <p:cNvPr id="24" name="Text Placeholder 4">
            <a:extLst>
              <a:ext uri="{FF2B5EF4-FFF2-40B4-BE49-F238E27FC236}">
                <a16:creationId xmlns:a16="http://schemas.microsoft.com/office/drawing/2014/main" id="{86949430-5A5B-FE2D-F68B-5E55A71B15F0}"/>
              </a:ext>
            </a:extLst>
          </p:cNvPr>
          <p:cNvSpPr txBox="1">
            <a:spLocks/>
          </p:cNvSpPr>
          <p:nvPr/>
        </p:nvSpPr>
        <p:spPr>
          <a:xfrm>
            <a:off x="6794623" y="2434443"/>
            <a:ext cx="3999357" cy="689075"/>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cs typeface="Calibri"/>
              </a:rPr>
              <a:t>Demographics and Health Insurance</a:t>
            </a:r>
          </a:p>
        </p:txBody>
      </p:sp>
    </p:spTree>
    <p:extLst>
      <p:ext uri="{BB962C8B-B14F-4D97-AF65-F5344CB8AC3E}">
        <p14:creationId xmlns:p14="http://schemas.microsoft.com/office/powerpoint/2010/main" val="680416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20EABF-A8AC-486D-8DF8-C225CB51361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624D6A9-3B69-470C-ABD3-3C2AA8BDD5A0}"/>
              </a:ext>
            </a:extLst>
          </p:cNvPr>
          <p:cNvSpPr>
            <a:spLocks noGrp="1"/>
          </p:cNvSpPr>
          <p:nvPr>
            <p:ph type="sldNum" sz="quarter" idx="12"/>
          </p:nvPr>
        </p:nvSpPr>
        <p:spPr/>
        <p:txBody>
          <a:bodyPr/>
          <a:lstStyle/>
          <a:p>
            <a:fld id="{78C6FE43-907D-4A66-AAD7-79F3D3A0FF28}" type="slidenum">
              <a:rPr lang="en-US" smtClean="0"/>
              <a:t>30</a:t>
            </a:fld>
            <a:endParaRPr lang="en-US"/>
          </a:p>
        </p:txBody>
      </p:sp>
      <p:pic>
        <p:nvPicPr>
          <p:cNvPr id="5" name="Picture 4">
            <a:extLst>
              <a:ext uri="{FF2B5EF4-FFF2-40B4-BE49-F238E27FC236}">
                <a16:creationId xmlns:a16="http://schemas.microsoft.com/office/drawing/2014/main" id="{59E68464-547E-426C-8791-2012246DB5D8}"/>
              </a:ext>
            </a:extLst>
          </p:cNvPr>
          <p:cNvPicPr>
            <a:picLocks noChangeAspect="1"/>
          </p:cNvPicPr>
          <p:nvPr/>
        </p:nvPicPr>
        <p:blipFill>
          <a:blip r:embed="rId2"/>
          <a:stretch>
            <a:fillRect/>
          </a:stretch>
        </p:blipFill>
        <p:spPr>
          <a:xfrm>
            <a:off x="0" y="27568"/>
            <a:ext cx="12192000" cy="6802864"/>
          </a:xfrm>
          <a:prstGeom prst="rect">
            <a:avLst/>
          </a:prstGeom>
        </p:spPr>
      </p:pic>
    </p:spTree>
    <p:extLst>
      <p:ext uri="{BB962C8B-B14F-4D97-AF65-F5344CB8AC3E}">
        <p14:creationId xmlns:p14="http://schemas.microsoft.com/office/powerpoint/2010/main" val="1781856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95B5C6-8DA3-4B70-97CE-54C95AE0C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B98BB090-E6D8-4834-9DB1-DB1738BCF42B}"/>
              </a:ext>
            </a:extLst>
          </p:cNvPr>
          <p:cNvSpPr>
            <a:spLocks noGrp="1"/>
          </p:cNvSpPr>
          <p:nvPr>
            <p:ph type="body" sz="quarter" idx="21"/>
          </p:nvPr>
        </p:nvSpPr>
        <p:spPr>
          <a:xfrm>
            <a:off x="1303105" y="176815"/>
            <a:ext cx="2839700" cy="426867"/>
          </a:xfrm>
        </p:spPr>
        <p:txBody>
          <a:bodyPr>
            <a:normAutofit/>
          </a:bodyPr>
          <a:lstStyle/>
          <a:p>
            <a:pPr marL="0" indent="0">
              <a:buNone/>
            </a:pPr>
            <a:r>
              <a:rPr lang="en-US" b="1"/>
              <a:t>Common Data Elements </a:t>
            </a:r>
            <a:endParaRPr lang="en-US"/>
          </a:p>
          <a:p>
            <a:pPr marL="0" indent="0">
              <a:buNone/>
            </a:pPr>
            <a:endParaRPr lang="en-US"/>
          </a:p>
        </p:txBody>
      </p:sp>
      <p:pic>
        <p:nvPicPr>
          <p:cNvPr id="7" name="Picture 6">
            <a:extLst>
              <a:ext uri="{FF2B5EF4-FFF2-40B4-BE49-F238E27FC236}">
                <a16:creationId xmlns:a16="http://schemas.microsoft.com/office/drawing/2014/main" id="{C824CA88-4178-4285-86B6-1D85D819A36F}"/>
              </a:ext>
            </a:extLst>
          </p:cNvPr>
          <p:cNvPicPr>
            <a:picLocks noChangeAspect="1"/>
          </p:cNvPicPr>
          <p:nvPr/>
        </p:nvPicPr>
        <p:blipFill>
          <a:blip r:embed="rId3"/>
          <a:stretch>
            <a:fillRect/>
          </a:stretch>
        </p:blipFill>
        <p:spPr>
          <a:xfrm>
            <a:off x="524937" y="772357"/>
            <a:ext cx="4396036" cy="5481961"/>
          </a:xfrm>
          <a:prstGeom prst="rect">
            <a:avLst/>
          </a:prstGeom>
        </p:spPr>
      </p:pic>
      <p:sp>
        <p:nvSpPr>
          <p:cNvPr id="8" name="Text Placeholder 3">
            <a:extLst>
              <a:ext uri="{FF2B5EF4-FFF2-40B4-BE49-F238E27FC236}">
                <a16:creationId xmlns:a16="http://schemas.microsoft.com/office/drawing/2014/main" id="{FD8142D5-5323-4A73-9544-64D1E24ED429}"/>
              </a:ext>
            </a:extLst>
          </p:cNvPr>
          <p:cNvSpPr txBox="1">
            <a:spLocks/>
          </p:cNvSpPr>
          <p:nvPr/>
        </p:nvSpPr>
        <p:spPr>
          <a:xfrm>
            <a:off x="7025458" y="176816"/>
            <a:ext cx="3170284" cy="42686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3C69"/>
                </a:solidFill>
                <a:effectLst/>
                <a:uLnTx/>
                <a:uFillTx/>
                <a:latin typeface="Calibri" panose="020F0502020204030204"/>
                <a:ea typeface="Tahoma" charset="0"/>
                <a:cs typeface="Tahoma" charset="0"/>
              </a:rPr>
              <a:t>Condition-Specific Elements </a:t>
            </a:r>
            <a:endParaRPr kumimoji="0" lang="en-US" sz="2000" b="0" i="0" u="none" strike="noStrike" kern="1200" cap="none" spc="0" normalizeH="0" baseline="0" noProof="0">
              <a:ln>
                <a:noFill/>
              </a:ln>
              <a:solidFill>
                <a:srgbClr val="003C69"/>
              </a:solidFill>
              <a:effectLst/>
              <a:uLnTx/>
              <a:uFillTx/>
              <a:latin typeface="Calibri" panose="020F0502020204030204"/>
              <a:ea typeface="Tahoma" charset="0"/>
              <a:cs typeface="Tahoma"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3C69"/>
              </a:solidFill>
              <a:effectLst/>
              <a:uLnTx/>
              <a:uFillTx/>
              <a:latin typeface="Calibri" panose="020F0502020204030204"/>
              <a:ea typeface="Tahoma" charset="0"/>
              <a:cs typeface="Tahoma" charset="0"/>
            </a:endParaRPr>
          </a:p>
        </p:txBody>
      </p:sp>
      <p:pic>
        <p:nvPicPr>
          <p:cNvPr id="1026" name="Picture 2">
            <a:extLst>
              <a:ext uri="{FF2B5EF4-FFF2-40B4-BE49-F238E27FC236}">
                <a16:creationId xmlns:a16="http://schemas.microsoft.com/office/drawing/2014/main" id="{0E3E2E2B-163F-4DC7-97B5-D48B2FE3F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200" y="772357"/>
            <a:ext cx="6472800" cy="399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615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4996C4-CE44-4D9F-B010-4E509F9A15E6}"/>
              </a:ext>
            </a:extLst>
          </p:cNvPr>
          <p:cNvSpPr>
            <a:spLocks noGrp="1"/>
          </p:cNvSpPr>
          <p:nvPr>
            <p:ph type="body" sz="quarter" idx="21"/>
          </p:nvPr>
        </p:nvSpPr>
        <p:spPr>
          <a:xfrm>
            <a:off x="6251711" y="3578969"/>
            <a:ext cx="5830751" cy="2946474"/>
          </a:xfrm>
        </p:spPr>
        <p:txBody>
          <a:bodyPr vert="horz" lIns="91440" tIns="45720" rIns="91440" bIns="45720" rtlCol="0" anchor="t">
            <a:normAutofit/>
          </a:bodyPr>
          <a:lstStyle/>
          <a:p>
            <a:pPr marL="0" indent="0">
              <a:buNone/>
            </a:pPr>
            <a:r>
              <a:rPr lang="en-US">
                <a:solidFill>
                  <a:schemeClr val="bg1"/>
                </a:solidFill>
                <a:ea typeface="Tahoma"/>
                <a:cs typeface="Tahoma"/>
              </a:rPr>
              <a:t>Open learning community targeted for PCAs, HCCNs and FQHCs</a:t>
            </a:r>
          </a:p>
          <a:p>
            <a:endParaRPr lang="en-US">
              <a:solidFill>
                <a:schemeClr val="bg1"/>
              </a:solidFill>
            </a:endParaRPr>
          </a:p>
          <a:p>
            <a:pPr marL="0" indent="0">
              <a:buNone/>
            </a:pPr>
            <a:r>
              <a:rPr lang="en-US">
                <a:solidFill>
                  <a:schemeClr val="bg1"/>
                </a:solidFill>
                <a:ea typeface="Tahoma"/>
                <a:cs typeface="Tahoma"/>
              </a:rPr>
              <a:t>Stakeholder presentations on services &amp; innovations that can advance partner actions around different areas for data quality, interoperability and quality improvement</a:t>
            </a:r>
            <a:endParaRPr lang="en-US">
              <a:solidFill>
                <a:schemeClr val="bg1"/>
              </a:solidFill>
            </a:endParaRPr>
          </a:p>
          <a:p>
            <a:endParaRPr lang="en-US">
              <a:solidFill>
                <a:schemeClr val="bg1"/>
              </a:solidFill>
            </a:endParaRPr>
          </a:p>
        </p:txBody>
      </p:sp>
      <p:sp>
        <p:nvSpPr>
          <p:cNvPr id="4" name="Title 1">
            <a:extLst>
              <a:ext uri="{FF2B5EF4-FFF2-40B4-BE49-F238E27FC236}">
                <a16:creationId xmlns:a16="http://schemas.microsoft.com/office/drawing/2014/main" id="{70B018ED-6246-4893-956E-478F13C613AB}"/>
              </a:ext>
            </a:extLst>
          </p:cNvPr>
          <p:cNvSpPr txBox="1">
            <a:spLocks noGrp="1"/>
          </p:cNvSpPr>
          <p:nvPr>
            <p:ph type="title"/>
          </p:nvPr>
        </p:nvSpPr>
        <p:spPr>
          <a:xfrm>
            <a:off x="6347686" y="332557"/>
            <a:ext cx="5638800" cy="1474788"/>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a:solidFill>
                  <a:schemeClr val="bg1"/>
                </a:solidFill>
              </a:rPr>
              <a:t>FQHC/Partner Engagement Strategy: Clinician and Informatics Learning Collaborative</a:t>
            </a:r>
          </a:p>
        </p:txBody>
      </p:sp>
      <p:pic>
        <p:nvPicPr>
          <p:cNvPr id="6" name="Picture 5">
            <a:extLst>
              <a:ext uri="{FF2B5EF4-FFF2-40B4-BE49-F238E27FC236}">
                <a16:creationId xmlns:a16="http://schemas.microsoft.com/office/drawing/2014/main" id="{57C727DF-297C-4B39-9F22-1FE0DC3BCAB4}"/>
              </a:ext>
            </a:extLst>
          </p:cNvPr>
          <p:cNvPicPr>
            <a:picLocks noChangeAspect="1"/>
          </p:cNvPicPr>
          <p:nvPr/>
        </p:nvPicPr>
        <p:blipFill>
          <a:blip r:embed="rId2"/>
          <a:stretch>
            <a:fillRect/>
          </a:stretch>
        </p:blipFill>
        <p:spPr>
          <a:xfrm>
            <a:off x="397450" y="577515"/>
            <a:ext cx="5241350" cy="5348423"/>
          </a:xfrm>
          <a:prstGeom prst="rect">
            <a:avLst/>
          </a:prstGeom>
        </p:spPr>
      </p:pic>
    </p:spTree>
    <p:extLst>
      <p:ext uri="{BB962C8B-B14F-4D97-AF65-F5344CB8AC3E}">
        <p14:creationId xmlns:p14="http://schemas.microsoft.com/office/powerpoint/2010/main" val="3079370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ED8A82-E4E9-4D60-B683-D2FCEE6E09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6FE43-907D-4A66-AAD7-79F3D3A0FF28}"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3778F68-107C-46D2-BD2A-92C43319D33C}"/>
              </a:ext>
            </a:extLst>
          </p:cNvPr>
          <p:cNvPicPr>
            <a:picLocks noChangeAspect="1"/>
          </p:cNvPicPr>
          <p:nvPr/>
        </p:nvPicPr>
        <p:blipFill>
          <a:blip r:embed="rId2"/>
          <a:stretch>
            <a:fillRect/>
          </a:stretch>
        </p:blipFill>
        <p:spPr>
          <a:xfrm>
            <a:off x="507569" y="1032786"/>
            <a:ext cx="11176861" cy="5169939"/>
          </a:xfrm>
          <a:prstGeom prst="rect">
            <a:avLst/>
          </a:prstGeom>
        </p:spPr>
      </p:pic>
      <p:sp>
        <p:nvSpPr>
          <p:cNvPr id="6" name="Title 3">
            <a:extLst>
              <a:ext uri="{FF2B5EF4-FFF2-40B4-BE49-F238E27FC236}">
                <a16:creationId xmlns:a16="http://schemas.microsoft.com/office/drawing/2014/main" id="{9E19D8D7-163C-45B1-8D66-88EB064B8CCC}"/>
              </a:ext>
            </a:extLst>
          </p:cNvPr>
          <p:cNvSpPr txBox="1">
            <a:spLocks/>
          </p:cNvSpPr>
          <p:nvPr/>
        </p:nvSpPr>
        <p:spPr>
          <a:xfrm>
            <a:off x="1473629" y="176318"/>
            <a:ext cx="9244739" cy="548229"/>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3C69"/>
                </a:solidFill>
                <a:effectLst/>
                <a:uLnTx/>
                <a:uFillTx/>
                <a:latin typeface="Calibri" panose="020F0502020204030204"/>
                <a:ea typeface="+mj-ea"/>
                <a:cs typeface="+mj-cs"/>
              </a:rPr>
              <a:t>Terminology Normalization and Value Set Data Model</a:t>
            </a:r>
          </a:p>
        </p:txBody>
      </p:sp>
      <p:pic>
        <p:nvPicPr>
          <p:cNvPr id="2" name="Picture 1" descr="Symedical the Informonster Healthcare Data Quality and Interoperability Solutions">
            <a:extLst>
              <a:ext uri="{FF2B5EF4-FFF2-40B4-BE49-F238E27FC236}">
                <a16:creationId xmlns:a16="http://schemas.microsoft.com/office/drawing/2014/main" id="{D8E474A5-0E24-4507-9B49-FCE2E2847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052" y="235402"/>
            <a:ext cx="951506" cy="7400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74C575-AABF-4353-8909-CE971CC66A4E}"/>
              </a:ext>
            </a:extLst>
          </p:cNvPr>
          <p:cNvPicPr>
            <a:picLocks noChangeAspect="1"/>
          </p:cNvPicPr>
          <p:nvPr/>
        </p:nvPicPr>
        <p:blipFill>
          <a:blip r:embed="rId4"/>
          <a:stretch>
            <a:fillRect/>
          </a:stretch>
        </p:blipFill>
        <p:spPr>
          <a:xfrm>
            <a:off x="11149587" y="136525"/>
            <a:ext cx="847543" cy="68274"/>
          </a:xfrm>
          <a:prstGeom prst="rect">
            <a:avLst/>
          </a:prstGeom>
        </p:spPr>
      </p:pic>
    </p:spTree>
    <p:extLst>
      <p:ext uri="{BB962C8B-B14F-4D97-AF65-F5344CB8AC3E}">
        <p14:creationId xmlns:p14="http://schemas.microsoft.com/office/powerpoint/2010/main" val="4125222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439881A-D5C3-4007-A179-0DB29947D2A4}"/>
              </a:ext>
            </a:extLst>
          </p:cNvPr>
          <p:cNvSpPr>
            <a:spLocks noGrp="1"/>
          </p:cNvSpPr>
          <p:nvPr>
            <p:ph type="title"/>
          </p:nvPr>
        </p:nvSpPr>
        <p:spPr>
          <a:xfrm>
            <a:off x="8109458" y="304840"/>
            <a:ext cx="1699101" cy="1475672"/>
          </a:xfrm>
        </p:spPr>
        <p:txBody>
          <a:bodyPr/>
          <a:lstStyle/>
          <a:p>
            <a:r>
              <a:rPr lang="en-US">
                <a:solidFill>
                  <a:schemeClr val="bg1"/>
                </a:solidFill>
              </a:rPr>
              <a:t>POLL</a:t>
            </a:r>
          </a:p>
        </p:txBody>
      </p:sp>
      <p:sp>
        <p:nvSpPr>
          <p:cNvPr id="10" name="Text Placeholder 9">
            <a:extLst>
              <a:ext uri="{FF2B5EF4-FFF2-40B4-BE49-F238E27FC236}">
                <a16:creationId xmlns:a16="http://schemas.microsoft.com/office/drawing/2014/main" id="{C828DE21-CB7E-4C63-8837-3DB77F4A5543}"/>
              </a:ext>
            </a:extLst>
          </p:cNvPr>
          <p:cNvSpPr>
            <a:spLocks noGrp="1"/>
          </p:cNvSpPr>
          <p:nvPr>
            <p:ph type="body" sz="quarter" idx="21"/>
          </p:nvPr>
        </p:nvSpPr>
        <p:spPr>
          <a:xfrm>
            <a:off x="605560" y="1093227"/>
            <a:ext cx="4844863" cy="3674262"/>
          </a:xfrm>
        </p:spPr>
        <p:txBody>
          <a:bodyPr vert="horz" lIns="91440" tIns="45720" rIns="91440" bIns="45720" rtlCol="0" anchor="t">
            <a:normAutofit fontScale="85000" lnSpcReduction="20000"/>
          </a:bodyPr>
          <a:lstStyle/>
          <a:p>
            <a:pPr marL="0" indent="0">
              <a:buNone/>
            </a:pPr>
            <a:r>
              <a:rPr lang="en-US" sz="3200" b="1" dirty="0">
                <a:ea typeface="Tahoma"/>
                <a:cs typeface="Tahoma"/>
              </a:rPr>
              <a:t>After reviewing and discussing USCDI v3:</a:t>
            </a:r>
          </a:p>
          <a:p>
            <a:pPr marL="457200" indent="-457200">
              <a:buAutoNum type="alphaUcPeriod"/>
            </a:pPr>
            <a:endParaRPr lang="en-US" dirty="0"/>
          </a:p>
          <a:p>
            <a:pPr marL="457200" indent="-457200">
              <a:buAutoNum type="alphaUcPeriod"/>
            </a:pPr>
            <a:r>
              <a:rPr lang="en-US" dirty="0">
                <a:ea typeface="Tahoma"/>
                <a:cs typeface="Tahoma"/>
              </a:rPr>
              <a:t>Strongly support USCDIv3 comments on discussed data elements</a:t>
            </a:r>
          </a:p>
          <a:p>
            <a:pPr marL="457200" indent="-457200">
              <a:buAutoNum type="alphaUcPeriod"/>
            </a:pPr>
            <a:endParaRPr lang="en-US" dirty="0"/>
          </a:p>
          <a:p>
            <a:pPr marL="457200" indent="-457200">
              <a:buAutoNum type="alphaUcPeriod"/>
            </a:pPr>
            <a:r>
              <a:rPr lang="en-US" dirty="0">
                <a:ea typeface="Tahoma"/>
                <a:cs typeface="Tahoma"/>
              </a:rPr>
              <a:t>Valuable, but needs comments for modifications to draft v3 data elements</a:t>
            </a:r>
          </a:p>
          <a:p>
            <a:pPr marL="457200" indent="-457200">
              <a:buAutoNum type="alphaUcPeriod"/>
            </a:pPr>
            <a:endParaRPr lang="en-US" dirty="0"/>
          </a:p>
          <a:p>
            <a:pPr marL="457200" indent="-457200">
              <a:buAutoNum type="alphaUcPeriod"/>
            </a:pPr>
            <a:r>
              <a:rPr lang="en-US" dirty="0">
                <a:ea typeface="Tahoma"/>
                <a:cs typeface="Tahoma"/>
              </a:rPr>
              <a:t>I’m not sure</a:t>
            </a:r>
          </a:p>
          <a:p>
            <a:pPr marL="457200" indent="-457200">
              <a:buAutoNum type="alphaUcPeriod"/>
            </a:pPr>
            <a:endParaRPr lang="en-US" dirty="0"/>
          </a:p>
          <a:p>
            <a:pPr marL="457200" indent="-457200">
              <a:buAutoNum type="alphaUcPeriod"/>
            </a:pPr>
            <a:r>
              <a:rPr lang="en-US" dirty="0">
                <a:ea typeface="Tahoma"/>
                <a:cs typeface="Tahoma"/>
              </a:rPr>
              <a:t>Not a priority</a:t>
            </a:r>
          </a:p>
        </p:txBody>
      </p:sp>
      <p:sp>
        <p:nvSpPr>
          <p:cNvPr id="5" name="Slide Number Placeholder 4">
            <a:extLst>
              <a:ext uri="{FF2B5EF4-FFF2-40B4-BE49-F238E27FC236}">
                <a16:creationId xmlns:a16="http://schemas.microsoft.com/office/drawing/2014/main" id="{89FA325C-6CEB-4A8C-96C2-0DB10E388997}"/>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pic>
        <p:nvPicPr>
          <p:cNvPr id="2" name="Picture 2" descr="Graphical user interface, text&#10;&#10;Description automatically generated">
            <a:extLst>
              <a:ext uri="{FF2B5EF4-FFF2-40B4-BE49-F238E27FC236}">
                <a16:creationId xmlns:a16="http://schemas.microsoft.com/office/drawing/2014/main" id="{F461A423-0874-4DEF-A0E6-21B94C1B5CBA}"/>
              </a:ext>
            </a:extLst>
          </p:cNvPr>
          <p:cNvPicPr>
            <a:picLocks noChangeAspect="1"/>
          </p:cNvPicPr>
          <p:nvPr/>
        </p:nvPicPr>
        <p:blipFill>
          <a:blip r:embed="rId2"/>
          <a:stretch>
            <a:fillRect/>
          </a:stretch>
        </p:blipFill>
        <p:spPr>
          <a:xfrm>
            <a:off x="7215992" y="1094509"/>
            <a:ext cx="3475014" cy="5405004"/>
          </a:xfrm>
          <a:prstGeom prst="rect">
            <a:avLst/>
          </a:prstGeom>
        </p:spPr>
      </p:pic>
    </p:spTree>
    <p:extLst>
      <p:ext uri="{BB962C8B-B14F-4D97-AF65-F5344CB8AC3E}">
        <p14:creationId xmlns:p14="http://schemas.microsoft.com/office/powerpoint/2010/main" val="2939368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B150BA2B-BC8E-4682-A1EB-BB9BCA5D14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4D6AC9A1-C160-4461-8F54-581BF8E679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20" name="Title 19">
            <a:extLst>
              <a:ext uri="{FF2B5EF4-FFF2-40B4-BE49-F238E27FC236}">
                <a16:creationId xmlns:a16="http://schemas.microsoft.com/office/drawing/2014/main" id="{EEE9BE63-B63F-4E91-8C8A-D78D83AB3B90}"/>
              </a:ext>
            </a:extLst>
          </p:cNvPr>
          <p:cNvSpPr>
            <a:spLocks noGrp="1"/>
          </p:cNvSpPr>
          <p:nvPr>
            <p:ph type="title"/>
          </p:nvPr>
        </p:nvSpPr>
        <p:spPr/>
        <p:txBody>
          <a:bodyPr/>
          <a:lstStyle/>
          <a:p>
            <a:r>
              <a:rPr lang="en-US"/>
              <a:t>OBJECTIVES </a:t>
            </a:r>
          </a:p>
        </p:txBody>
      </p:sp>
      <p:sp>
        <p:nvSpPr>
          <p:cNvPr id="21" name="Text Placeholder 20">
            <a:extLst>
              <a:ext uri="{FF2B5EF4-FFF2-40B4-BE49-F238E27FC236}">
                <a16:creationId xmlns:a16="http://schemas.microsoft.com/office/drawing/2014/main" id="{2F539067-C58D-43F0-82A3-858A253D757E}"/>
              </a:ext>
            </a:extLst>
          </p:cNvPr>
          <p:cNvSpPr>
            <a:spLocks noGrp="1"/>
          </p:cNvSpPr>
          <p:nvPr>
            <p:ph type="body" sz="quarter" idx="21"/>
          </p:nvPr>
        </p:nvSpPr>
        <p:spPr/>
        <p:txBody>
          <a:bodyPr vert="horz" lIns="91440" tIns="45720" rIns="91440" bIns="45720" rtlCol="0" anchor="t">
            <a:normAutofit lnSpcReduction="10000"/>
          </a:bodyPr>
          <a:lstStyle/>
          <a:p>
            <a:r>
              <a:rPr lang="en-US" sz="2400" dirty="0">
                <a:ea typeface="Tahoma"/>
                <a:cs typeface="Tahoma"/>
              </a:rPr>
              <a:t>Explore USCDI submissions content outside of the domain of Social Determinants of Health (this is the topic of next session)</a:t>
            </a:r>
          </a:p>
          <a:p>
            <a:pPr marL="0" lvl="0" indent="0">
              <a:buNone/>
            </a:pPr>
            <a:endParaRPr lang="en-US" sz="2400" dirty="0"/>
          </a:p>
          <a:p>
            <a:r>
              <a:rPr lang="en-US" sz="2400" dirty="0">
                <a:ea typeface="Tahoma"/>
                <a:cs typeface="Tahoma"/>
              </a:rPr>
              <a:t>Provide examples and templates and invite participants to give NACHC feedback to optimize our own comments to ONC</a:t>
            </a:r>
          </a:p>
          <a:p>
            <a:pPr marL="0" indent="0">
              <a:buNone/>
            </a:pPr>
            <a:endParaRPr lang="en-US" sz="2400" dirty="0">
              <a:ea typeface="Tahoma"/>
              <a:cs typeface="Tahoma"/>
            </a:endParaRPr>
          </a:p>
          <a:p>
            <a:r>
              <a:rPr lang="en-US" sz="2400" dirty="0">
                <a:ea typeface="Tahoma"/>
                <a:cs typeface="Tahoma"/>
              </a:rPr>
              <a:t>Provide insight and materials to support our partners making submissions to the USCDI</a:t>
            </a:r>
            <a:endParaRPr lang="en-US" dirty="0">
              <a:ea typeface="Tahoma"/>
              <a:cs typeface="Tahoma"/>
            </a:endParaRPr>
          </a:p>
          <a:p>
            <a:endParaRPr lang="en-US" sz="2800" dirty="0"/>
          </a:p>
        </p:txBody>
      </p:sp>
    </p:spTree>
    <p:extLst>
      <p:ext uri="{BB962C8B-B14F-4D97-AF65-F5344CB8AC3E}">
        <p14:creationId xmlns:p14="http://schemas.microsoft.com/office/powerpoint/2010/main" val="383035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D511BF-2756-4207-9D3D-D1CEF7761F9D}"/>
              </a:ext>
            </a:extLst>
          </p:cNvPr>
          <p:cNvSpPr>
            <a:spLocks noGrp="1"/>
          </p:cNvSpPr>
          <p:nvPr>
            <p:ph type="sldNum" sz="quarter" idx="12"/>
          </p:nvPr>
        </p:nvSpPr>
        <p:spPr/>
        <p:txBody>
          <a:bodyPr/>
          <a:lstStyle/>
          <a:p>
            <a:fld id="{78C6FE43-907D-4A66-AAD7-79F3D3A0FF28}" type="slidenum">
              <a:rPr lang="en-US" smtClean="0"/>
              <a:t>5</a:t>
            </a:fld>
            <a:endParaRPr lang="en-US"/>
          </a:p>
        </p:txBody>
      </p:sp>
      <p:pic>
        <p:nvPicPr>
          <p:cNvPr id="5" name="Picture 4">
            <a:extLst>
              <a:ext uri="{FF2B5EF4-FFF2-40B4-BE49-F238E27FC236}">
                <a16:creationId xmlns:a16="http://schemas.microsoft.com/office/drawing/2014/main" id="{174F9EA1-40B1-435A-906A-2B60AF2D3CC2}"/>
              </a:ext>
            </a:extLst>
          </p:cNvPr>
          <p:cNvPicPr>
            <a:picLocks noChangeAspect="1"/>
          </p:cNvPicPr>
          <p:nvPr/>
        </p:nvPicPr>
        <p:blipFill>
          <a:blip r:embed="rId2"/>
          <a:stretch>
            <a:fillRect/>
          </a:stretch>
        </p:blipFill>
        <p:spPr>
          <a:xfrm>
            <a:off x="449580" y="218524"/>
            <a:ext cx="11292840" cy="6137826"/>
          </a:xfrm>
          <a:prstGeom prst="rect">
            <a:avLst/>
          </a:prstGeom>
        </p:spPr>
      </p:pic>
    </p:spTree>
    <p:extLst>
      <p:ext uri="{BB962C8B-B14F-4D97-AF65-F5344CB8AC3E}">
        <p14:creationId xmlns:p14="http://schemas.microsoft.com/office/powerpoint/2010/main" val="2200440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D07B-3A21-FB4A-B24F-33B1221A6A2D}"/>
              </a:ext>
            </a:extLst>
          </p:cNvPr>
          <p:cNvSpPr>
            <a:spLocks noGrp="1"/>
          </p:cNvSpPr>
          <p:nvPr>
            <p:ph type="title"/>
          </p:nvPr>
        </p:nvSpPr>
        <p:spPr>
          <a:xfrm>
            <a:off x="286719" y="260648"/>
            <a:ext cx="5809281" cy="1091579"/>
          </a:xfrm>
        </p:spPr>
        <p:txBody>
          <a:bodyPr vert="horz" lIns="91440" tIns="45720" rIns="91440" bIns="45720" rtlCol="0" anchor="ctr">
            <a:normAutofit fontScale="90000"/>
          </a:bodyPr>
          <a:lstStyle/>
          <a:p>
            <a:pPr algn="ctr"/>
            <a:r>
              <a:rPr lang="en-US" sz="3700" dirty="0">
                <a:solidFill>
                  <a:schemeClr val="tx2"/>
                </a:solidFill>
              </a:rPr>
              <a:t>US Core Data for Interoperability (USCDI)</a:t>
            </a:r>
          </a:p>
        </p:txBody>
      </p:sp>
      <p:sp>
        <p:nvSpPr>
          <p:cNvPr id="4" name="TextBox 3">
            <a:extLst>
              <a:ext uri="{FF2B5EF4-FFF2-40B4-BE49-F238E27FC236}">
                <a16:creationId xmlns:a16="http://schemas.microsoft.com/office/drawing/2014/main" id="{2C0B623B-10FD-D243-9FF4-FA65DA982803}"/>
              </a:ext>
            </a:extLst>
          </p:cNvPr>
          <p:cNvSpPr txBox="1"/>
          <p:nvPr/>
        </p:nvSpPr>
        <p:spPr>
          <a:xfrm>
            <a:off x="363606" y="1619537"/>
            <a:ext cx="5732394" cy="428656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Originally the (Meaningful Use) Common Clinical Dataset, required for exchange at transitions of care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Supported by the 21st Century Cures Act which also requires specialty content to be certified</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USCDI creates a framework for annual updates to expand the data classes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 reality, USCDI is a combination of data elements and data class requirements with variable levels of granularity</a:t>
            </a:r>
          </a:p>
        </p:txBody>
      </p:sp>
      <p:pic>
        <p:nvPicPr>
          <p:cNvPr id="5" name="Picture 4">
            <a:extLst>
              <a:ext uri="{FF2B5EF4-FFF2-40B4-BE49-F238E27FC236}">
                <a16:creationId xmlns:a16="http://schemas.microsoft.com/office/drawing/2014/main" id="{A52A21E1-053E-4B7F-800A-D646302F697F}"/>
              </a:ext>
            </a:extLst>
          </p:cNvPr>
          <p:cNvPicPr>
            <a:picLocks noChangeAspect="1"/>
          </p:cNvPicPr>
          <p:nvPr/>
        </p:nvPicPr>
        <p:blipFill>
          <a:blip r:embed="rId2"/>
          <a:stretch>
            <a:fillRect/>
          </a:stretch>
        </p:blipFill>
        <p:spPr>
          <a:xfrm>
            <a:off x="6248009" y="141779"/>
            <a:ext cx="5732394" cy="6257597"/>
          </a:xfrm>
          <a:prstGeom prst="rect">
            <a:avLst/>
          </a:prstGeom>
        </p:spPr>
      </p:pic>
    </p:spTree>
    <p:extLst>
      <p:ext uri="{BB962C8B-B14F-4D97-AF65-F5344CB8AC3E}">
        <p14:creationId xmlns:p14="http://schemas.microsoft.com/office/powerpoint/2010/main" val="35623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DD3697-B0E8-4975-AEEA-FFAAD91832D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741FFD9-86C0-45F7-BA52-8670C1F1EF4C}"/>
              </a:ext>
            </a:extLst>
          </p:cNvPr>
          <p:cNvSpPr>
            <a:spLocks noGrp="1"/>
          </p:cNvSpPr>
          <p:nvPr>
            <p:ph type="sldNum" sz="quarter" idx="12"/>
          </p:nvPr>
        </p:nvSpPr>
        <p:spPr/>
        <p:txBody>
          <a:bodyPr/>
          <a:lstStyle/>
          <a:p>
            <a:fld id="{78C6FE43-907D-4A66-AAD7-79F3D3A0FF28}" type="slidenum">
              <a:rPr lang="en-US" smtClean="0"/>
              <a:t>7</a:t>
            </a:fld>
            <a:endParaRPr lang="en-US"/>
          </a:p>
        </p:txBody>
      </p:sp>
      <p:pic>
        <p:nvPicPr>
          <p:cNvPr id="5" name="Picture 4">
            <a:extLst>
              <a:ext uri="{FF2B5EF4-FFF2-40B4-BE49-F238E27FC236}">
                <a16:creationId xmlns:a16="http://schemas.microsoft.com/office/drawing/2014/main" id="{10F1A165-52D8-462A-B133-2C1FEC7C503A}"/>
              </a:ext>
            </a:extLst>
          </p:cNvPr>
          <p:cNvPicPr>
            <a:picLocks noChangeAspect="1"/>
          </p:cNvPicPr>
          <p:nvPr/>
        </p:nvPicPr>
        <p:blipFill>
          <a:blip r:embed="rId2"/>
          <a:stretch>
            <a:fillRect/>
          </a:stretch>
        </p:blipFill>
        <p:spPr>
          <a:xfrm>
            <a:off x="0" y="554096"/>
            <a:ext cx="12192000" cy="5749808"/>
          </a:xfrm>
          <a:prstGeom prst="rect">
            <a:avLst/>
          </a:prstGeom>
        </p:spPr>
      </p:pic>
    </p:spTree>
    <p:extLst>
      <p:ext uri="{BB962C8B-B14F-4D97-AF65-F5344CB8AC3E}">
        <p14:creationId xmlns:p14="http://schemas.microsoft.com/office/powerpoint/2010/main" val="2907504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47FD69-905B-4BA2-ABEF-1D8A95BA6F0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7A0E3CF-1B83-49AD-A34A-9EC74ECA58B3}"/>
              </a:ext>
            </a:extLst>
          </p:cNvPr>
          <p:cNvSpPr>
            <a:spLocks noGrp="1"/>
          </p:cNvSpPr>
          <p:nvPr>
            <p:ph type="sldNum" sz="quarter" idx="12"/>
          </p:nvPr>
        </p:nvSpPr>
        <p:spPr/>
        <p:txBody>
          <a:bodyPr/>
          <a:lstStyle/>
          <a:p>
            <a:fld id="{78C6FE43-907D-4A66-AAD7-79F3D3A0FF28}" type="slidenum">
              <a:rPr lang="en-US" smtClean="0"/>
              <a:t>8</a:t>
            </a:fld>
            <a:endParaRPr lang="en-US"/>
          </a:p>
        </p:txBody>
      </p:sp>
      <p:pic>
        <p:nvPicPr>
          <p:cNvPr id="5" name="Picture 4">
            <a:extLst>
              <a:ext uri="{FF2B5EF4-FFF2-40B4-BE49-F238E27FC236}">
                <a16:creationId xmlns:a16="http://schemas.microsoft.com/office/drawing/2014/main" id="{2FBBB9EE-5998-46F3-B076-73362184C0DD}"/>
              </a:ext>
            </a:extLst>
          </p:cNvPr>
          <p:cNvPicPr>
            <a:picLocks noChangeAspect="1"/>
          </p:cNvPicPr>
          <p:nvPr/>
        </p:nvPicPr>
        <p:blipFill>
          <a:blip r:embed="rId2"/>
          <a:stretch>
            <a:fillRect/>
          </a:stretch>
        </p:blipFill>
        <p:spPr>
          <a:xfrm>
            <a:off x="243840" y="56887"/>
            <a:ext cx="11353800" cy="6245158"/>
          </a:xfrm>
          <a:prstGeom prst="rect">
            <a:avLst/>
          </a:prstGeom>
        </p:spPr>
      </p:pic>
    </p:spTree>
    <p:extLst>
      <p:ext uri="{BB962C8B-B14F-4D97-AF65-F5344CB8AC3E}">
        <p14:creationId xmlns:p14="http://schemas.microsoft.com/office/powerpoint/2010/main" val="3026529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98F196-1E0D-425C-9262-CC3E5E489AF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E7F7F32A-5DCB-4455-A038-AE7347BE30A9}"/>
              </a:ext>
            </a:extLst>
          </p:cNvPr>
          <p:cNvSpPr>
            <a:spLocks noGrp="1"/>
          </p:cNvSpPr>
          <p:nvPr>
            <p:ph type="sldNum" sz="quarter" idx="12"/>
          </p:nvPr>
        </p:nvSpPr>
        <p:spPr/>
        <p:txBody>
          <a:bodyPr/>
          <a:lstStyle/>
          <a:p>
            <a:fld id="{78C6FE43-907D-4A66-AAD7-79F3D3A0FF28}" type="slidenum">
              <a:rPr lang="en-US" smtClean="0"/>
              <a:t>9</a:t>
            </a:fld>
            <a:endParaRPr lang="en-US"/>
          </a:p>
        </p:txBody>
      </p:sp>
      <p:pic>
        <p:nvPicPr>
          <p:cNvPr id="9" name="Picture 8">
            <a:extLst>
              <a:ext uri="{FF2B5EF4-FFF2-40B4-BE49-F238E27FC236}">
                <a16:creationId xmlns:a16="http://schemas.microsoft.com/office/drawing/2014/main" id="{89101B3D-FDEE-4D3A-AF56-B8498A937DB8}"/>
              </a:ext>
            </a:extLst>
          </p:cNvPr>
          <p:cNvPicPr>
            <a:picLocks noChangeAspect="1"/>
          </p:cNvPicPr>
          <p:nvPr/>
        </p:nvPicPr>
        <p:blipFill>
          <a:blip r:embed="rId2"/>
          <a:stretch>
            <a:fillRect/>
          </a:stretch>
        </p:blipFill>
        <p:spPr>
          <a:xfrm>
            <a:off x="0" y="293786"/>
            <a:ext cx="12192000" cy="5737028"/>
          </a:xfrm>
          <a:prstGeom prst="rect">
            <a:avLst/>
          </a:prstGeom>
        </p:spPr>
      </p:pic>
    </p:spTree>
    <p:extLst>
      <p:ext uri="{BB962C8B-B14F-4D97-AF65-F5344CB8AC3E}">
        <p14:creationId xmlns:p14="http://schemas.microsoft.com/office/powerpoint/2010/main" val="810492374"/>
      </p:ext>
    </p:extLst>
  </p:cSld>
  <p:clrMapOvr>
    <a:masterClrMapping/>
  </p:clrMapOvr>
</p:sld>
</file>

<file path=ppt/theme/theme1.xml><?xml version="1.0" encoding="utf-8"?>
<a:theme xmlns:a="http://schemas.openxmlformats.org/drawingml/2006/main" name="1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ult Immunization Learning Community Call Y2 11-13-19 spdraft" id="{5B130670-D092-448F-90B7-113DED51271B}" vid="{6DBCA15D-D39F-4352-9EB7-FB2FF5831F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F84090786DDB34F9BBC57C01F0E3373" ma:contentTypeVersion="12" ma:contentTypeDescription="Create a new document." ma:contentTypeScope="" ma:versionID="4c57d26861a30dce310e9521d96c377e">
  <xsd:schema xmlns:xsd="http://www.w3.org/2001/XMLSchema" xmlns:xs="http://www.w3.org/2001/XMLSchema" xmlns:p="http://schemas.microsoft.com/office/2006/metadata/properties" xmlns:ns2="545192ee-1200-4fac-ba0d-e6bf4c8322aa" xmlns:ns3="1cc76c84-aaa5-4876-b18a-aff10d6398af" targetNamespace="http://schemas.microsoft.com/office/2006/metadata/properties" ma:root="true" ma:fieldsID="ce10f8fbd6c706dca2162285cb492649" ns2:_="" ns3:_="">
    <xsd:import namespace="545192ee-1200-4fac-ba0d-e6bf4c8322aa"/>
    <xsd:import namespace="1cc76c84-aaa5-4876-b18a-aff10d6398a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192ee-1200-4fac-ba0d-e6bf4c8322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c76c84-aaa5-4876-b18a-aff10d6398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855CEC-D09C-4F95-BDDE-9CD8F66BE4FF}">
  <ds:schemaRef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terms/"/>
    <ds:schemaRef ds:uri="545192ee-1200-4fac-ba0d-e6bf4c8322aa"/>
    <ds:schemaRef ds:uri="1cc76c84-aaa5-4876-b18a-aff10d6398af"/>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3B4D9FA-A472-44E8-A7AB-DE1917B5776E}">
  <ds:schemaRefs>
    <ds:schemaRef ds:uri="http://schemas.microsoft.com/sharepoint/v3/contenttype/forms"/>
  </ds:schemaRefs>
</ds:datastoreItem>
</file>

<file path=customXml/itemProps3.xml><?xml version="1.0" encoding="utf-8"?>
<ds:datastoreItem xmlns:ds="http://schemas.openxmlformats.org/officeDocument/2006/customXml" ds:itemID="{9FC87EF3-4EEE-4E74-8ED9-618984DC0C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192ee-1200-4fac-ba0d-e6bf4c8322aa"/>
    <ds:schemaRef ds:uri="1cc76c84-aaa5-4876-b18a-aff10d6398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4356</TotalTime>
  <Words>791</Words>
  <Application>Microsoft Office PowerPoint</Application>
  <PresentationFormat>Widescreen</PresentationFormat>
  <Paragraphs>126</Paragraphs>
  <Slides>34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Open Sans</vt:lpstr>
      <vt:lpstr>1_Office Theme</vt:lpstr>
      <vt:lpstr>Communicate, Collaborate, Interoperate!  Harmonize Data via the United States Core Data for Interoperability Version 3 (USCDIv3)</vt:lpstr>
      <vt:lpstr>PowerPoint Presentation</vt:lpstr>
      <vt:lpstr>AGENDA </vt:lpstr>
      <vt:lpstr>OBJECTIVES </vt:lpstr>
      <vt:lpstr>PowerPoint Presentation</vt:lpstr>
      <vt:lpstr>US Core Data for Interoperability (USCDI)</vt:lpstr>
      <vt:lpstr>PowerPoint Presentation</vt:lpstr>
      <vt:lpstr>PowerPoint Presentation</vt:lpstr>
      <vt:lpstr>PowerPoint Presentation</vt:lpstr>
      <vt:lpstr>PowerPoint Presentation</vt:lpstr>
      <vt:lpstr>PowerPoint Presentation</vt:lpstr>
      <vt:lpstr>PowerPoint Presentation</vt:lpstr>
      <vt:lpstr>USCDI establishes a minimum set of data classes that  are required to be interoperable nationwide</vt:lpstr>
      <vt:lpstr>Data Classes? How is that Interoperable?</vt:lpstr>
      <vt:lpstr>USCDI Submissions using ONDEC</vt:lpstr>
      <vt:lpstr>ONC Evaluation and Levels of data elements </vt:lpstr>
      <vt:lpstr>PowerPoint Presentation</vt:lpstr>
      <vt:lpstr>USCDI as a Lever for Interoperability</vt:lpstr>
      <vt:lpstr>PowerPoint Presentation</vt:lpstr>
      <vt:lpstr>USCDI v3 Open for 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FQHC/Partner Engagement Strategy: Clinician and Informatics Learning Collaborative</vt:lpstr>
      <vt:lpstr>PowerPoint Presentation</vt:lpstr>
      <vt:lpstr>POLL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Raymonde Uy</dc:creator>
  <cp:lastModifiedBy>Nicolle Cruz Basabe</cp:lastModifiedBy>
  <cp:revision>2</cp:revision>
  <dcterms:created xsi:type="dcterms:W3CDTF">2022-03-28T20:02:47Z</dcterms:created>
  <dcterms:modified xsi:type="dcterms:W3CDTF">2022-04-22T16:30:11Z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0x0101008F84090786DDB34F9BBC57C01F0E3373</vt:lpwstr>
  </property>
</Properties>
</file>