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 id="2147483700" r:id="rId6"/>
    <p:sldMasterId id="2147483731" r:id="rId7"/>
    <p:sldMasterId id="2147483744" r:id="rId8"/>
    <p:sldMasterId id="2147483758" r:id="rId9"/>
    <p:sldMasterId id="2147483773" r:id="rId10"/>
    <p:sldMasterId id="2147483788" r:id="rId11"/>
  </p:sldMasterIdLst>
  <p:notesMasterIdLst>
    <p:notesMasterId r:id="rId66"/>
  </p:notesMasterIdLst>
  <p:handoutMasterIdLst>
    <p:handoutMasterId r:id="rId67"/>
  </p:handoutMasterIdLst>
  <p:sldIdLst>
    <p:sldId id="1047" r:id="rId12"/>
    <p:sldId id="799" r:id="rId13"/>
    <p:sldId id="812" r:id="rId14"/>
    <p:sldId id="288" r:id="rId15"/>
    <p:sldId id="838" r:id="rId16"/>
    <p:sldId id="1056" r:id="rId17"/>
    <p:sldId id="1057" r:id="rId18"/>
    <p:sldId id="1030" r:id="rId19"/>
    <p:sldId id="1058" r:id="rId20"/>
    <p:sldId id="1032" r:id="rId21"/>
    <p:sldId id="1033" r:id="rId22"/>
    <p:sldId id="1034" r:id="rId23"/>
    <p:sldId id="1035" r:id="rId24"/>
    <p:sldId id="1036" r:id="rId25"/>
    <p:sldId id="1037" r:id="rId26"/>
    <p:sldId id="1038" r:id="rId27"/>
    <p:sldId id="1039" r:id="rId28"/>
    <p:sldId id="1040" r:id="rId29"/>
    <p:sldId id="1041" r:id="rId30"/>
    <p:sldId id="1042" r:id="rId31"/>
    <p:sldId id="1043" r:id="rId32"/>
    <p:sldId id="1044" r:id="rId33"/>
    <p:sldId id="1045" r:id="rId34"/>
    <p:sldId id="1059" r:id="rId35"/>
    <p:sldId id="1060" r:id="rId36"/>
    <p:sldId id="1061" r:id="rId37"/>
    <p:sldId id="1062" r:id="rId38"/>
    <p:sldId id="1063" r:id="rId39"/>
    <p:sldId id="1064" r:id="rId40"/>
    <p:sldId id="1065" r:id="rId41"/>
    <p:sldId id="1066" r:id="rId42"/>
    <p:sldId id="1067" r:id="rId43"/>
    <p:sldId id="1068" r:id="rId44"/>
    <p:sldId id="1069" r:id="rId45"/>
    <p:sldId id="1070" r:id="rId46"/>
    <p:sldId id="1071" r:id="rId47"/>
    <p:sldId id="1072" r:id="rId48"/>
    <p:sldId id="1073" r:id="rId49"/>
    <p:sldId id="1074" r:id="rId50"/>
    <p:sldId id="1075" r:id="rId51"/>
    <p:sldId id="1076" r:id="rId52"/>
    <p:sldId id="1077" r:id="rId53"/>
    <p:sldId id="1078" r:id="rId54"/>
    <p:sldId id="1079" r:id="rId55"/>
    <p:sldId id="1080" r:id="rId56"/>
    <p:sldId id="1081" r:id="rId57"/>
    <p:sldId id="1082" r:id="rId58"/>
    <p:sldId id="1083" r:id="rId59"/>
    <p:sldId id="1084" r:id="rId60"/>
    <p:sldId id="1085" r:id="rId61"/>
    <p:sldId id="847" r:id="rId62"/>
    <p:sldId id="1053" r:id="rId63"/>
    <p:sldId id="1052" r:id="rId64"/>
    <p:sldId id="802" r:id="rId6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ler, Margaret" initials="MM" lastIdx="12" clrIdx="0">
    <p:extLst>
      <p:ext uri="{19B8F6BF-5375-455C-9EA6-DF929625EA0E}">
        <p15:presenceInfo xmlns:p15="http://schemas.microsoft.com/office/powerpoint/2012/main" userId="S-1-5-21-2122500139-1198148142-3152560411-96087" providerId="AD"/>
      </p:ext>
    </p:extLst>
  </p:cmAuthor>
  <p:cmAuthor id="2" name="Margaret Miller" initials="MM" lastIdx="3" clrIdx="1">
    <p:extLst>
      <p:ext uri="{19B8F6BF-5375-455C-9EA6-DF929625EA0E}">
        <p15:presenceInfo xmlns:p15="http://schemas.microsoft.com/office/powerpoint/2012/main" userId="Margaret Mil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BCD"/>
    <a:srgbClr val="A7A9AC"/>
    <a:srgbClr val="F06C4E"/>
    <a:srgbClr val="CF4520"/>
    <a:srgbClr val="002D72"/>
    <a:srgbClr val="0072CE"/>
    <a:srgbClr val="719949"/>
    <a:srgbClr val="86C8BC"/>
    <a:srgbClr val="286140"/>
    <a:srgbClr val="FF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5" autoAdjust="0"/>
    <p:restoredTop sz="95226" autoAdjust="0"/>
  </p:normalViewPr>
  <p:slideViewPr>
    <p:cSldViewPr snapToGrid="0" snapToObjects="1">
      <p:cViewPr varScale="1">
        <p:scale>
          <a:sx n="86" d="100"/>
          <a:sy n="86" d="100"/>
        </p:scale>
        <p:origin x="379" y="58"/>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23" d="100"/>
          <a:sy n="123" d="100"/>
        </p:scale>
        <p:origin x="491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diagrams/_rels/data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ata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_rels/data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84.png"/><Relationship Id="rId7" Type="http://schemas.openxmlformats.org/officeDocument/2006/relationships/image" Target="../media/image7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8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_rels/drawing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84.png"/><Relationship Id="rId7" Type="http://schemas.openxmlformats.org/officeDocument/2006/relationships/image" Target="../media/image7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8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035EB3-3D5E-4FD2-8DF0-4D3A73A41EF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64AD4C2-A114-4654-AE06-79D326AE8EFB}">
      <dgm:prSet/>
      <dgm:spPr/>
      <dgm:t>
        <a:bodyPr/>
        <a:lstStyle/>
        <a:p>
          <a:r>
            <a:rPr lang="en-US"/>
            <a:t>Use web-based tools to assess source credibility</a:t>
          </a:r>
        </a:p>
      </dgm:t>
    </dgm:pt>
    <dgm:pt modelId="{DCFF46ED-F96E-4769-B47D-C63007C0CA4D}" type="parTrans" cxnId="{73EF439F-CF1A-4F82-BA06-65061ECD76DB}">
      <dgm:prSet/>
      <dgm:spPr/>
      <dgm:t>
        <a:bodyPr/>
        <a:lstStyle/>
        <a:p>
          <a:endParaRPr lang="en-US"/>
        </a:p>
      </dgm:t>
    </dgm:pt>
    <dgm:pt modelId="{B3BA8881-6B36-43BA-B886-483F454F579F}" type="sibTrans" cxnId="{73EF439F-CF1A-4F82-BA06-65061ECD76DB}">
      <dgm:prSet/>
      <dgm:spPr/>
      <dgm:t>
        <a:bodyPr/>
        <a:lstStyle/>
        <a:p>
          <a:endParaRPr lang="en-US"/>
        </a:p>
      </dgm:t>
    </dgm:pt>
    <dgm:pt modelId="{27244D78-FCD9-41E7-BF67-C010B0E9166F}">
      <dgm:prSet/>
      <dgm:spPr/>
      <dgm:t>
        <a:bodyPr/>
        <a:lstStyle/>
        <a:p>
          <a:r>
            <a:rPr lang="en-US"/>
            <a:t>Verify with other news sources, fact checking sites</a:t>
          </a:r>
        </a:p>
      </dgm:t>
    </dgm:pt>
    <dgm:pt modelId="{634A182D-1ED7-4D92-B992-D8E765A8F425}" type="parTrans" cxnId="{1A509071-8F9E-4005-BEC3-F261D41AC729}">
      <dgm:prSet/>
      <dgm:spPr/>
      <dgm:t>
        <a:bodyPr/>
        <a:lstStyle/>
        <a:p>
          <a:endParaRPr lang="en-US"/>
        </a:p>
      </dgm:t>
    </dgm:pt>
    <dgm:pt modelId="{C418E984-F2AB-479D-BF87-D9DB040CE760}" type="sibTrans" cxnId="{1A509071-8F9E-4005-BEC3-F261D41AC729}">
      <dgm:prSet/>
      <dgm:spPr/>
      <dgm:t>
        <a:bodyPr/>
        <a:lstStyle/>
        <a:p>
          <a:endParaRPr lang="en-US"/>
        </a:p>
      </dgm:t>
    </dgm:pt>
    <dgm:pt modelId="{02176793-3DC4-4CBB-905C-F9DBEDAD4CFA}">
      <dgm:prSet/>
      <dgm:spPr/>
      <dgm:t>
        <a:bodyPr/>
        <a:lstStyle/>
        <a:p>
          <a:r>
            <a:rPr lang="en-US"/>
            <a:t>Review other content from the source (evaluate level of editorial oversight)</a:t>
          </a:r>
        </a:p>
      </dgm:t>
    </dgm:pt>
    <dgm:pt modelId="{C1309B1E-52D1-4475-81F0-DE1AEC52BB2D}" type="parTrans" cxnId="{66C07BE6-4C88-48F6-A861-AEA2EB650143}">
      <dgm:prSet/>
      <dgm:spPr/>
      <dgm:t>
        <a:bodyPr/>
        <a:lstStyle/>
        <a:p>
          <a:endParaRPr lang="en-US"/>
        </a:p>
      </dgm:t>
    </dgm:pt>
    <dgm:pt modelId="{D5F2EDE2-C732-40BB-A7ED-84DE13AE0511}" type="sibTrans" cxnId="{66C07BE6-4C88-48F6-A861-AEA2EB650143}">
      <dgm:prSet/>
      <dgm:spPr/>
      <dgm:t>
        <a:bodyPr/>
        <a:lstStyle/>
        <a:p>
          <a:endParaRPr lang="en-US"/>
        </a:p>
      </dgm:t>
    </dgm:pt>
    <dgm:pt modelId="{0FA833F4-9FED-415E-AE98-40ACF37236BB}">
      <dgm:prSet/>
      <dgm:spPr/>
      <dgm:t>
        <a:bodyPr/>
        <a:lstStyle/>
        <a:p>
          <a:r>
            <a:rPr lang="en-US"/>
            <a:t>Be wary of messages designed to appeal to emotions</a:t>
          </a:r>
        </a:p>
      </dgm:t>
    </dgm:pt>
    <dgm:pt modelId="{2B594D07-D325-4AC5-A75B-0D59C263A79B}" type="parTrans" cxnId="{FF8E5F26-9E6E-4D01-812F-C0D07E31EC40}">
      <dgm:prSet/>
      <dgm:spPr/>
      <dgm:t>
        <a:bodyPr/>
        <a:lstStyle/>
        <a:p>
          <a:endParaRPr lang="en-US"/>
        </a:p>
      </dgm:t>
    </dgm:pt>
    <dgm:pt modelId="{38E05B3F-9CAA-44F9-96B0-4AA58E66717C}" type="sibTrans" cxnId="{FF8E5F26-9E6E-4D01-812F-C0D07E31EC40}">
      <dgm:prSet/>
      <dgm:spPr/>
      <dgm:t>
        <a:bodyPr/>
        <a:lstStyle/>
        <a:p>
          <a:endParaRPr lang="en-US"/>
        </a:p>
      </dgm:t>
    </dgm:pt>
    <dgm:pt modelId="{A25EB7F7-BA71-4185-A76D-0B05C8304AB0}">
      <dgm:prSet/>
      <dgm:spPr/>
      <dgm:t>
        <a:bodyPr/>
        <a:lstStyle/>
        <a:p>
          <a:r>
            <a:rPr lang="en-US"/>
            <a:t>Increase awareness of disinformation tactics</a:t>
          </a:r>
        </a:p>
      </dgm:t>
    </dgm:pt>
    <dgm:pt modelId="{E7DF4F69-F7DF-4D39-A33F-50B5F6C6E567}" type="parTrans" cxnId="{635686C8-E5E3-4664-BFE3-BCF574230331}">
      <dgm:prSet/>
      <dgm:spPr/>
      <dgm:t>
        <a:bodyPr/>
        <a:lstStyle/>
        <a:p>
          <a:endParaRPr lang="en-US"/>
        </a:p>
      </dgm:t>
    </dgm:pt>
    <dgm:pt modelId="{42F5D1D3-F82C-4905-B54B-8FE4DA638EB5}" type="sibTrans" cxnId="{635686C8-E5E3-4664-BFE3-BCF574230331}">
      <dgm:prSet/>
      <dgm:spPr/>
      <dgm:t>
        <a:bodyPr/>
        <a:lstStyle/>
        <a:p>
          <a:endParaRPr lang="en-US"/>
        </a:p>
      </dgm:t>
    </dgm:pt>
    <dgm:pt modelId="{4892541B-CF0E-414F-A811-9E2E80EF30EC}">
      <dgm:prSet/>
      <dgm:spPr/>
      <dgm:t>
        <a:bodyPr/>
        <a:lstStyle/>
        <a:p>
          <a:r>
            <a:rPr lang="en-US" dirty="0"/>
            <a:t>Understand your own personal biases and capacity to change opinion when presented with new evidence</a:t>
          </a:r>
        </a:p>
      </dgm:t>
    </dgm:pt>
    <dgm:pt modelId="{F47A8686-65FE-4B13-BAD5-36BC66839F56}" type="parTrans" cxnId="{24C112DE-AD2A-430B-B3FC-5B5FBD227848}">
      <dgm:prSet/>
      <dgm:spPr/>
      <dgm:t>
        <a:bodyPr/>
        <a:lstStyle/>
        <a:p>
          <a:endParaRPr lang="en-US"/>
        </a:p>
      </dgm:t>
    </dgm:pt>
    <dgm:pt modelId="{A669A08C-95CA-455D-BF2A-8FF06373457A}" type="sibTrans" cxnId="{24C112DE-AD2A-430B-B3FC-5B5FBD227848}">
      <dgm:prSet/>
      <dgm:spPr/>
      <dgm:t>
        <a:bodyPr/>
        <a:lstStyle/>
        <a:p>
          <a:endParaRPr lang="en-US"/>
        </a:p>
      </dgm:t>
    </dgm:pt>
    <dgm:pt modelId="{67F9F975-C05D-492B-957B-E528A3B6174C}" type="pres">
      <dgm:prSet presAssocID="{A0035EB3-3D5E-4FD2-8DF0-4D3A73A41EF6}" presName="root" presStyleCnt="0">
        <dgm:presLayoutVars>
          <dgm:dir/>
          <dgm:resizeHandles val="exact"/>
        </dgm:presLayoutVars>
      </dgm:prSet>
      <dgm:spPr/>
    </dgm:pt>
    <dgm:pt modelId="{6E6D63D5-11AE-4F07-B713-7718628790D8}" type="pres">
      <dgm:prSet presAssocID="{A0035EB3-3D5E-4FD2-8DF0-4D3A73A41EF6}" presName="container" presStyleCnt="0">
        <dgm:presLayoutVars>
          <dgm:dir/>
          <dgm:resizeHandles val="exact"/>
        </dgm:presLayoutVars>
      </dgm:prSet>
      <dgm:spPr/>
    </dgm:pt>
    <dgm:pt modelId="{39FA9187-213B-43F4-9D60-F25D80D83898}" type="pres">
      <dgm:prSet presAssocID="{F64AD4C2-A114-4654-AE06-79D326AE8EFB}" presName="compNode" presStyleCnt="0"/>
      <dgm:spPr/>
    </dgm:pt>
    <dgm:pt modelId="{622F6417-DDDC-45B6-96A3-C09B651ECA6C}" type="pres">
      <dgm:prSet presAssocID="{F64AD4C2-A114-4654-AE06-79D326AE8EFB}" presName="iconBgRect" presStyleLbl="bgShp" presStyleIdx="0" presStyleCnt="6"/>
      <dgm:spPr/>
    </dgm:pt>
    <dgm:pt modelId="{70D0EE9E-DFBD-4B8D-AE4F-8B4B1C3C76C0}" type="pres">
      <dgm:prSet presAssocID="{F64AD4C2-A114-4654-AE06-79D326AE8EF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CD6E5E0C-45B5-4D65-B5B9-97934802B53D}" type="pres">
      <dgm:prSet presAssocID="{F64AD4C2-A114-4654-AE06-79D326AE8EFB}" presName="spaceRect" presStyleCnt="0"/>
      <dgm:spPr/>
    </dgm:pt>
    <dgm:pt modelId="{9ABDC23C-9126-4708-9294-7E96E3E5F57B}" type="pres">
      <dgm:prSet presAssocID="{F64AD4C2-A114-4654-AE06-79D326AE8EFB}" presName="textRect" presStyleLbl="revTx" presStyleIdx="0" presStyleCnt="6">
        <dgm:presLayoutVars>
          <dgm:chMax val="1"/>
          <dgm:chPref val="1"/>
        </dgm:presLayoutVars>
      </dgm:prSet>
      <dgm:spPr/>
    </dgm:pt>
    <dgm:pt modelId="{9D385F6B-5B7A-4C68-91C4-0F02ACBBA69F}" type="pres">
      <dgm:prSet presAssocID="{B3BA8881-6B36-43BA-B886-483F454F579F}" presName="sibTrans" presStyleLbl="sibTrans2D1" presStyleIdx="0" presStyleCnt="0"/>
      <dgm:spPr/>
    </dgm:pt>
    <dgm:pt modelId="{FF02C97A-CEDE-4F66-95F4-98C80E42FCA9}" type="pres">
      <dgm:prSet presAssocID="{27244D78-FCD9-41E7-BF67-C010B0E9166F}" presName="compNode" presStyleCnt="0"/>
      <dgm:spPr/>
    </dgm:pt>
    <dgm:pt modelId="{BAB51463-604C-42C4-B4DA-45B6C906F964}" type="pres">
      <dgm:prSet presAssocID="{27244D78-FCD9-41E7-BF67-C010B0E9166F}" presName="iconBgRect" presStyleLbl="bgShp" presStyleIdx="1" presStyleCnt="6"/>
      <dgm:spPr/>
    </dgm:pt>
    <dgm:pt modelId="{210CFC8E-FAAD-4EDC-BCCE-E4EA93D4E720}" type="pres">
      <dgm:prSet presAssocID="{27244D78-FCD9-41E7-BF67-C010B0E9166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B910CBD9-115D-4E19-B252-AAE520B8BC21}" type="pres">
      <dgm:prSet presAssocID="{27244D78-FCD9-41E7-BF67-C010B0E9166F}" presName="spaceRect" presStyleCnt="0"/>
      <dgm:spPr/>
    </dgm:pt>
    <dgm:pt modelId="{6B4C70A1-80F3-4B53-A49C-C346317D4D23}" type="pres">
      <dgm:prSet presAssocID="{27244D78-FCD9-41E7-BF67-C010B0E9166F}" presName="textRect" presStyleLbl="revTx" presStyleIdx="1" presStyleCnt="6">
        <dgm:presLayoutVars>
          <dgm:chMax val="1"/>
          <dgm:chPref val="1"/>
        </dgm:presLayoutVars>
      </dgm:prSet>
      <dgm:spPr/>
    </dgm:pt>
    <dgm:pt modelId="{97C5380A-76A1-44C9-8B21-3A2C8C4ED8A4}" type="pres">
      <dgm:prSet presAssocID="{C418E984-F2AB-479D-BF87-D9DB040CE760}" presName="sibTrans" presStyleLbl="sibTrans2D1" presStyleIdx="0" presStyleCnt="0"/>
      <dgm:spPr/>
    </dgm:pt>
    <dgm:pt modelId="{8094ADE2-3973-47D1-AF7D-F75380F9AB93}" type="pres">
      <dgm:prSet presAssocID="{02176793-3DC4-4CBB-905C-F9DBEDAD4CFA}" presName="compNode" presStyleCnt="0"/>
      <dgm:spPr/>
    </dgm:pt>
    <dgm:pt modelId="{CFBA55B4-2536-4FBE-89B0-A747245241AD}" type="pres">
      <dgm:prSet presAssocID="{02176793-3DC4-4CBB-905C-F9DBEDAD4CFA}" presName="iconBgRect" presStyleLbl="bgShp" presStyleIdx="2" presStyleCnt="6"/>
      <dgm:spPr/>
    </dgm:pt>
    <dgm:pt modelId="{BB3474A0-A555-49CB-978B-A777D4404802}" type="pres">
      <dgm:prSet presAssocID="{02176793-3DC4-4CBB-905C-F9DBEDAD4CF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sion"/>
        </a:ext>
      </dgm:extLst>
    </dgm:pt>
    <dgm:pt modelId="{CB931520-DDAB-4A69-A7FF-C3B021E9D2B9}" type="pres">
      <dgm:prSet presAssocID="{02176793-3DC4-4CBB-905C-F9DBEDAD4CFA}" presName="spaceRect" presStyleCnt="0"/>
      <dgm:spPr/>
    </dgm:pt>
    <dgm:pt modelId="{DBD664BA-0F51-4481-8955-3A82536122F9}" type="pres">
      <dgm:prSet presAssocID="{02176793-3DC4-4CBB-905C-F9DBEDAD4CFA}" presName="textRect" presStyleLbl="revTx" presStyleIdx="2" presStyleCnt="6">
        <dgm:presLayoutVars>
          <dgm:chMax val="1"/>
          <dgm:chPref val="1"/>
        </dgm:presLayoutVars>
      </dgm:prSet>
      <dgm:spPr/>
    </dgm:pt>
    <dgm:pt modelId="{8BDC57A4-51EC-49C5-88FD-29EE88E1163B}" type="pres">
      <dgm:prSet presAssocID="{D5F2EDE2-C732-40BB-A7ED-84DE13AE0511}" presName="sibTrans" presStyleLbl="sibTrans2D1" presStyleIdx="0" presStyleCnt="0"/>
      <dgm:spPr/>
    </dgm:pt>
    <dgm:pt modelId="{2A05D7E5-FDDD-4172-B357-6323FFAFE816}" type="pres">
      <dgm:prSet presAssocID="{0FA833F4-9FED-415E-AE98-40ACF37236BB}" presName="compNode" presStyleCnt="0"/>
      <dgm:spPr/>
    </dgm:pt>
    <dgm:pt modelId="{D6462953-E99A-42BC-870C-278D830219D0}" type="pres">
      <dgm:prSet presAssocID="{0FA833F4-9FED-415E-AE98-40ACF37236BB}" presName="iconBgRect" presStyleLbl="bgShp" presStyleIdx="3" presStyleCnt="6"/>
      <dgm:spPr/>
    </dgm:pt>
    <dgm:pt modelId="{04344048-0113-43A6-A330-6D39908628A1}" type="pres">
      <dgm:prSet presAssocID="{0FA833F4-9FED-415E-AE98-40ACF37236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ry Face with No Fill"/>
        </a:ext>
      </dgm:extLst>
    </dgm:pt>
    <dgm:pt modelId="{973988C5-C21D-47D8-8252-3D59828FCD9A}" type="pres">
      <dgm:prSet presAssocID="{0FA833F4-9FED-415E-AE98-40ACF37236BB}" presName="spaceRect" presStyleCnt="0"/>
      <dgm:spPr/>
    </dgm:pt>
    <dgm:pt modelId="{80C32D9D-75B2-4D3A-8311-F9940B358B19}" type="pres">
      <dgm:prSet presAssocID="{0FA833F4-9FED-415E-AE98-40ACF37236BB}" presName="textRect" presStyleLbl="revTx" presStyleIdx="3" presStyleCnt="6">
        <dgm:presLayoutVars>
          <dgm:chMax val="1"/>
          <dgm:chPref val="1"/>
        </dgm:presLayoutVars>
      </dgm:prSet>
      <dgm:spPr/>
    </dgm:pt>
    <dgm:pt modelId="{AD27DEA6-9771-4935-8316-9BFDB29D99BA}" type="pres">
      <dgm:prSet presAssocID="{38E05B3F-9CAA-44F9-96B0-4AA58E66717C}" presName="sibTrans" presStyleLbl="sibTrans2D1" presStyleIdx="0" presStyleCnt="0"/>
      <dgm:spPr/>
    </dgm:pt>
    <dgm:pt modelId="{2EBCF1B7-D026-4530-843B-06D4AA0C9AC8}" type="pres">
      <dgm:prSet presAssocID="{A25EB7F7-BA71-4185-A76D-0B05C8304AB0}" presName="compNode" presStyleCnt="0"/>
      <dgm:spPr/>
    </dgm:pt>
    <dgm:pt modelId="{DA1FF0F5-ACDB-4892-8B6E-8AC8977B9B90}" type="pres">
      <dgm:prSet presAssocID="{A25EB7F7-BA71-4185-A76D-0B05C8304AB0}" presName="iconBgRect" presStyleLbl="bgShp" presStyleIdx="4" presStyleCnt="6"/>
      <dgm:spPr/>
    </dgm:pt>
    <dgm:pt modelId="{412326F1-EF29-432A-8BDC-76A6DBC9491D}" type="pres">
      <dgm:prSet presAssocID="{A25EB7F7-BA71-4185-A76D-0B05C8304AB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D5FB19DF-E615-4B02-9ED7-87667FAE94DC}" type="pres">
      <dgm:prSet presAssocID="{A25EB7F7-BA71-4185-A76D-0B05C8304AB0}" presName="spaceRect" presStyleCnt="0"/>
      <dgm:spPr/>
    </dgm:pt>
    <dgm:pt modelId="{536B895C-B73A-4A1E-BDA2-7FA5590F0B9B}" type="pres">
      <dgm:prSet presAssocID="{A25EB7F7-BA71-4185-A76D-0B05C8304AB0}" presName="textRect" presStyleLbl="revTx" presStyleIdx="4" presStyleCnt="6">
        <dgm:presLayoutVars>
          <dgm:chMax val="1"/>
          <dgm:chPref val="1"/>
        </dgm:presLayoutVars>
      </dgm:prSet>
      <dgm:spPr/>
    </dgm:pt>
    <dgm:pt modelId="{556F08DC-30CC-47FC-BE3B-0083F6F75FC7}" type="pres">
      <dgm:prSet presAssocID="{42F5D1D3-F82C-4905-B54B-8FE4DA638EB5}" presName="sibTrans" presStyleLbl="sibTrans2D1" presStyleIdx="0" presStyleCnt="0"/>
      <dgm:spPr/>
    </dgm:pt>
    <dgm:pt modelId="{0DAB3029-0DB4-41C8-8C05-EAA77B0678AD}" type="pres">
      <dgm:prSet presAssocID="{4892541B-CF0E-414F-A811-9E2E80EF30EC}" presName="compNode" presStyleCnt="0"/>
      <dgm:spPr/>
    </dgm:pt>
    <dgm:pt modelId="{83DF0434-4CA7-4BC5-B585-8C2F2EDB7840}" type="pres">
      <dgm:prSet presAssocID="{4892541B-CF0E-414F-A811-9E2E80EF30EC}" presName="iconBgRect" presStyleLbl="bgShp" presStyleIdx="5" presStyleCnt="6"/>
      <dgm:spPr/>
    </dgm:pt>
    <dgm:pt modelId="{65637457-F947-415B-A767-B051CCB37080}" type="pres">
      <dgm:prSet presAssocID="{4892541B-CF0E-414F-A811-9E2E80EF30E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4760A8CB-2AAD-40F8-BCC9-E4B0767696FD}" type="pres">
      <dgm:prSet presAssocID="{4892541B-CF0E-414F-A811-9E2E80EF30EC}" presName="spaceRect" presStyleCnt="0"/>
      <dgm:spPr/>
    </dgm:pt>
    <dgm:pt modelId="{12EA08AC-C975-4CD9-8B81-5CD2C9B833C7}" type="pres">
      <dgm:prSet presAssocID="{4892541B-CF0E-414F-A811-9E2E80EF30EC}" presName="textRect" presStyleLbl="revTx" presStyleIdx="5" presStyleCnt="6">
        <dgm:presLayoutVars>
          <dgm:chMax val="1"/>
          <dgm:chPref val="1"/>
        </dgm:presLayoutVars>
      </dgm:prSet>
      <dgm:spPr/>
    </dgm:pt>
  </dgm:ptLst>
  <dgm:cxnLst>
    <dgm:cxn modelId="{FF8E5F26-9E6E-4D01-812F-C0D07E31EC40}" srcId="{A0035EB3-3D5E-4FD2-8DF0-4D3A73A41EF6}" destId="{0FA833F4-9FED-415E-AE98-40ACF37236BB}" srcOrd="3" destOrd="0" parTransId="{2B594D07-D325-4AC5-A75B-0D59C263A79B}" sibTransId="{38E05B3F-9CAA-44F9-96B0-4AA58E66717C}"/>
    <dgm:cxn modelId="{61A53329-5D72-44C4-85B3-CFBF2CECE048}" type="presOf" srcId="{A25EB7F7-BA71-4185-A76D-0B05C8304AB0}" destId="{536B895C-B73A-4A1E-BDA2-7FA5590F0B9B}" srcOrd="0" destOrd="0" presId="urn:microsoft.com/office/officeart/2018/2/layout/IconCircleList"/>
    <dgm:cxn modelId="{B21CDC46-C8DE-44F2-B1E5-17DDCCBA6ED6}" type="presOf" srcId="{B3BA8881-6B36-43BA-B886-483F454F579F}" destId="{9D385F6B-5B7A-4C68-91C4-0F02ACBBA69F}" srcOrd="0" destOrd="0" presId="urn:microsoft.com/office/officeart/2018/2/layout/IconCircleList"/>
    <dgm:cxn modelId="{1A509071-8F9E-4005-BEC3-F261D41AC729}" srcId="{A0035EB3-3D5E-4FD2-8DF0-4D3A73A41EF6}" destId="{27244D78-FCD9-41E7-BF67-C010B0E9166F}" srcOrd="1" destOrd="0" parTransId="{634A182D-1ED7-4D92-B992-D8E765A8F425}" sibTransId="{C418E984-F2AB-479D-BF87-D9DB040CE760}"/>
    <dgm:cxn modelId="{B066ED7A-D305-4BA1-A4BB-591DD0EF3E0F}" type="presOf" srcId="{4892541B-CF0E-414F-A811-9E2E80EF30EC}" destId="{12EA08AC-C975-4CD9-8B81-5CD2C9B833C7}" srcOrd="0" destOrd="0" presId="urn:microsoft.com/office/officeart/2018/2/layout/IconCircleList"/>
    <dgm:cxn modelId="{689AC97E-C298-4333-A252-9364A2F9503F}" type="presOf" srcId="{D5F2EDE2-C732-40BB-A7ED-84DE13AE0511}" destId="{8BDC57A4-51EC-49C5-88FD-29EE88E1163B}" srcOrd="0" destOrd="0" presId="urn:microsoft.com/office/officeart/2018/2/layout/IconCircleList"/>
    <dgm:cxn modelId="{C580C487-BF78-4D2B-9CF6-0FEC56811891}" type="presOf" srcId="{F64AD4C2-A114-4654-AE06-79D326AE8EFB}" destId="{9ABDC23C-9126-4708-9294-7E96E3E5F57B}" srcOrd="0" destOrd="0" presId="urn:microsoft.com/office/officeart/2018/2/layout/IconCircleList"/>
    <dgm:cxn modelId="{73EF439F-CF1A-4F82-BA06-65061ECD76DB}" srcId="{A0035EB3-3D5E-4FD2-8DF0-4D3A73A41EF6}" destId="{F64AD4C2-A114-4654-AE06-79D326AE8EFB}" srcOrd="0" destOrd="0" parTransId="{DCFF46ED-F96E-4769-B47D-C63007C0CA4D}" sibTransId="{B3BA8881-6B36-43BA-B886-483F454F579F}"/>
    <dgm:cxn modelId="{79EFCDB0-1844-4F9B-BC2B-2CB66D5C9D34}" type="presOf" srcId="{C418E984-F2AB-479D-BF87-D9DB040CE760}" destId="{97C5380A-76A1-44C9-8B21-3A2C8C4ED8A4}" srcOrd="0" destOrd="0" presId="urn:microsoft.com/office/officeart/2018/2/layout/IconCircleList"/>
    <dgm:cxn modelId="{50E80FB2-2209-4B60-8EB3-93A55EA971F7}" type="presOf" srcId="{38E05B3F-9CAA-44F9-96B0-4AA58E66717C}" destId="{AD27DEA6-9771-4935-8316-9BFDB29D99BA}" srcOrd="0" destOrd="0" presId="urn:microsoft.com/office/officeart/2018/2/layout/IconCircleList"/>
    <dgm:cxn modelId="{635686C8-E5E3-4664-BFE3-BCF574230331}" srcId="{A0035EB3-3D5E-4FD2-8DF0-4D3A73A41EF6}" destId="{A25EB7F7-BA71-4185-A76D-0B05C8304AB0}" srcOrd="4" destOrd="0" parTransId="{E7DF4F69-F7DF-4D39-A33F-50B5F6C6E567}" sibTransId="{42F5D1D3-F82C-4905-B54B-8FE4DA638EB5}"/>
    <dgm:cxn modelId="{24C112DE-AD2A-430B-B3FC-5B5FBD227848}" srcId="{A0035EB3-3D5E-4FD2-8DF0-4D3A73A41EF6}" destId="{4892541B-CF0E-414F-A811-9E2E80EF30EC}" srcOrd="5" destOrd="0" parTransId="{F47A8686-65FE-4B13-BAD5-36BC66839F56}" sibTransId="{A669A08C-95CA-455D-BF2A-8FF06373457A}"/>
    <dgm:cxn modelId="{364CE3DE-AD99-48D3-9706-45BE1E25E5DD}" type="presOf" srcId="{A0035EB3-3D5E-4FD2-8DF0-4D3A73A41EF6}" destId="{67F9F975-C05D-492B-957B-E528A3B6174C}" srcOrd="0" destOrd="0" presId="urn:microsoft.com/office/officeart/2018/2/layout/IconCircleList"/>
    <dgm:cxn modelId="{4C0665E5-A252-4737-81A9-045123E10DF3}" type="presOf" srcId="{02176793-3DC4-4CBB-905C-F9DBEDAD4CFA}" destId="{DBD664BA-0F51-4481-8955-3A82536122F9}" srcOrd="0" destOrd="0" presId="urn:microsoft.com/office/officeart/2018/2/layout/IconCircleList"/>
    <dgm:cxn modelId="{66C07BE6-4C88-48F6-A861-AEA2EB650143}" srcId="{A0035EB3-3D5E-4FD2-8DF0-4D3A73A41EF6}" destId="{02176793-3DC4-4CBB-905C-F9DBEDAD4CFA}" srcOrd="2" destOrd="0" parTransId="{C1309B1E-52D1-4475-81F0-DE1AEC52BB2D}" sibTransId="{D5F2EDE2-C732-40BB-A7ED-84DE13AE0511}"/>
    <dgm:cxn modelId="{A5983CE9-3004-43E5-9F63-4375D3284E4D}" type="presOf" srcId="{42F5D1D3-F82C-4905-B54B-8FE4DA638EB5}" destId="{556F08DC-30CC-47FC-BE3B-0083F6F75FC7}" srcOrd="0" destOrd="0" presId="urn:microsoft.com/office/officeart/2018/2/layout/IconCircleList"/>
    <dgm:cxn modelId="{A7A037FC-DE5E-417E-87CD-A6DE96FC00A1}" type="presOf" srcId="{0FA833F4-9FED-415E-AE98-40ACF37236BB}" destId="{80C32D9D-75B2-4D3A-8311-F9940B358B19}" srcOrd="0" destOrd="0" presId="urn:microsoft.com/office/officeart/2018/2/layout/IconCircleList"/>
    <dgm:cxn modelId="{0A6BA9FF-8DAB-4920-AD05-5DDB951007B3}" type="presOf" srcId="{27244D78-FCD9-41E7-BF67-C010B0E9166F}" destId="{6B4C70A1-80F3-4B53-A49C-C346317D4D23}" srcOrd="0" destOrd="0" presId="urn:microsoft.com/office/officeart/2018/2/layout/IconCircleList"/>
    <dgm:cxn modelId="{9F85C06F-6912-4F12-AAF6-B4A479C708EE}" type="presParOf" srcId="{67F9F975-C05D-492B-957B-E528A3B6174C}" destId="{6E6D63D5-11AE-4F07-B713-7718628790D8}" srcOrd="0" destOrd="0" presId="urn:microsoft.com/office/officeart/2018/2/layout/IconCircleList"/>
    <dgm:cxn modelId="{611A08B4-7481-4FD8-8253-C39ADC184DF3}" type="presParOf" srcId="{6E6D63D5-11AE-4F07-B713-7718628790D8}" destId="{39FA9187-213B-43F4-9D60-F25D80D83898}" srcOrd="0" destOrd="0" presId="urn:microsoft.com/office/officeart/2018/2/layout/IconCircleList"/>
    <dgm:cxn modelId="{F6C275ED-2EBD-43B0-8731-0DDB34CBF154}" type="presParOf" srcId="{39FA9187-213B-43F4-9D60-F25D80D83898}" destId="{622F6417-DDDC-45B6-96A3-C09B651ECA6C}" srcOrd="0" destOrd="0" presId="urn:microsoft.com/office/officeart/2018/2/layout/IconCircleList"/>
    <dgm:cxn modelId="{0E9F2EDA-B157-46E7-8A4E-FE552F9D908C}" type="presParOf" srcId="{39FA9187-213B-43F4-9D60-F25D80D83898}" destId="{70D0EE9E-DFBD-4B8D-AE4F-8B4B1C3C76C0}" srcOrd="1" destOrd="0" presId="urn:microsoft.com/office/officeart/2018/2/layout/IconCircleList"/>
    <dgm:cxn modelId="{FD050862-F24C-463F-AE6A-EEF14E5EF316}" type="presParOf" srcId="{39FA9187-213B-43F4-9D60-F25D80D83898}" destId="{CD6E5E0C-45B5-4D65-B5B9-97934802B53D}" srcOrd="2" destOrd="0" presId="urn:microsoft.com/office/officeart/2018/2/layout/IconCircleList"/>
    <dgm:cxn modelId="{00B9F52D-CB41-4E8D-866E-38AB9B21B28C}" type="presParOf" srcId="{39FA9187-213B-43F4-9D60-F25D80D83898}" destId="{9ABDC23C-9126-4708-9294-7E96E3E5F57B}" srcOrd="3" destOrd="0" presId="urn:microsoft.com/office/officeart/2018/2/layout/IconCircleList"/>
    <dgm:cxn modelId="{67F32797-AFCE-49D2-912F-123E8ABECF1D}" type="presParOf" srcId="{6E6D63D5-11AE-4F07-B713-7718628790D8}" destId="{9D385F6B-5B7A-4C68-91C4-0F02ACBBA69F}" srcOrd="1" destOrd="0" presId="urn:microsoft.com/office/officeart/2018/2/layout/IconCircleList"/>
    <dgm:cxn modelId="{F28C3341-BC1C-4EA6-B831-7D6F2B882EF1}" type="presParOf" srcId="{6E6D63D5-11AE-4F07-B713-7718628790D8}" destId="{FF02C97A-CEDE-4F66-95F4-98C80E42FCA9}" srcOrd="2" destOrd="0" presId="urn:microsoft.com/office/officeart/2018/2/layout/IconCircleList"/>
    <dgm:cxn modelId="{8365C118-5673-4986-B43C-9C4597C83F4A}" type="presParOf" srcId="{FF02C97A-CEDE-4F66-95F4-98C80E42FCA9}" destId="{BAB51463-604C-42C4-B4DA-45B6C906F964}" srcOrd="0" destOrd="0" presId="urn:microsoft.com/office/officeart/2018/2/layout/IconCircleList"/>
    <dgm:cxn modelId="{92CD1BD9-D228-42AE-A526-5282D9C6317D}" type="presParOf" srcId="{FF02C97A-CEDE-4F66-95F4-98C80E42FCA9}" destId="{210CFC8E-FAAD-4EDC-BCCE-E4EA93D4E720}" srcOrd="1" destOrd="0" presId="urn:microsoft.com/office/officeart/2018/2/layout/IconCircleList"/>
    <dgm:cxn modelId="{BC1FFB9C-87B3-4070-B45B-A02128DF3D4E}" type="presParOf" srcId="{FF02C97A-CEDE-4F66-95F4-98C80E42FCA9}" destId="{B910CBD9-115D-4E19-B252-AAE520B8BC21}" srcOrd="2" destOrd="0" presId="urn:microsoft.com/office/officeart/2018/2/layout/IconCircleList"/>
    <dgm:cxn modelId="{60C74774-4878-479F-948F-121DEC02C999}" type="presParOf" srcId="{FF02C97A-CEDE-4F66-95F4-98C80E42FCA9}" destId="{6B4C70A1-80F3-4B53-A49C-C346317D4D23}" srcOrd="3" destOrd="0" presId="urn:microsoft.com/office/officeart/2018/2/layout/IconCircleList"/>
    <dgm:cxn modelId="{830FF991-0106-4876-97CC-6F683EF15FB3}" type="presParOf" srcId="{6E6D63D5-11AE-4F07-B713-7718628790D8}" destId="{97C5380A-76A1-44C9-8B21-3A2C8C4ED8A4}" srcOrd="3" destOrd="0" presId="urn:microsoft.com/office/officeart/2018/2/layout/IconCircleList"/>
    <dgm:cxn modelId="{A1848EA5-16F7-4D30-BDB6-8D095144076F}" type="presParOf" srcId="{6E6D63D5-11AE-4F07-B713-7718628790D8}" destId="{8094ADE2-3973-47D1-AF7D-F75380F9AB93}" srcOrd="4" destOrd="0" presId="urn:microsoft.com/office/officeart/2018/2/layout/IconCircleList"/>
    <dgm:cxn modelId="{3859D2D4-5CED-4701-84C8-4079ADBB6991}" type="presParOf" srcId="{8094ADE2-3973-47D1-AF7D-F75380F9AB93}" destId="{CFBA55B4-2536-4FBE-89B0-A747245241AD}" srcOrd="0" destOrd="0" presId="urn:microsoft.com/office/officeart/2018/2/layout/IconCircleList"/>
    <dgm:cxn modelId="{A29D7A1B-FC74-4EB6-AACA-A738F86ED015}" type="presParOf" srcId="{8094ADE2-3973-47D1-AF7D-F75380F9AB93}" destId="{BB3474A0-A555-49CB-978B-A777D4404802}" srcOrd="1" destOrd="0" presId="urn:microsoft.com/office/officeart/2018/2/layout/IconCircleList"/>
    <dgm:cxn modelId="{C1DE745D-E030-4020-ABE0-97C83BD2FE5E}" type="presParOf" srcId="{8094ADE2-3973-47D1-AF7D-F75380F9AB93}" destId="{CB931520-DDAB-4A69-A7FF-C3B021E9D2B9}" srcOrd="2" destOrd="0" presId="urn:microsoft.com/office/officeart/2018/2/layout/IconCircleList"/>
    <dgm:cxn modelId="{6218DCAA-70B1-4BDB-B64A-7A13CE5CDCEB}" type="presParOf" srcId="{8094ADE2-3973-47D1-AF7D-F75380F9AB93}" destId="{DBD664BA-0F51-4481-8955-3A82536122F9}" srcOrd="3" destOrd="0" presId="urn:microsoft.com/office/officeart/2018/2/layout/IconCircleList"/>
    <dgm:cxn modelId="{F40F9853-2DE6-443A-8BC9-3987E641E076}" type="presParOf" srcId="{6E6D63D5-11AE-4F07-B713-7718628790D8}" destId="{8BDC57A4-51EC-49C5-88FD-29EE88E1163B}" srcOrd="5" destOrd="0" presId="urn:microsoft.com/office/officeart/2018/2/layout/IconCircleList"/>
    <dgm:cxn modelId="{1C80EBF1-EFCD-49E9-8E51-2710C2C1EB2E}" type="presParOf" srcId="{6E6D63D5-11AE-4F07-B713-7718628790D8}" destId="{2A05D7E5-FDDD-4172-B357-6323FFAFE816}" srcOrd="6" destOrd="0" presId="urn:microsoft.com/office/officeart/2018/2/layout/IconCircleList"/>
    <dgm:cxn modelId="{1A07DD08-8EBE-4BAE-8CF3-BC30995C9183}" type="presParOf" srcId="{2A05D7E5-FDDD-4172-B357-6323FFAFE816}" destId="{D6462953-E99A-42BC-870C-278D830219D0}" srcOrd="0" destOrd="0" presId="urn:microsoft.com/office/officeart/2018/2/layout/IconCircleList"/>
    <dgm:cxn modelId="{FF46A79C-0447-4623-9106-DF6A3B9EDD0B}" type="presParOf" srcId="{2A05D7E5-FDDD-4172-B357-6323FFAFE816}" destId="{04344048-0113-43A6-A330-6D39908628A1}" srcOrd="1" destOrd="0" presId="urn:microsoft.com/office/officeart/2018/2/layout/IconCircleList"/>
    <dgm:cxn modelId="{53E44D43-2517-473F-AA14-92BAF76F375E}" type="presParOf" srcId="{2A05D7E5-FDDD-4172-B357-6323FFAFE816}" destId="{973988C5-C21D-47D8-8252-3D59828FCD9A}" srcOrd="2" destOrd="0" presId="urn:microsoft.com/office/officeart/2018/2/layout/IconCircleList"/>
    <dgm:cxn modelId="{3A440BB7-EFD8-4C04-BCD6-4B1FC4585841}" type="presParOf" srcId="{2A05D7E5-FDDD-4172-B357-6323FFAFE816}" destId="{80C32D9D-75B2-4D3A-8311-F9940B358B19}" srcOrd="3" destOrd="0" presId="urn:microsoft.com/office/officeart/2018/2/layout/IconCircleList"/>
    <dgm:cxn modelId="{E79750E7-2190-41A1-9763-575D482442E5}" type="presParOf" srcId="{6E6D63D5-11AE-4F07-B713-7718628790D8}" destId="{AD27DEA6-9771-4935-8316-9BFDB29D99BA}" srcOrd="7" destOrd="0" presId="urn:microsoft.com/office/officeart/2018/2/layout/IconCircleList"/>
    <dgm:cxn modelId="{9809141B-9402-4894-A809-92C21E96F6E2}" type="presParOf" srcId="{6E6D63D5-11AE-4F07-B713-7718628790D8}" destId="{2EBCF1B7-D026-4530-843B-06D4AA0C9AC8}" srcOrd="8" destOrd="0" presId="urn:microsoft.com/office/officeart/2018/2/layout/IconCircleList"/>
    <dgm:cxn modelId="{9256CF77-F20C-4147-A179-6992A51F7D0A}" type="presParOf" srcId="{2EBCF1B7-D026-4530-843B-06D4AA0C9AC8}" destId="{DA1FF0F5-ACDB-4892-8B6E-8AC8977B9B90}" srcOrd="0" destOrd="0" presId="urn:microsoft.com/office/officeart/2018/2/layout/IconCircleList"/>
    <dgm:cxn modelId="{A4CC25EF-1D37-4949-8620-7801D732C67F}" type="presParOf" srcId="{2EBCF1B7-D026-4530-843B-06D4AA0C9AC8}" destId="{412326F1-EF29-432A-8BDC-76A6DBC9491D}" srcOrd="1" destOrd="0" presId="urn:microsoft.com/office/officeart/2018/2/layout/IconCircleList"/>
    <dgm:cxn modelId="{84FF239A-B78C-4D48-9FE6-35B5CB1B7DA6}" type="presParOf" srcId="{2EBCF1B7-D026-4530-843B-06D4AA0C9AC8}" destId="{D5FB19DF-E615-4B02-9ED7-87667FAE94DC}" srcOrd="2" destOrd="0" presId="urn:microsoft.com/office/officeart/2018/2/layout/IconCircleList"/>
    <dgm:cxn modelId="{23C9743F-0F0F-4A63-9B56-68B1DE73B6EE}" type="presParOf" srcId="{2EBCF1B7-D026-4530-843B-06D4AA0C9AC8}" destId="{536B895C-B73A-4A1E-BDA2-7FA5590F0B9B}" srcOrd="3" destOrd="0" presId="urn:microsoft.com/office/officeart/2018/2/layout/IconCircleList"/>
    <dgm:cxn modelId="{1F071C81-A7EB-4804-9079-CC4BF24C4430}" type="presParOf" srcId="{6E6D63D5-11AE-4F07-B713-7718628790D8}" destId="{556F08DC-30CC-47FC-BE3B-0083F6F75FC7}" srcOrd="9" destOrd="0" presId="urn:microsoft.com/office/officeart/2018/2/layout/IconCircleList"/>
    <dgm:cxn modelId="{2F5F6931-16D2-4CEE-83B8-85C09F846882}" type="presParOf" srcId="{6E6D63D5-11AE-4F07-B713-7718628790D8}" destId="{0DAB3029-0DB4-41C8-8C05-EAA77B0678AD}" srcOrd="10" destOrd="0" presId="urn:microsoft.com/office/officeart/2018/2/layout/IconCircleList"/>
    <dgm:cxn modelId="{B4FFB036-13BC-4988-A98B-B4F807773A9E}" type="presParOf" srcId="{0DAB3029-0DB4-41C8-8C05-EAA77B0678AD}" destId="{83DF0434-4CA7-4BC5-B585-8C2F2EDB7840}" srcOrd="0" destOrd="0" presId="urn:microsoft.com/office/officeart/2018/2/layout/IconCircleList"/>
    <dgm:cxn modelId="{35A0C121-F549-462C-AC11-80FA51A24D34}" type="presParOf" srcId="{0DAB3029-0DB4-41C8-8C05-EAA77B0678AD}" destId="{65637457-F947-415B-A767-B051CCB37080}" srcOrd="1" destOrd="0" presId="urn:microsoft.com/office/officeart/2018/2/layout/IconCircleList"/>
    <dgm:cxn modelId="{AAAA53AB-BC77-4420-8126-4FBB37F5C8E7}" type="presParOf" srcId="{0DAB3029-0DB4-41C8-8C05-EAA77B0678AD}" destId="{4760A8CB-2AAD-40F8-BCC9-E4B0767696FD}" srcOrd="2" destOrd="0" presId="urn:microsoft.com/office/officeart/2018/2/layout/IconCircleList"/>
    <dgm:cxn modelId="{99140561-38F0-4F29-9052-0CCD8F96F4B1}" type="presParOf" srcId="{0DAB3029-0DB4-41C8-8C05-EAA77B0678AD}" destId="{12EA08AC-C975-4CD9-8B81-5CD2C9B833C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D9F6CEA-E459-41C1-843B-CF03A4BEAFB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59221E-8E91-49F1-A8D8-F8D2CEF81C7B}">
      <dgm:prSet/>
      <dgm:spPr/>
      <dgm:t>
        <a:bodyPr/>
        <a:lstStyle/>
        <a:p>
          <a:pPr>
            <a:defRPr b="1"/>
          </a:pPr>
          <a:r>
            <a:rPr lang="en-US"/>
            <a:t>Maintaining and building trust</a:t>
          </a:r>
        </a:p>
      </dgm:t>
    </dgm:pt>
    <dgm:pt modelId="{2E0B1816-E83B-44D3-B2D6-CEBF4EA16A4A}" type="parTrans" cxnId="{AAAB2044-61B8-491B-8B57-6DD70AC10C2D}">
      <dgm:prSet/>
      <dgm:spPr/>
      <dgm:t>
        <a:bodyPr/>
        <a:lstStyle/>
        <a:p>
          <a:endParaRPr lang="en-US"/>
        </a:p>
      </dgm:t>
    </dgm:pt>
    <dgm:pt modelId="{5A0B850B-20C0-4061-B9EA-6DBD8EDD63CE}" type="sibTrans" cxnId="{AAAB2044-61B8-491B-8B57-6DD70AC10C2D}">
      <dgm:prSet/>
      <dgm:spPr/>
      <dgm:t>
        <a:bodyPr/>
        <a:lstStyle/>
        <a:p>
          <a:endParaRPr lang="en-US"/>
        </a:p>
      </dgm:t>
    </dgm:pt>
    <dgm:pt modelId="{A71BF1E8-04A7-4859-918F-410CE9F0BF69}">
      <dgm:prSet/>
      <dgm:spPr/>
      <dgm:t>
        <a:bodyPr/>
        <a:lstStyle/>
        <a:p>
          <a:r>
            <a:rPr lang="en-US"/>
            <a:t>Working with trusted community members</a:t>
          </a:r>
        </a:p>
      </dgm:t>
    </dgm:pt>
    <dgm:pt modelId="{AECA5876-A18A-4081-B5A3-92A495C5A791}" type="parTrans" cxnId="{E55703A6-CF31-46C7-AB5D-6EAE0CF1CC94}">
      <dgm:prSet/>
      <dgm:spPr/>
      <dgm:t>
        <a:bodyPr/>
        <a:lstStyle/>
        <a:p>
          <a:endParaRPr lang="en-US"/>
        </a:p>
      </dgm:t>
    </dgm:pt>
    <dgm:pt modelId="{7568DFF4-B190-4295-9FD3-FDB11DCA7FEE}" type="sibTrans" cxnId="{E55703A6-CF31-46C7-AB5D-6EAE0CF1CC94}">
      <dgm:prSet/>
      <dgm:spPr/>
      <dgm:t>
        <a:bodyPr/>
        <a:lstStyle/>
        <a:p>
          <a:endParaRPr lang="en-US"/>
        </a:p>
      </dgm:t>
    </dgm:pt>
    <dgm:pt modelId="{FCA185EA-F983-4CDA-8960-695657D37C49}">
      <dgm:prSet/>
      <dgm:spPr/>
      <dgm:t>
        <a:bodyPr/>
        <a:lstStyle/>
        <a:p>
          <a:r>
            <a:rPr lang="en-US"/>
            <a:t>Be transparent – collect data and share it</a:t>
          </a:r>
        </a:p>
      </dgm:t>
    </dgm:pt>
    <dgm:pt modelId="{5CCB2310-A25F-41D4-ADB8-77C5A5BBD66C}" type="parTrans" cxnId="{1C3DAE59-27F0-41C3-8BFB-2D92A3D0B5F8}">
      <dgm:prSet/>
      <dgm:spPr/>
      <dgm:t>
        <a:bodyPr/>
        <a:lstStyle/>
        <a:p>
          <a:endParaRPr lang="en-US"/>
        </a:p>
      </dgm:t>
    </dgm:pt>
    <dgm:pt modelId="{41D81453-F7CF-45AD-B58A-37E725D9DBA0}" type="sibTrans" cxnId="{1C3DAE59-27F0-41C3-8BFB-2D92A3D0B5F8}">
      <dgm:prSet/>
      <dgm:spPr/>
      <dgm:t>
        <a:bodyPr/>
        <a:lstStyle/>
        <a:p>
          <a:endParaRPr lang="en-US"/>
        </a:p>
      </dgm:t>
    </dgm:pt>
    <dgm:pt modelId="{7AF657D2-F764-4E02-9BAE-7DDD5CBEA8D4}">
      <dgm:prSet/>
      <dgm:spPr/>
      <dgm:t>
        <a:bodyPr/>
        <a:lstStyle/>
        <a:p>
          <a:pPr>
            <a:defRPr b="1"/>
          </a:pPr>
          <a:r>
            <a:rPr lang="en-US"/>
            <a:t>Engaging with identity</a:t>
          </a:r>
        </a:p>
      </dgm:t>
    </dgm:pt>
    <dgm:pt modelId="{E01127BE-0140-40C2-825B-D92731C1C40E}" type="parTrans" cxnId="{6602F88C-D22D-4F8F-8AE7-E2F15A9B47EB}">
      <dgm:prSet/>
      <dgm:spPr/>
      <dgm:t>
        <a:bodyPr/>
        <a:lstStyle/>
        <a:p>
          <a:endParaRPr lang="en-US"/>
        </a:p>
      </dgm:t>
    </dgm:pt>
    <dgm:pt modelId="{25C6BD22-2B88-4573-A613-BD949131E2B5}" type="sibTrans" cxnId="{6602F88C-D22D-4F8F-8AE7-E2F15A9B47EB}">
      <dgm:prSet/>
      <dgm:spPr/>
      <dgm:t>
        <a:bodyPr/>
        <a:lstStyle/>
        <a:p>
          <a:endParaRPr lang="en-US"/>
        </a:p>
      </dgm:t>
    </dgm:pt>
    <dgm:pt modelId="{265E97B6-C55F-4DF1-AE8E-51E626D5FFCA}">
      <dgm:prSet/>
      <dgm:spPr/>
      <dgm:t>
        <a:bodyPr/>
        <a:lstStyle/>
        <a:p>
          <a:r>
            <a:rPr lang="en-US"/>
            <a:t>Values, core beliefs, affiliations</a:t>
          </a:r>
        </a:p>
      </dgm:t>
    </dgm:pt>
    <dgm:pt modelId="{184F9EF6-91CC-4A10-8FBB-A98EAEF324F4}" type="parTrans" cxnId="{75FFC274-03BA-4A84-9128-441BB76E2329}">
      <dgm:prSet/>
      <dgm:spPr/>
      <dgm:t>
        <a:bodyPr/>
        <a:lstStyle/>
        <a:p>
          <a:endParaRPr lang="en-US"/>
        </a:p>
      </dgm:t>
    </dgm:pt>
    <dgm:pt modelId="{FE6B4020-D2B6-47AD-8513-B2FF6E55E768}" type="sibTrans" cxnId="{75FFC274-03BA-4A84-9128-441BB76E2329}">
      <dgm:prSet/>
      <dgm:spPr/>
      <dgm:t>
        <a:bodyPr/>
        <a:lstStyle/>
        <a:p>
          <a:endParaRPr lang="en-US"/>
        </a:p>
      </dgm:t>
    </dgm:pt>
    <dgm:pt modelId="{9DFF4314-C035-4495-A09B-21DD77EAA0C1}">
      <dgm:prSet/>
      <dgm:spPr/>
      <dgm:t>
        <a:bodyPr/>
        <a:lstStyle/>
        <a:p>
          <a:r>
            <a:rPr lang="en-US"/>
            <a:t>Listen to what the concerns are and what personal priorities they relate to</a:t>
          </a:r>
        </a:p>
      </dgm:t>
    </dgm:pt>
    <dgm:pt modelId="{FAA70C7D-1631-4033-9A8F-337CC866A049}" type="parTrans" cxnId="{9D993A33-92B7-4985-AF09-FA9DA5207489}">
      <dgm:prSet/>
      <dgm:spPr/>
      <dgm:t>
        <a:bodyPr/>
        <a:lstStyle/>
        <a:p>
          <a:endParaRPr lang="en-US"/>
        </a:p>
      </dgm:t>
    </dgm:pt>
    <dgm:pt modelId="{7BBB3E30-8A74-4457-B0B6-65B022F2158D}" type="sibTrans" cxnId="{9D993A33-92B7-4985-AF09-FA9DA5207489}">
      <dgm:prSet/>
      <dgm:spPr/>
      <dgm:t>
        <a:bodyPr/>
        <a:lstStyle/>
        <a:p>
          <a:endParaRPr lang="en-US"/>
        </a:p>
      </dgm:t>
    </dgm:pt>
    <dgm:pt modelId="{79B43FE7-A53C-4BD4-8C89-426F02B06943}">
      <dgm:prSet/>
      <dgm:spPr/>
      <dgm:t>
        <a:bodyPr/>
        <a:lstStyle/>
        <a:p>
          <a:pPr>
            <a:defRPr b="1"/>
          </a:pPr>
          <a:r>
            <a:rPr lang="en-US"/>
            <a:t>Communicating uncertainty</a:t>
          </a:r>
        </a:p>
      </dgm:t>
    </dgm:pt>
    <dgm:pt modelId="{58737ABB-54E4-49EF-9C3E-CD0ACD772FFC}" type="parTrans" cxnId="{F8DF5D94-655D-4E57-AFBC-A6C23138B632}">
      <dgm:prSet/>
      <dgm:spPr/>
      <dgm:t>
        <a:bodyPr/>
        <a:lstStyle/>
        <a:p>
          <a:endParaRPr lang="en-US"/>
        </a:p>
      </dgm:t>
    </dgm:pt>
    <dgm:pt modelId="{1B01F789-DC73-4D43-97F0-F952D7D2AADF}" type="sibTrans" cxnId="{F8DF5D94-655D-4E57-AFBC-A6C23138B632}">
      <dgm:prSet/>
      <dgm:spPr/>
      <dgm:t>
        <a:bodyPr/>
        <a:lstStyle/>
        <a:p>
          <a:endParaRPr lang="en-US"/>
        </a:p>
      </dgm:t>
    </dgm:pt>
    <dgm:pt modelId="{2F670DF7-D7AA-4717-8C26-F5B5EA9ECE64}">
      <dgm:prSet/>
      <dgm:spPr/>
      <dgm:t>
        <a:bodyPr/>
        <a:lstStyle/>
        <a:p>
          <a:r>
            <a:rPr lang="en-US"/>
            <a:t>Foreshadowing change</a:t>
          </a:r>
        </a:p>
      </dgm:t>
    </dgm:pt>
    <dgm:pt modelId="{8643E0CB-729F-494D-A424-484A17339236}" type="parTrans" cxnId="{2F99AC6F-82A0-49D1-A110-C1BC465E349B}">
      <dgm:prSet/>
      <dgm:spPr/>
      <dgm:t>
        <a:bodyPr/>
        <a:lstStyle/>
        <a:p>
          <a:endParaRPr lang="en-US"/>
        </a:p>
      </dgm:t>
    </dgm:pt>
    <dgm:pt modelId="{53F16393-8D46-48C8-A1CA-B3D8BC71504E}" type="sibTrans" cxnId="{2F99AC6F-82A0-49D1-A110-C1BC465E349B}">
      <dgm:prSet/>
      <dgm:spPr/>
      <dgm:t>
        <a:bodyPr/>
        <a:lstStyle/>
        <a:p>
          <a:endParaRPr lang="en-US"/>
        </a:p>
      </dgm:t>
    </dgm:pt>
    <dgm:pt modelId="{D540B938-50BD-40D5-A58C-8AA496C7F297}">
      <dgm:prSet/>
      <dgm:spPr/>
      <dgm:t>
        <a:bodyPr/>
        <a:lstStyle/>
        <a:p>
          <a:r>
            <a:rPr lang="en-US"/>
            <a:t>Identify what is known, unknown, and what is being done to fill gaps</a:t>
          </a:r>
        </a:p>
      </dgm:t>
    </dgm:pt>
    <dgm:pt modelId="{BB826BAF-CB21-4ED1-A7B8-95D52A33C716}" type="parTrans" cxnId="{7D6EB29B-E14B-4E62-88C7-86DBA6210F76}">
      <dgm:prSet/>
      <dgm:spPr/>
      <dgm:t>
        <a:bodyPr/>
        <a:lstStyle/>
        <a:p>
          <a:endParaRPr lang="en-US"/>
        </a:p>
      </dgm:t>
    </dgm:pt>
    <dgm:pt modelId="{D49C2FDC-D51B-40E9-A470-4836AEF60380}" type="sibTrans" cxnId="{7D6EB29B-E14B-4E62-88C7-86DBA6210F76}">
      <dgm:prSet/>
      <dgm:spPr/>
      <dgm:t>
        <a:bodyPr/>
        <a:lstStyle/>
        <a:p>
          <a:endParaRPr lang="en-US"/>
        </a:p>
      </dgm:t>
    </dgm:pt>
    <dgm:pt modelId="{8A98B9D0-CE4F-4371-B515-0A5C87A4BEA2}" type="pres">
      <dgm:prSet presAssocID="{1D9F6CEA-E459-41C1-843B-CF03A4BEAFB1}" presName="root" presStyleCnt="0">
        <dgm:presLayoutVars>
          <dgm:dir/>
          <dgm:resizeHandles val="exact"/>
        </dgm:presLayoutVars>
      </dgm:prSet>
      <dgm:spPr/>
    </dgm:pt>
    <dgm:pt modelId="{A7AC4BE9-B1E4-4C92-A5C4-59BA77A6C99E}" type="pres">
      <dgm:prSet presAssocID="{1259221E-8E91-49F1-A8D8-F8D2CEF81C7B}" presName="compNode" presStyleCnt="0"/>
      <dgm:spPr/>
    </dgm:pt>
    <dgm:pt modelId="{B9D0F923-7529-49B9-9AB1-318A79074CD8}" type="pres">
      <dgm:prSet presAssocID="{1259221E-8E91-49F1-A8D8-F8D2CEF81C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E3AE9DA4-EA41-473E-A465-05053FCBEF9F}" type="pres">
      <dgm:prSet presAssocID="{1259221E-8E91-49F1-A8D8-F8D2CEF81C7B}" presName="iconSpace" presStyleCnt="0"/>
      <dgm:spPr/>
    </dgm:pt>
    <dgm:pt modelId="{CA1A9D0A-DC5A-40CE-95A8-3E0AFF24832A}" type="pres">
      <dgm:prSet presAssocID="{1259221E-8E91-49F1-A8D8-F8D2CEF81C7B}" presName="parTx" presStyleLbl="revTx" presStyleIdx="0" presStyleCnt="6">
        <dgm:presLayoutVars>
          <dgm:chMax val="0"/>
          <dgm:chPref val="0"/>
        </dgm:presLayoutVars>
      </dgm:prSet>
      <dgm:spPr/>
    </dgm:pt>
    <dgm:pt modelId="{C47CB013-33A3-45C2-B8A8-6ED7786254EC}" type="pres">
      <dgm:prSet presAssocID="{1259221E-8E91-49F1-A8D8-F8D2CEF81C7B}" presName="txSpace" presStyleCnt="0"/>
      <dgm:spPr/>
    </dgm:pt>
    <dgm:pt modelId="{9D95248C-208C-47F3-8A2B-3535A0D44DB3}" type="pres">
      <dgm:prSet presAssocID="{1259221E-8E91-49F1-A8D8-F8D2CEF81C7B}" presName="desTx" presStyleLbl="revTx" presStyleIdx="1" presStyleCnt="6">
        <dgm:presLayoutVars/>
      </dgm:prSet>
      <dgm:spPr/>
    </dgm:pt>
    <dgm:pt modelId="{472C5042-5571-49B7-AD67-3C7BD1CE8500}" type="pres">
      <dgm:prSet presAssocID="{5A0B850B-20C0-4061-B9EA-6DBD8EDD63CE}" presName="sibTrans" presStyleCnt="0"/>
      <dgm:spPr/>
    </dgm:pt>
    <dgm:pt modelId="{4B1A0BAC-AB24-4413-8C62-D0E592153BDE}" type="pres">
      <dgm:prSet presAssocID="{7AF657D2-F764-4E02-9BAE-7DDD5CBEA8D4}" presName="compNode" presStyleCnt="0"/>
      <dgm:spPr/>
    </dgm:pt>
    <dgm:pt modelId="{3E161021-23A0-432D-A238-FBA55A5997E9}" type="pres">
      <dgm:prSet presAssocID="{7AF657D2-F764-4E02-9BAE-7DDD5CBEA8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55C38840-8966-41B7-81A8-2352B11AB470}" type="pres">
      <dgm:prSet presAssocID="{7AF657D2-F764-4E02-9BAE-7DDD5CBEA8D4}" presName="iconSpace" presStyleCnt="0"/>
      <dgm:spPr/>
    </dgm:pt>
    <dgm:pt modelId="{A9FBA4A7-BE03-4957-8742-4CC6B09A520B}" type="pres">
      <dgm:prSet presAssocID="{7AF657D2-F764-4E02-9BAE-7DDD5CBEA8D4}" presName="parTx" presStyleLbl="revTx" presStyleIdx="2" presStyleCnt="6">
        <dgm:presLayoutVars>
          <dgm:chMax val="0"/>
          <dgm:chPref val="0"/>
        </dgm:presLayoutVars>
      </dgm:prSet>
      <dgm:spPr/>
    </dgm:pt>
    <dgm:pt modelId="{A625D09B-28EF-455C-9C7B-71A780B3F1CF}" type="pres">
      <dgm:prSet presAssocID="{7AF657D2-F764-4E02-9BAE-7DDD5CBEA8D4}" presName="txSpace" presStyleCnt="0"/>
      <dgm:spPr/>
    </dgm:pt>
    <dgm:pt modelId="{6711DF6E-5888-4884-BB57-16267E13F920}" type="pres">
      <dgm:prSet presAssocID="{7AF657D2-F764-4E02-9BAE-7DDD5CBEA8D4}" presName="desTx" presStyleLbl="revTx" presStyleIdx="3" presStyleCnt="6">
        <dgm:presLayoutVars/>
      </dgm:prSet>
      <dgm:spPr/>
    </dgm:pt>
    <dgm:pt modelId="{D26B7262-89F7-475F-A44E-119FBAC9658F}" type="pres">
      <dgm:prSet presAssocID="{25C6BD22-2B88-4573-A613-BD949131E2B5}" presName="sibTrans" presStyleCnt="0"/>
      <dgm:spPr/>
    </dgm:pt>
    <dgm:pt modelId="{32929B11-8221-4199-8574-F845600D367F}" type="pres">
      <dgm:prSet presAssocID="{79B43FE7-A53C-4BD4-8C89-426F02B06943}" presName="compNode" presStyleCnt="0"/>
      <dgm:spPr/>
    </dgm:pt>
    <dgm:pt modelId="{AA1DC561-28F0-4764-AC01-2E1A6012D10D}" type="pres">
      <dgm:prSet presAssocID="{79B43FE7-A53C-4BD4-8C89-426F02B069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C9062F5F-F66B-4CEC-85D8-E65D84938407}" type="pres">
      <dgm:prSet presAssocID="{79B43FE7-A53C-4BD4-8C89-426F02B06943}" presName="iconSpace" presStyleCnt="0"/>
      <dgm:spPr/>
    </dgm:pt>
    <dgm:pt modelId="{0C62C49D-69DB-4047-AE04-C2795848DAE4}" type="pres">
      <dgm:prSet presAssocID="{79B43FE7-A53C-4BD4-8C89-426F02B06943}" presName="parTx" presStyleLbl="revTx" presStyleIdx="4" presStyleCnt="6">
        <dgm:presLayoutVars>
          <dgm:chMax val="0"/>
          <dgm:chPref val="0"/>
        </dgm:presLayoutVars>
      </dgm:prSet>
      <dgm:spPr/>
    </dgm:pt>
    <dgm:pt modelId="{287CD439-CAC9-4E1A-BC94-A9B9CF9B58F8}" type="pres">
      <dgm:prSet presAssocID="{79B43FE7-A53C-4BD4-8C89-426F02B06943}" presName="txSpace" presStyleCnt="0"/>
      <dgm:spPr/>
    </dgm:pt>
    <dgm:pt modelId="{9D0E10F1-F5CF-4CFD-A646-B40831545839}" type="pres">
      <dgm:prSet presAssocID="{79B43FE7-A53C-4BD4-8C89-426F02B06943}" presName="desTx" presStyleLbl="revTx" presStyleIdx="5" presStyleCnt="6">
        <dgm:presLayoutVars/>
      </dgm:prSet>
      <dgm:spPr/>
    </dgm:pt>
  </dgm:ptLst>
  <dgm:cxnLst>
    <dgm:cxn modelId="{553CD600-8B1B-4A07-AF7A-56F25BB599DB}" type="presOf" srcId="{D540B938-50BD-40D5-A58C-8AA496C7F297}" destId="{9D0E10F1-F5CF-4CFD-A646-B40831545839}" srcOrd="0" destOrd="1" presId="urn:microsoft.com/office/officeart/2018/5/layout/CenteredIconLabelDescriptionList"/>
    <dgm:cxn modelId="{1FD39023-BFD1-4635-AF9E-30010B873411}" type="presOf" srcId="{1259221E-8E91-49F1-A8D8-F8D2CEF81C7B}" destId="{CA1A9D0A-DC5A-40CE-95A8-3E0AFF24832A}" srcOrd="0" destOrd="0" presId="urn:microsoft.com/office/officeart/2018/5/layout/CenteredIconLabelDescriptionList"/>
    <dgm:cxn modelId="{552D0931-414A-4798-88B7-8E0F8084C8D0}" type="presOf" srcId="{7AF657D2-F764-4E02-9BAE-7DDD5CBEA8D4}" destId="{A9FBA4A7-BE03-4957-8742-4CC6B09A520B}" srcOrd="0" destOrd="0" presId="urn:microsoft.com/office/officeart/2018/5/layout/CenteredIconLabelDescriptionList"/>
    <dgm:cxn modelId="{9D993A33-92B7-4985-AF09-FA9DA5207489}" srcId="{7AF657D2-F764-4E02-9BAE-7DDD5CBEA8D4}" destId="{9DFF4314-C035-4495-A09B-21DD77EAA0C1}" srcOrd="1" destOrd="0" parTransId="{FAA70C7D-1631-4033-9A8F-337CC866A049}" sibTransId="{7BBB3E30-8A74-4457-B0B6-65B022F2158D}"/>
    <dgm:cxn modelId="{AAAB2044-61B8-491B-8B57-6DD70AC10C2D}" srcId="{1D9F6CEA-E459-41C1-843B-CF03A4BEAFB1}" destId="{1259221E-8E91-49F1-A8D8-F8D2CEF81C7B}" srcOrd="0" destOrd="0" parTransId="{2E0B1816-E83B-44D3-B2D6-CEBF4EA16A4A}" sibTransId="{5A0B850B-20C0-4061-B9EA-6DBD8EDD63CE}"/>
    <dgm:cxn modelId="{2F99AC6F-82A0-49D1-A110-C1BC465E349B}" srcId="{79B43FE7-A53C-4BD4-8C89-426F02B06943}" destId="{2F670DF7-D7AA-4717-8C26-F5B5EA9ECE64}" srcOrd="0" destOrd="0" parTransId="{8643E0CB-729F-494D-A424-484A17339236}" sibTransId="{53F16393-8D46-48C8-A1CA-B3D8BC71504E}"/>
    <dgm:cxn modelId="{75FFC274-03BA-4A84-9128-441BB76E2329}" srcId="{7AF657D2-F764-4E02-9BAE-7DDD5CBEA8D4}" destId="{265E97B6-C55F-4DF1-AE8E-51E626D5FFCA}" srcOrd="0" destOrd="0" parTransId="{184F9EF6-91CC-4A10-8FBB-A98EAEF324F4}" sibTransId="{FE6B4020-D2B6-47AD-8513-B2FF6E55E768}"/>
    <dgm:cxn modelId="{1C3DAE59-27F0-41C3-8BFB-2D92A3D0B5F8}" srcId="{1259221E-8E91-49F1-A8D8-F8D2CEF81C7B}" destId="{FCA185EA-F983-4CDA-8960-695657D37C49}" srcOrd="1" destOrd="0" parTransId="{5CCB2310-A25F-41D4-ADB8-77C5A5BBD66C}" sibTransId="{41D81453-F7CF-45AD-B58A-37E725D9DBA0}"/>
    <dgm:cxn modelId="{6602F88C-D22D-4F8F-8AE7-E2F15A9B47EB}" srcId="{1D9F6CEA-E459-41C1-843B-CF03A4BEAFB1}" destId="{7AF657D2-F764-4E02-9BAE-7DDD5CBEA8D4}" srcOrd="1" destOrd="0" parTransId="{E01127BE-0140-40C2-825B-D92731C1C40E}" sibTransId="{25C6BD22-2B88-4573-A613-BD949131E2B5}"/>
    <dgm:cxn modelId="{F8DF5D94-655D-4E57-AFBC-A6C23138B632}" srcId="{1D9F6CEA-E459-41C1-843B-CF03A4BEAFB1}" destId="{79B43FE7-A53C-4BD4-8C89-426F02B06943}" srcOrd="2" destOrd="0" parTransId="{58737ABB-54E4-49EF-9C3E-CD0ACD772FFC}" sibTransId="{1B01F789-DC73-4D43-97F0-F952D7D2AADF}"/>
    <dgm:cxn modelId="{7D6EB29B-E14B-4E62-88C7-86DBA6210F76}" srcId="{79B43FE7-A53C-4BD4-8C89-426F02B06943}" destId="{D540B938-50BD-40D5-A58C-8AA496C7F297}" srcOrd="1" destOrd="0" parTransId="{BB826BAF-CB21-4ED1-A7B8-95D52A33C716}" sibTransId="{D49C2FDC-D51B-40E9-A470-4836AEF60380}"/>
    <dgm:cxn modelId="{E55703A6-CF31-46C7-AB5D-6EAE0CF1CC94}" srcId="{1259221E-8E91-49F1-A8D8-F8D2CEF81C7B}" destId="{A71BF1E8-04A7-4859-918F-410CE9F0BF69}" srcOrd="0" destOrd="0" parTransId="{AECA5876-A18A-4081-B5A3-92A495C5A791}" sibTransId="{7568DFF4-B190-4295-9FD3-FDB11DCA7FEE}"/>
    <dgm:cxn modelId="{DDCA91A8-C788-41A1-A18D-A315D08F3DA2}" type="presOf" srcId="{1D9F6CEA-E459-41C1-843B-CF03A4BEAFB1}" destId="{8A98B9D0-CE4F-4371-B515-0A5C87A4BEA2}" srcOrd="0" destOrd="0" presId="urn:microsoft.com/office/officeart/2018/5/layout/CenteredIconLabelDescriptionList"/>
    <dgm:cxn modelId="{BBEDEFA8-84D6-4821-A617-AA101941E071}" type="presOf" srcId="{2F670DF7-D7AA-4717-8C26-F5B5EA9ECE64}" destId="{9D0E10F1-F5CF-4CFD-A646-B40831545839}" srcOrd="0" destOrd="0" presId="urn:microsoft.com/office/officeart/2018/5/layout/CenteredIconLabelDescriptionList"/>
    <dgm:cxn modelId="{44205CC8-005E-4017-B830-05C0516870BE}" type="presOf" srcId="{FCA185EA-F983-4CDA-8960-695657D37C49}" destId="{9D95248C-208C-47F3-8A2B-3535A0D44DB3}" srcOrd="0" destOrd="1" presId="urn:microsoft.com/office/officeart/2018/5/layout/CenteredIconLabelDescriptionList"/>
    <dgm:cxn modelId="{5C03E4DA-479C-42F5-9A0E-8D364F4F56CB}" type="presOf" srcId="{79B43FE7-A53C-4BD4-8C89-426F02B06943}" destId="{0C62C49D-69DB-4047-AE04-C2795848DAE4}" srcOrd="0" destOrd="0" presId="urn:microsoft.com/office/officeart/2018/5/layout/CenteredIconLabelDescriptionList"/>
    <dgm:cxn modelId="{812F98DE-B521-42B7-8417-0A3A800A9A07}" type="presOf" srcId="{9DFF4314-C035-4495-A09B-21DD77EAA0C1}" destId="{6711DF6E-5888-4884-BB57-16267E13F920}" srcOrd="0" destOrd="1" presId="urn:microsoft.com/office/officeart/2018/5/layout/CenteredIconLabelDescriptionList"/>
    <dgm:cxn modelId="{2F3C87E3-9DFF-4725-BF88-1046C332C2DA}" type="presOf" srcId="{265E97B6-C55F-4DF1-AE8E-51E626D5FFCA}" destId="{6711DF6E-5888-4884-BB57-16267E13F920}" srcOrd="0" destOrd="0" presId="urn:microsoft.com/office/officeart/2018/5/layout/CenteredIconLabelDescriptionList"/>
    <dgm:cxn modelId="{E743E4EE-E97A-42B3-A15B-1F889A3173F8}" type="presOf" srcId="{A71BF1E8-04A7-4859-918F-410CE9F0BF69}" destId="{9D95248C-208C-47F3-8A2B-3535A0D44DB3}" srcOrd="0" destOrd="0" presId="urn:microsoft.com/office/officeart/2018/5/layout/CenteredIconLabelDescriptionList"/>
    <dgm:cxn modelId="{A042E31F-2F80-49A0-AA6C-A52FBE540665}" type="presParOf" srcId="{8A98B9D0-CE4F-4371-B515-0A5C87A4BEA2}" destId="{A7AC4BE9-B1E4-4C92-A5C4-59BA77A6C99E}" srcOrd="0" destOrd="0" presId="urn:microsoft.com/office/officeart/2018/5/layout/CenteredIconLabelDescriptionList"/>
    <dgm:cxn modelId="{FF4B7EF2-8454-46BD-8699-144AF738A58D}" type="presParOf" srcId="{A7AC4BE9-B1E4-4C92-A5C4-59BA77A6C99E}" destId="{B9D0F923-7529-49B9-9AB1-318A79074CD8}" srcOrd="0" destOrd="0" presId="urn:microsoft.com/office/officeart/2018/5/layout/CenteredIconLabelDescriptionList"/>
    <dgm:cxn modelId="{ECE28888-06EB-42C8-B94B-5D234BFA7751}" type="presParOf" srcId="{A7AC4BE9-B1E4-4C92-A5C4-59BA77A6C99E}" destId="{E3AE9DA4-EA41-473E-A465-05053FCBEF9F}" srcOrd="1" destOrd="0" presId="urn:microsoft.com/office/officeart/2018/5/layout/CenteredIconLabelDescriptionList"/>
    <dgm:cxn modelId="{B4AB4724-42D2-437C-A0DD-380A55C9A05F}" type="presParOf" srcId="{A7AC4BE9-B1E4-4C92-A5C4-59BA77A6C99E}" destId="{CA1A9D0A-DC5A-40CE-95A8-3E0AFF24832A}" srcOrd="2" destOrd="0" presId="urn:microsoft.com/office/officeart/2018/5/layout/CenteredIconLabelDescriptionList"/>
    <dgm:cxn modelId="{1BEDFCC8-B187-45CE-883F-63E9B76AA99F}" type="presParOf" srcId="{A7AC4BE9-B1E4-4C92-A5C4-59BA77A6C99E}" destId="{C47CB013-33A3-45C2-B8A8-6ED7786254EC}" srcOrd="3" destOrd="0" presId="urn:microsoft.com/office/officeart/2018/5/layout/CenteredIconLabelDescriptionList"/>
    <dgm:cxn modelId="{A50B84CD-9A3A-4A3D-826B-A8546901DEC0}" type="presParOf" srcId="{A7AC4BE9-B1E4-4C92-A5C4-59BA77A6C99E}" destId="{9D95248C-208C-47F3-8A2B-3535A0D44DB3}" srcOrd="4" destOrd="0" presId="urn:microsoft.com/office/officeart/2018/5/layout/CenteredIconLabelDescriptionList"/>
    <dgm:cxn modelId="{E0C20DDD-5D17-4D44-A063-41F3D75C3383}" type="presParOf" srcId="{8A98B9D0-CE4F-4371-B515-0A5C87A4BEA2}" destId="{472C5042-5571-49B7-AD67-3C7BD1CE8500}" srcOrd="1" destOrd="0" presId="urn:microsoft.com/office/officeart/2018/5/layout/CenteredIconLabelDescriptionList"/>
    <dgm:cxn modelId="{EC9CD6F2-9A5D-4852-BAFA-79ED14F186BA}" type="presParOf" srcId="{8A98B9D0-CE4F-4371-B515-0A5C87A4BEA2}" destId="{4B1A0BAC-AB24-4413-8C62-D0E592153BDE}" srcOrd="2" destOrd="0" presId="urn:microsoft.com/office/officeart/2018/5/layout/CenteredIconLabelDescriptionList"/>
    <dgm:cxn modelId="{8645A65F-6097-4CC2-A572-8A460D24BB72}" type="presParOf" srcId="{4B1A0BAC-AB24-4413-8C62-D0E592153BDE}" destId="{3E161021-23A0-432D-A238-FBA55A5997E9}" srcOrd="0" destOrd="0" presId="urn:microsoft.com/office/officeart/2018/5/layout/CenteredIconLabelDescriptionList"/>
    <dgm:cxn modelId="{CADC010D-5841-4DF1-BB54-50E616658C67}" type="presParOf" srcId="{4B1A0BAC-AB24-4413-8C62-D0E592153BDE}" destId="{55C38840-8966-41B7-81A8-2352B11AB470}" srcOrd="1" destOrd="0" presId="urn:microsoft.com/office/officeart/2018/5/layout/CenteredIconLabelDescriptionList"/>
    <dgm:cxn modelId="{0204E430-3553-4879-A46E-38EF70EBA8C0}" type="presParOf" srcId="{4B1A0BAC-AB24-4413-8C62-D0E592153BDE}" destId="{A9FBA4A7-BE03-4957-8742-4CC6B09A520B}" srcOrd="2" destOrd="0" presId="urn:microsoft.com/office/officeart/2018/5/layout/CenteredIconLabelDescriptionList"/>
    <dgm:cxn modelId="{6EC591EA-143E-4C0A-87FE-1F91F57E3608}" type="presParOf" srcId="{4B1A0BAC-AB24-4413-8C62-D0E592153BDE}" destId="{A625D09B-28EF-455C-9C7B-71A780B3F1CF}" srcOrd="3" destOrd="0" presId="urn:microsoft.com/office/officeart/2018/5/layout/CenteredIconLabelDescriptionList"/>
    <dgm:cxn modelId="{2CF716B8-414A-4C71-B80C-58BBEDF4E686}" type="presParOf" srcId="{4B1A0BAC-AB24-4413-8C62-D0E592153BDE}" destId="{6711DF6E-5888-4884-BB57-16267E13F920}" srcOrd="4" destOrd="0" presId="urn:microsoft.com/office/officeart/2018/5/layout/CenteredIconLabelDescriptionList"/>
    <dgm:cxn modelId="{1D85BAA7-5A7B-4137-9696-705AFA0FE86B}" type="presParOf" srcId="{8A98B9D0-CE4F-4371-B515-0A5C87A4BEA2}" destId="{D26B7262-89F7-475F-A44E-119FBAC9658F}" srcOrd="3" destOrd="0" presId="urn:microsoft.com/office/officeart/2018/5/layout/CenteredIconLabelDescriptionList"/>
    <dgm:cxn modelId="{D33193AE-8923-4B08-B35A-621CB463A378}" type="presParOf" srcId="{8A98B9D0-CE4F-4371-B515-0A5C87A4BEA2}" destId="{32929B11-8221-4199-8574-F845600D367F}" srcOrd="4" destOrd="0" presId="urn:microsoft.com/office/officeart/2018/5/layout/CenteredIconLabelDescriptionList"/>
    <dgm:cxn modelId="{FA6B9255-3CE2-4AED-8F16-9737809C7582}" type="presParOf" srcId="{32929B11-8221-4199-8574-F845600D367F}" destId="{AA1DC561-28F0-4764-AC01-2E1A6012D10D}" srcOrd="0" destOrd="0" presId="urn:microsoft.com/office/officeart/2018/5/layout/CenteredIconLabelDescriptionList"/>
    <dgm:cxn modelId="{4C9F1F7A-DBD2-4746-8C0B-3C98121179CF}" type="presParOf" srcId="{32929B11-8221-4199-8574-F845600D367F}" destId="{C9062F5F-F66B-4CEC-85D8-E65D84938407}" srcOrd="1" destOrd="0" presId="urn:microsoft.com/office/officeart/2018/5/layout/CenteredIconLabelDescriptionList"/>
    <dgm:cxn modelId="{BF86F575-E385-4B4E-8330-8A50B198ADFA}" type="presParOf" srcId="{32929B11-8221-4199-8574-F845600D367F}" destId="{0C62C49D-69DB-4047-AE04-C2795848DAE4}" srcOrd="2" destOrd="0" presId="urn:microsoft.com/office/officeart/2018/5/layout/CenteredIconLabelDescriptionList"/>
    <dgm:cxn modelId="{3285E873-063D-4881-B2C0-CA41E2F09377}" type="presParOf" srcId="{32929B11-8221-4199-8574-F845600D367F}" destId="{287CD439-CAC9-4E1A-BC94-A9B9CF9B58F8}" srcOrd="3" destOrd="0" presId="urn:microsoft.com/office/officeart/2018/5/layout/CenteredIconLabelDescriptionList"/>
    <dgm:cxn modelId="{D6D01238-9E99-4BFD-B9DE-36F1291ECA7B}" type="presParOf" srcId="{32929B11-8221-4199-8574-F845600D367F}" destId="{9D0E10F1-F5CF-4CFD-A646-B40831545839}"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A2BCAA-39CD-409C-B2C9-6884EFEDE6A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D650FAE-CE05-46BD-9537-EAA21A62E1BC}">
      <dgm:prSet/>
      <dgm:spPr/>
      <dgm:t>
        <a:bodyPr/>
        <a:lstStyle/>
        <a:p>
          <a:r>
            <a:rPr lang="en-US" dirty="0"/>
            <a:t>Misinformation – information that is false in the context of scientific understanding of the time, often the result of ignorance or poor understanding</a:t>
          </a:r>
        </a:p>
      </dgm:t>
    </dgm:pt>
    <dgm:pt modelId="{9B348A49-ED62-4FCA-9A3A-A00288B22C1D}" type="parTrans" cxnId="{CDBC83C3-C8F0-4F4A-8305-08EF87881FF5}">
      <dgm:prSet/>
      <dgm:spPr/>
      <dgm:t>
        <a:bodyPr/>
        <a:lstStyle/>
        <a:p>
          <a:endParaRPr lang="en-US"/>
        </a:p>
      </dgm:t>
    </dgm:pt>
    <dgm:pt modelId="{D0D71688-2443-4308-88DE-4A8732569847}" type="sibTrans" cxnId="{CDBC83C3-C8F0-4F4A-8305-08EF87881FF5}">
      <dgm:prSet/>
      <dgm:spPr/>
      <dgm:t>
        <a:bodyPr/>
        <a:lstStyle/>
        <a:p>
          <a:endParaRPr lang="en-US"/>
        </a:p>
      </dgm:t>
    </dgm:pt>
    <dgm:pt modelId="{F2FF31D7-ECBE-4947-8CBA-69DE01D28CC9}">
      <dgm:prSet/>
      <dgm:spPr/>
      <dgm:t>
        <a:bodyPr/>
        <a:lstStyle/>
        <a:p>
          <a:r>
            <a:rPr lang="en-US" dirty="0"/>
            <a:t>Disinformation – purposefully created and disseminated falsehoods, in the context of scientific information of the time</a:t>
          </a:r>
        </a:p>
      </dgm:t>
    </dgm:pt>
    <dgm:pt modelId="{19936983-DD34-435A-8EE0-C6FF9D898CEE}" type="parTrans" cxnId="{1B1406B8-0701-45C0-ABEF-FFD6EA65CD51}">
      <dgm:prSet/>
      <dgm:spPr/>
      <dgm:t>
        <a:bodyPr/>
        <a:lstStyle/>
        <a:p>
          <a:endParaRPr lang="en-US"/>
        </a:p>
      </dgm:t>
    </dgm:pt>
    <dgm:pt modelId="{CFA42CB4-38B4-4BEA-B160-A51E09776A2E}" type="sibTrans" cxnId="{1B1406B8-0701-45C0-ABEF-FFD6EA65CD51}">
      <dgm:prSet/>
      <dgm:spPr/>
      <dgm:t>
        <a:bodyPr/>
        <a:lstStyle/>
        <a:p>
          <a:endParaRPr lang="en-US"/>
        </a:p>
      </dgm:t>
    </dgm:pt>
    <dgm:pt modelId="{7A265BE3-9F73-B74A-8608-4F4BFA1ACC88}" type="pres">
      <dgm:prSet presAssocID="{38A2BCAA-39CD-409C-B2C9-6884EFEDE6AA}" presName="linear" presStyleCnt="0">
        <dgm:presLayoutVars>
          <dgm:animLvl val="lvl"/>
          <dgm:resizeHandles val="exact"/>
        </dgm:presLayoutVars>
      </dgm:prSet>
      <dgm:spPr/>
    </dgm:pt>
    <dgm:pt modelId="{B2B2420F-E85A-1B4C-9116-5B05676F9C66}" type="pres">
      <dgm:prSet presAssocID="{3D650FAE-CE05-46BD-9537-EAA21A62E1BC}" presName="parentText" presStyleLbl="node1" presStyleIdx="0" presStyleCnt="2">
        <dgm:presLayoutVars>
          <dgm:chMax val="0"/>
          <dgm:bulletEnabled val="1"/>
        </dgm:presLayoutVars>
      </dgm:prSet>
      <dgm:spPr/>
    </dgm:pt>
    <dgm:pt modelId="{2A31E4FE-C279-C34D-8B41-2DED7B8D590D}" type="pres">
      <dgm:prSet presAssocID="{D0D71688-2443-4308-88DE-4A8732569847}" presName="spacer" presStyleCnt="0"/>
      <dgm:spPr/>
    </dgm:pt>
    <dgm:pt modelId="{7AFFBB9A-27C2-C648-8ACC-994CF06C1E4F}" type="pres">
      <dgm:prSet presAssocID="{F2FF31D7-ECBE-4947-8CBA-69DE01D28CC9}" presName="parentText" presStyleLbl="node1" presStyleIdx="1" presStyleCnt="2">
        <dgm:presLayoutVars>
          <dgm:chMax val="0"/>
          <dgm:bulletEnabled val="1"/>
        </dgm:presLayoutVars>
      </dgm:prSet>
      <dgm:spPr/>
    </dgm:pt>
  </dgm:ptLst>
  <dgm:cxnLst>
    <dgm:cxn modelId="{630FC235-F34B-E842-B983-0FF47D042A66}" type="presOf" srcId="{38A2BCAA-39CD-409C-B2C9-6884EFEDE6AA}" destId="{7A265BE3-9F73-B74A-8608-4F4BFA1ACC88}" srcOrd="0" destOrd="0" presId="urn:microsoft.com/office/officeart/2005/8/layout/vList2"/>
    <dgm:cxn modelId="{DC2C444E-A74D-984D-A3A0-6E6C7F9A1E48}" type="presOf" srcId="{F2FF31D7-ECBE-4947-8CBA-69DE01D28CC9}" destId="{7AFFBB9A-27C2-C648-8ACC-994CF06C1E4F}" srcOrd="0" destOrd="0" presId="urn:microsoft.com/office/officeart/2005/8/layout/vList2"/>
    <dgm:cxn modelId="{1B1406B8-0701-45C0-ABEF-FFD6EA65CD51}" srcId="{38A2BCAA-39CD-409C-B2C9-6884EFEDE6AA}" destId="{F2FF31D7-ECBE-4947-8CBA-69DE01D28CC9}" srcOrd="1" destOrd="0" parTransId="{19936983-DD34-435A-8EE0-C6FF9D898CEE}" sibTransId="{CFA42CB4-38B4-4BEA-B160-A51E09776A2E}"/>
    <dgm:cxn modelId="{CDBC83C3-C8F0-4F4A-8305-08EF87881FF5}" srcId="{38A2BCAA-39CD-409C-B2C9-6884EFEDE6AA}" destId="{3D650FAE-CE05-46BD-9537-EAA21A62E1BC}" srcOrd="0" destOrd="0" parTransId="{9B348A49-ED62-4FCA-9A3A-A00288B22C1D}" sibTransId="{D0D71688-2443-4308-88DE-4A8732569847}"/>
    <dgm:cxn modelId="{CBAEBCE8-1A75-8349-83D8-A33C77496CD0}" type="presOf" srcId="{3D650FAE-CE05-46BD-9537-EAA21A62E1BC}" destId="{B2B2420F-E85A-1B4C-9116-5B05676F9C66}" srcOrd="0" destOrd="0" presId="urn:microsoft.com/office/officeart/2005/8/layout/vList2"/>
    <dgm:cxn modelId="{105B1DBF-7683-8D49-9FAA-2FD728DBEE39}" type="presParOf" srcId="{7A265BE3-9F73-B74A-8608-4F4BFA1ACC88}" destId="{B2B2420F-E85A-1B4C-9116-5B05676F9C66}" srcOrd="0" destOrd="0" presId="urn:microsoft.com/office/officeart/2005/8/layout/vList2"/>
    <dgm:cxn modelId="{EFDD1683-CC39-9949-9D8D-51C4CCB41B1D}" type="presParOf" srcId="{7A265BE3-9F73-B74A-8608-4F4BFA1ACC88}" destId="{2A31E4FE-C279-C34D-8B41-2DED7B8D590D}" srcOrd="1" destOrd="0" presId="urn:microsoft.com/office/officeart/2005/8/layout/vList2"/>
    <dgm:cxn modelId="{39D1D10B-593C-7E4E-91C0-DA5834077003}" type="presParOf" srcId="{7A265BE3-9F73-B74A-8608-4F4BFA1ACC88}" destId="{7AFFBB9A-27C2-C648-8ACC-994CF06C1E4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F83C60-9A6E-4166-BBA1-265BD3EC04C0}"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6563B8F9-76C6-41E1-B4B8-6ACB37912ECA}">
      <dgm:prSet/>
      <dgm:spPr/>
      <dgm:t>
        <a:bodyPr/>
        <a:lstStyle/>
        <a:p>
          <a:r>
            <a:rPr lang="en-US"/>
            <a:t>False Cures</a:t>
          </a:r>
        </a:p>
      </dgm:t>
    </dgm:pt>
    <dgm:pt modelId="{2EFECAD4-56C3-432C-B01C-38E2522A0FC8}" type="parTrans" cxnId="{74810D71-4E54-43F2-8504-BCDBA9CFB787}">
      <dgm:prSet/>
      <dgm:spPr/>
      <dgm:t>
        <a:bodyPr/>
        <a:lstStyle/>
        <a:p>
          <a:endParaRPr lang="en-US"/>
        </a:p>
      </dgm:t>
    </dgm:pt>
    <dgm:pt modelId="{2AED0464-D531-4BC4-9731-1B3D73631EA1}" type="sibTrans" cxnId="{74810D71-4E54-43F2-8504-BCDBA9CFB787}">
      <dgm:prSet/>
      <dgm:spPr/>
      <dgm:t>
        <a:bodyPr/>
        <a:lstStyle/>
        <a:p>
          <a:endParaRPr lang="en-US"/>
        </a:p>
      </dgm:t>
    </dgm:pt>
    <dgm:pt modelId="{79ADE66C-BA08-4D4D-8A1C-0C633F50D189}">
      <dgm:prSet/>
      <dgm:spPr/>
      <dgm:t>
        <a:bodyPr/>
        <a:lstStyle/>
        <a:p>
          <a:r>
            <a:rPr lang="en-US" dirty="0"/>
            <a:t>Conspiracies (including profiteering)</a:t>
          </a:r>
        </a:p>
      </dgm:t>
    </dgm:pt>
    <dgm:pt modelId="{F7D44FD0-D340-4496-A1FB-998933DA77A0}" type="parTrans" cxnId="{7E587BBC-68E1-4010-9516-75DABE184BA2}">
      <dgm:prSet/>
      <dgm:spPr/>
      <dgm:t>
        <a:bodyPr/>
        <a:lstStyle/>
        <a:p>
          <a:endParaRPr lang="en-US"/>
        </a:p>
      </dgm:t>
    </dgm:pt>
    <dgm:pt modelId="{44359804-3702-409D-A3DB-4C58B16A2B3C}" type="sibTrans" cxnId="{7E587BBC-68E1-4010-9516-75DABE184BA2}">
      <dgm:prSet/>
      <dgm:spPr/>
      <dgm:t>
        <a:bodyPr/>
        <a:lstStyle/>
        <a:p>
          <a:endParaRPr lang="en-US"/>
        </a:p>
      </dgm:t>
    </dgm:pt>
    <dgm:pt modelId="{2813B3F9-7319-4369-9A98-38E9C1B77BD3}">
      <dgm:prSet/>
      <dgm:spPr/>
      <dgm:t>
        <a:bodyPr/>
        <a:lstStyle/>
        <a:p>
          <a:r>
            <a:rPr lang="en-US" dirty="0"/>
            <a:t>Mischaracterizing disease or protective measure</a:t>
          </a:r>
        </a:p>
      </dgm:t>
    </dgm:pt>
    <dgm:pt modelId="{EF2B7000-4B43-439D-8FA4-ECB25257365D}" type="parTrans" cxnId="{2324B434-AB3F-4AAF-A334-5092475981EE}">
      <dgm:prSet/>
      <dgm:spPr/>
      <dgm:t>
        <a:bodyPr/>
        <a:lstStyle/>
        <a:p>
          <a:endParaRPr lang="en-US"/>
        </a:p>
      </dgm:t>
    </dgm:pt>
    <dgm:pt modelId="{96DED2E6-4D8C-462C-8A0F-EBCA9E02CF3F}" type="sibTrans" cxnId="{2324B434-AB3F-4AAF-A334-5092475981EE}">
      <dgm:prSet/>
      <dgm:spPr/>
      <dgm:t>
        <a:bodyPr/>
        <a:lstStyle/>
        <a:p>
          <a:endParaRPr lang="en-US"/>
        </a:p>
      </dgm:t>
    </dgm:pt>
    <dgm:pt modelId="{A5A5E8DB-99EB-4BFC-B6FB-09A3CD41EA0F}">
      <dgm:prSet/>
      <dgm:spPr/>
      <dgm:t>
        <a:bodyPr/>
        <a:lstStyle/>
        <a:p>
          <a:r>
            <a:rPr lang="en-US"/>
            <a:t>Scapegoating</a:t>
          </a:r>
        </a:p>
      </dgm:t>
    </dgm:pt>
    <dgm:pt modelId="{176E71EC-040D-4029-A5FF-2C2FD5D509CD}" type="parTrans" cxnId="{F1FD19EC-ACC3-40B5-89D5-E195C7A6CCD4}">
      <dgm:prSet/>
      <dgm:spPr/>
      <dgm:t>
        <a:bodyPr/>
        <a:lstStyle/>
        <a:p>
          <a:endParaRPr lang="en-US"/>
        </a:p>
      </dgm:t>
    </dgm:pt>
    <dgm:pt modelId="{7BFB7256-8C47-465B-B0E7-6A9C6142124D}" type="sibTrans" cxnId="{F1FD19EC-ACC3-40B5-89D5-E195C7A6CCD4}">
      <dgm:prSet/>
      <dgm:spPr/>
      <dgm:t>
        <a:bodyPr/>
        <a:lstStyle/>
        <a:p>
          <a:endParaRPr lang="en-US"/>
        </a:p>
      </dgm:t>
    </dgm:pt>
    <dgm:pt modelId="{92D39C9A-FFCD-8347-8CDD-515962CD7132}" type="pres">
      <dgm:prSet presAssocID="{98F83C60-9A6E-4166-BBA1-265BD3EC04C0}" presName="matrix" presStyleCnt="0">
        <dgm:presLayoutVars>
          <dgm:chMax val="1"/>
          <dgm:dir/>
          <dgm:resizeHandles val="exact"/>
        </dgm:presLayoutVars>
      </dgm:prSet>
      <dgm:spPr/>
    </dgm:pt>
    <dgm:pt modelId="{8A731872-895E-134C-9A7D-6CF3D2469400}" type="pres">
      <dgm:prSet presAssocID="{98F83C60-9A6E-4166-BBA1-265BD3EC04C0}" presName="diamond" presStyleLbl="bgShp" presStyleIdx="0" presStyleCnt="1"/>
      <dgm:spPr/>
    </dgm:pt>
    <dgm:pt modelId="{54239294-13A9-D340-94C9-ECBF29564B32}" type="pres">
      <dgm:prSet presAssocID="{98F83C60-9A6E-4166-BBA1-265BD3EC04C0}" presName="quad1" presStyleLbl="node1" presStyleIdx="0" presStyleCnt="4">
        <dgm:presLayoutVars>
          <dgm:chMax val="0"/>
          <dgm:chPref val="0"/>
          <dgm:bulletEnabled val="1"/>
        </dgm:presLayoutVars>
      </dgm:prSet>
      <dgm:spPr/>
    </dgm:pt>
    <dgm:pt modelId="{46A00A3A-0EE6-1745-A13C-6505CDE50DBF}" type="pres">
      <dgm:prSet presAssocID="{98F83C60-9A6E-4166-BBA1-265BD3EC04C0}" presName="quad2" presStyleLbl="node1" presStyleIdx="1" presStyleCnt="4">
        <dgm:presLayoutVars>
          <dgm:chMax val="0"/>
          <dgm:chPref val="0"/>
          <dgm:bulletEnabled val="1"/>
        </dgm:presLayoutVars>
      </dgm:prSet>
      <dgm:spPr/>
    </dgm:pt>
    <dgm:pt modelId="{0656A395-0278-6C4F-BDF4-A3E4AD0771D4}" type="pres">
      <dgm:prSet presAssocID="{98F83C60-9A6E-4166-BBA1-265BD3EC04C0}" presName="quad3" presStyleLbl="node1" presStyleIdx="2" presStyleCnt="4">
        <dgm:presLayoutVars>
          <dgm:chMax val="0"/>
          <dgm:chPref val="0"/>
          <dgm:bulletEnabled val="1"/>
        </dgm:presLayoutVars>
      </dgm:prSet>
      <dgm:spPr/>
    </dgm:pt>
    <dgm:pt modelId="{2E703625-3E54-2B43-82EB-72B84850BFFE}" type="pres">
      <dgm:prSet presAssocID="{98F83C60-9A6E-4166-BBA1-265BD3EC04C0}" presName="quad4" presStyleLbl="node1" presStyleIdx="3" presStyleCnt="4">
        <dgm:presLayoutVars>
          <dgm:chMax val="0"/>
          <dgm:chPref val="0"/>
          <dgm:bulletEnabled val="1"/>
        </dgm:presLayoutVars>
      </dgm:prSet>
      <dgm:spPr/>
    </dgm:pt>
  </dgm:ptLst>
  <dgm:cxnLst>
    <dgm:cxn modelId="{5EE6B32E-39AA-ED46-ABB7-40BD3F458339}" type="presOf" srcId="{6563B8F9-76C6-41E1-B4B8-6ACB37912ECA}" destId="{54239294-13A9-D340-94C9-ECBF29564B32}" srcOrd="0" destOrd="0" presId="urn:microsoft.com/office/officeart/2005/8/layout/matrix3"/>
    <dgm:cxn modelId="{2324B434-AB3F-4AAF-A334-5092475981EE}" srcId="{98F83C60-9A6E-4166-BBA1-265BD3EC04C0}" destId="{2813B3F9-7319-4369-9A98-38E9C1B77BD3}" srcOrd="2" destOrd="0" parTransId="{EF2B7000-4B43-439D-8FA4-ECB25257365D}" sibTransId="{96DED2E6-4D8C-462C-8A0F-EBCA9E02CF3F}"/>
    <dgm:cxn modelId="{EA5B566A-EED8-4E49-AE9A-C5F0EBEA4B72}" type="presOf" srcId="{98F83C60-9A6E-4166-BBA1-265BD3EC04C0}" destId="{92D39C9A-FFCD-8347-8CDD-515962CD7132}" srcOrd="0" destOrd="0" presId="urn:microsoft.com/office/officeart/2005/8/layout/matrix3"/>
    <dgm:cxn modelId="{74810D71-4E54-43F2-8504-BCDBA9CFB787}" srcId="{98F83C60-9A6E-4166-BBA1-265BD3EC04C0}" destId="{6563B8F9-76C6-41E1-B4B8-6ACB37912ECA}" srcOrd="0" destOrd="0" parTransId="{2EFECAD4-56C3-432C-B01C-38E2522A0FC8}" sibTransId="{2AED0464-D531-4BC4-9731-1B3D73631EA1}"/>
    <dgm:cxn modelId="{78651871-673F-8E4A-AB30-E37806E05E5E}" type="presOf" srcId="{2813B3F9-7319-4369-9A98-38E9C1B77BD3}" destId="{0656A395-0278-6C4F-BDF4-A3E4AD0771D4}" srcOrd="0" destOrd="0" presId="urn:microsoft.com/office/officeart/2005/8/layout/matrix3"/>
    <dgm:cxn modelId="{BC83BBB3-470A-B848-95B3-429FA8F0CEEB}" type="presOf" srcId="{79ADE66C-BA08-4D4D-8A1C-0C633F50D189}" destId="{46A00A3A-0EE6-1745-A13C-6505CDE50DBF}" srcOrd="0" destOrd="0" presId="urn:microsoft.com/office/officeart/2005/8/layout/matrix3"/>
    <dgm:cxn modelId="{7E587BBC-68E1-4010-9516-75DABE184BA2}" srcId="{98F83C60-9A6E-4166-BBA1-265BD3EC04C0}" destId="{79ADE66C-BA08-4D4D-8A1C-0C633F50D189}" srcOrd="1" destOrd="0" parTransId="{F7D44FD0-D340-4496-A1FB-998933DA77A0}" sibTransId="{44359804-3702-409D-A3DB-4C58B16A2B3C}"/>
    <dgm:cxn modelId="{D48E83D0-959E-AD43-9436-7EA4A98C4408}" type="presOf" srcId="{A5A5E8DB-99EB-4BFC-B6FB-09A3CD41EA0F}" destId="{2E703625-3E54-2B43-82EB-72B84850BFFE}" srcOrd="0" destOrd="0" presId="urn:microsoft.com/office/officeart/2005/8/layout/matrix3"/>
    <dgm:cxn modelId="{F1FD19EC-ACC3-40B5-89D5-E195C7A6CCD4}" srcId="{98F83C60-9A6E-4166-BBA1-265BD3EC04C0}" destId="{A5A5E8DB-99EB-4BFC-B6FB-09A3CD41EA0F}" srcOrd="3" destOrd="0" parTransId="{176E71EC-040D-4029-A5FF-2C2FD5D509CD}" sibTransId="{7BFB7256-8C47-465B-B0E7-6A9C6142124D}"/>
    <dgm:cxn modelId="{6D65B023-ACAE-5241-99AB-58897793701E}" type="presParOf" srcId="{92D39C9A-FFCD-8347-8CDD-515962CD7132}" destId="{8A731872-895E-134C-9A7D-6CF3D2469400}" srcOrd="0" destOrd="0" presId="urn:microsoft.com/office/officeart/2005/8/layout/matrix3"/>
    <dgm:cxn modelId="{238FD990-E5EA-774C-A0C1-61036FF3AE4B}" type="presParOf" srcId="{92D39C9A-FFCD-8347-8CDD-515962CD7132}" destId="{54239294-13A9-D340-94C9-ECBF29564B32}" srcOrd="1" destOrd="0" presId="urn:microsoft.com/office/officeart/2005/8/layout/matrix3"/>
    <dgm:cxn modelId="{D6A29E69-456F-7D46-B058-A48A4C35A3B5}" type="presParOf" srcId="{92D39C9A-FFCD-8347-8CDD-515962CD7132}" destId="{46A00A3A-0EE6-1745-A13C-6505CDE50DBF}" srcOrd="2" destOrd="0" presId="urn:microsoft.com/office/officeart/2005/8/layout/matrix3"/>
    <dgm:cxn modelId="{F56BA108-5A68-5447-A155-39957ECC343B}" type="presParOf" srcId="{92D39C9A-FFCD-8347-8CDD-515962CD7132}" destId="{0656A395-0278-6C4F-BDF4-A3E4AD0771D4}" srcOrd="3" destOrd="0" presId="urn:microsoft.com/office/officeart/2005/8/layout/matrix3"/>
    <dgm:cxn modelId="{2148561C-9A41-C442-9F8D-28033A7F79DD}" type="presParOf" srcId="{92D39C9A-FFCD-8347-8CDD-515962CD7132}" destId="{2E703625-3E54-2B43-82EB-72B84850BFFE}" srcOrd="4" destOrd="0" presId="urn:microsoft.com/office/officeart/2005/8/layout/matrix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E0A67B-608A-4B5F-8BD2-32BAEE142A77}"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6277E895-9217-445F-B739-DDA33B00C3DD}">
      <dgm:prSet/>
      <dgm:spPr/>
      <dgm:t>
        <a:bodyPr/>
        <a:lstStyle/>
        <a:p>
          <a:r>
            <a:rPr lang="en-US"/>
            <a:t>Operation Denver - Russian Disinformation campaign suggesting that the US had created HIV/AIDS</a:t>
          </a:r>
        </a:p>
      </dgm:t>
    </dgm:pt>
    <dgm:pt modelId="{D9D1CAE4-1F87-48EB-9D98-A5DCAA23397B}" type="parTrans" cxnId="{92B79C71-3CAA-4FEB-B26D-64CA6F1AFE77}">
      <dgm:prSet/>
      <dgm:spPr/>
      <dgm:t>
        <a:bodyPr/>
        <a:lstStyle/>
        <a:p>
          <a:endParaRPr lang="en-US"/>
        </a:p>
      </dgm:t>
    </dgm:pt>
    <dgm:pt modelId="{EC94F570-F61C-4E78-B70D-137631DAB6B0}" type="sibTrans" cxnId="{92B79C71-3CAA-4FEB-B26D-64CA6F1AFE77}">
      <dgm:prSet/>
      <dgm:spPr/>
      <dgm:t>
        <a:bodyPr/>
        <a:lstStyle/>
        <a:p>
          <a:endParaRPr lang="en-US"/>
        </a:p>
      </dgm:t>
    </dgm:pt>
    <dgm:pt modelId="{E39289E8-FD56-4F4C-8E3B-25B870AF9686}">
      <dgm:prSet/>
      <dgm:spPr/>
      <dgm:t>
        <a:bodyPr/>
        <a:lstStyle/>
        <a:p>
          <a:r>
            <a:rPr lang="en-US"/>
            <a:t>Tobacco in the US</a:t>
          </a:r>
        </a:p>
      </dgm:t>
    </dgm:pt>
    <dgm:pt modelId="{5D8C0159-C623-4105-AA21-1D15D1A71756}" type="parTrans" cxnId="{4EFC07EF-53B3-413E-8562-02A3607524FE}">
      <dgm:prSet/>
      <dgm:spPr/>
      <dgm:t>
        <a:bodyPr/>
        <a:lstStyle/>
        <a:p>
          <a:endParaRPr lang="en-US"/>
        </a:p>
      </dgm:t>
    </dgm:pt>
    <dgm:pt modelId="{4D8A1C93-8D68-4E92-AB4D-1C6223C907B9}" type="sibTrans" cxnId="{4EFC07EF-53B3-413E-8562-02A3607524FE}">
      <dgm:prSet/>
      <dgm:spPr/>
      <dgm:t>
        <a:bodyPr/>
        <a:lstStyle/>
        <a:p>
          <a:endParaRPr lang="en-US"/>
        </a:p>
      </dgm:t>
    </dgm:pt>
    <dgm:pt modelId="{87A9FB14-0077-4A90-8E4C-E721230C5125}">
      <dgm:prSet/>
      <dgm:spPr/>
      <dgm:t>
        <a:bodyPr/>
        <a:lstStyle/>
        <a:p>
          <a:r>
            <a:rPr lang="en-US"/>
            <a:t>Pamphleting related to measles vaccination amongst ultra-Orthodox Jews in New York</a:t>
          </a:r>
        </a:p>
      </dgm:t>
    </dgm:pt>
    <dgm:pt modelId="{C737E8C6-3574-4249-806A-56462BCE4AE3}" type="parTrans" cxnId="{3A7269E8-84B0-4742-91F3-AA8666474F3F}">
      <dgm:prSet/>
      <dgm:spPr/>
      <dgm:t>
        <a:bodyPr/>
        <a:lstStyle/>
        <a:p>
          <a:endParaRPr lang="en-US"/>
        </a:p>
      </dgm:t>
    </dgm:pt>
    <dgm:pt modelId="{3EF9179D-F744-460B-A5B2-213F99B54B68}" type="sibTrans" cxnId="{3A7269E8-84B0-4742-91F3-AA8666474F3F}">
      <dgm:prSet/>
      <dgm:spPr/>
      <dgm:t>
        <a:bodyPr/>
        <a:lstStyle/>
        <a:p>
          <a:endParaRPr lang="en-US"/>
        </a:p>
      </dgm:t>
    </dgm:pt>
    <dgm:pt modelId="{8B769DA2-8B55-4475-B7CD-048E743A2F85}">
      <dgm:prSet/>
      <dgm:spPr/>
      <dgm:t>
        <a:bodyPr/>
        <a:lstStyle/>
        <a:p>
          <a:r>
            <a:rPr lang="en-US"/>
            <a:t>Ebola in the US</a:t>
          </a:r>
        </a:p>
      </dgm:t>
    </dgm:pt>
    <dgm:pt modelId="{29701FF0-24AA-4374-9F1B-5F657BFD0EC8}" type="parTrans" cxnId="{6AC179D4-9462-4DD4-A2AD-CB14C025228D}">
      <dgm:prSet/>
      <dgm:spPr/>
      <dgm:t>
        <a:bodyPr/>
        <a:lstStyle/>
        <a:p>
          <a:endParaRPr lang="en-US"/>
        </a:p>
      </dgm:t>
    </dgm:pt>
    <dgm:pt modelId="{195B8D9A-9F59-40EE-BFF9-383FA07ACC6F}" type="sibTrans" cxnId="{6AC179D4-9462-4DD4-A2AD-CB14C025228D}">
      <dgm:prSet/>
      <dgm:spPr/>
      <dgm:t>
        <a:bodyPr/>
        <a:lstStyle/>
        <a:p>
          <a:endParaRPr lang="en-US"/>
        </a:p>
      </dgm:t>
    </dgm:pt>
    <dgm:pt modelId="{9D028580-8F35-874C-879E-4BC6E7A591BC}" type="pres">
      <dgm:prSet presAssocID="{6CE0A67B-608A-4B5F-8BD2-32BAEE142A77}" presName="linear" presStyleCnt="0">
        <dgm:presLayoutVars>
          <dgm:animLvl val="lvl"/>
          <dgm:resizeHandles val="exact"/>
        </dgm:presLayoutVars>
      </dgm:prSet>
      <dgm:spPr/>
    </dgm:pt>
    <dgm:pt modelId="{1046E19B-9143-F844-8327-756FF8775EFE}" type="pres">
      <dgm:prSet presAssocID="{6277E895-9217-445F-B739-DDA33B00C3DD}" presName="parentText" presStyleLbl="node1" presStyleIdx="0" presStyleCnt="4">
        <dgm:presLayoutVars>
          <dgm:chMax val="0"/>
          <dgm:bulletEnabled val="1"/>
        </dgm:presLayoutVars>
      </dgm:prSet>
      <dgm:spPr/>
    </dgm:pt>
    <dgm:pt modelId="{48D546B4-D2E0-2F46-A1BF-B584AB7769F4}" type="pres">
      <dgm:prSet presAssocID="{EC94F570-F61C-4E78-B70D-137631DAB6B0}" presName="spacer" presStyleCnt="0"/>
      <dgm:spPr/>
    </dgm:pt>
    <dgm:pt modelId="{419E7459-3014-6F41-9263-3A3F2F0CEF5D}" type="pres">
      <dgm:prSet presAssocID="{E39289E8-FD56-4F4C-8E3B-25B870AF9686}" presName="parentText" presStyleLbl="node1" presStyleIdx="1" presStyleCnt="4">
        <dgm:presLayoutVars>
          <dgm:chMax val="0"/>
          <dgm:bulletEnabled val="1"/>
        </dgm:presLayoutVars>
      </dgm:prSet>
      <dgm:spPr/>
    </dgm:pt>
    <dgm:pt modelId="{D89AB235-849E-AD44-958A-89C096AEFA47}" type="pres">
      <dgm:prSet presAssocID="{4D8A1C93-8D68-4E92-AB4D-1C6223C907B9}" presName="spacer" presStyleCnt="0"/>
      <dgm:spPr/>
    </dgm:pt>
    <dgm:pt modelId="{429D4AA6-6A76-1343-9395-15B493FD3753}" type="pres">
      <dgm:prSet presAssocID="{87A9FB14-0077-4A90-8E4C-E721230C5125}" presName="parentText" presStyleLbl="node1" presStyleIdx="2" presStyleCnt="4">
        <dgm:presLayoutVars>
          <dgm:chMax val="0"/>
          <dgm:bulletEnabled val="1"/>
        </dgm:presLayoutVars>
      </dgm:prSet>
      <dgm:spPr/>
    </dgm:pt>
    <dgm:pt modelId="{0774E238-58AB-FE46-A893-FC2B208844AF}" type="pres">
      <dgm:prSet presAssocID="{3EF9179D-F744-460B-A5B2-213F99B54B68}" presName="spacer" presStyleCnt="0"/>
      <dgm:spPr/>
    </dgm:pt>
    <dgm:pt modelId="{596FC2ED-8F5B-1A44-AAF9-879631B103EA}" type="pres">
      <dgm:prSet presAssocID="{8B769DA2-8B55-4475-B7CD-048E743A2F85}" presName="parentText" presStyleLbl="node1" presStyleIdx="3" presStyleCnt="4">
        <dgm:presLayoutVars>
          <dgm:chMax val="0"/>
          <dgm:bulletEnabled val="1"/>
        </dgm:presLayoutVars>
      </dgm:prSet>
      <dgm:spPr/>
    </dgm:pt>
  </dgm:ptLst>
  <dgm:cxnLst>
    <dgm:cxn modelId="{0A7D1220-B3F2-F241-A7B1-9925F50CC08E}" type="presOf" srcId="{8B769DA2-8B55-4475-B7CD-048E743A2F85}" destId="{596FC2ED-8F5B-1A44-AAF9-879631B103EA}" srcOrd="0" destOrd="0" presId="urn:microsoft.com/office/officeart/2005/8/layout/vList2"/>
    <dgm:cxn modelId="{1ACABB26-7D96-4848-86FB-22667ED72AA0}" type="presOf" srcId="{87A9FB14-0077-4A90-8E4C-E721230C5125}" destId="{429D4AA6-6A76-1343-9395-15B493FD3753}" srcOrd="0" destOrd="0" presId="urn:microsoft.com/office/officeart/2005/8/layout/vList2"/>
    <dgm:cxn modelId="{92B79C71-3CAA-4FEB-B26D-64CA6F1AFE77}" srcId="{6CE0A67B-608A-4B5F-8BD2-32BAEE142A77}" destId="{6277E895-9217-445F-B739-DDA33B00C3DD}" srcOrd="0" destOrd="0" parTransId="{D9D1CAE4-1F87-48EB-9D98-A5DCAA23397B}" sibTransId="{EC94F570-F61C-4E78-B70D-137631DAB6B0}"/>
    <dgm:cxn modelId="{5223D1D3-E5D4-964B-B4BF-FFCD98A07287}" type="presOf" srcId="{6CE0A67B-608A-4B5F-8BD2-32BAEE142A77}" destId="{9D028580-8F35-874C-879E-4BC6E7A591BC}" srcOrd="0" destOrd="0" presId="urn:microsoft.com/office/officeart/2005/8/layout/vList2"/>
    <dgm:cxn modelId="{6AC179D4-9462-4DD4-A2AD-CB14C025228D}" srcId="{6CE0A67B-608A-4B5F-8BD2-32BAEE142A77}" destId="{8B769DA2-8B55-4475-B7CD-048E743A2F85}" srcOrd="3" destOrd="0" parTransId="{29701FF0-24AA-4374-9F1B-5F657BFD0EC8}" sibTransId="{195B8D9A-9F59-40EE-BFF9-383FA07ACC6F}"/>
    <dgm:cxn modelId="{3A7269E8-84B0-4742-91F3-AA8666474F3F}" srcId="{6CE0A67B-608A-4B5F-8BD2-32BAEE142A77}" destId="{87A9FB14-0077-4A90-8E4C-E721230C5125}" srcOrd="2" destOrd="0" parTransId="{C737E8C6-3574-4249-806A-56462BCE4AE3}" sibTransId="{3EF9179D-F744-460B-A5B2-213F99B54B68}"/>
    <dgm:cxn modelId="{4EFC07EF-53B3-413E-8562-02A3607524FE}" srcId="{6CE0A67B-608A-4B5F-8BD2-32BAEE142A77}" destId="{E39289E8-FD56-4F4C-8E3B-25B870AF9686}" srcOrd="1" destOrd="0" parTransId="{5D8C0159-C623-4105-AA21-1D15D1A71756}" sibTransId="{4D8A1C93-8D68-4E92-AB4D-1C6223C907B9}"/>
    <dgm:cxn modelId="{D5C626F5-4F6E-5C42-8F67-A786DDCD7A6C}" type="presOf" srcId="{6277E895-9217-445F-B739-DDA33B00C3DD}" destId="{1046E19B-9143-F844-8327-756FF8775EFE}" srcOrd="0" destOrd="0" presId="urn:microsoft.com/office/officeart/2005/8/layout/vList2"/>
    <dgm:cxn modelId="{C2C511FA-A596-DD4F-8BCA-E38AE969C375}" type="presOf" srcId="{E39289E8-FD56-4F4C-8E3B-25B870AF9686}" destId="{419E7459-3014-6F41-9263-3A3F2F0CEF5D}" srcOrd="0" destOrd="0" presId="urn:microsoft.com/office/officeart/2005/8/layout/vList2"/>
    <dgm:cxn modelId="{C4D61F0D-5C92-C94E-9FAC-E2B0C2B87670}" type="presParOf" srcId="{9D028580-8F35-874C-879E-4BC6E7A591BC}" destId="{1046E19B-9143-F844-8327-756FF8775EFE}" srcOrd="0" destOrd="0" presId="urn:microsoft.com/office/officeart/2005/8/layout/vList2"/>
    <dgm:cxn modelId="{425F5E11-F622-CD4C-9980-1020958E9E0E}" type="presParOf" srcId="{9D028580-8F35-874C-879E-4BC6E7A591BC}" destId="{48D546B4-D2E0-2F46-A1BF-B584AB7769F4}" srcOrd="1" destOrd="0" presId="urn:microsoft.com/office/officeart/2005/8/layout/vList2"/>
    <dgm:cxn modelId="{AEBF2911-2275-5B45-8D68-A9982A7FFCCF}" type="presParOf" srcId="{9D028580-8F35-874C-879E-4BC6E7A591BC}" destId="{419E7459-3014-6F41-9263-3A3F2F0CEF5D}" srcOrd="2" destOrd="0" presId="urn:microsoft.com/office/officeart/2005/8/layout/vList2"/>
    <dgm:cxn modelId="{D79B9046-2D9F-AE42-97FC-2A8B8BAE41D2}" type="presParOf" srcId="{9D028580-8F35-874C-879E-4BC6E7A591BC}" destId="{D89AB235-849E-AD44-958A-89C096AEFA47}" srcOrd="3" destOrd="0" presId="urn:microsoft.com/office/officeart/2005/8/layout/vList2"/>
    <dgm:cxn modelId="{82BD52B0-8DD2-6248-B7ED-0CC7D662C24E}" type="presParOf" srcId="{9D028580-8F35-874C-879E-4BC6E7A591BC}" destId="{429D4AA6-6A76-1343-9395-15B493FD3753}" srcOrd="4" destOrd="0" presId="urn:microsoft.com/office/officeart/2005/8/layout/vList2"/>
    <dgm:cxn modelId="{E9C7A3B4-7051-B14E-BEB0-6591A717728C}" type="presParOf" srcId="{9D028580-8F35-874C-879E-4BC6E7A591BC}" destId="{0774E238-58AB-FE46-A893-FC2B208844AF}" srcOrd="5" destOrd="0" presId="urn:microsoft.com/office/officeart/2005/8/layout/vList2"/>
    <dgm:cxn modelId="{ED7E4B3D-50DD-F94C-9E64-4009AB24B416}" type="presParOf" srcId="{9D028580-8F35-874C-879E-4BC6E7A591BC}" destId="{596FC2ED-8F5B-1A44-AAF9-879631B103E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C1ED95-D067-4D6D-9C77-A126EBA2A298}"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2854D1C-FF83-4CEF-B822-4F8D7ED2F357}">
      <dgm:prSet/>
      <dgm:spPr/>
      <dgm:t>
        <a:bodyPr/>
        <a:lstStyle/>
        <a:p>
          <a:r>
            <a:rPr lang="en-US"/>
            <a:t>Novel virus with limited and emerging information</a:t>
          </a:r>
        </a:p>
      </dgm:t>
    </dgm:pt>
    <dgm:pt modelId="{D9B0203B-450A-4D89-A11D-740296957C34}" type="parTrans" cxnId="{2DCC7D7E-1FE7-452B-964B-BC200B2C7656}">
      <dgm:prSet/>
      <dgm:spPr/>
      <dgm:t>
        <a:bodyPr/>
        <a:lstStyle/>
        <a:p>
          <a:endParaRPr lang="en-US"/>
        </a:p>
      </dgm:t>
    </dgm:pt>
    <dgm:pt modelId="{0169DE36-7248-4B13-B0B9-90282DA5B1A2}" type="sibTrans" cxnId="{2DCC7D7E-1FE7-452B-964B-BC200B2C7656}">
      <dgm:prSet/>
      <dgm:spPr/>
      <dgm:t>
        <a:bodyPr/>
        <a:lstStyle/>
        <a:p>
          <a:endParaRPr lang="en-US"/>
        </a:p>
      </dgm:t>
    </dgm:pt>
    <dgm:pt modelId="{3DCD8A06-D662-43D8-94D3-946778942A60}">
      <dgm:prSet/>
      <dgm:spPr/>
      <dgm:t>
        <a:bodyPr/>
        <a:lstStyle/>
        <a:p>
          <a:r>
            <a:rPr lang="en-US"/>
            <a:t>Few medical countermeasures initially</a:t>
          </a:r>
        </a:p>
      </dgm:t>
    </dgm:pt>
    <dgm:pt modelId="{9AC958D7-861B-4B69-BADE-922FC5EA621D}" type="parTrans" cxnId="{5C26FF54-67D8-4F8E-B6B1-76CC40BBF76E}">
      <dgm:prSet/>
      <dgm:spPr/>
      <dgm:t>
        <a:bodyPr/>
        <a:lstStyle/>
        <a:p>
          <a:endParaRPr lang="en-US"/>
        </a:p>
      </dgm:t>
    </dgm:pt>
    <dgm:pt modelId="{62985258-91D1-4288-A5C3-2D9085FFA0FE}" type="sibTrans" cxnId="{5C26FF54-67D8-4F8E-B6B1-76CC40BBF76E}">
      <dgm:prSet/>
      <dgm:spPr/>
      <dgm:t>
        <a:bodyPr/>
        <a:lstStyle/>
        <a:p>
          <a:endParaRPr lang="en-US"/>
        </a:p>
      </dgm:t>
    </dgm:pt>
    <dgm:pt modelId="{C34091ED-E8BC-4943-8FA8-6C74FACF9C12}">
      <dgm:prSet/>
      <dgm:spPr/>
      <dgm:t>
        <a:bodyPr/>
        <a:lstStyle/>
        <a:p>
          <a:r>
            <a:rPr lang="en-US"/>
            <a:t>Expansive social, political, and economic dimensions of the pandemic </a:t>
          </a:r>
        </a:p>
      </dgm:t>
    </dgm:pt>
    <dgm:pt modelId="{33002A83-1EDA-43F5-BF5E-BB0263A95F83}" type="parTrans" cxnId="{26629393-F943-47B8-BAEF-35DCD28A2AE5}">
      <dgm:prSet/>
      <dgm:spPr/>
      <dgm:t>
        <a:bodyPr/>
        <a:lstStyle/>
        <a:p>
          <a:endParaRPr lang="en-US"/>
        </a:p>
      </dgm:t>
    </dgm:pt>
    <dgm:pt modelId="{8B1D685B-5816-4AF3-8F54-E5D749A470F8}" type="sibTrans" cxnId="{26629393-F943-47B8-BAEF-35DCD28A2AE5}">
      <dgm:prSet/>
      <dgm:spPr/>
      <dgm:t>
        <a:bodyPr/>
        <a:lstStyle/>
        <a:p>
          <a:endParaRPr lang="en-US"/>
        </a:p>
      </dgm:t>
    </dgm:pt>
    <dgm:pt modelId="{B2752686-CCCD-484B-A761-BB3681B5F1EF}">
      <dgm:prSet/>
      <dgm:spPr/>
      <dgm:t>
        <a:bodyPr/>
        <a:lstStyle/>
        <a:p>
          <a:r>
            <a:rPr lang="en-US"/>
            <a:t>Existing social unrest and division </a:t>
          </a:r>
        </a:p>
      </dgm:t>
    </dgm:pt>
    <dgm:pt modelId="{825D5820-ADC3-4AF0-AA9B-9F1549EBE66A}" type="parTrans" cxnId="{6001FC85-3670-493F-AD44-4BFC8BFDEF07}">
      <dgm:prSet/>
      <dgm:spPr/>
      <dgm:t>
        <a:bodyPr/>
        <a:lstStyle/>
        <a:p>
          <a:endParaRPr lang="en-US"/>
        </a:p>
      </dgm:t>
    </dgm:pt>
    <dgm:pt modelId="{CD3B0D0B-9D10-4C70-8493-D420A08B5680}" type="sibTrans" cxnId="{6001FC85-3670-493F-AD44-4BFC8BFDEF07}">
      <dgm:prSet/>
      <dgm:spPr/>
      <dgm:t>
        <a:bodyPr/>
        <a:lstStyle/>
        <a:p>
          <a:endParaRPr lang="en-US"/>
        </a:p>
      </dgm:t>
    </dgm:pt>
    <dgm:pt modelId="{A1F3B491-B00A-4F38-B9B6-D36999937EA4}">
      <dgm:prSet/>
      <dgm:spPr/>
      <dgm:t>
        <a:bodyPr/>
        <a:lstStyle/>
        <a:p>
          <a:r>
            <a:rPr lang="en-US"/>
            <a:t>Expanding access to and ability to provide content</a:t>
          </a:r>
        </a:p>
      </dgm:t>
    </dgm:pt>
    <dgm:pt modelId="{56E4FB06-8328-4651-A323-FA9B58EC66C0}" type="parTrans" cxnId="{FCC80FB3-6D5E-4588-84CE-7C962E4DD4C7}">
      <dgm:prSet/>
      <dgm:spPr/>
      <dgm:t>
        <a:bodyPr/>
        <a:lstStyle/>
        <a:p>
          <a:endParaRPr lang="en-US"/>
        </a:p>
      </dgm:t>
    </dgm:pt>
    <dgm:pt modelId="{C72EF0B3-37F7-4017-BB44-37F072A69330}" type="sibTrans" cxnId="{FCC80FB3-6D5E-4588-84CE-7C962E4DD4C7}">
      <dgm:prSet/>
      <dgm:spPr/>
      <dgm:t>
        <a:bodyPr/>
        <a:lstStyle/>
        <a:p>
          <a:endParaRPr lang="en-US"/>
        </a:p>
      </dgm:t>
    </dgm:pt>
    <dgm:pt modelId="{5FC1E105-1E12-49AA-9534-3B4F72FE9F6A}">
      <dgm:prSet/>
      <dgm:spPr/>
      <dgm:t>
        <a:bodyPr/>
        <a:lstStyle/>
        <a:p>
          <a:r>
            <a:rPr lang="en-US"/>
            <a:t>Large and monetized media market</a:t>
          </a:r>
        </a:p>
      </dgm:t>
    </dgm:pt>
    <dgm:pt modelId="{815CA2B8-1CB5-4EAD-A296-E64D080EC539}" type="parTrans" cxnId="{6B464D78-5EAA-47C1-82F3-7CD22F3A873C}">
      <dgm:prSet/>
      <dgm:spPr/>
      <dgm:t>
        <a:bodyPr/>
        <a:lstStyle/>
        <a:p>
          <a:endParaRPr lang="en-US"/>
        </a:p>
      </dgm:t>
    </dgm:pt>
    <dgm:pt modelId="{D4188193-9644-4DFC-8045-910C8C9E3D10}" type="sibTrans" cxnId="{6B464D78-5EAA-47C1-82F3-7CD22F3A873C}">
      <dgm:prSet/>
      <dgm:spPr/>
      <dgm:t>
        <a:bodyPr/>
        <a:lstStyle/>
        <a:p>
          <a:endParaRPr lang="en-US"/>
        </a:p>
      </dgm:t>
    </dgm:pt>
    <dgm:pt modelId="{C2B95111-3827-41EC-9A66-64537A1EC3B0}">
      <dgm:prSet/>
      <dgm:spPr/>
      <dgm:t>
        <a:bodyPr/>
        <a:lstStyle/>
        <a:p>
          <a:r>
            <a:rPr lang="en-US"/>
            <a:t>Declines in science and digital literacy</a:t>
          </a:r>
        </a:p>
      </dgm:t>
    </dgm:pt>
    <dgm:pt modelId="{65B28DCC-3C10-4A44-8112-25286D034731}" type="parTrans" cxnId="{61F5711E-2745-4A12-91B3-8B5EF3A766F2}">
      <dgm:prSet/>
      <dgm:spPr/>
      <dgm:t>
        <a:bodyPr/>
        <a:lstStyle/>
        <a:p>
          <a:endParaRPr lang="en-US"/>
        </a:p>
      </dgm:t>
    </dgm:pt>
    <dgm:pt modelId="{5B479327-AAF2-4AA1-AA59-3A61A59D54A6}" type="sibTrans" cxnId="{61F5711E-2745-4A12-91B3-8B5EF3A766F2}">
      <dgm:prSet/>
      <dgm:spPr/>
      <dgm:t>
        <a:bodyPr/>
        <a:lstStyle/>
        <a:p>
          <a:endParaRPr lang="en-US"/>
        </a:p>
      </dgm:t>
    </dgm:pt>
    <dgm:pt modelId="{9F811266-0CFC-6340-99D9-EA6DC7ABC523}" type="pres">
      <dgm:prSet presAssocID="{49C1ED95-D067-4D6D-9C77-A126EBA2A298}" presName="diagram" presStyleCnt="0">
        <dgm:presLayoutVars>
          <dgm:dir/>
          <dgm:resizeHandles val="exact"/>
        </dgm:presLayoutVars>
      </dgm:prSet>
      <dgm:spPr/>
    </dgm:pt>
    <dgm:pt modelId="{51B38706-8C67-7A4D-9103-32F5D87B41ED}" type="pres">
      <dgm:prSet presAssocID="{72854D1C-FF83-4CEF-B822-4F8D7ED2F357}" presName="node" presStyleLbl="node1" presStyleIdx="0" presStyleCnt="7">
        <dgm:presLayoutVars>
          <dgm:bulletEnabled val="1"/>
        </dgm:presLayoutVars>
      </dgm:prSet>
      <dgm:spPr/>
    </dgm:pt>
    <dgm:pt modelId="{D184503F-2785-B14A-B48E-3E4E61E69BA4}" type="pres">
      <dgm:prSet presAssocID="{0169DE36-7248-4B13-B0B9-90282DA5B1A2}" presName="sibTrans" presStyleCnt="0"/>
      <dgm:spPr/>
    </dgm:pt>
    <dgm:pt modelId="{42A01AFC-C4E5-8143-ABA2-14B782C2B2A0}" type="pres">
      <dgm:prSet presAssocID="{3DCD8A06-D662-43D8-94D3-946778942A60}" presName="node" presStyleLbl="node1" presStyleIdx="1" presStyleCnt="7">
        <dgm:presLayoutVars>
          <dgm:bulletEnabled val="1"/>
        </dgm:presLayoutVars>
      </dgm:prSet>
      <dgm:spPr/>
    </dgm:pt>
    <dgm:pt modelId="{7F8A56FD-2C6C-F94C-9E24-8F63C9E8FA3A}" type="pres">
      <dgm:prSet presAssocID="{62985258-91D1-4288-A5C3-2D9085FFA0FE}" presName="sibTrans" presStyleCnt="0"/>
      <dgm:spPr/>
    </dgm:pt>
    <dgm:pt modelId="{A5436727-ADE7-BF48-9DD2-8952D72A3F6E}" type="pres">
      <dgm:prSet presAssocID="{C34091ED-E8BC-4943-8FA8-6C74FACF9C12}" presName="node" presStyleLbl="node1" presStyleIdx="2" presStyleCnt="7">
        <dgm:presLayoutVars>
          <dgm:bulletEnabled val="1"/>
        </dgm:presLayoutVars>
      </dgm:prSet>
      <dgm:spPr/>
    </dgm:pt>
    <dgm:pt modelId="{E770C329-57F0-4E42-ACA6-EAD337A5A5F0}" type="pres">
      <dgm:prSet presAssocID="{8B1D685B-5816-4AF3-8F54-E5D749A470F8}" presName="sibTrans" presStyleCnt="0"/>
      <dgm:spPr/>
    </dgm:pt>
    <dgm:pt modelId="{2EF7A30F-8A54-854E-928D-0049343C221C}" type="pres">
      <dgm:prSet presAssocID="{B2752686-CCCD-484B-A761-BB3681B5F1EF}" presName="node" presStyleLbl="node1" presStyleIdx="3" presStyleCnt="7">
        <dgm:presLayoutVars>
          <dgm:bulletEnabled val="1"/>
        </dgm:presLayoutVars>
      </dgm:prSet>
      <dgm:spPr/>
    </dgm:pt>
    <dgm:pt modelId="{4D89D5CC-E7C7-5147-982B-E2EB199DB887}" type="pres">
      <dgm:prSet presAssocID="{CD3B0D0B-9D10-4C70-8493-D420A08B5680}" presName="sibTrans" presStyleCnt="0"/>
      <dgm:spPr/>
    </dgm:pt>
    <dgm:pt modelId="{C342B89D-6DE5-D443-B061-133523429C2E}" type="pres">
      <dgm:prSet presAssocID="{A1F3B491-B00A-4F38-B9B6-D36999937EA4}" presName="node" presStyleLbl="node1" presStyleIdx="4" presStyleCnt="7">
        <dgm:presLayoutVars>
          <dgm:bulletEnabled val="1"/>
        </dgm:presLayoutVars>
      </dgm:prSet>
      <dgm:spPr/>
    </dgm:pt>
    <dgm:pt modelId="{787E6299-8D89-BD49-AD40-973B3A73F65E}" type="pres">
      <dgm:prSet presAssocID="{C72EF0B3-37F7-4017-BB44-37F072A69330}" presName="sibTrans" presStyleCnt="0"/>
      <dgm:spPr/>
    </dgm:pt>
    <dgm:pt modelId="{C44C500F-4E81-A542-8701-EE465726E1D2}" type="pres">
      <dgm:prSet presAssocID="{5FC1E105-1E12-49AA-9534-3B4F72FE9F6A}" presName="node" presStyleLbl="node1" presStyleIdx="5" presStyleCnt="7">
        <dgm:presLayoutVars>
          <dgm:bulletEnabled val="1"/>
        </dgm:presLayoutVars>
      </dgm:prSet>
      <dgm:spPr/>
    </dgm:pt>
    <dgm:pt modelId="{03E8CF01-B538-244F-97BD-85AF5080312C}" type="pres">
      <dgm:prSet presAssocID="{D4188193-9644-4DFC-8045-910C8C9E3D10}" presName="sibTrans" presStyleCnt="0"/>
      <dgm:spPr/>
    </dgm:pt>
    <dgm:pt modelId="{6741A12D-B45E-1645-B1A2-592BCF8B5DFD}" type="pres">
      <dgm:prSet presAssocID="{C2B95111-3827-41EC-9A66-64537A1EC3B0}" presName="node" presStyleLbl="node1" presStyleIdx="6" presStyleCnt="7">
        <dgm:presLayoutVars>
          <dgm:bulletEnabled val="1"/>
        </dgm:presLayoutVars>
      </dgm:prSet>
      <dgm:spPr/>
    </dgm:pt>
  </dgm:ptLst>
  <dgm:cxnLst>
    <dgm:cxn modelId="{61F5711E-2745-4A12-91B3-8B5EF3A766F2}" srcId="{49C1ED95-D067-4D6D-9C77-A126EBA2A298}" destId="{C2B95111-3827-41EC-9A66-64537A1EC3B0}" srcOrd="6" destOrd="0" parTransId="{65B28DCC-3C10-4A44-8112-25286D034731}" sibTransId="{5B479327-AAF2-4AA1-AA59-3A61A59D54A6}"/>
    <dgm:cxn modelId="{3573DE2E-6244-DE46-80C5-59212E518E0A}" type="presOf" srcId="{3DCD8A06-D662-43D8-94D3-946778942A60}" destId="{42A01AFC-C4E5-8143-ABA2-14B782C2B2A0}" srcOrd="0" destOrd="0" presId="urn:microsoft.com/office/officeart/2005/8/layout/default"/>
    <dgm:cxn modelId="{264C3D53-89AE-B04D-AB45-F4BB7FE37A22}" type="presOf" srcId="{A1F3B491-B00A-4F38-B9B6-D36999937EA4}" destId="{C342B89D-6DE5-D443-B061-133523429C2E}" srcOrd="0" destOrd="0" presId="urn:microsoft.com/office/officeart/2005/8/layout/default"/>
    <dgm:cxn modelId="{5C26FF54-67D8-4F8E-B6B1-76CC40BBF76E}" srcId="{49C1ED95-D067-4D6D-9C77-A126EBA2A298}" destId="{3DCD8A06-D662-43D8-94D3-946778942A60}" srcOrd="1" destOrd="0" parTransId="{9AC958D7-861B-4B69-BADE-922FC5EA621D}" sibTransId="{62985258-91D1-4288-A5C3-2D9085FFA0FE}"/>
    <dgm:cxn modelId="{6B464D78-5EAA-47C1-82F3-7CD22F3A873C}" srcId="{49C1ED95-D067-4D6D-9C77-A126EBA2A298}" destId="{5FC1E105-1E12-49AA-9534-3B4F72FE9F6A}" srcOrd="5" destOrd="0" parTransId="{815CA2B8-1CB5-4EAD-A296-E64D080EC539}" sibTransId="{D4188193-9644-4DFC-8045-910C8C9E3D10}"/>
    <dgm:cxn modelId="{2DCC7D7E-1FE7-452B-964B-BC200B2C7656}" srcId="{49C1ED95-D067-4D6D-9C77-A126EBA2A298}" destId="{72854D1C-FF83-4CEF-B822-4F8D7ED2F357}" srcOrd="0" destOrd="0" parTransId="{D9B0203B-450A-4D89-A11D-740296957C34}" sibTransId="{0169DE36-7248-4B13-B0B9-90282DA5B1A2}"/>
    <dgm:cxn modelId="{3AC80B7F-D869-FF4B-86AD-D703933DB349}" type="presOf" srcId="{5FC1E105-1E12-49AA-9534-3B4F72FE9F6A}" destId="{C44C500F-4E81-A542-8701-EE465726E1D2}" srcOrd="0" destOrd="0" presId="urn:microsoft.com/office/officeart/2005/8/layout/default"/>
    <dgm:cxn modelId="{6001FC85-3670-493F-AD44-4BFC8BFDEF07}" srcId="{49C1ED95-D067-4D6D-9C77-A126EBA2A298}" destId="{B2752686-CCCD-484B-A761-BB3681B5F1EF}" srcOrd="3" destOrd="0" parTransId="{825D5820-ADC3-4AF0-AA9B-9F1549EBE66A}" sibTransId="{CD3B0D0B-9D10-4C70-8493-D420A08B5680}"/>
    <dgm:cxn modelId="{26629393-F943-47B8-BAEF-35DCD28A2AE5}" srcId="{49C1ED95-D067-4D6D-9C77-A126EBA2A298}" destId="{C34091ED-E8BC-4943-8FA8-6C74FACF9C12}" srcOrd="2" destOrd="0" parTransId="{33002A83-1EDA-43F5-BF5E-BB0263A95F83}" sibTransId="{8B1D685B-5816-4AF3-8F54-E5D749A470F8}"/>
    <dgm:cxn modelId="{4FEF62AF-06DD-C14E-B537-7517EADDD943}" type="presOf" srcId="{C2B95111-3827-41EC-9A66-64537A1EC3B0}" destId="{6741A12D-B45E-1645-B1A2-592BCF8B5DFD}" srcOrd="0" destOrd="0" presId="urn:microsoft.com/office/officeart/2005/8/layout/default"/>
    <dgm:cxn modelId="{FCC80FB3-6D5E-4588-84CE-7C962E4DD4C7}" srcId="{49C1ED95-D067-4D6D-9C77-A126EBA2A298}" destId="{A1F3B491-B00A-4F38-B9B6-D36999937EA4}" srcOrd="4" destOrd="0" parTransId="{56E4FB06-8328-4651-A323-FA9B58EC66C0}" sibTransId="{C72EF0B3-37F7-4017-BB44-37F072A69330}"/>
    <dgm:cxn modelId="{C57F07D4-1E56-5F4A-9658-B8B80B1BF0FB}" type="presOf" srcId="{C34091ED-E8BC-4943-8FA8-6C74FACF9C12}" destId="{A5436727-ADE7-BF48-9DD2-8952D72A3F6E}" srcOrd="0" destOrd="0" presId="urn:microsoft.com/office/officeart/2005/8/layout/default"/>
    <dgm:cxn modelId="{7AE46DD5-F5AA-DB4B-A796-2ED0A28A9495}" type="presOf" srcId="{B2752686-CCCD-484B-A761-BB3681B5F1EF}" destId="{2EF7A30F-8A54-854E-928D-0049343C221C}" srcOrd="0" destOrd="0" presId="urn:microsoft.com/office/officeart/2005/8/layout/default"/>
    <dgm:cxn modelId="{3D7D54F9-1BC7-3747-8559-928DCF8549D1}" type="presOf" srcId="{49C1ED95-D067-4D6D-9C77-A126EBA2A298}" destId="{9F811266-0CFC-6340-99D9-EA6DC7ABC523}" srcOrd="0" destOrd="0" presId="urn:microsoft.com/office/officeart/2005/8/layout/default"/>
    <dgm:cxn modelId="{F64A1BFD-709E-6543-9CAB-D22375540CD7}" type="presOf" srcId="{72854D1C-FF83-4CEF-B822-4F8D7ED2F357}" destId="{51B38706-8C67-7A4D-9103-32F5D87B41ED}" srcOrd="0" destOrd="0" presId="urn:microsoft.com/office/officeart/2005/8/layout/default"/>
    <dgm:cxn modelId="{4F657FC7-1A8D-DA49-BE9A-A4D618813F0E}" type="presParOf" srcId="{9F811266-0CFC-6340-99D9-EA6DC7ABC523}" destId="{51B38706-8C67-7A4D-9103-32F5D87B41ED}" srcOrd="0" destOrd="0" presId="urn:microsoft.com/office/officeart/2005/8/layout/default"/>
    <dgm:cxn modelId="{D8FC70B3-1408-CB42-B7D6-1270160A5F6F}" type="presParOf" srcId="{9F811266-0CFC-6340-99D9-EA6DC7ABC523}" destId="{D184503F-2785-B14A-B48E-3E4E61E69BA4}" srcOrd="1" destOrd="0" presId="urn:microsoft.com/office/officeart/2005/8/layout/default"/>
    <dgm:cxn modelId="{6EC4D167-2BFC-3B46-85F2-F65695B240E0}" type="presParOf" srcId="{9F811266-0CFC-6340-99D9-EA6DC7ABC523}" destId="{42A01AFC-C4E5-8143-ABA2-14B782C2B2A0}" srcOrd="2" destOrd="0" presId="urn:microsoft.com/office/officeart/2005/8/layout/default"/>
    <dgm:cxn modelId="{26A7AAF5-4B65-4447-8954-EC9588EEC100}" type="presParOf" srcId="{9F811266-0CFC-6340-99D9-EA6DC7ABC523}" destId="{7F8A56FD-2C6C-F94C-9E24-8F63C9E8FA3A}" srcOrd="3" destOrd="0" presId="urn:microsoft.com/office/officeart/2005/8/layout/default"/>
    <dgm:cxn modelId="{BF436785-CE3E-FE4D-A7E2-2AC4BED4E46B}" type="presParOf" srcId="{9F811266-0CFC-6340-99D9-EA6DC7ABC523}" destId="{A5436727-ADE7-BF48-9DD2-8952D72A3F6E}" srcOrd="4" destOrd="0" presId="urn:microsoft.com/office/officeart/2005/8/layout/default"/>
    <dgm:cxn modelId="{C95016B8-5FC5-B247-A366-58137913D082}" type="presParOf" srcId="{9F811266-0CFC-6340-99D9-EA6DC7ABC523}" destId="{E770C329-57F0-4E42-ACA6-EAD337A5A5F0}" srcOrd="5" destOrd="0" presId="urn:microsoft.com/office/officeart/2005/8/layout/default"/>
    <dgm:cxn modelId="{0024DEF5-A4EA-0F43-8E20-4FC58C0769C3}" type="presParOf" srcId="{9F811266-0CFC-6340-99D9-EA6DC7ABC523}" destId="{2EF7A30F-8A54-854E-928D-0049343C221C}" srcOrd="6" destOrd="0" presId="urn:microsoft.com/office/officeart/2005/8/layout/default"/>
    <dgm:cxn modelId="{68286C53-7451-564B-B739-F726DB5DB638}" type="presParOf" srcId="{9F811266-0CFC-6340-99D9-EA6DC7ABC523}" destId="{4D89D5CC-E7C7-5147-982B-E2EB199DB887}" srcOrd="7" destOrd="0" presId="urn:microsoft.com/office/officeart/2005/8/layout/default"/>
    <dgm:cxn modelId="{CAA22F0C-D3E1-3A4C-A0BA-006AFB8181F5}" type="presParOf" srcId="{9F811266-0CFC-6340-99D9-EA6DC7ABC523}" destId="{C342B89D-6DE5-D443-B061-133523429C2E}" srcOrd="8" destOrd="0" presId="urn:microsoft.com/office/officeart/2005/8/layout/default"/>
    <dgm:cxn modelId="{4831F09D-C7EB-194D-B5B9-231B04687B4B}" type="presParOf" srcId="{9F811266-0CFC-6340-99D9-EA6DC7ABC523}" destId="{787E6299-8D89-BD49-AD40-973B3A73F65E}" srcOrd="9" destOrd="0" presId="urn:microsoft.com/office/officeart/2005/8/layout/default"/>
    <dgm:cxn modelId="{4DD9013E-A565-C142-B881-1D2E116D46B8}" type="presParOf" srcId="{9F811266-0CFC-6340-99D9-EA6DC7ABC523}" destId="{C44C500F-4E81-A542-8701-EE465726E1D2}" srcOrd="10" destOrd="0" presId="urn:microsoft.com/office/officeart/2005/8/layout/default"/>
    <dgm:cxn modelId="{925D007B-5F45-6E45-BB3F-453D9C65F3AE}" type="presParOf" srcId="{9F811266-0CFC-6340-99D9-EA6DC7ABC523}" destId="{03E8CF01-B538-244F-97BD-85AF5080312C}" srcOrd="11" destOrd="0" presId="urn:microsoft.com/office/officeart/2005/8/layout/default"/>
    <dgm:cxn modelId="{657D99BC-B3BC-714F-9EAA-677CD27037EC}" type="presParOf" srcId="{9F811266-0CFC-6340-99D9-EA6DC7ABC523}" destId="{6741A12D-B45E-1645-B1A2-592BCF8B5DF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E1F047-367B-4685-A438-E295F4CE966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75878E5-F490-4446-A9DC-DF8981D38A90}">
      <dgm:prSet/>
      <dgm:spPr/>
      <dgm:t>
        <a:bodyPr/>
        <a:lstStyle/>
        <a:p>
          <a:r>
            <a:rPr lang="en-US"/>
            <a:t>COVID-19 vaccine misinformation and disinformation costs an estimated $50 to $300 million each day</a:t>
          </a:r>
        </a:p>
      </dgm:t>
    </dgm:pt>
    <dgm:pt modelId="{6054D941-F084-4FDA-9221-0E0659AC997A}" type="parTrans" cxnId="{17FB535A-916B-41A3-8F6D-CB8F9D405AAA}">
      <dgm:prSet/>
      <dgm:spPr/>
      <dgm:t>
        <a:bodyPr/>
        <a:lstStyle/>
        <a:p>
          <a:endParaRPr lang="en-US"/>
        </a:p>
      </dgm:t>
    </dgm:pt>
    <dgm:pt modelId="{62C01509-6C84-4475-9DFD-AD711B6A2A86}" type="sibTrans" cxnId="{17FB535A-916B-41A3-8F6D-CB8F9D405AAA}">
      <dgm:prSet/>
      <dgm:spPr/>
      <dgm:t>
        <a:bodyPr/>
        <a:lstStyle/>
        <a:p>
          <a:endParaRPr lang="en-US"/>
        </a:p>
      </dgm:t>
    </dgm:pt>
    <dgm:pt modelId="{5EFE001B-AD2F-43C7-AD79-B9012968FBBF}">
      <dgm:prSet/>
      <dgm:spPr/>
      <dgm:t>
        <a:bodyPr/>
        <a:lstStyle/>
        <a:p>
          <a:r>
            <a:rPr lang="en-US"/>
            <a:t>An effort that reduced or countered misinformation and was able to reduce related non-vaccination by 10% would be worth between $5 and $30 million per day</a:t>
          </a:r>
        </a:p>
      </dgm:t>
    </dgm:pt>
    <dgm:pt modelId="{187F4CFC-02D4-4351-B4B5-326C8B9845BA}" type="parTrans" cxnId="{CE8C22D1-AD59-4B25-B629-89E7D01D73FF}">
      <dgm:prSet/>
      <dgm:spPr/>
      <dgm:t>
        <a:bodyPr/>
        <a:lstStyle/>
        <a:p>
          <a:endParaRPr lang="en-US"/>
        </a:p>
      </dgm:t>
    </dgm:pt>
    <dgm:pt modelId="{3CC815C7-5BDB-4405-88A1-A3E280650A86}" type="sibTrans" cxnId="{CE8C22D1-AD59-4B25-B629-89E7D01D73FF}">
      <dgm:prSet/>
      <dgm:spPr/>
      <dgm:t>
        <a:bodyPr/>
        <a:lstStyle/>
        <a:p>
          <a:endParaRPr lang="en-US"/>
        </a:p>
      </dgm:t>
    </dgm:pt>
    <dgm:pt modelId="{C4C01245-B8EB-7D4A-994A-11A2F83DE9E7}" type="pres">
      <dgm:prSet presAssocID="{34E1F047-367B-4685-A438-E295F4CE9669}" presName="linear" presStyleCnt="0">
        <dgm:presLayoutVars>
          <dgm:animLvl val="lvl"/>
          <dgm:resizeHandles val="exact"/>
        </dgm:presLayoutVars>
      </dgm:prSet>
      <dgm:spPr/>
    </dgm:pt>
    <dgm:pt modelId="{11EA5071-628C-AB41-B491-28B2A1A44BC7}" type="pres">
      <dgm:prSet presAssocID="{D75878E5-F490-4446-A9DC-DF8981D38A90}" presName="parentText" presStyleLbl="node1" presStyleIdx="0" presStyleCnt="2">
        <dgm:presLayoutVars>
          <dgm:chMax val="0"/>
          <dgm:bulletEnabled val="1"/>
        </dgm:presLayoutVars>
      </dgm:prSet>
      <dgm:spPr/>
    </dgm:pt>
    <dgm:pt modelId="{E75F8DB0-8ED6-5247-82C2-AD189CA00115}" type="pres">
      <dgm:prSet presAssocID="{62C01509-6C84-4475-9DFD-AD711B6A2A86}" presName="spacer" presStyleCnt="0"/>
      <dgm:spPr/>
    </dgm:pt>
    <dgm:pt modelId="{E4E845BF-2DE1-044F-9178-3774B08CEA17}" type="pres">
      <dgm:prSet presAssocID="{5EFE001B-AD2F-43C7-AD79-B9012968FBBF}" presName="parentText" presStyleLbl="node1" presStyleIdx="1" presStyleCnt="2">
        <dgm:presLayoutVars>
          <dgm:chMax val="0"/>
          <dgm:bulletEnabled val="1"/>
        </dgm:presLayoutVars>
      </dgm:prSet>
      <dgm:spPr/>
    </dgm:pt>
  </dgm:ptLst>
  <dgm:cxnLst>
    <dgm:cxn modelId="{26CF3F33-6C3D-AD4F-8682-DF20754D93B0}" type="presOf" srcId="{34E1F047-367B-4685-A438-E295F4CE9669}" destId="{C4C01245-B8EB-7D4A-994A-11A2F83DE9E7}" srcOrd="0" destOrd="0" presId="urn:microsoft.com/office/officeart/2005/8/layout/vList2"/>
    <dgm:cxn modelId="{9AAF4F4D-1EEF-3A4D-86A0-A201DF001262}" type="presOf" srcId="{D75878E5-F490-4446-A9DC-DF8981D38A90}" destId="{11EA5071-628C-AB41-B491-28B2A1A44BC7}" srcOrd="0" destOrd="0" presId="urn:microsoft.com/office/officeart/2005/8/layout/vList2"/>
    <dgm:cxn modelId="{17FB535A-916B-41A3-8F6D-CB8F9D405AAA}" srcId="{34E1F047-367B-4685-A438-E295F4CE9669}" destId="{D75878E5-F490-4446-A9DC-DF8981D38A90}" srcOrd="0" destOrd="0" parTransId="{6054D941-F084-4FDA-9221-0E0659AC997A}" sibTransId="{62C01509-6C84-4475-9DFD-AD711B6A2A86}"/>
    <dgm:cxn modelId="{CE8C22D1-AD59-4B25-B629-89E7D01D73FF}" srcId="{34E1F047-367B-4685-A438-E295F4CE9669}" destId="{5EFE001B-AD2F-43C7-AD79-B9012968FBBF}" srcOrd="1" destOrd="0" parTransId="{187F4CFC-02D4-4351-B4B5-326C8B9845BA}" sibTransId="{3CC815C7-5BDB-4405-88A1-A3E280650A86}"/>
    <dgm:cxn modelId="{EE6C69EC-401A-014E-A212-5E53E892D773}" type="presOf" srcId="{5EFE001B-AD2F-43C7-AD79-B9012968FBBF}" destId="{E4E845BF-2DE1-044F-9178-3774B08CEA17}" srcOrd="0" destOrd="0" presId="urn:microsoft.com/office/officeart/2005/8/layout/vList2"/>
    <dgm:cxn modelId="{FAEA0AE2-5F31-474F-BA7B-FE8B42AFDA28}" type="presParOf" srcId="{C4C01245-B8EB-7D4A-994A-11A2F83DE9E7}" destId="{11EA5071-628C-AB41-B491-28B2A1A44BC7}" srcOrd="0" destOrd="0" presId="urn:microsoft.com/office/officeart/2005/8/layout/vList2"/>
    <dgm:cxn modelId="{67AFA891-9E03-DE4C-99AC-7739260E1088}" type="presParOf" srcId="{C4C01245-B8EB-7D4A-994A-11A2F83DE9E7}" destId="{E75F8DB0-8ED6-5247-82C2-AD189CA00115}" srcOrd="1" destOrd="0" presId="urn:microsoft.com/office/officeart/2005/8/layout/vList2"/>
    <dgm:cxn modelId="{F510F506-BD08-284B-B043-BA430095F018}" type="presParOf" srcId="{C4C01245-B8EB-7D4A-994A-11A2F83DE9E7}" destId="{E4E845BF-2DE1-044F-9178-3774B08CEA1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9E34EC-5CE4-4EA3-8F07-C96B901BEC3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97F1F26-FD34-4522-8B50-25A0018EA9BD}">
      <dgm:prSet/>
      <dgm:spPr/>
      <dgm:t>
        <a:bodyPr/>
        <a:lstStyle/>
        <a:p>
          <a:r>
            <a:rPr lang="en-US" dirty="0"/>
            <a:t>Section 230 legislation – Health Misinformation Act (</a:t>
          </a:r>
          <a:r>
            <a:rPr lang="en-US" dirty="0" err="1"/>
            <a:t>Klobouchar</a:t>
          </a:r>
          <a:r>
            <a:rPr lang="en-US" dirty="0"/>
            <a:t>/Lujan)</a:t>
          </a:r>
        </a:p>
      </dgm:t>
    </dgm:pt>
    <dgm:pt modelId="{0C8142F1-6186-4627-8E25-2ED45FEB9E75}" type="parTrans" cxnId="{2BEE4173-FD3A-473D-83EF-5D01E121E320}">
      <dgm:prSet/>
      <dgm:spPr/>
      <dgm:t>
        <a:bodyPr/>
        <a:lstStyle/>
        <a:p>
          <a:endParaRPr lang="en-US"/>
        </a:p>
      </dgm:t>
    </dgm:pt>
    <dgm:pt modelId="{59BF7B73-9222-4B65-BAFC-CA2B46D6C6E0}" type="sibTrans" cxnId="{2BEE4173-FD3A-473D-83EF-5D01E121E320}">
      <dgm:prSet/>
      <dgm:spPr/>
      <dgm:t>
        <a:bodyPr/>
        <a:lstStyle/>
        <a:p>
          <a:endParaRPr lang="en-US"/>
        </a:p>
      </dgm:t>
    </dgm:pt>
    <dgm:pt modelId="{EDF91B8B-E439-4B65-8E57-D566FE274617}">
      <dgm:prSet/>
      <dgm:spPr/>
      <dgm:t>
        <a:bodyPr/>
        <a:lstStyle/>
        <a:p>
          <a:r>
            <a:rPr lang="en-US"/>
            <a:t>Hold social media companies liable for harmful health-related misinformation (determined by HHS)</a:t>
          </a:r>
        </a:p>
      </dgm:t>
    </dgm:pt>
    <dgm:pt modelId="{E9688811-C686-482D-A5AD-5C1594A2ABFB}" type="parTrans" cxnId="{1FCBCA25-C7DA-4882-8CD2-4E470184629E}">
      <dgm:prSet/>
      <dgm:spPr/>
      <dgm:t>
        <a:bodyPr/>
        <a:lstStyle/>
        <a:p>
          <a:endParaRPr lang="en-US"/>
        </a:p>
      </dgm:t>
    </dgm:pt>
    <dgm:pt modelId="{0FA548AD-31A6-41BE-B4D0-A9EC72FE87AE}" type="sibTrans" cxnId="{1FCBCA25-C7DA-4882-8CD2-4E470184629E}">
      <dgm:prSet/>
      <dgm:spPr/>
      <dgm:t>
        <a:bodyPr/>
        <a:lstStyle/>
        <a:p>
          <a:endParaRPr lang="en-US"/>
        </a:p>
      </dgm:t>
    </dgm:pt>
    <dgm:pt modelId="{E1BA3B7F-6551-4837-90C8-295768D516BF}">
      <dgm:prSet/>
      <dgm:spPr/>
      <dgm:t>
        <a:bodyPr/>
        <a:lstStyle/>
        <a:p>
          <a:r>
            <a:rPr lang="en-US"/>
            <a:t>Concerns about transparency</a:t>
          </a:r>
        </a:p>
      </dgm:t>
    </dgm:pt>
    <dgm:pt modelId="{40C5BAB5-CB10-4228-B560-A09C3796B66A}" type="parTrans" cxnId="{69FAE0E2-F233-4EF8-AE00-1F2270866CB8}">
      <dgm:prSet/>
      <dgm:spPr/>
      <dgm:t>
        <a:bodyPr/>
        <a:lstStyle/>
        <a:p>
          <a:endParaRPr lang="en-US"/>
        </a:p>
      </dgm:t>
    </dgm:pt>
    <dgm:pt modelId="{B27D2E56-97CA-40F8-8CC1-BBC6210F0F5F}" type="sibTrans" cxnId="{69FAE0E2-F233-4EF8-AE00-1F2270866CB8}">
      <dgm:prSet/>
      <dgm:spPr/>
      <dgm:t>
        <a:bodyPr/>
        <a:lstStyle/>
        <a:p>
          <a:endParaRPr lang="en-US"/>
        </a:p>
      </dgm:t>
    </dgm:pt>
    <dgm:pt modelId="{C4EAD2C4-DCFF-4DD2-B43C-9F1C346ECAA4}">
      <dgm:prSet/>
      <dgm:spPr/>
      <dgm:t>
        <a:bodyPr/>
        <a:lstStyle/>
        <a:p>
          <a:r>
            <a:rPr lang="en-US" dirty="0"/>
            <a:t>Biosecurity Information Optimization - BIO Defense Act (Swalwell)</a:t>
          </a:r>
        </a:p>
      </dgm:t>
    </dgm:pt>
    <dgm:pt modelId="{FC20DE09-AAC7-46E1-80EE-1BD86FA4201F}" type="parTrans" cxnId="{5C432873-46CE-4FD8-8AB2-DAC048D7A768}">
      <dgm:prSet/>
      <dgm:spPr/>
      <dgm:t>
        <a:bodyPr/>
        <a:lstStyle/>
        <a:p>
          <a:endParaRPr lang="en-US"/>
        </a:p>
      </dgm:t>
    </dgm:pt>
    <dgm:pt modelId="{30782BE4-120A-42BB-8176-2F179E9F2241}" type="sibTrans" cxnId="{5C432873-46CE-4FD8-8AB2-DAC048D7A768}">
      <dgm:prSet/>
      <dgm:spPr/>
      <dgm:t>
        <a:bodyPr/>
        <a:lstStyle/>
        <a:p>
          <a:endParaRPr lang="en-US"/>
        </a:p>
      </dgm:t>
    </dgm:pt>
    <dgm:pt modelId="{0A8D7356-60CB-45CD-84DA-FD987142C768}">
      <dgm:prSet/>
      <dgm:spPr/>
      <dgm:t>
        <a:bodyPr/>
        <a:lstStyle/>
        <a:p>
          <a:r>
            <a:rPr lang="en-US" dirty="0"/>
            <a:t>National Strategy to combat biodefense misinformation</a:t>
          </a:r>
        </a:p>
      </dgm:t>
    </dgm:pt>
    <dgm:pt modelId="{A158B75B-C22E-4585-8978-149C19887C46}" type="parTrans" cxnId="{DDFCC24B-58F6-47C9-B547-DD11F9C8CA3D}">
      <dgm:prSet/>
      <dgm:spPr/>
      <dgm:t>
        <a:bodyPr/>
        <a:lstStyle/>
        <a:p>
          <a:endParaRPr lang="en-US"/>
        </a:p>
      </dgm:t>
    </dgm:pt>
    <dgm:pt modelId="{B946DA2C-D493-41C5-B03E-7B3A9564E64C}" type="sibTrans" cxnId="{DDFCC24B-58F6-47C9-B547-DD11F9C8CA3D}">
      <dgm:prSet/>
      <dgm:spPr/>
      <dgm:t>
        <a:bodyPr/>
        <a:lstStyle/>
        <a:p>
          <a:endParaRPr lang="en-US"/>
        </a:p>
      </dgm:t>
    </dgm:pt>
    <dgm:pt modelId="{16BDFD0F-80C0-0945-84AE-31506D92E0F0}">
      <dgm:prSet/>
      <dgm:spPr/>
      <dgm:t>
        <a:bodyPr/>
        <a:lstStyle/>
        <a:p>
          <a:r>
            <a:rPr lang="en-US" dirty="0"/>
            <a:t>Local legislation declaring misinformation a public health emergency</a:t>
          </a:r>
        </a:p>
      </dgm:t>
    </dgm:pt>
    <dgm:pt modelId="{079F7590-1BAE-ED4E-BD53-D91BECC209CE}" type="parTrans" cxnId="{01F432FB-F8C8-A647-9890-BB16DE621351}">
      <dgm:prSet/>
      <dgm:spPr/>
      <dgm:t>
        <a:bodyPr/>
        <a:lstStyle/>
        <a:p>
          <a:endParaRPr lang="en-US"/>
        </a:p>
      </dgm:t>
    </dgm:pt>
    <dgm:pt modelId="{9A509A37-6E58-9449-A834-3454D7786F96}" type="sibTrans" cxnId="{01F432FB-F8C8-A647-9890-BB16DE621351}">
      <dgm:prSet/>
      <dgm:spPr/>
      <dgm:t>
        <a:bodyPr/>
        <a:lstStyle/>
        <a:p>
          <a:endParaRPr lang="en-US"/>
        </a:p>
      </dgm:t>
    </dgm:pt>
    <dgm:pt modelId="{0113B447-21D6-3F4A-BCDE-202A0BF23478}">
      <dgm:prSet/>
      <dgm:spPr/>
      <dgm:t>
        <a:bodyPr/>
        <a:lstStyle/>
        <a:p>
          <a:r>
            <a:rPr lang="en-US" dirty="0"/>
            <a:t>San Diego County</a:t>
          </a:r>
        </a:p>
      </dgm:t>
    </dgm:pt>
    <dgm:pt modelId="{7FCBA4E6-7A8E-454D-8896-F611768E27F1}" type="parTrans" cxnId="{9E4A9BF2-C617-5141-84C5-E8B24BAB05D3}">
      <dgm:prSet/>
      <dgm:spPr/>
      <dgm:t>
        <a:bodyPr/>
        <a:lstStyle/>
        <a:p>
          <a:endParaRPr lang="en-US"/>
        </a:p>
      </dgm:t>
    </dgm:pt>
    <dgm:pt modelId="{0D1304C4-ABAF-9549-AB2D-9303D3FDA988}" type="sibTrans" cxnId="{9E4A9BF2-C617-5141-84C5-E8B24BAB05D3}">
      <dgm:prSet/>
      <dgm:spPr/>
      <dgm:t>
        <a:bodyPr/>
        <a:lstStyle/>
        <a:p>
          <a:endParaRPr lang="en-US"/>
        </a:p>
      </dgm:t>
    </dgm:pt>
    <dgm:pt modelId="{A4167922-0A97-0C4D-8BCF-178174BB2129}">
      <dgm:prSet/>
      <dgm:spPr/>
      <dgm:t>
        <a:bodyPr/>
        <a:lstStyle/>
        <a:p>
          <a:r>
            <a:rPr lang="en-US" dirty="0"/>
            <a:t>Sacramento County</a:t>
          </a:r>
        </a:p>
      </dgm:t>
    </dgm:pt>
    <dgm:pt modelId="{B6D19415-CEF1-2546-BD74-FFACB1050BD5}" type="parTrans" cxnId="{402F21FF-2846-2F49-806B-3A683512833C}">
      <dgm:prSet/>
      <dgm:spPr/>
      <dgm:t>
        <a:bodyPr/>
        <a:lstStyle/>
        <a:p>
          <a:endParaRPr lang="en-US"/>
        </a:p>
      </dgm:t>
    </dgm:pt>
    <dgm:pt modelId="{8A8F23D6-2C11-3B4B-A4B0-DBD4D61A3806}" type="sibTrans" cxnId="{402F21FF-2846-2F49-806B-3A683512833C}">
      <dgm:prSet/>
      <dgm:spPr/>
      <dgm:t>
        <a:bodyPr/>
        <a:lstStyle/>
        <a:p>
          <a:endParaRPr lang="en-US"/>
        </a:p>
      </dgm:t>
    </dgm:pt>
    <dgm:pt modelId="{EC241C1E-ACA8-0F42-823C-2CB9D38253DA}">
      <dgm:prSet/>
      <dgm:spPr/>
      <dgm:t>
        <a:bodyPr/>
        <a:lstStyle/>
        <a:p>
          <a:r>
            <a:rPr lang="en-US" dirty="0"/>
            <a:t>Monterey County</a:t>
          </a:r>
        </a:p>
      </dgm:t>
    </dgm:pt>
    <dgm:pt modelId="{44AACEBB-08C8-9843-BDC9-3CAA2949B57B}" type="parTrans" cxnId="{BC3005E9-6C7E-9043-83CF-618254D0F578}">
      <dgm:prSet/>
      <dgm:spPr/>
      <dgm:t>
        <a:bodyPr/>
        <a:lstStyle/>
        <a:p>
          <a:endParaRPr lang="en-US"/>
        </a:p>
      </dgm:t>
    </dgm:pt>
    <dgm:pt modelId="{6F35F3A7-5239-B246-99AA-A645584EA774}" type="sibTrans" cxnId="{BC3005E9-6C7E-9043-83CF-618254D0F578}">
      <dgm:prSet/>
      <dgm:spPr/>
      <dgm:t>
        <a:bodyPr/>
        <a:lstStyle/>
        <a:p>
          <a:endParaRPr lang="en-US"/>
        </a:p>
      </dgm:t>
    </dgm:pt>
    <dgm:pt modelId="{B4FF2E8A-2745-EC45-8E88-C617E64D7036}">
      <dgm:prSet/>
      <dgm:spPr/>
      <dgm:t>
        <a:bodyPr/>
        <a:lstStyle/>
        <a:p>
          <a:r>
            <a:rPr lang="en-US" dirty="0"/>
            <a:t>CA State Assembly</a:t>
          </a:r>
        </a:p>
      </dgm:t>
    </dgm:pt>
    <dgm:pt modelId="{9A065B4B-CB9A-F246-98A2-5BD8AFCF8B2C}" type="parTrans" cxnId="{1056F6EA-2CE5-554A-9CB7-26C3F62DB3EE}">
      <dgm:prSet/>
      <dgm:spPr/>
      <dgm:t>
        <a:bodyPr/>
        <a:lstStyle/>
        <a:p>
          <a:endParaRPr lang="en-US"/>
        </a:p>
      </dgm:t>
    </dgm:pt>
    <dgm:pt modelId="{89C79279-2C0E-1740-91DA-E066ED29E50B}" type="sibTrans" cxnId="{1056F6EA-2CE5-554A-9CB7-26C3F62DB3EE}">
      <dgm:prSet/>
      <dgm:spPr/>
      <dgm:t>
        <a:bodyPr/>
        <a:lstStyle/>
        <a:p>
          <a:endParaRPr lang="en-US"/>
        </a:p>
      </dgm:t>
    </dgm:pt>
    <dgm:pt modelId="{6526F2BF-FDFB-2642-BA49-8277D4ABE284}">
      <dgm:prSet/>
      <dgm:spPr/>
      <dgm:t>
        <a:bodyPr/>
        <a:lstStyle/>
        <a:p>
          <a:endParaRPr lang="en-US" dirty="0"/>
        </a:p>
      </dgm:t>
    </dgm:pt>
    <dgm:pt modelId="{AF8893F6-BD9B-214C-AFA3-8F9DA3696405}" type="sibTrans" cxnId="{8D2BC57D-27C7-3A49-B3CF-2F8A6E57317D}">
      <dgm:prSet/>
      <dgm:spPr/>
      <dgm:t>
        <a:bodyPr/>
        <a:lstStyle/>
        <a:p>
          <a:endParaRPr lang="en-US"/>
        </a:p>
      </dgm:t>
    </dgm:pt>
    <dgm:pt modelId="{C302014E-B8F0-6740-9250-A374DD0B1CB5}" type="parTrans" cxnId="{8D2BC57D-27C7-3A49-B3CF-2F8A6E57317D}">
      <dgm:prSet/>
      <dgm:spPr/>
      <dgm:t>
        <a:bodyPr/>
        <a:lstStyle/>
        <a:p>
          <a:endParaRPr lang="en-US"/>
        </a:p>
      </dgm:t>
    </dgm:pt>
    <dgm:pt modelId="{67957386-181A-3B48-8616-25545D22C8A0}">
      <dgm:prSet/>
      <dgm:spPr/>
      <dgm:t>
        <a:bodyPr/>
        <a:lstStyle/>
        <a:p>
          <a:r>
            <a:rPr lang="en-US" dirty="0"/>
            <a:t>(Follows Surgeon General’s report)</a:t>
          </a:r>
        </a:p>
      </dgm:t>
    </dgm:pt>
    <dgm:pt modelId="{9C64F838-5AA0-8948-8773-F50DA8E7728A}" type="sibTrans" cxnId="{4287E4C3-B240-D84B-A614-494A3EF7D5CE}">
      <dgm:prSet/>
      <dgm:spPr/>
      <dgm:t>
        <a:bodyPr/>
        <a:lstStyle/>
        <a:p>
          <a:endParaRPr lang="en-US"/>
        </a:p>
      </dgm:t>
    </dgm:pt>
    <dgm:pt modelId="{5D0A0F3E-9C3E-A340-8332-897716EB2312}" type="parTrans" cxnId="{4287E4C3-B240-D84B-A614-494A3EF7D5CE}">
      <dgm:prSet/>
      <dgm:spPr/>
      <dgm:t>
        <a:bodyPr/>
        <a:lstStyle/>
        <a:p>
          <a:endParaRPr lang="en-US"/>
        </a:p>
      </dgm:t>
    </dgm:pt>
    <dgm:pt modelId="{997F1ED1-64A0-6445-8DCD-019E6B4F24DD}" type="pres">
      <dgm:prSet presAssocID="{0C9E34EC-5CE4-4EA3-8F07-C96B901BEC3F}" presName="Name0" presStyleCnt="0">
        <dgm:presLayoutVars>
          <dgm:dir/>
          <dgm:animLvl val="lvl"/>
          <dgm:resizeHandles val="exact"/>
        </dgm:presLayoutVars>
      </dgm:prSet>
      <dgm:spPr/>
    </dgm:pt>
    <dgm:pt modelId="{FB510ADD-C3B0-E842-B918-1613E8D44635}" type="pres">
      <dgm:prSet presAssocID="{697F1F26-FD34-4522-8B50-25A0018EA9BD}" presName="composite" presStyleCnt="0"/>
      <dgm:spPr/>
    </dgm:pt>
    <dgm:pt modelId="{031DB12E-0251-044F-BFF0-80D39CD6DC63}" type="pres">
      <dgm:prSet presAssocID="{697F1F26-FD34-4522-8B50-25A0018EA9BD}" presName="parTx" presStyleLbl="alignNode1" presStyleIdx="0" presStyleCnt="3">
        <dgm:presLayoutVars>
          <dgm:chMax val="0"/>
          <dgm:chPref val="0"/>
          <dgm:bulletEnabled val="1"/>
        </dgm:presLayoutVars>
      </dgm:prSet>
      <dgm:spPr/>
    </dgm:pt>
    <dgm:pt modelId="{0CCF6F0D-A3C3-A64E-8FA2-19578FBF8432}" type="pres">
      <dgm:prSet presAssocID="{697F1F26-FD34-4522-8B50-25A0018EA9BD}" presName="desTx" presStyleLbl="alignAccFollowNode1" presStyleIdx="0" presStyleCnt="3">
        <dgm:presLayoutVars>
          <dgm:bulletEnabled val="1"/>
        </dgm:presLayoutVars>
      </dgm:prSet>
      <dgm:spPr/>
    </dgm:pt>
    <dgm:pt modelId="{5AD3C26A-DF3E-4F49-B769-3170EC3FE531}" type="pres">
      <dgm:prSet presAssocID="{59BF7B73-9222-4B65-BAFC-CA2B46D6C6E0}" presName="space" presStyleCnt="0"/>
      <dgm:spPr/>
    </dgm:pt>
    <dgm:pt modelId="{E4D8DC8C-53E5-E548-BE45-4DF7CAB1E51A}" type="pres">
      <dgm:prSet presAssocID="{C4EAD2C4-DCFF-4DD2-B43C-9F1C346ECAA4}" presName="composite" presStyleCnt="0"/>
      <dgm:spPr/>
    </dgm:pt>
    <dgm:pt modelId="{01A355F6-5441-5845-842B-CF4EE3F7CB8D}" type="pres">
      <dgm:prSet presAssocID="{C4EAD2C4-DCFF-4DD2-B43C-9F1C346ECAA4}" presName="parTx" presStyleLbl="alignNode1" presStyleIdx="1" presStyleCnt="3">
        <dgm:presLayoutVars>
          <dgm:chMax val="0"/>
          <dgm:chPref val="0"/>
          <dgm:bulletEnabled val="1"/>
        </dgm:presLayoutVars>
      </dgm:prSet>
      <dgm:spPr/>
    </dgm:pt>
    <dgm:pt modelId="{30F61F19-7567-2A40-890E-8118C68567BB}" type="pres">
      <dgm:prSet presAssocID="{C4EAD2C4-DCFF-4DD2-B43C-9F1C346ECAA4}" presName="desTx" presStyleLbl="alignAccFollowNode1" presStyleIdx="1" presStyleCnt="3">
        <dgm:presLayoutVars>
          <dgm:bulletEnabled val="1"/>
        </dgm:presLayoutVars>
      </dgm:prSet>
      <dgm:spPr/>
    </dgm:pt>
    <dgm:pt modelId="{7FBCD73F-73F8-CB43-B438-FF06485F477F}" type="pres">
      <dgm:prSet presAssocID="{30782BE4-120A-42BB-8176-2F179E9F2241}" presName="space" presStyleCnt="0"/>
      <dgm:spPr/>
    </dgm:pt>
    <dgm:pt modelId="{5C883C9D-DC0C-7641-A13E-70F071E9ED8D}" type="pres">
      <dgm:prSet presAssocID="{16BDFD0F-80C0-0945-84AE-31506D92E0F0}" presName="composite" presStyleCnt="0"/>
      <dgm:spPr/>
    </dgm:pt>
    <dgm:pt modelId="{50BB665D-E014-CC40-8D9E-CCEFC8FC90D7}" type="pres">
      <dgm:prSet presAssocID="{16BDFD0F-80C0-0945-84AE-31506D92E0F0}" presName="parTx" presStyleLbl="alignNode1" presStyleIdx="2" presStyleCnt="3">
        <dgm:presLayoutVars>
          <dgm:chMax val="0"/>
          <dgm:chPref val="0"/>
          <dgm:bulletEnabled val="1"/>
        </dgm:presLayoutVars>
      </dgm:prSet>
      <dgm:spPr/>
    </dgm:pt>
    <dgm:pt modelId="{C69D68C5-F256-774E-AEA0-ED8330750A07}" type="pres">
      <dgm:prSet presAssocID="{16BDFD0F-80C0-0945-84AE-31506D92E0F0}" presName="desTx" presStyleLbl="alignAccFollowNode1" presStyleIdx="2" presStyleCnt="3">
        <dgm:presLayoutVars>
          <dgm:bulletEnabled val="1"/>
        </dgm:presLayoutVars>
      </dgm:prSet>
      <dgm:spPr/>
    </dgm:pt>
  </dgm:ptLst>
  <dgm:cxnLst>
    <dgm:cxn modelId="{82C93F00-AD8E-C54B-ABFD-8641D187276F}" type="presOf" srcId="{67957386-181A-3B48-8616-25545D22C8A0}" destId="{C69D68C5-F256-774E-AEA0-ED8330750A07}" srcOrd="0" destOrd="5" presId="urn:microsoft.com/office/officeart/2005/8/layout/hList1"/>
    <dgm:cxn modelId="{E1708F0C-4447-3F48-8A51-FEFF36CF8340}" type="presOf" srcId="{EDF91B8B-E439-4B65-8E57-D566FE274617}" destId="{0CCF6F0D-A3C3-A64E-8FA2-19578FBF8432}" srcOrd="0" destOrd="0" presId="urn:microsoft.com/office/officeart/2005/8/layout/hList1"/>
    <dgm:cxn modelId="{88280221-7912-364D-9326-06AFD7C7D83B}" type="presOf" srcId="{0A8D7356-60CB-45CD-84DA-FD987142C768}" destId="{30F61F19-7567-2A40-890E-8118C68567BB}" srcOrd="0" destOrd="0" presId="urn:microsoft.com/office/officeart/2005/8/layout/hList1"/>
    <dgm:cxn modelId="{4A928A23-DCD1-9048-BBEA-6D2BE0FB9797}" type="presOf" srcId="{16BDFD0F-80C0-0945-84AE-31506D92E0F0}" destId="{50BB665D-E014-CC40-8D9E-CCEFC8FC90D7}" srcOrd="0" destOrd="0" presId="urn:microsoft.com/office/officeart/2005/8/layout/hList1"/>
    <dgm:cxn modelId="{1FCBCA25-C7DA-4882-8CD2-4E470184629E}" srcId="{697F1F26-FD34-4522-8B50-25A0018EA9BD}" destId="{EDF91B8B-E439-4B65-8E57-D566FE274617}" srcOrd="0" destOrd="0" parTransId="{E9688811-C686-482D-A5AD-5C1594A2ABFB}" sibTransId="{0FA548AD-31A6-41BE-B4D0-A9EC72FE87AE}"/>
    <dgm:cxn modelId="{40BB7427-0607-F44A-8E3C-8C40D981A557}" type="presOf" srcId="{0113B447-21D6-3F4A-BCDE-202A0BF23478}" destId="{C69D68C5-F256-774E-AEA0-ED8330750A07}" srcOrd="0" destOrd="0" presId="urn:microsoft.com/office/officeart/2005/8/layout/hList1"/>
    <dgm:cxn modelId="{B60FA53A-8668-FD47-AE31-0BDBC18E3406}" type="presOf" srcId="{EC241C1E-ACA8-0F42-823C-2CB9D38253DA}" destId="{C69D68C5-F256-774E-AEA0-ED8330750A07}" srcOrd="0" destOrd="2" presId="urn:microsoft.com/office/officeart/2005/8/layout/hList1"/>
    <dgm:cxn modelId="{18B0B046-C414-334E-BCA9-CD63325D7354}" type="presOf" srcId="{6526F2BF-FDFB-2642-BA49-8277D4ABE284}" destId="{C69D68C5-F256-774E-AEA0-ED8330750A07}" srcOrd="0" destOrd="4" presId="urn:microsoft.com/office/officeart/2005/8/layout/hList1"/>
    <dgm:cxn modelId="{DDFCC24B-58F6-47C9-B547-DD11F9C8CA3D}" srcId="{C4EAD2C4-DCFF-4DD2-B43C-9F1C346ECAA4}" destId="{0A8D7356-60CB-45CD-84DA-FD987142C768}" srcOrd="0" destOrd="0" parTransId="{A158B75B-C22E-4585-8978-149C19887C46}" sibTransId="{B946DA2C-D493-41C5-B03E-7B3A9564E64C}"/>
    <dgm:cxn modelId="{8CDD4F6F-AEBE-5940-8B71-A4C694D01A17}" type="presOf" srcId="{B4FF2E8A-2745-EC45-8E88-C617E64D7036}" destId="{C69D68C5-F256-774E-AEA0-ED8330750A07}" srcOrd="0" destOrd="3" presId="urn:microsoft.com/office/officeart/2005/8/layout/hList1"/>
    <dgm:cxn modelId="{CCD21853-0A1D-BE44-A411-A50B1F32FD60}" type="presOf" srcId="{E1BA3B7F-6551-4837-90C8-295768D516BF}" destId="{0CCF6F0D-A3C3-A64E-8FA2-19578FBF8432}" srcOrd="0" destOrd="1" presId="urn:microsoft.com/office/officeart/2005/8/layout/hList1"/>
    <dgm:cxn modelId="{5C432873-46CE-4FD8-8AB2-DAC048D7A768}" srcId="{0C9E34EC-5CE4-4EA3-8F07-C96B901BEC3F}" destId="{C4EAD2C4-DCFF-4DD2-B43C-9F1C346ECAA4}" srcOrd="1" destOrd="0" parTransId="{FC20DE09-AAC7-46E1-80EE-1BD86FA4201F}" sibTransId="{30782BE4-120A-42BB-8176-2F179E9F2241}"/>
    <dgm:cxn modelId="{2BEE4173-FD3A-473D-83EF-5D01E121E320}" srcId="{0C9E34EC-5CE4-4EA3-8F07-C96B901BEC3F}" destId="{697F1F26-FD34-4522-8B50-25A0018EA9BD}" srcOrd="0" destOrd="0" parTransId="{0C8142F1-6186-4627-8E25-2ED45FEB9E75}" sibTransId="{59BF7B73-9222-4B65-BAFC-CA2B46D6C6E0}"/>
    <dgm:cxn modelId="{E84CB277-3A2D-3F41-8326-AC62C26126D0}" type="presOf" srcId="{697F1F26-FD34-4522-8B50-25A0018EA9BD}" destId="{031DB12E-0251-044F-BFF0-80D39CD6DC63}" srcOrd="0" destOrd="0" presId="urn:microsoft.com/office/officeart/2005/8/layout/hList1"/>
    <dgm:cxn modelId="{8D2BC57D-27C7-3A49-B3CF-2F8A6E57317D}" srcId="{16BDFD0F-80C0-0945-84AE-31506D92E0F0}" destId="{6526F2BF-FDFB-2642-BA49-8277D4ABE284}" srcOrd="4" destOrd="0" parTransId="{C302014E-B8F0-6740-9250-A374DD0B1CB5}" sibTransId="{AF8893F6-BD9B-214C-AFA3-8F9DA3696405}"/>
    <dgm:cxn modelId="{9C83AB90-7A89-9145-8BB4-F27EBC0C2F92}" type="presOf" srcId="{A4167922-0A97-0C4D-8BCF-178174BB2129}" destId="{C69D68C5-F256-774E-AEA0-ED8330750A07}" srcOrd="0" destOrd="1" presId="urn:microsoft.com/office/officeart/2005/8/layout/hList1"/>
    <dgm:cxn modelId="{4287E4C3-B240-D84B-A614-494A3EF7D5CE}" srcId="{16BDFD0F-80C0-0945-84AE-31506D92E0F0}" destId="{67957386-181A-3B48-8616-25545D22C8A0}" srcOrd="5" destOrd="0" parTransId="{5D0A0F3E-9C3E-A340-8332-897716EB2312}" sibTransId="{9C64F838-5AA0-8948-8773-F50DA8E7728A}"/>
    <dgm:cxn modelId="{2CCD2CE2-4037-7048-95D5-09823A542F0C}" type="presOf" srcId="{C4EAD2C4-DCFF-4DD2-B43C-9F1C346ECAA4}" destId="{01A355F6-5441-5845-842B-CF4EE3F7CB8D}" srcOrd="0" destOrd="0" presId="urn:microsoft.com/office/officeart/2005/8/layout/hList1"/>
    <dgm:cxn modelId="{69FAE0E2-F233-4EF8-AE00-1F2270866CB8}" srcId="{EDF91B8B-E439-4B65-8E57-D566FE274617}" destId="{E1BA3B7F-6551-4837-90C8-295768D516BF}" srcOrd="0" destOrd="0" parTransId="{40C5BAB5-CB10-4228-B560-A09C3796B66A}" sibTransId="{B27D2E56-97CA-40F8-8CC1-BBC6210F0F5F}"/>
    <dgm:cxn modelId="{45BA53E5-CD8A-BE46-A8F8-2B3DEC0FE174}" type="presOf" srcId="{0C9E34EC-5CE4-4EA3-8F07-C96B901BEC3F}" destId="{997F1ED1-64A0-6445-8DCD-019E6B4F24DD}" srcOrd="0" destOrd="0" presId="urn:microsoft.com/office/officeart/2005/8/layout/hList1"/>
    <dgm:cxn modelId="{BC3005E9-6C7E-9043-83CF-618254D0F578}" srcId="{16BDFD0F-80C0-0945-84AE-31506D92E0F0}" destId="{EC241C1E-ACA8-0F42-823C-2CB9D38253DA}" srcOrd="2" destOrd="0" parTransId="{44AACEBB-08C8-9843-BDC9-3CAA2949B57B}" sibTransId="{6F35F3A7-5239-B246-99AA-A645584EA774}"/>
    <dgm:cxn modelId="{1056F6EA-2CE5-554A-9CB7-26C3F62DB3EE}" srcId="{16BDFD0F-80C0-0945-84AE-31506D92E0F0}" destId="{B4FF2E8A-2745-EC45-8E88-C617E64D7036}" srcOrd="3" destOrd="0" parTransId="{9A065B4B-CB9A-F246-98A2-5BD8AFCF8B2C}" sibTransId="{89C79279-2C0E-1740-91DA-E066ED29E50B}"/>
    <dgm:cxn modelId="{9E4A9BF2-C617-5141-84C5-E8B24BAB05D3}" srcId="{16BDFD0F-80C0-0945-84AE-31506D92E0F0}" destId="{0113B447-21D6-3F4A-BCDE-202A0BF23478}" srcOrd="0" destOrd="0" parTransId="{7FCBA4E6-7A8E-454D-8896-F611768E27F1}" sibTransId="{0D1304C4-ABAF-9549-AB2D-9303D3FDA988}"/>
    <dgm:cxn modelId="{01F432FB-F8C8-A647-9890-BB16DE621351}" srcId="{0C9E34EC-5CE4-4EA3-8F07-C96B901BEC3F}" destId="{16BDFD0F-80C0-0945-84AE-31506D92E0F0}" srcOrd="2" destOrd="0" parTransId="{079F7590-1BAE-ED4E-BD53-D91BECC209CE}" sibTransId="{9A509A37-6E58-9449-A834-3454D7786F96}"/>
    <dgm:cxn modelId="{402F21FF-2846-2F49-806B-3A683512833C}" srcId="{16BDFD0F-80C0-0945-84AE-31506D92E0F0}" destId="{A4167922-0A97-0C4D-8BCF-178174BB2129}" srcOrd="1" destOrd="0" parTransId="{B6D19415-CEF1-2546-BD74-FFACB1050BD5}" sibTransId="{8A8F23D6-2C11-3B4B-A4B0-DBD4D61A3806}"/>
    <dgm:cxn modelId="{DF26F6AA-5CEC-5445-9B73-33B1377E6CC1}" type="presParOf" srcId="{997F1ED1-64A0-6445-8DCD-019E6B4F24DD}" destId="{FB510ADD-C3B0-E842-B918-1613E8D44635}" srcOrd="0" destOrd="0" presId="urn:microsoft.com/office/officeart/2005/8/layout/hList1"/>
    <dgm:cxn modelId="{EF5B7B1D-C367-CB4B-8C42-FD97446CAD63}" type="presParOf" srcId="{FB510ADD-C3B0-E842-B918-1613E8D44635}" destId="{031DB12E-0251-044F-BFF0-80D39CD6DC63}" srcOrd="0" destOrd="0" presId="urn:microsoft.com/office/officeart/2005/8/layout/hList1"/>
    <dgm:cxn modelId="{C9ACFF91-525F-BC4C-83C0-22A088DBFAB4}" type="presParOf" srcId="{FB510ADD-C3B0-E842-B918-1613E8D44635}" destId="{0CCF6F0D-A3C3-A64E-8FA2-19578FBF8432}" srcOrd="1" destOrd="0" presId="urn:microsoft.com/office/officeart/2005/8/layout/hList1"/>
    <dgm:cxn modelId="{2AABC2FF-DB3D-5048-B57C-5D514E24A522}" type="presParOf" srcId="{997F1ED1-64A0-6445-8DCD-019E6B4F24DD}" destId="{5AD3C26A-DF3E-4F49-B769-3170EC3FE531}" srcOrd="1" destOrd="0" presId="urn:microsoft.com/office/officeart/2005/8/layout/hList1"/>
    <dgm:cxn modelId="{C2BB19DF-AA8E-9943-B442-326804C9838D}" type="presParOf" srcId="{997F1ED1-64A0-6445-8DCD-019E6B4F24DD}" destId="{E4D8DC8C-53E5-E548-BE45-4DF7CAB1E51A}" srcOrd="2" destOrd="0" presId="urn:microsoft.com/office/officeart/2005/8/layout/hList1"/>
    <dgm:cxn modelId="{51387A80-A9A0-8F41-94AD-9526A6D4877A}" type="presParOf" srcId="{E4D8DC8C-53E5-E548-BE45-4DF7CAB1E51A}" destId="{01A355F6-5441-5845-842B-CF4EE3F7CB8D}" srcOrd="0" destOrd="0" presId="urn:microsoft.com/office/officeart/2005/8/layout/hList1"/>
    <dgm:cxn modelId="{6E5105CB-76DA-FF40-9997-6F76E71FD7F3}" type="presParOf" srcId="{E4D8DC8C-53E5-E548-BE45-4DF7CAB1E51A}" destId="{30F61F19-7567-2A40-890E-8118C68567BB}" srcOrd="1" destOrd="0" presId="urn:microsoft.com/office/officeart/2005/8/layout/hList1"/>
    <dgm:cxn modelId="{C3AF17FC-B43C-604B-A5E4-AE0CDE0CC13E}" type="presParOf" srcId="{997F1ED1-64A0-6445-8DCD-019E6B4F24DD}" destId="{7FBCD73F-73F8-CB43-B438-FF06485F477F}" srcOrd="3" destOrd="0" presId="urn:microsoft.com/office/officeart/2005/8/layout/hList1"/>
    <dgm:cxn modelId="{A622016E-DC32-A24A-B07D-C91A36FE3794}" type="presParOf" srcId="{997F1ED1-64A0-6445-8DCD-019E6B4F24DD}" destId="{5C883C9D-DC0C-7641-A13E-70F071E9ED8D}" srcOrd="4" destOrd="0" presId="urn:microsoft.com/office/officeart/2005/8/layout/hList1"/>
    <dgm:cxn modelId="{CFE75D49-C6DA-FE49-9666-FBAB7870C4A9}" type="presParOf" srcId="{5C883C9D-DC0C-7641-A13E-70F071E9ED8D}" destId="{50BB665D-E014-CC40-8D9E-CCEFC8FC90D7}" srcOrd="0" destOrd="0" presId="urn:microsoft.com/office/officeart/2005/8/layout/hList1"/>
    <dgm:cxn modelId="{694ED8D5-682B-EE4A-B63B-B7431BF70324}" type="presParOf" srcId="{5C883C9D-DC0C-7641-A13E-70F071E9ED8D}" destId="{C69D68C5-F256-774E-AEA0-ED8330750A0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069B49-8642-4633-AF67-1E2A34323B86}" type="doc">
      <dgm:prSet loTypeId="urn:microsoft.com/office/officeart/2018/5/layout/IconLeaf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F050007E-6E85-4637-9834-D1DFBC550FC8}">
      <dgm:prSet/>
      <dgm:spPr/>
      <dgm:t>
        <a:bodyPr/>
        <a:lstStyle/>
        <a:p>
          <a:pPr>
            <a:lnSpc>
              <a:spcPct val="100000"/>
            </a:lnSpc>
            <a:defRPr cap="all"/>
          </a:pPr>
          <a:r>
            <a:rPr lang="en-US"/>
            <a:t>Engage respectfully</a:t>
          </a:r>
        </a:p>
      </dgm:t>
    </dgm:pt>
    <dgm:pt modelId="{A3EFB1DF-71FE-4CDE-B6B3-B65DD5F65F0C}" type="parTrans" cxnId="{8F0FF366-A71F-4A2A-B2ED-950E954D8C42}">
      <dgm:prSet/>
      <dgm:spPr/>
      <dgm:t>
        <a:bodyPr/>
        <a:lstStyle/>
        <a:p>
          <a:endParaRPr lang="en-US"/>
        </a:p>
      </dgm:t>
    </dgm:pt>
    <dgm:pt modelId="{B617346C-1E69-4CC0-A8E6-D0A5D312C836}" type="sibTrans" cxnId="{8F0FF366-A71F-4A2A-B2ED-950E954D8C42}">
      <dgm:prSet/>
      <dgm:spPr/>
      <dgm:t>
        <a:bodyPr/>
        <a:lstStyle/>
        <a:p>
          <a:endParaRPr lang="en-US"/>
        </a:p>
      </dgm:t>
    </dgm:pt>
    <dgm:pt modelId="{12DC4A69-C9C1-4B6B-85E5-67E9DACE7971}">
      <dgm:prSet/>
      <dgm:spPr/>
      <dgm:t>
        <a:bodyPr/>
        <a:lstStyle/>
        <a:p>
          <a:pPr>
            <a:lnSpc>
              <a:spcPct val="100000"/>
            </a:lnSpc>
            <a:defRPr cap="all"/>
          </a:pPr>
          <a:r>
            <a:rPr lang="en-US" dirty="0"/>
            <a:t>Connect on values</a:t>
          </a:r>
        </a:p>
      </dgm:t>
    </dgm:pt>
    <dgm:pt modelId="{930A7151-F176-44AD-9A47-F3530377F681}" type="parTrans" cxnId="{0A3DE1FF-C5F5-4E6B-9FB9-9A2AF5A0AB09}">
      <dgm:prSet/>
      <dgm:spPr/>
      <dgm:t>
        <a:bodyPr/>
        <a:lstStyle/>
        <a:p>
          <a:endParaRPr lang="en-US"/>
        </a:p>
      </dgm:t>
    </dgm:pt>
    <dgm:pt modelId="{7C8EBE39-D5E4-467A-83A7-ADFCAA81315B}" type="sibTrans" cxnId="{0A3DE1FF-C5F5-4E6B-9FB9-9A2AF5A0AB09}">
      <dgm:prSet/>
      <dgm:spPr/>
      <dgm:t>
        <a:bodyPr/>
        <a:lstStyle/>
        <a:p>
          <a:endParaRPr lang="en-US"/>
        </a:p>
      </dgm:t>
    </dgm:pt>
    <dgm:pt modelId="{F11425C4-5028-49DE-9641-87BE8DC7D99B}">
      <dgm:prSet/>
      <dgm:spPr/>
      <dgm:t>
        <a:bodyPr/>
        <a:lstStyle/>
        <a:p>
          <a:pPr>
            <a:lnSpc>
              <a:spcPct val="100000"/>
            </a:lnSpc>
            <a:defRPr cap="all"/>
          </a:pPr>
          <a:r>
            <a:rPr lang="en-US"/>
            <a:t>Talk about tactics – how misinformation draws you in</a:t>
          </a:r>
        </a:p>
      </dgm:t>
    </dgm:pt>
    <dgm:pt modelId="{339C40AA-21AE-4F6C-A35C-D5F1F0D2B25C}" type="parTrans" cxnId="{AC35A906-3BFE-4D0E-9408-9034C6DD92DB}">
      <dgm:prSet/>
      <dgm:spPr/>
      <dgm:t>
        <a:bodyPr/>
        <a:lstStyle/>
        <a:p>
          <a:endParaRPr lang="en-US"/>
        </a:p>
      </dgm:t>
    </dgm:pt>
    <dgm:pt modelId="{5E0FFD2A-4F8B-4E15-9DA5-64B3C3955DFB}" type="sibTrans" cxnId="{AC35A906-3BFE-4D0E-9408-9034C6DD92DB}">
      <dgm:prSet/>
      <dgm:spPr/>
      <dgm:t>
        <a:bodyPr/>
        <a:lstStyle/>
        <a:p>
          <a:endParaRPr lang="en-US"/>
        </a:p>
      </dgm:t>
    </dgm:pt>
    <dgm:pt modelId="{49C97598-740F-48CE-9C7B-6ADB7305D288}">
      <dgm:prSet/>
      <dgm:spPr/>
      <dgm:t>
        <a:bodyPr/>
        <a:lstStyle/>
        <a:p>
          <a:pPr>
            <a:lnSpc>
              <a:spcPct val="100000"/>
            </a:lnSpc>
            <a:defRPr cap="all"/>
          </a:pPr>
          <a:r>
            <a:rPr lang="en-US" dirty="0"/>
            <a:t>Encourage verification</a:t>
          </a:r>
        </a:p>
      </dgm:t>
    </dgm:pt>
    <dgm:pt modelId="{772704DD-719F-40FE-BB21-EC24E3FAF8EF}" type="parTrans" cxnId="{33102F81-5C8A-4F08-99F2-5FAC81110E30}">
      <dgm:prSet/>
      <dgm:spPr/>
      <dgm:t>
        <a:bodyPr/>
        <a:lstStyle/>
        <a:p>
          <a:endParaRPr lang="en-US"/>
        </a:p>
      </dgm:t>
    </dgm:pt>
    <dgm:pt modelId="{8FB0B51E-6E41-4FE1-A037-1D4C5E01717E}" type="sibTrans" cxnId="{33102F81-5C8A-4F08-99F2-5FAC81110E30}">
      <dgm:prSet/>
      <dgm:spPr/>
      <dgm:t>
        <a:bodyPr/>
        <a:lstStyle/>
        <a:p>
          <a:endParaRPr lang="en-US"/>
        </a:p>
      </dgm:t>
    </dgm:pt>
    <dgm:pt modelId="{17D9E5DD-876E-4489-9B4F-17F17AC2F089}">
      <dgm:prSet/>
      <dgm:spPr/>
      <dgm:t>
        <a:bodyPr/>
        <a:lstStyle/>
        <a:p>
          <a:pPr>
            <a:lnSpc>
              <a:spcPct val="100000"/>
            </a:lnSpc>
            <a:defRPr cap="all"/>
          </a:pPr>
          <a:r>
            <a:rPr lang="en-US" dirty="0"/>
            <a:t>Provide true information and alternative information sources</a:t>
          </a:r>
        </a:p>
      </dgm:t>
    </dgm:pt>
    <dgm:pt modelId="{2DCDDCE3-A899-4D86-92AB-3CDB404142F6}" type="parTrans" cxnId="{86AA48FC-87BD-4DF1-99E3-66768ECA35ED}">
      <dgm:prSet/>
      <dgm:spPr/>
      <dgm:t>
        <a:bodyPr/>
        <a:lstStyle/>
        <a:p>
          <a:endParaRPr lang="en-US"/>
        </a:p>
      </dgm:t>
    </dgm:pt>
    <dgm:pt modelId="{CB06DAF9-C10B-4B57-ABED-CB0AE6503A98}" type="sibTrans" cxnId="{86AA48FC-87BD-4DF1-99E3-66768ECA35ED}">
      <dgm:prSet/>
      <dgm:spPr/>
      <dgm:t>
        <a:bodyPr/>
        <a:lstStyle/>
        <a:p>
          <a:endParaRPr lang="en-US"/>
        </a:p>
      </dgm:t>
    </dgm:pt>
    <dgm:pt modelId="{EC65D69A-A99D-E045-A2B4-FEDE78A71BBD}">
      <dgm:prSet/>
      <dgm:spPr/>
      <dgm:t>
        <a:bodyPr/>
        <a:lstStyle/>
        <a:p>
          <a:pPr>
            <a:lnSpc>
              <a:spcPct val="100000"/>
            </a:lnSpc>
            <a:defRPr cap="all"/>
          </a:pPr>
          <a:r>
            <a:rPr lang="en-US" dirty="0"/>
            <a:t>Discuss alternative Explanations</a:t>
          </a:r>
        </a:p>
      </dgm:t>
    </dgm:pt>
    <dgm:pt modelId="{59A73134-51CB-004B-B70D-53E66FDF76E9}" type="parTrans" cxnId="{E96C7FC0-2C6B-E746-9F1C-4C74A9D8A23C}">
      <dgm:prSet/>
      <dgm:spPr/>
      <dgm:t>
        <a:bodyPr/>
        <a:lstStyle/>
        <a:p>
          <a:endParaRPr lang="en-US"/>
        </a:p>
      </dgm:t>
    </dgm:pt>
    <dgm:pt modelId="{569C7F12-5DAC-5341-9AC2-04431BCA2563}" type="sibTrans" cxnId="{E96C7FC0-2C6B-E746-9F1C-4C74A9D8A23C}">
      <dgm:prSet/>
      <dgm:spPr/>
      <dgm:t>
        <a:bodyPr/>
        <a:lstStyle/>
        <a:p>
          <a:endParaRPr lang="en-US"/>
        </a:p>
      </dgm:t>
    </dgm:pt>
    <dgm:pt modelId="{EECF4061-AEBD-418E-A637-2912602324C5}" type="pres">
      <dgm:prSet presAssocID="{2A069B49-8642-4633-AF67-1E2A34323B86}" presName="root" presStyleCnt="0">
        <dgm:presLayoutVars>
          <dgm:dir/>
          <dgm:resizeHandles val="exact"/>
        </dgm:presLayoutVars>
      </dgm:prSet>
      <dgm:spPr/>
    </dgm:pt>
    <dgm:pt modelId="{7A5406A7-6ED9-431A-90B6-53B0B6C086BB}" type="pres">
      <dgm:prSet presAssocID="{F050007E-6E85-4637-9834-D1DFBC550FC8}" presName="compNode" presStyleCnt="0"/>
      <dgm:spPr/>
    </dgm:pt>
    <dgm:pt modelId="{7BE552B7-E6FE-4F91-9689-D6D0F3A79049}" type="pres">
      <dgm:prSet presAssocID="{F050007E-6E85-4637-9834-D1DFBC550FC8}" presName="iconBgRect" presStyleLbl="bgShp" presStyleIdx="0" presStyleCnt="6"/>
      <dgm:spPr>
        <a:prstGeom prst="round2DiagRect">
          <a:avLst>
            <a:gd name="adj1" fmla="val 29727"/>
            <a:gd name="adj2" fmla="val 0"/>
          </a:avLst>
        </a:prstGeom>
      </dgm:spPr>
    </dgm:pt>
    <dgm:pt modelId="{B0F45F91-47C6-4159-80D8-1C715357CD4F}" type="pres">
      <dgm:prSet presAssocID="{F050007E-6E85-4637-9834-D1DFBC550FC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14C52B1D-183A-4969-91DA-EADD44F11A1F}" type="pres">
      <dgm:prSet presAssocID="{F050007E-6E85-4637-9834-D1DFBC550FC8}" presName="spaceRect" presStyleCnt="0"/>
      <dgm:spPr/>
    </dgm:pt>
    <dgm:pt modelId="{B6007FB9-C891-44CB-B373-211EF92A0346}" type="pres">
      <dgm:prSet presAssocID="{F050007E-6E85-4637-9834-D1DFBC550FC8}" presName="textRect" presStyleLbl="revTx" presStyleIdx="0" presStyleCnt="6">
        <dgm:presLayoutVars>
          <dgm:chMax val="1"/>
          <dgm:chPref val="1"/>
        </dgm:presLayoutVars>
      </dgm:prSet>
      <dgm:spPr/>
    </dgm:pt>
    <dgm:pt modelId="{DCB5BE0A-FF92-4B95-9DDD-FD9A0D87B1E0}" type="pres">
      <dgm:prSet presAssocID="{B617346C-1E69-4CC0-A8E6-D0A5D312C836}" presName="sibTrans" presStyleCnt="0"/>
      <dgm:spPr/>
    </dgm:pt>
    <dgm:pt modelId="{544F122B-B6B7-4658-BF8B-43E1A95683BC}" type="pres">
      <dgm:prSet presAssocID="{12DC4A69-C9C1-4B6B-85E5-67E9DACE7971}" presName="compNode" presStyleCnt="0"/>
      <dgm:spPr/>
    </dgm:pt>
    <dgm:pt modelId="{92D76928-3358-436B-9D74-B5167F88BB29}" type="pres">
      <dgm:prSet presAssocID="{12DC4A69-C9C1-4B6B-85E5-67E9DACE7971}" presName="iconBgRect" presStyleLbl="bgShp" presStyleIdx="1" presStyleCnt="6"/>
      <dgm:spPr>
        <a:prstGeom prst="round2DiagRect">
          <a:avLst>
            <a:gd name="adj1" fmla="val 29727"/>
            <a:gd name="adj2" fmla="val 0"/>
          </a:avLst>
        </a:prstGeom>
      </dgm:spPr>
    </dgm:pt>
    <dgm:pt modelId="{11D27163-B33E-40C6-AFEE-F5E8A1D3C28B}" type="pres">
      <dgm:prSet presAssocID="{12DC4A69-C9C1-4B6B-85E5-67E9DACE797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ycle with People"/>
        </a:ext>
      </dgm:extLst>
    </dgm:pt>
    <dgm:pt modelId="{21CFEC82-5807-495F-93B4-887DE5A9989C}" type="pres">
      <dgm:prSet presAssocID="{12DC4A69-C9C1-4B6B-85E5-67E9DACE7971}" presName="spaceRect" presStyleCnt="0"/>
      <dgm:spPr/>
    </dgm:pt>
    <dgm:pt modelId="{0B85818B-9A4B-431E-A6A3-EFEDFE89A05D}" type="pres">
      <dgm:prSet presAssocID="{12DC4A69-C9C1-4B6B-85E5-67E9DACE7971}" presName="textRect" presStyleLbl="revTx" presStyleIdx="1" presStyleCnt="6">
        <dgm:presLayoutVars>
          <dgm:chMax val="1"/>
          <dgm:chPref val="1"/>
        </dgm:presLayoutVars>
      </dgm:prSet>
      <dgm:spPr/>
    </dgm:pt>
    <dgm:pt modelId="{ED13FA14-A3EF-4DBA-A008-2EACEE064DE4}" type="pres">
      <dgm:prSet presAssocID="{7C8EBE39-D5E4-467A-83A7-ADFCAA81315B}" presName="sibTrans" presStyleCnt="0"/>
      <dgm:spPr/>
    </dgm:pt>
    <dgm:pt modelId="{D68C31BE-B7FB-4D4C-949C-B70131C50077}" type="pres">
      <dgm:prSet presAssocID="{F11425C4-5028-49DE-9641-87BE8DC7D99B}" presName="compNode" presStyleCnt="0"/>
      <dgm:spPr/>
    </dgm:pt>
    <dgm:pt modelId="{C9072A8D-8DA1-4AF1-8EFF-9D69A6E79439}" type="pres">
      <dgm:prSet presAssocID="{F11425C4-5028-49DE-9641-87BE8DC7D99B}" presName="iconBgRect" presStyleLbl="bgShp" presStyleIdx="2" presStyleCnt="6"/>
      <dgm:spPr>
        <a:prstGeom prst="round2DiagRect">
          <a:avLst>
            <a:gd name="adj1" fmla="val 29727"/>
            <a:gd name="adj2" fmla="val 0"/>
          </a:avLst>
        </a:prstGeom>
      </dgm:spPr>
    </dgm:pt>
    <dgm:pt modelId="{1ACB8819-951A-4A08-A778-4802A9FFAF44}" type="pres">
      <dgm:prSet presAssocID="{F11425C4-5028-49DE-9641-87BE8DC7D99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uzzle"/>
        </a:ext>
      </dgm:extLst>
    </dgm:pt>
    <dgm:pt modelId="{309B194C-1603-4BDD-92DC-48F75BEECDC9}" type="pres">
      <dgm:prSet presAssocID="{F11425C4-5028-49DE-9641-87BE8DC7D99B}" presName="spaceRect" presStyleCnt="0"/>
      <dgm:spPr/>
    </dgm:pt>
    <dgm:pt modelId="{6C934574-7269-4005-9361-1A40A46B4950}" type="pres">
      <dgm:prSet presAssocID="{F11425C4-5028-49DE-9641-87BE8DC7D99B}" presName="textRect" presStyleLbl="revTx" presStyleIdx="2" presStyleCnt="6">
        <dgm:presLayoutVars>
          <dgm:chMax val="1"/>
          <dgm:chPref val="1"/>
        </dgm:presLayoutVars>
      </dgm:prSet>
      <dgm:spPr/>
    </dgm:pt>
    <dgm:pt modelId="{80AF4D16-3327-43FA-905E-EDAEE0163549}" type="pres">
      <dgm:prSet presAssocID="{5E0FFD2A-4F8B-4E15-9DA5-64B3C3955DFB}" presName="sibTrans" presStyleCnt="0"/>
      <dgm:spPr/>
    </dgm:pt>
    <dgm:pt modelId="{E0522E3C-819A-B948-AA13-5BE40C06871A}" type="pres">
      <dgm:prSet presAssocID="{EC65D69A-A99D-E045-A2B4-FEDE78A71BBD}" presName="compNode" presStyleCnt="0"/>
      <dgm:spPr/>
    </dgm:pt>
    <dgm:pt modelId="{63A4DD7F-F85A-F645-A372-E929E0FBE5AE}" type="pres">
      <dgm:prSet presAssocID="{EC65D69A-A99D-E045-A2B4-FEDE78A71BBD}" presName="iconBgRect" presStyleLbl="bgShp" presStyleIdx="3" presStyleCnt="6"/>
      <dgm:spPr>
        <a:prstGeom prst="round2DiagRect">
          <a:avLst>
            <a:gd name="adj1" fmla="val 29727"/>
            <a:gd name="adj2" fmla="val 0"/>
          </a:avLst>
        </a:prstGeom>
      </dgm:spPr>
    </dgm:pt>
    <dgm:pt modelId="{BB385A2D-4B73-1B46-8AF6-57D87082C223}" type="pres">
      <dgm:prSet presAssocID="{EC65D69A-A99D-E045-A2B4-FEDE78A71BBD}"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vid-19 outline"/>
        </a:ext>
      </dgm:extLst>
    </dgm:pt>
    <dgm:pt modelId="{C5F55DAD-D1F3-CA4B-BB5A-33F753D81309}" type="pres">
      <dgm:prSet presAssocID="{EC65D69A-A99D-E045-A2B4-FEDE78A71BBD}" presName="spaceRect" presStyleCnt="0"/>
      <dgm:spPr/>
    </dgm:pt>
    <dgm:pt modelId="{5D843B50-E4B8-1942-84DA-7C4D5863D219}" type="pres">
      <dgm:prSet presAssocID="{EC65D69A-A99D-E045-A2B4-FEDE78A71BBD}" presName="textRect" presStyleLbl="revTx" presStyleIdx="3" presStyleCnt="6">
        <dgm:presLayoutVars>
          <dgm:chMax val="1"/>
          <dgm:chPref val="1"/>
        </dgm:presLayoutVars>
      </dgm:prSet>
      <dgm:spPr/>
    </dgm:pt>
    <dgm:pt modelId="{07B51D68-2C4B-C64F-88D7-415EB16843F7}" type="pres">
      <dgm:prSet presAssocID="{569C7F12-5DAC-5341-9AC2-04431BCA2563}" presName="sibTrans" presStyleCnt="0"/>
      <dgm:spPr/>
    </dgm:pt>
    <dgm:pt modelId="{D7CF93D4-6B43-4387-8598-B3E67BF1C47B}" type="pres">
      <dgm:prSet presAssocID="{49C97598-740F-48CE-9C7B-6ADB7305D288}" presName="compNode" presStyleCnt="0"/>
      <dgm:spPr/>
    </dgm:pt>
    <dgm:pt modelId="{4A36D2B9-C742-411F-9119-B438F30E473F}" type="pres">
      <dgm:prSet presAssocID="{49C97598-740F-48CE-9C7B-6ADB7305D288}" presName="iconBgRect" presStyleLbl="bgShp" presStyleIdx="4" presStyleCnt="6"/>
      <dgm:spPr>
        <a:prstGeom prst="round2DiagRect">
          <a:avLst>
            <a:gd name="adj1" fmla="val 29727"/>
            <a:gd name="adj2" fmla="val 0"/>
          </a:avLst>
        </a:prstGeom>
      </dgm:spPr>
    </dgm:pt>
    <dgm:pt modelId="{21DC55B2-83BF-44A1-923E-F73DB8FBBBED}" type="pres">
      <dgm:prSet presAssocID="{49C97598-740F-48CE-9C7B-6ADB7305D28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24D4101C-8B10-402C-BC46-493B3CD2A40F}" type="pres">
      <dgm:prSet presAssocID="{49C97598-740F-48CE-9C7B-6ADB7305D288}" presName="spaceRect" presStyleCnt="0"/>
      <dgm:spPr/>
    </dgm:pt>
    <dgm:pt modelId="{90C2CD23-D40A-4A77-AE50-3D510CA5C0F9}" type="pres">
      <dgm:prSet presAssocID="{49C97598-740F-48CE-9C7B-6ADB7305D288}" presName="textRect" presStyleLbl="revTx" presStyleIdx="4" presStyleCnt="6">
        <dgm:presLayoutVars>
          <dgm:chMax val="1"/>
          <dgm:chPref val="1"/>
        </dgm:presLayoutVars>
      </dgm:prSet>
      <dgm:spPr/>
    </dgm:pt>
    <dgm:pt modelId="{3CE9C5A2-74FE-4B20-A362-7F3D19BC3ABA}" type="pres">
      <dgm:prSet presAssocID="{8FB0B51E-6E41-4FE1-A037-1D4C5E01717E}" presName="sibTrans" presStyleCnt="0"/>
      <dgm:spPr/>
    </dgm:pt>
    <dgm:pt modelId="{8E6A0F9C-F374-4A9C-AF4A-58F4CCC77748}" type="pres">
      <dgm:prSet presAssocID="{17D9E5DD-876E-4489-9B4F-17F17AC2F089}" presName="compNode" presStyleCnt="0"/>
      <dgm:spPr/>
    </dgm:pt>
    <dgm:pt modelId="{D60FB167-FDAF-4D15-AA8F-DB21EAB26A48}" type="pres">
      <dgm:prSet presAssocID="{17D9E5DD-876E-4489-9B4F-17F17AC2F089}" presName="iconBgRect" presStyleLbl="bgShp" presStyleIdx="5" presStyleCnt="6"/>
      <dgm:spPr>
        <a:prstGeom prst="round2DiagRect">
          <a:avLst>
            <a:gd name="adj1" fmla="val 29727"/>
            <a:gd name="adj2" fmla="val 0"/>
          </a:avLst>
        </a:prstGeom>
      </dgm:spPr>
    </dgm:pt>
    <dgm:pt modelId="{30188A9A-4614-4CEC-A42E-066DD63346D1}" type="pres">
      <dgm:prSet presAssocID="{17D9E5DD-876E-4489-9B4F-17F17AC2F08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15459F19-B256-4E2B-B2AA-75CE59CF2DA9}" type="pres">
      <dgm:prSet presAssocID="{17D9E5DD-876E-4489-9B4F-17F17AC2F089}" presName="spaceRect" presStyleCnt="0"/>
      <dgm:spPr/>
    </dgm:pt>
    <dgm:pt modelId="{2BCE82F9-FF6A-4DF2-AA36-E2A4FC534E4D}" type="pres">
      <dgm:prSet presAssocID="{17D9E5DD-876E-4489-9B4F-17F17AC2F089}" presName="textRect" presStyleLbl="revTx" presStyleIdx="5" presStyleCnt="6">
        <dgm:presLayoutVars>
          <dgm:chMax val="1"/>
          <dgm:chPref val="1"/>
        </dgm:presLayoutVars>
      </dgm:prSet>
      <dgm:spPr/>
    </dgm:pt>
  </dgm:ptLst>
  <dgm:cxnLst>
    <dgm:cxn modelId="{AC35A906-3BFE-4D0E-9408-9034C6DD92DB}" srcId="{2A069B49-8642-4633-AF67-1E2A34323B86}" destId="{F11425C4-5028-49DE-9641-87BE8DC7D99B}" srcOrd="2" destOrd="0" parTransId="{339C40AA-21AE-4F6C-A35C-D5F1F0D2B25C}" sibTransId="{5E0FFD2A-4F8B-4E15-9DA5-64B3C3955DFB}"/>
    <dgm:cxn modelId="{D2697C2D-B0A9-4140-A642-89F8E3D30D4D}" type="presOf" srcId="{F050007E-6E85-4637-9834-D1DFBC550FC8}" destId="{B6007FB9-C891-44CB-B373-211EF92A0346}" srcOrd="0" destOrd="0" presId="urn:microsoft.com/office/officeart/2018/5/layout/IconLeafLabelList"/>
    <dgm:cxn modelId="{8F0FF366-A71F-4A2A-B2ED-950E954D8C42}" srcId="{2A069B49-8642-4633-AF67-1E2A34323B86}" destId="{F050007E-6E85-4637-9834-D1DFBC550FC8}" srcOrd="0" destOrd="0" parTransId="{A3EFB1DF-71FE-4CDE-B6B3-B65DD5F65F0C}" sibTransId="{B617346C-1E69-4CC0-A8E6-D0A5D312C836}"/>
    <dgm:cxn modelId="{784FDA6A-8ABF-4099-9651-3242B731227E}" type="presOf" srcId="{49C97598-740F-48CE-9C7B-6ADB7305D288}" destId="{90C2CD23-D40A-4A77-AE50-3D510CA5C0F9}" srcOrd="0" destOrd="0" presId="urn:microsoft.com/office/officeart/2018/5/layout/IconLeafLabelList"/>
    <dgm:cxn modelId="{33102F81-5C8A-4F08-99F2-5FAC81110E30}" srcId="{2A069B49-8642-4633-AF67-1E2A34323B86}" destId="{49C97598-740F-48CE-9C7B-6ADB7305D288}" srcOrd="4" destOrd="0" parTransId="{772704DD-719F-40FE-BB21-EC24E3FAF8EF}" sibTransId="{8FB0B51E-6E41-4FE1-A037-1D4C5E01717E}"/>
    <dgm:cxn modelId="{20E1AD83-B9DF-4C47-93BD-8911A909E6A0}" type="presOf" srcId="{12DC4A69-C9C1-4B6B-85E5-67E9DACE7971}" destId="{0B85818B-9A4B-431E-A6A3-EFEDFE89A05D}" srcOrd="0" destOrd="0" presId="urn:microsoft.com/office/officeart/2018/5/layout/IconLeafLabelList"/>
    <dgm:cxn modelId="{40643995-FE5B-48BE-880A-7B60DD901D63}" type="presOf" srcId="{2A069B49-8642-4633-AF67-1E2A34323B86}" destId="{EECF4061-AEBD-418E-A637-2912602324C5}" srcOrd="0" destOrd="0" presId="urn:microsoft.com/office/officeart/2018/5/layout/IconLeafLabelList"/>
    <dgm:cxn modelId="{E84B7696-0AC5-4CA2-A04B-27CC9FE8377B}" type="presOf" srcId="{F11425C4-5028-49DE-9641-87BE8DC7D99B}" destId="{6C934574-7269-4005-9361-1A40A46B4950}" srcOrd="0" destOrd="0" presId="urn:microsoft.com/office/officeart/2018/5/layout/IconLeafLabelList"/>
    <dgm:cxn modelId="{E96C7FC0-2C6B-E746-9F1C-4C74A9D8A23C}" srcId="{2A069B49-8642-4633-AF67-1E2A34323B86}" destId="{EC65D69A-A99D-E045-A2B4-FEDE78A71BBD}" srcOrd="3" destOrd="0" parTransId="{59A73134-51CB-004B-B70D-53E66FDF76E9}" sibTransId="{569C7F12-5DAC-5341-9AC2-04431BCA2563}"/>
    <dgm:cxn modelId="{9995D6C9-B1D9-4E96-8755-386645F9166A}" type="presOf" srcId="{17D9E5DD-876E-4489-9B4F-17F17AC2F089}" destId="{2BCE82F9-FF6A-4DF2-AA36-E2A4FC534E4D}" srcOrd="0" destOrd="0" presId="urn:microsoft.com/office/officeart/2018/5/layout/IconLeafLabelList"/>
    <dgm:cxn modelId="{65855CE5-4E1C-7440-A48E-7C925E38CA48}" type="presOf" srcId="{EC65D69A-A99D-E045-A2B4-FEDE78A71BBD}" destId="{5D843B50-E4B8-1942-84DA-7C4D5863D219}" srcOrd="0" destOrd="0" presId="urn:microsoft.com/office/officeart/2018/5/layout/IconLeafLabelList"/>
    <dgm:cxn modelId="{86AA48FC-87BD-4DF1-99E3-66768ECA35ED}" srcId="{2A069B49-8642-4633-AF67-1E2A34323B86}" destId="{17D9E5DD-876E-4489-9B4F-17F17AC2F089}" srcOrd="5" destOrd="0" parTransId="{2DCDDCE3-A899-4D86-92AB-3CDB404142F6}" sibTransId="{CB06DAF9-C10B-4B57-ABED-CB0AE6503A98}"/>
    <dgm:cxn modelId="{0A3DE1FF-C5F5-4E6B-9FB9-9A2AF5A0AB09}" srcId="{2A069B49-8642-4633-AF67-1E2A34323B86}" destId="{12DC4A69-C9C1-4B6B-85E5-67E9DACE7971}" srcOrd="1" destOrd="0" parTransId="{930A7151-F176-44AD-9A47-F3530377F681}" sibTransId="{7C8EBE39-D5E4-467A-83A7-ADFCAA81315B}"/>
    <dgm:cxn modelId="{7CD5324A-F1F5-49CC-96E1-DE4046EC885A}" type="presParOf" srcId="{EECF4061-AEBD-418E-A637-2912602324C5}" destId="{7A5406A7-6ED9-431A-90B6-53B0B6C086BB}" srcOrd="0" destOrd="0" presId="urn:microsoft.com/office/officeart/2018/5/layout/IconLeafLabelList"/>
    <dgm:cxn modelId="{F124A169-B276-4B64-AD07-2C89A1B077E7}" type="presParOf" srcId="{7A5406A7-6ED9-431A-90B6-53B0B6C086BB}" destId="{7BE552B7-E6FE-4F91-9689-D6D0F3A79049}" srcOrd="0" destOrd="0" presId="urn:microsoft.com/office/officeart/2018/5/layout/IconLeafLabelList"/>
    <dgm:cxn modelId="{6AE0A6AF-C729-475C-B173-6C884614CE5B}" type="presParOf" srcId="{7A5406A7-6ED9-431A-90B6-53B0B6C086BB}" destId="{B0F45F91-47C6-4159-80D8-1C715357CD4F}" srcOrd="1" destOrd="0" presId="urn:microsoft.com/office/officeart/2018/5/layout/IconLeafLabelList"/>
    <dgm:cxn modelId="{364B8921-71B8-4601-A6AF-FC26653A80DA}" type="presParOf" srcId="{7A5406A7-6ED9-431A-90B6-53B0B6C086BB}" destId="{14C52B1D-183A-4969-91DA-EADD44F11A1F}" srcOrd="2" destOrd="0" presId="urn:microsoft.com/office/officeart/2018/5/layout/IconLeafLabelList"/>
    <dgm:cxn modelId="{AE276DBC-B36E-477B-AF0E-C7E34ABB092F}" type="presParOf" srcId="{7A5406A7-6ED9-431A-90B6-53B0B6C086BB}" destId="{B6007FB9-C891-44CB-B373-211EF92A0346}" srcOrd="3" destOrd="0" presId="urn:microsoft.com/office/officeart/2018/5/layout/IconLeafLabelList"/>
    <dgm:cxn modelId="{0F66DCAA-4EBB-43B0-B873-5DAD2C698136}" type="presParOf" srcId="{EECF4061-AEBD-418E-A637-2912602324C5}" destId="{DCB5BE0A-FF92-4B95-9DDD-FD9A0D87B1E0}" srcOrd="1" destOrd="0" presId="urn:microsoft.com/office/officeart/2018/5/layout/IconLeafLabelList"/>
    <dgm:cxn modelId="{49E89E00-1FBF-4DD5-BEA8-C6701EBDD90B}" type="presParOf" srcId="{EECF4061-AEBD-418E-A637-2912602324C5}" destId="{544F122B-B6B7-4658-BF8B-43E1A95683BC}" srcOrd="2" destOrd="0" presId="urn:microsoft.com/office/officeart/2018/5/layout/IconLeafLabelList"/>
    <dgm:cxn modelId="{232A7C37-07A7-47ED-AAE3-80AD76C938CD}" type="presParOf" srcId="{544F122B-B6B7-4658-BF8B-43E1A95683BC}" destId="{92D76928-3358-436B-9D74-B5167F88BB29}" srcOrd="0" destOrd="0" presId="urn:microsoft.com/office/officeart/2018/5/layout/IconLeafLabelList"/>
    <dgm:cxn modelId="{DEEBF6E7-ACC6-4C39-9919-F061CE7BAB85}" type="presParOf" srcId="{544F122B-B6B7-4658-BF8B-43E1A95683BC}" destId="{11D27163-B33E-40C6-AFEE-F5E8A1D3C28B}" srcOrd="1" destOrd="0" presId="urn:microsoft.com/office/officeart/2018/5/layout/IconLeafLabelList"/>
    <dgm:cxn modelId="{BD3F81DF-C5D3-4866-A800-90C3B532018C}" type="presParOf" srcId="{544F122B-B6B7-4658-BF8B-43E1A95683BC}" destId="{21CFEC82-5807-495F-93B4-887DE5A9989C}" srcOrd="2" destOrd="0" presId="urn:microsoft.com/office/officeart/2018/5/layout/IconLeafLabelList"/>
    <dgm:cxn modelId="{4B63AEB2-D53C-466E-84F8-6A992A5488FF}" type="presParOf" srcId="{544F122B-B6B7-4658-BF8B-43E1A95683BC}" destId="{0B85818B-9A4B-431E-A6A3-EFEDFE89A05D}" srcOrd="3" destOrd="0" presId="urn:microsoft.com/office/officeart/2018/5/layout/IconLeafLabelList"/>
    <dgm:cxn modelId="{B0C32141-9588-48D2-B7B5-4321695DA8F7}" type="presParOf" srcId="{EECF4061-AEBD-418E-A637-2912602324C5}" destId="{ED13FA14-A3EF-4DBA-A008-2EACEE064DE4}" srcOrd="3" destOrd="0" presId="urn:microsoft.com/office/officeart/2018/5/layout/IconLeafLabelList"/>
    <dgm:cxn modelId="{8508ADF8-92DF-4065-9D6D-47E24B9767AB}" type="presParOf" srcId="{EECF4061-AEBD-418E-A637-2912602324C5}" destId="{D68C31BE-B7FB-4D4C-949C-B70131C50077}" srcOrd="4" destOrd="0" presId="urn:microsoft.com/office/officeart/2018/5/layout/IconLeafLabelList"/>
    <dgm:cxn modelId="{A5C14848-EA2A-4630-821E-EC3016EDB5B5}" type="presParOf" srcId="{D68C31BE-B7FB-4D4C-949C-B70131C50077}" destId="{C9072A8D-8DA1-4AF1-8EFF-9D69A6E79439}" srcOrd="0" destOrd="0" presId="urn:microsoft.com/office/officeart/2018/5/layout/IconLeafLabelList"/>
    <dgm:cxn modelId="{4FBFF2BB-32B5-4B17-A2F2-0AD22C0E6F1E}" type="presParOf" srcId="{D68C31BE-B7FB-4D4C-949C-B70131C50077}" destId="{1ACB8819-951A-4A08-A778-4802A9FFAF44}" srcOrd="1" destOrd="0" presId="urn:microsoft.com/office/officeart/2018/5/layout/IconLeafLabelList"/>
    <dgm:cxn modelId="{DCD9ECDF-5ED1-4AF6-A9BF-7D86171CEE5C}" type="presParOf" srcId="{D68C31BE-B7FB-4D4C-949C-B70131C50077}" destId="{309B194C-1603-4BDD-92DC-48F75BEECDC9}" srcOrd="2" destOrd="0" presId="urn:microsoft.com/office/officeart/2018/5/layout/IconLeafLabelList"/>
    <dgm:cxn modelId="{D84A3FC9-4C4A-4EEA-9D12-9FCB914BCFBB}" type="presParOf" srcId="{D68C31BE-B7FB-4D4C-949C-B70131C50077}" destId="{6C934574-7269-4005-9361-1A40A46B4950}" srcOrd="3" destOrd="0" presId="urn:microsoft.com/office/officeart/2018/5/layout/IconLeafLabelList"/>
    <dgm:cxn modelId="{6ED293A3-121F-4D5E-A270-1CD160504581}" type="presParOf" srcId="{EECF4061-AEBD-418E-A637-2912602324C5}" destId="{80AF4D16-3327-43FA-905E-EDAEE0163549}" srcOrd="5" destOrd="0" presId="urn:microsoft.com/office/officeart/2018/5/layout/IconLeafLabelList"/>
    <dgm:cxn modelId="{0207EA93-E8F1-C747-8690-D72A6E4E9ADB}" type="presParOf" srcId="{EECF4061-AEBD-418E-A637-2912602324C5}" destId="{E0522E3C-819A-B948-AA13-5BE40C06871A}" srcOrd="6" destOrd="0" presId="urn:microsoft.com/office/officeart/2018/5/layout/IconLeafLabelList"/>
    <dgm:cxn modelId="{E3D689CF-FA36-9946-B2CB-A0671B7DA4D2}" type="presParOf" srcId="{E0522E3C-819A-B948-AA13-5BE40C06871A}" destId="{63A4DD7F-F85A-F645-A372-E929E0FBE5AE}" srcOrd="0" destOrd="0" presId="urn:microsoft.com/office/officeart/2018/5/layout/IconLeafLabelList"/>
    <dgm:cxn modelId="{FE121D1E-21D1-A041-9BFB-37FF4BD7812B}" type="presParOf" srcId="{E0522E3C-819A-B948-AA13-5BE40C06871A}" destId="{BB385A2D-4B73-1B46-8AF6-57D87082C223}" srcOrd="1" destOrd="0" presId="urn:microsoft.com/office/officeart/2018/5/layout/IconLeafLabelList"/>
    <dgm:cxn modelId="{E01ACBF1-CE1D-5841-B976-00FFA7204CB5}" type="presParOf" srcId="{E0522E3C-819A-B948-AA13-5BE40C06871A}" destId="{C5F55DAD-D1F3-CA4B-BB5A-33F753D81309}" srcOrd="2" destOrd="0" presId="urn:microsoft.com/office/officeart/2018/5/layout/IconLeafLabelList"/>
    <dgm:cxn modelId="{7B9AFBBB-891D-C149-A561-DF9F9FD4FEF0}" type="presParOf" srcId="{E0522E3C-819A-B948-AA13-5BE40C06871A}" destId="{5D843B50-E4B8-1942-84DA-7C4D5863D219}" srcOrd="3" destOrd="0" presId="urn:microsoft.com/office/officeart/2018/5/layout/IconLeafLabelList"/>
    <dgm:cxn modelId="{3B4E13B2-E315-1743-B95A-ACA53225A667}" type="presParOf" srcId="{EECF4061-AEBD-418E-A637-2912602324C5}" destId="{07B51D68-2C4B-C64F-88D7-415EB16843F7}" srcOrd="7" destOrd="0" presId="urn:microsoft.com/office/officeart/2018/5/layout/IconLeafLabelList"/>
    <dgm:cxn modelId="{A4C0E703-4CB5-49DF-91DA-A0D84AFB8558}" type="presParOf" srcId="{EECF4061-AEBD-418E-A637-2912602324C5}" destId="{D7CF93D4-6B43-4387-8598-B3E67BF1C47B}" srcOrd="8" destOrd="0" presId="urn:microsoft.com/office/officeart/2018/5/layout/IconLeafLabelList"/>
    <dgm:cxn modelId="{05E81163-2E0E-48FC-878F-75DC20D543F6}" type="presParOf" srcId="{D7CF93D4-6B43-4387-8598-B3E67BF1C47B}" destId="{4A36D2B9-C742-411F-9119-B438F30E473F}" srcOrd="0" destOrd="0" presId="urn:microsoft.com/office/officeart/2018/5/layout/IconLeafLabelList"/>
    <dgm:cxn modelId="{8B868741-9BF8-402C-A1CF-EB46C09636FE}" type="presParOf" srcId="{D7CF93D4-6B43-4387-8598-B3E67BF1C47B}" destId="{21DC55B2-83BF-44A1-923E-F73DB8FBBBED}" srcOrd="1" destOrd="0" presId="urn:microsoft.com/office/officeart/2018/5/layout/IconLeafLabelList"/>
    <dgm:cxn modelId="{EE7BCE7E-1E17-4434-8953-CB7093248B0B}" type="presParOf" srcId="{D7CF93D4-6B43-4387-8598-B3E67BF1C47B}" destId="{24D4101C-8B10-402C-BC46-493B3CD2A40F}" srcOrd="2" destOrd="0" presId="urn:microsoft.com/office/officeart/2018/5/layout/IconLeafLabelList"/>
    <dgm:cxn modelId="{1A5857A1-4EC5-425D-A5F6-F097B28D0F58}" type="presParOf" srcId="{D7CF93D4-6B43-4387-8598-B3E67BF1C47B}" destId="{90C2CD23-D40A-4A77-AE50-3D510CA5C0F9}" srcOrd="3" destOrd="0" presId="urn:microsoft.com/office/officeart/2018/5/layout/IconLeafLabelList"/>
    <dgm:cxn modelId="{63E30FC0-5D4D-449A-BEB9-FF07846C7E8B}" type="presParOf" srcId="{EECF4061-AEBD-418E-A637-2912602324C5}" destId="{3CE9C5A2-74FE-4B20-A362-7F3D19BC3ABA}" srcOrd="9" destOrd="0" presId="urn:microsoft.com/office/officeart/2018/5/layout/IconLeafLabelList"/>
    <dgm:cxn modelId="{342F1A4D-DD1C-41BB-AB31-5BFDCAAEAC9F}" type="presParOf" srcId="{EECF4061-AEBD-418E-A637-2912602324C5}" destId="{8E6A0F9C-F374-4A9C-AF4A-58F4CCC77748}" srcOrd="10" destOrd="0" presId="urn:microsoft.com/office/officeart/2018/5/layout/IconLeafLabelList"/>
    <dgm:cxn modelId="{DC807745-7D89-4CB7-AB23-5938461707B0}" type="presParOf" srcId="{8E6A0F9C-F374-4A9C-AF4A-58F4CCC77748}" destId="{D60FB167-FDAF-4D15-AA8F-DB21EAB26A48}" srcOrd="0" destOrd="0" presId="urn:microsoft.com/office/officeart/2018/5/layout/IconLeafLabelList"/>
    <dgm:cxn modelId="{1B4F2219-5B30-4402-8404-A1ABAA8D0140}" type="presParOf" srcId="{8E6A0F9C-F374-4A9C-AF4A-58F4CCC77748}" destId="{30188A9A-4614-4CEC-A42E-066DD63346D1}" srcOrd="1" destOrd="0" presId="urn:microsoft.com/office/officeart/2018/5/layout/IconLeafLabelList"/>
    <dgm:cxn modelId="{3FCEB231-3991-4513-A2AC-9F2C55609B8B}" type="presParOf" srcId="{8E6A0F9C-F374-4A9C-AF4A-58F4CCC77748}" destId="{15459F19-B256-4E2B-B2AA-75CE59CF2DA9}" srcOrd="2" destOrd="0" presId="urn:microsoft.com/office/officeart/2018/5/layout/IconLeafLabelList"/>
    <dgm:cxn modelId="{51052890-1089-4B19-8C1B-DA345DE59B7F}" type="presParOf" srcId="{8E6A0F9C-F374-4A9C-AF4A-58F4CCC77748}" destId="{2BCE82F9-FF6A-4DF2-AA36-E2A4FC534E4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13CD94-F445-4AF9-900E-2E35C6C0A91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889F9CF-274C-4632-BFED-D5BD36995D4E}">
      <dgm:prSet/>
      <dgm:spPr/>
      <dgm:t>
        <a:bodyPr/>
        <a:lstStyle/>
        <a:p>
          <a:r>
            <a:rPr lang="en-US" dirty="0"/>
            <a:t>Don’t promote the lie!</a:t>
          </a:r>
        </a:p>
      </dgm:t>
    </dgm:pt>
    <dgm:pt modelId="{EF0B88D5-CCB5-4C79-A738-9E8B3B5F51AA}" type="parTrans" cxnId="{B716CD0A-75FF-4E9A-880F-794D13688133}">
      <dgm:prSet/>
      <dgm:spPr/>
      <dgm:t>
        <a:bodyPr/>
        <a:lstStyle/>
        <a:p>
          <a:endParaRPr lang="en-US"/>
        </a:p>
      </dgm:t>
    </dgm:pt>
    <dgm:pt modelId="{FB302B6B-AAE2-4535-8103-1DA7F5A3917A}" type="sibTrans" cxnId="{B716CD0A-75FF-4E9A-880F-794D13688133}">
      <dgm:prSet/>
      <dgm:spPr/>
      <dgm:t>
        <a:bodyPr/>
        <a:lstStyle/>
        <a:p>
          <a:endParaRPr lang="en-US"/>
        </a:p>
      </dgm:t>
    </dgm:pt>
    <dgm:pt modelId="{E8369054-A7E4-4D7F-BD13-D2FBE54908B6}">
      <dgm:prSet/>
      <dgm:spPr/>
      <dgm:t>
        <a:bodyPr/>
        <a:lstStyle/>
        <a:p>
          <a:r>
            <a:rPr lang="en-US"/>
            <a:t>If you don’t know the source or the source is not legitimate, limit direct engagement</a:t>
          </a:r>
        </a:p>
      </dgm:t>
    </dgm:pt>
    <dgm:pt modelId="{09E5D79B-315A-4C34-8954-98F8F6EC08DF}" type="parTrans" cxnId="{F35999E4-7DA6-432B-BAEA-CF2DDEFFAFFE}">
      <dgm:prSet/>
      <dgm:spPr/>
      <dgm:t>
        <a:bodyPr/>
        <a:lstStyle/>
        <a:p>
          <a:endParaRPr lang="en-US"/>
        </a:p>
      </dgm:t>
    </dgm:pt>
    <dgm:pt modelId="{51383BF8-45F1-4D55-945C-866613CD9609}" type="sibTrans" cxnId="{F35999E4-7DA6-432B-BAEA-CF2DDEFFAFFE}">
      <dgm:prSet/>
      <dgm:spPr/>
      <dgm:t>
        <a:bodyPr/>
        <a:lstStyle/>
        <a:p>
          <a:endParaRPr lang="en-US"/>
        </a:p>
      </dgm:t>
    </dgm:pt>
    <dgm:pt modelId="{BC9EC009-46E7-42B2-99A5-2167663E6E07}">
      <dgm:prSet/>
      <dgm:spPr/>
      <dgm:t>
        <a:bodyPr/>
        <a:lstStyle/>
        <a:p>
          <a:r>
            <a:rPr lang="en-US"/>
            <a:t>Report it to social media companies</a:t>
          </a:r>
        </a:p>
      </dgm:t>
    </dgm:pt>
    <dgm:pt modelId="{3440A677-7CF6-4A42-82D3-3212309780CC}" type="parTrans" cxnId="{A87469BF-83D0-43DA-9DD7-274D6964D68C}">
      <dgm:prSet/>
      <dgm:spPr/>
      <dgm:t>
        <a:bodyPr/>
        <a:lstStyle/>
        <a:p>
          <a:endParaRPr lang="en-US"/>
        </a:p>
      </dgm:t>
    </dgm:pt>
    <dgm:pt modelId="{57F1A9EF-FE8B-47E9-920F-669AD6EE87D9}" type="sibTrans" cxnId="{A87469BF-83D0-43DA-9DD7-274D6964D68C}">
      <dgm:prSet/>
      <dgm:spPr/>
      <dgm:t>
        <a:bodyPr/>
        <a:lstStyle/>
        <a:p>
          <a:endParaRPr lang="en-US"/>
        </a:p>
      </dgm:t>
    </dgm:pt>
    <dgm:pt modelId="{07B10A96-A166-4AFC-ADE2-D278C64A1854}">
      <dgm:prSet/>
      <dgm:spPr/>
      <dgm:t>
        <a:bodyPr/>
        <a:lstStyle/>
        <a:p>
          <a:r>
            <a:rPr lang="en-US"/>
            <a:t>Provide true information</a:t>
          </a:r>
        </a:p>
      </dgm:t>
    </dgm:pt>
    <dgm:pt modelId="{0A67523F-6827-4022-A6A3-0C9259FD6AA8}" type="parTrans" cxnId="{A685CEA7-6A26-48A2-9E30-7B6E840F9F83}">
      <dgm:prSet/>
      <dgm:spPr/>
      <dgm:t>
        <a:bodyPr/>
        <a:lstStyle/>
        <a:p>
          <a:endParaRPr lang="en-US"/>
        </a:p>
      </dgm:t>
    </dgm:pt>
    <dgm:pt modelId="{F5B63440-A761-4BDD-8D48-A77E699CC620}" type="sibTrans" cxnId="{A685CEA7-6A26-48A2-9E30-7B6E840F9F83}">
      <dgm:prSet/>
      <dgm:spPr/>
      <dgm:t>
        <a:bodyPr/>
        <a:lstStyle/>
        <a:p>
          <a:endParaRPr lang="en-US"/>
        </a:p>
      </dgm:t>
    </dgm:pt>
    <dgm:pt modelId="{A26C66AB-27F7-4012-B5EA-C7FB503A60AC}" type="pres">
      <dgm:prSet presAssocID="{1E13CD94-F445-4AF9-900E-2E35C6C0A915}" presName="root" presStyleCnt="0">
        <dgm:presLayoutVars>
          <dgm:dir/>
          <dgm:resizeHandles val="exact"/>
        </dgm:presLayoutVars>
      </dgm:prSet>
      <dgm:spPr/>
    </dgm:pt>
    <dgm:pt modelId="{98B71550-E628-4EC7-97A5-D4F097D82A47}" type="pres">
      <dgm:prSet presAssocID="{1E13CD94-F445-4AF9-900E-2E35C6C0A915}" presName="container" presStyleCnt="0">
        <dgm:presLayoutVars>
          <dgm:dir/>
          <dgm:resizeHandles val="exact"/>
        </dgm:presLayoutVars>
      </dgm:prSet>
      <dgm:spPr/>
    </dgm:pt>
    <dgm:pt modelId="{020F9CC8-F207-4C2C-AE8B-26CFC67300D0}" type="pres">
      <dgm:prSet presAssocID="{B889F9CF-274C-4632-BFED-D5BD36995D4E}" presName="compNode" presStyleCnt="0"/>
      <dgm:spPr/>
    </dgm:pt>
    <dgm:pt modelId="{FBB305B8-887A-4EE2-8B36-92416804327F}" type="pres">
      <dgm:prSet presAssocID="{B889F9CF-274C-4632-BFED-D5BD36995D4E}" presName="iconBgRect" presStyleLbl="bgShp" presStyleIdx="0" presStyleCnt="4"/>
      <dgm:spPr/>
    </dgm:pt>
    <dgm:pt modelId="{FED473A9-2414-4EE7-97DC-8A1706C3D546}" type="pres">
      <dgm:prSet presAssocID="{B889F9CF-274C-4632-BFED-D5BD36995D4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J"/>
        </a:ext>
      </dgm:extLst>
    </dgm:pt>
    <dgm:pt modelId="{173FCA0E-13B8-41AF-A733-C868F3E4043A}" type="pres">
      <dgm:prSet presAssocID="{B889F9CF-274C-4632-BFED-D5BD36995D4E}" presName="spaceRect" presStyleCnt="0"/>
      <dgm:spPr/>
    </dgm:pt>
    <dgm:pt modelId="{28A62687-9D63-493E-896F-B123B7AE7665}" type="pres">
      <dgm:prSet presAssocID="{B889F9CF-274C-4632-BFED-D5BD36995D4E}" presName="textRect" presStyleLbl="revTx" presStyleIdx="0" presStyleCnt="4">
        <dgm:presLayoutVars>
          <dgm:chMax val="1"/>
          <dgm:chPref val="1"/>
        </dgm:presLayoutVars>
      </dgm:prSet>
      <dgm:spPr/>
    </dgm:pt>
    <dgm:pt modelId="{5203A8D5-810F-49CE-88EA-8EC47CBF5F8B}" type="pres">
      <dgm:prSet presAssocID="{FB302B6B-AAE2-4535-8103-1DA7F5A3917A}" presName="sibTrans" presStyleLbl="sibTrans2D1" presStyleIdx="0" presStyleCnt="0"/>
      <dgm:spPr/>
    </dgm:pt>
    <dgm:pt modelId="{B8F8814E-7FF2-4E0C-BFDD-0ED170E73907}" type="pres">
      <dgm:prSet presAssocID="{E8369054-A7E4-4D7F-BD13-D2FBE54908B6}" presName="compNode" presStyleCnt="0"/>
      <dgm:spPr/>
    </dgm:pt>
    <dgm:pt modelId="{BC503B52-736E-44F1-9E6F-84C318FC1A1B}" type="pres">
      <dgm:prSet presAssocID="{E8369054-A7E4-4D7F-BD13-D2FBE54908B6}" presName="iconBgRect" presStyleLbl="bgShp" presStyleIdx="1" presStyleCnt="4"/>
      <dgm:spPr/>
    </dgm:pt>
    <dgm:pt modelId="{C1583981-AAED-4504-B0BB-617F525DC0E1}" type="pres">
      <dgm:prSet presAssocID="{E8369054-A7E4-4D7F-BD13-D2FBE54908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E541A151-5FC6-4D6F-B599-FF53F2FEC9BF}" type="pres">
      <dgm:prSet presAssocID="{E8369054-A7E4-4D7F-BD13-D2FBE54908B6}" presName="spaceRect" presStyleCnt="0"/>
      <dgm:spPr/>
    </dgm:pt>
    <dgm:pt modelId="{48B367D1-36C2-4AA8-8747-F629C6D8FE8F}" type="pres">
      <dgm:prSet presAssocID="{E8369054-A7E4-4D7F-BD13-D2FBE54908B6}" presName="textRect" presStyleLbl="revTx" presStyleIdx="1" presStyleCnt="4">
        <dgm:presLayoutVars>
          <dgm:chMax val="1"/>
          <dgm:chPref val="1"/>
        </dgm:presLayoutVars>
      </dgm:prSet>
      <dgm:spPr/>
    </dgm:pt>
    <dgm:pt modelId="{878E3D33-3572-4813-9BBC-F1BFCF76050D}" type="pres">
      <dgm:prSet presAssocID="{51383BF8-45F1-4D55-945C-866613CD9609}" presName="sibTrans" presStyleLbl="sibTrans2D1" presStyleIdx="0" presStyleCnt="0"/>
      <dgm:spPr/>
    </dgm:pt>
    <dgm:pt modelId="{0C560F83-503C-4266-BDB2-CBEA27C8FD0F}" type="pres">
      <dgm:prSet presAssocID="{BC9EC009-46E7-42B2-99A5-2167663E6E07}" presName="compNode" presStyleCnt="0"/>
      <dgm:spPr/>
    </dgm:pt>
    <dgm:pt modelId="{9BF210FD-FAE0-45E1-9783-032C762DF82E}" type="pres">
      <dgm:prSet presAssocID="{BC9EC009-46E7-42B2-99A5-2167663E6E07}" presName="iconBgRect" presStyleLbl="bgShp" presStyleIdx="2" presStyleCnt="4"/>
      <dgm:spPr/>
    </dgm:pt>
    <dgm:pt modelId="{1D9E24CD-D308-4A65-98CF-AB17705EEF53}" type="pres">
      <dgm:prSet presAssocID="{BC9EC009-46E7-42B2-99A5-2167663E6E0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64F0EB00-97FC-41F9-83B4-42AE4460EC78}" type="pres">
      <dgm:prSet presAssocID="{BC9EC009-46E7-42B2-99A5-2167663E6E07}" presName="spaceRect" presStyleCnt="0"/>
      <dgm:spPr/>
    </dgm:pt>
    <dgm:pt modelId="{F98279FF-DEB6-4A32-AB16-9F8BC55B378D}" type="pres">
      <dgm:prSet presAssocID="{BC9EC009-46E7-42B2-99A5-2167663E6E07}" presName="textRect" presStyleLbl="revTx" presStyleIdx="2" presStyleCnt="4">
        <dgm:presLayoutVars>
          <dgm:chMax val="1"/>
          <dgm:chPref val="1"/>
        </dgm:presLayoutVars>
      </dgm:prSet>
      <dgm:spPr/>
    </dgm:pt>
    <dgm:pt modelId="{702FDDBF-30E9-4930-B42E-625A47F26639}" type="pres">
      <dgm:prSet presAssocID="{57F1A9EF-FE8B-47E9-920F-669AD6EE87D9}" presName="sibTrans" presStyleLbl="sibTrans2D1" presStyleIdx="0" presStyleCnt="0"/>
      <dgm:spPr/>
    </dgm:pt>
    <dgm:pt modelId="{F7223AE7-E783-4205-ACCD-4B8FCA69DF85}" type="pres">
      <dgm:prSet presAssocID="{07B10A96-A166-4AFC-ADE2-D278C64A1854}" presName="compNode" presStyleCnt="0"/>
      <dgm:spPr/>
    </dgm:pt>
    <dgm:pt modelId="{BC251293-C6B3-467C-80E8-CFF09B01F743}" type="pres">
      <dgm:prSet presAssocID="{07B10A96-A166-4AFC-ADE2-D278C64A1854}" presName="iconBgRect" presStyleLbl="bgShp" presStyleIdx="3" presStyleCnt="4"/>
      <dgm:spPr/>
    </dgm:pt>
    <dgm:pt modelId="{4BD086DA-BB9A-4A85-AE07-74A76C6EA870}" type="pres">
      <dgm:prSet presAssocID="{07B10A96-A166-4AFC-ADE2-D278C64A18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B62398EB-63F1-44FB-8ADF-EC7BD631A70C}" type="pres">
      <dgm:prSet presAssocID="{07B10A96-A166-4AFC-ADE2-D278C64A1854}" presName="spaceRect" presStyleCnt="0"/>
      <dgm:spPr/>
    </dgm:pt>
    <dgm:pt modelId="{3D2DAF00-8C96-4AAE-B94F-964CFF5E6CAE}" type="pres">
      <dgm:prSet presAssocID="{07B10A96-A166-4AFC-ADE2-D278C64A1854}" presName="textRect" presStyleLbl="revTx" presStyleIdx="3" presStyleCnt="4">
        <dgm:presLayoutVars>
          <dgm:chMax val="1"/>
          <dgm:chPref val="1"/>
        </dgm:presLayoutVars>
      </dgm:prSet>
      <dgm:spPr/>
    </dgm:pt>
  </dgm:ptLst>
  <dgm:cxnLst>
    <dgm:cxn modelId="{B716CD0A-75FF-4E9A-880F-794D13688133}" srcId="{1E13CD94-F445-4AF9-900E-2E35C6C0A915}" destId="{B889F9CF-274C-4632-BFED-D5BD36995D4E}" srcOrd="0" destOrd="0" parTransId="{EF0B88D5-CCB5-4C79-A738-9E8B3B5F51AA}" sibTransId="{FB302B6B-AAE2-4535-8103-1DA7F5A3917A}"/>
    <dgm:cxn modelId="{EA09F80E-033C-4B0A-B304-DC0B398155BA}" type="presOf" srcId="{BC9EC009-46E7-42B2-99A5-2167663E6E07}" destId="{F98279FF-DEB6-4A32-AB16-9F8BC55B378D}" srcOrd="0" destOrd="0" presId="urn:microsoft.com/office/officeart/2018/2/layout/IconCircleList"/>
    <dgm:cxn modelId="{41528572-4DDC-4F0B-BA72-DB7647F50D9F}" type="presOf" srcId="{57F1A9EF-FE8B-47E9-920F-669AD6EE87D9}" destId="{702FDDBF-30E9-4930-B42E-625A47F26639}" srcOrd="0" destOrd="0" presId="urn:microsoft.com/office/officeart/2018/2/layout/IconCircleList"/>
    <dgm:cxn modelId="{FAEE7077-476F-48BA-AF03-205F807A5060}" type="presOf" srcId="{07B10A96-A166-4AFC-ADE2-D278C64A1854}" destId="{3D2DAF00-8C96-4AAE-B94F-964CFF5E6CAE}" srcOrd="0" destOrd="0" presId="urn:microsoft.com/office/officeart/2018/2/layout/IconCircleList"/>
    <dgm:cxn modelId="{5D9201A4-3836-48F3-8492-E1B2DE2BA4E2}" type="presOf" srcId="{1E13CD94-F445-4AF9-900E-2E35C6C0A915}" destId="{A26C66AB-27F7-4012-B5EA-C7FB503A60AC}" srcOrd="0" destOrd="0" presId="urn:microsoft.com/office/officeart/2018/2/layout/IconCircleList"/>
    <dgm:cxn modelId="{A685CEA7-6A26-48A2-9E30-7B6E840F9F83}" srcId="{1E13CD94-F445-4AF9-900E-2E35C6C0A915}" destId="{07B10A96-A166-4AFC-ADE2-D278C64A1854}" srcOrd="3" destOrd="0" parTransId="{0A67523F-6827-4022-A6A3-0C9259FD6AA8}" sibTransId="{F5B63440-A761-4BDD-8D48-A77E699CC620}"/>
    <dgm:cxn modelId="{298FCAAE-CA7D-40A3-8682-FEA87D224322}" type="presOf" srcId="{E8369054-A7E4-4D7F-BD13-D2FBE54908B6}" destId="{48B367D1-36C2-4AA8-8747-F629C6D8FE8F}" srcOrd="0" destOrd="0" presId="urn:microsoft.com/office/officeart/2018/2/layout/IconCircleList"/>
    <dgm:cxn modelId="{A87469BF-83D0-43DA-9DD7-274D6964D68C}" srcId="{1E13CD94-F445-4AF9-900E-2E35C6C0A915}" destId="{BC9EC009-46E7-42B2-99A5-2167663E6E07}" srcOrd="2" destOrd="0" parTransId="{3440A677-7CF6-4A42-82D3-3212309780CC}" sibTransId="{57F1A9EF-FE8B-47E9-920F-669AD6EE87D9}"/>
    <dgm:cxn modelId="{369087D0-5A2D-4734-B7A1-522306D7FA18}" type="presOf" srcId="{51383BF8-45F1-4D55-945C-866613CD9609}" destId="{878E3D33-3572-4813-9BBC-F1BFCF76050D}" srcOrd="0" destOrd="0" presId="urn:microsoft.com/office/officeart/2018/2/layout/IconCircleList"/>
    <dgm:cxn modelId="{F35999E4-7DA6-432B-BAEA-CF2DDEFFAFFE}" srcId="{1E13CD94-F445-4AF9-900E-2E35C6C0A915}" destId="{E8369054-A7E4-4D7F-BD13-D2FBE54908B6}" srcOrd="1" destOrd="0" parTransId="{09E5D79B-315A-4C34-8954-98F8F6EC08DF}" sibTransId="{51383BF8-45F1-4D55-945C-866613CD9609}"/>
    <dgm:cxn modelId="{EBCC73EC-409E-437C-80BA-7DC5347BD2D8}" type="presOf" srcId="{FB302B6B-AAE2-4535-8103-1DA7F5A3917A}" destId="{5203A8D5-810F-49CE-88EA-8EC47CBF5F8B}" srcOrd="0" destOrd="0" presId="urn:microsoft.com/office/officeart/2018/2/layout/IconCircleList"/>
    <dgm:cxn modelId="{CC174EFA-A1EF-4355-846A-481C5447477A}" type="presOf" srcId="{B889F9CF-274C-4632-BFED-D5BD36995D4E}" destId="{28A62687-9D63-493E-896F-B123B7AE7665}" srcOrd="0" destOrd="0" presId="urn:microsoft.com/office/officeart/2018/2/layout/IconCircleList"/>
    <dgm:cxn modelId="{D5577F40-3477-402E-9238-E563E7B8E3F6}" type="presParOf" srcId="{A26C66AB-27F7-4012-B5EA-C7FB503A60AC}" destId="{98B71550-E628-4EC7-97A5-D4F097D82A47}" srcOrd="0" destOrd="0" presId="urn:microsoft.com/office/officeart/2018/2/layout/IconCircleList"/>
    <dgm:cxn modelId="{A510AE92-E632-4132-8D71-099843904D24}" type="presParOf" srcId="{98B71550-E628-4EC7-97A5-D4F097D82A47}" destId="{020F9CC8-F207-4C2C-AE8B-26CFC67300D0}" srcOrd="0" destOrd="0" presId="urn:microsoft.com/office/officeart/2018/2/layout/IconCircleList"/>
    <dgm:cxn modelId="{6FDF7A14-2675-42A3-AC3A-3312F92D3A28}" type="presParOf" srcId="{020F9CC8-F207-4C2C-AE8B-26CFC67300D0}" destId="{FBB305B8-887A-4EE2-8B36-92416804327F}" srcOrd="0" destOrd="0" presId="urn:microsoft.com/office/officeart/2018/2/layout/IconCircleList"/>
    <dgm:cxn modelId="{3CEC3159-955A-4CEA-B1A7-5941D1ED66DB}" type="presParOf" srcId="{020F9CC8-F207-4C2C-AE8B-26CFC67300D0}" destId="{FED473A9-2414-4EE7-97DC-8A1706C3D546}" srcOrd="1" destOrd="0" presId="urn:microsoft.com/office/officeart/2018/2/layout/IconCircleList"/>
    <dgm:cxn modelId="{DE545D3B-E1E2-4856-81B7-BADA6F5CEE32}" type="presParOf" srcId="{020F9CC8-F207-4C2C-AE8B-26CFC67300D0}" destId="{173FCA0E-13B8-41AF-A733-C868F3E4043A}" srcOrd="2" destOrd="0" presId="urn:microsoft.com/office/officeart/2018/2/layout/IconCircleList"/>
    <dgm:cxn modelId="{B3DD0DF0-9108-47BB-92BF-F87B1126C8CC}" type="presParOf" srcId="{020F9CC8-F207-4C2C-AE8B-26CFC67300D0}" destId="{28A62687-9D63-493E-896F-B123B7AE7665}" srcOrd="3" destOrd="0" presId="urn:microsoft.com/office/officeart/2018/2/layout/IconCircleList"/>
    <dgm:cxn modelId="{8767EA99-D1CD-4F85-BAE9-1943B95EB526}" type="presParOf" srcId="{98B71550-E628-4EC7-97A5-D4F097D82A47}" destId="{5203A8D5-810F-49CE-88EA-8EC47CBF5F8B}" srcOrd="1" destOrd="0" presId="urn:microsoft.com/office/officeart/2018/2/layout/IconCircleList"/>
    <dgm:cxn modelId="{1DA6C052-E5C7-4A71-9A8B-AF2AD4890381}" type="presParOf" srcId="{98B71550-E628-4EC7-97A5-D4F097D82A47}" destId="{B8F8814E-7FF2-4E0C-BFDD-0ED170E73907}" srcOrd="2" destOrd="0" presId="urn:microsoft.com/office/officeart/2018/2/layout/IconCircleList"/>
    <dgm:cxn modelId="{50701C3B-92F4-4988-A81B-6736E7B35422}" type="presParOf" srcId="{B8F8814E-7FF2-4E0C-BFDD-0ED170E73907}" destId="{BC503B52-736E-44F1-9E6F-84C318FC1A1B}" srcOrd="0" destOrd="0" presId="urn:microsoft.com/office/officeart/2018/2/layout/IconCircleList"/>
    <dgm:cxn modelId="{CD202319-5F96-4A7A-99DB-6C1836A6EC71}" type="presParOf" srcId="{B8F8814E-7FF2-4E0C-BFDD-0ED170E73907}" destId="{C1583981-AAED-4504-B0BB-617F525DC0E1}" srcOrd="1" destOrd="0" presId="urn:microsoft.com/office/officeart/2018/2/layout/IconCircleList"/>
    <dgm:cxn modelId="{F7EB8B73-CD77-49FD-946E-8A934EDFAA58}" type="presParOf" srcId="{B8F8814E-7FF2-4E0C-BFDD-0ED170E73907}" destId="{E541A151-5FC6-4D6F-B599-FF53F2FEC9BF}" srcOrd="2" destOrd="0" presId="urn:microsoft.com/office/officeart/2018/2/layout/IconCircleList"/>
    <dgm:cxn modelId="{C29EF7C7-AB92-4EF8-87DF-D017696F6B00}" type="presParOf" srcId="{B8F8814E-7FF2-4E0C-BFDD-0ED170E73907}" destId="{48B367D1-36C2-4AA8-8747-F629C6D8FE8F}" srcOrd="3" destOrd="0" presId="urn:microsoft.com/office/officeart/2018/2/layout/IconCircleList"/>
    <dgm:cxn modelId="{0F4A7DB1-BED8-479A-936C-0C4CC6A643B5}" type="presParOf" srcId="{98B71550-E628-4EC7-97A5-D4F097D82A47}" destId="{878E3D33-3572-4813-9BBC-F1BFCF76050D}" srcOrd="3" destOrd="0" presId="urn:microsoft.com/office/officeart/2018/2/layout/IconCircleList"/>
    <dgm:cxn modelId="{1A79AAB8-DFAD-4FEC-8CE4-D35F821F377C}" type="presParOf" srcId="{98B71550-E628-4EC7-97A5-D4F097D82A47}" destId="{0C560F83-503C-4266-BDB2-CBEA27C8FD0F}" srcOrd="4" destOrd="0" presId="urn:microsoft.com/office/officeart/2018/2/layout/IconCircleList"/>
    <dgm:cxn modelId="{411F4720-436B-44AF-AC82-65A57579AE12}" type="presParOf" srcId="{0C560F83-503C-4266-BDB2-CBEA27C8FD0F}" destId="{9BF210FD-FAE0-45E1-9783-032C762DF82E}" srcOrd="0" destOrd="0" presId="urn:microsoft.com/office/officeart/2018/2/layout/IconCircleList"/>
    <dgm:cxn modelId="{BC9FF00B-4B16-44E1-B2EE-196FB68FA811}" type="presParOf" srcId="{0C560F83-503C-4266-BDB2-CBEA27C8FD0F}" destId="{1D9E24CD-D308-4A65-98CF-AB17705EEF53}" srcOrd="1" destOrd="0" presId="urn:microsoft.com/office/officeart/2018/2/layout/IconCircleList"/>
    <dgm:cxn modelId="{F6178ADB-909D-4AA3-B1E9-6086BF79AD94}" type="presParOf" srcId="{0C560F83-503C-4266-BDB2-CBEA27C8FD0F}" destId="{64F0EB00-97FC-41F9-83B4-42AE4460EC78}" srcOrd="2" destOrd="0" presId="urn:microsoft.com/office/officeart/2018/2/layout/IconCircleList"/>
    <dgm:cxn modelId="{5B6D019F-794A-4307-9397-3C675277824B}" type="presParOf" srcId="{0C560F83-503C-4266-BDB2-CBEA27C8FD0F}" destId="{F98279FF-DEB6-4A32-AB16-9F8BC55B378D}" srcOrd="3" destOrd="0" presId="urn:microsoft.com/office/officeart/2018/2/layout/IconCircleList"/>
    <dgm:cxn modelId="{1BBA113E-5859-4F2C-9C53-0A00E94CFE83}" type="presParOf" srcId="{98B71550-E628-4EC7-97A5-D4F097D82A47}" destId="{702FDDBF-30E9-4930-B42E-625A47F26639}" srcOrd="5" destOrd="0" presId="urn:microsoft.com/office/officeart/2018/2/layout/IconCircleList"/>
    <dgm:cxn modelId="{BDC8EB80-9C19-4D35-B49E-2FF02C29A9BE}" type="presParOf" srcId="{98B71550-E628-4EC7-97A5-D4F097D82A47}" destId="{F7223AE7-E783-4205-ACCD-4B8FCA69DF85}" srcOrd="6" destOrd="0" presId="urn:microsoft.com/office/officeart/2018/2/layout/IconCircleList"/>
    <dgm:cxn modelId="{CE2BDA70-705C-445B-8FA6-C87A6BE7B861}" type="presParOf" srcId="{F7223AE7-E783-4205-ACCD-4B8FCA69DF85}" destId="{BC251293-C6B3-467C-80E8-CFF09B01F743}" srcOrd="0" destOrd="0" presId="urn:microsoft.com/office/officeart/2018/2/layout/IconCircleList"/>
    <dgm:cxn modelId="{26D1A8B4-8EAB-48AC-9EE9-8151E11FBFDB}" type="presParOf" srcId="{F7223AE7-E783-4205-ACCD-4B8FCA69DF85}" destId="{4BD086DA-BB9A-4A85-AE07-74A76C6EA870}" srcOrd="1" destOrd="0" presId="urn:microsoft.com/office/officeart/2018/2/layout/IconCircleList"/>
    <dgm:cxn modelId="{767AEBE2-9B1B-4AC2-81AE-4A988503B3CF}" type="presParOf" srcId="{F7223AE7-E783-4205-ACCD-4B8FCA69DF85}" destId="{B62398EB-63F1-44FB-8ADF-EC7BD631A70C}" srcOrd="2" destOrd="0" presId="urn:microsoft.com/office/officeart/2018/2/layout/IconCircleList"/>
    <dgm:cxn modelId="{5B6D3D68-9C10-4D7B-813A-AEE21DF78822}" type="presParOf" srcId="{F7223AE7-E783-4205-ACCD-4B8FCA69DF85}" destId="{3D2DAF00-8C96-4AAE-B94F-964CFF5E6CA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F6417-DDDC-45B6-96A3-C09B651ECA6C}">
      <dsp:nvSpPr>
        <dsp:cNvPr id="0" name=""/>
        <dsp:cNvSpPr/>
      </dsp:nvSpPr>
      <dsp:spPr>
        <a:xfrm>
          <a:off x="725476" y="25086"/>
          <a:ext cx="940569" cy="9405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0EE9E-DFBD-4B8D-AE4F-8B4B1C3C76C0}">
      <dsp:nvSpPr>
        <dsp:cNvPr id="0" name=""/>
        <dsp:cNvSpPr/>
      </dsp:nvSpPr>
      <dsp:spPr>
        <a:xfrm>
          <a:off x="922996" y="222606"/>
          <a:ext cx="545530" cy="5455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BDC23C-9126-4708-9294-7E96E3E5F57B}">
      <dsp:nvSpPr>
        <dsp:cNvPr id="0" name=""/>
        <dsp:cNvSpPr/>
      </dsp:nvSpPr>
      <dsp:spPr>
        <a:xfrm>
          <a:off x="1867597" y="25086"/>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Use web-based tools to assess source credibility</a:t>
          </a:r>
        </a:p>
      </dsp:txBody>
      <dsp:txXfrm>
        <a:off x="1867597" y="25086"/>
        <a:ext cx="2217057" cy="940569"/>
      </dsp:txXfrm>
    </dsp:sp>
    <dsp:sp modelId="{BAB51463-604C-42C4-B4DA-45B6C906F964}">
      <dsp:nvSpPr>
        <dsp:cNvPr id="0" name=""/>
        <dsp:cNvSpPr/>
      </dsp:nvSpPr>
      <dsp:spPr>
        <a:xfrm>
          <a:off x="4470960" y="25086"/>
          <a:ext cx="940569" cy="94056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0CFC8E-FAAD-4EDC-BCCE-E4EA93D4E720}">
      <dsp:nvSpPr>
        <dsp:cNvPr id="0" name=""/>
        <dsp:cNvSpPr/>
      </dsp:nvSpPr>
      <dsp:spPr>
        <a:xfrm>
          <a:off x="4668479" y="222606"/>
          <a:ext cx="545530" cy="5455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4C70A1-80F3-4B53-A49C-C346317D4D23}">
      <dsp:nvSpPr>
        <dsp:cNvPr id="0" name=""/>
        <dsp:cNvSpPr/>
      </dsp:nvSpPr>
      <dsp:spPr>
        <a:xfrm>
          <a:off x="5613080" y="25086"/>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Verify with other news sources, fact checking sites</a:t>
          </a:r>
        </a:p>
      </dsp:txBody>
      <dsp:txXfrm>
        <a:off x="5613080" y="25086"/>
        <a:ext cx="2217057" cy="940569"/>
      </dsp:txXfrm>
    </dsp:sp>
    <dsp:sp modelId="{CFBA55B4-2536-4FBE-89B0-A747245241AD}">
      <dsp:nvSpPr>
        <dsp:cNvPr id="0" name=""/>
        <dsp:cNvSpPr/>
      </dsp:nvSpPr>
      <dsp:spPr>
        <a:xfrm>
          <a:off x="725476" y="1705384"/>
          <a:ext cx="940569" cy="94056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3474A0-A555-49CB-978B-A777D4404802}">
      <dsp:nvSpPr>
        <dsp:cNvPr id="0" name=""/>
        <dsp:cNvSpPr/>
      </dsp:nvSpPr>
      <dsp:spPr>
        <a:xfrm>
          <a:off x="922996" y="1902903"/>
          <a:ext cx="545530" cy="5455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D664BA-0F51-4481-8955-3A82536122F9}">
      <dsp:nvSpPr>
        <dsp:cNvPr id="0" name=""/>
        <dsp:cNvSpPr/>
      </dsp:nvSpPr>
      <dsp:spPr>
        <a:xfrm>
          <a:off x="1867597" y="1705384"/>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Review other content from the source (evaluate level of editorial oversight)</a:t>
          </a:r>
        </a:p>
      </dsp:txBody>
      <dsp:txXfrm>
        <a:off x="1867597" y="1705384"/>
        <a:ext cx="2217057" cy="940569"/>
      </dsp:txXfrm>
    </dsp:sp>
    <dsp:sp modelId="{D6462953-E99A-42BC-870C-278D830219D0}">
      <dsp:nvSpPr>
        <dsp:cNvPr id="0" name=""/>
        <dsp:cNvSpPr/>
      </dsp:nvSpPr>
      <dsp:spPr>
        <a:xfrm>
          <a:off x="4470960" y="1705384"/>
          <a:ext cx="940569" cy="94056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344048-0113-43A6-A330-6D39908628A1}">
      <dsp:nvSpPr>
        <dsp:cNvPr id="0" name=""/>
        <dsp:cNvSpPr/>
      </dsp:nvSpPr>
      <dsp:spPr>
        <a:xfrm>
          <a:off x="4668479" y="1902903"/>
          <a:ext cx="545530" cy="5455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C32D9D-75B2-4D3A-8311-F9940B358B19}">
      <dsp:nvSpPr>
        <dsp:cNvPr id="0" name=""/>
        <dsp:cNvSpPr/>
      </dsp:nvSpPr>
      <dsp:spPr>
        <a:xfrm>
          <a:off x="5613080" y="1705384"/>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Be wary of messages designed to appeal to emotions</a:t>
          </a:r>
        </a:p>
      </dsp:txBody>
      <dsp:txXfrm>
        <a:off x="5613080" y="1705384"/>
        <a:ext cx="2217057" cy="940569"/>
      </dsp:txXfrm>
    </dsp:sp>
    <dsp:sp modelId="{DA1FF0F5-ACDB-4892-8B6E-8AC8977B9B90}">
      <dsp:nvSpPr>
        <dsp:cNvPr id="0" name=""/>
        <dsp:cNvSpPr/>
      </dsp:nvSpPr>
      <dsp:spPr>
        <a:xfrm>
          <a:off x="725476" y="3385681"/>
          <a:ext cx="940569" cy="94056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326F1-EF29-432A-8BDC-76A6DBC9491D}">
      <dsp:nvSpPr>
        <dsp:cNvPr id="0" name=""/>
        <dsp:cNvSpPr/>
      </dsp:nvSpPr>
      <dsp:spPr>
        <a:xfrm>
          <a:off x="922996" y="3583201"/>
          <a:ext cx="545530" cy="5455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6B895C-B73A-4A1E-BDA2-7FA5590F0B9B}">
      <dsp:nvSpPr>
        <dsp:cNvPr id="0" name=""/>
        <dsp:cNvSpPr/>
      </dsp:nvSpPr>
      <dsp:spPr>
        <a:xfrm>
          <a:off x="1867597" y="3385681"/>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Increase awareness of disinformation tactics</a:t>
          </a:r>
        </a:p>
      </dsp:txBody>
      <dsp:txXfrm>
        <a:off x="1867597" y="3385681"/>
        <a:ext cx="2217057" cy="940569"/>
      </dsp:txXfrm>
    </dsp:sp>
    <dsp:sp modelId="{83DF0434-4CA7-4BC5-B585-8C2F2EDB7840}">
      <dsp:nvSpPr>
        <dsp:cNvPr id="0" name=""/>
        <dsp:cNvSpPr/>
      </dsp:nvSpPr>
      <dsp:spPr>
        <a:xfrm>
          <a:off x="4470960" y="3385681"/>
          <a:ext cx="940569" cy="9405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637457-F947-415B-A767-B051CCB37080}">
      <dsp:nvSpPr>
        <dsp:cNvPr id="0" name=""/>
        <dsp:cNvSpPr/>
      </dsp:nvSpPr>
      <dsp:spPr>
        <a:xfrm>
          <a:off x="4668479" y="3583201"/>
          <a:ext cx="545530" cy="54553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EA08AC-C975-4CD9-8B81-5CD2C9B833C7}">
      <dsp:nvSpPr>
        <dsp:cNvPr id="0" name=""/>
        <dsp:cNvSpPr/>
      </dsp:nvSpPr>
      <dsp:spPr>
        <a:xfrm>
          <a:off x="5613080" y="3385681"/>
          <a:ext cx="2217057" cy="9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t>Understand your own personal biases and capacity to change opinion when presented with new evidence</a:t>
          </a:r>
        </a:p>
      </dsp:txBody>
      <dsp:txXfrm>
        <a:off x="5613080" y="3385681"/>
        <a:ext cx="2217057" cy="9405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0F923-7529-49B9-9AB1-318A79074CD8}">
      <dsp:nvSpPr>
        <dsp:cNvPr id="0" name=""/>
        <dsp:cNvSpPr/>
      </dsp:nvSpPr>
      <dsp:spPr>
        <a:xfrm>
          <a:off x="800349" y="1153021"/>
          <a:ext cx="854929" cy="854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A9D0A-DC5A-40CE-95A8-3E0AFF24832A}">
      <dsp:nvSpPr>
        <dsp:cNvPr id="0" name=""/>
        <dsp:cNvSpPr/>
      </dsp:nvSpPr>
      <dsp:spPr>
        <a:xfrm>
          <a:off x="6486" y="2089081"/>
          <a:ext cx="2442656" cy="366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a:t>Maintaining and building trust</a:t>
          </a:r>
        </a:p>
      </dsp:txBody>
      <dsp:txXfrm>
        <a:off x="6486" y="2089081"/>
        <a:ext cx="2442656" cy="366398"/>
      </dsp:txXfrm>
    </dsp:sp>
    <dsp:sp modelId="{9D95248C-208C-47F3-8A2B-3535A0D44DB3}">
      <dsp:nvSpPr>
        <dsp:cNvPr id="0" name=""/>
        <dsp:cNvSpPr/>
      </dsp:nvSpPr>
      <dsp:spPr>
        <a:xfrm>
          <a:off x="6486" y="2493215"/>
          <a:ext cx="2442656" cy="54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Working with trusted community members</a:t>
          </a:r>
        </a:p>
        <a:p>
          <a:pPr marL="0" lvl="0" indent="0" algn="ctr" defTabSz="488950">
            <a:lnSpc>
              <a:spcPct val="90000"/>
            </a:lnSpc>
            <a:spcBef>
              <a:spcPct val="0"/>
            </a:spcBef>
            <a:spcAft>
              <a:spcPct val="35000"/>
            </a:spcAft>
            <a:buNone/>
          </a:pPr>
          <a:r>
            <a:rPr lang="en-US" sz="1100" kern="1200"/>
            <a:t>Be transparent – collect data and share it</a:t>
          </a:r>
        </a:p>
      </dsp:txBody>
      <dsp:txXfrm>
        <a:off x="6486" y="2493215"/>
        <a:ext cx="2442656" cy="546568"/>
      </dsp:txXfrm>
    </dsp:sp>
    <dsp:sp modelId="{3E161021-23A0-432D-A238-FBA55A5997E9}">
      <dsp:nvSpPr>
        <dsp:cNvPr id="0" name=""/>
        <dsp:cNvSpPr/>
      </dsp:nvSpPr>
      <dsp:spPr>
        <a:xfrm>
          <a:off x="3670470" y="1153021"/>
          <a:ext cx="854929" cy="8549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FBA4A7-BE03-4957-8742-4CC6B09A520B}">
      <dsp:nvSpPr>
        <dsp:cNvPr id="0" name=""/>
        <dsp:cNvSpPr/>
      </dsp:nvSpPr>
      <dsp:spPr>
        <a:xfrm>
          <a:off x="2876607" y="2089081"/>
          <a:ext cx="2442656" cy="366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a:t>Engaging with identity</a:t>
          </a:r>
        </a:p>
      </dsp:txBody>
      <dsp:txXfrm>
        <a:off x="2876607" y="2089081"/>
        <a:ext cx="2442656" cy="366398"/>
      </dsp:txXfrm>
    </dsp:sp>
    <dsp:sp modelId="{6711DF6E-5888-4884-BB57-16267E13F920}">
      <dsp:nvSpPr>
        <dsp:cNvPr id="0" name=""/>
        <dsp:cNvSpPr/>
      </dsp:nvSpPr>
      <dsp:spPr>
        <a:xfrm>
          <a:off x="2876607" y="2493215"/>
          <a:ext cx="2442656" cy="54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Values, core beliefs, affiliations</a:t>
          </a:r>
        </a:p>
        <a:p>
          <a:pPr marL="0" lvl="0" indent="0" algn="ctr" defTabSz="488950">
            <a:lnSpc>
              <a:spcPct val="90000"/>
            </a:lnSpc>
            <a:spcBef>
              <a:spcPct val="0"/>
            </a:spcBef>
            <a:spcAft>
              <a:spcPct val="35000"/>
            </a:spcAft>
            <a:buNone/>
          </a:pPr>
          <a:r>
            <a:rPr lang="en-US" sz="1100" kern="1200"/>
            <a:t>Listen to what the concerns are and what personal priorities they relate to</a:t>
          </a:r>
        </a:p>
      </dsp:txBody>
      <dsp:txXfrm>
        <a:off x="2876607" y="2493215"/>
        <a:ext cx="2442656" cy="546568"/>
      </dsp:txXfrm>
    </dsp:sp>
    <dsp:sp modelId="{AA1DC561-28F0-4764-AC01-2E1A6012D10D}">
      <dsp:nvSpPr>
        <dsp:cNvPr id="0" name=""/>
        <dsp:cNvSpPr/>
      </dsp:nvSpPr>
      <dsp:spPr>
        <a:xfrm>
          <a:off x="6540591" y="1153021"/>
          <a:ext cx="854929" cy="854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62C49D-69DB-4047-AE04-C2795848DAE4}">
      <dsp:nvSpPr>
        <dsp:cNvPr id="0" name=""/>
        <dsp:cNvSpPr/>
      </dsp:nvSpPr>
      <dsp:spPr>
        <a:xfrm>
          <a:off x="5746728" y="2089081"/>
          <a:ext cx="2442656" cy="366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a:t>Communicating uncertainty</a:t>
          </a:r>
        </a:p>
      </dsp:txBody>
      <dsp:txXfrm>
        <a:off x="5746728" y="2089081"/>
        <a:ext cx="2442656" cy="366398"/>
      </dsp:txXfrm>
    </dsp:sp>
    <dsp:sp modelId="{9D0E10F1-F5CF-4CFD-A646-B40831545839}">
      <dsp:nvSpPr>
        <dsp:cNvPr id="0" name=""/>
        <dsp:cNvSpPr/>
      </dsp:nvSpPr>
      <dsp:spPr>
        <a:xfrm>
          <a:off x="5746728" y="2493215"/>
          <a:ext cx="2442656" cy="54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Foreshadowing change</a:t>
          </a:r>
        </a:p>
        <a:p>
          <a:pPr marL="0" lvl="0" indent="0" algn="ctr" defTabSz="488950">
            <a:lnSpc>
              <a:spcPct val="90000"/>
            </a:lnSpc>
            <a:spcBef>
              <a:spcPct val="0"/>
            </a:spcBef>
            <a:spcAft>
              <a:spcPct val="35000"/>
            </a:spcAft>
            <a:buNone/>
          </a:pPr>
          <a:r>
            <a:rPr lang="en-US" sz="1100" kern="1200"/>
            <a:t>Identify what is known, unknown, and what is being done to fill gaps</a:t>
          </a:r>
        </a:p>
      </dsp:txBody>
      <dsp:txXfrm>
        <a:off x="5746728" y="2493215"/>
        <a:ext cx="2442656" cy="546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2420F-E85A-1B4C-9116-5B05676F9C66}">
      <dsp:nvSpPr>
        <dsp:cNvPr id="0" name=""/>
        <dsp:cNvSpPr/>
      </dsp:nvSpPr>
      <dsp:spPr>
        <a:xfrm>
          <a:off x="0" y="10601"/>
          <a:ext cx="7773111" cy="22124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Misinformation – information that is false in the context of scientific understanding of the time, often the result of ignorance or poor understanding</a:t>
          </a:r>
        </a:p>
      </dsp:txBody>
      <dsp:txXfrm>
        <a:off x="108004" y="118605"/>
        <a:ext cx="7557103" cy="1996462"/>
      </dsp:txXfrm>
    </dsp:sp>
    <dsp:sp modelId="{7AFFBB9A-27C2-C648-8ACC-994CF06C1E4F}">
      <dsp:nvSpPr>
        <dsp:cNvPr id="0" name=""/>
        <dsp:cNvSpPr/>
      </dsp:nvSpPr>
      <dsp:spPr>
        <a:xfrm>
          <a:off x="0" y="2312352"/>
          <a:ext cx="7773111" cy="221247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Disinformation – purposefully created and disseminated falsehoods, in the context of scientific information of the time</a:t>
          </a:r>
        </a:p>
      </dsp:txBody>
      <dsp:txXfrm>
        <a:off x="108004" y="2420356"/>
        <a:ext cx="7557103" cy="1996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31872-895E-134C-9A7D-6CF3D2469400}">
      <dsp:nvSpPr>
        <dsp:cNvPr id="0" name=""/>
        <dsp:cNvSpPr/>
      </dsp:nvSpPr>
      <dsp:spPr>
        <a:xfrm>
          <a:off x="1869597" y="0"/>
          <a:ext cx="4146301" cy="414630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239294-13A9-D340-94C9-ECBF29564B32}">
      <dsp:nvSpPr>
        <dsp:cNvPr id="0" name=""/>
        <dsp:cNvSpPr/>
      </dsp:nvSpPr>
      <dsp:spPr>
        <a:xfrm>
          <a:off x="2263496" y="393898"/>
          <a:ext cx="1617057" cy="161705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False Cures</a:t>
          </a:r>
        </a:p>
      </dsp:txBody>
      <dsp:txXfrm>
        <a:off x="2342434" y="472836"/>
        <a:ext cx="1459181" cy="1459181"/>
      </dsp:txXfrm>
    </dsp:sp>
    <dsp:sp modelId="{46A00A3A-0EE6-1745-A13C-6505CDE50DBF}">
      <dsp:nvSpPr>
        <dsp:cNvPr id="0" name=""/>
        <dsp:cNvSpPr/>
      </dsp:nvSpPr>
      <dsp:spPr>
        <a:xfrm>
          <a:off x="4004942" y="393898"/>
          <a:ext cx="1617057" cy="161705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Conspiracies (including profiteering)</a:t>
          </a:r>
        </a:p>
      </dsp:txBody>
      <dsp:txXfrm>
        <a:off x="4083880" y="472836"/>
        <a:ext cx="1459181" cy="1459181"/>
      </dsp:txXfrm>
    </dsp:sp>
    <dsp:sp modelId="{0656A395-0278-6C4F-BDF4-A3E4AD0771D4}">
      <dsp:nvSpPr>
        <dsp:cNvPr id="0" name=""/>
        <dsp:cNvSpPr/>
      </dsp:nvSpPr>
      <dsp:spPr>
        <a:xfrm>
          <a:off x="2263496" y="2135345"/>
          <a:ext cx="1617057" cy="161705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Mischaracterizing disease or protective measure</a:t>
          </a:r>
        </a:p>
      </dsp:txBody>
      <dsp:txXfrm>
        <a:off x="2342434" y="2214283"/>
        <a:ext cx="1459181" cy="1459181"/>
      </dsp:txXfrm>
    </dsp:sp>
    <dsp:sp modelId="{2E703625-3E54-2B43-82EB-72B84850BFFE}">
      <dsp:nvSpPr>
        <dsp:cNvPr id="0" name=""/>
        <dsp:cNvSpPr/>
      </dsp:nvSpPr>
      <dsp:spPr>
        <a:xfrm>
          <a:off x="4004942" y="2135345"/>
          <a:ext cx="1617057" cy="161705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Scapegoating</a:t>
          </a:r>
        </a:p>
      </dsp:txBody>
      <dsp:txXfrm>
        <a:off x="4083880" y="2214283"/>
        <a:ext cx="1459181" cy="1459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6E19B-9143-F844-8327-756FF8775EFE}">
      <dsp:nvSpPr>
        <dsp:cNvPr id="0" name=""/>
        <dsp:cNvSpPr/>
      </dsp:nvSpPr>
      <dsp:spPr>
        <a:xfrm>
          <a:off x="0" y="123443"/>
          <a:ext cx="4697730" cy="12647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Operation Denver - Russian Disinformation campaign suggesting that the US had created HIV/AIDS</a:t>
          </a:r>
        </a:p>
      </dsp:txBody>
      <dsp:txXfrm>
        <a:off x="61741" y="185184"/>
        <a:ext cx="4574248" cy="1141288"/>
      </dsp:txXfrm>
    </dsp:sp>
    <dsp:sp modelId="{419E7459-3014-6F41-9263-3A3F2F0CEF5D}">
      <dsp:nvSpPr>
        <dsp:cNvPr id="0" name=""/>
        <dsp:cNvSpPr/>
      </dsp:nvSpPr>
      <dsp:spPr>
        <a:xfrm>
          <a:off x="0" y="1454453"/>
          <a:ext cx="4697730" cy="12647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Tobacco in the US</a:t>
          </a:r>
        </a:p>
      </dsp:txBody>
      <dsp:txXfrm>
        <a:off x="61741" y="1516194"/>
        <a:ext cx="4574248" cy="1141288"/>
      </dsp:txXfrm>
    </dsp:sp>
    <dsp:sp modelId="{429D4AA6-6A76-1343-9395-15B493FD3753}">
      <dsp:nvSpPr>
        <dsp:cNvPr id="0" name=""/>
        <dsp:cNvSpPr/>
      </dsp:nvSpPr>
      <dsp:spPr>
        <a:xfrm>
          <a:off x="0" y="2785464"/>
          <a:ext cx="4697730" cy="12647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Pamphleting related to measles vaccination amongst ultra-Orthodox Jews in New York</a:t>
          </a:r>
        </a:p>
      </dsp:txBody>
      <dsp:txXfrm>
        <a:off x="61741" y="2847205"/>
        <a:ext cx="4574248" cy="1141288"/>
      </dsp:txXfrm>
    </dsp:sp>
    <dsp:sp modelId="{596FC2ED-8F5B-1A44-AAF9-879631B103EA}">
      <dsp:nvSpPr>
        <dsp:cNvPr id="0" name=""/>
        <dsp:cNvSpPr/>
      </dsp:nvSpPr>
      <dsp:spPr>
        <a:xfrm>
          <a:off x="0" y="4116474"/>
          <a:ext cx="4697730" cy="12647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Ebola in the US</a:t>
          </a:r>
        </a:p>
      </dsp:txBody>
      <dsp:txXfrm>
        <a:off x="61741" y="4178215"/>
        <a:ext cx="4574248" cy="1141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38706-8C67-7A4D-9103-32F5D87B41ED}">
      <dsp:nvSpPr>
        <dsp:cNvPr id="0" name=""/>
        <dsp:cNvSpPr/>
      </dsp:nvSpPr>
      <dsp:spPr>
        <a:xfrm>
          <a:off x="468272" y="3745"/>
          <a:ext cx="2171923" cy="1303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Novel virus with limited and emerging information</a:t>
          </a:r>
        </a:p>
      </dsp:txBody>
      <dsp:txXfrm>
        <a:off x="468272" y="3745"/>
        <a:ext cx="2171923" cy="1303153"/>
      </dsp:txXfrm>
    </dsp:sp>
    <dsp:sp modelId="{42A01AFC-C4E5-8143-ABA2-14B782C2B2A0}">
      <dsp:nvSpPr>
        <dsp:cNvPr id="0" name=""/>
        <dsp:cNvSpPr/>
      </dsp:nvSpPr>
      <dsp:spPr>
        <a:xfrm>
          <a:off x="2857388" y="3745"/>
          <a:ext cx="2171923" cy="1303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Few medical countermeasures initially</a:t>
          </a:r>
        </a:p>
      </dsp:txBody>
      <dsp:txXfrm>
        <a:off x="2857388" y="3745"/>
        <a:ext cx="2171923" cy="1303153"/>
      </dsp:txXfrm>
    </dsp:sp>
    <dsp:sp modelId="{A5436727-ADE7-BF48-9DD2-8952D72A3F6E}">
      <dsp:nvSpPr>
        <dsp:cNvPr id="0" name=""/>
        <dsp:cNvSpPr/>
      </dsp:nvSpPr>
      <dsp:spPr>
        <a:xfrm>
          <a:off x="5246503" y="3745"/>
          <a:ext cx="2171923" cy="1303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Expansive social, political, and economic dimensions of the pandemic </a:t>
          </a:r>
        </a:p>
      </dsp:txBody>
      <dsp:txXfrm>
        <a:off x="5246503" y="3745"/>
        <a:ext cx="2171923" cy="1303153"/>
      </dsp:txXfrm>
    </dsp:sp>
    <dsp:sp modelId="{2EF7A30F-8A54-854E-928D-0049343C221C}">
      <dsp:nvSpPr>
        <dsp:cNvPr id="0" name=""/>
        <dsp:cNvSpPr/>
      </dsp:nvSpPr>
      <dsp:spPr>
        <a:xfrm>
          <a:off x="468272" y="1524092"/>
          <a:ext cx="2171923" cy="1303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Existing social unrest and division </a:t>
          </a:r>
        </a:p>
      </dsp:txBody>
      <dsp:txXfrm>
        <a:off x="468272" y="1524092"/>
        <a:ext cx="2171923" cy="1303153"/>
      </dsp:txXfrm>
    </dsp:sp>
    <dsp:sp modelId="{C342B89D-6DE5-D443-B061-133523429C2E}">
      <dsp:nvSpPr>
        <dsp:cNvPr id="0" name=""/>
        <dsp:cNvSpPr/>
      </dsp:nvSpPr>
      <dsp:spPr>
        <a:xfrm>
          <a:off x="2857388" y="1524092"/>
          <a:ext cx="2171923" cy="1303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Expanding access to and ability to provide content</a:t>
          </a:r>
        </a:p>
      </dsp:txBody>
      <dsp:txXfrm>
        <a:off x="2857388" y="1524092"/>
        <a:ext cx="2171923" cy="1303153"/>
      </dsp:txXfrm>
    </dsp:sp>
    <dsp:sp modelId="{C44C500F-4E81-A542-8701-EE465726E1D2}">
      <dsp:nvSpPr>
        <dsp:cNvPr id="0" name=""/>
        <dsp:cNvSpPr/>
      </dsp:nvSpPr>
      <dsp:spPr>
        <a:xfrm>
          <a:off x="5246503" y="1524092"/>
          <a:ext cx="2171923" cy="1303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Large and monetized media market</a:t>
          </a:r>
        </a:p>
      </dsp:txBody>
      <dsp:txXfrm>
        <a:off x="5246503" y="1524092"/>
        <a:ext cx="2171923" cy="1303153"/>
      </dsp:txXfrm>
    </dsp:sp>
    <dsp:sp modelId="{6741A12D-B45E-1645-B1A2-592BCF8B5DFD}">
      <dsp:nvSpPr>
        <dsp:cNvPr id="0" name=""/>
        <dsp:cNvSpPr/>
      </dsp:nvSpPr>
      <dsp:spPr>
        <a:xfrm>
          <a:off x="2857388" y="3044438"/>
          <a:ext cx="2171923" cy="13031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Declines in science and digital literacy</a:t>
          </a:r>
        </a:p>
      </dsp:txBody>
      <dsp:txXfrm>
        <a:off x="2857388" y="3044438"/>
        <a:ext cx="2171923" cy="13031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A5071-628C-AB41-B491-28B2A1A44BC7}">
      <dsp:nvSpPr>
        <dsp:cNvPr id="0" name=""/>
        <dsp:cNvSpPr/>
      </dsp:nvSpPr>
      <dsp:spPr>
        <a:xfrm>
          <a:off x="0" y="41746"/>
          <a:ext cx="4697730" cy="267315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COVID-19 vaccine misinformation and disinformation costs an estimated $50 to $300 million each day</a:t>
          </a:r>
        </a:p>
      </dsp:txBody>
      <dsp:txXfrm>
        <a:off x="130493" y="172239"/>
        <a:ext cx="4436744" cy="2412171"/>
      </dsp:txXfrm>
    </dsp:sp>
    <dsp:sp modelId="{E4E845BF-2DE1-044F-9178-3774B08CEA17}">
      <dsp:nvSpPr>
        <dsp:cNvPr id="0" name=""/>
        <dsp:cNvSpPr/>
      </dsp:nvSpPr>
      <dsp:spPr>
        <a:xfrm>
          <a:off x="0" y="2789784"/>
          <a:ext cx="4697730" cy="267315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An effort that reduced or countered misinformation and was able to reduce related non-vaccination by 10% would be worth between $5 and $30 million per day</a:t>
          </a:r>
        </a:p>
      </dsp:txBody>
      <dsp:txXfrm>
        <a:off x="130493" y="2920277"/>
        <a:ext cx="4436744" cy="2412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B12E-0251-044F-BFF0-80D39CD6DC63}">
      <dsp:nvSpPr>
        <dsp:cNvPr id="0" name=""/>
        <dsp:cNvSpPr/>
      </dsp:nvSpPr>
      <dsp:spPr>
        <a:xfrm>
          <a:off x="2464" y="1006036"/>
          <a:ext cx="2402978" cy="8048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Section 230 legislation – Health Misinformation Act (</a:t>
          </a:r>
          <a:r>
            <a:rPr lang="en-US" sz="1600" kern="1200" dirty="0" err="1"/>
            <a:t>Klobouchar</a:t>
          </a:r>
          <a:r>
            <a:rPr lang="en-US" sz="1600" kern="1200" dirty="0"/>
            <a:t>/Lujan)</a:t>
          </a:r>
        </a:p>
      </dsp:txBody>
      <dsp:txXfrm>
        <a:off x="2464" y="1006036"/>
        <a:ext cx="2402978" cy="804819"/>
      </dsp:txXfrm>
    </dsp:sp>
    <dsp:sp modelId="{0CCF6F0D-A3C3-A64E-8FA2-19578FBF8432}">
      <dsp:nvSpPr>
        <dsp:cNvPr id="0" name=""/>
        <dsp:cNvSpPr/>
      </dsp:nvSpPr>
      <dsp:spPr>
        <a:xfrm>
          <a:off x="2464" y="1810855"/>
          <a:ext cx="2402978" cy="2017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Hold social media companies liable for harmful health-related misinformation (determined by HHS)</a:t>
          </a:r>
        </a:p>
        <a:p>
          <a:pPr marL="342900" lvl="2" indent="-171450" algn="l" defTabSz="711200">
            <a:lnSpc>
              <a:spcPct val="90000"/>
            </a:lnSpc>
            <a:spcBef>
              <a:spcPct val="0"/>
            </a:spcBef>
            <a:spcAft>
              <a:spcPct val="15000"/>
            </a:spcAft>
            <a:buChar char="•"/>
          </a:pPr>
          <a:r>
            <a:rPr lang="en-US" sz="1600" kern="1200"/>
            <a:t>Concerns about transparency</a:t>
          </a:r>
        </a:p>
      </dsp:txBody>
      <dsp:txXfrm>
        <a:off x="2464" y="1810855"/>
        <a:ext cx="2402978" cy="2017575"/>
      </dsp:txXfrm>
    </dsp:sp>
    <dsp:sp modelId="{01A355F6-5441-5845-842B-CF4EE3F7CB8D}">
      <dsp:nvSpPr>
        <dsp:cNvPr id="0" name=""/>
        <dsp:cNvSpPr/>
      </dsp:nvSpPr>
      <dsp:spPr>
        <a:xfrm>
          <a:off x="2741860" y="1006036"/>
          <a:ext cx="2402978" cy="8048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Biosecurity Information Optimization - BIO Defense Act (Swalwell)</a:t>
          </a:r>
        </a:p>
      </dsp:txBody>
      <dsp:txXfrm>
        <a:off x="2741860" y="1006036"/>
        <a:ext cx="2402978" cy="804819"/>
      </dsp:txXfrm>
    </dsp:sp>
    <dsp:sp modelId="{30F61F19-7567-2A40-890E-8118C68567BB}">
      <dsp:nvSpPr>
        <dsp:cNvPr id="0" name=""/>
        <dsp:cNvSpPr/>
      </dsp:nvSpPr>
      <dsp:spPr>
        <a:xfrm>
          <a:off x="2741860" y="1810855"/>
          <a:ext cx="2402978" cy="2017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National Strategy to combat biodefense misinformation</a:t>
          </a:r>
        </a:p>
      </dsp:txBody>
      <dsp:txXfrm>
        <a:off x="2741860" y="1810855"/>
        <a:ext cx="2402978" cy="2017575"/>
      </dsp:txXfrm>
    </dsp:sp>
    <dsp:sp modelId="{50BB665D-E014-CC40-8D9E-CCEFC8FC90D7}">
      <dsp:nvSpPr>
        <dsp:cNvPr id="0" name=""/>
        <dsp:cNvSpPr/>
      </dsp:nvSpPr>
      <dsp:spPr>
        <a:xfrm>
          <a:off x="5481256" y="1006036"/>
          <a:ext cx="2402978" cy="8048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Local legislation declaring misinformation a public health emergency</a:t>
          </a:r>
        </a:p>
      </dsp:txBody>
      <dsp:txXfrm>
        <a:off x="5481256" y="1006036"/>
        <a:ext cx="2402978" cy="804819"/>
      </dsp:txXfrm>
    </dsp:sp>
    <dsp:sp modelId="{C69D68C5-F256-774E-AEA0-ED8330750A07}">
      <dsp:nvSpPr>
        <dsp:cNvPr id="0" name=""/>
        <dsp:cNvSpPr/>
      </dsp:nvSpPr>
      <dsp:spPr>
        <a:xfrm>
          <a:off x="5481256" y="1810855"/>
          <a:ext cx="2402978" cy="2017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San Diego County</a:t>
          </a:r>
        </a:p>
        <a:p>
          <a:pPr marL="171450" lvl="1" indent="-171450" algn="l" defTabSz="711200">
            <a:lnSpc>
              <a:spcPct val="90000"/>
            </a:lnSpc>
            <a:spcBef>
              <a:spcPct val="0"/>
            </a:spcBef>
            <a:spcAft>
              <a:spcPct val="15000"/>
            </a:spcAft>
            <a:buChar char="•"/>
          </a:pPr>
          <a:r>
            <a:rPr lang="en-US" sz="1600" kern="1200" dirty="0"/>
            <a:t>Sacramento County</a:t>
          </a:r>
        </a:p>
        <a:p>
          <a:pPr marL="171450" lvl="1" indent="-171450" algn="l" defTabSz="711200">
            <a:lnSpc>
              <a:spcPct val="90000"/>
            </a:lnSpc>
            <a:spcBef>
              <a:spcPct val="0"/>
            </a:spcBef>
            <a:spcAft>
              <a:spcPct val="15000"/>
            </a:spcAft>
            <a:buChar char="•"/>
          </a:pPr>
          <a:r>
            <a:rPr lang="en-US" sz="1600" kern="1200" dirty="0"/>
            <a:t>Monterey County</a:t>
          </a:r>
        </a:p>
        <a:p>
          <a:pPr marL="171450" lvl="1" indent="-171450" algn="l" defTabSz="711200">
            <a:lnSpc>
              <a:spcPct val="90000"/>
            </a:lnSpc>
            <a:spcBef>
              <a:spcPct val="0"/>
            </a:spcBef>
            <a:spcAft>
              <a:spcPct val="15000"/>
            </a:spcAft>
            <a:buChar char="•"/>
          </a:pPr>
          <a:r>
            <a:rPr lang="en-US" sz="1600" kern="1200" dirty="0"/>
            <a:t>CA State Assembly</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(Follows Surgeon General’s report)</a:t>
          </a:r>
        </a:p>
      </dsp:txBody>
      <dsp:txXfrm>
        <a:off x="5481256" y="1810855"/>
        <a:ext cx="2402978" cy="20175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552B7-E6FE-4F91-9689-D6D0F3A79049}">
      <dsp:nvSpPr>
        <dsp:cNvPr id="0" name=""/>
        <dsp:cNvSpPr/>
      </dsp:nvSpPr>
      <dsp:spPr>
        <a:xfrm>
          <a:off x="635685" y="2171"/>
          <a:ext cx="1009001" cy="100900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45F91-47C6-4159-80D8-1C715357CD4F}">
      <dsp:nvSpPr>
        <dsp:cNvPr id="0" name=""/>
        <dsp:cNvSpPr/>
      </dsp:nvSpPr>
      <dsp:spPr>
        <a:xfrm>
          <a:off x="850718" y="217205"/>
          <a:ext cx="578935" cy="5789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007FB9-C891-44CB-B373-211EF92A0346}">
      <dsp:nvSpPr>
        <dsp:cNvPr id="0" name=""/>
        <dsp:cNvSpPr/>
      </dsp:nvSpPr>
      <dsp:spPr>
        <a:xfrm>
          <a:off x="313135" y="1325453"/>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Engage respectfully</a:t>
          </a:r>
        </a:p>
      </dsp:txBody>
      <dsp:txXfrm>
        <a:off x="313135" y="1325453"/>
        <a:ext cx="1654101" cy="661640"/>
      </dsp:txXfrm>
    </dsp:sp>
    <dsp:sp modelId="{92D76928-3358-436B-9D74-B5167F88BB29}">
      <dsp:nvSpPr>
        <dsp:cNvPr id="0" name=""/>
        <dsp:cNvSpPr/>
      </dsp:nvSpPr>
      <dsp:spPr>
        <a:xfrm>
          <a:off x="2579254" y="2171"/>
          <a:ext cx="1009001" cy="100900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D27163-B33E-40C6-AFEE-F5E8A1D3C28B}">
      <dsp:nvSpPr>
        <dsp:cNvPr id="0" name=""/>
        <dsp:cNvSpPr/>
      </dsp:nvSpPr>
      <dsp:spPr>
        <a:xfrm>
          <a:off x="2794287" y="217205"/>
          <a:ext cx="578935" cy="5789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85818B-9A4B-431E-A6A3-EFEDFE89A05D}">
      <dsp:nvSpPr>
        <dsp:cNvPr id="0" name=""/>
        <dsp:cNvSpPr/>
      </dsp:nvSpPr>
      <dsp:spPr>
        <a:xfrm>
          <a:off x="2256704" y="1325453"/>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Connect on values</a:t>
          </a:r>
        </a:p>
      </dsp:txBody>
      <dsp:txXfrm>
        <a:off x="2256704" y="1325453"/>
        <a:ext cx="1654101" cy="661640"/>
      </dsp:txXfrm>
    </dsp:sp>
    <dsp:sp modelId="{C9072A8D-8DA1-4AF1-8EFF-9D69A6E79439}">
      <dsp:nvSpPr>
        <dsp:cNvPr id="0" name=""/>
        <dsp:cNvSpPr/>
      </dsp:nvSpPr>
      <dsp:spPr>
        <a:xfrm>
          <a:off x="4522823" y="2171"/>
          <a:ext cx="1009001" cy="100900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B8819-951A-4A08-A778-4802A9FFAF44}">
      <dsp:nvSpPr>
        <dsp:cNvPr id="0" name=""/>
        <dsp:cNvSpPr/>
      </dsp:nvSpPr>
      <dsp:spPr>
        <a:xfrm>
          <a:off x="4737857" y="217205"/>
          <a:ext cx="578935" cy="5789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934574-7269-4005-9361-1A40A46B4950}">
      <dsp:nvSpPr>
        <dsp:cNvPr id="0" name=""/>
        <dsp:cNvSpPr/>
      </dsp:nvSpPr>
      <dsp:spPr>
        <a:xfrm>
          <a:off x="4200274" y="1325453"/>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Talk about tactics – how misinformation draws you in</a:t>
          </a:r>
        </a:p>
      </dsp:txBody>
      <dsp:txXfrm>
        <a:off x="4200274" y="1325453"/>
        <a:ext cx="1654101" cy="661640"/>
      </dsp:txXfrm>
    </dsp:sp>
    <dsp:sp modelId="{63A4DD7F-F85A-F645-A372-E929E0FBE5AE}">
      <dsp:nvSpPr>
        <dsp:cNvPr id="0" name=""/>
        <dsp:cNvSpPr/>
      </dsp:nvSpPr>
      <dsp:spPr>
        <a:xfrm>
          <a:off x="635685" y="2400619"/>
          <a:ext cx="1009001" cy="100900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385A2D-4B73-1B46-8AF6-57D87082C223}">
      <dsp:nvSpPr>
        <dsp:cNvPr id="0" name=""/>
        <dsp:cNvSpPr/>
      </dsp:nvSpPr>
      <dsp:spPr>
        <a:xfrm>
          <a:off x="850718" y="2615652"/>
          <a:ext cx="578935" cy="57893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43B50-E4B8-1942-84DA-7C4D5863D219}">
      <dsp:nvSpPr>
        <dsp:cNvPr id="0" name=""/>
        <dsp:cNvSpPr/>
      </dsp:nvSpPr>
      <dsp:spPr>
        <a:xfrm>
          <a:off x="313135" y="3723900"/>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Discuss alternative Explanations</a:t>
          </a:r>
        </a:p>
      </dsp:txBody>
      <dsp:txXfrm>
        <a:off x="313135" y="3723900"/>
        <a:ext cx="1654101" cy="661640"/>
      </dsp:txXfrm>
    </dsp:sp>
    <dsp:sp modelId="{4A36D2B9-C742-411F-9119-B438F30E473F}">
      <dsp:nvSpPr>
        <dsp:cNvPr id="0" name=""/>
        <dsp:cNvSpPr/>
      </dsp:nvSpPr>
      <dsp:spPr>
        <a:xfrm>
          <a:off x="2579254" y="2400619"/>
          <a:ext cx="1009001" cy="100900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DC55B2-83BF-44A1-923E-F73DB8FBBBED}">
      <dsp:nvSpPr>
        <dsp:cNvPr id="0" name=""/>
        <dsp:cNvSpPr/>
      </dsp:nvSpPr>
      <dsp:spPr>
        <a:xfrm>
          <a:off x="2794287" y="2615652"/>
          <a:ext cx="578935" cy="5789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C2CD23-D40A-4A77-AE50-3D510CA5C0F9}">
      <dsp:nvSpPr>
        <dsp:cNvPr id="0" name=""/>
        <dsp:cNvSpPr/>
      </dsp:nvSpPr>
      <dsp:spPr>
        <a:xfrm>
          <a:off x="2256704" y="3723900"/>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Encourage verification</a:t>
          </a:r>
        </a:p>
      </dsp:txBody>
      <dsp:txXfrm>
        <a:off x="2256704" y="3723900"/>
        <a:ext cx="1654101" cy="661640"/>
      </dsp:txXfrm>
    </dsp:sp>
    <dsp:sp modelId="{D60FB167-FDAF-4D15-AA8F-DB21EAB26A48}">
      <dsp:nvSpPr>
        <dsp:cNvPr id="0" name=""/>
        <dsp:cNvSpPr/>
      </dsp:nvSpPr>
      <dsp:spPr>
        <a:xfrm>
          <a:off x="4522823" y="2400619"/>
          <a:ext cx="1009001" cy="1009001"/>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188A9A-4614-4CEC-A42E-066DD63346D1}">
      <dsp:nvSpPr>
        <dsp:cNvPr id="0" name=""/>
        <dsp:cNvSpPr/>
      </dsp:nvSpPr>
      <dsp:spPr>
        <a:xfrm>
          <a:off x="4737857" y="2615652"/>
          <a:ext cx="578935" cy="57893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CE82F9-FF6A-4DF2-AA36-E2A4FC534E4D}">
      <dsp:nvSpPr>
        <dsp:cNvPr id="0" name=""/>
        <dsp:cNvSpPr/>
      </dsp:nvSpPr>
      <dsp:spPr>
        <a:xfrm>
          <a:off x="4200274" y="3723900"/>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Provide true information and alternative information sources</a:t>
          </a:r>
        </a:p>
      </dsp:txBody>
      <dsp:txXfrm>
        <a:off x="4200274" y="3723900"/>
        <a:ext cx="1654101" cy="6616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305B8-887A-4EE2-8B36-92416804327F}">
      <dsp:nvSpPr>
        <dsp:cNvPr id="0" name=""/>
        <dsp:cNvSpPr/>
      </dsp:nvSpPr>
      <dsp:spPr>
        <a:xfrm>
          <a:off x="145153" y="800136"/>
          <a:ext cx="1005669" cy="10056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D473A9-2414-4EE7-97DC-8A1706C3D546}">
      <dsp:nvSpPr>
        <dsp:cNvPr id="0" name=""/>
        <dsp:cNvSpPr/>
      </dsp:nvSpPr>
      <dsp:spPr>
        <a:xfrm>
          <a:off x="356344" y="1011326"/>
          <a:ext cx="583288" cy="58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A62687-9D63-493E-896F-B123B7AE7665}">
      <dsp:nvSpPr>
        <dsp:cNvPr id="0" name=""/>
        <dsp:cNvSpPr/>
      </dsp:nvSpPr>
      <dsp:spPr>
        <a:xfrm>
          <a:off x="1366323" y="800136"/>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Don’t promote the lie!</a:t>
          </a:r>
        </a:p>
      </dsp:txBody>
      <dsp:txXfrm>
        <a:off x="1366323" y="800136"/>
        <a:ext cx="2370505" cy="1005669"/>
      </dsp:txXfrm>
    </dsp:sp>
    <dsp:sp modelId="{BC503B52-736E-44F1-9E6F-84C318FC1A1B}">
      <dsp:nvSpPr>
        <dsp:cNvPr id="0" name=""/>
        <dsp:cNvSpPr/>
      </dsp:nvSpPr>
      <dsp:spPr>
        <a:xfrm>
          <a:off x="4149871" y="800136"/>
          <a:ext cx="1005669" cy="100566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583981-AAED-4504-B0BB-617F525DC0E1}">
      <dsp:nvSpPr>
        <dsp:cNvPr id="0" name=""/>
        <dsp:cNvSpPr/>
      </dsp:nvSpPr>
      <dsp:spPr>
        <a:xfrm>
          <a:off x="4361061" y="1011326"/>
          <a:ext cx="583288" cy="58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367D1-36C2-4AA8-8747-F629C6D8FE8F}">
      <dsp:nvSpPr>
        <dsp:cNvPr id="0" name=""/>
        <dsp:cNvSpPr/>
      </dsp:nvSpPr>
      <dsp:spPr>
        <a:xfrm>
          <a:off x="5371040" y="800136"/>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If you don’t know the source or the source is not legitimate, limit direct engagement</a:t>
          </a:r>
        </a:p>
      </dsp:txBody>
      <dsp:txXfrm>
        <a:off x="5371040" y="800136"/>
        <a:ext cx="2370505" cy="1005669"/>
      </dsp:txXfrm>
    </dsp:sp>
    <dsp:sp modelId="{9BF210FD-FAE0-45E1-9783-032C762DF82E}">
      <dsp:nvSpPr>
        <dsp:cNvPr id="0" name=""/>
        <dsp:cNvSpPr/>
      </dsp:nvSpPr>
      <dsp:spPr>
        <a:xfrm>
          <a:off x="145153" y="2545532"/>
          <a:ext cx="1005669" cy="100566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9E24CD-D308-4A65-98CF-AB17705EEF53}">
      <dsp:nvSpPr>
        <dsp:cNvPr id="0" name=""/>
        <dsp:cNvSpPr/>
      </dsp:nvSpPr>
      <dsp:spPr>
        <a:xfrm>
          <a:off x="356344" y="2756723"/>
          <a:ext cx="583288" cy="583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8279FF-DEB6-4A32-AB16-9F8BC55B378D}">
      <dsp:nvSpPr>
        <dsp:cNvPr id="0" name=""/>
        <dsp:cNvSpPr/>
      </dsp:nvSpPr>
      <dsp:spPr>
        <a:xfrm>
          <a:off x="1366323" y="2545532"/>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Report it to social media companies</a:t>
          </a:r>
        </a:p>
      </dsp:txBody>
      <dsp:txXfrm>
        <a:off x="1366323" y="2545532"/>
        <a:ext cx="2370505" cy="1005669"/>
      </dsp:txXfrm>
    </dsp:sp>
    <dsp:sp modelId="{BC251293-C6B3-467C-80E8-CFF09B01F743}">
      <dsp:nvSpPr>
        <dsp:cNvPr id="0" name=""/>
        <dsp:cNvSpPr/>
      </dsp:nvSpPr>
      <dsp:spPr>
        <a:xfrm>
          <a:off x="4149871" y="2545532"/>
          <a:ext cx="1005669" cy="100566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D086DA-BB9A-4A85-AE07-74A76C6EA870}">
      <dsp:nvSpPr>
        <dsp:cNvPr id="0" name=""/>
        <dsp:cNvSpPr/>
      </dsp:nvSpPr>
      <dsp:spPr>
        <a:xfrm>
          <a:off x="4361061" y="2756723"/>
          <a:ext cx="583288" cy="58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2DAF00-8C96-4AAE-B94F-964CFF5E6CAE}">
      <dsp:nvSpPr>
        <dsp:cNvPr id="0" name=""/>
        <dsp:cNvSpPr/>
      </dsp:nvSpPr>
      <dsp:spPr>
        <a:xfrm>
          <a:off x="5371040" y="2545532"/>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Provide true information</a:t>
          </a:r>
        </a:p>
      </dsp:txBody>
      <dsp:txXfrm>
        <a:off x="5371040" y="2545532"/>
        <a:ext cx="2370505" cy="100566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143A47-5585-4024-A6FB-95EE3B3D29BF}"/>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E48DB6-C647-414F-A8B7-13C0BCBCD532}"/>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251DFE17-2197-4B51-BA1D-3B4484B7235F}" type="datetimeFigureOut">
              <a:rPr lang="en-US" smtClean="0"/>
              <a:t>2/15/2022</a:t>
            </a:fld>
            <a:endParaRPr lang="en-US"/>
          </a:p>
        </p:txBody>
      </p:sp>
      <p:sp>
        <p:nvSpPr>
          <p:cNvPr id="4" name="Footer Placeholder 3">
            <a:extLst>
              <a:ext uri="{FF2B5EF4-FFF2-40B4-BE49-F238E27FC236}">
                <a16:creationId xmlns:a16="http://schemas.microsoft.com/office/drawing/2014/main" id="{19FB9C88-9B77-4E1A-BD40-D0899D36EB00}"/>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FEB70C-F778-4740-AE76-E838DF17694E}"/>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E02A7AD5-0E5D-4608-887B-E7706DDA8D25}" type="slidenum">
              <a:rPr lang="en-US" smtClean="0"/>
              <a:t>‹#›</a:t>
            </a:fld>
            <a:endParaRPr lang="en-US"/>
          </a:p>
        </p:txBody>
      </p:sp>
    </p:spTree>
    <p:extLst>
      <p:ext uri="{BB962C8B-B14F-4D97-AF65-F5344CB8AC3E}">
        <p14:creationId xmlns:p14="http://schemas.microsoft.com/office/powerpoint/2010/main" val="2653723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F12CD2A-B393-F149-8422-A9D70A24A2F8}" type="datetimeFigureOut">
              <a:rPr lang="en-US" smtClean="0"/>
              <a:t>2/15/2022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ECEA71F-4262-D248-BCE8-B936287BC4E0}" type="slidenum">
              <a:rPr lang="en-US" smtClean="0"/>
              <a:t>‹#›</a:t>
            </a:fld>
            <a:endParaRPr lang="en-US"/>
          </a:p>
        </p:txBody>
      </p:sp>
    </p:spTree>
    <p:extLst>
      <p:ext uri="{BB962C8B-B14F-4D97-AF65-F5344CB8AC3E}">
        <p14:creationId xmlns:p14="http://schemas.microsoft.com/office/powerpoint/2010/main" val="3060184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jph.aphapublications.org/doi/10.2105/AJPH.2018.304567"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journalism.org/2020/03/18/knowledge-and-perception-surrounding-covid-1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8</a:t>
            </a:fld>
            <a:endParaRPr lang="en-US"/>
          </a:p>
        </p:txBody>
      </p:sp>
    </p:spTree>
    <p:extLst>
      <p:ext uri="{BB962C8B-B14F-4D97-AF65-F5344CB8AC3E}">
        <p14:creationId xmlns:p14="http://schemas.microsoft.com/office/powerpoint/2010/main" val="288813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92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13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ways tobacco has been shaped around America’s core political values such as freedom – the freedom to smoke cigarettes</a:t>
            </a:r>
          </a:p>
          <a:p>
            <a:endParaRPr lang="en-US" dirty="0"/>
          </a:p>
          <a:p>
            <a:r>
              <a:rPr lang="en-US" dirty="0"/>
              <a:t>Measles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888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learned that misinformation can come in many forms, making it harder for people to determine what information is correct. While about 5% of the tweets we reviewed were false, another 5% were partially true or subtle misinterpretations of true information. While it may seem simple to label information as either true or false, we found making this distinction to be incredibly nuanced. In the process of hand coding thousands of tweets, even trained coders with public health expertise sometimes found that distinguishing between true and misleading information was challenging and required the combined judgement of several people.  Many people may not be able to take the time to carefully and objectively verify nuanced half-truths, instead making judgements based on their own knowledge, experiences, and worldview.</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B9A93-BD3E-B647-AD3C-B84770CE1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37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found a strong tie between misinformation and political content. We had initially, and perhaps naively, thought that misinformation during a health event like an Ebola outbreak would primarily be framed in a health context. Instead, we observed great overlap in misinformation, political tweets, and tweets that seemed designed to induce societal </a:t>
            </a:r>
            <a:r>
              <a:rPr lang="en-US" sz="1200" b="0" i="0" u="sng" kern="1200" dirty="0" err="1">
                <a:solidFill>
                  <a:schemeClr val="tx1"/>
                </a:solidFill>
                <a:effectLst/>
                <a:latin typeface="+mn-lt"/>
                <a:ea typeface="+mn-ea"/>
                <a:cs typeface="+mn-cs"/>
                <a:hlinkClick r:id="rId3"/>
              </a:rPr>
              <a:t>discord.</a:t>
            </a:r>
            <a:r>
              <a:rPr lang="en-US" sz="1200" b="0" i="0" u="none" strike="noStrike" kern="1200" dirty="0" err="1">
                <a:solidFill>
                  <a:schemeClr val="tx1"/>
                </a:solidFill>
                <a:effectLst/>
                <a:latin typeface="+mn-lt"/>
                <a:ea typeface="+mn-ea"/>
                <a:cs typeface="+mn-cs"/>
              </a:rPr>
              <a:t>Additionally</a:t>
            </a:r>
            <a:r>
              <a:rPr lang="en-US" sz="1200" b="0" i="0" u="none" strike="noStrike" kern="1200" dirty="0">
                <a:solidFill>
                  <a:schemeClr val="tx1"/>
                </a:solidFill>
                <a:effectLst/>
                <a:latin typeface="+mn-lt"/>
                <a:ea typeface="+mn-ea"/>
                <a:cs typeface="+mn-cs"/>
              </a:rPr>
              <a:t>, both the 2014 Ebola outbreak and COVID-19 have occurred during contentious US election years, and there are indications that COVID-19 misinformation has been </a:t>
            </a:r>
            <a:r>
              <a:rPr lang="en-US" sz="1200" b="0" i="0" u="sng" kern="1200" dirty="0">
                <a:solidFill>
                  <a:schemeClr val="tx1"/>
                </a:solidFill>
                <a:effectLst/>
                <a:latin typeface="+mn-lt"/>
                <a:ea typeface="+mn-ea"/>
                <a:cs typeface="+mn-cs"/>
                <a:hlinkClick r:id="rId4"/>
              </a:rPr>
              <a:t>politicized.</a:t>
            </a:r>
            <a:r>
              <a:rPr lang="en-US" sz="1200" b="0" i="0" u="none" strike="noStrike" kern="1200" dirty="0">
                <a:solidFill>
                  <a:schemeClr val="tx1"/>
                </a:solidFill>
                <a:effectLst/>
                <a:latin typeface="+mn-lt"/>
                <a:ea typeface="+mn-ea"/>
                <a:cs typeface="+mn-cs"/>
              </a:rPr>
              <a:t> An important lesson emerging from this is that public health events, response activities, and communication efforts, while often apolitical in their inception, can be vehicles for messages that serve goals beyond ensuring the health of the public.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B9A93-BD3E-B647-AD3C-B84770CE1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061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76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But how worth it is it? Our misinformation study group, with the help of our economist Richard Bruns, did a conservative cost analysis to try to get at the idea of this </a:t>
            </a:r>
          </a:p>
          <a:p>
            <a:pPr lvl="0"/>
            <a:r>
              <a:rPr lang="en-US" sz="1200" kern="1200" dirty="0">
                <a:solidFill>
                  <a:schemeClr val="tx1"/>
                </a:solidFill>
                <a:effectLst/>
                <a:latin typeface="+mn-lt"/>
                <a:ea typeface="+mn-ea"/>
                <a:cs typeface="+mn-cs"/>
              </a:rPr>
              <a:t>While the research to establish exact, high-confidence monetary costs is limited by the lack of detailed data, we are trying to begin to fill this gap by looking at the monetized cost of just one facet of this issue – the misinformation and disinformation informed decision to not get a COVID vaccine.</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Our bottom line number is that if even 5% of non-vaccination is caused by misinformation and disinformation, it leads to at least $50 million worth of harm every day in a non-Delta surge environment like we saw in June and July and hope to get back to in the next few months</a:t>
            </a:r>
          </a:p>
          <a:p>
            <a:pPr lvl="0"/>
            <a:r>
              <a:rPr lang="en-US" sz="1200" kern="1200" dirty="0">
                <a:solidFill>
                  <a:schemeClr val="tx1"/>
                </a:solidFill>
                <a:effectLst/>
                <a:latin typeface="+mn-lt"/>
                <a:ea typeface="+mn-ea"/>
                <a:cs typeface="+mn-cs"/>
              </a:rPr>
              <a:t>If it’s 30%, that number increases to $300 million dollars per day. </a:t>
            </a:r>
          </a:p>
          <a:p>
            <a:pPr lvl="0"/>
            <a:r>
              <a:rPr lang="en-US" sz="1200" kern="1200" dirty="0">
                <a:solidFill>
                  <a:schemeClr val="tx1"/>
                </a:solidFill>
                <a:effectLst/>
                <a:latin typeface="+mn-lt"/>
                <a:ea typeface="+mn-ea"/>
                <a:cs typeface="+mn-cs"/>
              </a:rPr>
              <a:t>But this means that a public health effort that reduced or countered misinformation and was able to reduce related non-vaccination by 10% would be worth between $5 and $30 million per day</a:t>
            </a:r>
          </a:p>
          <a:p>
            <a:pPr lvl="0"/>
            <a:r>
              <a:rPr lang="en-US" sz="1200" kern="1200" dirty="0">
                <a:solidFill>
                  <a:schemeClr val="tx1"/>
                </a:solidFill>
                <a:effectLst/>
                <a:latin typeface="+mn-lt"/>
                <a:ea typeface="+mn-ea"/>
                <a:cs typeface="+mn-cs"/>
              </a:rPr>
              <a:t>And just to put that in monthly terms – that’s between $150 million and $900 million per month while the pandemic continues.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705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791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Legislation introduced by Rep </a:t>
            </a:r>
            <a:r>
              <a:rPr lang="en-US" dirty="0" err="1"/>
              <a:t>Swallwell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125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548A3-CEAA-4947-A5AE-C46E7392C9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102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10</a:t>
            </a:fld>
            <a:endParaRPr lang="en-US"/>
          </a:p>
        </p:txBody>
      </p:sp>
    </p:spTree>
    <p:extLst>
      <p:ext uri="{BB962C8B-B14F-4D97-AF65-F5344CB8AC3E}">
        <p14:creationId xmlns:p14="http://schemas.microsoft.com/office/powerpoint/2010/main" val="1179976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to sum this up – we know that we are going to have to take health related misinformation and disinformation seriously now and for the </a:t>
            </a:r>
            <a:r>
              <a:rPr lang="en-US" sz="1200" kern="1200" dirty="0" err="1">
                <a:solidFill>
                  <a:schemeClr val="tx1"/>
                </a:solidFill>
                <a:effectLst/>
                <a:latin typeface="+mn-lt"/>
                <a:ea typeface="+mn-ea"/>
                <a:cs typeface="+mn-cs"/>
              </a:rPr>
              <a:t>forseeable</a:t>
            </a:r>
            <a:r>
              <a:rPr lang="en-US" sz="1200" kern="1200" dirty="0">
                <a:solidFill>
                  <a:schemeClr val="tx1"/>
                </a:solidFill>
                <a:effectLst/>
                <a:latin typeface="+mn-lt"/>
                <a:ea typeface="+mn-ea"/>
                <a:cs typeface="+mn-cs"/>
              </a:rPr>
              <a:t> future. We can’t be prepared for big events if we haven’t started moving toward solutions. And from our cost analysis – it’s worth it to make big investments to find those solutions. A good place to begin is with a unified national strategy.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071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EA71F-4262-D248-BCE8-B936287BC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270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58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11</a:t>
            </a:fld>
            <a:endParaRPr lang="en-US"/>
          </a:p>
        </p:txBody>
      </p:sp>
    </p:spTree>
    <p:extLst>
      <p:ext uri="{BB962C8B-B14F-4D97-AF65-F5344CB8AC3E}">
        <p14:creationId xmlns:p14="http://schemas.microsoft.com/office/powerpoint/2010/main" val="181887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12</a:t>
            </a:fld>
            <a:endParaRPr lang="en-US"/>
          </a:p>
        </p:txBody>
      </p:sp>
    </p:spTree>
    <p:extLst>
      <p:ext uri="{BB962C8B-B14F-4D97-AF65-F5344CB8AC3E}">
        <p14:creationId xmlns:p14="http://schemas.microsoft.com/office/powerpoint/2010/main" val="265632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13</a:t>
            </a:fld>
            <a:endParaRPr lang="en-US"/>
          </a:p>
        </p:txBody>
      </p:sp>
    </p:spTree>
    <p:extLst>
      <p:ext uri="{BB962C8B-B14F-4D97-AF65-F5344CB8AC3E}">
        <p14:creationId xmlns:p14="http://schemas.microsoft.com/office/powerpoint/2010/main" val="204212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14</a:t>
            </a:fld>
            <a:endParaRPr lang="en-US"/>
          </a:p>
        </p:txBody>
      </p:sp>
    </p:spTree>
    <p:extLst>
      <p:ext uri="{BB962C8B-B14F-4D97-AF65-F5344CB8AC3E}">
        <p14:creationId xmlns:p14="http://schemas.microsoft.com/office/powerpoint/2010/main" val="82569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15</a:t>
            </a:fld>
            <a:endParaRPr lang="en-US"/>
          </a:p>
        </p:txBody>
      </p:sp>
    </p:spTree>
    <p:extLst>
      <p:ext uri="{BB962C8B-B14F-4D97-AF65-F5344CB8AC3E}">
        <p14:creationId xmlns:p14="http://schemas.microsoft.com/office/powerpoint/2010/main" val="350307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18</a:t>
            </a:fld>
            <a:endParaRPr lang="en-US"/>
          </a:p>
        </p:txBody>
      </p:sp>
    </p:spTree>
    <p:extLst>
      <p:ext uri="{BB962C8B-B14F-4D97-AF65-F5344CB8AC3E}">
        <p14:creationId xmlns:p14="http://schemas.microsoft.com/office/powerpoint/2010/main" val="172232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1D8ED-A8F2-468C-8971-5AF3E56E7493}" type="slidenum">
              <a:rPr lang="en-US" smtClean="0"/>
              <a:t>19</a:t>
            </a:fld>
            <a:endParaRPr lang="en-US"/>
          </a:p>
        </p:txBody>
      </p:sp>
    </p:spTree>
    <p:extLst>
      <p:ext uri="{BB962C8B-B14F-4D97-AF65-F5344CB8AC3E}">
        <p14:creationId xmlns:p14="http://schemas.microsoft.com/office/powerpoint/2010/main" val="398427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Master" Target="../slideMasters/slideMaster6.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healthcenterinfo.org/" TargetMode="External"/><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Master" Target="../slideMasters/slideMaster7.xml"/><Relationship Id="rId5" Type="http://schemas.openxmlformats.org/officeDocument/2006/relationships/image" Target="../media/image14.jpg"/><Relationship Id="rId4" Type="http://schemas.openxmlformats.org/officeDocument/2006/relationships/image" Target="../media/image17.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Master" Target="../slideMasters/slideMaster3.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healthcenterinfo.org/" TargetMode="External"/><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1"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1" y="624979"/>
            <a:ext cx="5637923" cy="1475672"/>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SECTION</a:t>
            </a:r>
            <a:br>
              <a:rPr lang="en-US"/>
            </a:br>
            <a:r>
              <a:rPr lang="en-US"/>
              <a:t>NAME</a:t>
            </a:r>
            <a:endParaRPr lang="ru-RU"/>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1" y="2539926"/>
            <a:ext cx="4667171" cy="2946474"/>
          </a:xfrm>
          <a:prstGeom prst="rect">
            <a:avLst/>
          </a:prstGeom>
        </p:spPr>
        <p:txBody>
          <a:bodyPr>
            <a:normAutofit/>
          </a:bodyPr>
          <a:lstStyle>
            <a:lvl1pPr>
              <a:lnSpc>
                <a:spcPct val="100000"/>
              </a:lnSpc>
              <a:defRPr lang="en-US" sz="1500" b="0" i="0" baseline="0" dirty="0">
                <a:solidFill>
                  <a:schemeClr val="tx2"/>
                </a:solidFill>
                <a:latin typeface="+mn-lt"/>
                <a:ea typeface="Tahoma" charset="0"/>
                <a:cs typeface="Tahoma" charset="0"/>
              </a:defRPr>
            </a:lvl1pPr>
          </a:lstStyle>
          <a:p>
            <a:pPr marL="171450" lvl="0" indent="-171450">
              <a:lnSpc>
                <a:spcPct val="150000"/>
              </a:lnSpc>
            </a:pPr>
            <a:r>
              <a:rPr lang="en-US"/>
              <a:t>Body text should be 20 pt. Calibri font, 20 point font. </a:t>
            </a:r>
          </a:p>
          <a:p>
            <a:pPr marL="171450" lvl="0" indent="-171450">
              <a:lnSpc>
                <a:spcPct val="150000"/>
              </a:lnSpc>
            </a:pPr>
            <a:r>
              <a:rPr lang="en-US"/>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0"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1" y="6088782"/>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ru-RU" sz="1350"/>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9"/>
            <a:ext cx="2872176" cy="414897"/>
          </a:xfrm>
          <a:prstGeom prst="rect">
            <a:avLst/>
          </a:prstGeom>
        </p:spPr>
        <p:txBody>
          <a:bodyPr anchor="ctr">
            <a:noAutofit/>
          </a:bodyPr>
          <a:lstStyle>
            <a:lvl1pPr>
              <a:defRPr lang="en-US" sz="1200" b="1" i="0" baseline="0" dirty="0">
                <a:solidFill>
                  <a:schemeClr val="bg1"/>
                </a:solidFill>
                <a:latin typeface="+mj-lt"/>
                <a:ea typeface="Tahoma" charset="0"/>
                <a:cs typeface="Tahoma" charset="0"/>
              </a:defRPr>
            </a:lvl1pPr>
          </a:lstStyle>
          <a:p>
            <a:pPr marL="0" lvl="0" indent="0">
              <a:lnSpc>
                <a:spcPct val="150000"/>
              </a:lnSpc>
              <a:buNone/>
            </a:pPr>
            <a:r>
              <a:rPr lang="en-US"/>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5" y="6356352"/>
            <a:ext cx="784516"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2371015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4812D-976B-4012-8D9E-5FAFB23C96C0}" type="datetimeFigureOut">
              <a:rPr lang="en-US" smtClean="0"/>
              <a:t>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93789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4812D-976B-4012-8D9E-5FAFB23C96C0}" type="datetimeFigureOut">
              <a:rPr lang="en-US" smtClean="0"/>
              <a:t>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121835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4812D-976B-4012-8D9E-5FAFB23C96C0}" type="datetimeFigureOut">
              <a:rPr lang="en-US" smtClean="0"/>
              <a:t>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2136892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4812D-976B-4012-8D9E-5FAFB23C96C0}"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470309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4812D-976B-4012-8D9E-5FAFB23C96C0}"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149411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4812D-976B-4012-8D9E-5FAFB23C96C0}"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2890737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4812D-976B-4012-8D9E-5FAFB23C96C0}"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3719806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76962"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016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0" name="Прямоугольник 1">
            <a:extLst>
              <a:ext uri="{FF2B5EF4-FFF2-40B4-BE49-F238E27FC236}">
                <a16:creationId xmlns:a16="http://schemas.microsoft.com/office/drawing/2014/main" id="{1953D0E4-56EB-354E-869E-914B8BDBA7FB}"/>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1" name="Picture 10">
            <a:extLst>
              <a:ext uri="{FF2B5EF4-FFF2-40B4-BE49-F238E27FC236}">
                <a16:creationId xmlns:a16="http://schemas.microsoft.com/office/drawing/2014/main" id="{48AA419D-9581-6B4B-81F7-E02BDEA37FA9}"/>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13" name="TextBox 12">
            <a:extLst>
              <a:ext uri="{FF2B5EF4-FFF2-40B4-BE49-F238E27FC236}">
                <a16:creationId xmlns:a16="http://schemas.microsoft.com/office/drawing/2014/main" id="{0B502FFC-CEA2-F345-BA72-4FD5B2F52E89}"/>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14" name="Picture Placeholder 2">
            <a:extLst>
              <a:ext uri="{FF2B5EF4-FFF2-40B4-BE49-F238E27FC236}">
                <a16:creationId xmlns:a16="http://schemas.microsoft.com/office/drawing/2014/main" id="{A165A62E-0D7D-E047-B772-47822D36EEF8}"/>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7" name="Прямоугольник 11">
            <a:extLst>
              <a:ext uri="{FF2B5EF4-FFF2-40B4-BE49-F238E27FC236}">
                <a16:creationId xmlns:a16="http://schemas.microsoft.com/office/drawing/2014/main" id="{3B8E2852-86C3-964E-871D-7F968AA06316}"/>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Picture Placeholder 2">
            <a:extLst>
              <a:ext uri="{FF2B5EF4-FFF2-40B4-BE49-F238E27FC236}">
                <a16:creationId xmlns:a16="http://schemas.microsoft.com/office/drawing/2014/main" id="{4873C9DC-7745-4E44-A64A-9B9ADFFA56C1}"/>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9" name="Picture Placeholder 2">
            <a:extLst>
              <a:ext uri="{FF2B5EF4-FFF2-40B4-BE49-F238E27FC236}">
                <a16:creationId xmlns:a16="http://schemas.microsoft.com/office/drawing/2014/main" id="{D5263FC2-9259-DD43-9EA5-60DE059BAC73}"/>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22" name="TextBox 21">
            <a:extLst>
              <a:ext uri="{FF2B5EF4-FFF2-40B4-BE49-F238E27FC236}">
                <a16:creationId xmlns:a16="http://schemas.microsoft.com/office/drawing/2014/main" id="{5EBD85CB-3621-3F4B-BB97-C86FAB6C8199}"/>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1839882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98222" y="173980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50029" y="165582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22313" y="185262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8672" y="279857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80479" y="271459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52763" y="291139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36145" y="366362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87952" y="357964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60236" y="377644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73538" y="173980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25345" y="165582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097629" y="185262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703988" y="279857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55795" y="271459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8079" y="291139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3581401" y="6354270"/>
            <a:ext cx="4114800" cy="369283"/>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0" y="624979"/>
            <a:ext cx="8522889" cy="766643"/>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1" name="Text Placeholder 2">
            <a:extLst>
              <a:ext uri="{FF2B5EF4-FFF2-40B4-BE49-F238E27FC236}">
                <a16:creationId xmlns:a16="http://schemas.microsoft.com/office/drawing/2014/main" id="{2D34F61E-BE20-C94F-91A0-3B4EA3DB9047}"/>
              </a:ext>
            </a:extLst>
          </p:cNvPr>
          <p:cNvSpPr>
            <a:spLocks noGrp="1"/>
          </p:cNvSpPr>
          <p:nvPr>
            <p:ph type="body" idx="26" hasCustomPrompt="1"/>
          </p:nvPr>
        </p:nvSpPr>
        <p:spPr>
          <a:xfrm>
            <a:off x="6704493" y="366362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22" name="Oval 21">
            <a:extLst>
              <a:ext uri="{FF2B5EF4-FFF2-40B4-BE49-F238E27FC236}">
                <a16:creationId xmlns:a16="http://schemas.microsoft.com/office/drawing/2014/main" id="{0BE37862-FC3E-5144-B38B-8AE31C0AAEA9}"/>
              </a:ext>
            </a:extLst>
          </p:cNvPr>
          <p:cNvSpPr/>
          <p:nvPr userDrawn="1"/>
        </p:nvSpPr>
        <p:spPr>
          <a:xfrm>
            <a:off x="5956300" y="357964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9B5CA73E-665F-0D43-A4F2-3B628A0071E5}"/>
              </a:ext>
            </a:extLst>
          </p:cNvPr>
          <p:cNvSpPr>
            <a:spLocks noGrp="1"/>
          </p:cNvSpPr>
          <p:nvPr>
            <p:ph type="body" idx="27" hasCustomPrompt="1"/>
          </p:nvPr>
        </p:nvSpPr>
        <p:spPr>
          <a:xfrm>
            <a:off x="6128584" y="377644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4" name="Text Placeholder 2">
            <a:extLst>
              <a:ext uri="{FF2B5EF4-FFF2-40B4-BE49-F238E27FC236}">
                <a16:creationId xmlns:a16="http://schemas.microsoft.com/office/drawing/2014/main" id="{C7F1849D-BA96-42FC-A6C9-2A3191A003B9}"/>
              </a:ext>
            </a:extLst>
          </p:cNvPr>
          <p:cNvSpPr>
            <a:spLocks noGrp="1"/>
          </p:cNvSpPr>
          <p:nvPr>
            <p:ph type="body" idx="28" hasCustomPrompt="1"/>
          </p:nvPr>
        </p:nvSpPr>
        <p:spPr>
          <a:xfrm>
            <a:off x="1528672" y="4511324"/>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26" name="Oval 25">
            <a:extLst>
              <a:ext uri="{FF2B5EF4-FFF2-40B4-BE49-F238E27FC236}">
                <a16:creationId xmlns:a16="http://schemas.microsoft.com/office/drawing/2014/main" id="{C78A50DF-ECA2-4219-B2FB-0E48E7E73051}"/>
              </a:ext>
            </a:extLst>
          </p:cNvPr>
          <p:cNvSpPr/>
          <p:nvPr userDrawn="1"/>
        </p:nvSpPr>
        <p:spPr>
          <a:xfrm>
            <a:off x="780479" y="4427344"/>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074D2A01-9C5C-40AD-A281-109D423B971D}"/>
              </a:ext>
            </a:extLst>
          </p:cNvPr>
          <p:cNvSpPr>
            <a:spLocks noGrp="1"/>
          </p:cNvSpPr>
          <p:nvPr>
            <p:ph type="body" idx="29" hasCustomPrompt="1"/>
          </p:nvPr>
        </p:nvSpPr>
        <p:spPr>
          <a:xfrm>
            <a:off x="952763" y="4624144"/>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76AF764A-EA64-4169-A61C-4D19BE4E840F}"/>
              </a:ext>
            </a:extLst>
          </p:cNvPr>
          <p:cNvSpPr>
            <a:spLocks noGrp="1"/>
          </p:cNvSpPr>
          <p:nvPr>
            <p:ph type="body" idx="30" hasCustomPrompt="1"/>
          </p:nvPr>
        </p:nvSpPr>
        <p:spPr>
          <a:xfrm>
            <a:off x="1536145" y="5297306"/>
            <a:ext cx="3088450" cy="509131"/>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29" name="Oval 28">
            <a:extLst>
              <a:ext uri="{FF2B5EF4-FFF2-40B4-BE49-F238E27FC236}">
                <a16:creationId xmlns:a16="http://schemas.microsoft.com/office/drawing/2014/main" id="{A674FF48-448C-43A8-938C-4B34EC9C4252}"/>
              </a:ext>
            </a:extLst>
          </p:cNvPr>
          <p:cNvSpPr/>
          <p:nvPr userDrawn="1"/>
        </p:nvSpPr>
        <p:spPr>
          <a:xfrm>
            <a:off x="787952" y="5211414"/>
            <a:ext cx="671358" cy="6790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
            <a:extLst>
              <a:ext uri="{FF2B5EF4-FFF2-40B4-BE49-F238E27FC236}">
                <a16:creationId xmlns:a16="http://schemas.microsoft.com/office/drawing/2014/main" id="{376F755B-86CC-43BE-AF1D-26549F141FCB}"/>
              </a:ext>
            </a:extLst>
          </p:cNvPr>
          <p:cNvSpPr>
            <a:spLocks noGrp="1"/>
          </p:cNvSpPr>
          <p:nvPr>
            <p:ph type="body" idx="31" hasCustomPrompt="1"/>
          </p:nvPr>
        </p:nvSpPr>
        <p:spPr>
          <a:xfrm>
            <a:off x="960236" y="5412373"/>
            <a:ext cx="411846" cy="309596"/>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32" name="Text Placeholder 2">
            <a:extLst>
              <a:ext uri="{FF2B5EF4-FFF2-40B4-BE49-F238E27FC236}">
                <a16:creationId xmlns:a16="http://schemas.microsoft.com/office/drawing/2014/main" id="{794C5922-147C-42E0-98FA-1DB1549F08DB}"/>
              </a:ext>
            </a:extLst>
          </p:cNvPr>
          <p:cNvSpPr>
            <a:spLocks noGrp="1"/>
          </p:cNvSpPr>
          <p:nvPr>
            <p:ph type="body" idx="32" hasCustomPrompt="1"/>
          </p:nvPr>
        </p:nvSpPr>
        <p:spPr>
          <a:xfrm>
            <a:off x="6703988" y="4511324"/>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33" name="Oval 32">
            <a:extLst>
              <a:ext uri="{FF2B5EF4-FFF2-40B4-BE49-F238E27FC236}">
                <a16:creationId xmlns:a16="http://schemas.microsoft.com/office/drawing/2014/main" id="{0E1B28F8-060F-4687-A365-EC38F8189C96}"/>
              </a:ext>
            </a:extLst>
          </p:cNvPr>
          <p:cNvSpPr/>
          <p:nvPr userDrawn="1"/>
        </p:nvSpPr>
        <p:spPr>
          <a:xfrm>
            <a:off x="5955795" y="4427344"/>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a:extLst>
              <a:ext uri="{FF2B5EF4-FFF2-40B4-BE49-F238E27FC236}">
                <a16:creationId xmlns:a16="http://schemas.microsoft.com/office/drawing/2014/main" id="{48255B86-2E3C-4D4A-9923-883FA31EA733}"/>
              </a:ext>
            </a:extLst>
          </p:cNvPr>
          <p:cNvSpPr>
            <a:spLocks noGrp="1"/>
          </p:cNvSpPr>
          <p:nvPr>
            <p:ph type="body" idx="33" hasCustomPrompt="1"/>
          </p:nvPr>
        </p:nvSpPr>
        <p:spPr>
          <a:xfrm>
            <a:off x="6128079" y="4624144"/>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35" name="Text Placeholder 2">
            <a:extLst>
              <a:ext uri="{FF2B5EF4-FFF2-40B4-BE49-F238E27FC236}">
                <a16:creationId xmlns:a16="http://schemas.microsoft.com/office/drawing/2014/main" id="{F813F62C-5676-40A1-A279-6E643BF4CF9F}"/>
              </a:ext>
            </a:extLst>
          </p:cNvPr>
          <p:cNvSpPr>
            <a:spLocks noGrp="1"/>
          </p:cNvSpPr>
          <p:nvPr>
            <p:ph type="body" idx="34" hasCustomPrompt="1"/>
          </p:nvPr>
        </p:nvSpPr>
        <p:spPr>
          <a:xfrm>
            <a:off x="6704493" y="5297306"/>
            <a:ext cx="3088450" cy="509131"/>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36" name="Oval 35">
            <a:extLst>
              <a:ext uri="{FF2B5EF4-FFF2-40B4-BE49-F238E27FC236}">
                <a16:creationId xmlns:a16="http://schemas.microsoft.com/office/drawing/2014/main" id="{39E85344-9EB4-4621-B21C-EAED82418DA2}"/>
              </a:ext>
            </a:extLst>
          </p:cNvPr>
          <p:cNvSpPr/>
          <p:nvPr userDrawn="1"/>
        </p:nvSpPr>
        <p:spPr>
          <a:xfrm>
            <a:off x="5956300" y="5211414"/>
            <a:ext cx="671358" cy="6790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2">
            <a:extLst>
              <a:ext uri="{FF2B5EF4-FFF2-40B4-BE49-F238E27FC236}">
                <a16:creationId xmlns:a16="http://schemas.microsoft.com/office/drawing/2014/main" id="{4FAEF686-A8AB-470E-A83D-FBF70E0CCB84}"/>
              </a:ext>
            </a:extLst>
          </p:cNvPr>
          <p:cNvSpPr>
            <a:spLocks noGrp="1"/>
          </p:cNvSpPr>
          <p:nvPr>
            <p:ph type="body" idx="35" hasCustomPrompt="1"/>
          </p:nvPr>
        </p:nvSpPr>
        <p:spPr>
          <a:xfrm>
            <a:off x="6128584" y="5412373"/>
            <a:ext cx="411846" cy="309596"/>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389758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6" y="457200"/>
            <a:ext cx="2128239" cy="564394"/>
          </a:xfrm>
          <a:prstGeom prst="rect">
            <a:avLst/>
          </a:prstGeom>
        </p:spPr>
      </p:pic>
      <p:sp>
        <p:nvSpPr>
          <p:cNvPr id="3" name="Subtitle 2"/>
          <p:cNvSpPr>
            <a:spLocks noGrp="1"/>
          </p:cNvSpPr>
          <p:nvPr>
            <p:ph type="subTitle" idx="1"/>
          </p:nvPr>
        </p:nvSpPr>
        <p:spPr>
          <a:xfrm>
            <a:off x="5369121" y="5072463"/>
            <a:ext cx="5610999" cy="1655762"/>
          </a:xfrm>
          <a:prstGeom prst="rect">
            <a:avLst/>
          </a:prstGeom>
        </p:spPr>
        <p:txBody>
          <a:bodyPr/>
          <a:lstStyle>
            <a:lvl1pPr marL="0" indent="0" algn="l">
              <a:buNone/>
              <a:defRPr sz="1350">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5001827A-A9DC-1F45-9F06-E4D24C9F18DF}"/>
              </a:ext>
            </a:extLst>
          </p:cNvPr>
          <p:cNvPicPr>
            <a:picLocks noChangeAspect="1"/>
          </p:cNvPicPr>
          <p:nvPr userDrawn="1"/>
        </p:nvPicPr>
        <p:blipFill>
          <a:blip r:embed="rId3"/>
          <a:stretch>
            <a:fillRect/>
          </a:stretch>
        </p:blipFill>
        <p:spPr>
          <a:xfrm>
            <a:off x="76202" y="0"/>
            <a:ext cx="12179300" cy="6858000"/>
          </a:xfrm>
          <a:prstGeom prst="rect">
            <a:avLst/>
          </a:prstGeom>
        </p:spPr>
      </p:pic>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7"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hasCustomPrompt="1"/>
          </p:nvPr>
        </p:nvSpPr>
        <p:spPr>
          <a:xfrm>
            <a:off x="5369117" y="2657061"/>
            <a:ext cx="6780619" cy="2387600"/>
          </a:xfrm>
          <a:prstGeom prst="rect">
            <a:avLst/>
          </a:prstGeom>
        </p:spPr>
        <p:txBody>
          <a:bodyPr anchor="b"/>
          <a:lstStyle>
            <a:lvl1pPr algn="l">
              <a:defRPr sz="3375" b="1">
                <a:solidFill>
                  <a:schemeClr val="tx2"/>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44083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2999569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951680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494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3726227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2899248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012726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4586291"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838250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79007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4877239"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2" name="Текст 3">
            <a:extLst>
              <a:ext uri="{FF2B5EF4-FFF2-40B4-BE49-F238E27FC236}">
                <a16:creationId xmlns:a16="http://schemas.microsoft.com/office/drawing/2014/main" id="{B064CE0E-F6C3-724B-B7B5-6282D298D763}"/>
              </a:ext>
            </a:extLst>
          </p:cNvPr>
          <p:cNvSpPr>
            <a:spLocks noGrp="1"/>
          </p:cNvSpPr>
          <p:nvPr>
            <p:ph type="body" sz="quarter" idx="28" hasCustomPrompt="1"/>
          </p:nvPr>
        </p:nvSpPr>
        <p:spPr>
          <a:xfrm>
            <a:off x="1090393"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9B6BA8E2-3D12-7F4F-AE42-4A3BB4F051DA}"/>
              </a:ext>
            </a:extLst>
          </p:cNvPr>
          <p:cNvSpPr>
            <a:spLocks noGrp="1"/>
          </p:cNvSpPr>
          <p:nvPr>
            <p:ph type="body" sz="quarter" idx="29" hasCustomPrompt="1"/>
          </p:nvPr>
        </p:nvSpPr>
        <p:spPr>
          <a:xfrm>
            <a:off x="8703804"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398867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94957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2934699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224596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762125" y="0"/>
            <a:ext cx="2533779" cy="185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3" b="-403"/>
          <a:stretch/>
        </p:blipFill>
        <p:spPr>
          <a:xfrm flipH="1">
            <a:off x="7815255" y="533400"/>
            <a:ext cx="2708367" cy="5715000"/>
          </a:xfrm>
          <a:prstGeom prst="rect">
            <a:avLst/>
          </a:prstGeom>
        </p:spPr>
      </p:pic>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685800" y="624981"/>
            <a:ext cx="6248400" cy="1041241"/>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bg1"/>
                </a:solidFill>
                <a:latin typeface="+mj-lt"/>
                <a:ea typeface="Tahoma" charset="0"/>
                <a:cs typeface="Tahoma" charset="0"/>
              </a:defRPr>
            </a:lvl1pPr>
          </a:lstStyle>
          <a:p>
            <a:r>
              <a:rPr lang="en-US" dirty="0"/>
              <a:t>FOLLOW @NACHC</a:t>
            </a:r>
            <a:endParaRPr lang="ru-RU"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00225" y="3577546"/>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00225" y="4375719"/>
            <a:ext cx="635000" cy="635000"/>
          </a:xfrm>
          <a:prstGeom prst="rect">
            <a:avLst/>
          </a:prstGeom>
        </p:spPr>
      </p:pic>
      <p:sp>
        <p:nvSpPr>
          <p:cNvPr id="18" name="Рисунок 13">
            <a:extLst>
              <a:ext uri="{FF2B5EF4-FFF2-40B4-BE49-F238E27FC236}">
                <a16:creationId xmlns:a16="http://schemas.microsoft.com/office/drawing/2014/main" id="{194CE8D0-7FE3-9C4C-B485-689939AC7528}"/>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a:stretch>
              <a:fillRect l="-4603" t="354" r="-4603"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600" b="1">
                <a:solidFill>
                  <a:schemeClr val="lt1"/>
                </a:solidFill>
              </a:defRPr>
            </a:lvl1pPr>
          </a:lstStyle>
          <a:p>
            <a:pPr lvl="0" algn="ctr"/>
            <a:r>
              <a:rPr lang="en-US" dirty="0"/>
              <a:t>Click icon to add picture\</a:t>
            </a:r>
          </a:p>
        </p:txBody>
      </p:sp>
      <p:grpSp>
        <p:nvGrpSpPr>
          <p:cNvPr id="14" name="Group 13">
            <a:extLst>
              <a:ext uri="{FF2B5EF4-FFF2-40B4-BE49-F238E27FC236}">
                <a16:creationId xmlns:a16="http://schemas.microsoft.com/office/drawing/2014/main" id="{44A02A0E-F638-C64C-8C75-2F15F0183CC5}"/>
              </a:ext>
            </a:extLst>
          </p:cNvPr>
          <p:cNvGrpSpPr/>
          <p:nvPr userDrawn="1"/>
        </p:nvGrpSpPr>
        <p:grpSpPr>
          <a:xfrm>
            <a:off x="800225" y="5173892"/>
            <a:ext cx="635000" cy="635000"/>
            <a:chOff x="800225" y="5275418"/>
            <a:chExt cx="635000" cy="635000"/>
          </a:xfrm>
        </p:grpSpPr>
        <p:sp>
          <p:nvSpPr>
            <p:cNvPr id="9" name="Oval 8">
              <a:extLst>
                <a:ext uri="{FF2B5EF4-FFF2-40B4-BE49-F238E27FC236}">
                  <a16:creationId xmlns:a16="http://schemas.microsoft.com/office/drawing/2014/main" id="{2900523F-D7E4-1C46-A5CC-9CF956C96455}"/>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picture containing logo&#10;&#10;Description automatically generated">
              <a:extLst>
                <a:ext uri="{FF2B5EF4-FFF2-40B4-BE49-F238E27FC236}">
                  <a16:creationId xmlns:a16="http://schemas.microsoft.com/office/drawing/2014/main" id="{6FF48CEA-8286-294F-B3BF-6E321C3BEAF2}"/>
                </a:ext>
              </a:extLst>
            </p:cNvPr>
            <p:cNvPicPr>
              <a:picLocks noChangeAspect="1"/>
            </p:cNvPicPr>
            <p:nvPr userDrawn="1"/>
          </p:nvPicPr>
          <p:blipFill rotWithShape="1">
            <a:blip r:embed="rId8"/>
            <a:srcRect l="-704" t="-505" r="67600" b="505"/>
            <a:stretch/>
          </p:blipFill>
          <p:spPr>
            <a:xfrm>
              <a:off x="898269" y="5442042"/>
              <a:ext cx="438912" cy="301752"/>
            </a:xfrm>
            <a:prstGeom prst="rect">
              <a:avLst/>
            </a:prstGeom>
          </p:spPr>
        </p:pic>
      </p:grpSp>
      <p:sp>
        <p:nvSpPr>
          <p:cNvPr id="27" name="TextBox 26">
            <a:extLst>
              <a:ext uri="{FF2B5EF4-FFF2-40B4-BE49-F238E27FC236}">
                <a16:creationId xmlns:a16="http://schemas.microsoft.com/office/drawing/2014/main" id="{D90165F6-80D1-5A4F-A2D8-397CD9D5B2F5}"/>
              </a:ext>
            </a:extLst>
          </p:cNvPr>
          <p:cNvSpPr txBox="1"/>
          <p:nvPr userDrawn="1"/>
        </p:nvSpPr>
        <p:spPr>
          <a:xfrm>
            <a:off x="1638425" y="2016994"/>
            <a:ext cx="4544659" cy="523220"/>
          </a:xfrm>
          <a:prstGeom prst="rect">
            <a:avLst/>
          </a:prstGeom>
          <a:noFill/>
        </p:spPr>
        <p:txBody>
          <a:bodyPr wrap="square" rtlCol="0">
            <a:noAutofit/>
          </a:bodyPr>
          <a:lstStyle/>
          <a:p>
            <a:r>
              <a:rPr lang="en-US" sz="2100" dirty="0" err="1">
                <a:solidFill>
                  <a:schemeClr val="bg1"/>
                </a:solidFill>
              </a:rPr>
              <a:t>Twitter.com</a:t>
            </a:r>
            <a:r>
              <a:rPr lang="en-US" sz="2100" dirty="0">
                <a:solidFill>
                  <a:schemeClr val="bg1"/>
                </a:solidFill>
              </a:rPr>
              <a:t>/NACHC</a:t>
            </a:r>
          </a:p>
        </p:txBody>
      </p:sp>
      <p:sp>
        <p:nvSpPr>
          <p:cNvPr id="28" name="TextBox 27">
            <a:extLst>
              <a:ext uri="{FF2B5EF4-FFF2-40B4-BE49-F238E27FC236}">
                <a16:creationId xmlns:a16="http://schemas.microsoft.com/office/drawing/2014/main" id="{AE07270D-241C-5B41-97BE-A2B08EE2E980}"/>
              </a:ext>
            </a:extLst>
          </p:cNvPr>
          <p:cNvSpPr txBox="1"/>
          <p:nvPr userDrawn="1"/>
        </p:nvSpPr>
        <p:spPr>
          <a:xfrm>
            <a:off x="1638425" y="2819400"/>
            <a:ext cx="4544659" cy="523220"/>
          </a:xfrm>
          <a:prstGeom prst="rect">
            <a:avLst/>
          </a:prstGeom>
          <a:noFill/>
        </p:spPr>
        <p:txBody>
          <a:bodyPr wrap="square" rtlCol="0">
            <a:noAutofit/>
          </a:bodyPr>
          <a:lstStyle/>
          <a:p>
            <a:pPr marL="0" algn="l" defTabSz="685800" rtl="0" eaLnBrk="1" latinLnBrk="0" hangingPunct="1"/>
            <a:r>
              <a:rPr lang="en-US" sz="2100" kern="1200" dirty="0" err="1">
                <a:solidFill>
                  <a:schemeClr val="bg1"/>
                </a:solidFill>
                <a:latin typeface="+mn-lt"/>
                <a:ea typeface="+mn-ea"/>
                <a:cs typeface="+mn-cs"/>
              </a:rPr>
              <a:t>Facebook.com</a:t>
            </a:r>
            <a:r>
              <a:rPr lang="en-US" sz="2100" kern="1200" dirty="0">
                <a:solidFill>
                  <a:schemeClr val="bg1"/>
                </a:solidFill>
                <a:latin typeface="+mn-lt"/>
                <a:ea typeface="+mn-ea"/>
                <a:cs typeface="+mn-cs"/>
              </a:rPr>
              <a:t>/</a:t>
            </a:r>
            <a:r>
              <a:rPr lang="en-US" sz="2100" kern="1200" dirty="0" err="1">
                <a:solidFill>
                  <a:schemeClr val="bg1"/>
                </a:solidFill>
                <a:latin typeface="+mn-lt"/>
                <a:ea typeface="+mn-ea"/>
                <a:cs typeface="+mn-cs"/>
              </a:rPr>
              <a:t>nachc</a:t>
            </a:r>
            <a:endParaRPr lang="en-US" sz="2100" kern="1200" dirty="0">
              <a:solidFill>
                <a:schemeClr val="bg1"/>
              </a:solidFill>
              <a:latin typeface="+mn-lt"/>
              <a:ea typeface="+mn-ea"/>
              <a:cs typeface="+mn-cs"/>
            </a:endParaRPr>
          </a:p>
        </p:txBody>
      </p:sp>
      <p:sp>
        <p:nvSpPr>
          <p:cNvPr id="29" name="TextBox 28">
            <a:extLst>
              <a:ext uri="{FF2B5EF4-FFF2-40B4-BE49-F238E27FC236}">
                <a16:creationId xmlns:a16="http://schemas.microsoft.com/office/drawing/2014/main" id="{B2406C24-18AB-204F-AEA1-908AEB77C08D}"/>
              </a:ext>
            </a:extLst>
          </p:cNvPr>
          <p:cNvSpPr txBox="1"/>
          <p:nvPr userDrawn="1"/>
        </p:nvSpPr>
        <p:spPr>
          <a:xfrm>
            <a:off x="1638425" y="3642454"/>
            <a:ext cx="4544659" cy="523220"/>
          </a:xfrm>
          <a:prstGeom prst="rect">
            <a:avLst/>
          </a:prstGeom>
          <a:noFill/>
        </p:spPr>
        <p:txBody>
          <a:bodyPr wrap="square" rtlCol="0">
            <a:noAutofit/>
          </a:bodyPr>
          <a:lstStyle/>
          <a:p>
            <a:pPr marL="0" algn="l" defTabSz="685800" rtl="0" eaLnBrk="1" latinLnBrk="0" hangingPunct="1"/>
            <a:r>
              <a:rPr lang="en-US" sz="2100" kern="1200" dirty="0" err="1">
                <a:solidFill>
                  <a:schemeClr val="bg1"/>
                </a:solidFill>
                <a:latin typeface="+mn-lt"/>
                <a:ea typeface="+mn-ea"/>
                <a:cs typeface="+mn-cs"/>
              </a:rPr>
              <a:t>Instagram.com</a:t>
            </a:r>
            <a:r>
              <a:rPr lang="en-US" sz="2100" kern="1200" dirty="0">
                <a:solidFill>
                  <a:schemeClr val="bg1"/>
                </a:solidFill>
                <a:latin typeface="+mn-lt"/>
                <a:ea typeface="+mn-ea"/>
                <a:cs typeface="+mn-cs"/>
              </a:rPr>
              <a:t>/</a:t>
            </a:r>
            <a:r>
              <a:rPr lang="en-US" sz="2100" kern="1200" dirty="0" err="1">
                <a:solidFill>
                  <a:schemeClr val="bg1"/>
                </a:solidFill>
                <a:latin typeface="+mn-lt"/>
                <a:ea typeface="+mn-ea"/>
                <a:cs typeface="+mn-cs"/>
              </a:rPr>
              <a:t>nachc</a:t>
            </a:r>
            <a:endParaRPr lang="en-US" sz="2100" kern="1200" dirty="0">
              <a:solidFill>
                <a:schemeClr val="bg1"/>
              </a:solidFill>
              <a:latin typeface="+mn-lt"/>
              <a:ea typeface="+mn-ea"/>
              <a:cs typeface="+mn-cs"/>
            </a:endParaRPr>
          </a:p>
        </p:txBody>
      </p:sp>
      <p:sp>
        <p:nvSpPr>
          <p:cNvPr id="30" name="TextBox 29">
            <a:extLst>
              <a:ext uri="{FF2B5EF4-FFF2-40B4-BE49-F238E27FC236}">
                <a16:creationId xmlns:a16="http://schemas.microsoft.com/office/drawing/2014/main" id="{0ABC77EF-810E-3D4F-ADBD-BF5DE231F390}"/>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100" kern="1200" dirty="0" err="1">
                <a:solidFill>
                  <a:schemeClr val="bg1"/>
                </a:solidFill>
                <a:latin typeface="+mn-lt"/>
                <a:ea typeface="+mn-ea"/>
                <a:cs typeface="+mn-cs"/>
              </a:rPr>
              <a:t>Linkedin.com</a:t>
            </a:r>
            <a:r>
              <a:rPr lang="en-US" sz="2100" kern="1200" dirty="0">
                <a:solidFill>
                  <a:schemeClr val="bg1"/>
                </a:solidFill>
                <a:latin typeface="+mn-lt"/>
                <a:ea typeface="+mn-ea"/>
                <a:cs typeface="+mn-cs"/>
              </a:rPr>
              <a:t>/company/</a:t>
            </a:r>
            <a:r>
              <a:rPr lang="en-US" sz="2100" kern="1200" dirty="0" err="1">
                <a:solidFill>
                  <a:schemeClr val="bg1"/>
                </a:solidFill>
                <a:latin typeface="+mn-lt"/>
                <a:ea typeface="+mn-ea"/>
                <a:cs typeface="+mn-cs"/>
              </a:rPr>
              <a:t>nachc</a:t>
            </a:r>
            <a:endParaRPr lang="en-US" sz="2100" kern="1200" dirty="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FA611A60-50FE-AA4D-B467-17061A059BB8}"/>
              </a:ext>
            </a:extLst>
          </p:cNvPr>
          <p:cNvSpPr txBox="1"/>
          <p:nvPr userDrawn="1"/>
        </p:nvSpPr>
        <p:spPr>
          <a:xfrm>
            <a:off x="1638425" y="5079529"/>
            <a:ext cx="4953000" cy="671851"/>
          </a:xfrm>
          <a:prstGeom prst="rect">
            <a:avLst/>
          </a:prstGeom>
          <a:noFill/>
        </p:spPr>
        <p:txBody>
          <a:bodyPr wrap="square" rtlCol="0">
            <a:noAutofit/>
          </a:bodyPr>
          <a:lstStyle/>
          <a:p>
            <a:pPr marL="171450" lvl="0" indent="-171450">
              <a:lnSpc>
                <a:spcPct val="150000"/>
              </a:lnSpc>
            </a:pPr>
            <a:r>
              <a:rPr lang="en-US" sz="2100" kern="1200" dirty="0" err="1">
                <a:solidFill>
                  <a:schemeClr val="bg1"/>
                </a:solidFill>
                <a:latin typeface="+mn-lt"/>
                <a:ea typeface="+mn-ea"/>
                <a:cs typeface="+mn-cs"/>
              </a:rPr>
              <a:t>YouTube.com</a:t>
            </a:r>
            <a:r>
              <a:rPr lang="en-US" sz="2100" kern="1200" dirty="0">
                <a:solidFill>
                  <a:schemeClr val="bg1"/>
                </a:solidFill>
                <a:latin typeface="+mn-lt"/>
                <a:ea typeface="+mn-ea"/>
                <a:cs typeface="+mn-cs"/>
              </a:rPr>
              <a:t>/user/</a:t>
            </a:r>
            <a:r>
              <a:rPr lang="en-US" sz="2100" kern="1200" dirty="0" err="1">
                <a:solidFill>
                  <a:schemeClr val="bg1"/>
                </a:solidFill>
                <a:latin typeface="+mn-lt"/>
                <a:ea typeface="+mn-ea"/>
                <a:cs typeface="+mn-cs"/>
              </a:rPr>
              <a:t>nachcmedia</a:t>
            </a:r>
            <a:endParaRPr lang="en-US" sz="2100" dirty="0"/>
          </a:p>
        </p:txBody>
      </p:sp>
    </p:spTree>
    <p:extLst>
      <p:ext uri="{BB962C8B-B14F-4D97-AF65-F5344CB8AC3E}">
        <p14:creationId xmlns:p14="http://schemas.microsoft.com/office/powerpoint/2010/main" val="961753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263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3597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110745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45795"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45795"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45795"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121111"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1111"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6121111"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a:t>www.nachc.org</a:t>
            </a:r>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Tree>
    <p:extLst>
      <p:ext uri="{BB962C8B-B14F-4D97-AF65-F5344CB8AC3E}">
        <p14:creationId xmlns:p14="http://schemas.microsoft.com/office/powerpoint/2010/main" val="1160084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2995180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1238059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580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Tree>
    <p:extLst>
      <p:ext uri="{BB962C8B-B14F-4D97-AF65-F5344CB8AC3E}">
        <p14:creationId xmlns:p14="http://schemas.microsoft.com/office/powerpoint/2010/main" val="513851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2248277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96950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1" y="2"/>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350"/>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9"/>
            <a:ext cx="7660008" cy="1073371"/>
          </a:xfrm>
          <a:prstGeom prst="rect">
            <a:avLst/>
          </a:prstGeom>
          <a:noFill/>
        </p:spPr>
        <p:txBody>
          <a:bodyPr wrap="square" rtlCol="0">
            <a:spAutoFit/>
          </a:bodyPr>
          <a:lstStyle/>
          <a:p>
            <a:r>
              <a:rPr lang="en-US" sz="1500" b="1" dirty="0">
                <a:solidFill>
                  <a:schemeClr val="accent1"/>
                </a:solidFill>
              </a:rPr>
              <a:t>America’s Voice for Community Health Care</a:t>
            </a:r>
            <a:br>
              <a:rPr lang="en-US" sz="1500" b="1" dirty="0">
                <a:solidFill>
                  <a:schemeClr val="tx2"/>
                </a:solidFill>
              </a:rPr>
            </a:br>
            <a:endParaRPr lang="en-US" sz="375" b="1" dirty="0">
              <a:solidFill>
                <a:schemeClr val="tx2"/>
              </a:solidFill>
            </a:endParaRPr>
          </a:p>
          <a:p>
            <a:r>
              <a:rPr lang="en-US" sz="15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5" y="4586992"/>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1"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1" y="4586992"/>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5" y="4586992"/>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600" b="1">
                <a:solidFill>
                  <a:schemeClr val="lt1"/>
                </a:solidFill>
              </a:defRPr>
            </a:lvl1pPr>
          </a:lstStyle>
          <a:p>
            <a:pPr lvl="0" algn="ctr"/>
            <a:r>
              <a:rPr lang="en-US"/>
              <a:t>Click icon to add picture</a:t>
            </a:r>
            <a:endParaRPr lang="en-US" dirty="0"/>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038298"/>
          </a:xfrm>
          <a:prstGeom prst="rect">
            <a:avLst/>
          </a:prstGeom>
          <a:noFill/>
        </p:spPr>
        <p:txBody>
          <a:bodyPr wrap="square" rtlCol="0">
            <a:spAutoFit/>
          </a:bodyPr>
          <a:lstStyle/>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dirty="0">
                <a:solidFill>
                  <a:schemeClr val="tx2"/>
                </a:solidFill>
                <a:latin typeface="+mj-lt"/>
                <a:ea typeface="Tahoma" charset="0"/>
                <a:cs typeface="Tahoma" charset="0"/>
              </a:rPr>
              <a:t>THE NACHC</a:t>
            </a:r>
          </a:p>
          <a:p>
            <a:pPr marL="0" marR="0" indent="0" algn="l" defTabSz="1828984" rtl="0" eaLnBrk="1" fontAlgn="auto" latinLnBrk="0" hangingPunct="1">
              <a:lnSpc>
                <a:spcPct val="85000"/>
              </a:lnSpc>
              <a:spcBef>
                <a:spcPct val="0"/>
              </a:spcBef>
              <a:spcAft>
                <a:spcPts val="0"/>
              </a:spcAft>
              <a:buClrTx/>
              <a:buSzTx/>
              <a:buFontTx/>
              <a:buNone/>
              <a:tabLst>
                <a:tab pos="2731430" algn="l"/>
              </a:tabLst>
            </a:pPr>
            <a:r>
              <a:rPr lang="en-US" sz="36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3473178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957004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4195512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a:solidFill>
                  <a:schemeClr val="tx2"/>
                </a:solidFill>
              </a:rPr>
              <a:t>www.healthcenterinfo.org</a:t>
            </a: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2961402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3383793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07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A0242C-C3EC-CB42-A7B6-DBFF21FEF29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54571" y="0"/>
            <a:ext cx="10363200" cy="2387600"/>
          </a:xfrm>
        </p:spPr>
        <p:txBody>
          <a:bodyPr anchor="b">
            <a:normAutofit/>
          </a:bodyPr>
          <a:lstStyle>
            <a:lvl1pPr algn="l">
              <a:defRPr sz="5400" b="0" baseline="0">
                <a:solidFill>
                  <a:srgbClr val="0072CE"/>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654571" y="2479675"/>
            <a:ext cx="10363200" cy="1655762"/>
          </a:xfrm>
        </p:spPr>
        <p:txBody>
          <a:bodyPr/>
          <a:lstStyle>
            <a:lvl1pPr marL="0" indent="0" algn="l">
              <a:buNone/>
              <a:defRPr sz="2400" baseline="0">
                <a:solidFill>
                  <a:srgbClr val="002D7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5" name="Picture 4" descr="Johns Hopkins Bloomberg School of Public Health Center for Health Security logo">
            <a:extLst>
              <a:ext uri="{FF2B5EF4-FFF2-40B4-BE49-F238E27FC236}">
                <a16:creationId xmlns:a16="http://schemas.microsoft.com/office/drawing/2014/main" id="{98DA2491-FFDF-F041-891D-EF6AACEDB0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4567" y="4837177"/>
            <a:ext cx="6429376" cy="1051197"/>
          </a:xfrm>
          <a:prstGeom prst="rect">
            <a:avLst/>
          </a:prstGeom>
        </p:spPr>
      </p:pic>
    </p:spTree>
    <p:extLst>
      <p:ext uri="{BB962C8B-B14F-4D97-AF65-F5344CB8AC3E}">
        <p14:creationId xmlns:p14="http://schemas.microsoft.com/office/powerpoint/2010/main" val="21804835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nchor="t" anchorCtr="0"/>
          <a:lstStyle>
            <a:lvl1pPr>
              <a:defRPr baseline="0">
                <a:solidFill>
                  <a:srgbClr val="0072C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371601"/>
            <a:ext cx="10515600" cy="483446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3488175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EC75A-CDF0-4A4E-BB6B-57B98D9F62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2C846B60-7C82-FF45-AC42-8912335BC3EF}" type="slidenum">
              <a:rPr lang="en-US" smtClean="0"/>
              <a:t>‹#›</a:t>
            </a:fld>
            <a:endParaRPr lang="en-US" dirty="0"/>
          </a:p>
        </p:txBody>
      </p:sp>
      <p:sp>
        <p:nvSpPr>
          <p:cNvPr id="8" name="Subtitle 2">
            <a:extLst>
              <a:ext uri="{FF2B5EF4-FFF2-40B4-BE49-F238E27FC236}">
                <a16:creationId xmlns:a16="http://schemas.microsoft.com/office/drawing/2014/main" id="{18B05802-02D1-1942-B90F-07200B8F3453}"/>
              </a:ext>
            </a:extLst>
          </p:cNvPr>
          <p:cNvSpPr>
            <a:spLocks noGrp="1"/>
          </p:cNvSpPr>
          <p:nvPr>
            <p:ph type="subTitle" idx="13" hasCustomPrompt="1"/>
          </p:nvPr>
        </p:nvSpPr>
        <p:spPr>
          <a:xfrm>
            <a:off x="654571" y="2479675"/>
            <a:ext cx="10363200" cy="1655762"/>
          </a:xfrm>
        </p:spPr>
        <p:txBody>
          <a:bodyPr/>
          <a:lstStyle>
            <a:lvl1pPr marL="0" indent="0" algn="l">
              <a:buNone/>
              <a:defRPr sz="2400" baseline="0">
                <a:solidFill>
                  <a:srgbClr val="002D7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pic>
        <p:nvPicPr>
          <p:cNvPr id="11" name="Picture 10">
            <a:extLst>
              <a:ext uri="{FF2B5EF4-FFF2-40B4-BE49-F238E27FC236}">
                <a16:creationId xmlns:a16="http://schemas.microsoft.com/office/drawing/2014/main" id="{B2D275B5-1566-134A-AF9D-C5DFE98665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22345" y="6406587"/>
            <a:ext cx="6725497" cy="458557"/>
          </a:xfrm>
          <a:prstGeom prst="rect">
            <a:avLst/>
          </a:prstGeom>
        </p:spPr>
      </p:pic>
      <p:sp>
        <p:nvSpPr>
          <p:cNvPr id="10" name="Title 1">
            <a:extLst>
              <a:ext uri="{FF2B5EF4-FFF2-40B4-BE49-F238E27FC236}">
                <a16:creationId xmlns:a16="http://schemas.microsoft.com/office/drawing/2014/main" id="{8DF8E976-0527-7543-AFB9-71E90D0EDBDE}"/>
              </a:ext>
            </a:extLst>
          </p:cNvPr>
          <p:cNvSpPr>
            <a:spLocks noGrp="1"/>
          </p:cNvSpPr>
          <p:nvPr>
            <p:ph type="ctrTitle" hasCustomPrompt="1"/>
          </p:nvPr>
        </p:nvSpPr>
        <p:spPr>
          <a:xfrm>
            <a:off x="654571" y="0"/>
            <a:ext cx="10363200" cy="2387600"/>
          </a:xfrm>
        </p:spPr>
        <p:txBody>
          <a:bodyPr anchor="b">
            <a:normAutofit/>
          </a:bodyPr>
          <a:lstStyle>
            <a:lvl1pPr algn="l">
              <a:defRPr sz="5400" b="0" baseline="0">
                <a:solidFill>
                  <a:srgbClr val="0072CE"/>
                </a:solidFill>
                <a:latin typeface="Arial" panose="020B0604020202020204" pitchFamily="34" charset="0"/>
                <a:cs typeface="Arial" panose="020B0604020202020204" pitchFamily="34" charset="0"/>
              </a:defRPr>
            </a:lvl1pPr>
          </a:lstStyle>
          <a:p>
            <a:r>
              <a:rPr lang="en-US" dirty="0"/>
              <a:t>Click to edit section title style</a:t>
            </a:r>
          </a:p>
        </p:txBody>
      </p:sp>
    </p:spTree>
    <p:extLst>
      <p:ext uri="{BB962C8B-B14F-4D97-AF65-F5344CB8AC3E}">
        <p14:creationId xmlns:p14="http://schemas.microsoft.com/office/powerpoint/2010/main" val="246940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371600"/>
            <a:ext cx="5181600" cy="4837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1600"/>
            <a:ext cx="5181600" cy="4837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654286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14400"/>
          </a:xfrm>
        </p:spPr>
        <p:txBody>
          <a:bodyPr/>
          <a:lstStyle/>
          <a:p>
            <a:r>
              <a:rPr lang="en-US" dirty="0"/>
              <a:t>Click to edit Master title style</a:t>
            </a:r>
          </a:p>
        </p:txBody>
      </p:sp>
      <p:sp>
        <p:nvSpPr>
          <p:cNvPr id="3" name="Text Placeholder 2"/>
          <p:cNvSpPr>
            <a:spLocks noGrp="1"/>
          </p:cNvSpPr>
          <p:nvPr>
            <p:ph type="body" idx="1"/>
          </p:nvPr>
        </p:nvSpPr>
        <p:spPr>
          <a:xfrm>
            <a:off x="839789" y="1371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195513"/>
            <a:ext cx="5157787" cy="39941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371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195513"/>
            <a:ext cx="5183188" cy="39941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4214216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4" name="Прямоугольник 11">
            <a:extLst>
              <a:ext uri="{FF2B5EF4-FFF2-40B4-BE49-F238E27FC236}">
                <a16:creationId xmlns:a16="http://schemas.microsoft.com/office/drawing/2014/main" id="{3D902694-EB95-4E72-B2C2-B7EBA356CD71}"/>
              </a:ext>
            </a:extLst>
          </p:cNvPr>
          <p:cNvSpPr/>
          <p:nvPr userDrawn="1"/>
        </p:nvSpPr>
        <p:spPr>
          <a:xfrm>
            <a:off x="531813" y="2"/>
            <a:ext cx="2533651" cy="66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a:p>
        </p:txBody>
      </p:sp>
      <p:sp>
        <p:nvSpPr>
          <p:cNvPr id="9" name="Заголовок 1"/>
          <p:cNvSpPr>
            <a:spLocks noGrp="1"/>
          </p:cNvSpPr>
          <p:nvPr>
            <p:ph type="title"/>
          </p:nvPr>
        </p:nvSpPr>
        <p:spPr>
          <a:xfrm>
            <a:off x="773511" y="624979"/>
            <a:ext cx="6598251" cy="1475672"/>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Click to edit Master title style</a:t>
            </a:r>
            <a:endParaRPr lang="ru-RU" dirty="0"/>
          </a:p>
        </p:txBody>
      </p:sp>
      <p:sp>
        <p:nvSpPr>
          <p:cNvPr id="13" name="Текст 3"/>
          <p:cNvSpPr>
            <a:spLocks noGrp="1"/>
          </p:cNvSpPr>
          <p:nvPr>
            <p:ph type="body" sz="quarter" idx="21"/>
          </p:nvPr>
        </p:nvSpPr>
        <p:spPr>
          <a:xfrm>
            <a:off x="773513" y="2539926"/>
            <a:ext cx="10580289" cy="2946474"/>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lvl="0"/>
            <a:r>
              <a:rPr lang="en-US"/>
              <a:t>Click to edit Master text styles</a:t>
            </a:r>
          </a:p>
        </p:txBody>
      </p:sp>
      <p:sp>
        <p:nvSpPr>
          <p:cNvPr id="5" name="Footer Placeholder 5">
            <a:extLst>
              <a:ext uri="{FF2B5EF4-FFF2-40B4-BE49-F238E27FC236}">
                <a16:creationId xmlns:a16="http://schemas.microsoft.com/office/drawing/2014/main" id="{BC6BD29A-AF98-4ED0-B1E2-E16505A61FEF}"/>
              </a:ext>
            </a:extLst>
          </p:cNvPr>
          <p:cNvSpPr>
            <a:spLocks noGrp="1"/>
          </p:cNvSpPr>
          <p:nvPr>
            <p:ph type="ftr" sz="quarter" idx="22"/>
          </p:nvPr>
        </p:nvSpPr>
        <p:spPr>
          <a:xfrm>
            <a:off x="4038600" y="6356352"/>
            <a:ext cx="4114800" cy="365125"/>
          </a:xfrm>
        </p:spPr>
        <p:txBody>
          <a:bodyPr/>
          <a:lstStyle>
            <a:lvl1pPr>
              <a:defRPr/>
            </a:lvl1pPr>
          </a:lstStyle>
          <a:p>
            <a:pPr>
              <a:defRPr/>
            </a:pPr>
            <a:r>
              <a:rPr lang="en-US"/>
              <a:t>www.nachc.org</a:t>
            </a:r>
          </a:p>
        </p:txBody>
      </p:sp>
      <p:sp>
        <p:nvSpPr>
          <p:cNvPr id="6" name="Slide Number Placeholder 6">
            <a:extLst>
              <a:ext uri="{FF2B5EF4-FFF2-40B4-BE49-F238E27FC236}">
                <a16:creationId xmlns:a16="http://schemas.microsoft.com/office/drawing/2014/main" id="{15BAADFB-B8DB-410A-9C3A-BA2647D1282C}"/>
              </a:ext>
            </a:extLst>
          </p:cNvPr>
          <p:cNvSpPr>
            <a:spLocks noGrp="1"/>
          </p:cNvSpPr>
          <p:nvPr>
            <p:ph type="sldNum" sz="quarter" idx="23"/>
          </p:nvPr>
        </p:nvSpPr>
        <p:spPr/>
        <p:txBody>
          <a:bodyPr/>
          <a:lstStyle>
            <a:lvl1pPr>
              <a:defRPr dirty="0"/>
            </a:lvl1pPr>
          </a:lstStyle>
          <a:p>
            <a:pPr>
              <a:defRPr/>
            </a:pPr>
            <a:r>
              <a:rPr lang="en-US"/>
              <a:t>|</a:t>
            </a:r>
            <a:r>
              <a:rPr lang="en-US">
                <a:solidFill>
                  <a:schemeClr val="tx1">
                    <a:tint val="75000"/>
                  </a:schemeClr>
                </a:solidFill>
              </a:rPr>
              <a:t> </a:t>
            </a:r>
            <a:fld id="{9171BC48-92AA-4DE2-B58F-700823030863}" type="slidenum">
              <a:rPr lang="en-US" smtClean="0">
                <a:solidFill>
                  <a:schemeClr val="tx2"/>
                </a:solidFill>
              </a:rPr>
              <a:pPr>
                <a:defRPr/>
              </a:pPr>
              <a:t>‹#›</a:t>
            </a:fld>
            <a:endParaRPr lang="en-US">
              <a:solidFill>
                <a:schemeClr val="tx2"/>
              </a:solidFill>
            </a:endParaRPr>
          </a:p>
        </p:txBody>
      </p:sp>
    </p:spTree>
    <p:extLst>
      <p:ext uri="{BB962C8B-B14F-4D97-AF65-F5344CB8AC3E}">
        <p14:creationId xmlns:p14="http://schemas.microsoft.com/office/powerpoint/2010/main" val="963264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2034859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2062054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3422189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2264702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700256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C846B60-7C82-FF45-AC42-8912335BC3EF}" type="slidenum">
              <a:rPr lang="en-US" smtClean="0"/>
              <a:t>‹#›</a:t>
            </a:fld>
            <a:endParaRPr lang="en-US" dirty="0"/>
          </a:p>
        </p:txBody>
      </p:sp>
    </p:spTree>
    <p:extLst>
      <p:ext uri="{BB962C8B-B14F-4D97-AF65-F5344CB8AC3E}">
        <p14:creationId xmlns:p14="http://schemas.microsoft.com/office/powerpoint/2010/main" val="10414514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End Slide with inf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ACDE8A-C932-0440-B447-34E5722BFD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54571" y="0"/>
            <a:ext cx="10363200" cy="2387600"/>
          </a:xfrm>
        </p:spPr>
        <p:txBody>
          <a:bodyPr anchor="b">
            <a:normAutofit/>
          </a:bodyPr>
          <a:lstStyle>
            <a:lvl1pPr algn="l">
              <a:defRPr sz="5400" b="0" baseline="0">
                <a:solidFill>
                  <a:srgbClr val="0072CE"/>
                </a:solidFill>
                <a:latin typeface="Arial" panose="020B0604020202020204" pitchFamily="34" charset="0"/>
                <a:cs typeface="Arial" panose="020B0604020202020204" pitchFamily="34" charset="0"/>
              </a:defRPr>
            </a:lvl1pPr>
          </a:lstStyle>
          <a:p>
            <a:r>
              <a:rPr lang="en-US" dirty="0"/>
              <a:t>Click to edit end slide</a:t>
            </a:r>
          </a:p>
        </p:txBody>
      </p:sp>
      <p:sp>
        <p:nvSpPr>
          <p:cNvPr id="3" name="Subtitle 2"/>
          <p:cNvSpPr>
            <a:spLocks noGrp="1"/>
          </p:cNvSpPr>
          <p:nvPr>
            <p:ph type="subTitle" idx="1" hasCustomPrompt="1"/>
          </p:nvPr>
        </p:nvSpPr>
        <p:spPr>
          <a:xfrm>
            <a:off x="654571" y="2479675"/>
            <a:ext cx="10363200" cy="1655762"/>
          </a:xfrm>
        </p:spPr>
        <p:txBody>
          <a:bodyPr/>
          <a:lstStyle>
            <a:lvl1pPr marL="0" indent="0" algn="l">
              <a:buNone/>
              <a:defRPr sz="2400" baseline="0">
                <a:solidFill>
                  <a:srgbClr val="002D7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end slide</a:t>
            </a:r>
          </a:p>
          <a:p>
            <a:r>
              <a:rPr lang="en-US" dirty="0"/>
              <a:t>Add contact information and/or URLs</a:t>
            </a:r>
          </a:p>
        </p:txBody>
      </p:sp>
      <p:pic>
        <p:nvPicPr>
          <p:cNvPr id="7" name="Picture 6" descr="Johns Hopkins Bloomberg School of Public Health Center for Health Security logo">
            <a:extLst>
              <a:ext uri="{FF2B5EF4-FFF2-40B4-BE49-F238E27FC236}">
                <a16:creationId xmlns:a16="http://schemas.microsoft.com/office/drawing/2014/main" id="{F9D8FAAF-2121-DC4D-ACF8-11D0AF3BD90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4567" y="4837177"/>
            <a:ext cx="6429376" cy="1051197"/>
          </a:xfrm>
          <a:prstGeom prst="rect">
            <a:avLst/>
          </a:prstGeom>
        </p:spPr>
      </p:pic>
    </p:spTree>
    <p:extLst>
      <p:ext uri="{BB962C8B-B14F-4D97-AF65-F5344CB8AC3E}">
        <p14:creationId xmlns:p14="http://schemas.microsoft.com/office/powerpoint/2010/main" val="1029275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Alternative 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68B282-6E8E-C142-BA4E-D64E4271A0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Johns Hopkins Bloomberg School of Public Health Center for Health Security vertical logo">
            <a:extLst>
              <a:ext uri="{FF2B5EF4-FFF2-40B4-BE49-F238E27FC236}">
                <a16:creationId xmlns:a16="http://schemas.microsoft.com/office/drawing/2014/main" id="{2D43281B-D1A9-4847-A7FB-82EB6261AC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29503" y="1641423"/>
            <a:ext cx="4517584" cy="2810656"/>
          </a:xfrm>
          <a:prstGeom prst="rect">
            <a:avLst/>
          </a:prstGeom>
        </p:spPr>
      </p:pic>
    </p:spTree>
    <p:extLst>
      <p:ext uri="{BB962C8B-B14F-4D97-AF65-F5344CB8AC3E}">
        <p14:creationId xmlns:p14="http://schemas.microsoft.com/office/powerpoint/2010/main" val="3257171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99086" y="71967"/>
            <a:ext cx="11810881" cy="1143000"/>
          </a:xfrm>
          <a:prstGeom prst="rect">
            <a:avLst/>
          </a:prstGeom>
        </p:spPr>
        <p:txBody>
          <a:bodyPr vert="horz" lIns="91440" tIns="45720" rIns="91440" bIns="45720" rtlCol="0" anchor="ctr">
            <a:normAutofit/>
          </a:bodyPr>
          <a:lstStyle>
            <a:lvl1pPr>
              <a:defRPr baseline="0"/>
            </a:lvl1pPr>
          </a:lstStyle>
          <a:p>
            <a:r>
              <a:rPr lang="en-US" dirty="0"/>
              <a:t>Click to add slide title</a:t>
            </a:r>
          </a:p>
        </p:txBody>
      </p:sp>
      <p:sp>
        <p:nvSpPr>
          <p:cNvPr id="8" name="Box"/>
          <p:cNvSpPr>
            <a:spLocks noGrp="1"/>
          </p:cNvSpPr>
          <p:nvPr>
            <p:ph idx="13" hasCustomPrompt="1"/>
          </p:nvPr>
        </p:nvSpPr>
        <p:spPr>
          <a:xfrm>
            <a:off x="199085" y="1600205"/>
            <a:ext cx="5839227" cy="4524267"/>
          </a:xfrm>
        </p:spPr>
        <p:txBody>
          <a:bodyPr/>
          <a:lstStyle>
            <a:lvl1pPr marL="288918" indent="-288918">
              <a:buFont typeface="Arial" panose="020B0604020202020204" pitchFamily="34" charset="0"/>
              <a:buChar char="►"/>
              <a:defRPr baseline="0"/>
            </a:lvl1pPr>
            <a:lvl2pPr marL="568311" indent="-284156">
              <a:buFont typeface="Arial" panose="020B0604020202020204" pitchFamily="34" charset="0"/>
              <a:buChar char="►"/>
              <a:defRPr/>
            </a:lvl2pPr>
            <a:lvl3pPr marL="808018" indent="-234944">
              <a:buFont typeface="Arial" panose="020B0604020202020204" pitchFamily="34" charset="0"/>
              <a:buChar char="●"/>
              <a:tabLst/>
              <a:defRPr/>
            </a:lvl3pPr>
            <a:lvl4pPr marL="1371566" indent="0">
              <a:buNone/>
              <a:defRPr/>
            </a:lvl4pPr>
            <a:lvl5pPr marL="1828754"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Box"/>
          <p:cNvSpPr>
            <a:spLocks noGrp="1"/>
          </p:cNvSpPr>
          <p:nvPr>
            <p:ph idx="12" hasCustomPrompt="1"/>
          </p:nvPr>
        </p:nvSpPr>
        <p:spPr>
          <a:xfrm>
            <a:off x="6153689" y="1601898"/>
            <a:ext cx="5835112" cy="4522573"/>
          </a:xfrm>
          <a:prstGeom prst="rect">
            <a:avLst/>
          </a:prstGeom>
          <a:ln>
            <a:solidFill>
              <a:srgbClr val="6CACE4">
                <a:alpha val="20000"/>
              </a:srgbClr>
            </a:solidFill>
          </a:ln>
        </p:spPr>
        <p:txBody>
          <a:bodyPr vert="horz" lIns="91440" tIns="45720" rIns="91440" bIns="45720" rtlCol="0">
            <a:normAutofit/>
          </a:bodyPr>
          <a:lstStyle>
            <a:lvl1pPr marL="288918" indent="-288918">
              <a:buFont typeface="Arial" panose="020B0604020202020204" pitchFamily="34" charset="0"/>
              <a:buChar char="►"/>
              <a:defRPr lang="en-US" sz="1600" kern="1200" baseline="0" dirty="0" smtClean="0">
                <a:solidFill>
                  <a:schemeClr val="tx1"/>
                </a:solidFill>
                <a:latin typeface="+mn-lt"/>
                <a:ea typeface="+mn-ea"/>
                <a:cs typeface="+mn-cs"/>
              </a:defRPr>
            </a:lvl1pPr>
            <a:lvl2pPr marL="568311" indent="-284156">
              <a:buFont typeface="Arial" panose="020B0604020202020204" pitchFamily="34" charset="0"/>
              <a:buChar char="►"/>
              <a:defRPr/>
            </a:lvl2pPr>
            <a:lvl3pPr marL="798493" indent="-230183">
              <a:buFont typeface="Arial" panose="020B0604020202020204" pitchFamily="34" charset="0"/>
              <a:buChar char="●"/>
              <a:defRPr/>
            </a:lvl3pPr>
          </a:lstStyle>
          <a:p>
            <a:pPr lvl="0"/>
            <a:r>
              <a:rPr lang="en-US" dirty="0"/>
              <a:t>Click to add first-level bullet</a:t>
            </a:r>
          </a:p>
          <a:p>
            <a:pPr lvl="1"/>
            <a:r>
              <a:rPr lang="en-US" dirty="0"/>
              <a:t>Second level</a:t>
            </a:r>
          </a:p>
          <a:p>
            <a:pPr lvl="2"/>
            <a:r>
              <a:rPr lang="en-US" dirty="0"/>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99086" y="6357621"/>
            <a:ext cx="10841449" cy="373381"/>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1000" baseline="0">
                <a:solidFill>
                  <a:srgbClr val="000000"/>
                </a:solidFill>
                <a:latin typeface="Calibri"/>
                <a:cs typeface="Calibri"/>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6619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E4812D-976B-4012-8D9E-5FAFB23C96C0}"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103749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4812D-976B-4012-8D9E-5FAFB23C96C0}"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21699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4812D-976B-4012-8D9E-5FAFB23C96C0}"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294545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E4812D-976B-4012-8D9E-5FAFB23C96C0}"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B6493-DCDE-499C-96BE-7F7CA9A642E5}" type="slidenum">
              <a:rPr lang="en-US" smtClean="0"/>
              <a:t>‹#›</a:t>
            </a:fld>
            <a:endParaRPr lang="en-US"/>
          </a:p>
        </p:txBody>
      </p:sp>
    </p:spTree>
    <p:extLst>
      <p:ext uri="{BB962C8B-B14F-4D97-AF65-F5344CB8AC3E}">
        <p14:creationId xmlns:p14="http://schemas.microsoft.com/office/powerpoint/2010/main" val="901624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emf"/><Relationship Id="rId2" Type="http://schemas.openxmlformats.org/officeDocument/2006/relationships/slideLayout" Target="../slideLayouts/slideLayout18.xml"/><Relationship Id="rId16" Type="http://schemas.openxmlformats.org/officeDocument/2006/relationships/image" Target="../media/image1.e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6.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emf"/><Relationship Id="rId2" Type="http://schemas.openxmlformats.org/officeDocument/2006/relationships/slideLayout" Target="../slideLayouts/slideLayout32.xml"/><Relationship Id="rId16" Type="http://schemas.openxmlformats.org/officeDocument/2006/relationships/image" Target="../media/image1.em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7.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9.png"/><Relationship Id="rId2" Type="http://schemas.openxmlformats.org/officeDocument/2006/relationships/slideLayout" Target="../slideLayouts/slideLayout46.xml"/><Relationship Id="rId16" Type="http://schemas.openxmlformats.org/officeDocument/2006/relationships/image" Target="../media/image18.jp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8.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3"/>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2"/>
            <a:ext cx="237626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solidFill>
                  <a:schemeClr val="accent1"/>
                </a:solidFill>
              </a:rPr>
              <a:t>|</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4"/>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7" y="6363378"/>
            <a:ext cx="2065415"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tx2"/>
                </a:solidFill>
              </a:rPr>
              <a:t>@NACHC</a:t>
            </a:r>
          </a:p>
        </p:txBody>
      </p:sp>
    </p:spTree>
    <p:extLst>
      <p:ext uri="{BB962C8B-B14F-4D97-AF65-F5344CB8AC3E}">
        <p14:creationId xmlns:p14="http://schemas.microsoft.com/office/powerpoint/2010/main" val="2561271755"/>
      </p:ext>
    </p:extLst>
  </p:cSld>
  <p:clrMap bg1="lt1" tx1="dk1" bg2="lt2" tx2="dk2" accent1="accent1" accent2="accent2" accent3="accent3" accent4="accent4" accent5="accent5" accent6="accent6" hlink="hlink" folHlink="folHlink"/>
  <p:sldLayoutIdLst>
    <p:sldLayoutId id="2147483664" r:id="rId1"/>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3"/>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4"/>
            <a:ext cx="2376264" cy="365125"/>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4"/>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8" y="6363380"/>
            <a:ext cx="2065415"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dirty="0">
                <a:solidFill>
                  <a:schemeClr val="tx2"/>
                </a:solidFill>
              </a:rPr>
              <a:t>@NACHC</a:t>
            </a:r>
          </a:p>
        </p:txBody>
      </p:sp>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4"/>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2"/>
            <a:ext cx="237626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5"/>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7" y="6363378"/>
            <a:ext cx="2065415"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2"/>
                </a:solidFill>
              </a:rPr>
              <a:t>@NACHC</a:t>
            </a:r>
          </a:p>
        </p:txBody>
      </p:sp>
    </p:spTree>
    <p:extLst>
      <p:ext uri="{BB962C8B-B14F-4D97-AF65-F5344CB8AC3E}">
        <p14:creationId xmlns:p14="http://schemas.microsoft.com/office/powerpoint/2010/main" val="3691963255"/>
      </p:ext>
    </p:extLst>
  </p:cSld>
  <p:clrMap bg1="lt1" tx1="dk1" bg2="lt2" tx2="dk2" accent1="accent1" accent2="accent2" accent3="accent3" accent4="accent4" accent5="accent5" accent6="accent6" hlink="hlink" folHlink="folHlink"/>
  <p:sldLayoutIdLst>
    <p:sldLayoutId id="2147483677" r:id="rId1"/>
    <p:sldLayoutId id="2147483703" r:id="rId2"/>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3B776ABD-524B-444B-B37E-99772C3CE4C3}"/>
              </a:ext>
            </a:extLst>
          </p:cNvPr>
          <p:cNvSpPr>
            <a:spLocks noGrp="1" noChangeArrowheads="1"/>
          </p:cNvSpPr>
          <p:nvPr>
            <p:ph type="title"/>
          </p:nvPr>
        </p:nvSpPr>
        <p:spPr bwMode="auto">
          <a:xfrm>
            <a:off x="838200" y="365125"/>
            <a:ext cx="10515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10A32347-9269-4173-B2EB-ECD6C68C31B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76" name="Picture 7">
            <a:extLst>
              <a:ext uri="{FF2B5EF4-FFF2-40B4-BE49-F238E27FC236}">
                <a16:creationId xmlns:a16="http://schemas.microsoft.com/office/drawing/2014/main" id="{D0A3D4FC-35DA-4FB9-9E87-1CA4E0778E6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201" y="6353175"/>
            <a:ext cx="1387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a:extLst>
              <a:ext uri="{FF2B5EF4-FFF2-40B4-BE49-F238E27FC236}">
                <a16:creationId xmlns:a16="http://schemas.microsoft.com/office/drawing/2014/main" id="{F7917BC5-7357-4130-B58A-989677BB8D68}"/>
              </a:ext>
            </a:extLst>
          </p:cNvPr>
          <p:cNvSpPr>
            <a:spLocks noGrp="1"/>
          </p:cNvSpPr>
          <p:nvPr>
            <p:ph type="ftr" sz="quarter" idx="3"/>
          </p:nvPr>
        </p:nvSpPr>
        <p:spPr>
          <a:xfrm>
            <a:off x="4908551" y="6356352"/>
            <a:ext cx="2374900" cy="365125"/>
          </a:xfrm>
          <a:prstGeom prst="rect">
            <a:avLst/>
          </a:prstGeom>
        </p:spPr>
        <p:txBody>
          <a:bodyPr vert="horz" lIns="91440" tIns="45720" rIns="91440" bIns="45720" rtlCol="0" anchor="ctr"/>
          <a:lstStyle>
            <a:lvl1pPr algn="ctr">
              <a:defRPr sz="900" dirty="0" err="1">
                <a:solidFill>
                  <a:schemeClr val="tx1">
                    <a:tint val="75000"/>
                  </a:schemeClr>
                </a:solidFill>
              </a:defRPr>
            </a:lvl1pPr>
          </a:lstStyle>
          <a:p>
            <a:pPr>
              <a:defRPr/>
            </a:pPr>
            <a:r>
              <a:rPr lang="en-US"/>
              <a:t>www.nachc.org</a:t>
            </a:r>
          </a:p>
        </p:txBody>
      </p:sp>
      <p:sp>
        <p:nvSpPr>
          <p:cNvPr id="9" name="Slide Number Placeholder 5">
            <a:extLst>
              <a:ext uri="{FF2B5EF4-FFF2-40B4-BE49-F238E27FC236}">
                <a16:creationId xmlns:a16="http://schemas.microsoft.com/office/drawing/2014/main" id="{9837D15B-E95F-40B4-A0CD-A60426FADE1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dirty="0">
                <a:solidFill>
                  <a:schemeClr val="accent1"/>
                </a:solidFill>
              </a:defRPr>
            </a:lvl1pPr>
          </a:lstStyle>
          <a:p>
            <a:pPr>
              <a:defRPr/>
            </a:pPr>
            <a:r>
              <a:rPr lang="en-US"/>
              <a:t>|</a:t>
            </a:r>
            <a:r>
              <a:rPr lang="en-US">
                <a:solidFill>
                  <a:schemeClr val="tx1">
                    <a:tint val="75000"/>
                  </a:schemeClr>
                </a:solidFill>
              </a:rPr>
              <a:t> </a:t>
            </a:r>
            <a:fld id="{B94C730B-89F6-4646-ABA0-C7A3539BA92A}" type="slidenum">
              <a:rPr lang="en-US" smtClean="0">
                <a:solidFill>
                  <a:schemeClr val="tx2"/>
                </a:solidFill>
              </a:rPr>
              <a:pPr>
                <a:defRPr/>
              </a:pPr>
              <a:t>‹#›</a:t>
            </a:fld>
            <a:endParaRPr lang="en-US">
              <a:solidFill>
                <a:schemeClr val="tx2"/>
              </a:solidFill>
            </a:endParaRPr>
          </a:p>
        </p:txBody>
      </p:sp>
      <p:pic>
        <p:nvPicPr>
          <p:cNvPr id="3079" name="Picture 5">
            <a:extLst>
              <a:ext uri="{FF2B5EF4-FFF2-40B4-BE49-F238E27FC236}">
                <a16:creationId xmlns:a16="http://schemas.microsoft.com/office/drawing/2014/main" id="{B35EE93F-1FA8-425D-9DB9-7E36E6236F9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128251" y="6453190"/>
            <a:ext cx="79216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id="{F055E9C7-6775-4D5F-8CCB-8BA0FBD4A215}"/>
              </a:ext>
            </a:extLst>
          </p:cNvPr>
          <p:cNvSpPr txBox="1">
            <a:spLocks/>
          </p:cNvSpPr>
          <p:nvPr userDrawn="1"/>
        </p:nvSpPr>
        <p:spPr>
          <a:xfrm>
            <a:off x="8759825" y="6362702"/>
            <a:ext cx="2065339"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dirty="0">
                <a:solidFill>
                  <a:schemeClr val="tx2"/>
                </a:solidFill>
              </a:rPr>
              <a:t>@NACHC</a:t>
            </a:r>
          </a:p>
        </p:txBody>
      </p:sp>
    </p:spTree>
    <p:extLst>
      <p:ext uri="{BB962C8B-B14F-4D97-AF65-F5344CB8AC3E}">
        <p14:creationId xmlns:p14="http://schemas.microsoft.com/office/powerpoint/2010/main" val="2411190455"/>
      </p:ext>
    </p:extLst>
  </p:cSld>
  <p:clrMap bg1="lt1" tx1="dk1" bg2="lt2" tx2="dk2" accent1="accent1" accent2="accent2" accent3="accent3" accent4="accent4" accent5="accent5" accent6="accent6" hlink="hlink" folHlink="folHlink"/>
  <p:sldLayoutIdLst>
    <p:sldLayoutId id="2147483737" r:id="rId1"/>
  </p:sldLayoutIdLst>
  <p:hf hdr="0" dt="0"/>
  <p:txStyles>
    <p:titleStyle>
      <a:lvl1pPr algn="l" rtl="0" fontAlgn="base">
        <a:lnSpc>
          <a:spcPct val="90000"/>
        </a:lnSpc>
        <a:spcBef>
          <a:spcPct val="0"/>
        </a:spcBef>
        <a:spcAft>
          <a:spcPct val="0"/>
        </a:spcAft>
        <a:defRPr sz="4000" kern="1200">
          <a:solidFill>
            <a:schemeClr val="tx1"/>
          </a:solidFill>
          <a:latin typeface="+mj-lt"/>
          <a:ea typeface="+mj-ea"/>
          <a:cs typeface="+mj-cs"/>
        </a:defRPr>
      </a:lvl1pPr>
      <a:lvl2pPr algn="l" rtl="0" fontAlgn="base">
        <a:lnSpc>
          <a:spcPct val="90000"/>
        </a:lnSpc>
        <a:spcBef>
          <a:spcPct val="0"/>
        </a:spcBef>
        <a:spcAft>
          <a:spcPct val="0"/>
        </a:spcAft>
        <a:defRPr sz="4000">
          <a:solidFill>
            <a:schemeClr val="tx1"/>
          </a:solidFill>
          <a:latin typeface="Calibri" panose="020F0502020204030204" pitchFamily="34" charset="0"/>
        </a:defRPr>
      </a:lvl2pPr>
      <a:lvl3pPr algn="l" rtl="0" fontAlgn="base">
        <a:lnSpc>
          <a:spcPct val="90000"/>
        </a:lnSpc>
        <a:spcBef>
          <a:spcPct val="0"/>
        </a:spcBef>
        <a:spcAft>
          <a:spcPct val="0"/>
        </a:spcAft>
        <a:defRPr sz="4000">
          <a:solidFill>
            <a:schemeClr val="tx1"/>
          </a:solidFill>
          <a:latin typeface="Calibri" panose="020F0502020204030204" pitchFamily="34" charset="0"/>
        </a:defRPr>
      </a:lvl3pPr>
      <a:lvl4pPr algn="l" rtl="0" fontAlgn="base">
        <a:lnSpc>
          <a:spcPct val="90000"/>
        </a:lnSpc>
        <a:spcBef>
          <a:spcPct val="0"/>
        </a:spcBef>
        <a:spcAft>
          <a:spcPct val="0"/>
        </a:spcAft>
        <a:defRPr sz="4000">
          <a:solidFill>
            <a:schemeClr val="tx1"/>
          </a:solidFill>
          <a:latin typeface="Calibri" panose="020F0502020204030204" pitchFamily="34" charset="0"/>
        </a:defRPr>
      </a:lvl4pPr>
      <a:lvl5pPr algn="l" rtl="0" fontAlgn="base">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46B60-7C82-FF45-AC42-8912335BC3EF}" type="slidenum">
              <a:rPr lang="en-US" smtClean="0"/>
              <a:pPr/>
              <a:t>‹#›</a:t>
            </a:fld>
            <a:endParaRPr lang="en-US" dirty="0"/>
          </a:p>
        </p:txBody>
      </p:sp>
    </p:spTree>
    <p:extLst>
      <p:ext uri="{BB962C8B-B14F-4D97-AF65-F5344CB8AC3E}">
        <p14:creationId xmlns:p14="http://schemas.microsoft.com/office/powerpoint/2010/main" val="285778542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17608537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www.nachc.org</a:t>
            </a:r>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281857564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5B8545-4351-AD4E-8862-9FA0B7A179C0}"/>
              </a:ext>
            </a:extLst>
          </p:cNvPr>
          <p:cNvPicPr>
            <a:picLocks noChangeAspect="1"/>
          </p:cNvPicPr>
          <p:nvPr userDrawn="1"/>
        </p:nvPicPr>
        <p:blipFill>
          <a:blip r:embed="rId16"/>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91440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371600"/>
            <a:ext cx="10515600" cy="48371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133350" y="6438797"/>
            <a:ext cx="1220449" cy="365125"/>
          </a:xfrm>
          <a:prstGeom prst="rect">
            <a:avLst/>
          </a:prstGeom>
        </p:spPr>
        <p:txBody>
          <a:bodyPr vert="horz" lIns="91440" tIns="45720" rIns="91440" bIns="45720" rtlCol="0" anchor="ctr"/>
          <a:lstStyle>
            <a:lvl1pPr algn="r">
              <a:defRPr sz="1200" b="1">
                <a:solidFill>
                  <a:schemeClr val="bg1"/>
                </a:solidFill>
              </a:defRPr>
            </a:lvl1pPr>
          </a:lstStyle>
          <a:p>
            <a:fld id="{2C846B60-7C82-FF45-AC42-8912335BC3EF}" type="slidenum">
              <a:rPr lang="en-US" smtClean="0"/>
              <a:pPr/>
              <a:t>‹#›</a:t>
            </a:fld>
            <a:endParaRPr lang="en-US" dirty="0"/>
          </a:p>
        </p:txBody>
      </p:sp>
      <p:pic>
        <p:nvPicPr>
          <p:cNvPr id="9" name="Picture 8">
            <a:extLst>
              <a:ext uri="{FF2B5EF4-FFF2-40B4-BE49-F238E27FC236}">
                <a16:creationId xmlns:a16="http://schemas.microsoft.com/office/drawing/2014/main" id="{0122E206-0040-8D46-8745-46D9EBCA191A}"/>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722345" y="6406587"/>
            <a:ext cx="6725497" cy="458557"/>
          </a:xfrm>
          <a:prstGeom prst="rect">
            <a:avLst/>
          </a:prstGeom>
        </p:spPr>
      </p:pic>
    </p:spTree>
    <p:extLst>
      <p:ext uri="{BB962C8B-B14F-4D97-AF65-F5344CB8AC3E}">
        <p14:creationId xmlns:p14="http://schemas.microsoft.com/office/powerpoint/2010/main" val="72675969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hdr="0" ftr="0" dt="0"/>
  <p:txStyles>
    <p:titleStyle>
      <a:lvl1pPr algn="l" defTabSz="914400" rtl="0" eaLnBrk="1" latinLnBrk="0" hangingPunct="1">
        <a:lnSpc>
          <a:spcPct val="90000"/>
        </a:lnSpc>
        <a:spcBef>
          <a:spcPct val="0"/>
        </a:spcBef>
        <a:buNone/>
        <a:defRPr sz="4400" b="0" kern="1200" baseline="0">
          <a:solidFill>
            <a:srgbClr val="0072C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3.xml"/><Relationship Id="rId7" Type="http://schemas.openxmlformats.org/officeDocument/2006/relationships/image" Target="../media/image59.png"/><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62.png"/><Relationship Id="rId4" Type="http://schemas.openxmlformats.org/officeDocument/2006/relationships/diagramQuickStyle" Target="../diagrams/quickStyle3.xml"/><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hyperlink" Target="https://hub.jhu.edu/2020/03/27/mark-dredze-social-media-misinformation/" TargetMode="External"/><Relationship Id="rId2" Type="http://schemas.openxmlformats.org/officeDocument/2006/relationships/image" Target="../media/image65.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67.sv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nachc.org/" TargetMode="Externa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3" Type="http://schemas.openxmlformats.org/officeDocument/2006/relationships/hyperlink" Target="https://www.coursera.org/learn/covid-vaccine-ambassador" TargetMode="External"/><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93.sv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hyperlink" Target="https://www.nursingworld.org/practice-policy/work-environment/health-safety/disaster-preparedness/coronavirus/" TargetMode="External"/><Relationship Id="rId7" Type="http://schemas.openxmlformats.org/officeDocument/2006/relationships/hyperlink" Target="https://firstdraftnews.org/vaccine-insights-flexible-learning-course/" TargetMode="External"/><Relationship Id="rId2" Type="http://schemas.openxmlformats.org/officeDocument/2006/relationships/hyperlink" Target="https://www.coursera.org/learn/covid-vaccine-ambassador" TargetMode="External"/><Relationship Id="rId1" Type="http://schemas.openxmlformats.org/officeDocument/2006/relationships/slideLayout" Target="../slideLayouts/slideLayout5.xml"/><Relationship Id="rId6" Type="http://schemas.openxmlformats.org/officeDocument/2006/relationships/hyperlink" Target="https://www.nachc.org/coronavirus/" TargetMode="External"/><Relationship Id="rId5" Type="http://schemas.openxmlformats.org/officeDocument/2006/relationships/hyperlink" Target="https://madetosave.org/learn/" TargetMode="External"/><Relationship Id="rId4" Type="http://schemas.openxmlformats.org/officeDocument/2006/relationships/hyperlink" Target="https://publichealth.jhu.edu/2021/how-can-i-talk-to-my-friends-and-family-about-getting-vaccinated-for-covid-19"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wmontalvo@nachc.com" TargetMode="Externa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tksell@jhu.edu" TargetMode="Externa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F5902C-2F0D-4652-9445-1C26D71A45A0}"/>
              </a:ext>
            </a:extLst>
          </p:cNvPr>
          <p:cNvSpPr txBox="1"/>
          <p:nvPr/>
        </p:nvSpPr>
        <p:spPr>
          <a:xfrm>
            <a:off x="4820575" y="2120263"/>
            <a:ext cx="7371425" cy="3893374"/>
          </a:xfrm>
          <a:prstGeom prst="rect">
            <a:avLst/>
          </a:prstGeom>
          <a:noFill/>
        </p:spPr>
        <p:txBody>
          <a:bodyPr wrap="square" rtlCol="0">
            <a:spAutoFit/>
          </a:bodyPr>
          <a:lstStyle/>
          <a:p>
            <a:pPr algn="ctr"/>
            <a:r>
              <a:rPr lang="en-US" sz="3200" b="1" dirty="0">
                <a:solidFill>
                  <a:schemeClr val="accent2"/>
                </a:solidFill>
              </a:rPr>
              <a:t>Office Hour </a:t>
            </a:r>
            <a:r>
              <a:rPr lang="en-US" sz="3200" b="1">
                <a:solidFill>
                  <a:schemeClr val="accent2"/>
                </a:solidFill>
              </a:rPr>
              <a:t>for </a:t>
            </a:r>
            <a:br>
              <a:rPr lang="en-US" sz="3200" b="1">
                <a:solidFill>
                  <a:schemeClr val="accent2"/>
                </a:solidFill>
              </a:rPr>
            </a:br>
            <a:r>
              <a:rPr lang="en-US" sz="3200" b="1">
                <a:solidFill>
                  <a:schemeClr val="accent2"/>
                </a:solidFill>
              </a:rPr>
              <a:t>Clinical </a:t>
            </a:r>
            <a:r>
              <a:rPr lang="en-US" sz="3200" b="1" dirty="0">
                <a:solidFill>
                  <a:schemeClr val="accent2"/>
                </a:solidFill>
              </a:rPr>
              <a:t>Leaders &amp; Care Teams:</a:t>
            </a:r>
            <a:br>
              <a:rPr lang="en-US" sz="3200" b="1" dirty="0">
                <a:solidFill>
                  <a:schemeClr val="accent2"/>
                </a:solidFill>
              </a:rPr>
            </a:br>
            <a:endParaRPr lang="en-US" sz="3200" b="1" dirty="0">
              <a:solidFill>
                <a:schemeClr val="accent2"/>
              </a:solidFill>
            </a:endParaRPr>
          </a:p>
          <a:p>
            <a:pPr algn="ctr"/>
            <a:r>
              <a:rPr lang="en-US" sz="3200" b="1" dirty="0">
                <a:solidFill>
                  <a:schemeClr val="accent2"/>
                </a:solidFill>
              </a:rPr>
              <a:t>Combating Misinformation and Disinformation Related to the COVID-19 Vaccination</a:t>
            </a:r>
          </a:p>
          <a:p>
            <a:pPr algn="ctr"/>
            <a:endParaRPr lang="en-US" sz="2700" b="1" dirty="0">
              <a:solidFill>
                <a:schemeClr val="accent2"/>
              </a:solidFill>
            </a:endParaRPr>
          </a:p>
          <a:p>
            <a:pPr algn="ctr"/>
            <a:r>
              <a:rPr lang="en-US" sz="2800" b="1" dirty="0">
                <a:solidFill>
                  <a:schemeClr val="accent1"/>
                </a:solidFill>
              </a:rPr>
              <a:t>Wednesday, January 26, 2022</a:t>
            </a:r>
          </a:p>
        </p:txBody>
      </p:sp>
      <p:sp>
        <p:nvSpPr>
          <p:cNvPr id="6" name="Subtitle 2">
            <a:extLst>
              <a:ext uri="{FF2B5EF4-FFF2-40B4-BE49-F238E27FC236}">
                <a16:creationId xmlns:a16="http://schemas.microsoft.com/office/drawing/2014/main" id="{3849A5D6-F42A-894D-BA39-F8227CD51E7A}"/>
              </a:ext>
            </a:extLst>
          </p:cNvPr>
          <p:cNvSpPr>
            <a:spLocks noGrp="1"/>
          </p:cNvSpPr>
          <p:nvPr/>
        </p:nvSpPr>
        <p:spPr>
          <a:xfrm>
            <a:off x="4290873" y="6205491"/>
            <a:ext cx="7901127" cy="572610"/>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000" i="1" dirty="0">
                <a:solidFill>
                  <a:schemeClr val="accent3"/>
                </a:solidFill>
              </a:rPr>
              <a:t>This project is supported by the Health Resources and Services Administration (HRSA) of the U.S. Department of Health and Human Services (HHS) as part of an award totaling $6,625,000 with 0 percent financed with non-governmental sources. The contents are those of the author(s) and do not necessarily represent the official views of, nor an endorsement, by HRSA, HHS, or the U.S. Government. For more information, please visit HRSA.gov.   </a:t>
            </a:r>
          </a:p>
        </p:txBody>
      </p:sp>
    </p:spTree>
    <p:extLst>
      <p:ext uri="{BB962C8B-B14F-4D97-AF65-F5344CB8AC3E}">
        <p14:creationId xmlns:p14="http://schemas.microsoft.com/office/powerpoint/2010/main" val="4128336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818A-D0E2-4F71-9C62-04554703FE61}"/>
              </a:ext>
            </a:extLst>
          </p:cNvPr>
          <p:cNvSpPr>
            <a:spLocks noGrp="1"/>
          </p:cNvSpPr>
          <p:nvPr>
            <p:ph type="title"/>
          </p:nvPr>
        </p:nvSpPr>
        <p:spPr>
          <a:xfrm>
            <a:off x="2266950" y="1619683"/>
            <a:ext cx="2392030" cy="2753125"/>
          </a:xfrm>
        </p:spPr>
        <p:txBody>
          <a:bodyPr/>
          <a:lstStyle/>
          <a:p>
            <a:r>
              <a:rPr lang="en-US" dirty="0">
                <a:solidFill>
                  <a:schemeClr val="bg1"/>
                </a:solidFill>
              </a:rPr>
              <a:t>Messaging</a:t>
            </a:r>
            <a:br>
              <a:rPr lang="en-US" dirty="0">
                <a:solidFill>
                  <a:schemeClr val="bg1"/>
                </a:solidFill>
              </a:rPr>
            </a:br>
            <a:r>
              <a:rPr lang="en-US" dirty="0">
                <a:solidFill>
                  <a:schemeClr val="bg1"/>
                </a:solidFill>
              </a:rPr>
              <a:t>Matters</a:t>
            </a:r>
            <a:br>
              <a:rPr lang="en-US" dirty="0">
                <a:solidFill>
                  <a:schemeClr val="bg1"/>
                </a:solidFill>
              </a:rPr>
            </a:br>
            <a:r>
              <a:rPr lang="en-US" dirty="0">
                <a:solidFill>
                  <a:schemeClr val="bg1"/>
                </a:solidFill>
              </a:rPr>
              <a:t>Co-design</a:t>
            </a:r>
            <a:br>
              <a:rPr lang="en-US" dirty="0">
                <a:solidFill>
                  <a:schemeClr val="bg1"/>
                </a:solidFill>
              </a:rPr>
            </a:br>
            <a:r>
              <a:rPr lang="en-US" dirty="0">
                <a:solidFill>
                  <a:schemeClr val="bg1"/>
                </a:solidFill>
              </a:rPr>
              <a:t>Listening</a:t>
            </a:r>
            <a:br>
              <a:rPr lang="en-US" dirty="0">
                <a:solidFill>
                  <a:schemeClr val="bg1"/>
                </a:solidFill>
              </a:rPr>
            </a:br>
            <a:r>
              <a:rPr lang="en-US" dirty="0">
                <a:solidFill>
                  <a:schemeClr val="bg1"/>
                </a:solidFill>
              </a:rPr>
              <a:t>Sessions</a:t>
            </a:r>
          </a:p>
        </p:txBody>
      </p:sp>
      <p:sp>
        <p:nvSpPr>
          <p:cNvPr id="5" name="Slide Number Placeholder 4">
            <a:extLst>
              <a:ext uri="{FF2B5EF4-FFF2-40B4-BE49-F238E27FC236}">
                <a16:creationId xmlns:a16="http://schemas.microsoft.com/office/drawing/2014/main" id="{9004D2E8-F51A-4660-9481-88185C8CFBE3}"/>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10</a:t>
            </a:fld>
            <a:endParaRPr lang="en-US">
              <a:solidFill>
                <a:schemeClr val="tx2"/>
              </a:solidFill>
            </a:endParaRPr>
          </a:p>
        </p:txBody>
      </p:sp>
      <p:sp>
        <p:nvSpPr>
          <p:cNvPr id="6" name="TextBox 5">
            <a:extLst>
              <a:ext uri="{FF2B5EF4-FFF2-40B4-BE49-F238E27FC236}">
                <a16:creationId xmlns:a16="http://schemas.microsoft.com/office/drawing/2014/main" id="{E61D0636-C824-4DFF-9A29-24F9DE6B8818}"/>
              </a:ext>
            </a:extLst>
          </p:cNvPr>
          <p:cNvSpPr txBox="1"/>
          <p:nvPr/>
        </p:nvSpPr>
        <p:spPr>
          <a:xfrm>
            <a:off x="6162676" y="624013"/>
            <a:ext cx="4190261" cy="5732338"/>
          </a:xfrm>
          <a:prstGeom prst="rect">
            <a:avLst/>
          </a:prstGeom>
          <a:noFill/>
        </p:spPr>
        <p:txBody>
          <a:bodyPr wrap="square" rtlCol="0">
            <a:spAutoFit/>
          </a:bodyPr>
          <a:lstStyle/>
          <a:p>
            <a:r>
              <a:rPr lang="en-US" sz="2400" dirty="0">
                <a:solidFill>
                  <a:schemeClr val="tx2"/>
                </a:solidFill>
              </a:rPr>
              <a:t>Special thanks to participating organizations:</a:t>
            </a:r>
          </a:p>
          <a:p>
            <a:endParaRPr lang="en-US" sz="1350" dirty="0"/>
          </a:p>
          <a:p>
            <a:pPr marL="214313" indent="-214313">
              <a:buClr>
                <a:schemeClr val="accent2"/>
              </a:buClr>
              <a:buFont typeface="Arial" panose="020B0604020202020204" pitchFamily="34" charset="0"/>
              <a:buChar char="•"/>
            </a:pPr>
            <a:r>
              <a:rPr lang="en-US" sz="2000" dirty="0">
                <a:solidFill>
                  <a:schemeClr val="accent3"/>
                </a:solidFill>
              </a:rPr>
              <a:t>Albany Area Health</a:t>
            </a:r>
          </a:p>
          <a:p>
            <a:pPr marL="214313" indent="-214313">
              <a:buClr>
                <a:schemeClr val="accent2"/>
              </a:buClr>
              <a:buFont typeface="Arial" panose="020B0604020202020204" pitchFamily="34" charset="0"/>
              <a:buChar char="•"/>
            </a:pPr>
            <a:r>
              <a:rPr lang="en-US" sz="2000" dirty="0">
                <a:solidFill>
                  <a:schemeClr val="accent3"/>
                </a:solidFill>
              </a:rPr>
              <a:t>Eisner </a:t>
            </a:r>
          </a:p>
          <a:p>
            <a:pPr marL="214313" indent="-214313">
              <a:buClr>
                <a:schemeClr val="accent2"/>
              </a:buClr>
              <a:buFont typeface="Arial" panose="020B0604020202020204" pitchFamily="34" charset="0"/>
              <a:buChar char="•"/>
            </a:pPr>
            <a:r>
              <a:rPr lang="en-US" sz="2000" dirty="0">
                <a:solidFill>
                  <a:schemeClr val="accent3"/>
                </a:solidFill>
              </a:rPr>
              <a:t>Esperanza</a:t>
            </a:r>
          </a:p>
          <a:p>
            <a:pPr marL="214313" indent="-214313">
              <a:buClr>
                <a:schemeClr val="accent2"/>
              </a:buClr>
              <a:buFont typeface="Arial" panose="020B0604020202020204" pitchFamily="34" charset="0"/>
              <a:buChar char="•"/>
            </a:pPr>
            <a:r>
              <a:rPr lang="en-US" sz="2000" dirty="0">
                <a:solidFill>
                  <a:schemeClr val="accent3"/>
                </a:solidFill>
              </a:rPr>
              <a:t>Health Partners of Ohio</a:t>
            </a:r>
          </a:p>
          <a:p>
            <a:pPr marL="214313" indent="-214313">
              <a:buClr>
                <a:schemeClr val="accent2"/>
              </a:buClr>
              <a:buFont typeface="Arial" panose="020B0604020202020204" pitchFamily="34" charset="0"/>
              <a:buChar char="•"/>
            </a:pPr>
            <a:r>
              <a:rPr lang="en-US" sz="2000" dirty="0">
                <a:solidFill>
                  <a:schemeClr val="accent3"/>
                </a:solidFill>
              </a:rPr>
              <a:t>Heart of Ohio</a:t>
            </a:r>
          </a:p>
          <a:p>
            <a:pPr marL="214313" indent="-214313">
              <a:buClr>
                <a:schemeClr val="accent2"/>
              </a:buClr>
              <a:buFont typeface="Arial" panose="020B0604020202020204" pitchFamily="34" charset="0"/>
              <a:buChar char="•"/>
            </a:pPr>
            <a:r>
              <a:rPr lang="en-US" sz="2000" dirty="0">
                <a:solidFill>
                  <a:schemeClr val="accent3"/>
                </a:solidFill>
              </a:rPr>
              <a:t>FHC of Georgia</a:t>
            </a:r>
          </a:p>
          <a:p>
            <a:pPr marL="214313" indent="-214313">
              <a:buClr>
                <a:schemeClr val="accent2"/>
              </a:buClr>
              <a:buFont typeface="Arial" panose="020B0604020202020204" pitchFamily="34" charset="0"/>
              <a:buChar char="•"/>
            </a:pPr>
            <a:r>
              <a:rPr lang="en-US" sz="2000" dirty="0">
                <a:solidFill>
                  <a:schemeClr val="accent3"/>
                </a:solidFill>
              </a:rPr>
              <a:t>Hamilton Health Center </a:t>
            </a:r>
          </a:p>
          <a:p>
            <a:pPr marL="214313" indent="-214313">
              <a:buClr>
                <a:schemeClr val="accent2"/>
              </a:buClr>
              <a:buFont typeface="Arial" panose="020B0604020202020204" pitchFamily="34" charset="0"/>
              <a:buChar char="•"/>
            </a:pPr>
            <a:r>
              <a:rPr lang="en-US" sz="2000" dirty="0">
                <a:solidFill>
                  <a:schemeClr val="accent3"/>
                </a:solidFill>
              </a:rPr>
              <a:t>Spectrum Health</a:t>
            </a:r>
          </a:p>
          <a:p>
            <a:pPr marL="214313" indent="-214313">
              <a:buClr>
                <a:schemeClr val="accent2"/>
              </a:buClr>
              <a:buFont typeface="Arial" panose="020B0604020202020204" pitchFamily="34" charset="0"/>
              <a:buChar char="•"/>
            </a:pPr>
            <a:r>
              <a:rPr lang="en-US" sz="2000" dirty="0">
                <a:solidFill>
                  <a:schemeClr val="accent3"/>
                </a:solidFill>
              </a:rPr>
              <a:t>Urban Health Plan </a:t>
            </a:r>
          </a:p>
          <a:p>
            <a:endParaRPr lang="en-US" sz="1350" dirty="0"/>
          </a:p>
          <a:p>
            <a:r>
              <a:rPr lang="en-US" sz="2400" dirty="0">
                <a:solidFill>
                  <a:schemeClr val="tx2"/>
                </a:solidFill>
              </a:rPr>
              <a:t>And</a:t>
            </a:r>
          </a:p>
          <a:p>
            <a:endParaRPr lang="en-US" sz="1350" dirty="0"/>
          </a:p>
          <a:p>
            <a:pPr marL="214313" indent="-214313">
              <a:buClr>
                <a:schemeClr val="accent2"/>
              </a:buClr>
              <a:buFont typeface="Arial" panose="020B0604020202020204" pitchFamily="34" charset="0"/>
              <a:buChar char="•"/>
            </a:pPr>
            <a:r>
              <a:rPr lang="en-US" sz="2000" dirty="0">
                <a:solidFill>
                  <a:schemeClr val="accent3"/>
                </a:solidFill>
              </a:rPr>
              <a:t>Community Health Worker Group</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spTree>
    <p:extLst>
      <p:ext uri="{BB962C8B-B14F-4D97-AF65-F5344CB8AC3E}">
        <p14:creationId xmlns:p14="http://schemas.microsoft.com/office/powerpoint/2010/main" val="375652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5A5B893A-96B5-4EC4-AB25-641871B87D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5042" y="957271"/>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10" name="TextBox 9">
            <a:extLst>
              <a:ext uri="{FF2B5EF4-FFF2-40B4-BE49-F238E27FC236}">
                <a16:creationId xmlns:a16="http://schemas.microsoft.com/office/drawing/2014/main" id="{49CD4725-A5E3-46B3-9450-CE640BFEBBCB}"/>
              </a:ext>
            </a:extLst>
          </p:cNvPr>
          <p:cNvSpPr txBox="1"/>
          <p:nvPr/>
        </p:nvSpPr>
        <p:spPr>
          <a:xfrm>
            <a:off x="8896350" y="2321719"/>
            <a:ext cx="914400" cy="2492990"/>
          </a:xfrm>
          <a:prstGeom prst="rect">
            <a:avLst/>
          </a:prstGeom>
          <a:noFill/>
        </p:spPr>
        <p:txBody>
          <a:bodyPr wrap="square" rtlCol="0">
            <a:spAutoFit/>
          </a:bodyPr>
          <a:lstStyle/>
          <a:p>
            <a:r>
              <a:rPr lang="en-US" b="1"/>
              <a:t>We’ve been</a:t>
            </a:r>
          </a:p>
          <a:p>
            <a:r>
              <a:rPr lang="en-US" b="1"/>
              <a:t>Here</a:t>
            </a:r>
          </a:p>
          <a:p>
            <a:r>
              <a:rPr lang="en-US" b="1"/>
              <a:t>Before</a:t>
            </a:r>
          </a:p>
          <a:p>
            <a:endParaRPr lang="en-US" b="1"/>
          </a:p>
          <a:p>
            <a:r>
              <a:rPr lang="en-US" b="1"/>
              <a:t>1918</a:t>
            </a:r>
          </a:p>
          <a:p>
            <a:r>
              <a:rPr lang="en-US" b="1"/>
              <a:t>Vs</a:t>
            </a:r>
          </a:p>
          <a:p>
            <a:r>
              <a:rPr lang="en-US" b="1"/>
              <a:t>2020</a:t>
            </a:r>
          </a:p>
          <a:p>
            <a:endParaRPr lang="en-US" sz="1350"/>
          </a:p>
        </p:txBody>
      </p:sp>
      <p:pic>
        <p:nvPicPr>
          <p:cNvPr id="5" name="Picture 4" descr="Graphical user interface, application&#10;&#10;Description automatically generated">
            <a:extLst>
              <a:ext uri="{FF2B5EF4-FFF2-40B4-BE49-F238E27FC236}">
                <a16:creationId xmlns:a16="http://schemas.microsoft.com/office/drawing/2014/main" id="{0A261C9A-C3F9-48F9-817A-E387AE187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9683" y="5608691"/>
            <a:ext cx="1057277" cy="294711"/>
          </a:xfrm>
          <a:prstGeom prst="rect">
            <a:avLst/>
          </a:prstGeom>
        </p:spPr>
      </p:pic>
    </p:spTree>
    <p:extLst>
      <p:ext uri="{BB962C8B-B14F-4D97-AF65-F5344CB8AC3E}">
        <p14:creationId xmlns:p14="http://schemas.microsoft.com/office/powerpoint/2010/main" val="3095750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58A54C3E-35F8-443F-818A-F692DB136A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19449" y="857258"/>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descr="Graphical user interface, application&#10;&#10;Description automatically generated">
            <a:extLst>
              <a:ext uri="{FF2B5EF4-FFF2-40B4-BE49-F238E27FC236}">
                <a16:creationId xmlns:a16="http://schemas.microsoft.com/office/drawing/2014/main" id="{DB7A3072-B7BA-40E2-AE1C-A6F78DB87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397" y="5541268"/>
            <a:ext cx="1057277" cy="294711"/>
          </a:xfrm>
          <a:prstGeom prst="rect">
            <a:avLst/>
          </a:prstGeom>
        </p:spPr>
      </p:pic>
    </p:spTree>
    <p:extLst>
      <p:ext uri="{BB962C8B-B14F-4D97-AF65-F5344CB8AC3E}">
        <p14:creationId xmlns:p14="http://schemas.microsoft.com/office/powerpoint/2010/main" val="3765439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6D6E-BB2C-496E-B353-EFB2CF92008A}"/>
              </a:ext>
            </a:extLst>
          </p:cNvPr>
          <p:cNvSpPr>
            <a:spLocks noGrp="1"/>
          </p:cNvSpPr>
          <p:nvPr>
            <p:ph type="title"/>
          </p:nvPr>
        </p:nvSpPr>
        <p:spPr>
          <a:xfrm>
            <a:off x="1726909" y="1854622"/>
            <a:ext cx="3040354" cy="1106754"/>
          </a:xfrm>
        </p:spPr>
        <p:txBody>
          <a:bodyPr/>
          <a:lstStyle/>
          <a:p>
            <a:r>
              <a:rPr lang="en-US" dirty="0">
                <a:solidFill>
                  <a:schemeClr val="bg1"/>
                </a:solidFill>
              </a:rPr>
              <a:t>Staff Listening Session</a:t>
            </a: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3" name="Text Placeholder 2">
            <a:extLst>
              <a:ext uri="{FF2B5EF4-FFF2-40B4-BE49-F238E27FC236}">
                <a16:creationId xmlns:a16="http://schemas.microsoft.com/office/drawing/2014/main" id="{977C3983-6175-49BC-A14B-A2B937AE774C}"/>
              </a:ext>
            </a:extLst>
          </p:cNvPr>
          <p:cNvSpPr>
            <a:spLocks noGrp="1"/>
          </p:cNvSpPr>
          <p:nvPr>
            <p:ph type="body" sz="quarter" idx="21"/>
          </p:nvPr>
        </p:nvSpPr>
        <p:spPr>
          <a:xfrm>
            <a:off x="5772747" y="77847"/>
            <a:ext cx="4922044" cy="6136656"/>
          </a:xfrm>
        </p:spPr>
        <p:txBody>
          <a:bodyPr>
            <a:normAutofit fontScale="85000" lnSpcReduction="20000"/>
          </a:bodyPr>
          <a:lstStyle/>
          <a:p>
            <a:pPr marL="0" indent="0">
              <a:buNone/>
            </a:pPr>
            <a:r>
              <a:rPr lang="en-US" sz="2600" b="1" dirty="0"/>
              <a:t>Q 1. Please give us a sense about why you at this point have no plans to get vaccinated? </a:t>
            </a:r>
          </a:p>
          <a:p>
            <a:pPr marL="257175" indent="-257175">
              <a:buClr>
                <a:schemeClr val="accent2"/>
              </a:buClr>
              <a:buFont typeface="+mj-lt"/>
              <a:buAutoNum type="arabicPeriod"/>
            </a:pPr>
            <a:r>
              <a:rPr lang="en-US" sz="2400" dirty="0">
                <a:solidFill>
                  <a:schemeClr val="accent3"/>
                </a:solidFill>
              </a:rPr>
              <a:t>“There are a lot of other diseases that’s going on around the country for years but have no vaccination, no cure for those things.  Then, they just to come up with this pandemic and develop a vaccine overnight?”</a:t>
            </a:r>
            <a:br>
              <a:rPr lang="en-US" sz="2200" dirty="0">
                <a:solidFill>
                  <a:schemeClr val="tx1"/>
                </a:solidFill>
              </a:rPr>
            </a:b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buClr>
                <a:schemeClr val="accent2"/>
              </a:buClr>
              <a:buFont typeface="+mj-lt"/>
              <a:buAutoNum type="arabicPeriod"/>
            </a:pPr>
            <a:r>
              <a:rPr lang="en-US" sz="2600" dirty="0">
                <a:solidFill>
                  <a:schemeClr val="accent3"/>
                </a:solidFill>
                <a:latin typeface="Calibri" panose="020F0502020204030204" pitchFamily="34" charset="0"/>
                <a:cs typeface="Times New Roman" panose="02020603050405020304" pitchFamily="18" charset="0"/>
              </a:rPr>
              <a:t>“I don’t trust the government”</a:t>
            </a:r>
          </a:p>
          <a:p>
            <a:pPr lvl="1"/>
            <a:r>
              <a:rPr lang="en-US" dirty="0">
                <a:solidFill>
                  <a:schemeClr val="tx2"/>
                </a:solidFill>
              </a:rPr>
              <a:t>“Medicine, it's a lot of money in medicine so it's like, why is this particular one medication free?  I </a:t>
            </a:r>
            <a:r>
              <a:rPr lang="en-US" dirty="0" err="1">
                <a:solidFill>
                  <a:schemeClr val="tx2"/>
                </a:solidFill>
              </a:rPr>
              <a:t>gotta</a:t>
            </a:r>
            <a:r>
              <a:rPr lang="en-US" dirty="0">
                <a:solidFill>
                  <a:schemeClr val="tx2"/>
                </a:solidFill>
              </a:rPr>
              <a:t> pay for the other medicines.  Yeah, so some red flags up.  But you still have a decision right,  me personally.”</a:t>
            </a:r>
          </a:p>
          <a:p>
            <a:pPr marL="342900" lvl="1" indent="0">
              <a:buNone/>
            </a:pPr>
            <a:endParaRPr lang="en-US" sz="1350" dirty="0"/>
          </a:p>
          <a:p>
            <a:pPr marL="257175" indent="-257175">
              <a:buClr>
                <a:schemeClr val="accent2"/>
              </a:buClr>
              <a:buAutoNum type="arabicPeriod" startAt="3"/>
            </a:pPr>
            <a:r>
              <a:rPr lang="en-US" sz="2600" dirty="0">
                <a:solidFill>
                  <a:schemeClr val="accent3"/>
                </a:solidFill>
              </a:rPr>
              <a:t>“It’s going in my body, it’s scary”</a:t>
            </a:r>
          </a:p>
          <a:p>
            <a:pPr lvl="1"/>
            <a:r>
              <a:rPr lang="en-US" dirty="0">
                <a:solidFill>
                  <a:schemeClr val="tx2"/>
                </a:solidFill>
              </a:rPr>
              <a:t>“What are the ingredients?”</a:t>
            </a:r>
          </a:p>
          <a:p>
            <a:pPr lvl="1"/>
            <a:r>
              <a:rPr lang="en-US" dirty="0">
                <a:solidFill>
                  <a:schemeClr val="tx2"/>
                </a:solidFill>
              </a:rPr>
              <a:t>“What are the side-effects of the vaccine?  You don’t hear a lot about people who have had a reaction”</a:t>
            </a:r>
          </a:p>
        </p:txBody>
      </p:sp>
      <p:sp>
        <p:nvSpPr>
          <p:cNvPr id="4" name="Text Placeholder 3">
            <a:extLst>
              <a:ext uri="{FF2B5EF4-FFF2-40B4-BE49-F238E27FC236}">
                <a16:creationId xmlns:a16="http://schemas.microsoft.com/office/drawing/2014/main" id="{D72D0FEC-5A47-4DF1-95B3-26BD1F4AD0EB}"/>
              </a:ext>
            </a:extLst>
          </p:cNvPr>
          <p:cNvSpPr>
            <a:spLocks noGrp="1"/>
          </p:cNvSpPr>
          <p:nvPr>
            <p:ph type="body" sz="quarter" idx="24"/>
          </p:nvPr>
        </p:nvSpPr>
        <p:spPr/>
        <p:txBody>
          <a:bodyPr/>
          <a:lstStyle/>
          <a:p>
            <a:r>
              <a:rPr lang="en-US"/>
              <a:t>NACHC Messaging Matters</a:t>
            </a:r>
          </a:p>
        </p:txBody>
      </p:sp>
      <p:sp>
        <p:nvSpPr>
          <p:cNvPr id="5" name="Slide Number Placeholder 4">
            <a:extLst>
              <a:ext uri="{FF2B5EF4-FFF2-40B4-BE49-F238E27FC236}">
                <a16:creationId xmlns:a16="http://schemas.microsoft.com/office/drawing/2014/main" id="{CF567042-43CB-472F-BC76-9BB35A4E4FC8}"/>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13</a:t>
            </a:fld>
            <a:endParaRPr lang="en-US">
              <a:solidFill>
                <a:schemeClr val="tx2"/>
              </a:solidFill>
            </a:endParaRPr>
          </a:p>
        </p:txBody>
      </p:sp>
    </p:spTree>
    <p:extLst>
      <p:ext uri="{BB962C8B-B14F-4D97-AF65-F5344CB8AC3E}">
        <p14:creationId xmlns:p14="http://schemas.microsoft.com/office/powerpoint/2010/main" val="2924664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6D6E-BB2C-496E-B353-EFB2CF92008A}"/>
              </a:ext>
            </a:extLst>
          </p:cNvPr>
          <p:cNvSpPr>
            <a:spLocks noGrp="1"/>
          </p:cNvSpPr>
          <p:nvPr>
            <p:ph type="title"/>
          </p:nvPr>
        </p:nvSpPr>
        <p:spPr>
          <a:xfrm>
            <a:off x="1726909" y="1854622"/>
            <a:ext cx="3040354" cy="1106754"/>
          </a:xfrm>
        </p:spPr>
        <p:txBody>
          <a:bodyPr/>
          <a:lstStyle/>
          <a:p>
            <a:r>
              <a:rPr lang="en-US" dirty="0">
                <a:solidFill>
                  <a:schemeClr val="bg1"/>
                </a:solidFill>
              </a:rPr>
              <a:t>Staff</a:t>
            </a:r>
            <a:br>
              <a:rPr lang="en-US" dirty="0">
                <a:solidFill>
                  <a:schemeClr val="bg1"/>
                </a:solidFill>
              </a:rPr>
            </a:br>
            <a:r>
              <a:rPr lang="en-US" dirty="0">
                <a:solidFill>
                  <a:schemeClr val="bg1"/>
                </a:solidFill>
              </a:rPr>
              <a:t>Listening Session</a:t>
            </a: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3" name="Text Placeholder 2">
            <a:extLst>
              <a:ext uri="{FF2B5EF4-FFF2-40B4-BE49-F238E27FC236}">
                <a16:creationId xmlns:a16="http://schemas.microsoft.com/office/drawing/2014/main" id="{977C3983-6175-49BC-A14B-A2B937AE774C}"/>
              </a:ext>
            </a:extLst>
          </p:cNvPr>
          <p:cNvSpPr>
            <a:spLocks noGrp="1"/>
          </p:cNvSpPr>
          <p:nvPr>
            <p:ph type="body" sz="quarter" idx="21"/>
          </p:nvPr>
        </p:nvSpPr>
        <p:spPr>
          <a:xfrm>
            <a:off x="5659398" y="219696"/>
            <a:ext cx="4922044" cy="5781054"/>
          </a:xfrm>
        </p:spPr>
        <p:txBody>
          <a:bodyPr>
            <a:normAutofit lnSpcReduction="10000"/>
          </a:bodyPr>
          <a:lstStyle/>
          <a:p>
            <a:pPr marL="0" indent="0">
              <a:buNone/>
            </a:pPr>
            <a:r>
              <a:rPr lang="en-US" sz="2400" b="1" dirty="0"/>
              <a:t>Q 1. Please give us a sense about why you at this point have no plans to get vaccinated? </a:t>
            </a:r>
          </a:p>
          <a:p>
            <a:pPr>
              <a:buClr>
                <a:schemeClr val="accent2"/>
              </a:buClr>
            </a:pPr>
            <a:r>
              <a:rPr lang="en-US" sz="2000"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“For me is the is the </a:t>
            </a:r>
            <a:r>
              <a:rPr lang="en-US" sz="2000" b="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fear</a:t>
            </a:r>
            <a:r>
              <a:rPr lang="en-US" sz="2000"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 mongering that they're doing.”</a:t>
            </a:r>
          </a:p>
          <a:p>
            <a:pPr>
              <a:buClr>
                <a:schemeClr val="accent2"/>
              </a:buClr>
            </a:pPr>
            <a:r>
              <a:rPr lang="en-US" sz="2000" dirty="0">
                <a:solidFill>
                  <a:schemeClr val="accent3"/>
                </a:solidFill>
                <a:latin typeface="Calibri" panose="020F0502020204030204" pitchFamily="34" charset="0"/>
                <a:cs typeface="Times New Roman" panose="02020603050405020304" pitchFamily="18" charset="0"/>
              </a:rPr>
              <a:t>“Vaccine developed too fast and now you have to get a booster, it’s just too much”</a:t>
            </a:r>
          </a:p>
          <a:p>
            <a:pPr marL="0" indent="0">
              <a:buNone/>
            </a:pPr>
            <a:endParaRPr lang="en-US" sz="1350" dirty="0">
              <a:solidFill>
                <a:schemeClr val="tx1"/>
              </a:solidFill>
              <a:latin typeface="Calibri" panose="020F0502020204030204" pitchFamily="34" charset="0"/>
              <a:cs typeface="Times New Roman" panose="02020603050405020304" pitchFamily="18" charset="0"/>
            </a:endParaRPr>
          </a:p>
          <a:p>
            <a:pPr marL="0" indent="0">
              <a:buNone/>
            </a:pPr>
            <a:r>
              <a:rPr lang="en-US" sz="2400" b="1" dirty="0">
                <a:latin typeface="Calibri" panose="020F0502020204030204" pitchFamily="34" charset="0"/>
                <a:cs typeface="Times New Roman" panose="02020603050405020304" pitchFamily="18" charset="0"/>
              </a:rPr>
              <a:t>Complexity of the cognitive demands of decision making</a:t>
            </a:r>
          </a:p>
          <a:p>
            <a:pPr marL="0" indent="0">
              <a:buNone/>
            </a:pPr>
            <a:endParaRPr lang="en-US" sz="1350" dirty="0">
              <a:solidFill>
                <a:schemeClr val="tx1"/>
              </a:solidFill>
              <a:latin typeface="Calibri" panose="020F0502020204030204" pitchFamily="34" charset="0"/>
              <a:cs typeface="Times New Roman" panose="02020603050405020304" pitchFamily="18" charset="0"/>
            </a:endParaRPr>
          </a:p>
          <a:p>
            <a:pPr>
              <a:buClr>
                <a:schemeClr val="accent2"/>
              </a:buClr>
            </a:pPr>
            <a:r>
              <a:rPr lang="en-US" sz="2000" dirty="0">
                <a:solidFill>
                  <a:schemeClr val="accent3"/>
                </a:solidFill>
                <a:latin typeface="Calibri" panose="020F0502020204030204" pitchFamily="34" charset="0"/>
                <a:cs typeface="Times New Roman" panose="02020603050405020304" pitchFamily="18" charset="0"/>
              </a:rPr>
              <a:t>“My thing with the vaccine is which one?  Had there been only one available, I think that would have been a lot easier to just digest getting it regardless to what the side effects might possibly be”</a:t>
            </a:r>
            <a:endParaRPr lang="en-US" sz="2000" dirty="0">
              <a:solidFill>
                <a:schemeClr val="accent3"/>
              </a:solidFill>
            </a:endParaRPr>
          </a:p>
        </p:txBody>
      </p:sp>
      <p:sp>
        <p:nvSpPr>
          <p:cNvPr id="4" name="Text Placeholder 3">
            <a:extLst>
              <a:ext uri="{FF2B5EF4-FFF2-40B4-BE49-F238E27FC236}">
                <a16:creationId xmlns:a16="http://schemas.microsoft.com/office/drawing/2014/main" id="{D72D0FEC-5A47-4DF1-95B3-26BD1F4AD0EB}"/>
              </a:ext>
            </a:extLst>
          </p:cNvPr>
          <p:cNvSpPr>
            <a:spLocks noGrp="1"/>
          </p:cNvSpPr>
          <p:nvPr>
            <p:ph type="body" sz="quarter" idx="24"/>
          </p:nvPr>
        </p:nvSpPr>
        <p:spPr/>
        <p:txBody>
          <a:bodyPr/>
          <a:lstStyle/>
          <a:p>
            <a:r>
              <a:rPr lang="en-US"/>
              <a:t>NACHC Messaging Matters</a:t>
            </a:r>
          </a:p>
        </p:txBody>
      </p:sp>
      <p:sp>
        <p:nvSpPr>
          <p:cNvPr id="5" name="Slide Number Placeholder 4">
            <a:extLst>
              <a:ext uri="{FF2B5EF4-FFF2-40B4-BE49-F238E27FC236}">
                <a16:creationId xmlns:a16="http://schemas.microsoft.com/office/drawing/2014/main" id="{CF567042-43CB-472F-BC76-9BB35A4E4FC8}"/>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14</a:t>
            </a:fld>
            <a:endParaRPr lang="en-US">
              <a:solidFill>
                <a:schemeClr val="tx2"/>
              </a:solidFill>
            </a:endParaRPr>
          </a:p>
        </p:txBody>
      </p:sp>
    </p:spTree>
    <p:extLst>
      <p:ext uri="{BB962C8B-B14F-4D97-AF65-F5344CB8AC3E}">
        <p14:creationId xmlns:p14="http://schemas.microsoft.com/office/powerpoint/2010/main" val="1863402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6D6E-BB2C-496E-B353-EFB2CF92008A}"/>
              </a:ext>
            </a:extLst>
          </p:cNvPr>
          <p:cNvSpPr>
            <a:spLocks noGrp="1"/>
          </p:cNvSpPr>
          <p:nvPr>
            <p:ph type="title"/>
          </p:nvPr>
        </p:nvSpPr>
        <p:spPr>
          <a:xfrm>
            <a:off x="1726909" y="1854622"/>
            <a:ext cx="3040354" cy="1106754"/>
          </a:xfrm>
        </p:spPr>
        <p:txBody>
          <a:bodyPr/>
          <a:lstStyle/>
          <a:p>
            <a:r>
              <a:rPr lang="en-US" dirty="0">
                <a:solidFill>
                  <a:schemeClr val="bg1"/>
                </a:solidFill>
              </a:rPr>
              <a:t>Staff</a:t>
            </a:r>
            <a:br>
              <a:rPr lang="en-US" dirty="0">
                <a:solidFill>
                  <a:schemeClr val="bg1"/>
                </a:solidFill>
              </a:rPr>
            </a:br>
            <a:r>
              <a:rPr lang="en-US" dirty="0">
                <a:solidFill>
                  <a:schemeClr val="bg1"/>
                </a:solidFill>
              </a:rPr>
              <a:t>Listening Session</a:t>
            </a: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3" name="Text Placeholder 2">
            <a:extLst>
              <a:ext uri="{FF2B5EF4-FFF2-40B4-BE49-F238E27FC236}">
                <a16:creationId xmlns:a16="http://schemas.microsoft.com/office/drawing/2014/main" id="{977C3983-6175-49BC-A14B-A2B937AE774C}"/>
              </a:ext>
            </a:extLst>
          </p:cNvPr>
          <p:cNvSpPr>
            <a:spLocks noGrp="1"/>
          </p:cNvSpPr>
          <p:nvPr>
            <p:ph type="body" sz="quarter" idx="21"/>
          </p:nvPr>
        </p:nvSpPr>
        <p:spPr>
          <a:xfrm>
            <a:off x="5745956" y="571500"/>
            <a:ext cx="4922044" cy="5162550"/>
          </a:xfrm>
        </p:spPr>
        <p:txBody>
          <a:bodyPr>
            <a:normAutofit/>
          </a:bodyPr>
          <a:lstStyle/>
          <a:p>
            <a:pPr marL="0" indent="0">
              <a:buNone/>
            </a:pPr>
            <a:r>
              <a:rPr lang="en-US" sz="2400" b="1" dirty="0"/>
              <a:t>Reliability of information</a:t>
            </a:r>
          </a:p>
          <a:p>
            <a:pPr marL="0" indent="0">
              <a:buNone/>
            </a:pPr>
            <a:endParaRPr lang="en-US" sz="1350" dirty="0">
              <a:solidFill>
                <a:schemeClr val="tx1"/>
              </a:solidFill>
            </a:endParaRPr>
          </a:p>
          <a:p>
            <a:pPr>
              <a:buClr>
                <a:schemeClr val="accent2"/>
              </a:buClr>
            </a:pPr>
            <a:r>
              <a:rPr lang="en-US" sz="2000" dirty="0">
                <a:solidFill>
                  <a:schemeClr val="accent3"/>
                </a:solidFill>
              </a:rPr>
              <a:t>“I don't really think a lot of people find reliable information from reliable sources. It's mostly... I'm not saying all people. Most people. Even for myself. I don't think I've researched it honestly, on a reliable source</a:t>
            </a:r>
          </a:p>
          <a:p>
            <a:pPr>
              <a:buClr>
                <a:schemeClr val="accent2"/>
              </a:buClr>
            </a:pPr>
            <a:r>
              <a:rPr lang="en-US" sz="2000" dirty="0">
                <a:solidFill>
                  <a:schemeClr val="accent3"/>
                </a:solidFill>
              </a:rPr>
              <a:t>“I don’t trust any of the images that came out of NYC, those refrigerator trucks filling up with dead people”</a:t>
            </a:r>
          </a:p>
          <a:p>
            <a:pPr>
              <a:buClr>
                <a:schemeClr val="accent2"/>
              </a:buClr>
            </a:pPr>
            <a:r>
              <a:rPr lang="en-US" sz="2000" dirty="0">
                <a:solidFill>
                  <a:schemeClr val="accent3"/>
                </a:solidFill>
              </a:rPr>
              <a:t>“One pastor showed us a large needle being used to inject a tracking device.  But when I went to get my vaccine, the needle was small.”</a:t>
            </a:r>
          </a:p>
          <a:p>
            <a:endParaRPr lang="en-US" sz="1350" dirty="0">
              <a:solidFill>
                <a:schemeClr val="tx1"/>
              </a:solidFill>
            </a:endParaRPr>
          </a:p>
          <a:p>
            <a:endParaRPr lang="en-US" sz="900" dirty="0"/>
          </a:p>
        </p:txBody>
      </p:sp>
      <p:sp>
        <p:nvSpPr>
          <p:cNvPr id="4" name="Text Placeholder 3">
            <a:extLst>
              <a:ext uri="{FF2B5EF4-FFF2-40B4-BE49-F238E27FC236}">
                <a16:creationId xmlns:a16="http://schemas.microsoft.com/office/drawing/2014/main" id="{D72D0FEC-5A47-4DF1-95B3-26BD1F4AD0EB}"/>
              </a:ext>
            </a:extLst>
          </p:cNvPr>
          <p:cNvSpPr>
            <a:spLocks noGrp="1"/>
          </p:cNvSpPr>
          <p:nvPr>
            <p:ph type="body" sz="quarter" idx="24"/>
          </p:nvPr>
        </p:nvSpPr>
        <p:spPr/>
        <p:txBody>
          <a:bodyPr/>
          <a:lstStyle/>
          <a:p>
            <a:r>
              <a:rPr lang="en-US"/>
              <a:t>NACHC Messaging Matters</a:t>
            </a:r>
          </a:p>
        </p:txBody>
      </p:sp>
      <p:sp>
        <p:nvSpPr>
          <p:cNvPr id="5" name="Slide Number Placeholder 4">
            <a:extLst>
              <a:ext uri="{FF2B5EF4-FFF2-40B4-BE49-F238E27FC236}">
                <a16:creationId xmlns:a16="http://schemas.microsoft.com/office/drawing/2014/main" id="{CF567042-43CB-472F-BC76-9BB35A4E4FC8}"/>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15</a:t>
            </a:fld>
            <a:endParaRPr lang="en-US">
              <a:solidFill>
                <a:schemeClr val="tx2"/>
              </a:solidFill>
            </a:endParaRPr>
          </a:p>
        </p:txBody>
      </p:sp>
    </p:spTree>
    <p:extLst>
      <p:ext uri="{BB962C8B-B14F-4D97-AF65-F5344CB8AC3E}">
        <p14:creationId xmlns:p14="http://schemas.microsoft.com/office/powerpoint/2010/main" val="226311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 going to choose what &#10;I want to choose...l just &#10;feel like you got to go off &#10;your intuition. &#10;, Tube ">
            <a:extLst>
              <a:ext uri="{FF2B5EF4-FFF2-40B4-BE49-F238E27FC236}">
                <a16:creationId xmlns:a16="http://schemas.microsoft.com/office/drawing/2014/main" id="{528F3841-7A74-46F4-AA14-A12D257D1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
          <a:stretch/>
        </p:blipFill>
        <p:spPr bwMode="auto">
          <a:xfrm>
            <a:off x="1524016" y="858212"/>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807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D3FD77-89EF-4B76-AB8A-9C8CDF1ECBA4}"/>
              </a:ext>
            </a:extLst>
          </p:cNvPr>
          <p:cNvPicPr>
            <a:picLocks noGrp="1" noChangeAspect="1"/>
          </p:cNvPicPr>
          <p:nvPr>
            <p:ph sz="half" idx="1"/>
          </p:nvPr>
        </p:nvPicPr>
        <p:blipFill>
          <a:blip r:embed="rId2"/>
          <a:stretch>
            <a:fillRect/>
          </a:stretch>
        </p:blipFill>
        <p:spPr>
          <a:xfrm>
            <a:off x="1819575" y="1467427"/>
            <a:ext cx="3194067" cy="3263504"/>
          </a:xfrm>
          <a:prstGeom prst="rect">
            <a:avLst/>
          </a:prstGeom>
        </p:spPr>
      </p:pic>
      <p:grpSp>
        <p:nvGrpSpPr>
          <p:cNvPr id="7" name="Group 6">
            <a:extLst>
              <a:ext uri="{FF2B5EF4-FFF2-40B4-BE49-F238E27FC236}">
                <a16:creationId xmlns:a16="http://schemas.microsoft.com/office/drawing/2014/main" id="{D1F08F9E-39DF-4C3B-90D2-351BF01FB5FA}"/>
              </a:ext>
            </a:extLst>
          </p:cNvPr>
          <p:cNvGrpSpPr/>
          <p:nvPr/>
        </p:nvGrpSpPr>
        <p:grpSpPr>
          <a:xfrm>
            <a:off x="5439226" y="1855989"/>
            <a:ext cx="5122069" cy="2241929"/>
            <a:chOff x="5113768" y="0"/>
            <a:chExt cx="6829425" cy="2989239"/>
          </a:xfrm>
        </p:grpSpPr>
        <p:pic>
          <p:nvPicPr>
            <p:cNvPr id="3" name="Picture 2">
              <a:extLst>
                <a:ext uri="{FF2B5EF4-FFF2-40B4-BE49-F238E27FC236}">
                  <a16:creationId xmlns:a16="http://schemas.microsoft.com/office/drawing/2014/main" id="{602426E1-35AB-46DE-809B-AA5222C757B6}"/>
                </a:ext>
              </a:extLst>
            </p:cNvPr>
            <p:cNvPicPr>
              <a:picLocks noChangeAspect="1"/>
            </p:cNvPicPr>
            <p:nvPr/>
          </p:nvPicPr>
          <p:blipFill>
            <a:blip r:embed="rId3"/>
            <a:stretch>
              <a:fillRect/>
            </a:stretch>
          </p:blipFill>
          <p:spPr>
            <a:xfrm>
              <a:off x="5113768" y="1712889"/>
              <a:ext cx="6829425" cy="1276350"/>
            </a:xfrm>
            <a:prstGeom prst="rect">
              <a:avLst/>
            </a:prstGeom>
          </p:spPr>
        </p:pic>
        <p:pic>
          <p:nvPicPr>
            <p:cNvPr id="6" name="Picture 5">
              <a:extLst>
                <a:ext uri="{FF2B5EF4-FFF2-40B4-BE49-F238E27FC236}">
                  <a16:creationId xmlns:a16="http://schemas.microsoft.com/office/drawing/2014/main" id="{59F80993-9757-44E7-8481-8CFBFF30949E}"/>
                </a:ext>
              </a:extLst>
            </p:cNvPr>
            <p:cNvPicPr>
              <a:picLocks noChangeAspect="1"/>
            </p:cNvPicPr>
            <p:nvPr/>
          </p:nvPicPr>
          <p:blipFill>
            <a:blip r:embed="rId4"/>
            <a:stretch>
              <a:fillRect/>
            </a:stretch>
          </p:blipFill>
          <p:spPr>
            <a:xfrm>
              <a:off x="5178640" y="0"/>
              <a:ext cx="6699680" cy="1727261"/>
            </a:xfrm>
            <a:prstGeom prst="rect">
              <a:avLst/>
            </a:prstGeom>
          </p:spPr>
        </p:pic>
      </p:grpSp>
    </p:spTree>
    <p:extLst>
      <p:ext uri="{BB962C8B-B14F-4D97-AF65-F5344CB8AC3E}">
        <p14:creationId xmlns:p14="http://schemas.microsoft.com/office/powerpoint/2010/main" val="491097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6D6E-BB2C-496E-B353-EFB2CF92008A}"/>
              </a:ext>
            </a:extLst>
          </p:cNvPr>
          <p:cNvSpPr>
            <a:spLocks noGrp="1"/>
          </p:cNvSpPr>
          <p:nvPr>
            <p:ph type="title"/>
          </p:nvPr>
        </p:nvSpPr>
        <p:spPr>
          <a:xfrm>
            <a:off x="1726909" y="1854622"/>
            <a:ext cx="3040354" cy="1106754"/>
          </a:xfrm>
        </p:spPr>
        <p:txBody>
          <a:bodyPr/>
          <a:lstStyle/>
          <a:p>
            <a:r>
              <a:rPr lang="en-US" dirty="0">
                <a:solidFill>
                  <a:schemeClr val="bg1"/>
                </a:solidFill>
              </a:rPr>
              <a:t>Patient Listening Session</a:t>
            </a:r>
            <a:br>
              <a:rPr lang="en-US" dirty="0">
                <a:solidFill>
                  <a:schemeClr val="bg1"/>
                </a:solidFill>
              </a:rPr>
            </a:br>
            <a:br>
              <a:rPr lang="en-US" dirty="0">
                <a:solidFill>
                  <a:schemeClr val="bg1"/>
                </a:solidFill>
              </a:rPr>
            </a:br>
            <a:r>
              <a:rPr lang="en-US" dirty="0">
                <a:solidFill>
                  <a:schemeClr val="bg1"/>
                </a:solidFill>
              </a:rPr>
              <a:t>Questions</a:t>
            </a: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3" name="Text Placeholder 2">
            <a:extLst>
              <a:ext uri="{FF2B5EF4-FFF2-40B4-BE49-F238E27FC236}">
                <a16:creationId xmlns:a16="http://schemas.microsoft.com/office/drawing/2014/main" id="{977C3983-6175-49BC-A14B-A2B937AE774C}"/>
              </a:ext>
            </a:extLst>
          </p:cNvPr>
          <p:cNvSpPr>
            <a:spLocks noGrp="1"/>
          </p:cNvSpPr>
          <p:nvPr>
            <p:ph type="body" sz="quarter" idx="21"/>
          </p:nvPr>
        </p:nvSpPr>
        <p:spPr>
          <a:xfrm>
            <a:off x="5660231" y="819151"/>
            <a:ext cx="4922044" cy="4695825"/>
          </a:xfrm>
        </p:spPr>
        <p:txBody>
          <a:bodyPr>
            <a:normAutofit/>
          </a:bodyPr>
          <a:lstStyle/>
          <a:p>
            <a:pPr marL="0" indent="0">
              <a:buNone/>
            </a:pPr>
            <a:r>
              <a:rPr lang="en-US" sz="2400" b="1" dirty="0"/>
              <a:t>Care Team Dealing with Stressors</a:t>
            </a:r>
          </a:p>
          <a:p>
            <a:pPr marL="0" indent="0">
              <a:buNone/>
            </a:pP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buClr>
                <a:schemeClr val="accent2"/>
              </a:buClr>
            </a:pPr>
            <a:r>
              <a:rPr lang="en-US" sz="2000"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“As a provider, I worry about the people you don't see because they come annually or six months. You haven't had chance for that one-on-one conversation. They’ve getting information on what's on TV or news or anything else. The challenge is having time to discuss COVID vaccine because it doesn't mean they don't still have uncontrolled asthma, or high blood pressure or whatever in your 15-minute visit.”</a:t>
            </a:r>
          </a:p>
        </p:txBody>
      </p:sp>
      <p:sp>
        <p:nvSpPr>
          <p:cNvPr id="4" name="Text Placeholder 3">
            <a:extLst>
              <a:ext uri="{FF2B5EF4-FFF2-40B4-BE49-F238E27FC236}">
                <a16:creationId xmlns:a16="http://schemas.microsoft.com/office/drawing/2014/main" id="{D72D0FEC-5A47-4DF1-95B3-26BD1F4AD0EB}"/>
              </a:ext>
            </a:extLst>
          </p:cNvPr>
          <p:cNvSpPr>
            <a:spLocks noGrp="1"/>
          </p:cNvSpPr>
          <p:nvPr>
            <p:ph type="body" sz="quarter" idx="24"/>
          </p:nvPr>
        </p:nvSpPr>
        <p:spPr/>
        <p:txBody>
          <a:bodyPr/>
          <a:lstStyle/>
          <a:p>
            <a:r>
              <a:rPr lang="en-US"/>
              <a:t>NACHC Messaging Matters</a:t>
            </a:r>
          </a:p>
        </p:txBody>
      </p:sp>
      <p:sp>
        <p:nvSpPr>
          <p:cNvPr id="5" name="Slide Number Placeholder 4">
            <a:extLst>
              <a:ext uri="{FF2B5EF4-FFF2-40B4-BE49-F238E27FC236}">
                <a16:creationId xmlns:a16="http://schemas.microsoft.com/office/drawing/2014/main" id="{CF567042-43CB-472F-BC76-9BB35A4E4FC8}"/>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18</a:t>
            </a:fld>
            <a:endParaRPr lang="en-US">
              <a:solidFill>
                <a:schemeClr val="tx2"/>
              </a:solidFill>
            </a:endParaRPr>
          </a:p>
        </p:txBody>
      </p:sp>
    </p:spTree>
    <p:extLst>
      <p:ext uri="{BB962C8B-B14F-4D97-AF65-F5344CB8AC3E}">
        <p14:creationId xmlns:p14="http://schemas.microsoft.com/office/powerpoint/2010/main" val="581739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BD55-7710-49DE-A683-B43BBDAB5271}"/>
              </a:ext>
            </a:extLst>
          </p:cNvPr>
          <p:cNvSpPr>
            <a:spLocks noGrp="1"/>
          </p:cNvSpPr>
          <p:nvPr>
            <p:ph type="title"/>
          </p:nvPr>
        </p:nvSpPr>
        <p:spPr>
          <a:xfrm>
            <a:off x="789021" y="2141017"/>
            <a:ext cx="4228442" cy="2223540"/>
          </a:xfrm>
        </p:spPr>
        <p:txBody>
          <a:bodyPr/>
          <a:lstStyle/>
          <a:p>
            <a:pPr>
              <a:lnSpc>
                <a:spcPct val="200000"/>
              </a:lnSpc>
            </a:pPr>
            <a:r>
              <a:rPr lang="en-US" dirty="0">
                <a:solidFill>
                  <a:schemeClr val="bg1"/>
                </a:solidFill>
              </a:rPr>
              <a:t>Core Themes and Still More to Learn</a:t>
            </a:r>
          </a:p>
        </p:txBody>
      </p:sp>
      <p:sp>
        <p:nvSpPr>
          <p:cNvPr id="3" name="Text Placeholder 2">
            <a:extLst>
              <a:ext uri="{FF2B5EF4-FFF2-40B4-BE49-F238E27FC236}">
                <a16:creationId xmlns:a16="http://schemas.microsoft.com/office/drawing/2014/main" id="{0DFE8E40-9390-42B6-8A2D-45B243D052F2}"/>
              </a:ext>
            </a:extLst>
          </p:cNvPr>
          <p:cNvSpPr>
            <a:spLocks noGrp="1"/>
          </p:cNvSpPr>
          <p:nvPr>
            <p:ph type="body" sz="quarter" idx="21"/>
          </p:nvPr>
        </p:nvSpPr>
        <p:spPr>
          <a:xfrm>
            <a:off x="5843087" y="504824"/>
            <a:ext cx="4409883" cy="5495926"/>
          </a:xfrm>
        </p:spPr>
        <p:txBody>
          <a:bodyPr>
            <a:normAutofit fontScale="25000" lnSpcReduction="20000"/>
          </a:bodyPr>
          <a:lstStyle/>
          <a:p>
            <a:pPr>
              <a:buClr>
                <a:schemeClr val="accent2"/>
              </a:buClr>
            </a:pPr>
            <a:r>
              <a:rPr lang="en-US" sz="9600" dirty="0"/>
              <a:t>The Big Push </a:t>
            </a:r>
          </a:p>
          <a:p>
            <a:pPr>
              <a:buClr>
                <a:schemeClr val="accent2"/>
              </a:buClr>
            </a:pPr>
            <a:r>
              <a:rPr lang="en-US" sz="9600" dirty="0"/>
              <a:t>COVID vaccines are unnecessary</a:t>
            </a:r>
          </a:p>
          <a:p>
            <a:pPr>
              <a:buClr>
                <a:schemeClr val="accent2"/>
              </a:buClr>
            </a:pPr>
            <a:r>
              <a:rPr lang="en-US" sz="9600" dirty="0"/>
              <a:t>COVID vaccines don’t work</a:t>
            </a:r>
          </a:p>
          <a:p>
            <a:pPr>
              <a:buClr>
                <a:schemeClr val="accent2"/>
              </a:buClr>
            </a:pPr>
            <a:r>
              <a:rPr lang="en-US" sz="9600" dirty="0"/>
              <a:t>What’s the point, why get the vaccine if you can still transmit and/or get COVID</a:t>
            </a:r>
          </a:p>
          <a:p>
            <a:pPr>
              <a:buClr>
                <a:schemeClr val="accent2"/>
              </a:buClr>
            </a:pPr>
            <a:r>
              <a:rPr lang="en-US" sz="9600" dirty="0"/>
              <a:t>They’re lying about the side effects</a:t>
            </a:r>
          </a:p>
          <a:p>
            <a:pPr>
              <a:buClr>
                <a:schemeClr val="accent2"/>
              </a:buClr>
            </a:pPr>
            <a:r>
              <a:rPr lang="en-US" sz="9600" dirty="0"/>
              <a:t> It’s my body, it’s my choice</a:t>
            </a:r>
          </a:p>
          <a:p>
            <a:pPr>
              <a:buClr>
                <a:schemeClr val="accent2"/>
              </a:buClr>
            </a:pPr>
            <a:r>
              <a:rPr lang="en-US" sz="9600" dirty="0"/>
              <a:t>They’re using the vaccine to control us</a:t>
            </a:r>
          </a:p>
          <a:p>
            <a:pPr>
              <a:buClr>
                <a:schemeClr val="accent2"/>
              </a:buClr>
            </a:pPr>
            <a:r>
              <a:rPr lang="en-US" sz="9600" dirty="0"/>
              <a:t>People are really upset about vaccine mandates</a:t>
            </a:r>
          </a:p>
          <a:p>
            <a:pPr>
              <a:buClr>
                <a:schemeClr val="accent2"/>
              </a:buClr>
            </a:pPr>
            <a:r>
              <a:rPr lang="en-US" sz="9600" dirty="0"/>
              <a:t>People don’t trust the vaccine for their kids</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3A2E5D64-9E2C-430F-A69A-CDC7BBA247CE}"/>
              </a:ext>
            </a:extLst>
          </p:cNvPr>
          <p:cNvSpPr>
            <a:spLocks noGrp="1"/>
          </p:cNvSpPr>
          <p:nvPr>
            <p:ph type="body" sz="quarter" idx="24"/>
          </p:nvPr>
        </p:nvSpPr>
        <p:spPr/>
        <p:txBody>
          <a:bodyPr/>
          <a:lstStyle/>
          <a:p>
            <a:r>
              <a:rPr lang="en-US"/>
              <a:t>Messaging Matters</a:t>
            </a:r>
          </a:p>
        </p:txBody>
      </p:sp>
      <p:sp>
        <p:nvSpPr>
          <p:cNvPr id="5" name="Slide Number Placeholder 4">
            <a:extLst>
              <a:ext uri="{FF2B5EF4-FFF2-40B4-BE49-F238E27FC236}">
                <a16:creationId xmlns:a16="http://schemas.microsoft.com/office/drawing/2014/main" id="{3963913A-9E60-4E13-AD42-E709B1DC3D9F}"/>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19</a:t>
            </a:fld>
            <a:endParaRPr lang="en-US">
              <a:solidFill>
                <a:schemeClr val="tx2"/>
              </a:solidFill>
            </a:endParaRPr>
          </a:p>
        </p:txBody>
      </p:sp>
    </p:spTree>
    <p:extLst>
      <p:ext uri="{BB962C8B-B14F-4D97-AF65-F5344CB8AC3E}">
        <p14:creationId xmlns:p14="http://schemas.microsoft.com/office/powerpoint/2010/main" val="2537582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75A2D5C-D8CD-D243-A2A3-D5152DB65F52}"/>
              </a:ext>
            </a:extLst>
          </p:cNvPr>
          <p:cNvSpPr>
            <a:spLocks noGrp="1"/>
          </p:cNvSpPr>
          <p:nvPr>
            <p:ph type="pic" sz="quarter" idx="24"/>
          </p:nvPr>
        </p:nvSpPr>
        <p:spPr/>
      </p:sp>
      <p:sp>
        <p:nvSpPr>
          <p:cNvPr id="3" name="Picture Placeholder 2">
            <a:extLst>
              <a:ext uri="{FF2B5EF4-FFF2-40B4-BE49-F238E27FC236}">
                <a16:creationId xmlns:a16="http://schemas.microsoft.com/office/drawing/2014/main" id="{48530CCB-DFC4-BD4A-BC9F-F0471764FE04}"/>
              </a:ext>
            </a:extLst>
          </p:cNvPr>
          <p:cNvSpPr>
            <a:spLocks noGrp="1"/>
          </p:cNvSpPr>
          <p:nvPr>
            <p:ph type="pic" sz="quarter" idx="25"/>
          </p:nvPr>
        </p:nvSpPr>
        <p:spPr/>
      </p:sp>
      <p:sp>
        <p:nvSpPr>
          <p:cNvPr id="4" name="Picture Placeholder 3">
            <a:extLst>
              <a:ext uri="{FF2B5EF4-FFF2-40B4-BE49-F238E27FC236}">
                <a16:creationId xmlns:a16="http://schemas.microsoft.com/office/drawing/2014/main" id="{39572083-0CE4-404D-8F23-B1F8FA8E1A03}"/>
              </a:ext>
            </a:extLst>
          </p:cNvPr>
          <p:cNvSpPr>
            <a:spLocks noGrp="1"/>
          </p:cNvSpPr>
          <p:nvPr>
            <p:ph type="pic" sz="quarter" idx="26"/>
          </p:nvPr>
        </p:nvSpPr>
        <p:spPr/>
      </p:sp>
    </p:spTree>
    <p:extLst>
      <p:ext uri="{BB962C8B-B14F-4D97-AF65-F5344CB8AC3E}">
        <p14:creationId xmlns:p14="http://schemas.microsoft.com/office/powerpoint/2010/main" val="149488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EBBCB-BA49-4937-BB04-ACCFB99EB1D3}"/>
              </a:ext>
            </a:extLst>
          </p:cNvPr>
          <p:cNvPicPr>
            <a:picLocks noChangeAspect="1"/>
          </p:cNvPicPr>
          <p:nvPr/>
        </p:nvPicPr>
        <p:blipFill>
          <a:blip r:embed="rId2"/>
          <a:stretch>
            <a:fillRect/>
          </a:stretch>
        </p:blipFill>
        <p:spPr>
          <a:xfrm>
            <a:off x="3401855" y="1352124"/>
            <a:ext cx="8787613" cy="4906342"/>
          </a:xfrm>
          <a:prstGeom prst="rect">
            <a:avLst/>
          </a:prstGeom>
        </p:spPr>
      </p:pic>
      <p:sp>
        <p:nvSpPr>
          <p:cNvPr id="2" name="Title 1">
            <a:extLst>
              <a:ext uri="{FF2B5EF4-FFF2-40B4-BE49-F238E27FC236}">
                <a16:creationId xmlns:a16="http://schemas.microsoft.com/office/drawing/2014/main" id="{A5850B82-5434-405C-85F4-9B7C62B99A0D}"/>
              </a:ext>
            </a:extLst>
          </p:cNvPr>
          <p:cNvSpPr>
            <a:spLocks noGrp="1"/>
          </p:cNvSpPr>
          <p:nvPr>
            <p:ph type="title"/>
          </p:nvPr>
        </p:nvSpPr>
        <p:spPr>
          <a:xfrm>
            <a:off x="914400" y="599534"/>
            <a:ext cx="9499848" cy="558627"/>
          </a:xfrm>
        </p:spPr>
        <p:txBody>
          <a:bodyPr vert="horz" lIns="68580" tIns="34290" rIns="68580" bIns="34290" rtlCol="0" anchor="ctr">
            <a:normAutofit/>
          </a:bodyPr>
          <a:lstStyle/>
          <a:p>
            <a:pPr algn="ctr"/>
            <a:r>
              <a:rPr lang="en-US" sz="2250" dirty="0"/>
              <a:t>Narrative: It’s about freedom; vaccines are unnecessary; The “Big Push”</a:t>
            </a:r>
          </a:p>
        </p:txBody>
      </p:sp>
      <p:pic>
        <p:nvPicPr>
          <p:cNvPr id="2049" name="Picture 1" descr="TARGET GROUPS &#10;Strong suspicion of &#10;government (and vaccine &#10;manufacturers) &#10;• Cultural (e.g., African &#10;American community) &#10;• Political (e.g., aligned with &#10;conservative rejection of &#10;vaccines) &#10;• General audience (i.e., &#10;challenge the idea of &#10;government as &quot;other&quot; and &#10;hostile—humanize &#10;government) ">
            <a:extLst>
              <a:ext uri="{FF2B5EF4-FFF2-40B4-BE49-F238E27FC236}">
                <a16:creationId xmlns:a16="http://schemas.microsoft.com/office/drawing/2014/main" id="{9958DF5C-A5FE-4B0D-9862-30F33A6C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7" y="1158161"/>
            <a:ext cx="3654795" cy="546435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7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ACCE-05D5-4EB7-8095-89339587476A}"/>
              </a:ext>
            </a:extLst>
          </p:cNvPr>
          <p:cNvSpPr>
            <a:spLocks noGrp="1"/>
          </p:cNvSpPr>
          <p:nvPr>
            <p:ph type="title"/>
          </p:nvPr>
        </p:nvSpPr>
        <p:spPr/>
        <p:txBody>
          <a:bodyPr>
            <a:normAutofit/>
          </a:bodyPr>
          <a:lstStyle/>
          <a:p>
            <a:pPr algn="l"/>
            <a:r>
              <a:rPr lang="en-US" sz="1500" dirty="0"/>
              <a:t>Example:     </a:t>
            </a:r>
            <a:r>
              <a:rPr lang="en-US" sz="1500" b="1" dirty="0">
                <a:solidFill>
                  <a:srgbClr val="8E9FAD"/>
                </a:solidFill>
                <a:latin typeface="Roboto" panose="02000000000000000000" pitchFamily="2" charset="0"/>
              </a:rPr>
              <a:t>hillmd.substack.com </a:t>
            </a:r>
            <a:br>
              <a:rPr lang="en-US" sz="1500" b="1" dirty="0">
                <a:solidFill>
                  <a:srgbClr val="8E9FAD"/>
                </a:solidFill>
                <a:latin typeface="Roboto" panose="02000000000000000000" pitchFamily="2" charset="0"/>
              </a:rPr>
            </a:br>
            <a:r>
              <a:rPr lang="en-US" sz="1500" b="1" dirty="0">
                <a:solidFill>
                  <a:srgbClr val="1F2D42"/>
                </a:solidFill>
                <a:latin typeface="Roboto" panose="02000000000000000000" pitchFamily="2" charset="0"/>
              </a:rPr>
              <a:t>Vaccine batches vary systematically in toxicity and are distributed to unsuspecting Americans by three companies: researcher</a:t>
            </a:r>
            <a:br>
              <a:rPr lang="en-US" sz="750" b="1" dirty="0">
                <a:solidFill>
                  <a:srgbClr val="1F2D42"/>
                </a:solidFill>
                <a:latin typeface="Roboto" panose="02000000000000000000" pitchFamily="2" charset="0"/>
              </a:rPr>
            </a:br>
            <a:endParaRPr lang="en-US" sz="1500" dirty="0"/>
          </a:p>
        </p:txBody>
      </p:sp>
      <p:pic>
        <p:nvPicPr>
          <p:cNvPr id="6" name="Picture 5">
            <a:extLst>
              <a:ext uri="{FF2B5EF4-FFF2-40B4-BE49-F238E27FC236}">
                <a16:creationId xmlns:a16="http://schemas.microsoft.com/office/drawing/2014/main" id="{5CF761ED-2666-45A7-9508-B16B063C3432}"/>
              </a:ext>
            </a:extLst>
          </p:cNvPr>
          <p:cNvPicPr>
            <a:picLocks noChangeAspect="1"/>
          </p:cNvPicPr>
          <p:nvPr/>
        </p:nvPicPr>
        <p:blipFill>
          <a:blip r:embed="rId2"/>
          <a:stretch>
            <a:fillRect/>
          </a:stretch>
        </p:blipFill>
        <p:spPr>
          <a:xfrm>
            <a:off x="193704" y="2320773"/>
            <a:ext cx="11804592" cy="2216453"/>
          </a:xfrm>
          <a:prstGeom prst="rect">
            <a:avLst/>
          </a:prstGeom>
        </p:spPr>
      </p:pic>
    </p:spTree>
    <p:extLst>
      <p:ext uri="{BB962C8B-B14F-4D97-AF65-F5344CB8AC3E}">
        <p14:creationId xmlns:p14="http://schemas.microsoft.com/office/powerpoint/2010/main" val="4229253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shboard _ VCTR and 8 more pages - Work - Microsoft​ Edge 2022-01-11 13-44-51">
            <a:hlinkClick r:id="" action="ppaction://media"/>
            <a:extLst>
              <a:ext uri="{FF2B5EF4-FFF2-40B4-BE49-F238E27FC236}">
                <a16:creationId xmlns:a16="http://schemas.microsoft.com/office/drawing/2014/main" id="{E5AC889E-542C-4700-A7C8-B8F7DAC867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0980" y="1838844"/>
            <a:ext cx="7393569" cy="4004850"/>
          </a:xfrm>
          <a:prstGeom prst="rect">
            <a:avLst/>
          </a:prstGeom>
        </p:spPr>
      </p:pic>
      <p:sp>
        <p:nvSpPr>
          <p:cNvPr id="3" name="TextBox 2">
            <a:extLst>
              <a:ext uri="{FF2B5EF4-FFF2-40B4-BE49-F238E27FC236}">
                <a16:creationId xmlns:a16="http://schemas.microsoft.com/office/drawing/2014/main" id="{17BACCD5-6A9E-4F4B-8393-62AAA0A75357}"/>
              </a:ext>
            </a:extLst>
          </p:cNvPr>
          <p:cNvSpPr txBox="1"/>
          <p:nvPr/>
        </p:nvSpPr>
        <p:spPr>
          <a:xfrm>
            <a:off x="7689203" y="2942642"/>
            <a:ext cx="2267339" cy="19620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endParaRPr lang="en-US" sz="1350" dirty="0"/>
          </a:p>
          <a:p>
            <a:r>
              <a:rPr lang="en-US" sz="1350" dirty="0"/>
              <a:t>Resharing, especially by an INFLUENCER with a high number of followers = higher number of  “impressions”</a:t>
            </a:r>
          </a:p>
          <a:p>
            <a:endParaRPr lang="en-US" sz="1350" dirty="0"/>
          </a:p>
          <a:p>
            <a:r>
              <a:rPr lang="en-US" sz="1350" dirty="0"/>
              <a:t>More people view and read  the message across our communities</a:t>
            </a:r>
          </a:p>
        </p:txBody>
      </p:sp>
      <p:sp>
        <p:nvSpPr>
          <p:cNvPr id="4" name="Title 3">
            <a:extLst>
              <a:ext uri="{FF2B5EF4-FFF2-40B4-BE49-F238E27FC236}">
                <a16:creationId xmlns:a16="http://schemas.microsoft.com/office/drawing/2014/main" id="{508FC5BE-70B0-4FF4-96E2-C2A189622203}"/>
              </a:ext>
            </a:extLst>
          </p:cNvPr>
          <p:cNvSpPr>
            <a:spLocks noGrp="1"/>
          </p:cNvSpPr>
          <p:nvPr>
            <p:ph type="title"/>
          </p:nvPr>
        </p:nvSpPr>
        <p:spPr>
          <a:xfrm>
            <a:off x="1800979" y="1027314"/>
            <a:ext cx="7886700" cy="561222"/>
          </a:xfrm>
        </p:spPr>
        <p:txBody>
          <a:bodyPr>
            <a:normAutofit fontScale="90000"/>
          </a:bodyPr>
          <a:lstStyle/>
          <a:p>
            <a:r>
              <a:rPr lang="en-US" dirty="0"/>
              <a:t>Mis/Disinformation spreading via social media</a:t>
            </a:r>
          </a:p>
        </p:txBody>
      </p:sp>
    </p:spTree>
    <p:extLst>
      <p:ext uri="{BB962C8B-B14F-4D97-AF65-F5344CB8AC3E}">
        <p14:creationId xmlns:p14="http://schemas.microsoft.com/office/powerpoint/2010/main" val="97759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73C4D-90C9-4348-BDDE-CA8E4AAB81B5}"/>
              </a:ext>
            </a:extLst>
          </p:cNvPr>
          <p:cNvPicPr>
            <a:picLocks noChangeAspect="1"/>
          </p:cNvPicPr>
          <p:nvPr/>
        </p:nvPicPr>
        <p:blipFill>
          <a:blip r:embed="rId2"/>
          <a:stretch>
            <a:fillRect/>
          </a:stretch>
        </p:blipFill>
        <p:spPr>
          <a:xfrm>
            <a:off x="2885624" y="-81928"/>
            <a:ext cx="7021856" cy="7021856"/>
          </a:xfrm>
          <a:prstGeom prst="rect">
            <a:avLst/>
          </a:prstGeom>
        </p:spPr>
      </p:pic>
      <p:sp>
        <p:nvSpPr>
          <p:cNvPr id="4" name="TextBox 3">
            <a:extLst>
              <a:ext uri="{FF2B5EF4-FFF2-40B4-BE49-F238E27FC236}">
                <a16:creationId xmlns:a16="http://schemas.microsoft.com/office/drawing/2014/main" id="{A7AFC096-2F25-49F3-B654-B8B5E620ADCA}"/>
              </a:ext>
            </a:extLst>
          </p:cNvPr>
          <p:cNvSpPr txBox="1"/>
          <p:nvPr/>
        </p:nvSpPr>
        <p:spPr>
          <a:xfrm>
            <a:off x="540256" y="6006968"/>
            <a:ext cx="3011305" cy="507831"/>
          </a:xfrm>
          <a:prstGeom prst="rect">
            <a:avLst/>
          </a:prstGeom>
          <a:noFill/>
        </p:spPr>
        <p:txBody>
          <a:bodyPr wrap="square" rtlCol="0">
            <a:spAutoFit/>
          </a:bodyPr>
          <a:lstStyle/>
          <a:p>
            <a:r>
              <a:rPr lang="en-US" sz="1350" dirty="0"/>
              <a:t>Source: www.disinformationdoctors.com</a:t>
            </a:r>
          </a:p>
        </p:txBody>
      </p:sp>
    </p:spTree>
    <p:extLst>
      <p:ext uri="{BB962C8B-B14F-4D97-AF65-F5344CB8AC3E}">
        <p14:creationId xmlns:p14="http://schemas.microsoft.com/office/powerpoint/2010/main" val="2279069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6C85-438D-49B4-87A0-EC1642DBAC14}"/>
              </a:ext>
            </a:extLst>
          </p:cNvPr>
          <p:cNvSpPr>
            <a:spLocks noGrp="1"/>
          </p:cNvSpPr>
          <p:nvPr>
            <p:ph type="title"/>
          </p:nvPr>
        </p:nvSpPr>
        <p:spPr>
          <a:xfrm>
            <a:off x="390624" y="536202"/>
            <a:ext cx="5637923" cy="1475672"/>
          </a:xfrm>
        </p:spPr>
        <p:txBody>
          <a:bodyPr/>
          <a:lstStyle/>
          <a:p>
            <a:r>
              <a:rPr lang="en-US" dirty="0"/>
              <a:t>Poll Question #2</a:t>
            </a:r>
          </a:p>
        </p:txBody>
      </p:sp>
      <p:sp>
        <p:nvSpPr>
          <p:cNvPr id="3" name="Text Placeholder 2">
            <a:extLst>
              <a:ext uri="{FF2B5EF4-FFF2-40B4-BE49-F238E27FC236}">
                <a16:creationId xmlns:a16="http://schemas.microsoft.com/office/drawing/2014/main" id="{6D4C32A6-A815-43C8-9335-816B35EE807A}"/>
              </a:ext>
            </a:extLst>
          </p:cNvPr>
          <p:cNvSpPr>
            <a:spLocks noGrp="1"/>
          </p:cNvSpPr>
          <p:nvPr>
            <p:ph type="body" sz="quarter" idx="21"/>
          </p:nvPr>
        </p:nvSpPr>
        <p:spPr>
          <a:xfrm>
            <a:off x="390624" y="1571349"/>
            <a:ext cx="5442628" cy="4448608"/>
          </a:xfrm>
        </p:spPr>
        <p:txBody>
          <a:bodyPr>
            <a:normAutofit/>
          </a:bodyPr>
          <a:lstStyle/>
          <a:p>
            <a:pPr marL="0" indent="0">
              <a:buNone/>
            </a:pPr>
            <a:r>
              <a:rPr lang="en-US" sz="3200" b="1" dirty="0">
                <a:solidFill>
                  <a:schemeClr val="tx1"/>
                </a:solidFill>
              </a:rPr>
              <a:t>What is the economic impact as a result of Mis/Disinformation per day?</a:t>
            </a:r>
          </a:p>
          <a:p>
            <a:pPr marL="0" indent="0">
              <a:buNone/>
            </a:pPr>
            <a:endParaRPr lang="en-US" sz="3200" dirty="0"/>
          </a:p>
          <a:p>
            <a:pPr marL="971550" lvl="1" indent="-514350">
              <a:buFont typeface="+mj-lt"/>
              <a:buAutoNum type="alphaUcPeriod"/>
            </a:pPr>
            <a:r>
              <a:rPr lang="en-US" sz="2800" dirty="0"/>
              <a:t>1 Million per day</a:t>
            </a:r>
          </a:p>
          <a:p>
            <a:pPr marL="971550" lvl="1" indent="-514350">
              <a:buFont typeface="+mj-lt"/>
              <a:buAutoNum type="alphaUcPeriod"/>
            </a:pPr>
            <a:r>
              <a:rPr lang="en-US" sz="2800" dirty="0"/>
              <a:t>5 Million per day</a:t>
            </a:r>
          </a:p>
          <a:p>
            <a:pPr marL="971550" lvl="1" indent="-514350">
              <a:buFont typeface="+mj-lt"/>
              <a:buAutoNum type="alphaUcPeriod"/>
            </a:pPr>
            <a:r>
              <a:rPr lang="en-US" sz="2800" dirty="0"/>
              <a:t>10 Million per day</a:t>
            </a:r>
          </a:p>
          <a:p>
            <a:pPr marL="971550" lvl="1" indent="-514350">
              <a:buFont typeface="+mj-lt"/>
              <a:buAutoNum type="alphaUcPeriod"/>
            </a:pPr>
            <a:r>
              <a:rPr lang="en-US" sz="2800" dirty="0"/>
              <a:t>30 Million per day</a:t>
            </a:r>
          </a:p>
          <a:p>
            <a:pPr marL="971550" lvl="1" indent="-514350">
              <a:buFont typeface="+mj-lt"/>
              <a:buAutoNum type="alphaUcPeriod"/>
            </a:pPr>
            <a:r>
              <a:rPr lang="en-US" sz="2800" dirty="0"/>
              <a:t>&gt;50 Million per day</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AA43C423-4610-4EE4-AF44-BF1B21824CF2}"/>
              </a:ext>
            </a:extLst>
          </p:cNvPr>
          <p:cNvPicPr>
            <a:picLocks noChangeAspect="1"/>
          </p:cNvPicPr>
          <p:nvPr/>
        </p:nvPicPr>
        <p:blipFill>
          <a:blip r:embed="rId2"/>
          <a:stretch>
            <a:fillRect/>
          </a:stretch>
        </p:blipFill>
        <p:spPr>
          <a:xfrm>
            <a:off x="7555400" y="83697"/>
            <a:ext cx="3417400" cy="6690606"/>
          </a:xfrm>
          <a:prstGeom prst="rect">
            <a:avLst/>
          </a:prstGeom>
        </p:spPr>
      </p:pic>
      <p:sp>
        <p:nvSpPr>
          <p:cNvPr id="6" name="Arrow: Right 5">
            <a:extLst>
              <a:ext uri="{FF2B5EF4-FFF2-40B4-BE49-F238E27FC236}">
                <a16:creationId xmlns:a16="http://schemas.microsoft.com/office/drawing/2014/main" id="{7DF4EAC8-D318-41EB-9CB5-1F56B3894A44}"/>
              </a:ext>
            </a:extLst>
          </p:cNvPr>
          <p:cNvSpPr/>
          <p:nvPr/>
        </p:nvSpPr>
        <p:spPr>
          <a:xfrm>
            <a:off x="6139160" y="2370338"/>
            <a:ext cx="1538182" cy="914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7D82BC2-C81E-4E79-AF42-46DA9894D2C2}"/>
              </a:ext>
            </a:extLst>
          </p:cNvPr>
          <p:cNvPicPr>
            <a:picLocks noChangeAspect="1"/>
          </p:cNvPicPr>
          <p:nvPr/>
        </p:nvPicPr>
        <p:blipFill>
          <a:blip r:embed="rId3"/>
          <a:stretch>
            <a:fillRect/>
          </a:stretch>
        </p:blipFill>
        <p:spPr>
          <a:xfrm>
            <a:off x="8486792" y="5199521"/>
            <a:ext cx="1554615" cy="951058"/>
          </a:xfrm>
          <a:prstGeom prst="rect">
            <a:avLst/>
          </a:prstGeom>
        </p:spPr>
      </p:pic>
      <p:pic>
        <p:nvPicPr>
          <p:cNvPr id="8" name="Picture 7">
            <a:extLst>
              <a:ext uri="{FF2B5EF4-FFF2-40B4-BE49-F238E27FC236}">
                <a16:creationId xmlns:a16="http://schemas.microsoft.com/office/drawing/2014/main" id="{7536213D-4316-49D6-AACA-04CE3F2F1413}"/>
              </a:ext>
            </a:extLst>
          </p:cNvPr>
          <p:cNvPicPr>
            <a:picLocks noChangeAspect="1"/>
          </p:cNvPicPr>
          <p:nvPr/>
        </p:nvPicPr>
        <p:blipFill>
          <a:blip r:embed="rId4"/>
          <a:stretch>
            <a:fillRect/>
          </a:stretch>
        </p:blipFill>
        <p:spPr>
          <a:xfrm rot="1124703">
            <a:off x="7981587" y="3582517"/>
            <a:ext cx="2445216" cy="1447268"/>
          </a:xfrm>
          <a:prstGeom prst="rect">
            <a:avLst/>
          </a:prstGeom>
        </p:spPr>
      </p:pic>
    </p:spTree>
    <p:extLst>
      <p:ext uri="{BB962C8B-B14F-4D97-AF65-F5344CB8AC3E}">
        <p14:creationId xmlns:p14="http://schemas.microsoft.com/office/powerpoint/2010/main" val="109114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09D6-E21A-9040-8FB6-FAF582EDA757}"/>
              </a:ext>
            </a:extLst>
          </p:cNvPr>
          <p:cNvSpPr>
            <a:spLocks noGrp="1"/>
          </p:cNvSpPr>
          <p:nvPr>
            <p:ph type="ctrTitle"/>
          </p:nvPr>
        </p:nvSpPr>
        <p:spPr>
          <a:xfrm>
            <a:off x="2014928" y="0"/>
            <a:ext cx="7772400" cy="2530258"/>
          </a:xfrm>
        </p:spPr>
        <p:txBody>
          <a:bodyPr>
            <a:normAutofit/>
          </a:bodyPr>
          <a:lstStyle/>
          <a:p>
            <a:r>
              <a:rPr lang="en-US" sz="4000" dirty="0"/>
              <a:t>Care Team: Critical Stakeholders to Combat Mis/Disinformation Harming Communities During COVID-19</a:t>
            </a:r>
          </a:p>
        </p:txBody>
      </p:sp>
      <p:sp>
        <p:nvSpPr>
          <p:cNvPr id="3" name="Subtitle 2">
            <a:extLst>
              <a:ext uri="{FF2B5EF4-FFF2-40B4-BE49-F238E27FC236}">
                <a16:creationId xmlns:a16="http://schemas.microsoft.com/office/drawing/2014/main" id="{F2DAED8E-4187-D648-B40C-FE44D04E6060}"/>
              </a:ext>
            </a:extLst>
          </p:cNvPr>
          <p:cNvSpPr>
            <a:spLocks noGrp="1"/>
          </p:cNvSpPr>
          <p:nvPr>
            <p:ph type="subTitle" idx="1"/>
          </p:nvPr>
        </p:nvSpPr>
        <p:spPr>
          <a:xfrm>
            <a:off x="2014928" y="2855934"/>
            <a:ext cx="7772400" cy="2011340"/>
          </a:xfrm>
        </p:spPr>
        <p:txBody>
          <a:bodyPr>
            <a:normAutofit fontScale="70000" lnSpcReduction="20000"/>
          </a:bodyPr>
          <a:lstStyle/>
          <a:p>
            <a:r>
              <a:rPr lang="en-US" dirty="0"/>
              <a:t>Tara Kirk Sell, PhD</a:t>
            </a:r>
          </a:p>
          <a:p>
            <a:r>
              <a:rPr lang="en-US" dirty="0"/>
              <a:t>Senior Scholar Johns Hopkins Center for Health Security</a:t>
            </a:r>
          </a:p>
          <a:p>
            <a:r>
              <a:rPr lang="en-US" dirty="0"/>
              <a:t>Assistant Professor, Department of Environmental Health and Engineering</a:t>
            </a:r>
          </a:p>
          <a:p>
            <a:endParaRPr lang="en-US" dirty="0"/>
          </a:p>
          <a:p>
            <a:r>
              <a:rPr lang="en-US" dirty="0"/>
              <a:t>NACHC Webinar</a:t>
            </a:r>
          </a:p>
          <a:p>
            <a:r>
              <a:rPr lang="en-US" dirty="0"/>
              <a:t>January 26, 2022</a:t>
            </a:r>
          </a:p>
        </p:txBody>
      </p:sp>
    </p:spTree>
    <p:extLst>
      <p:ext uri="{BB962C8B-B14F-4D97-AF65-F5344CB8AC3E}">
        <p14:creationId xmlns:p14="http://schemas.microsoft.com/office/powerpoint/2010/main" val="4222832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15353" y="799218"/>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9F2B78B-2121-1549-A354-33E8180474AA}"/>
              </a:ext>
            </a:extLst>
          </p:cNvPr>
          <p:cNvSpPr>
            <a:spLocks noGrp="1"/>
          </p:cNvSpPr>
          <p:nvPr>
            <p:ph type="title"/>
          </p:nvPr>
        </p:nvSpPr>
        <p:spPr>
          <a:xfrm>
            <a:off x="2249214" y="1204109"/>
            <a:ext cx="2002054" cy="1781175"/>
          </a:xfrm>
        </p:spPr>
        <p:txBody>
          <a:bodyPr vert="horz" lIns="91440" tIns="45720" rIns="91440" bIns="45720" rtlCol="0" anchor="ctr" anchorCtr="0">
            <a:normAutofit/>
          </a:bodyPr>
          <a:lstStyle/>
          <a:p>
            <a:r>
              <a:rPr lang="en-US" sz="2200" dirty="0">
                <a:solidFill>
                  <a:srgbClr val="FFFFFF"/>
                </a:solidFill>
                <a:latin typeface="+mj-lt"/>
                <a:cs typeface="+mj-cs"/>
              </a:rPr>
              <a:t>Health-related misinformation – Nothing new</a:t>
            </a:r>
          </a:p>
        </p:txBody>
      </p:sp>
      <p:sp>
        <p:nvSpPr>
          <p:cNvPr id="5" name="Content Placeholder 4">
            <a:extLst>
              <a:ext uri="{FF2B5EF4-FFF2-40B4-BE49-F238E27FC236}">
                <a16:creationId xmlns:a16="http://schemas.microsoft.com/office/drawing/2014/main" id="{493584A3-FD9B-0941-8363-0470C21206D4}"/>
              </a:ext>
            </a:extLst>
          </p:cNvPr>
          <p:cNvSpPr>
            <a:spLocks noGrp="1"/>
          </p:cNvSpPr>
          <p:nvPr>
            <p:ph sz="half" idx="2"/>
          </p:nvPr>
        </p:nvSpPr>
        <p:spPr>
          <a:xfrm>
            <a:off x="2062067" y="3355131"/>
            <a:ext cx="2506882" cy="2427333"/>
          </a:xfrm>
        </p:spPr>
        <p:txBody>
          <a:bodyPr vert="horz" lIns="91440" tIns="45720" rIns="91440" bIns="45720" rtlCol="0">
            <a:noAutofit/>
          </a:bodyPr>
          <a:lstStyle/>
          <a:p>
            <a:r>
              <a:rPr lang="en-US" sz="1800" dirty="0">
                <a:latin typeface="+mn-lt"/>
                <a:cs typeface="+mn-cs"/>
              </a:rPr>
              <a:t>Source: “Health in Pictures,” 1930,  American Public Health Association</a:t>
            </a:r>
          </a:p>
          <a:p>
            <a:r>
              <a:rPr lang="en-US" sz="1800" dirty="0">
                <a:latin typeface="+mn-lt"/>
                <a:cs typeface="+mn-cs"/>
              </a:rPr>
              <a:t>Fact check: https://</a:t>
            </a:r>
            <a:r>
              <a:rPr lang="en-US" sz="1800" dirty="0" err="1">
                <a:latin typeface="+mn-lt"/>
                <a:cs typeface="+mn-cs"/>
              </a:rPr>
              <a:t>www.snopes.com</a:t>
            </a:r>
            <a:r>
              <a:rPr lang="en-US" sz="1800" dirty="0">
                <a:latin typeface="+mn-lt"/>
                <a:cs typeface="+mn-cs"/>
              </a:rPr>
              <a:t>/fact-check/1930s-cartoon-vaccine-warning/</a:t>
            </a:r>
          </a:p>
        </p:txBody>
      </p:sp>
      <p:pic>
        <p:nvPicPr>
          <p:cNvPr id="1026" name="Picture 2" descr="Poster, Advertisement, Person">
            <a:extLst>
              <a:ext uri="{FF2B5EF4-FFF2-40B4-BE49-F238E27FC236}">
                <a16:creationId xmlns:a16="http://schemas.microsoft.com/office/drawing/2014/main" id="{9A3481C5-3B65-1144-8F88-9278099D6D26}"/>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7745" r="27810"/>
          <a:stretch/>
        </p:blipFill>
        <p:spPr bwMode="auto">
          <a:xfrm>
            <a:off x="5555236" y="952501"/>
            <a:ext cx="4108473" cy="48299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6C75DE5-0B1D-6547-A03B-663E55E2E380}"/>
              </a:ext>
            </a:extLst>
          </p:cNvPr>
          <p:cNvSpPr>
            <a:spLocks noGrp="1"/>
          </p:cNvSpPr>
          <p:nvPr>
            <p:ph type="sldNum" sz="quarter" idx="12"/>
          </p:nvPr>
        </p:nvSpPr>
        <p:spPr>
          <a:xfrm>
            <a:off x="9267826" y="6356351"/>
            <a:ext cx="771525" cy="365125"/>
          </a:xfrm>
        </p:spPr>
        <p:txBody>
          <a:bodyPr vert="horz" lIns="91440" tIns="45720" rIns="91440" bIns="45720" rtlCol="0" anchor="ctr">
            <a:normAutofit/>
          </a:bodyPr>
          <a:lstStyle/>
          <a:p>
            <a:pPr>
              <a:spcAft>
                <a:spcPts val="600"/>
              </a:spcAft>
            </a:pPr>
            <a:fld id="{2C846B60-7C82-FF45-AC42-8912335BC3EF}" type="slidenum">
              <a:rPr lang="en-US" sz="1000">
                <a:solidFill>
                  <a:prstClr val="black">
                    <a:tint val="75000"/>
                  </a:prstClr>
                </a:solidFill>
                <a:latin typeface="Calibri" panose="020F0502020204030204"/>
              </a:rPr>
              <a:pPr>
                <a:spcAft>
                  <a:spcPts val="600"/>
                </a:spcAft>
              </a:pPr>
              <a:t>26</a:t>
            </a:fld>
            <a:endParaRPr lang="en-US" sz="1000">
              <a:solidFill>
                <a:prstClr val="black">
                  <a:tint val="75000"/>
                </a:prstClr>
              </a:solidFill>
              <a:latin typeface="Calibri" panose="020F0502020204030204"/>
            </a:endParaRPr>
          </a:p>
        </p:txBody>
      </p:sp>
    </p:spTree>
    <p:extLst>
      <p:ext uri="{BB962C8B-B14F-4D97-AF65-F5344CB8AC3E}">
        <p14:creationId xmlns:p14="http://schemas.microsoft.com/office/powerpoint/2010/main" val="4050895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06DF-FB46-374E-8CA0-C7FA27330F22}"/>
              </a:ext>
            </a:extLst>
          </p:cNvPr>
          <p:cNvSpPr>
            <a:spLocks noGrp="1"/>
          </p:cNvSpPr>
          <p:nvPr>
            <p:ph type="title"/>
          </p:nvPr>
        </p:nvSpPr>
        <p:spPr>
          <a:xfrm>
            <a:off x="1821429" y="320676"/>
            <a:ext cx="8555616" cy="1325563"/>
          </a:xfrm>
        </p:spPr>
        <p:txBody>
          <a:bodyPr>
            <a:normAutofit/>
          </a:bodyPr>
          <a:lstStyle/>
          <a:p>
            <a:r>
              <a:rPr lang="en-US" sz="4300"/>
              <a:t>Ways to Check for False Information</a:t>
            </a:r>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4593" cy="6858000"/>
          </a:xfrm>
          <a:prstGeom prst="rect">
            <a:avLst/>
          </a:prstGeom>
          <a:solidFill>
            <a:srgbClr val="4472C4"/>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B9C17E2-2184-4DE0-AFED-7E6CE936B344}"/>
              </a:ext>
            </a:extLst>
          </p:cNvPr>
          <p:cNvGraphicFramePr>
            <a:graphicFrameLocks noGrp="1"/>
          </p:cNvGraphicFramePr>
          <p:nvPr>
            <p:ph idx="1"/>
          </p:nvPr>
        </p:nvGraphicFramePr>
        <p:xfrm>
          <a:off x="1821431" y="1825625"/>
          <a:ext cx="855561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9934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969A-B808-C449-BD4C-DD70114625A7}"/>
              </a:ext>
            </a:extLst>
          </p:cNvPr>
          <p:cNvSpPr>
            <a:spLocks noGrp="1"/>
          </p:cNvSpPr>
          <p:nvPr>
            <p:ph type="title"/>
          </p:nvPr>
        </p:nvSpPr>
        <p:spPr/>
        <p:txBody>
          <a:bodyPr>
            <a:normAutofit fontScale="90000"/>
          </a:bodyPr>
          <a:lstStyle/>
          <a:p>
            <a:r>
              <a:rPr lang="en-US" dirty="0"/>
              <a:t>Misinformation and Disinformation - Definitions</a:t>
            </a:r>
          </a:p>
        </p:txBody>
      </p:sp>
      <p:graphicFrame>
        <p:nvGraphicFramePr>
          <p:cNvPr id="4" name="Content Placeholder 2">
            <a:extLst>
              <a:ext uri="{FF2B5EF4-FFF2-40B4-BE49-F238E27FC236}">
                <a16:creationId xmlns:a16="http://schemas.microsoft.com/office/drawing/2014/main" id="{923BC1DB-AAC3-3A49-BE37-75CEEC2E299C}"/>
              </a:ext>
            </a:extLst>
          </p:cNvPr>
          <p:cNvGraphicFramePr>
            <a:graphicFrameLocks/>
          </p:cNvGraphicFramePr>
          <p:nvPr/>
        </p:nvGraphicFramePr>
        <p:xfrm>
          <a:off x="2266240" y="1635737"/>
          <a:ext cx="7773111"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9998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BF13-9BC5-2245-B457-C97A553BD0F0}"/>
              </a:ext>
            </a:extLst>
          </p:cNvPr>
          <p:cNvSpPr>
            <a:spLocks noGrp="1"/>
          </p:cNvSpPr>
          <p:nvPr>
            <p:ph type="title"/>
          </p:nvPr>
        </p:nvSpPr>
        <p:spPr/>
        <p:txBody>
          <a:bodyPr/>
          <a:lstStyle/>
          <a:p>
            <a:r>
              <a:rPr lang="en-US" dirty="0"/>
              <a:t>Misinformation Rumor Types</a:t>
            </a:r>
          </a:p>
        </p:txBody>
      </p:sp>
      <p:graphicFrame>
        <p:nvGraphicFramePr>
          <p:cNvPr id="18" name="Content Placeholder 2">
            <a:extLst>
              <a:ext uri="{FF2B5EF4-FFF2-40B4-BE49-F238E27FC236}">
                <a16:creationId xmlns:a16="http://schemas.microsoft.com/office/drawing/2014/main" id="{AFE77635-FEBF-BE42-AF3C-13E403730ED2}"/>
              </a:ext>
            </a:extLst>
          </p:cNvPr>
          <p:cNvGraphicFramePr>
            <a:graphicFrameLocks/>
          </p:cNvGraphicFramePr>
          <p:nvPr/>
        </p:nvGraphicFramePr>
        <p:xfrm>
          <a:off x="2153855" y="1860605"/>
          <a:ext cx="7885496" cy="4146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9426D03B-1983-7342-BE9A-C0CAD6A75C00}"/>
              </a:ext>
            </a:extLst>
          </p:cNvPr>
          <p:cNvGrpSpPr/>
          <p:nvPr/>
        </p:nvGrpSpPr>
        <p:grpSpPr>
          <a:xfrm>
            <a:off x="1833985" y="1533378"/>
            <a:ext cx="2334743" cy="2726634"/>
            <a:chOff x="520999" y="1782962"/>
            <a:chExt cx="3214183" cy="3503992"/>
          </a:xfrm>
        </p:grpSpPr>
        <p:pic>
          <p:nvPicPr>
            <p:cNvPr id="32" name="Picture 31" descr="A screenshot of a cell phone&#10;&#10;Description automatically generated">
              <a:extLst>
                <a:ext uri="{FF2B5EF4-FFF2-40B4-BE49-F238E27FC236}">
                  <a16:creationId xmlns:a16="http://schemas.microsoft.com/office/drawing/2014/main" id="{307F24DE-B9B0-5D4C-ABBE-C2722798D71E}"/>
                </a:ext>
              </a:extLst>
            </p:cNvPr>
            <p:cNvPicPr>
              <a:picLocks noChangeAspect="1"/>
            </p:cNvPicPr>
            <p:nvPr/>
          </p:nvPicPr>
          <p:blipFill rotWithShape="1">
            <a:blip r:embed="rId7"/>
            <a:srcRect t="7457" b="5721"/>
            <a:stretch/>
          </p:blipFill>
          <p:spPr>
            <a:xfrm>
              <a:off x="520999" y="1809549"/>
              <a:ext cx="3214183" cy="3477405"/>
            </a:xfrm>
            <a:prstGeom prst="rect">
              <a:avLst/>
            </a:prstGeom>
          </p:spPr>
        </p:pic>
        <p:sp>
          <p:nvSpPr>
            <p:cNvPr id="33" name="Rounded Rectangle 32">
              <a:extLst>
                <a:ext uri="{FF2B5EF4-FFF2-40B4-BE49-F238E27FC236}">
                  <a16:creationId xmlns:a16="http://schemas.microsoft.com/office/drawing/2014/main" id="{25495F5D-2BE2-7B4C-8DAB-84D367C04A65}"/>
                </a:ext>
              </a:extLst>
            </p:cNvPr>
            <p:cNvSpPr/>
            <p:nvPr/>
          </p:nvSpPr>
          <p:spPr>
            <a:xfrm>
              <a:off x="1115878" y="2959832"/>
              <a:ext cx="901775" cy="27378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ounded Rectangle 33">
              <a:extLst>
                <a:ext uri="{FF2B5EF4-FFF2-40B4-BE49-F238E27FC236}">
                  <a16:creationId xmlns:a16="http://schemas.microsoft.com/office/drawing/2014/main" id="{B2511400-1221-A043-9592-49A20D2875D6}"/>
                </a:ext>
              </a:extLst>
            </p:cNvPr>
            <p:cNvSpPr/>
            <p:nvPr/>
          </p:nvSpPr>
          <p:spPr>
            <a:xfrm>
              <a:off x="909034" y="1782962"/>
              <a:ext cx="1219056" cy="164270"/>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pic>
        <p:nvPicPr>
          <p:cNvPr id="35" name="Picture 34" descr="A screen shot of a computer&#10;&#10;Description automatically generated">
            <a:extLst>
              <a:ext uri="{FF2B5EF4-FFF2-40B4-BE49-F238E27FC236}">
                <a16:creationId xmlns:a16="http://schemas.microsoft.com/office/drawing/2014/main" id="{9874F387-3AF1-AA47-86ED-5D9A31A762CB}"/>
              </a:ext>
            </a:extLst>
          </p:cNvPr>
          <p:cNvPicPr>
            <a:picLocks noChangeAspect="1"/>
          </p:cNvPicPr>
          <p:nvPr/>
        </p:nvPicPr>
        <p:blipFill rotWithShape="1">
          <a:blip r:embed="rId8"/>
          <a:srcRect l="7408" r="19837"/>
          <a:stretch/>
        </p:blipFill>
        <p:spPr>
          <a:xfrm rot="5400000">
            <a:off x="8127070" y="1516411"/>
            <a:ext cx="2197048" cy="2264843"/>
          </a:xfrm>
          <a:prstGeom prst="rect">
            <a:avLst/>
          </a:prstGeom>
        </p:spPr>
      </p:pic>
      <p:sp>
        <p:nvSpPr>
          <p:cNvPr id="36" name="Rounded Rectangle 35">
            <a:extLst>
              <a:ext uri="{FF2B5EF4-FFF2-40B4-BE49-F238E27FC236}">
                <a16:creationId xmlns:a16="http://schemas.microsoft.com/office/drawing/2014/main" id="{C8D28072-367F-0B4E-9159-37A85E2FC3D3}"/>
              </a:ext>
            </a:extLst>
          </p:cNvPr>
          <p:cNvSpPr/>
          <p:nvPr/>
        </p:nvSpPr>
        <p:spPr>
          <a:xfrm>
            <a:off x="8093172" y="1822071"/>
            <a:ext cx="845886" cy="89563"/>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7" name="Picture 36" descr="Text&#10;&#10;Description automatically generated">
            <a:extLst>
              <a:ext uri="{FF2B5EF4-FFF2-40B4-BE49-F238E27FC236}">
                <a16:creationId xmlns:a16="http://schemas.microsoft.com/office/drawing/2014/main" id="{183019ED-F135-4F48-AD86-CB62A94152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7784" y="5242299"/>
            <a:ext cx="4069820" cy="1022620"/>
          </a:xfrm>
          <a:prstGeom prst="rect">
            <a:avLst/>
          </a:prstGeom>
        </p:spPr>
      </p:pic>
      <p:pic>
        <p:nvPicPr>
          <p:cNvPr id="39" name="Picture 38">
            <a:extLst>
              <a:ext uri="{FF2B5EF4-FFF2-40B4-BE49-F238E27FC236}">
                <a16:creationId xmlns:a16="http://schemas.microsoft.com/office/drawing/2014/main" id="{FF018823-43A8-4445-8347-47A38FC764F9}"/>
              </a:ext>
            </a:extLst>
          </p:cNvPr>
          <p:cNvPicPr>
            <a:picLocks noChangeAspect="1"/>
          </p:cNvPicPr>
          <p:nvPr/>
        </p:nvPicPr>
        <p:blipFill rotWithShape="1">
          <a:blip r:embed="rId10"/>
          <a:srcRect l="7469" t="36116" r="39043" b="34499"/>
          <a:stretch/>
        </p:blipFill>
        <p:spPr>
          <a:xfrm>
            <a:off x="7219077" y="4946368"/>
            <a:ext cx="3439963" cy="1208780"/>
          </a:xfrm>
          <a:prstGeom prst="rect">
            <a:avLst/>
          </a:prstGeom>
        </p:spPr>
      </p:pic>
    </p:spTree>
    <p:extLst>
      <p:ext uri="{BB962C8B-B14F-4D97-AF65-F5344CB8AC3E}">
        <p14:creationId xmlns:p14="http://schemas.microsoft.com/office/powerpoint/2010/main" val="3107730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EDE680-AA8E-4A58-99C4-BDCB99499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www.nachc.org</a:t>
            </a:r>
          </a:p>
        </p:txBody>
      </p:sp>
      <p:sp>
        <p:nvSpPr>
          <p:cNvPr id="9" name="Text Placeholder 8">
            <a:extLst>
              <a:ext uri="{FF2B5EF4-FFF2-40B4-BE49-F238E27FC236}">
                <a16:creationId xmlns:a16="http://schemas.microsoft.com/office/drawing/2014/main" id="{AE428484-BBBD-46F8-B84B-7257F1770298}"/>
              </a:ext>
            </a:extLst>
          </p:cNvPr>
          <p:cNvSpPr>
            <a:spLocks noGrp="1"/>
          </p:cNvSpPr>
          <p:nvPr>
            <p:ph type="body" sz="quarter" idx="21"/>
          </p:nvPr>
        </p:nvSpPr>
        <p:spPr>
          <a:xfrm>
            <a:off x="133397" y="1140523"/>
            <a:ext cx="4563507" cy="4865195"/>
          </a:xfrm>
        </p:spPr>
        <p:txBody>
          <a:bodyPr/>
          <a:lstStyle/>
          <a:p>
            <a:pPr marL="0" indent="0" algn="ctr">
              <a:buNone/>
            </a:pPr>
            <a:r>
              <a:rPr lang="en-US" sz="2800" b="1" dirty="0"/>
              <a:t>Option 1: “I Will Call In”</a:t>
            </a:r>
          </a:p>
          <a:p>
            <a:pPr marL="0" indent="0" algn="ctr">
              <a:buNone/>
            </a:pPr>
            <a:r>
              <a:rPr lang="en-US" sz="2800" dirty="0"/>
              <a:t>Follow the unique 3-step process on your screen</a:t>
            </a:r>
            <a:endParaRPr lang="en-US" b="1" dirty="0"/>
          </a:p>
          <a:p>
            <a:pPr marL="0" indent="0" algn="ctr">
              <a:buNone/>
            </a:pPr>
            <a:endParaRPr lang="en-US" sz="2800" b="1" dirty="0"/>
          </a:p>
        </p:txBody>
      </p:sp>
      <p:sp>
        <p:nvSpPr>
          <p:cNvPr id="6" name="Rectangle 2">
            <a:extLst>
              <a:ext uri="{FF2B5EF4-FFF2-40B4-BE49-F238E27FC236}">
                <a16:creationId xmlns:a16="http://schemas.microsoft.com/office/drawing/2014/main" id="{1798C69C-08BA-45EF-B9EC-5EE99A39DEE5}"/>
              </a:ext>
            </a:extLst>
          </p:cNvPr>
          <p:cNvSpPr>
            <a:spLocks noChangeArrowheads="1"/>
          </p:cNvSpPr>
          <p:nvPr/>
        </p:nvSpPr>
        <p:spPr bwMode="auto">
          <a:xfrm>
            <a:off x="103769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itle 3">
            <a:extLst>
              <a:ext uri="{FF2B5EF4-FFF2-40B4-BE49-F238E27FC236}">
                <a16:creationId xmlns:a16="http://schemas.microsoft.com/office/drawing/2014/main" id="{EA338BC0-54C8-4F8B-B2C0-25B8CB1BDA6F}"/>
              </a:ext>
            </a:extLst>
          </p:cNvPr>
          <p:cNvSpPr txBox="1">
            <a:spLocks/>
          </p:cNvSpPr>
          <p:nvPr/>
        </p:nvSpPr>
        <p:spPr>
          <a:xfrm>
            <a:off x="30480" y="328606"/>
            <a:ext cx="12191999" cy="6602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C69"/>
                </a:solidFill>
                <a:effectLst/>
                <a:uLnTx/>
                <a:uFillTx/>
                <a:latin typeface="Calibri" panose="020F0502020204030204"/>
                <a:ea typeface="+mj-ea"/>
                <a:cs typeface="+mj-cs"/>
              </a:rPr>
              <a:t>Ensure you’ve connected to audio!</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3500" b="0" i="1" u="none" strike="noStrike" kern="1200" cap="none" spc="0" normalizeH="0" baseline="0" noProof="0" dirty="0">
              <a:ln>
                <a:noFill/>
              </a:ln>
              <a:solidFill>
                <a:srgbClr val="003C69"/>
              </a:solidFill>
              <a:effectLst/>
              <a:uLnTx/>
              <a:uFillTx/>
              <a:latin typeface="Calibri" panose="020F0502020204030204"/>
              <a:ea typeface="+mj-ea"/>
              <a:cs typeface="+mj-cs"/>
            </a:endParaRPr>
          </a:p>
        </p:txBody>
      </p:sp>
      <p:sp>
        <p:nvSpPr>
          <p:cNvPr id="16" name="Text Placeholder 8">
            <a:extLst>
              <a:ext uri="{FF2B5EF4-FFF2-40B4-BE49-F238E27FC236}">
                <a16:creationId xmlns:a16="http://schemas.microsoft.com/office/drawing/2014/main" id="{68560CCB-944A-4E7E-BE1C-628C057BAFCD}"/>
              </a:ext>
            </a:extLst>
          </p:cNvPr>
          <p:cNvSpPr txBox="1">
            <a:spLocks/>
          </p:cNvSpPr>
          <p:nvPr/>
        </p:nvSpPr>
        <p:spPr>
          <a:xfrm>
            <a:off x="8629604" y="2743202"/>
            <a:ext cx="3429000" cy="1943460"/>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After connecting, if you don’t see a phone/headset icon next to your name, please attempt to connect your audio again!</a:t>
            </a:r>
            <a:br>
              <a:rPr kumimoji="0" lang="en-US" sz="1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endParaRPr kumimoji="0" lang="en-US" sz="1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p:txBody>
      </p:sp>
      <p:sp>
        <p:nvSpPr>
          <p:cNvPr id="3" name="Slide Number Placeholder 2">
            <a:extLst>
              <a:ext uri="{FF2B5EF4-FFF2-40B4-BE49-F238E27FC236}">
                <a16:creationId xmlns:a16="http://schemas.microsoft.com/office/drawing/2014/main" id="{011C017A-0B70-4C48-A012-EFBD0CE44D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17" name="Text Placeholder 8">
            <a:extLst>
              <a:ext uri="{FF2B5EF4-FFF2-40B4-BE49-F238E27FC236}">
                <a16:creationId xmlns:a16="http://schemas.microsoft.com/office/drawing/2014/main" id="{640B0875-4D7E-4CBA-BEB5-217349F62261}"/>
              </a:ext>
            </a:extLst>
          </p:cNvPr>
          <p:cNvSpPr txBox="1">
            <a:spLocks/>
          </p:cNvSpPr>
          <p:nvPr/>
        </p:nvSpPr>
        <p:spPr>
          <a:xfrm>
            <a:off x="4338374" y="1123490"/>
            <a:ext cx="5186626" cy="488222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Option 2: “Call Using Computer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You must have computer speakers and microphone</a:t>
            </a:r>
            <a:endParaRPr kumimoji="0" lang="en-US" sz="20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p:txBody>
      </p:sp>
      <p:pic>
        <p:nvPicPr>
          <p:cNvPr id="18" name="Picture 17">
            <a:extLst>
              <a:ext uri="{FF2B5EF4-FFF2-40B4-BE49-F238E27FC236}">
                <a16:creationId xmlns:a16="http://schemas.microsoft.com/office/drawing/2014/main" id="{9631EDB7-12E1-4294-872D-1121BAF9C63A}"/>
              </a:ext>
            </a:extLst>
          </p:cNvPr>
          <p:cNvPicPr>
            <a:picLocks noChangeAspect="1"/>
          </p:cNvPicPr>
          <p:nvPr/>
        </p:nvPicPr>
        <p:blipFill>
          <a:blip r:embed="rId2"/>
          <a:stretch>
            <a:fillRect/>
          </a:stretch>
        </p:blipFill>
        <p:spPr>
          <a:xfrm>
            <a:off x="8901066" y="4727770"/>
            <a:ext cx="2933700" cy="685800"/>
          </a:xfrm>
          <a:prstGeom prst="rect">
            <a:avLst/>
          </a:prstGeom>
        </p:spPr>
      </p:pic>
      <p:pic>
        <p:nvPicPr>
          <p:cNvPr id="19" name="Picture 18">
            <a:extLst>
              <a:ext uri="{FF2B5EF4-FFF2-40B4-BE49-F238E27FC236}">
                <a16:creationId xmlns:a16="http://schemas.microsoft.com/office/drawing/2014/main" id="{F4C402E4-B902-4075-B8F4-424F7A1D388E}"/>
              </a:ext>
            </a:extLst>
          </p:cNvPr>
          <p:cNvPicPr>
            <a:picLocks noChangeAspect="1"/>
          </p:cNvPicPr>
          <p:nvPr/>
        </p:nvPicPr>
        <p:blipFill>
          <a:blip r:embed="rId3"/>
          <a:stretch>
            <a:fillRect/>
          </a:stretch>
        </p:blipFill>
        <p:spPr>
          <a:xfrm>
            <a:off x="8901066" y="4177630"/>
            <a:ext cx="2886075" cy="571500"/>
          </a:xfrm>
          <a:prstGeom prst="rect">
            <a:avLst/>
          </a:prstGeom>
        </p:spPr>
      </p:pic>
      <p:pic>
        <p:nvPicPr>
          <p:cNvPr id="12" name="Picture 11">
            <a:extLst>
              <a:ext uri="{FF2B5EF4-FFF2-40B4-BE49-F238E27FC236}">
                <a16:creationId xmlns:a16="http://schemas.microsoft.com/office/drawing/2014/main" id="{F82113B1-1CB6-47D8-B6E2-D34CA6714609}"/>
              </a:ext>
            </a:extLst>
          </p:cNvPr>
          <p:cNvPicPr>
            <a:picLocks noChangeAspect="1"/>
          </p:cNvPicPr>
          <p:nvPr/>
        </p:nvPicPr>
        <p:blipFill rotWithShape="1">
          <a:blip r:embed="rId4"/>
          <a:srcRect l="4561" t="1" r="5193" b="8059"/>
          <a:stretch/>
        </p:blipFill>
        <p:spPr>
          <a:xfrm>
            <a:off x="4694143" y="2793511"/>
            <a:ext cx="3867516" cy="2569648"/>
          </a:xfrm>
          <a:prstGeom prst="rect">
            <a:avLst/>
          </a:prstGeom>
        </p:spPr>
      </p:pic>
      <p:pic>
        <p:nvPicPr>
          <p:cNvPr id="14" name="Picture 13">
            <a:extLst>
              <a:ext uri="{FF2B5EF4-FFF2-40B4-BE49-F238E27FC236}">
                <a16:creationId xmlns:a16="http://schemas.microsoft.com/office/drawing/2014/main" id="{297344D2-28F9-4FB2-B7F6-6AE67DF8096F}"/>
              </a:ext>
            </a:extLst>
          </p:cNvPr>
          <p:cNvPicPr>
            <a:picLocks noChangeAspect="1"/>
          </p:cNvPicPr>
          <p:nvPr/>
        </p:nvPicPr>
        <p:blipFill>
          <a:blip r:embed="rId5"/>
          <a:stretch>
            <a:fillRect/>
          </a:stretch>
        </p:blipFill>
        <p:spPr>
          <a:xfrm>
            <a:off x="795882" y="2593868"/>
            <a:ext cx="3102973" cy="3549066"/>
          </a:xfrm>
          <a:prstGeom prst="rect">
            <a:avLst/>
          </a:prstGeom>
        </p:spPr>
      </p:pic>
      <p:sp>
        <p:nvSpPr>
          <p:cNvPr id="8" name="Rectangle 7">
            <a:extLst>
              <a:ext uri="{FF2B5EF4-FFF2-40B4-BE49-F238E27FC236}">
                <a16:creationId xmlns:a16="http://schemas.microsoft.com/office/drawing/2014/main" id="{3C92E89D-C27D-4A01-A474-6845E8E877A3}"/>
              </a:ext>
            </a:extLst>
          </p:cNvPr>
          <p:cNvSpPr/>
          <p:nvPr/>
        </p:nvSpPr>
        <p:spPr>
          <a:xfrm>
            <a:off x="1928268" y="4638124"/>
            <a:ext cx="838200" cy="19542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E25A3B-AB63-460A-B371-C8599E48895B}"/>
              </a:ext>
            </a:extLst>
          </p:cNvPr>
          <p:cNvSpPr/>
          <p:nvPr/>
        </p:nvSpPr>
        <p:spPr>
          <a:xfrm>
            <a:off x="1944592" y="4918271"/>
            <a:ext cx="341408" cy="1523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ight Arrow 3">
            <a:extLst>
              <a:ext uri="{FF2B5EF4-FFF2-40B4-BE49-F238E27FC236}">
                <a16:creationId xmlns:a16="http://schemas.microsoft.com/office/drawing/2014/main" id="{BCE51113-AA23-4F46-BAF2-6EC46982D90E}"/>
              </a:ext>
            </a:extLst>
          </p:cNvPr>
          <p:cNvSpPr/>
          <p:nvPr/>
        </p:nvSpPr>
        <p:spPr>
          <a:xfrm>
            <a:off x="4947017" y="4363405"/>
            <a:ext cx="824743" cy="413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194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7DC087E-C620-7044-A1D3-849FEF86EF34}"/>
              </a:ext>
            </a:extLst>
          </p:cNvPr>
          <p:cNvSpPr>
            <a:spLocks noGrp="1"/>
          </p:cNvSpPr>
          <p:nvPr>
            <p:ph type="title"/>
          </p:nvPr>
        </p:nvSpPr>
        <p:spPr>
          <a:xfrm>
            <a:off x="2152650" y="557190"/>
            <a:ext cx="2530602" cy="5567891"/>
          </a:xfrm>
        </p:spPr>
        <p:txBody>
          <a:bodyPr>
            <a:normAutofit/>
          </a:bodyPr>
          <a:lstStyle/>
          <a:p>
            <a:r>
              <a:rPr lang="en-US" sz="2800"/>
              <a:t>Historical health-related misinformation and disinformation campaigns </a:t>
            </a:r>
            <a:br>
              <a:rPr lang="en-US" sz="2800"/>
            </a:br>
            <a:r>
              <a:rPr lang="en-US" sz="2800"/>
              <a:t>(a sample)</a:t>
            </a:r>
          </a:p>
        </p:txBody>
      </p:sp>
      <p:sp>
        <p:nvSpPr>
          <p:cNvPr id="4" name="Slide Number Placeholder 3">
            <a:extLst>
              <a:ext uri="{FF2B5EF4-FFF2-40B4-BE49-F238E27FC236}">
                <a16:creationId xmlns:a16="http://schemas.microsoft.com/office/drawing/2014/main" id="{F9322FBB-7DB5-2047-A180-08D71A429FD7}"/>
              </a:ext>
            </a:extLst>
          </p:cNvPr>
          <p:cNvSpPr>
            <a:spLocks noGrp="1"/>
          </p:cNvSpPr>
          <p:nvPr>
            <p:ph type="sldNum" sz="quarter" idx="12"/>
          </p:nvPr>
        </p:nvSpPr>
        <p:spPr>
          <a:xfrm>
            <a:off x="7981950" y="6356351"/>
            <a:ext cx="2057400" cy="365125"/>
          </a:xfrm>
        </p:spPr>
        <p:txBody>
          <a:bodyPr>
            <a:normAutofit/>
          </a:bodyPr>
          <a:lstStyle/>
          <a:p>
            <a:pPr>
              <a:spcAft>
                <a:spcPts val="600"/>
              </a:spcAft>
            </a:pPr>
            <a:fld id="{2C846B60-7C82-FF45-AC42-8912335BC3EF}" type="slidenum">
              <a:rPr lang="en-US">
                <a:solidFill>
                  <a:prstClr val="white"/>
                </a:solidFill>
                <a:latin typeface="Calibri" panose="020F0502020204030204"/>
              </a:rPr>
              <a:pPr>
                <a:spcAft>
                  <a:spcPts val="600"/>
                </a:spcAft>
              </a:pPr>
              <a:t>30</a:t>
            </a:fld>
            <a:endParaRPr lang="en-US">
              <a:solidFill>
                <a:prstClr val="white"/>
              </a:solidFill>
              <a:latin typeface="Calibri" panose="020F0502020204030204"/>
            </a:endParaRPr>
          </a:p>
        </p:txBody>
      </p:sp>
      <p:graphicFrame>
        <p:nvGraphicFramePr>
          <p:cNvPr id="6" name="Content Placeholder 2">
            <a:extLst>
              <a:ext uri="{FF2B5EF4-FFF2-40B4-BE49-F238E27FC236}">
                <a16:creationId xmlns:a16="http://schemas.microsoft.com/office/drawing/2014/main" id="{0AB6E055-3976-4BCC-9861-302C1D9C308C}"/>
              </a:ext>
            </a:extLst>
          </p:cNvPr>
          <p:cNvGraphicFramePr>
            <a:graphicFrameLocks noGrp="1"/>
          </p:cNvGraphicFramePr>
          <p:nvPr>
            <p:ph idx="1"/>
          </p:nvPr>
        </p:nvGraphicFramePr>
        <p:xfrm>
          <a:off x="5343906"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819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822C-D05A-1A47-A7D2-46AF35700E22}"/>
              </a:ext>
            </a:extLst>
          </p:cNvPr>
          <p:cNvSpPr>
            <a:spLocks noGrp="1"/>
          </p:cNvSpPr>
          <p:nvPr>
            <p:ph type="title"/>
          </p:nvPr>
        </p:nvSpPr>
        <p:spPr/>
        <p:txBody>
          <a:bodyPr>
            <a:normAutofit/>
          </a:bodyPr>
          <a:lstStyle/>
          <a:p>
            <a:r>
              <a:rPr lang="en-US" dirty="0"/>
              <a:t>Ebola Tweets and Misinformation</a:t>
            </a:r>
          </a:p>
        </p:txBody>
      </p:sp>
      <p:pic>
        <p:nvPicPr>
          <p:cNvPr id="6" name="Content Placeholder 9">
            <a:extLst>
              <a:ext uri="{FF2B5EF4-FFF2-40B4-BE49-F238E27FC236}">
                <a16:creationId xmlns:a16="http://schemas.microsoft.com/office/drawing/2014/main" id="{96D4EB84-4064-8149-B7B2-663B61710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969" y="2048672"/>
            <a:ext cx="4278396" cy="1243614"/>
          </a:xfrm>
          <a:prstGeom prst="rect">
            <a:avLst/>
          </a:prstGeom>
        </p:spPr>
      </p:pic>
      <p:pic>
        <p:nvPicPr>
          <p:cNvPr id="7" name="Content Placeholder 9">
            <a:extLst>
              <a:ext uri="{FF2B5EF4-FFF2-40B4-BE49-F238E27FC236}">
                <a16:creationId xmlns:a16="http://schemas.microsoft.com/office/drawing/2014/main" id="{20EB56C5-0DB6-5441-BC78-596CDDB7F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763" y="2442949"/>
            <a:ext cx="4278396" cy="1243614"/>
          </a:xfrm>
          <a:prstGeom prst="rect">
            <a:avLst/>
          </a:prstGeom>
        </p:spPr>
      </p:pic>
      <p:pic>
        <p:nvPicPr>
          <p:cNvPr id="8" name="Content Placeholder 9">
            <a:extLst>
              <a:ext uri="{FF2B5EF4-FFF2-40B4-BE49-F238E27FC236}">
                <a16:creationId xmlns:a16="http://schemas.microsoft.com/office/drawing/2014/main" id="{7021CCDE-AE3D-DC48-888F-326E4E5BE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969" y="4243818"/>
            <a:ext cx="4278396" cy="1243614"/>
          </a:xfrm>
          <a:prstGeom prst="rect">
            <a:avLst/>
          </a:prstGeom>
        </p:spPr>
      </p:pic>
      <p:pic>
        <p:nvPicPr>
          <p:cNvPr id="9" name="Content Placeholder 9">
            <a:extLst>
              <a:ext uri="{FF2B5EF4-FFF2-40B4-BE49-F238E27FC236}">
                <a16:creationId xmlns:a16="http://schemas.microsoft.com/office/drawing/2014/main" id="{6BE4DD25-EEB8-DC47-BA5D-F40E4E44D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765" y="4528103"/>
            <a:ext cx="4278396" cy="1243614"/>
          </a:xfrm>
          <a:prstGeom prst="rect">
            <a:avLst/>
          </a:prstGeom>
        </p:spPr>
      </p:pic>
      <p:sp>
        <p:nvSpPr>
          <p:cNvPr id="10" name="TextBox 9">
            <a:extLst>
              <a:ext uri="{FF2B5EF4-FFF2-40B4-BE49-F238E27FC236}">
                <a16:creationId xmlns:a16="http://schemas.microsoft.com/office/drawing/2014/main" id="{7685A082-6B99-0E4E-80CC-6A6AD33DA885}"/>
              </a:ext>
            </a:extLst>
          </p:cNvPr>
          <p:cNvSpPr txBox="1"/>
          <p:nvPr/>
        </p:nvSpPr>
        <p:spPr>
          <a:xfrm>
            <a:off x="2767601" y="1565402"/>
            <a:ext cx="2794887" cy="461665"/>
          </a:xfrm>
          <a:prstGeom prst="rect">
            <a:avLst/>
          </a:prstGeom>
          <a:noFill/>
        </p:spPr>
        <p:txBody>
          <a:bodyPr wrap="square" rtlCol="0">
            <a:spAutoFit/>
          </a:bodyPr>
          <a:lstStyle/>
          <a:p>
            <a:r>
              <a:rPr lang="en-US" sz="2400" b="1" dirty="0">
                <a:solidFill>
                  <a:srgbClr val="4472C4">
                    <a:lumMod val="75000"/>
                  </a:srgbClr>
                </a:solidFill>
                <a:latin typeface="Calibri" panose="020F0502020204030204"/>
              </a:rPr>
              <a:t>True Information </a:t>
            </a:r>
          </a:p>
        </p:txBody>
      </p:sp>
      <p:sp>
        <p:nvSpPr>
          <p:cNvPr id="11" name="TextBox 10">
            <a:extLst>
              <a:ext uri="{FF2B5EF4-FFF2-40B4-BE49-F238E27FC236}">
                <a16:creationId xmlns:a16="http://schemas.microsoft.com/office/drawing/2014/main" id="{BC9496E2-BE6C-4443-99E9-39074CDD6302}"/>
              </a:ext>
            </a:extLst>
          </p:cNvPr>
          <p:cNvSpPr txBox="1"/>
          <p:nvPr/>
        </p:nvSpPr>
        <p:spPr>
          <a:xfrm>
            <a:off x="6613709" y="1596050"/>
            <a:ext cx="4058044" cy="830997"/>
          </a:xfrm>
          <a:prstGeom prst="rect">
            <a:avLst/>
          </a:prstGeom>
          <a:noFill/>
        </p:spPr>
        <p:txBody>
          <a:bodyPr wrap="square" rtlCol="0">
            <a:spAutoFit/>
          </a:bodyPr>
          <a:lstStyle/>
          <a:p>
            <a:pPr algn="ctr"/>
            <a:r>
              <a:rPr lang="en-US" sz="2400" b="1" dirty="0">
                <a:solidFill>
                  <a:srgbClr val="4472C4">
                    <a:lumMod val="75000"/>
                  </a:srgbClr>
                </a:solidFill>
                <a:latin typeface="Calibri" panose="020F0502020204030204"/>
              </a:rPr>
              <a:t>Half-true /</a:t>
            </a:r>
            <a:br>
              <a:rPr lang="en-US" sz="2400" b="1" dirty="0">
                <a:solidFill>
                  <a:srgbClr val="4472C4">
                    <a:lumMod val="75000"/>
                  </a:srgbClr>
                </a:solidFill>
                <a:latin typeface="Calibri" panose="020F0502020204030204"/>
              </a:rPr>
            </a:br>
            <a:r>
              <a:rPr lang="en-US" sz="2400" b="1" dirty="0">
                <a:solidFill>
                  <a:srgbClr val="4472C4">
                    <a:lumMod val="75000"/>
                  </a:srgbClr>
                </a:solidFill>
                <a:latin typeface="Calibri" panose="020F0502020204030204"/>
              </a:rPr>
              <a:t>Misinterpreting the Truth </a:t>
            </a:r>
          </a:p>
        </p:txBody>
      </p:sp>
      <p:sp>
        <p:nvSpPr>
          <p:cNvPr id="12" name="TextBox 11">
            <a:extLst>
              <a:ext uri="{FF2B5EF4-FFF2-40B4-BE49-F238E27FC236}">
                <a16:creationId xmlns:a16="http://schemas.microsoft.com/office/drawing/2014/main" id="{10B69FFB-C165-2844-B0B9-EE5675053F87}"/>
              </a:ext>
            </a:extLst>
          </p:cNvPr>
          <p:cNvSpPr txBox="1"/>
          <p:nvPr/>
        </p:nvSpPr>
        <p:spPr>
          <a:xfrm>
            <a:off x="2666491" y="3766153"/>
            <a:ext cx="2938790" cy="461665"/>
          </a:xfrm>
          <a:prstGeom prst="rect">
            <a:avLst/>
          </a:prstGeom>
          <a:noFill/>
        </p:spPr>
        <p:txBody>
          <a:bodyPr wrap="square" rtlCol="0">
            <a:spAutoFit/>
          </a:bodyPr>
          <a:lstStyle/>
          <a:p>
            <a:r>
              <a:rPr lang="en-US" sz="2400" b="1" dirty="0">
                <a:solidFill>
                  <a:srgbClr val="4472C4">
                    <a:lumMod val="75000"/>
                  </a:srgbClr>
                </a:solidFill>
                <a:latin typeface="Calibri" panose="020F0502020204030204"/>
              </a:rPr>
              <a:t>False Information </a:t>
            </a:r>
          </a:p>
        </p:txBody>
      </p:sp>
      <p:sp>
        <p:nvSpPr>
          <p:cNvPr id="13" name="TextBox 12">
            <a:extLst>
              <a:ext uri="{FF2B5EF4-FFF2-40B4-BE49-F238E27FC236}">
                <a16:creationId xmlns:a16="http://schemas.microsoft.com/office/drawing/2014/main" id="{278D0A4B-DC8F-D044-A850-DA1D44D1A018}"/>
              </a:ext>
            </a:extLst>
          </p:cNvPr>
          <p:cNvSpPr txBox="1"/>
          <p:nvPr/>
        </p:nvSpPr>
        <p:spPr>
          <a:xfrm>
            <a:off x="7004966" y="3766153"/>
            <a:ext cx="3073483" cy="830997"/>
          </a:xfrm>
          <a:prstGeom prst="rect">
            <a:avLst/>
          </a:prstGeom>
          <a:noFill/>
        </p:spPr>
        <p:txBody>
          <a:bodyPr wrap="square" rtlCol="0">
            <a:spAutoFit/>
          </a:bodyPr>
          <a:lstStyle/>
          <a:p>
            <a:pPr algn="ctr"/>
            <a:r>
              <a:rPr lang="en-US" sz="2400" b="1" dirty="0">
                <a:solidFill>
                  <a:srgbClr val="4472C4">
                    <a:lumMod val="75000"/>
                  </a:srgbClr>
                </a:solidFill>
                <a:latin typeface="Calibri" panose="020F0502020204030204"/>
              </a:rPr>
              <a:t>Unable to </a:t>
            </a:r>
            <a:br>
              <a:rPr lang="en-US" sz="2400" b="1" dirty="0">
                <a:solidFill>
                  <a:srgbClr val="4472C4">
                    <a:lumMod val="75000"/>
                  </a:srgbClr>
                </a:solidFill>
                <a:latin typeface="Calibri" panose="020F0502020204030204"/>
              </a:rPr>
            </a:br>
            <a:r>
              <a:rPr lang="en-US" sz="2400" b="1" dirty="0">
                <a:solidFill>
                  <a:srgbClr val="4472C4">
                    <a:lumMod val="75000"/>
                  </a:srgbClr>
                </a:solidFill>
                <a:latin typeface="Calibri" panose="020F0502020204030204"/>
              </a:rPr>
              <a:t>Ascertain the Truth </a:t>
            </a:r>
          </a:p>
        </p:txBody>
      </p:sp>
      <p:sp>
        <p:nvSpPr>
          <p:cNvPr id="14" name="TextBox 13">
            <a:extLst>
              <a:ext uri="{FF2B5EF4-FFF2-40B4-BE49-F238E27FC236}">
                <a16:creationId xmlns:a16="http://schemas.microsoft.com/office/drawing/2014/main" id="{96B0B494-6507-6F4C-862B-4CECE58E11CC}"/>
              </a:ext>
            </a:extLst>
          </p:cNvPr>
          <p:cNvSpPr txBox="1"/>
          <p:nvPr/>
        </p:nvSpPr>
        <p:spPr>
          <a:xfrm>
            <a:off x="3043579" y="2254982"/>
            <a:ext cx="3045786" cy="830997"/>
          </a:xfrm>
          <a:prstGeom prst="rect">
            <a:avLst/>
          </a:prstGeom>
          <a:noFill/>
        </p:spPr>
        <p:txBody>
          <a:bodyPr wrap="square" rtlCol="0">
            <a:spAutoFit/>
          </a:bodyPr>
          <a:lstStyle/>
          <a:p>
            <a:r>
              <a:rPr lang="en-US" sz="1600" dirty="0">
                <a:solidFill>
                  <a:srgbClr val="5B9BD5">
                    <a:lumMod val="75000"/>
                  </a:srgbClr>
                </a:solidFill>
                <a:latin typeface="Calibri" panose="020F0502020204030204"/>
              </a:rPr>
              <a:t>A Texas patient is the first confirmed Ebola case that has been diagnosed in the US</a:t>
            </a:r>
          </a:p>
        </p:txBody>
      </p:sp>
      <p:sp>
        <p:nvSpPr>
          <p:cNvPr id="15" name="TextBox 14">
            <a:extLst>
              <a:ext uri="{FF2B5EF4-FFF2-40B4-BE49-F238E27FC236}">
                <a16:creationId xmlns:a16="http://schemas.microsoft.com/office/drawing/2014/main" id="{EE9D5548-B429-CB4D-9C6B-92EBC09CB79C}"/>
              </a:ext>
            </a:extLst>
          </p:cNvPr>
          <p:cNvSpPr txBox="1"/>
          <p:nvPr/>
        </p:nvSpPr>
        <p:spPr>
          <a:xfrm>
            <a:off x="7562298" y="2558168"/>
            <a:ext cx="3045786" cy="830997"/>
          </a:xfrm>
          <a:prstGeom prst="rect">
            <a:avLst/>
          </a:prstGeom>
          <a:noFill/>
        </p:spPr>
        <p:txBody>
          <a:bodyPr wrap="square" rtlCol="0">
            <a:spAutoFit/>
          </a:bodyPr>
          <a:lstStyle/>
          <a:p>
            <a:r>
              <a:rPr lang="en-US" sz="1600" dirty="0">
                <a:solidFill>
                  <a:srgbClr val="5B9BD5">
                    <a:lumMod val="75000"/>
                  </a:srgbClr>
                </a:solidFill>
                <a:latin typeface="Calibri" panose="020F0502020204030204"/>
              </a:rPr>
              <a:t>THERE IS AN EBOLA PATIENT IN A FAIRFAX COUNTY HOSPITAL I'M GOING TO CANADA</a:t>
            </a:r>
          </a:p>
        </p:txBody>
      </p:sp>
      <p:sp>
        <p:nvSpPr>
          <p:cNvPr id="16" name="TextBox 15">
            <a:extLst>
              <a:ext uri="{FF2B5EF4-FFF2-40B4-BE49-F238E27FC236}">
                <a16:creationId xmlns:a16="http://schemas.microsoft.com/office/drawing/2014/main" id="{54BF3C6D-5C3E-EF4A-95EA-F0F1FBC0C6D0}"/>
              </a:ext>
            </a:extLst>
          </p:cNvPr>
          <p:cNvSpPr txBox="1"/>
          <p:nvPr/>
        </p:nvSpPr>
        <p:spPr>
          <a:xfrm>
            <a:off x="3084462" y="4226291"/>
            <a:ext cx="2938790" cy="1077218"/>
          </a:xfrm>
          <a:prstGeom prst="rect">
            <a:avLst/>
          </a:prstGeom>
          <a:noFill/>
        </p:spPr>
        <p:txBody>
          <a:bodyPr wrap="square" rtlCol="0">
            <a:spAutoFit/>
          </a:bodyPr>
          <a:lstStyle/>
          <a:p>
            <a:r>
              <a:rPr lang="en-US" sz="1600" dirty="0">
                <a:solidFill>
                  <a:srgbClr val="5B9BD5">
                    <a:lumMod val="75000"/>
                  </a:srgbClr>
                </a:solidFill>
                <a:latin typeface="Calibri" panose="020F0502020204030204"/>
              </a:rPr>
              <a:t>Renown #NSA #Whistleblower: #Ebola Could Be Staged Event To Pillage Africa's Natural Resources | EPIC @</a:t>
            </a:r>
            <a:r>
              <a:rPr lang="en-US" sz="1600" dirty="0" err="1">
                <a:solidFill>
                  <a:srgbClr val="5B9BD5">
                    <a:lumMod val="75000"/>
                  </a:srgbClr>
                </a:solidFill>
                <a:latin typeface="Calibri" panose="020F0502020204030204"/>
              </a:rPr>
              <a:t>Infowars</a:t>
            </a:r>
            <a:r>
              <a:rPr lang="en-US" sz="1600" dirty="0">
                <a:solidFill>
                  <a:srgbClr val="5B9BD5">
                    <a:lumMod val="75000"/>
                  </a:srgbClr>
                </a:solidFill>
                <a:latin typeface="Calibri" panose="020F0502020204030204"/>
              </a:rPr>
              <a:t> #News</a:t>
            </a:r>
          </a:p>
        </p:txBody>
      </p:sp>
      <p:sp>
        <p:nvSpPr>
          <p:cNvPr id="17" name="TextBox 16">
            <a:extLst>
              <a:ext uri="{FF2B5EF4-FFF2-40B4-BE49-F238E27FC236}">
                <a16:creationId xmlns:a16="http://schemas.microsoft.com/office/drawing/2014/main" id="{37221C9C-EC63-604E-9E5E-46A2D4EEF393}"/>
              </a:ext>
            </a:extLst>
          </p:cNvPr>
          <p:cNvSpPr txBox="1"/>
          <p:nvPr/>
        </p:nvSpPr>
        <p:spPr>
          <a:xfrm>
            <a:off x="7474375" y="4734413"/>
            <a:ext cx="3045786" cy="830997"/>
          </a:xfrm>
          <a:prstGeom prst="rect">
            <a:avLst/>
          </a:prstGeom>
          <a:noFill/>
        </p:spPr>
        <p:txBody>
          <a:bodyPr wrap="square" rtlCol="0">
            <a:spAutoFit/>
          </a:bodyPr>
          <a:lstStyle/>
          <a:p>
            <a:r>
              <a:rPr lang="en-US" sz="1600" dirty="0">
                <a:solidFill>
                  <a:srgbClr val="5B9BD5">
                    <a:lumMod val="75000"/>
                  </a:srgbClr>
                </a:solidFill>
                <a:latin typeface="Calibri" panose="020F0502020204030204"/>
              </a:rPr>
              <a:t>Ebola mathematics stark warning of disease's spread http://t.co/1yHn2mMwEW</a:t>
            </a:r>
          </a:p>
        </p:txBody>
      </p:sp>
      <p:sp>
        <p:nvSpPr>
          <p:cNvPr id="18" name="Content Placeholder 4">
            <a:extLst>
              <a:ext uri="{FF2B5EF4-FFF2-40B4-BE49-F238E27FC236}">
                <a16:creationId xmlns:a16="http://schemas.microsoft.com/office/drawing/2014/main" id="{DE05AD29-4975-5940-9C66-EA6A04552E53}"/>
              </a:ext>
            </a:extLst>
          </p:cNvPr>
          <p:cNvSpPr txBox="1">
            <a:spLocks/>
          </p:cNvSpPr>
          <p:nvPr/>
        </p:nvSpPr>
        <p:spPr>
          <a:xfrm>
            <a:off x="1562564" y="5958319"/>
            <a:ext cx="8992895" cy="461666"/>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Gotham Book" panose="02000604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Gotham Book" panose="02000604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Gotham Book" panose="0200060404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Gotham Book" panose="0200060404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Gotham Book" panose="02000604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prstClr val="black"/>
                </a:solidFill>
              </a:rPr>
              <a:t>Sell TK, </a:t>
            </a:r>
            <a:r>
              <a:rPr lang="en-US" dirty="0" err="1">
                <a:solidFill>
                  <a:prstClr val="black"/>
                </a:solidFill>
              </a:rPr>
              <a:t>Hosangadi</a:t>
            </a:r>
            <a:r>
              <a:rPr lang="en-US" dirty="0">
                <a:solidFill>
                  <a:prstClr val="black"/>
                </a:solidFill>
              </a:rPr>
              <a:t> D, </a:t>
            </a:r>
            <a:r>
              <a:rPr lang="en-US" dirty="0" err="1">
                <a:solidFill>
                  <a:prstClr val="black"/>
                </a:solidFill>
              </a:rPr>
              <a:t>Trotochaud</a:t>
            </a:r>
            <a:r>
              <a:rPr lang="en-US" dirty="0">
                <a:solidFill>
                  <a:prstClr val="black"/>
                </a:solidFill>
              </a:rPr>
              <a:t> M. Misinformation and the US Ebola Communication Crisis: Analyzing the veracity and content of social media messages related to a fear-inducing infectious disease outbreak. </a:t>
            </a:r>
            <a:r>
              <a:rPr lang="en-US" i="1" dirty="0">
                <a:solidFill>
                  <a:prstClr val="black"/>
                </a:solidFill>
              </a:rPr>
              <a:t>BMC Public Health</a:t>
            </a:r>
            <a:r>
              <a:rPr lang="en-US" dirty="0">
                <a:solidFill>
                  <a:prstClr val="black"/>
                </a:solidFill>
              </a:rPr>
              <a:t>. 20, 550 (2020)</a:t>
            </a:r>
          </a:p>
          <a:p>
            <a:pPr marL="0" indent="0">
              <a:buNone/>
            </a:pPr>
            <a:r>
              <a:rPr lang="en-US" dirty="0">
                <a:solidFill>
                  <a:prstClr val="black"/>
                </a:solidFill>
              </a:rPr>
              <a:t>Image: </a:t>
            </a:r>
            <a:r>
              <a:rPr lang="en-US" dirty="0" err="1">
                <a:solidFill>
                  <a:prstClr val="black"/>
                </a:solidFill>
              </a:rPr>
              <a:t>Pixabay</a:t>
            </a:r>
            <a:endParaRPr lang="en-US" dirty="0">
              <a:solidFill>
                <a:prstClr val="black"/>
              </a:solidFill>
            </a:endParaRPr>
          </a:p>
        </p:txBody>
      </p:sp>
    </p:spTree>
    <p:extLst>
      <p:ext uri="{BB962C8B-B14F-4D97-AF65-F5344CB8AC3E}">
        <p14:creationId xmlns:p14="http://schemas.microsoft.com/office/powerpoint/2010/main" val="3885084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CC0EE182-97B3-4CB9-B17A-92ED144B1DD0}"/>
              </a:ext>
            </a:extLst>
          </p:cNvPr>
          <p:cNvSpPr>
            <a:spLocks noGrp="1"/>
          </p:cNvSpPr>
          <p:nvPr>
            <p:ph type="title"/>
          </p:nvPr>
        </p:nvSpPr>
        <p:spPr>
          <a:xfrm>
            <a:off x="2152650" y="291090"/>
            <a:ext cx="7886699" cy="932688"/>
          </a:xfrm>
        </p:spPr>
        <p:txBody>
          <a:bodyPr vert="horz" lIns="91440" tIns="45720" rIns="91440" bIns="45720" rtlCol="0" anchor="b" anchorCtr="0">
            <a:normAutofit/>
          </a:bodyPr>
          <a:lstStyle/>
          <a:p>
            <a:pPr algn="ctr"/>
            <a:r>
              <a:rPr lang="en-US" sz="2900">
                <a:solidFill>
                  <a:schemeClr val="bg1"/>
                </a:solidFill>
                <a:latin typeface="+mj-lt"/>
                <a:cs typeface="+mj-cs"/>
              </a:rPr>
              <a:t>Prevalence of Misinformation and True Information Among Non-Joke Tweets</a:t>
            </a:r>
          </a:p>
        </p:txBody>
      </p:sp>
      <p:pic>
        <p:nvPicPr>
          <p:cNvPr id="1026" name="Picture 2" descr="Fig. 1">
            <a:extLst>
              <a:ext uri="{FF2B5EF4-FFF2-40B4-BE49-F238E27FC236}">
                <a16:creationId xmlns:a16="http://schemas.microsoft.com/office/drawing/2014/main" id="{DB436153-ACEF-4C6B-B2A8-87654AAB2F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26590" y="2064195"/>
            <a:ext cx="7538818" cy="416519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32D5359D-39C3-4635-A711-3F6BE976A4BC}"/>
              </a:ext>
            </a:extLst>
          </p:cNvPr>
          <p:cNvSpPr>
            <a:spLocks noGrp="1"/>
          </p:cNvSpPr>
          <p:nvPr>
            <p:ph type="sldNum" sz="quarter" idx="16"/>
          </p:nvPr>
        </p:nvSpPr>
        <p:spPr>
          <a:xfrm>
            <a:off x="7981950" y="6356351"/>
            <a:ext cx="2057400" cy="365125"/>
          </a:xfrm>
        </p:spPr>
        <p:txBody>
          <a:bodyPr vert="horz" lIns="91440" tIns="45720" rIns="91440" bIns="45720" rtlCol="0" anchor="ctr">
            <a:normAutofit/>
          </a:bodyPr>
          <a:lstStyle/>
          <a:p>
            <a:pPr>
              <a:spcAft>
                <a:spcPts val="600"/>
              </a:spcAft>
              <a:defRPr/>
            </a:pPr>
            <a:fld id="{8ABDC324-684B-9C44-A484-D2B69E2467CF}" type="slidenum">
              <a:rPr lang="en-US">
                <a:solidFill>
                  <a:prstClr val="black">
                    <a:tint val="75000"/>
                  </a:prstClr>
                </a:solidFill>
                <a:latin typeface="Calibri" panose="020F0502020204030204"/>
              </a:rPr>
              <a:pPr>
                <a:spcAft>
                  <a:spcPts val="600"/>
                </a:spcAft>
                <a:defRPr/>
              </a:pPr>
              <a:t>32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55840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36F-53FB-554B-93D1-4DD1BACA17D1}"/>
              </a:ext>
            </a:extLst>
          </p:cNvPr>
          <p:cNvSpPr>
            <a:spLocks noGrp="1"/>
          </p:cNvSpPr>
          <p:nvPr>
            <p:ph type="title"/>
          </p:nvPr>
        </p:nvSpPr>
        <p:spPr/>
        <p:txBody>
          <a:bodyPr>
            <a:normAutofit fontScale="90000"/>
          </a:bodyPr>
          <a:lstStyle/>
          <a:p>
            <a:r>
              <a:rPr lang="en-US" dirty="0"/>
              <a:t>Promotes Discord or Provokes a Response</a:t>
            </a:r>
          </a:p>
        </p:txBody>
      </p:sp>
      <p:pic>
        <p:nvPicPr>
          <p:cNvPr id="4" name="Content Placeholder 9">
            <a:extLst>
              <a:ext uri="{FF2B5EF4-FFF2-40B4-BE49-F238E27FC236}">
                <a16:creationId xmlns:a16="http://schemas.microsoft.com/office/drawing/2014/main" id="{12496AAE-2D54-5641-9FEB-E5FB98B2F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949" y="3757983"/>
            <a:ext cx="4277460" cy="1366944"/>
          </a:xfrm>
          <a:prstGeom prst="rect">
            <a:avLst/>
          </a:prstGeom>
        </p:spPr>
      </p:pic>
      <p:sp>
        <p:nvSpPr>
          <p:cNvPr id="5" name="TextBox 4">
            <a:extLst>
              <a:ext uri="{FF2B5EF4-FFF2-40B4-BE49-F238E27FC236}">
                <a16:creationId xmlns:a16="http://schemas.microsoft.com/office/drawing/2014/main" id="{6B78185D-4044-5046-A7A4-A072786AE585}"/>
              </a:ext>
            </a:extLst>
          </p:cNvPr>
          <p:cNvSpPr txBox="1"/>
          <p:nvPr/>
        </p:nvSpPr>
        <p:spPr>
          <a:xfrm>
            <a:off x="3059619" y="3902846"/>
            <a:ext cx="3099262" cy="1077218"/>
          </a:xfrm>
          <a:prstGeom prst="rect">
            <a:avLst/>
          </a:prstGeom>
          <a:noFill/>
        </p:spPr>
        <p:txBody>
          <a:bodyPr wrap="square" rtlCol="0">
            <a:spAutoFit/>
          </a:bodyPr>
          <a:lstStyle/>
          <a:p>
            <a:r>
              <a:rPr lang="en-US" sz="1600" dirty="0">
                <a:solidFill>
                  <a:srgbClr val="5B9BD5">
                    <a:lumMod val="75000"/>
                  </a:srgbClr>
                </a:solidFill>
                <a:latin typeface="Calibri" panose="020F0502020204030204"/>
              </a:rPr>
              <a:t>BUSTED! Disaster Teams Were Notified Months Ago They Would Be Activated in October! #Ebola http://t.co/eOC77HUEH4</a:t>
            </a:r>
          </a:p>
        </p:txBody>
      </p:sp>
      <p:pic>
        <p:nvPicPr>
          <p:cNvPr id="6" name="Content Placeholder 9">
            <a:extLst>
              <a:ext uri="{FF2B5EF4-FFF2-40B4-BE49-F238E27FC236}">
                <a16:creationId xmlns:a16="http://schemas.microsoft.com/office/drawing/2014/main" id="{799E22B8-0952-444B-9F9A-45406915D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951" y="1694575"/>
            <a:ext cx="4277459" cy="1366943"/>
          </a:xfrm>
          <a:prstGeom prst="rect">
            <a:avLst/>
          </a:prstGeom>
        </p:spPr>
      </p:pic>
      <p:sp>
        <p:nvSpPr>
          <p:cNvPr id="7" name="TextBox 6">
            <a:extLst>
              <a:ext uri="{FF2B5EF4-FFF2-40B4-BE49-F238E27FC236}">
                <a16:creationId xmlns:a16="http://schemas.microsoft.com/office/drawing/2014/main" id="{8B3EF35B-C2A5-D84D-B2D3-DFE33CBA6D3D}"/>
              </a:ext>
            </a:extLst>
          </p:cNvPr>
          <p:cNvSpPr txBox="1"/>
          <p:nvPr/>
        </p:nvSpPr>
        <p:spPr>
          <a:xfrm>
            <a:off x="3059621" y="1695257"/>
            <a:ext cx="3160859" cy="1323439"/>
          </a:xfrm>
          <a:prstGeom prst="rect">
            <a:avLst/>
          </a:prstGeom>
          <a:noFill/>
        </p:spPr>
        <p:txBody>
          <a:bodyPr wrap="square" rtlCol="0">
            <a:spAutoFit/>
          </a:bodyPr>
          <a:lstStyle/>
          <a:p>
            <a:r>
              <a:rPr lang="en-US" sz="1600" dirty="0">
                <a:solidFill>
                  <a:srgbClr val="5B9BD5">
                    <a:lumMod val="75000"/>
                  </a:srgbClr>
                </a:solidFill>
                <a:latin typeface="Calibri" panose="020F0502020204030204"/>
              </a:rPr>
              <a:t>We have to fight Obama and stop him from bringing Ebola patients from Africa to US. #</a:t>
            </a:r>
            <a:r>
              <a:rPr lang="en-US" sz="1600" dirty="0" err="1">
                <a:solidFill>
                  <a:srgbClr val="5B9BD5">
                    <a:lumMod val="75000"/>
                  </a:srgbClr>
                </a:solidFill>
                <a:latin typeface="Calibri" panose="020F0502020204030204"/>
              </a:rPr>
              <a:t>BanFlights</a:t>
            </a:r>
            <a:r>
              <a:rPr lang="en-US" sz="1600" dirty="0">
                <a:solidFill>
                  <a:srgbClr val="5B9BD5">
                    <a:lumMod val="75000"/>
                  </a:srgbClr>
                </a:solidFill>
                <a:latin typeface="Calibri" panose="020F0502020204030204"/>
              </a:rPr>
              <a:t> #</a:t>
            </a:r>
            <a:r>
              <a:rPr lang="en-US" sz="1600" dirty="0" err="1">
                <a:solidFill>
                  <a:srgbClr val="5B9BD5">
                    <a:lumMod val="75000"/>
                  </a:srgbClr>
                </a:solidFill>
                <a:latin typeface="Calibri" panose="020F0502020204030204"/>
              </a:rPr>
              <a:t>NoEbolaPatients</a:t>
            </a:r>
            <a:r>
              <a:rPr lang="en-US" sz="1600" dirty="0">
                <a:solidFill>
                  <a:srgbClr val="5B9BD5">
                    <a:lumMod val="75000"/>
                  </a:srgbClr>
                </a:solidFill>
                <a:latin typeface="Calibri" panose="020F0502020204030204"/>
              </a:rPr>
              <a:t> #</a:t>
            </a:r>
            <a:r>
              <a:rPr lang="en-US" sz="1600" dirty="0" err="1">
                <a:solidFill>
                  <a:srgbClr val="5B9BD5">
                    <a:lumMod val="75000"/>
                  </a:srgbClr>
                </a:solidFill>
                <a:latin typeface="Calibri" panose="020F0502020204030204"/>
              </a:rPr>
              <a:t>tcot</a:t>
            </a:r>
            <a:r>
              <a:rPr lang="en-US" sz="1600" dirty="0">
                <a:solidFill>
                  <a:srgbClr val="5B9BD5">
                    <a:lumMod val="75000"/>
                  </a:srgbClr>
                </a:solidFill>
                <a:latin typeface="Calibri" panose="020F0502020204030204"/>
              </a:rPr>
              <a:t> #</a:t>
            </a:r>
            <a:r>
              <a:rPr lang="en-US" sz="1600" dirty="0" err="1">
                <a:solidFill>
                  <a:srgbClr val="5B9BD5">
                    <a:lumMod val="75000"/>
                  </a:srgbClr>
                </a:solidFill>
                <a:latin typeface="Calibri" panose="020F0502020204030204"/>
              </a:rPr>
              <a:t>tiot</a:t>
            </a:r>
            <a:r>
              <a:rPr lang="en-US" sz="1600" dirty="0">
                <a:solidFill>
                  <a:srgbClr val="5B9BD5">
                    <a:lumMod val="75000"/>
                  </a:srgbClr>
                </a:solidFill>
                <a:latin typeface="Calibri" panose="020F0502020204030204"/>
              </a:rPr>
              <a:t> #</a:t>
            </a:r>
            <a:r>
              <a:rPr lang="en-US" sz="1600" dirty="0" err="1">
                <a:solidFill>
                  <a:srgbClr val="5B9BD5">
                    <a:lumMod val="75000"/>
                  </a:srgbClr>
                </a:solidFill>
                <a:latin typeface="Calibri" panose="020F0502020204030204"/>
              </a:rPr>
              <a:t>WAARMedia</a:t>
            </a:r>
            <a:endParaRPr lang="en-US" sz="1600" dirty="0">
              <a:solidFill>
                <a:srgbClr val="5B9BD5">
                  <a:lumMod val="75000"/>
                </a:srgbClr>
              </a:solidFill>
              <a:latin typeface="Calibri" panose="020F0502020204030204"/>
            </a:endParaRPr>
          </a:p>
        </p:txBody>
      </p:sp>
      <p:pic>
        <p:nvPicPr>
          <p:cNvPr id="8" name="Content Placeholder 9">
            <a:extLst>
              <a:ext uri="{FF2B5EF4-FFF2-40B4-BE49-F238E27FC236}">
                <a16:creationId xmlns:a16="http://schemas.microsoft.com/office/drawing/2014/main" id="{0667175D-8BDB-A442-88E9-930AA71CE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478" y="2200625"/>
            <a:ext cx="4277460" cy="1366944"/>
          </a:xfrm>
          <a:prstGeom prst="rect">
            <a:avLst/>
          </a:prstGeom>
        </p:spPr>
      </p:pic>
      <p:sp>
        <p:nvSpPr>
          <p:cNvPr id="9" name="TextBox 8">
            <a:extLst>
              <a:ext uri="{FF2B5EF4-FFF2-40B4-BE49-F238E27FC236}">
                <a16:creationId xmlns:a16="http://schemas.microsoft.com/office/drawing/2014/main" id="{A3592223-0E12-D449-A0A4-0ACAB8B2C2AD}"/>
              </a:ext>
            </a:extLst>
          </p:cNvPr>
          <p:cNvSpPr txBox="1"/>
          <p:nvPr/>
        </p:nvSpPr>
        <p:spPr>
          <a:xfrm>
            <a:off x="7471150" y="2356974"/>
            <a:ext cx="3160859" cy="1077218"/>
          </a:xfrm>
          <a:prstGeom prst="rect">
            <a:avLst/>
          </a:prstGeom>
          <a:noFill/>
        </p:spPr>
        <p:txBody>
          <a:bodyPr wrap="square" rtlCol="0">
            <a:spAutoFit/>
          </a:bodyPr>
          <a:lstStyle/>
          <a:p>
            <a:r>
              <a:rPr lang="en-US" sz="1600" dirty="0">
                <a:solidFill>
                  <a:srgbClr val="5B9BD5">
                    <a:lumMod val="75000"/>
                  </a:srgbClr>
                </a:solidFill>
                <a:latin typeface="Calibri" panose="020F0502020204030204"/>
              </a:rPr>
              <a:t>Goodnight. Remember: The GOP healthcare plan will kill you long before #Ebola will: #p2 http://t.co/bW0GMB2F8v</a:t>
            </a:r>
          </a:p>
        </p:txBody>
      </p:sp>
      <p:sp>
        <p:nvSpPr>
          <p:cNvPr id="10" name="TextBox 9">
            <a:extLst>
              <a:ext uri="{FF2B5EF4-FFF2-40B4-BE49-F238E27FC236}">
                <a16:creationId xmlns:a16="http://schemas.microsoft.com/office/drawing/2014/main" id="{E82F0D5E-BE71-054C-A1CA-7F5DB1AF10A0}"/>
              </a:ext>
            </a:extLst>
          </p:cNvPr>
          <p:cNvSpPr txBox="1"/>
          <p:nvPr/>
        </p:nvSpPr>
        <p:spPr>
          <a:xfrm>
            <a:off x="7409553" y="4127828"/>
            <a:ext cx="3160859" cy="1323439"/>
          </a:xfrm>
          <a:prstGeom prst="rect">
            <a:avLst/>
          </a:prstGeom>
          <a:noFill/>
        </p:spPr>
        <p:txBody>
          <a:bodyPr wrap="square" rtlCol="0">
            <a:spAutoFit/>
          </a:bodyPr>
          <a:lstStyle/>
          <a:p>
            <a:r>
              <a:rPr lang="en-US" sz="1600" dirty="0">
                <a:solidFill>
                  <a:srgbClr val="5B9BD5">
                    <a:lumMod val="75000"/>
                  </a:srgbClr>
                </a:solidFill>
                <a:latin typeface="Calibri" panose="020F0502020204030204"/>
              </a:rPr>
              <a:t>#GOP is worried about #Ebola getting over the border... Mr. Duncan Flew in Legally [profanity]; he didn't sneak in from Mexico #</a:t>
            </a:r>
            <a:r>
              <a:rPr lang="en-US" sz="1600" dirty="0" err="1">
                <a:solidFill>
                  <a:srgbClr val="5B9BD5">
                    <a:lumMod val="75000"/>
                  </a:srgbClr>
                </a:solidFill>
                <a:latin typeface="Calibri" panose="020F0502020204030204"/>
              </a:rPr>
              <a:t>tcot</a:t>
            </a:r>
            <a:r>
              <a:rPr lang="en-US" sz="1600" dirty="0">
                <a:solidFill>
                  <a:srgbClr val="5B9BD5">
                    <a:lumMod val="75000"/>
                  </a:srgbClr>
                </a:solidFill>
                <a:latin typeface="Calibri" panose="020F0502020204030204"/>
              </a:rPr>
              <a:t> #p2 #</a:t>
            </a:r>
            <a:r>
              <a:rPr lang="en-US" sz="1600" dirty="0" err="1">
                <a:solidFill>
                  <a:srgbClr val="5B9BD5">
                    <a:lumMod val="75000"/>
                  </a:srgbClr>
                </a:solidFill>
                <a:latin typeface="Calibri" panose="020F0502020204030204"/>
              </a:rPr>
              <a:t>bbc</a:t>
            </a:r>
            <a:endParaRPr lang="en-US" sz="1600" dirty="0">
              <a:solidFill>
                <a:srgbClr val="5B9BD5">
                  <a:lumMod val="75000"/>
                </a:srgbClr>
              </a:solidFill>
              <a:latin typeface="Calibri" panose="020F0502020204030204"/>
            </a:endParaRPr>
          </a:p>
        </p:txBody>
      </p:sp>
      <p:pic>
        <p:nvPicPr>
          <p:cNvPr id="11" name="Content Placeholder 9">
            <a:extLst>
              <a:ext uri="{FF2B5EF4-FFF2-40B4-BE49-F238E27FC236}">
                <a16:creationId xmlns:a16="http://schemas.microsoft.com/office/drawing/2014/main" id="{DC0CD967-E093-0C4A-A1C9-54F556F4F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478" y="4103012"/>
            <a:ext cx="4277460" cy="1366944"/>
          </a:xfrm>
          <a:prstGeom prst="rect">
            <a:avLst/>
          </a:prstGeom>
        </p:spPr>
      </p:pic>
      <p:sp>
        <p:nvSpPr>
          <p:cNvPr id="12" name="Content Placeholder 4">
            <a:extLst>
              <a:ext uri="{FF2B5EF4-FFF2-40B4-BE49-F238E27FC236}">
                <a16:creationId xmlns:a16="http://schemas.microsoft.com/office/drawing/2014/main" id="{9388E6FA-CCEA-FB46-A658-AF474E8EB38F}"/>
              </a:ext>
            </a:extLst>
          </p:cNvPr>
          <p:cNvSpPr txBox="1">
            <a:spLocks/>
          </p:cNvSpPr>
          <p:nvPr/>
        </p:nvSpPr>
        <p:spPr>
          <a:xfrm>
            <a:off x="1562564" y="5958319"/>
            <a:ext cx="8992895" cy="461666"/>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Gotham Book" panose="02000604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Gotham Book" panose="02000604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Gotham Book" panose="0200060404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Gotham Book" panose="0200060404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Gotham Book" panose="02000604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prstClr val="black"/>
                </a:solidFill>
              </a:rPr>
              <a:t>Sell TK, </a:t>
            </a:r>
            <a:r>
              <a:rPr lang="en-US" dirty="0" err="1">
                <a:solidFill>
                  <a:prstClr val="black"/>
                </a:solidFill>
              </a:rPr>
              <a:t>Hosangadi</a:t>
            </a:r>
            <a:r>
              <a:rPr lang="en-US" dirty="0">
                <a:solidFill>
                  <a:prstClr val="black"/>
                </a:solidFill>
              </a:rPr>
              <a:t> D, </a:t>
            </a:r>
            <a:r>
              <a:rPr lang="en-US" dirty="0" err="1">
                <a:solidFill>
                  <a:prstClr val="black"/>
                </a:solidFill>
              </a:rPr>
              <a:t>Trotochaud</a:t>
            </a:r>
            <a:r>
              <a:rPr lang="en-US" dirty="0">
                <a:solidFill>
                  <a:prstClr val="black"/>
                </a:solidFill>
              </a:rPr>
              <a:t> M. Misinformation and the US Ebola Communication Crisis: Analyzing the veracity and content of social media messages related to a fear-inducing infectious disease outbreak. </a:t>
            </a:r>
            <a:r>
              <a:rPr lang="en-US" i="1" dirty="0">
                <a:solidFill>
                  <a:prstClr val="black"/>
                </a:solidFill>
              </a:rPr>
              <a:t>BMC Public Health</a:t>
            </a:r>
            <a:r>
              <a:rPr lang="en-US" dirty="0">
                <a:solidFill>
                  <a:prstClr val="black"/>
                </a:solidFill>
              </a:rPr>
              <a:t>. 20, 550 (2020)</a:t>
            </a:r>
          </a:p>
          <a:p>
            <a:pPr marL="0" indent="0">
              <a:buNone/>
            </a:pPr>
            <a:r>
              <a:rPr lang="en-US" dirty="0">
                <a:solidFill>
                  <a:prstClr val="black"/>
                </a:solidFill>
              </a:rPr>
              <a:t>Image: </a:t>
            </a:r>
            <a:r>
              <a:rPr lang="en-US" dirty="0" err="1">
                <a:solidFill>
                  <a:prstClr val="black"/>
                </a:solidFill>
              </a:rPr>
              <a:t>Pixabay</a:t>
            </a:r>
            <a:endParaRPr lang="en-US" dirty="0">
              <a:solidFill>
                <a:prstClr val="black"/>
              </a:solidFill>
            </a:endParaRPr>
          </a:p>
        </p:txBody>
      </p:sp>
    </p:spTree>
    <p:extLst>
      <p:ext uri="{BB962C8B-B14F-4D97-AF65-F5344CB8AC3E}">
        <p14:creationId xmlns:p14="http://schemas.microsoft.com/office/powerpoint/2010/main" val="1049504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3FEB2-0E8F-FD49-9B32-FBBE33DE310A}"/>
              </a:ext>
            </a:extLst>
          </p:cNvPr>
          <p:cNvSpPr>
            <a:spLocks noGrp="1"/>
          </p:cNvSpPr>
          <p:nvPr>
            <p:ph type="title"/>
          </p:nvPr>
        </p:nvSpPr>
        <p:spPr>
          <a:xfrm>
            <a:off x="2152650" y="591836"/>
            <a:ext cx="7886700" cy="994172"/>
          </a:xfrm>
        </p:spPr>
        <p:txBody>
          <a:bodyPr anchor="ctr">
            <a:normAutofit/>
          </a:bodyPr>
          <a:lstStyle/>
          <a:p>
            <a:r>
              <a:rPr lang="en-US" dirty="0"/>
              <a:t>Other interesting findings</a:t>
            </a:r>
          </a:p>
        </p:txBody>
      </p:sp>
      <p:sp>
        <p:nvSpPr>
          <p:cNvPr id="7" name="Content Placeholder 6">
            <a:extLst>
              <a:ext uri="{FF2B5EF4-FFF2-40B4-BE49-F238E27FC236}">
                <a16:creationId xmlns:a16="http://schemas.microsoft.com/office/drawing/2014/main" id="{45AAD6AD-4664-7449-AEA9-C7D24C70E050}"/>
              </a:ext>
            </a:extLst>
          </p:cNvPr>
          <p:cNvSpPr>
            <a:spLocks noGrp="1"/>
          </p:cNvSpPr>
          <p:nvPr>
            <p:ph idx="1"/>
          </p:nvPr>
        </p:nvSpPr>
        <p:spPr>
          <a:xfrm>
            <a:off x="2152650" y="1687211"/>
            <a:ext cx="7319596" cy="3263504"/>
          </a:xfrm>
        </p:spPr>
        <p:txBody>
          <a:bodyPr>
            <a:normAutofit/>
          </a:bodyPr>
          <a:lstStyle/>
          <a:p>
            <a:pPr lvl="1"/>
            <a:r>
              <a:rPr lang="en-US" sz="2100" dirty="0"/>
              <a:t>42% contained risk elevating messages</a:t>
            </a:r>
          </a:p>
          <a:p>
            <a:pPr lvl="1"/>
            <a:r>
              <a:rPr lang="en-US" sz="2100" dirty="0"/>
              <a:t>The most frequent rumor mentioned focused on government conspiracy. </a:t>
            </a:r>
          </a:p>
        </p:txBody>
      </p:sp>
      <p:sp>
        <p:nvSpPr>
          <p:cNvPr id="6" name="Slide Number Placeholder 5">
            <a:extLst>
              <a:ext uri="{FF2B5EF4-FFF2-40B4-BE49-F238E27FC236}">
                <a16:creationId xmlns:a16="http://schemas.microsoft.com/office/drawing/2014/main" id="{B68AFFA7-C9D4-5E4D-880F-9191FC2EC020}"/>
              </a:ext>
            </a:extLst>
          </p:cNvPr>
          <p:cNvSpPr>
            <a:spLocks noGrp="1"/>
          </p:cNvSpPr>
          <p:nvPr>
            <p:ph type="sldNum" sz="quarter" idx="12"/>
          </p:nvPr>
        </p:nvSpPr>
        <p:spPr>
          <a:xfrm>
            <a:off x="9350606" y="5155957"/>
            <a:ext cx="688745" cy="273844"/>
          </a:xfrm>
        </p:spPr>
        <p:txBody>
          <a:bodyPr anchor="ctr">
            <a:normAutofit/>
          </a:bodyPr>
          <a:lstStyle/>
          <a:p>
            <a:pPr defTabSz="685800">
              <a:spcAft>
                <a:spcPts val="450"/>
              </a:spcAft>
              <a:defRPr/>
            </a:pPr>
            <a:fld id="{8ABDC324-684B-9C44-A484-D2B69E2467CF}" type="slidenum">
              <a:rPr lang="en-US" sz="900">
                <a:solidFill>
                  <a:prstClr val="white"/>
                </a:solidFill>
                <a:latin typeface="Arial" panose="020B0604020202020204" pitchFamily="34" charset="0"/>
                <a:cs typeface="Arial" panose="020B0604020202020204" pitchFamily="34" charset="0"/>
              </a:rPr>
              <a:pPr defTabSz="685800">
                <a:spcAft>
                  <a:spcPts val="450"/>
                </a:spcAft>
                <a:defRPr/>
              </a:pPr>
              <a:t>34</a:t>
            </a:fld>
            <a:endParaRPr lang="en-US" sz="900">
              <a:solidFill>
                <a:prstClr val="white"/>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9F77CF2D-ABB3-D943-87BD-62C72C9F984F}"/>
              </a:ext>
            </a:extLst>
          </p:cNvPr>
          <p:cNvGraphicFramePr>
            <a:graphicFrameLocks noGrp="1"/>
          </p:cNvGraphicFramePr>
          <p:nvPr/>
        </p:nvGraphicFramePr>
        <p:xfrm>
          <a:off x="2899666" y="3090203"/>
          <a:ext cx="5981736" cy="2444884"/>
        </p:xfrm>
        <a:graphic>
          <a:graphicData uri="http://schemas.openxmlformats.org/drawingml/2006/table">
            <a:tbl>
              <a:tblPr firstRow="1" firstCol="1" bandRow="1">
                <a:tableStyleId>{5C22544A-7EE6-4342-B048-85BDC9FD1C3A}</a:tableStyleId>
              </a:tblPr>
              <a:tblGrid>
                <a:gridCol w="1654027">
                  <a:extLst>
                    <a:ext uri="{9D8B030D-6E8A-4147-A177-3AD203B41FA5}">
                      <a16:colId xmlns:a16="http://schemas.microsoft.com/office/drawing/2014/main" val="4066161035"/>
                    </a:ext>
                  </a:extLst>
                </a:gridCol>
                <a:gridCol w="1654027">
                  <a:extLst>
                    <a:ext uri="{9D8B030D-6E8A-4147-A177-3AD203B41FA5}">
                      <a16:colId xmlns:a16="http://schemas.microsoft.com/office/drawing/2014/main" val="3839388369"/>
                    </a:ext>
                  </a:extLst>
                </a:gridCol>
                <a:gridCol w="1654027">
                  <a:extLst>
                    <a:ext uri="{9D8B030D-6E8A-4147-A177-3AD203B41FA5}">
                      <a16:colId xmlns:a16="http://schemas.microsoft.com/office/drawing/2014/main" val="1608308095"/>
                    </a:ext>
                  </a:extLst>
                </a:gridCol>
                <a:gridCol w="1019655">
                  <a:extLst>
                    <a:ext uri="{9D8B030D-6E8A-4147-A177-3AD203B41FA5}">
                      <a16:colId xmlns:a16="http://schemas.microsoft.com/office/drawing/2014/main" val="1457341674"/>
                    </a:ext>
                  </a:extLst>
                </a:gridCol>
              </a:tblGrid>
              <a:tr h="956766">
                <a:tc>
                  <a:txBody>
                    <a:bodyPr/>
                    <a:lstStyle/>
                    <a:p>
                      <a:pPr marL="0" marR="0">
                        <a:lnSpc>
                          <a:spcPct val="107000"/>
                        </a:lnSpc>
                        <a:spcBef>
                          <a:spcPts val="0"/>
                        </a:spcBef>
                        <a:spcAft>
                          <a:spcPts val="0"/>
                        </a:spcAft>
                      </a:pPr>
                      <a:r>
                        <a:rPr lang="en-US" sz="1600">
                          <a:effectLst/>
                        </a:rPr>
                        <a:t>Tweet Characteristic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dirty="0">
                          <a:effectLst/>
                        </a:rPr>
                        <a:t>Tweets Containing Misinformation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Tweets Without Misinformation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P 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11673608"/>
                  </a:ext>
                </a:extLst>
              </a:tr>
              <a:tr h="663528">
                <a:tc>
                  <a:txBody>
                    <a:bodyPr/>
                    <a:lstStyle/>
                    <a:p>
                      <a:pPr marL="0" marR="0">
                        <a:lnSpc>
                          <a:spcPct val="107000"/>
                        </a:lnSpc>
                        <a:spcBef>
                          <a:spcPts val="0"/>
                        </a:spcBef>
                        <a:spcAft>
                          <a:spcPts val="0"/>
                        </a:spcAft>
                      </a:pPr>
                      <a:r>
                        <a:rPr lang="en-US" sz="1600">
                          <a:effectLst/>
                        </a:rPr>
                        <a:t>Promotes discord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&lt;0.001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917984561"/>
                  </a:ext>
                </a:extLst>
              </a:tr>
              <a:tr h="324290">
                <a:tc>
                  <a:txBody>
                    <a:bodyPr/>
                    <a:lstStyle/>
                    <a:p>
                      <a:pPr marL="0" marR="0">
                        <a:lnSpc>
                          <a:spcPct val="107000"/>
                        </a:lnSpc>
                        <a:spcBef>
                          <a:spcPts val="0"/>
                        </a:spcBef>
                        <a:spcAft>
                          <a:spcPts val="0"/>
                        </a:spcAft>
                      </a:pPr>
                      <a:r>
                        <a:rPr lang="en-US" sz="1600">
                          <a:effectLst/>
                        </a:rPr>
                        <a:t>Political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36%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&lt;0.001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836735180"/>
                  </a:ext>
                </a:extLst>
              </a:tr>
              <a:tr h="500300">
                <a:tc>
                  <a:txBody>
                    <a:bodyPr/>
                    <a:lstStyle/>
                    <a:p>
                      <a:pPr marL="0" marR="0">
                        <a:lnSpc>
                          <a:spcPct val="107000"/>
                        </a:lnSpc>
                        <a:spcBef>
                          <a:spcPts val="0"/>
                        </a:spcBef>
                        <a:spcAft>
                          <a:spcPts val="0"/>
                        </a:spcAft>
                      </a:pPr>
                      <a:r>
                        <a:rPr lang="en-US" sz="1600" dirty="0">
                          <a:effectLst/>
                        </a:rPr>
                        <a:t>Risk Increasing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76%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a:effectLst/>
                        </a:rPr>
                        <a:t>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600" dirty="0">
                          <a:effectLst/>
                        </a:rPr>
                        <a:t>&lt;0.001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52575836"/>
                  </a:ext>
                </a:extLst>
              </a:tr>
            </a:tbl>
          </a:graphicData>
        </a:graphic>
      </p:graphicFrame>
    </p:spTree>
    <p:extLst>
      <p:ext uri="{BB962C8B-B14F-4D97-AF65-F5344CB8AC3E}">
        <p14:creationId xmlns:p14="http://schemas.microsoft.com/office/powerpoint/2010/main" val="2823669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0920-15BB-45FE-80E7-E27DA8C27001}"/>
              </a:ext>
            </a:extLst>
          </p:cNvPr>
          <p:cNvSpPr>
            <a:spLocks noGrp="1"/>
          </p:cNvSpPr>
          <p:nvPr>
            <p:ph type="title"/>
          </p:nvPr>
        </p:nvSpPr>
        <p:spPr>
          <a:xfrm>
            <a:off x="2152650" y="365126"/>
            <a:ext cx="7886700" cy="1006474"/>
          </a:xfrm>
        </p:spPr>
        <p:txBody>
          <a:bodyPr>
            <a:normAutofit fontScale="90000"/>
          </a:bodyPr>
          <a:lstStyle/>
          <a:p>
            <a:r>
              <a:rPr lang="en-US" dirty="0"/>
              <a:t>Misinformation and Disinformation During the COVID-19 Pandemic </a:t>
            </a:r>
            <a:br>
              <a:rPr lang="en-US" dirty="0"/>
            </a:br>
            <a:endParaRPr lang="en-US" dirty="0"/>
          </a:p>
        </p:txBody>
      </p:sp>
      <p:pic>
        <p:nvPicPr>
          <p:cNvPr id="5" name="Content Placeholder 4">
            <a:extLst>
              <a:ext uri="{FF2B5EF4-FFF2-40B4-BE49-F238E27FC236}">
                <a16:creationId xmlns:a16="http://schemas.microsoft.com/office/drawing/2014/main" id="{37847762-E8D7-4DE7-8198-9A55A8443A64}"/>
              </a:ext>
            </a:extLst>
          </p:cNvPr>
          <p:cNvPicPr>
            <a:picLocks noGrp="1" noChangeAspect="1"/>
          </p:cNvPicPr>
          <p:nvPr>
            <p:ph idx="1"/>
          </p:nvPr>
        </p:nvPicPr>
        <p:blipFill>
          <a:blip r:embed="rId2"/>
          <a:stretch>
            <a:fillRect/>
          </a:stretch>
        </p:blipFill>
        <p:spPr>
          <a:xfrm>
            <a:off x="2152650" y="1714500"/>
            <a:ext cx="7886700" cy="4093368"/>
          </a:xfrm>
          <a:prstGeom prst="rect">
            <a:avLst/>
          </a:prstGeom>
        </p:spPr>
      </p:pic>
      <p:sp>
        <p:nvSpPr>
          <p:cNvPr id="4" name="Slide Number Placeholder 3">
            <a:extLst>
              <a:ext uri="{FF2B5EF4-FFF2-40B4-BE49-F238E27FC236}">
                <a16:creationId xmlns:a16="http://schemas.microsoft.com/office/drawing/2014/main" id="{CC2A52CE-41BA-4128-AE69-E61F9821FE2F}"/>
              </a:ext>
            </a:extLst>
          </p:cNvPr>
          <p:cNvSpPr>
            <a:spLocks noGrp="1"/>
          </p:cNvSpPr>
          <p:nvPr>
            <p:ph type="sldNum" sz="quarter" idx="12"/>
          </p:nvPr>
        </p:nvSpPr>
        <p:spPr/>
        <p:txBody>
          <a:bodyPr/>
          <a:lstStyle/>
          <a:p>
            <a:fld id="{2C846B60-7C82-FF45-AC42-8912335BC3EF}" type="slidenum">
              <a:rPr lang="en-US">
                <a:solidFill>
                  <a:prstClr val="white"/>
                </a:solidFill>
                <a:latin typeface="Calibri" panose="020F0502020204030204"/>
              </a:rPr>
              <a:pPr/>
              <a:t>35</a:t>
            </a:fld>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632EE4B7-8EEC-493B-9D04-2793FA5C100D}"/>
              </a:ext>
            </a:extLst>
          </p:cNvPr>
          <p:cNvSpPr txBox="1"/>
          <p:nvPr/>
        </p:nvSpPr>
        <p:spPr>
          <a:xfrm>
            <a:off x="1748518" y="5992527"/>
            <a:ext cx="8694964" cy="261610"/>
          </a:xfrm>
          <a:prstGeom prst="rect">
            <a:avLst/>
          </a:prstGeom>
          <a:noFill/>
        </p:spPr>
        <p:txBody>
          <a:bodyPr wrap="square" rtlCol="0">
            <a:spAutoFit/>
          </a:bodyPr>
          <a:lstStyle/>
          <a:p>
            <a:r>
              <a:rPr lang="en-US" sz="1100" dirty="0">
                <a:solidFill>
                  <a:prstClr val="black"/>
                </a:solidFill>
                <a:latin typeface="Calibri" panose="020F0502020204030204"/>
              </a:rPr>
              <a:t>Photo Courtesy of JHU Bloomberg School of Public Health (2021) </a:t>
            </a:r>
            <a:r>
              <a:rPr lang="en-US" sz="1100" dirty="0">
                <a:solidFill>
                  <a:prstClr val="black"/>
                </a:solidFill>
                <a:latin typeface="Calibri" panose="020F0502020204030204"/>
                <a:hlinkClick r:id="rId3"/>
              </a:rPr>
              <a:t>https://hub.jhu.edu/2020/03/27/mark-dredze-social-media-misinformation/</a:t>
            </a:r>
            <a:r>
              <a:rPr lang="en-US" sz="1100" dirty="0">
                <a:solidFill>
                  <a:prstClr val="black"/>
                </a:solidFill>
                <a:latin typeface="Calibri" panose="020F0502020204030204"/>
              </a:rPr>
              <a:t> </a:t>
            </a:r>
          </a:p>
        </p:txBody>
      </p:sp>
    </p:spTree>
    <p:extLst>
      <p:ext uri="{BB962C8B-B14F-4D97-AF65-F5344CB8AC3E}">
        <p14:creationId xmlns:p14="http://schemas.microsoft.com/office/powerpoint/2010/main" val="3876355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0CF3-BD4E-084B-A04E-63099EEF951B}"/>
              </a:ext>
            </a:extLst>
          </p:cNvPr>
          <p:cNvSpPr>
            <a:spLocks noGrp="1"/>
          </p:cNvSpPr>
          <p:nvPr>
            <p:ph type="title"/>
          </p:nvPr>
        </p:nvSpPr>
        <p:spPr>
          <a:xfrm>
            <a:off x="2364700" y="687480"/>
            <a:ext cx="5605629" cy="994172"/>
          </a:xfrm>
        </p:spPr>
        <p:txBody>
          <a:bodyPr>
            <a:normAutofit/>
          </a:bodyPr>
          <a:lstStyle/>
          <a:p>
            <a:r>
              <a:rPr lang="en-US" sz="3850"/>
              <a:t>Infodemic</a:t>
            </a:r>
          </a:p>
        </p:txBody>
      </p:sp>
      <p:sp>
        <p:nvSpPr>
          <p:cNvPr id="3" name="Content Placeholder 2">
            <a:extLst>
              <a:ext uri="{FF2B5EF4-FFF2-40B4-BE49-F238E27FC236}">
                <a16:creationId xmlns:a16="http://schemas.microsoft.com/office/drawing/2014/main" id="{A59DD74F-34FC-6B4B-A21F-9B888AE87EC0}"/>
              </a:ext>
            </a:extLst>
          </p:cNvPr>
          <p:cNvSpPr>
            <a:spLocks noGrp="1"/>
          </p:cNvSpPr>
          <p:nvPr>
            <p:ph idx="1"/>
          </p:nvPr>
        </p:nvSpPr>
        <p:spPr>
          <a:xfrm>
            <a:off x="2372648" y="1534887"/>
            <a:ext cx="5033221" cy="3788227"/>
          </a:xfrm>
        </p:spPr>
        <p:txBody>
          <a:bodyPr anchor="ctr">
            <a:normAutofit/>
          </a:bodyPr>
          <a:lstStyle/>
          <a:p>
            <a:r>
              <a:rPr lang="en-US" sz="2100" dirty="0"/>
              <a:t>Rapid, large-scale spread of health information and misinformation through a variety of media and informational channels</a:t>
            </a:r>
          </a:p>
          <a:p>
            <a:r>
              <a:rPr lang="en-US" sz="2100" dirty="0"/>
              <a:t>This overabundance of information—some accurate and some not—makes it difficult for people to differentiate between false and true information</a:t>
            </a:r>
          </a:p>
        </p:txBody>
      </p:sp>
      <p:pic>
        <p:nvPicPr>
          <p:cNvPr id="8" name="Graphic 7" descr="Marketing">
            <a:extLst>
              <a:ext uri="{FF2B5EF4-FFF2-40B4-BE49-F238E27FC236}">
                <a16:creationId xmlns:a16="http://schemas.microsoft.com/office/drawing/2014/main" id="{417B12FD-A8FD-4E27-ACFA-57A55032E0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8965" y="2865142"/>
            <a:ext cx="1143455" cy="1143455"/>
          </a:xfrm>
          <a:prstGeom prst="rect">
            <a:avLst/>
          </a:prstGeom>
        </p:spPr>
      </p:pic>
    </p:spTree>
    <p:extLst>
      <p:ext uri="{BB962C8B-B14F-4D97-AF65-F5344CB8AC3E}">
        <p14:creationId xmlns:p14="http://schemas.microsoft.com/office/powerpoint/2010/main" val="223356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17C0AD4B-E9CA-C648-8E43-E70CCADBC5C0}"/>
              </a:ext>
            </a:extLst>
          </p:cNvPr>
          <p:cNvSpPr>
            <a:spLocks noGrp="1"/>
          </p:cNvSpPr>
          <p:nvPr>
            <p:ph type="title"/>
          </p:nvPr>
        </p:nvSpPr>
        <p:spPr>
          <a:xfrm>
            <a:off x="2006601" y="321735"/>
            <a:ext cx="8178799" cy="1135737"/>
          </a:xfrm>
        </p:spPr>
        <p:txBody>
          <a:bodyPr>
            <a:normAutofit/>
          </a:bodyPr>
          <a:lstStyle/>
          <a:p>
            <a:r>
              <a:rPr lang="en-US" sz="3100"/>
              <a:t>Misinformation during COVID-19: A collision of many factors</a:t>
            </a:r>
          </a:p>
        </p:txBody>
      </p:sp>
      <p:sp>
        <p:nvSpPr>
          <p:cNvPr id="50" name="Rectangle 4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32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Isosceles Triangle 5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24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 name="Isosceles Triangle 5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95482" y="5230016"/>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5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84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EC6B64B4-AF0A-5040-87D9-93B377C807FE}"/>
              </a:ext>
            </a:extLst>
          </p:cNvPr>
          <p:cNvSpPr>
            <a:spLocks noGrp="1"/>
          </p:cNvSpPr>
          <p:nvPr>
            <p:ph type="sldNum" sz="quarter" idx="12"/>
          </p:nvPr>
        </p:nvSpPr>
        <p:spPr>
          <a:xfrm>
            <a:off x="8127999" y="6356351"/>
            <a:ext cx="2057400" cy="365125"/>
          </a:xfrm>
          <a:prstGeom prst="ellipse">
            <a:avLst/>
          </a:prstGeom>
        </p:spPr>
        <p:txBody>
          <a:bodyPr>
            <a:normAutofit/>
          </a:bodyPr>
          <a:lstStyle/>
          <a:p>
            <a:pPr>
              <a:lnSpc>
                <a:spcPct val="90000"/>
              </a:lnSpc>
              <a:spcAft>
                <a:spcPts val="600"/>
              </a:spcAft>
            </a:pPr>
            <a:fld id="{2C846B60-7C82-FF45-AC42-8912335BC3EF}" type="slidenum">
              <a:rPr lang="en-US">
                <a:solidFill>
                  <a:prstClr val="white"/>
                </a:solidFill>
                <a:latin typeface="Calibri" panose="020F0502020204030204"/>
              </a:rPr>
              <a:pPr>
                <a:lnSpc>
                  <a:spcPct val="90000"/>
                </a:lnSpc>
                <a:spcAft>
                  <a:spcPts val="600"/>
                </a:spcAft>
              </a:pPr>
              <a:t>37</a:t>
            </a:fld>
            <a:endParaRPr lang="en-US">
              <a:solidFill>
                <a:prstClr val="white"/>
              </a:solidFill>
              <a:latin typeface="Calibri" panose="020F0502020204030204"/>
            </a:endParaRPr>
          </a:p>
        </p:txBody>
      </p:sp>
      <p:graphicFrame>
        <p:nvGraphicFramePr>
          <p:cNvPr id="44" name="Content Placeholder 2">
            <a:extLst>
              <a:ext uri="{FF2B5EF4-FFF2-40B4-BE49-F238E27FC236}">
                <a16:creationId xmlns:a16="http://schemas.microsoft.com/office/drawing/2014/main" id="{E9510BB1-C92F-4589-BC8E-A24E8D860D6A}"/>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8103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3C3B-C4CC-7A44-95A0-E9D56ADDC698}"/>
              </a:ext>
            </a:extLst>
          </p:cNvPr>
          <p:cNvSpPr>
            <a:spLocks noGrp="1"/>
          </p:cNvSpPr>
          <p:nvPr>
            <p:ph type="title"/>
          </p:nvPr>
        </p:nvSpPr>
        <p:spPr>
          <a:xfrm>
            <a:off x="1917556" y="620392"/>
            <a:ext cx="2856201" cy="5504688"/>
          </a:xfrm>
        </p:spPr>
        <p:txBody>
          <a:bodyPr>
            <a:normAutofit/>
          </a:bodyPr>
          <a:lstStyle/>
          <a:p>
            <a:r>
              <a:rPr lang="en-US" sz="5200">
                <a:solidFill>
                  <a:schemeClr val="accent5"/>
                </a:solidFill>
              </a:rPr>
              <a:t>Sticks and Stones</a:t>
            </a:r>
          </a:p>
        </p:txBody>
      </p:sp>
      <p:sp>
        <p:nvSpPr>
          <p:cNvPr id="4" name="Slide Number Placeholder 3">
            <a:extLst>
              <a:ext uri="{FF2B5EF4-FFF2-40B4-BE49-F238E27FC236}">
                <a16:creationId xmlns:a16="http://schemas.microsoft.com/office/drawing/2014/main" id="{206776EF-FF27-0745-8920-7FB571B20002}"/>
              </a:ext>
            </a:extLst>
          </p:cNvPr>
          <p:cNvSpPr>
            <a:spLocks noGrp="1"/>
          </p:cNvSpPr>
          <p:nvPr>
            <p:ph type="sldNum" sz="quarter" idx="12"/>
          </p:nvPr>
        </p:nvSpPr>
        <p:spPr>
          <a:xfrm>
            <a:off x="7981950" y="6356351"/>
            <a:ext cx="2057400" cy="365125"/>
          </a:xfrm>
        </p:spPr>
        <p:txBody>
          <a:bodyPr>
            <a:normAutofit/>
          </a:bodyPr>
          <a:lstStyle/>
          <a:p>
            <a:pPr>
              <a:spcAft>
                <a:spcPts val="600"/>
              </a:spcAft>
            </a:pPr>
            <a:fld id="{2C846B60-7C82-FF45-AC42-8912335BC3EF}" type="slidenum">
              <a:rPr lang="en-US">
                <a:solidFill>
                  <a:prstClr val="white"/>
                </a:solidFill>
                <a:latin typeface="Calibri" panose="020F0502020204030204"/>
              </a:rPr>
              <a:pPr>
                <a:spcAft>
                  <a:spcPts val="600"/>
                </a:spcAft>
              </a:pPr>
              <a:t>38</a:t>
            </a:fld>
            <a:endParaRPr lang="en-US">
              <a:solidFill>
                <a:prstClr val="white"/>
              </a:solidFill>
              <a:latin typeface="Calibri" panose="020F0502020204030204"/>
            </a:endParaRPr>
          </a:p>
        </p:txBody>
      </p:sp>
      <p:graphicFrame>
        <p:nvGraphicFramePr>
          <p:cNvPr id="12" name="Content Placeholder 2">
            <a:extLst>
              <a:ext uri="{FF2B5EF4-FFF2-40B4-BE49-F238E27FC236}">
                <a16:creationId xmlns:a16="http://schemas.microsoft.com/office/drawing/2014/main" id="{B3CF72CF-B0E6-49F6-9D80-3B229A85B01E}"/>
              </a:ext>
            </a:extLst>
          </p:cNvPr>
          <p:cNvGraphicFramePr>
            <a:graphicFrameLocks noGrp="1"/>
          </p:cNvGraphicFramePr>
          <p:nvPr>
            <p:ph idx="1"/>
          </p:nvPr>
        </p:nvGraphicFramePr>
        <p:xfrm>
          <a:off x="5343906"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EE67279-1A50-2642-A8E1-BBA75FF3BA4C}"/>
              </a:ext>
            </a:extLst>
          </p:cNvPr>
          <p:cNvSpPr txBox="1"/>
          <p:nvPr/>
        </p:nvSpPr>
        <p:spPr>
          <a:xfrm>
            <a:off x="1917555" y="4760280"/>
            <a:ext cx="3125326" cy="1477328"/>
          </a:xfrm>
          <a:prstGeom prst="rect">
            <a:avLst/>
          </a:prstGeom>
          <a:noFill/>
        </p:spPr>
        <p:txBody>
          <a:bodyPr wrap="square" rtlCol="0">
            <a:spAutoFit/>
          </a:bodyPr>
          <a:lstStyle/>
          <a:p>
            <a:r>
              <a:rPr lang="en-US" sz="1000" dirty="0">
                <a:solidFill>
                  <a:prstClr val="black"/>
                </a:solidFill>
                <a:latin typeface="Calibri" panose="020F0502020204030204"/>
              </a:rPr>
              <a:t>Bruns R, </a:t>
            </a:r>
            <a:r>
              <a:rPr lang="en-US" sz="1000" dirty="0" err="1">
                <a:solidFill>
                  <a:prstClr val="black"/>
                </a:solidFill>
                <a:latin typeface="Calibri" panose="020F0502020204030204"/>
              </a:rPr>
              <a:t>Hosangadi</a:t>
            </a:r>
            <a:r>
              <a:rPr lang="en-US" sz="1000" dirty="0">
                <a:solidFill>
                  <a:prstClr val="black"/>
                </a:solidFill>
                <a:latin typeface="Calibri" panose="020F0502020204030204"/>
              </a:rPr>
              <a:t> D, </a:t>
            </a:r>
            <a:r>
              <a:rPr lang="en-US" sz="1000" dirty="0" err="1">
                <a:solidFill>
                  <a:prstClr val="black"/>
                </a:solidFill>
                <a:latin typeface="Calibri" panose="020F0502020204030204"/>
              </a:rPr>
              <a:t>Trotochaud</a:t>
            </a:r>
            <a:r>
              <a:rPr lang="en-US" sz="1000" dirty="0">
                <a:solidFill>
                  <a:prstClr val="black"/>
                </a:solidFill>
                <a:latin typeface="Calibri" panose="020F0502020204030204"/>
              </a:rPr>
              <a:t> M, Sell TK. COVID-19 Vaccine Misinformation and Disinformation Costs an Estimated $50 to $300 Million Each Day. October 20, 2021. The Johns Hopkins Center for Health Security. Baltimore, MD. https://</a:t>
            </a:r>
            <a:r>
              <a:rPr lang="en-US" sz="1000" dirty="0" err="1">
                <a:solidFill>
                  <a:prstClr val="black"/>
                </a:solidFill>
                <a:latin typeface="Calibri" panose="020F0502020204030204"/>
              </a:rPr>
              <a:t>www.centerforhealthsecurity.org</a:t>
            </a:r>
            <a:r>
              <a:rPr lang="en-US" sz="1000" dirty="0">
                <a:solidFill>
                  <a:prstClr val="black"/>
                </a:solidFill>
                <a:latin typeface="Calibri" panose="020F0502020204030204"/>
              </a:rPr>
              <a:t>/our-work/publications/covid-19-vaccine-misinformation-and-disinformation-costs-an-estimated-50-to-300-million-each-da  </a:t>
            </a:r>
          </a:p>
        </p:txBody>
      </p:sp>
    </p:spTree>
    <p:extLst>
      <p:ext uri="{BB962C8B-B14F-4D97-AF65-F5344CB8AC3E}">
        <p14:creationId xmlns:p14="http://schemas.microsoft.com/office/powerpoint/2010/main" val="3381338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5" descr="A group of people sitting at a table&#10;&#10;Description automatically generated with medium confidence">
            <a:extLst>
              <a:ext uri="{FF2B5EF4-FFF2-40B4-BE49-F238E27FC236}">
                <a16:creationId xmlns:a16="http://schemas.microsoft.com/office/drawing/2014/main" id="{1B05A3A4-64EC-F949-9D57-69CC7BC45127}"/>
              </a:ext>
            </a:extLst>
          </p:cNvPr>
          <p:cNvPicPr>
            <a:picLocks noChangeAspect="1"/>
          </p:cNvPicPr>
          <p:nvPr/>
        </p:nvPicPr>
        <p:blipFill rotWithShape="1">
          <a:blip r:embed="rId3"/>
          <a:srcRect l="-15" t="14178" r="14" b="11389"/>
          <a:stretch/>
        </p:blipFill>
        <p:spPr>
          <a:xfrm>
            <a:off x="1764030" y="320040"/>
            <a:ext cx="8661654" cy="4303462"/>
          </a:xfrm>
          <a:prstGeom prst="rect">
            <a:avLst/>
          </a:prstGeom>
        </p:spPr>
      </p:pic>
      <p:sp>
        <p:nvSpPr>
          <p:cNvPr id="15" name="Rectangle 14">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8B15DB2-932E-F443-84A2-4FEF429DED67}"/>
              </a:ext>
            </a:extLst>
          </p:cNvPr>
          <p:cNvSpPr>
            <a:spLocks noGrp="1"/>
          </p:cNvSpPr>
          <p:nvPr>
            <p:ph type="title"/>
          </p:nvPr>
        </p:nvSpPr>
        <p:spPr>
          <a:xfrm>
            <a:off x="2154936" y="5009084"/>
            <a:ext cx="2167128" cy="1345997"/>
          </a:xfrm>
        </p:spPr>
        <p:txBody>
          <a:bodyPr anchor="ctr">
            <a:normAutofit/>
          </a:bodyPr>
          <a:lstStyle/>
          <a:p>
            <a:r>
              <a:rPr lang="en-US" sz="2300">
                <a:solidFill>
                  <a:schemeClr val="bg1"/>
                </a:solidFill>
              </a:rPr>
              <a:t>Need for Large-Scale Policy change</a:t>
            </a:r>
          </a:p>
        </p:txBody>
      </p:sp>
      <p:cxnSp>
        <p:nvCxnSpPr>
          <p:cNvPr id="17" name="Straight Connector 16">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568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419387C6-CA4F-44F7-9955-C0992420B9DE}"/>
              </a:ext>
            </a:extLst>
          </p:cNvPr>
          <p:cNvSpPr>
            <a:spLocks noGrp="1"/>
          </p:cNvSpPr>
          <p:nvPr>
            <p:ph idx="1"/>
          </p:nvPr>
        </p:nvSpPr>
        <p:spPr>
          <a:xfrm>
            <a:off x="4711828" y="5009084"/>
            <a:ext cx="5713857" cy="1345997"/>
          </a:xfrm>
        </p:spPr>
        <p:txBody>
          <a:bodyPr anchor="ctr">
            <a:normAutofit/>
          </a:bodyPr>
          <a:lstStyle/>
          <a:p>
            <a:r>
              <a:rPr lang="en-US" sz="1500" dirty="0">
                <a:solidFill>
                  <a:schemeClr val="bg1"/>
                </a:solidFill>
              </a:rPr>
              <a:t>National strategy</a:t>
            </a:r>
          </a:p>
          <a:p>
            <a:r>
              <a:rPr lang="en-US" sz="1500" dirty="0">
                <a:solidFill>
                  <a:schemeClr val="bg1"/>
                </a:solidFill>
              </a:rPr>
              <a:t>Inclusion of socio-behavioral concepts in tech development</a:t>
            </a:r>
          </a:p>
          <a:p>
            <a:r>
              <a:rPr lang="en-US" sz="1500" dirty="0">
                <a:solidFill>
                  <a:schemeClr val="bg1"/>
                </a:solidFill>
              </a:rPr>
              <a:t>Forecasting </a:t>
            </a:r>
          </a:p>
          <a:p>
            <a:r>
              <a:rPr lang="en-US" sz="1500" dirty="0">
                <a:solidFill>
                  <a:schemeClr val="bg1"/>
                </a:solidFill>
              </a:rPr>
              <a:t>Investment in public health communication</a:t>
            </a:r>
          </a:p>
        </p:txBody>
      </p:sp>
      <p:sp>
        <p:nvSpPr>
          <p:cNvPr id="4" name="Slide Number Placeholder 3">
            <a:extLst>
              <a:ext uri="{FF2B5EF4-FFF2-40B4-BE49-F238E27FC236}">
                <a16:creationId xmlns:a16="http://schemas.microsoft.com/office/drawing/2014/main" id="{7B117245-C90D-3C41-B2A2-0DDA4DE8746F}"/>
              </a:ext>
            </a:extLst>
          </p:cNvPr>
          <p:cNvSpPr>
            <a:spLocks noGrp="1"/>
          </p:cNvSpPr>
          <p:nvPr>
            <p:ph type="sldNum" sz="quarter" idx="12"/>
          </p:nvPr>
        </p:nvSpPr>
        <p:spPr>
          <a:xfrm>
            <a:off x="9420498" y="6556248"/>
            <a:ext cx="621138" cy="274320"/>
          </a:xfrm>
        </p:spPr>
        <p:txBody>
          <a:bodyPr>
            <a:normAutofit/>
          </a:bodyPr>
          <a:lstStyle/>
          <a:p>
            <a:pPr>
              <a:spcAft>
                <a:spcPts val="600"/>
              </a:spcAft>
            </a:pPr>
            <a:fld id="{2C846B60-7C82-FF45-AC42-8912335BC3EF}" type="slidenum">
              <a:rPr lang="en-US">
                <a:solidFill>
                  <a:prstClr val="white">
                    <a:alpha val="70000"/>
                  </a:prstClr>
                </a:solidFill>
                <a:latin typeface="Calibri" panose="020F0502020204030204"/>
              </a:rPr>
              <a:pPr>
                <a:spcAft>
                  <a:spcPts val="600"/>
                </a:spcAft>
              </a:pPr>
              <a:t>39</a:t>
            </a:fld>
            <a:endParaRPr lang="en-US">
              <a:solidFill>
                <a:prstClr val="white">
                  <a:alpha val="70000"/>
                </a:prstClr>
              </a:solidFill>
              <a:latin typeface="Calibri" panose="020F0502020204030204"/>
            </a:endParaRPr>
          </a:p>
        </p:txBody>
      </p:sp>
    </p:spTree>
    <p:extLst>
      <p:ext uri="{BB962C8B-B14F-4D97-AF65-F5344CB8AC3E}">
        <p14:creationId xmlns:p14="http://schemas.microsoft.com/office/powerpoint/2010/main" val="2868657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762643-65E5-44F2-9A40-92D34E19B012}"/>
              </a:ext>
            </a:extLst>
          </p:cNvPr>
          <p:cNvSpPr>
            <a:spLocks noGrp="1"/>
          </p:cNvSpPr>
          <p:nvPr>
            <p:ph type="title"/>
          </p:nvPr>
        </p:nvSpPr>
        <p:spPr>
          <a:xfrm>
            <a:off x="773511" y="624979"/>
            <a:ext cx="9894489" cy="670421"/>
          </a:xfrm>
        </p:spPr>
        <p:txBody>
          <a:bodyPr/>
          <a:lstStyle/>
          <a:p>
            <a:r>
              <a:rPr lang="en-US" dirty="0"/>
              <a:t>ASKING </a:t>
            </a:r>
            <a:r>
              <a:rPr lang="en-US" dirty="0">
                <a:solidFill>
                  <a:schemeClr val="accent4"/>
                </a:solidFill>
              </a:rPr>
              <a:t>QUESTIONS</a:t>
            </a:r>
            <a:r>
              <a:rPr lang="en-US" dirty="0"/>
              <a:t> VIA CHAT BOX</a:t>
            </a:r>
          </a:p>
        </p:txBody>
      </p:sp>
      <p:sp>
        <p:nvSpPr>
          <p:cNvPr id="6" name="Text Placeholder 5">
            <a:extLst>
              <a:ext uri="{FF2B5EF4-FFF2-40B4-BE49-F238E27FC236}">
                <a16:creationId xmlns:a16="http://schemas.microsoft.com/office/drawing/2014/main" id="{88E08E47-71CF-4E91-9E2E-DFB0C9E3F999}"/>
              </a:ext>
            </a:extLst>
          </p:cNvPr>
          <p:cNvSpPr>
            <a:spLocks noGrp="1"/>
          </p:cNvSpPr>
          <p:nvPr>
            <p:ph type="body" sz="quarter" idx="21"/>
          </p:nvPr>
        </p:nvSpPr>
        <p:spPr>
          <a:xfrm>
            <a:off x="773512" y="1684199"/>
            <a:ext cx="5932088" cy="4276093"/>
          </a:xfrm>
        </p:spPr>
        <p:txBody>
          <a:bodyPr>
            <a:normAutofit fontScale="77500" lnSpcReduction="20000"/>
          </a:bodyPr>
          <a:lstStyle/>
          <a:p>
            <a:pPr marL="514350" indent="-514350">
              <a:buFont typeface="+mj-lt"/>
              <a:buAutoNum type="arabicPeriod"/>
            </a:pPr>
            <a:r>
              <a:rPr lang="en-US" sz="3000" b="1" dirty="0"/>
              <a:t>The chat feature </a:t>
            </a:r>
            <a:r>
              <a:rPr lang="en-US" sz="3000" dirty="0"/>
              <a:t>is available to ask questions or make comments anytime.</a:t>
            </a:r>
          </a:p>
          <a:p>
            <a:pPr marL="514350" indent="-514350">
              <a:buFont typeface="+mj-lt"/>
              <a:buAutoNum type="arabicPeriod"/>
            </a:pPr>
            <a:endParaRPr lang="en-US" sz="3000" dirty="0"/>
          </a:p>
          <a:p>
            <a:pPr marL="514350" indent="-514350">
              <a:buFont typeface="+mj-lt"/>
              <a:buAutoNum type="arabicPeriod"/>
            </a:pPr>
            <a:r>
              <a:rPr lang="en-US" sz="3000" b="1" dirty="0"/>
              <a:t>Click the chat button </a:t>
            </a:r>
            <a:r>
              <a:rPr lang="en-US" sz="3000" dirty="0"/>
              <a:t>at the bottom of the WebEx window to open the chat box on the bottom righthand side of the window. </a:t>
            </a:r>
          </a:p>
          <a:p>
            <a:pPr marL="342900" indent="-342900">
              <a:buFont typeface="+mj-lt"/>
              <a:buAutoNum type="arabicPeriod"/>
            </a:pPr>
            <a:endParaRPr lang="en-US" sz="1300" dirty="0"/>
          </a:p>
          <a:p>
            <a:pPr marL="514350" indent="-514350">
              <a:buFont typeface="+mj-lt"/>
              <a:buAutoNum type="arabicPeriod"/>
            </a:pPr>
            <a:r>
              <a:rPr lang="en-US" sz="3000" b="1" dirty="0"/>
              <a:t>Choose “EVERYONE”, </a:t>
            </a:r>
            <a:r>
              <a:rPr lang="en-US" sz="3000" dirty="0"/>
              <a:t>as appropriate. </a:t>
            </a:r>
            <a:br>
              <a:rPr lang="en-US" sz="3000" dirty="0"/>
            </a:br>
            <a:r>
              <a:rPr lang="en-US" sz="3000" dirty="0"/>
              <a:t>- Type your question. </a:t>
            </a:r>
            <a:br>
              <a:rPr lang="en-US" sz="3000" dirty="0"/>
            </a:br>
            <a:r>
              <a:rPr lang="en-US" sz="3000" dirty="0"/>
              <a:t>- Click </a:t>
            </a:r>
            <a:r>
              <a:rPr lang="en-US" sz="3000" b="1" i="1" dirty="0"/>
              <a:t>“Enter” </a:t>
            </a:r>
            <a:r>
              <a:rPr lang="en-US" sz="3000" dirty="0"/>
              <a:t>to send your question. </a:t>
            </a:r>
          </a:p>
          <a:p>
            <a:pPr marL="514350" indent="-514350">
              <a:buFont typeface="+mj-lt"/>
              <a:buAutoNum type="arabicPeriod"/>
            </a:pPr>
            <a:endParaRPr lang="en-US" sz="1300" dirty="0"/>
          </a:p>
          <a:p>
            <a:pPr marL="514350" indent="-514350">
              <a:buFont typeface="+mj-lt"/>
              <a:buAutoNum type="arabicPeriod"/>
            </a:pPr>
            <a:r>
              <a:rPr lang="en-US" sz="3000" b="1" dirty="0"/>
              <a:t>Questions from the chat </a:t>
            </a:r>
            <a:r>
              <a:rPr lang="en-US" sz="3000" dirty="0"/>
              <a:t>will be answered and later posted on the NACHC website (</a:t>
            </a:r>
            <a:r>
              <a:rPr lang="en-US" sz="3000" dirty="0">
                <a:hlinkClick r:id="rId2"/>
              </a:rPr>
              <a:t>www.nachc.org</a:t>
            </a:r>
            <a:r>
              <a:rPr lang="en-US" sz="3000" dirty="0"/>
              <a:t>).</a:t>
            </a:r>
          </a:p>
          <a:p>
            <a:pPr marL="0" indent="0">
              <a:buNone/>
            </a:pPr>
            <a:endParaRPr lang="en-US" sz="3000" dirty="0"/>
          </a:p>
          <a:p>
            <a:endParaRPr lang="en-US" dirty="0">
              <a:solidFill>
                <a:srgbClr val="002060"/>
              </a:solidFill>
              <a:latin typeface="Calibri" panose="020F0502020204030204" pitchFamily="34" charset="0"/>
              <a:cs typeface="Calibri" panose="020F0502020204030204" pitchFamily="34" charset="0"/>
            </a:endParaRPr>
          </a:p>
          <a:p>
            <a:pPr marL="0" indent="0">
              <a:buNone/>
            </a:pPr>
            <a:endParaRPr lang="en-US" dirty="0"/>
          </a:p>
        </p:txBody>
      </p:sp>
      <p:sp>
        <p:nvSpPr>
          <p:cNvPr id="2" name="Footer Placeholder 1">
            <a:extLst>
              <a:ext uri="{FF2B5EF4-FFF2-40B4-BE49-F238E27FC236}">
                <a16:creationId xmlns:a16="http://schemas.microsoft.com/office/drawing/2014/main" id="{F43D20E4-7950-48C4-9654-4616234E7924}"/>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F299975D-792C-4D60-89B2-ACF5133F50F6}"/>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2BD89C-95F8-41DA-9877-9FBD5765BF06}"/>
              </a:ext>
            </a:extLst>
          </p:cNvPr>
          <p:cNvPicPr>
            <a:picLocks noChangeAspect="1"/>
          </p:cNvPicPr>
          <p:nvPr/>
        </p:nvPicPr>
        <p:blipFill>
          <a:blip r:embed="rId3"/>
          <a:stretch>
            <a:fillRect/>
          </a:stretch>
        </p:blipFill>
        <p:spPr>
          <a:xfrm>
            <a:off x="7119937" y="1684199"/>
            <a:ext cx="4657725" cy="4248150"/>
          </a:xfrm>
          <a:prstGeom prst="rect">
            <a:avLst/>
          </a:prstGeom>
        </p:spPr>
      </p:pic>
      <p:sp>
        <p:nvSpPr>
          <p:cNvPr id="8" name="Arrow: Right 7">
            <a:extLst>
              <a:ext uri="{FF2B5EF4-FFF2-40B4-BE49-F238E27FC236}">
                <a16:creationId xmlns:a16="http://schemas.microsoft.com/office/drawing/2014/main" id="{2321DC3D-CFD5-4B3D-8DD9-E26AFE4E6ADF}"/>
              </a:ext>
            </a:extLst>
          </p:cNvPr>
          <p:cNvSpPr/>
          <p:nvPr/>
        </p:nvSpPr>
        <p:spPr>
          <a:xfrm>
            <a:off x="5922168" y="3581400"/>
            <a:ext cx="1197769"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3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76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8B74668-72FD-DC45-A1B8-4C8CFCA52AAB}"/>
              </a:ext>
            </a:extLst>
          </p:cNvPr>
          <p:cNvSpPr>
            <a:spLocks noGrp="1"/>
          </p:cNvSpPr>
          <p:nvPr>
            <p:ph type="ctrTitle"/>
          </p:nvPr>
        </p:nvSpPr>
        <p:spPr>
          <a:xfrm>
            <a:off x="2029677" y="914401"/>
            <a:ext cx="2743200" cy="2887579"/>
          </a:xfrm>
        </p:spPr>
        <p:txBody>
          <a:bodyPr vert="horz" lIns="91440" tIns="45720" rIns="91440" bIns="45720" rtlCol="0" anchor="b" anchorCtr="0">
            <a:normAutofit/>
          </a:bodyPr>
          <a:lstStyle/>
          <a:p>
            <a:pPr algn="ctr"/>
            <a:r>
              <a:rPr lang="en-US" sz="2900">
                <a:solidFill>
                  <a:srgbClr val="FFFFFF"/>
                </a:solidFill>
                <a:latin typeface="+mj-lt"/>
                <a:cs typeface="+mj-cs"/>
              </a:rPr>
              <a:t>National Priorities to Combat Health Related Misinformation and Disinformation</a:t>
            </a:r>
          </a:p>
        </p:txBody>
      </p:sp>
      <p:sp>
        <p:nvSpPr>
          <p:cNvPr id="6" name="Subtitle 5">
            <a:extLst>
              <a:ext uri="{FF2B5EF4-FFF2-40B4-BE49-F238E27FC236}">
                <a16:creationId xmlns:a16="http://schemas.microsoft.com/office/drawing/2014/main" id="{2C805C83-A1AA-9E4C-8F37-968D041C856D}"/>
              </a:ext>
            </a:extLst>
          </p:cNvPr>
          <p:cNvSpPr>
            <a:spLocks noGrp="1"/>
          </p:cNvSpPr>
          <p:nvPr>
            <p:ph type="subTitle" idx="13"/>
          </p:nvPr>
        </p:nvSpPr>
        <p:spPr>
          <a:xfrm>
            <a:off x="2029677" y="4170502"/>
            <a:ext cx="2743200" cy="1525597"/>
          </a:xfrm>
        </p:spPr>
        <p:txBody>
          <a:bodyPr vert="horz" lIns="91440" tIns="45720" rIns="91440" bIns="45720" rtlCol="0">
            <a:normAutofit/>
          </a:bodyPr>
          <a:lstStyle/>
          <a:p>
            <a:pPr algn="ctr"/>
            <a:r>
              <a:rPr lang="en-US" sz="1700">
                <a:solidFill>
                  <a:srgbClr val="FFFFFF"/>
                </a:solidFill>
                <a:latin typeface="+mn-lt"/>
                <a:cs typeface="+mn-cs"/>
              </a:rPr>
              <a:t>A Call for a National Strategy</a:t>
            </a:r>
          </a:p>
        </p:txBody>
      </p:sp>
      <p:cxnSp>
        <p:nvCxnSpPr>
          <p:cNvPr id="22"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345"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F03B4A1-31F4-2B49-BA04-5124F1FA474A}"/>
              </a:ext>
            </a:extLst>
          </p:cNvPr>
          <p:cNvPicPr>
            <a:picLocks noChangeAspect="1"/>
          </p:cNvPicPr>
          <p:nvPr/>
        </p:nvPicPr>
        <p:blipFill rotWithShape="1">
          <a:blip r:embed="rId3"/>
          <a:srcRect l="27144" t="20462" r="28035" b="6169"/>
          <a:stretch/>
        </p:blipFill>
        <p:spPr>
          <a:xfrm>
            <a:off x="5389367" y="1170095"/>
            <a:ext cx="4915159" cy="4525753"/>
          </a:xfrm>
          <a:prstGeom prst="rect">
            <a:avLst/>
          </a:prstGeom>
        </p:spPr>
      </p:pic>
      <p:sp>
        <p:nvSpPr>
          <p:cNvPr id="4" name="Slide Number Placeholder 3">
            <a:extLst>
              <a:ext uri="{FF2B5EF4-FFF2-40B4-BE49-F238E27FC236}">
                <a16:creationId xmlns:a16="http://schemas.microsoft.com/office/drawing/2014/main" id="{FE49DAF6-AD5B-A04E-B749-482158CC01C4}"/>
              </a:ext>
            </a:extLst>
          </p:cNvPr>
          <p:cNvSpPr>
            <a:spLocks noGrp="1"/>
          </p:cNvSpPr>
          <p:nvPr>
            <p:ph type="sldNum" sz="quarter" idx="12"/>
          </p:nvPr>
        </p:nvSpPr>
        <p:spPr>
          <a:xfrm>
            <a:off x="9017267" y="6356351"/>
            <a:ext cx="1022083" cy="365125"/>
          </a:xfrm>
        </p:spPr>
        <p:txBody>
          <a:bodyPr vert="horz" lIns="91440" tIns="45720" rIns="91440" bIns="45720" rtlCol="0" anchor="ctr">
            <a:normAutofit/>
          </a:bodyPr>
          <a:lstStyle/>
          <a:p>
            <a:pPr>
              <a:spcAft>
                <a:spcPts val="600"/>
              </a:spcAft>
            </a:pPr>
            <a:fld id="{2C846B60-7C82-FF45-AC42-8912335BC3EF}" type="slidenum">
              <a:rPr lang="en-US">
                <a:solidFill>
                  <a:srgbClr val="595959"/>
                </a:solidFill>
                <a:latin typeface="Calibri" panose="020F0502020204030204"/>
              </a:rPr>
              <a:pPr>
                <a:spcAft>
                  <a:spcPts val="600"/>
                </a:spcAft>
              </a:pPr>
              <a:t>40</a:t>
            </a:fld>
            <a:endParaRPr lang="en-US">
              <a:solidFill>
                <a:srgbClr val="595959"/>
              </a:solidFill>
              <a:latin typeface="Calibri" panose="020F0502020204030204"/>
            </a:endParaRPr>
          </a:p>
        </p:txBody>
      </p:sp>
    </p:spTree>
    <p:extLst>
      <p:ext uri="{BB962C8B-B14F-4D97-AF65-F5344CB8AC3E}">
        <p14:creationId xmlns:p14="http://schemas.microsoft.com/office/powerpoint/2010/main" val="2580580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FE5719E7-E14E-5B4B-9505-93FF8C7B39A4}"/>
              </a:ext>
            </a:extLst>
          </p:cNvPr>
          <p:cNvSpPr>
            <a:spLocks noGrp="1"/>
          </p:cNvSpPr>
          <p:nvPr>
            <p:ph type="title"/>
          </p:nvPr>
        </p:nvSpPr>
        <p:spPr>
          <a:xfrm>
            <a:off x="2143798" y="586856"/>
            <a:ext cx="3172575" cy="3387497"/>
          </a:xfrm>
        </p:spPr>
        <p:txBody>
          <a:bodyPr anchor="b">
            <a:normAutofit/>
          </a:bodyPr>
          <a:lstStyle/>
          <a:p>
            <a:pPr algn="r"/>
            <a:r>
              <a:rPr lang="en-US" sz="3000" b="1" dirty="0">
                <a:solidFill>
                  <a:srgbClr val="FFFFFF"/>
                </a:solidFill>
              </a:rPr>
              <a:t>Pillar 1: Control misleading content and sources</a:t>
            </a:r>
            <a:br>
              <a:rPr lang="en-US" sz="3000" b="1" dirty="0">
                <a:solidFill>
                  <a:srgbClr val="FFFFFF"/>
                </a:solidFill>
              </a:rPr>
            </a:br>
            <a:endParaRPr lang="en-US" sz="3000" dirty="0">
              <a:solidFill>
                <a:srgbClr val="FFFFFF"/>
              </a:solidFill>
            </a:endParaRPr>
          </a:p>
        </p:txBody>
      </p:sp>
      <p:sp>
        <p:nvSpPr>
          <p:cNvPr id="3" name="Content Placeholder 2">
            <a:extLst>
              <a:ext uri="{FF2B5EF4-FFF2-40B4-BE49-F238E27FC236}">
                <a16:creationId xmlns:a16="http://schemas.microsoft.com/office/drawing/2014/main" id="{628E56CF-11ED-194E-B8BF-872FBC045A29}"/>
              </a:ext>
            </a:extLst>
          </p:cNvPr>
          <p:cNvSpPr>
            <a:spLocks noGrp="1"/>
          </p:cNvSpPr>
          <p:nvPr>
            <p:ph idx="1"/>
          </p:nvPr>
        </p:nvSpPr>
        <p:spPr>
          <a:xfrm>
            <a:off x="6401369" y="649481"/>
            <a:ext cx="3646835" cy="5546047"/>
          </a:xfrm>
        </p:spPr>
        <p:txBody>
          <a:bodyPr anchor="ctr">
            <a:normAutofit/>
          </a:bodyPr>
          <a:lstStyle/>
          <a:p>
            <a:r>
              <a:rPr lang="en-US" sz="1700" dirty="0"/>
              <a:t>Prioritize as a national security issue</a:t>
            </a:r>
          </a:p>
          <a:p>
            <a:r>
              <a:rPr lang="en-US" sz="1700" dirty="0"/>
              <a:t>Establish a national commission to provide guidance and recommendations </a:t>
            </a:r>
          </a:p>
          <a:p>
            <a:r>
              <a:rPr lang="en-US" sz="1700" dirty="0"/>
              <a:t>Encourage active, transparent, intervention from social media and news media companies</a:t>
            </a:r>
          </a:p>
        </p:txBody>
      </p:sp>
      <p:sp>
        <p:nvSpPr>
          <p:cNvPr id="4" name="Slide Number Placeholder 3">
            <a:extLst>
              <a:ext uri="{FF2B5EF4-FFF2-40B4-BE49-F238E27FC236}">
                <a16:creationId xmlns:a16="http://schemas.microsoft.com/office/drawing/2014/main" id="{9ECAD2EA-CA4A-F545-AB8E-00B95571861D}"/>
              </a:ext>
            </a:extLst>
          </p:cNvPr>
          <p:cNvSpPr>
            <a:spLocks noGrp="1"/>
          </p:cNvSpPr>
          <p:nvPr>
            <p:ph type="sldNum" sz="quarter" idx="12"/>
          </p:nvPr>
        </p:nvSpPr>
        <p:spPr>
          <a:xfrm>
            <a:off x="10302240" y="6455665"/>
            <a:ext cx="336042" cy="365125"/>
          </a:xfrm>
        </p:spPr>
        <p:txBody>
          <a:bodyPr>
            <a:normAutofit/>
          </a:bodyPr>
          <a:lstStyle/>
          <a:p>
            <a:pPr>
              <a:spcAft>
                <a:spcPts val="600"/>
              </a:spcAft>
            </a:pPr>
            <a:fld id="{2C846B60-7C82-FF45-AC42-8912335BC3EF}" type="slidenum">
              <a:rPr lang="en-US" sz="1000">
                <a:solidFill>
                  <a:prstClr val="black">
                    <a:lumMod val="50000"/>
                    <a:lumOff val="50000"/>
                  </a:prstClr>
                </a:solidFill>
                <a:latin typeface="Calibri" panose="020F0502020204030204"/>
              </a:rPr>
              <a:pPr>
                <a:spcAft>
                  <a:spcPts val="600"/>
                </a:spcAft>
              </a:pPr>
              <a:t>41</a:t>
            </a:fld>
            <a:endParaRPr lang="en-US" sz="100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3504061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1A484C83-3A67-6249-BEBB-38C905128200}"/>
              </a:ext>
            </a:extLst>
          </p:cNvPr>
          <p:cNvSpPr>
            <a:spLocks noGrp="1"/>
          </p:cNvSpPr>
          <p:nvPr>
            <p:ph type="title"/>
          </p:nvPr>
        </p:nvSpPr>
        <p:spPr>
          <a:xfrm>
            <a:off x="2143798" y="586856"/>
            <a:ext cx="3172575" cy="3387497"/>
          </a:xfrm>
        </p:spPr>
        <p:txBody>
          <a:bodyPr anchor="b">
            <a:normAutofit/>
          </a:bodyPr>
          <a:lstStyle/>
          <a:p>
            <a:pPr algn="r"/>
            <a:r>
              <a:rPr lang="en-US" sz="2700" b="1" dirty="0">
                <a:solidFill>
                  <a:srgbClr val="FFFFFF"/>
                </a:solidFill>
              </a:rPr>
              <a:t>Pillar 2: Promote factual information</a:t>
            </a:r>
            <a:br>
              <a:rPr lang="en-US" sz="2700" b="1" dirty="0">
                <a:solidFill>
                  <a:srgbClr val="FFFFFF"/>
                </a:solidFill>
              </a:rPr>
            </a:br>
            <a:endParaRPr lang="en-US" sz="2700" dirty="0">
              <a:solidFill>
                <a:srgbClr val="FFFFFF"/>
              </a:solidFill>
            </a:endParaRPr>
          </a:p>
        </p:txBody>
      </p:sp>
      <p:sp>
        <p:nvSpPr>
          <p:cNvPr id="3" name="Content Placeholder 2">
            <a:extLst>
              <a:ext uri="{FF2B5EF4-FFF2-40B4-BE49-F238E27FC236}">
                <a16:creationId xmlns:a16="http://schemas.microsoft.com/office/drawing/2014/main" id="{0BB946A3-B699-6641-9861-1E6041FAAAE4}"/>
              </a:ext>
            </a:extLst>
          </p:cNvPr>
          <p:cNvSpPr>
            <a:spLocks noGrp="1"/>
          </p:cNvSpPr>
          <p:nvPr>
            <p:ph idx="1"/>
          </p:nvPr>
        </p:nvSpPr>
        <p:spPr>
          <a:xfrm>
            <a:off x="6401369" y="649481"/>
            <a:ext cx="3646835" cy="5546047"/>
          </a:xfrm>
        </p:spPr>
        <p:txBody>
          <a:bodyPr anchor="ctr">
            <a:normAutofit/>
          </a:bodyPr>
          <a:lstStyle/>
          <a:p>
            <a:r>
              <a:rPr lang="en-US" sz="1700"/>
              <a:t>Prioritize public health risk communication </a:t>
            </a:r>
          </a:p>
          <a:p>
            <a:r>
              <a:rPr lang="en-US" sz="1700"/>
              <a:t>Increase coordination between public health experts and sources of public information.</a:t>
            </a:r>
          </a:p>
          <a:p>
            <a:pPr lvl="1"/>
            <a:r>
              <a:rPr lang="en-US" sz="1700"/>
              <a:t>Social media platforms</a:t>
            </a:r>
          </a:p>
          <a:p>
            <a:pPr lvl="1"/>
            <a:r>
              <a:rPr lang="en-US" sz="1700"/>
              <a:t>News media</a:t>
            </a:r>
          </a:p>
        </p:txBody>
      </p:sp>
      <p:sp>
        <p:nvSpPr>
          <p:cNvPr id="4" name="Slide Number Placeholder 3">
            <a:extLst>
              <a:ext uri="{FF2B5EF4-FFF2-40B4-BE49-F238E27FC236}">
                <a16:creationId xmlns:a16="http://schemas.microsoft.com/office/drawing/2014/main" id="{FA294662-88FF-114B-B346-6CEFD5C49EFE}"/>
              </a:ext>
            </a:extLst>
          </p:cNvPr>
          <p:cNvSpPr>
            <a:spLocks noGrp="1"/>
          </p:cNvSpPr>
          <p:nvPr>
            <p:ph type="sldNum" sz="quarter" idx="12"/>
          </p:nvPr>
        </p:nvSpPr>
        <p:spPr>
          <a:xfrm>
            <a:off x="10302240" y="6455665"/>
            <a:ext cx="336042" cy="365125"/>
          </a:xfrm>
        </p:spPr>
        <p:txBody>
          <a:bodyPr>
            <a:normAutofit/>
          </a:bodyPr>
          <a:lstStyle/>
          <a:p>
            <a:pPr>
              <a:spcAft>
                <a:spcPts val="600"/>
              </a:spcAft>
            </a:pPr>
            <a:fld id="{2C846B60-7C82-FF45-AC42-8912335BC3EF}" type="slidenum">
              <a:rPr lang="en-US" sz="1000">
                <a:solidFill>
                  <a:prstClr val="black">
                    <a:lumMod val="50000"/>
                    <a:lumOff val="50000"/>
                  </a:prstClr>
                </a:solidFill>
                <a:latin typeface="Calibri" panose="020F0502020204030204"/>
              </a:rPr>
              <a:pPr>
                <a:spcAft>
                  <a:spcPts val="600"/>
                </a:spcAft>
              </a:pPr>
              <a:t>42</a:t>
            </a:fld>
            <a:endParaRPr lang="en-US" sz="100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3887193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EE5E5C48-564D-4141-A9A2-4DA05D2E37A2}"/>
              </a:ext>
            </a:extLst>
          </p:cNvPr>
          <p:cNvSpPr>
            <a:spLocks noGrp="1"/>
          </p:cNvSpPr>
          <p:nvPr>
            <p:ph type="title"/>
          </p:nvPr>
        </p:nvSpPr>
        <p:spPr>
          <a:xfrm>
            <a:off x="2143798" y="586856"/>
            <a:ext cx="3172575" cy="3387497"/>
          </a:xfrm>
        </p:spPr>
        <p:txBody>
          <a:bodyPr anchor="b">
            <a:normAutofit/>
          </a:bodyPr>
          <a:lstStyle/>
          <a:p>
            <a:pPr algn="r"/>
            <a:r>
              <a:rPr lang="en-US" sz="3000" b="1" dirty="0">
                <a:solidFill>
                  <a:srgbClr val="FFFFFF"/>
                </a:solidFill>
              </a:rPr>
              <a:t>Pillar 3: Increase public resilience</a:t>
            </a:r>
            <a:endParaRPr lang="en-US" sz="3000" dirty="0">
              <a:solidFill>
                <a:srgbClr val="FFFFFF"/>
              </a:solidFill>
            </a:endParaRPr>
          </a:p>
        </p:txBody>
      </p:sp>
      <p:sp>
        <p:nvSpPr>
          <p:cNvPr id="3" name="Content Placeholder 2">
            <a:extLst>
              <a:ext uri="{FF2B5EF4-FFF2-40B4-BE49-F238E27FC236}">
                <a16:creationId xmlns:a16="http://schemas.microsoft.com/office/drawing/2014/main" id="{7BD23C0B-6879-E543-84E6-3D9FCCD1662E}"/>
              </a:ext>
            </a:extLst>
          </p:cNvPr>
          <p:cNvSpPr>
            <a:spLocks noGrp="1"/>
          </p:cNvSpPr>
          <p:nvPr>
            <p:ph idx="1"/>
          </p:nvPr>
        </p:nvSpPr>
        <p:spPr>
          <a:xfrm>
            <a:off x="6401369" y="649481"/>
            <a:ext cx="3646835" cy="5546047"/>
          </a:xfrm>
        </p:spPr>
        <p:txBody>
          <a:bodyPr anchor="ctr">
            <a:normAutofit/>
          </a:bodyPr>
          <a:lstStyle/>
          <a:p>
            <a:r>
              <a:rPr lang="en-US" sz="1700"/>
              <a:t>Safeguard and promote health and digital literacy </a:t>
            </a:r>
          </a:p>
          <a:p>
            <a:pPr lvl="1"/>
            <a:r>
              <a:rPr lang="en-US" sz="1700"/>
              <a:t>Schools, community organizations, social media, news media, and others</a:t>
            </a:r>
          </a:p>
          <a:p>
            <a:r>
              <a:rPr lang="en-US" sz="1700"/>
              <a:t>Improve resources for public verification of questionable content</a:t>
            </a:r>
          </a:p>
          <a:p>
            <a:pPr lvl="1"/>
            <a:r>
              <a:rPr lang="en-US" sz="1700"/>
              <a:t>Fact-checking sites</a:t>
            </a:r>
          </a:p>
          <a:p>
            <a:pPr lvl="1"/>
            <a:r>
              <a:rPr lang="en-US" sz="1700"/>
              <a:t>Digital tools to vet sources</a:t>
            </a:r>
          </a:p>
        </p:txBody>
      </p:sp>
      <p:sp>
        <p:nvSpPr>
          <p:cNvPr id="4" name="Slide Number Placeholder 3">
            <a:extLst>
              <a:ext uri="{FF2B5EF4-FFF2-40B4-BE49-F238E27FC236}">
                <a16:creationId xmlns:a16="http://schemas.microsoft.com/office/drawing/2014/main" id="{5BC0139B-0310-DE48-BB69-7A623C26EAB3}"/>
              </a:ext>
            </a:extLst>
          </p:cNvPr>
          <p:cNvSpPr>
            <a:spLocks noGrp="1"/>
          </p:cNvSpPr>
          <p:nvPr>
            <p:ph type="sldNum" sz="quarter" idx="12"/>
          </p:nvPr>
        </p:nvSpPr>
        <p:spPr>
          <a:xfrm>
            <a:off x="10302240" y="6455665"/>
            <a:ext cx="336042" cy="365125"/>
          </a:xfrm>
        </p:spPr>
        <p:txBody>
          <a:bodyPr>
            <a:normAutofit/>
          </a:bodyPr>
          <a:lstStyle/>
          <a:p>
            <a:pPr>
              <a:spcAft>
                <a:spcPts val="600"/>
              </a:spcAft>
            </a:pPr>
            <a:fld id="{2C846B60-7C82-FF45-AC42-8912335BC3EF}" type="slidenum">
              <a:rPr lang="en-US" sz="1000">
                <a:solidFill>
                  <a:prstClr val="black">
                    <a:lumMod val="50000"/>
                    <a:lumOff val="50000"/>
                  </a:prstClr>
                </a:solidFill>
                <a:latin typeface="Calibri" panose="020F0502020204030204"/>
              </a:rPr>
              <a:pPr>
                <a:spcAft>
                  <a:spcPts val="600"/>
                </a:spcAft>
              </a:pPr>
              <a:t>43</a:t>
            </a:fld>
            <a:endParaRPr lang="en-US" sz="100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1491982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06D63CB4-3F31-E14A-87E6-EB8963DD909D}"/>
              </a:ext>
            </a:extLst>
          </p:cNvPr>
          <p:cNvSpPr>
            <a:spLocks noGrp="1"/>
          </p:cNvSpPr>
          <p:nvPr>
            <p:ph type="title"/>
          </p:nvPr>
        </p:nvSpPr>
        <p:spPr>
          <a:xfrm>
            <a:off x="2143798" y="586856"/>
            <a:ext cx="3172575" cy="3387497"/>
          </a:xfrm>
        </p:spPr>
        <p:txBody>
          <a:bodyPr anchor="b">
            <a:normAutofit/>
          </a:bodyPr>
          <a:lstStyle/>
          <a:p>
            <a:pPr algn="r"/>
            <a:r>
              <a:rPr lang="en-US" sz="3000" b="1" dirty="0">
                <a:solidFill>
                  <a:srgbClr val="FFFFFF"/>
                </a:solidFill>
              </a:rPr>
              <a:t>Pillar 4: Collaboration of all stakeholders</a:t>
            </a:r>
            <a:br>
              <a:rPr lang="en-US" sz="3000" b="1" dirty="0">
                <a:solidFill>
                  <a:srgbClr val="FFFFFF"/>
                </a:solidFill>
              </a:rPr>
            </a:br>
            <a:endParaRPr lang="en-US" sz="3000" dirty="0">
              <a:solidFill>
                <a:srgbClr val="FFFFFF"/>
              </a:solidFill>
            </a:endParaRPr>
          </a:p>
        </p:txBody>
      </p:sp>
      <p:sp>
        <p:nvSpPr>
          <p:cNvPr id="3" name="Content Placeholder 2">
            <a:extLst>
              <a:ext uri="{FF2B5EF4-FFF2-40B4-BE49-F238E27FC236}">
                <a16:creationId xmlns:a16="http://schemas.microsoft.com/office/drawing/2014/main" id="{21FF721E-CDC6-3B45-912F-B652DE047A80}"/>
              </a:ext>
            </a:extLst>
          </p:cNvPr>
          <p:cNvSpPr>
            <a:spLocks noGrp="1"/>
          </p:cNvSpPr>
          <p:nvPr>
            <p:ph idx="1"/>
          </p:nvPr>
        </p:nvSpPr>
        <p:spPr>
          <a:xfrm>
            <a:off x="6401369" y="649481"/>
            <a:ext cx="3646835" cy="5546047"/>
          </a:xfrm>
        </p:spPr>
        <p:txBody>
          <a:bodyPr anchor="ctr">
            <a:normAutofit/>
          </a:bodyPr>
          <a:lstStyle/>
          <a:p>
            <a:r>
              <a:rPr lang="en-US" sz="1700" dirty="0"/>
              <a:t>Ensure multisector collaboration</a:t>
            </a:r>
          </a:p>
          <a:p>
            <a:pPr lvl="1"/>
            <a:r>
              <a:rPr lang="en-US" sz="1700" dirty="0"/>
              <a:t>Social media, news media, government, national security officials, public health officials, scientists, the public, and others.</a:t>
            </a:r>
          </a:p>
          <a:p>
            <a:r>
              <a:rPr lang="en-US" sz="1700" dirty="0"/>
              <a:t>Increase coordination across the government</a:t>
            </a:r>
          </a:p>
          <a:p>
            <a:pPr lvl="1"/>
            <a:r>
              <a:rPr lang="en-US" sz="1700" dirty="0"/>
              <a:t>Department of Defense, Department of Health and Human Services, and Department of Homeland Security as well as intelligence agencies.</a:t>
            </a:r>
          </a:p>
          <a:p>
            <a:endParaRPr lang="en-US" sz="1700" dirty="0"/>
          </a:p>
        </p:txBody>
      </p:sp>
      <p:sp>
        <p:nvSpPr>
          <p:cNvPr id="4" name="Slide Number Placeholder 3">
            <a:extLst>
              <a:ext uri="{FF2B5EF4-FFF2-40B4-BE49-F238E27FC236}">
                <a16:creationId xmlns:a16="http://schemas.microsoft.com/office/drawing/2014/main" id="{9AFFF5F9-EA57-7045-83CD-1E551935A7C2}"/>
              </a:ext>
            </a:extLst>
          </p:cNvPr>
          <p:cNvSpPr>
            <a:spLocks noGrp="1"/>
          </p:cNvSpPr>
          <p:nvPr>
            <p:ph type="sldNum" sz="quarter" idx="12"/>
          </p:nvPr>
        </p:nvSpPr>
        <p:spPr>
          <a:xfrm>
            <a:off x="10302240" y="6455665"/>
            <a:ext cx="336042" cy="365125"/>
          </a:xfrm>
        </p:spPr>
        <p:txBody>
          <a:bodyPr>
            <a:normAutofit/>
          </a:bodyPr>
          <a:lstStyle/>
          <a:p>
            <a:pPr>
              <a:spcAft>
                <a:spcPts val="600"/>
              </a:spcAft>
            </a:pPr>
            <a:fld id="{2C846B60-7C82-FF45-AC42-8912335BC3EF}" type="slidenum">
              <a:rPr lang="en-US" sz="1000">
                <a:solidFill>
                  <a:prstClr val="black">
                    <a:lumMod val="50000"/>
                    <a:lumOff val="50000"/>
                  </a:prstClr>
                </a:solidFill>
                <a:latin typeface="Calibri" panose="020F0502020204030204"/>
              </a:rPr>
              <a:pPr>
                <a:spcAft>
                  <a:spcPts val="600"/>
                </a:spcAft>
              </a:pPr>
              <a:t>44</a:t>
            </a:fld>
            <a:endParaRPr lang="en-US" sz="100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495643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D40B-1C4B-3341-B9A4-9018A3CC77F3}"/>
              </a:ext>
            </a:extLst>
          </p:cNvPr>
          <p:cNvSpPr>
            <a:spLocks noGrp="1"/>
          </p:cNvSpPr>
          <p:nvPr>
            <p:ph type="title"/>
          </p:nvPr>
        </p:nvSpPr>
        <p:spPr/>
        <p:txBody>
          <a:bodyPr/>
          <a:lstStyle/>
          <a:p>
            <a:r>
              <a:rPr lang="en-US" dirty="0"/>
              <a:t>Some legislative efforts</a:t>
            </a:r>
          </a:p>
        </p:txBody>
      </p:sp>
      <p:graphicFrame>
        <p:nvGraphicFramePr>
          <p:cNvPr id="6" name="Content Placeholder 2">
            <a:extLst>
              <a:ext uri="{FF2B5EF4-FFF2-40B4-BE49-F238E27FC236}">
                <a16:creationId xmlns:a16="http://schemas.microsoft.com/office/drawing/2014/main" id="{8DD99EF5-30EC-4A14-84BF-64625E08B746}"/>
              </a:ext>
            </a:extLst>
          </p:cNvPr>
          <p:cNvGraphicFramePr>
            <a:graphicFrameLocks noGrp="1"/>
          </p:cNvGraphicFramePr>
          <p:nvPr>
            <p:ph idx="1"/>
          </p:nvPr>
        </p:nvGraphicFramePr>
        <p:xfrm>
          <a:off x="2152650" y="1371601"/>
          <a:ext cx="7886700" cy="4834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9A00FFC-33A1-4A4C-B8D7-C4C2837980BD}"/>
              </a:ext>
            </a:extLst>
          </p:cNvPr>
          <p:cNvSpPr>
            <a:spLocks noGrp="1"/>
          </p:cNvSpPr>
          <p:nvPr>
            <p:ph type="sldNum" sz="quarter" idx="12"/>
          </p:nvPr>
        </p:nvSpPr>
        <p:spPr/>
        <p:txBody>
          <a:bodyPr/>
          <a:lstStyle/>
          <a:p>
            <a:fld id="{2C846B60-7C82-FF45-AC42-8912335BC3EF}" type="slidenum">
              <a:rPr lang="en-US">
                <a:solidFill>
                  <a:prstClr val="white"/>
                </a:solidFill>
                <a:latin typeface="Calibri" panose="020F0502020204030204"/>
              </a:rPr>
              <a:pPr/>
              <a:t>45</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915282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705A-3BE4-1F47-94AF-3EA6C61CAB82}"/>
              </a:ext>
            </a:extLst>
          </p:cNvPr>
          <p:cNvSpPr>
            <a:spLocks noGrp="1"/>
          </p:cNvSpPr>
          <p:nvPr>
            <p:ph type="title"/>
          </p:nvPr>
        </p:nvSpPr>
        <p:spPr/>
        <p:txBody>
          <a:bodyPr>
            <a:normAutofit fontScale="90000"/>
          </a:bodyPr>
          <a:lstStyle/>
          <a:p>
            <a:r>
              <a:rPr lang="en-US" dirty="0"/>
              <a:t>Responding to people who believe false information</a:t>
            </a:r>
          </a:p>
        </p:txBody>
      </p:sp>
      <p:graphicFrame>
        <p:nvGraphicFramePr>
          <p:cNvPr id="4" name="Content Placeholder 2">
            <a:extLst>
              <a:ext uri="{FF2B5EF4-FFF2-40B4-BE49-F238E27FC236}">
                <a16:creationId xmlns:a16="http://schemas.microsoft.com/office/drawing/2014/main" id="{DF41F329-0C35-9C45-B094-D2448460BEF3}"/>
              </a:ext>
            </a:extLst>
          </p:cNvPr>
          <p:cNvGraphicFramePr>
            <a:graphicFrameLocks/>
          </p:cNvGraphicFramePr>
          <p:nvPr/>
        </p:nvGraphicFramePr>
        <p:xfrm>
          <a:off x="3012245" y="1776916"/>
          <a:ext cx="6167511" cy="4387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8400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2A88-1F2A-1C4A-98B1-4884F6357409}"/>
              </a:ext>
            </a:extLst>
          </p:cNvPr>
          <p:cNvSpPr>
            <a:spLocks noGrp="1"/>
          </p:cNvSpPr>
          <p:nvPr>
            <p:ph type="title"/>
          </p:nvPr>
        </p:nvSpPr>
        <p:spPr/>
        <p:txBody>
          <a:bodyPr>
            <a:normAutofit/>
          </a:bodyPr>
          <a:lstStyle/>
          <a:p>
            <a:r>
              <a:rPr lang="en-US" dirty="0"/>
              <a:t>When you come across false information</a:t>
            </a:r>
          </a:p>
        </p:txBody>
      </p:sp>
      <p:graphicFrame>
        <p:nvGraphicFramePr>
          <p:cNvPr id="4" name="Content Placeholder 2">
            <a:extLst>
              <a:ext uri="{FF2B5EF4-FFF2-40B4-BE49-F238E27FC236}">
                <a16:creationId xmlns:a16="http://schemas.microsoft.com/office/drawing/2014/main" id="{D9D8AD95-B0DF-B94D-A41C-EB6BB410C90F}"/>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3503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2" y="1"/>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20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7E2550DD-13B3-594E-88A3-5D705E4DFCA3}"/>
              </a:ext>
            </a:extLst>
          </p:cNvPr>
          <p:cNvSpPr>
            <a:spLocks noGrp="1"/>
          </p:cNvSpPr>
          <p:nvPr>
            <p:ph type="title"/>
          </p:nvPr>
        </p:nvSpPr>
        <p:spPr>
          <a:xfrm>
            <a:off x="2552697" y="348866"/>
            <a:ext cx="7533018" cy="877729"/>
          </a:xfrm>
        </p:spPr>
        <p:txBody>
          <a:bodyPr anchor="ctr">
            <a:normAutofit/>
          </a:bodyPr>
          <a:lstStyle/>
          <a:p>
            <a:r>
              <a:rPr lang="en-US" sz="3500">
                <a:solidFill>
                  <a:srgbClr val="FFFFFF"/>
                </a:solidFill>
              </a:rPr>
              <a:t>Critical Needs</a:t>
            </a:r>
          </a:p>
        </p:txBody>
      </p:sp>
      <p:graphicFrame>
        <p:nvGraphicFramePr>
          <p:cNvPr id="5" name="Content Placeholder 2">
            <a:extLst>
              <a:ext uri="{FF2B5EF4-FFF2-40B4-BE49-F238E27FC236}">
                <a16:creationId xmlns:a16="http://schemas.microsoft.com/office/drawing/2014/main" id="{2392A18D-0A59-4987-B535-935394C436E1}"/>
              </a:ext>
            </a:extLst>
          </p:cNvPr>
          <p:cNvGraphicFramePr>
            <a:graphicFrameLocks noGrp="1"/>
          </p:cNvGraphicFramePr>
          <p:nvPr>
            <p:ph idx="1"/>
          </p:nvPr>
        </p:nvGraphicFramePr>
        <p:xfrm>
          <a:off x="2007043" y="2112580"/>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9921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6D04-CD66-F845-BBA4-4A4A9855384D}"/>
              </a:ext>
            </a:extLst>
          </p:cNvPr>
          <p:cNvSpPr>
            <a:spLocks noGrp="1"/>
          </p:cNvSpPr>
          <p:nvPr>
            <p:ph type="title"/>
          </p:nvPr>
        </p:nvSpPr>
        <p:spPr>
          <a:xfrm>
            <a:off x="2364700" y="687480"/>
            <a:ext cx="5605629" cy="994172"/>
          </a:xfrm>
        </p:spPr>
        <p:txBody>
          <a:bodyPr>
            <a:normAutofit/>
          </a:bodyPr>
          <a:lstStyle/>
          <a:p>
            <a:r>
              <a:rPr lang="en-US" sz="3850"/>
              <a:t>Future efforts</a:t>
            </a:r>
          </a:p>
        </p:txBody>
      </p:sp>
      <p:sp>
        <p:nvSpPr>
          <p:cNvPr id="3" name="Content Placeholder 2">
            <a:extLst>
              <a:ext uri="{FF2B5EF4-FFF2-40B4-BE49-F238E27FC236}">
                <a16:creationId xmlns:a16="http://schemas.microsoft.com/office/drawing/2014/main" id="{1BC09D87-6810-404B-B1DC-7BA3374EEE2D}"/>
              </a:ext>
            </a:extLst>
          </p:cNvPr>
          <p:cNvSpPr>
            <a:spLocks noGrp="1"/>
          </p:cNvSpPr>
          <p:nvPr>
            <p:ph idx="1"/>
          </p:nvPr>
        </p:nvSpPr>
        <p:spPr>
          <a:xfrm>
            <a:off x="2376322" y="2227944"/>
            <a:ext cx="5033221" cy="3788227"/>
          </a:xfrm>
        </p:spPr>
        <p:txBody>
          <a:bodyPr anchor="ctr">
            <a:normAutofit/>
          </a:bodyPr>
          <a:lstStyle/>
          <a:p>
            <a:r>
              <a:rPr lang="en-US" sz="2100" dirty="0"/>
              <a:t>Anticipatory pre-bunking and de-bunking</a:t>
            </a:r>
          </a:p>
          <a:p>
            <a:r>
              <a:rPr lang="en-US" sz="2100" dirty="0"/>
              <a:t>Long road to rebuilding public trust in public health</a:t>
            </a:r>
          </a:p>
          <a:p>
            <a:r>
              <a:rPr lang="en-US" sz="2100" dirty="0"/>
              <a:t>Helping select populations – parents</a:t>
            </a:r>
          </a:p>
          <a:p>
            <a:pPr lvl="1"/>
            <a:r>
              <a:rPr lang="en-US" sz="1700" dirty="0">
                <a:hlinkClick r:id="rId3"/>
              </a:rPr>
              <a:t>https://www.coursera.org/learn/covid-vaccine-ambassador</a:t>
            </a:r>
            <a:r>
              <a:rPr lang="en-US" sz="1700" dirty="0"/>
              <a:t> </a:t>
            </a:r>
          </a:p>
          <a:p>
            <a:r>
              <a:rPr lang="en-US" sz="2100" dirty="0"/>
              <a:t>Policy that reflects the needs of today</a:t>
            </a:r>
          </a:p>
          <a:p>
            <a:pPr lvl="1"/>
            <a:r>
              <a:rPr lang="en-US" sz="2100" dirty="0"/>
              <a:t>Transparent</a:t>
            </a:r>
          </a:p>
          <a:p>
            <a:pPr lvl="1"/>
            <a:r>
              <a:rPr lang="en-US" sz="2100" dirty="0"/>
              <a:t>Clear definitions</a:t>
            </a:r>
          </a:p>
          <a:p>
            <a:pPr lvl="1"/>
            <a:r>
              <a:rPr lang="en-US" sz="2100" dirty="0"/>
              <a:t>Restrained</a:t>
            </a:r>
          </a:p>
          <a:p>
            <a:pPr lvl="1"/>
            <a:endParaRPr lang="en-US" sz="2100" dirty="0"/>
          </a:p>
        </p:txBody>
      </p:sp>
      <p:sp>
        <p:nvSpPr>
          <p:cNvPr id="27" name="Rectangle 2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436"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29" name="Oval 2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pic>
        <p:nvPicPr>
          <p:cNvPr id="8" name="Graphic 7" descr="Bank">
            <a:extLst>
              <a:ext uri="{FF2B5EF4-FFF2-40B4-BE49-F238E27FC236}">
                <a16:creationId xmlns:a16="http://schemas.microsoft.com/office/drawing/2014/main" id="{2632FC0E-1114-4960-8774-22E322B6CC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48965" y="2865142"/>
            <a:ext cx="1143455" cy="1143455"/>
          </a:xfrm>
          <a:prstGeom prst="rect">
            <a:avLst/>
          </a:prstGeom>
        </p:spPr>
      </p:pic>
      <p:sp>
        <p:nvSpPr>
          <p:cNvPr id="4" name="Slide Number Placeholder 3">
            <a:extLst>
              <a:ext uri="{FF2B5EF4-FFF2-40B4-BE49-F238E27FC236}">
                <a16:creationId xmlns:a16="http://schemas.microsoft.com/office/drawing/2014/main" id="{4AED6B46-4A3B-A949-9D03-922514C354F9}"/>
              </a:ext>
            </a:extLst>
          </p:cNvPr>
          <p:cNvSpPr>
            <a:spLocks noGrp="1"/>
          </p:cNvSpPr>
          <p:nvPr>
            <p:ph type="sldNum" sz="quarter" idx="12"/>
          </p:nvPr>
        </p:nvSpPr>
        <p:spPr>
          <a:xfrm>
            <a:off x="9100075" y="6415760"/>
            <a:ext cx="759278" cy="273844"/>
          </a:xfrm>
        </p:spPr>
        <p:txBody>
          <a:bodyPr>
            <a:normAutofit/>
          </a:bodyPr>
          <a:lstStyle/>
          <a:p>
            <a:pPr>
              <a:spcAft>
                <a:spcPts val="600"/>
              </a:spcAft>
            </a:pPr>
            <a:fld id="{2C846B60-7C82-FF45-AC42-8912335BC3EF}" type="slidenum">
              <a:rPr lang="en-US" sz="920">
                <a:solidFill>
                  <a:srgbClr val="FFFFFF"/>
                </a:solidFill>
                <a:latin typeface="Calibri" panose="020F0502020204030204"/>
              </a:rPr>
              <a:pPr>
                <a:spcAft>
                  <a:spcPts val="600"/>
                </a:spcAft>
              </a:pPr>
              <a:t>49</a:t>
            </a:fld>
            <a:endParaRPr lang="en-US" sz="920">
              <a:solidFill>
                <a:srgbClr val="FFFFFF"/>
              </a:solidFill>
              <a:latin typeface="Calibri" panose="020F0502020204030204"/>
            </a:endParaRPr>
          </a:p>
        </p:txBody>
      </p:sp>
    </p:spTree>
    <p:extLst>
      <p:ext uri="{BB962C8B-B14F-4D97-AF65-F5344CB8AC3E}">
        <p14:creationId xmlns:p14="http://schemas.microsoft.com/office/powerpoint/2010/main" val="338013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9172-DE5B-4B91-A54E-79DA1E9EB219}"/>
              </a:ext>
            </a:extLst>
          </p:cNvPr>
          <p:cNvSpPr>
            <a:spLocks noGrp="1"/>
          </p:cNvSpPr>
          <p:nvPr>
            <p:ph type="title"/>
          </p:nvPr>
        </p:nvSpPr>
        <p:spPr/>
        <p:txBody>
          <a:bodyPr/>
          <a:lstStyle/>
          <a:p>
            <a:r>
              <a:rPr lang="en-US" dirty="0"/>
              <a:t>Friendly Reminders</a:t>
            </a:r>
          </a:p>
        </p:txBody>
      </p:sp>
      <p:sp>
        <p:nvSpPr>
          <p:cNvPr id="3" name="Text Placeholder 2">
            <a:extLst>
              <a:ext uri="{FF2B5EF4-FFF2-40B4-BE49-F238E27FC236}">
                <a16:creationId xmlns:a16="http://schemas.microsoft.com/office/drawing/2014/main" id="{903C8B23-1A43-417D-883C-E75C52D189B9}"/>
              </a:ext>
            </a:extLst>
          </p:cNvPr>
          <p:cNvSpPr>
            <a:spLocks noGrp="1"/>
          </p:cNvSpPr>
          <p:nvPr>
            <p:ph type="body" sz="quarter" idx="21"/>
          </p:nvPr>
        </p:nvSpPr>
        <p:spPr>
          <a:xfrm>
            <a:off x="773511" y="1955762"/>
            <a:ext cx="5014446" cy="3547415"/>
          </a:xfrm>
        </p:spPr>
        <p:txBody>
          <a:bodyPr>
            <a:normAutofit/>
          </a:bodyPr>
          <a:lstStyle/>
          <a:p>
            <a:r>
              <a:rPr lang="en-US" sz="2400" dirty="0"/>
              <a:t>Today’s Event is being </a:t>
            </a:r>
            <a:r>
              <a:rPr lang="en-US" sz="2400" b="1" dirty="0"/>
              <a:t>RECORDED</a:t>
            </a:r>
          </a:p>
          <a:p>
            <a:r>
              <a:rPr lang="en-US" sz="2400" dirty="0"/>
              <a:t>All attendee lines have been </a:t>
            </a:r>
            <a:r>
              <a:rPr lang="en-US" sz="2400" b="1" dirty="0"/>
              <a:t>MUTED</a:t>
            </a:r>
          </a:p>
          <a:p>
            <a:r>
              <a:rPr lang="en-US" sz="2400" dirty="0"/>
              <a:t>The </a:t>
            </a:r>
            <a:r>
              <a:rPr lang="en-US" sz="2400" b="1" dirty="0"/>
              <a:t>CHAT BOX </a:t>
            </a:r>
            <a:r>
              <a:rPr lang="en-US" sz="2400" dirty="0"/>
              <a:t>is open for the duration of this event</a:t>
            </a:r>
          </a:p>
          <a:p>
            <a:r>
              <a:rPr lang="en-US" sz="2400" dirty="0"/>
              <a:t>Questions from the </a:t>
            </a:r>
            <a:r>
              <a:rPr lang="en-US" sz="2400" b="1" dirty="0"/>
              <a:t>CHAT BOX </a:t>
            </a:r>
            <a:r>
              <a:rPr lang="en-US" sz="2400" dirty="0"/>
              <a:t>will be answered after the presentation is completed. </a:t>
            </a:r>
          </a:p>
        </p:txBody>
      </p:sp>
      <p:pic>
        <p:nvPicPr>
          <p:cNvPr id="4" name="Picture 3">
            <a:extLst>
              <a:ext uri="{FF2B5EF4-FFF2-40B4-BE49-F238E27FC236}">
                <a16:creationId xmlns:a16="http://schemas.microsoft.com/office/drawing/2014/main" id="{A802D5F2-904D-4DAE-8885-216E7882452B}"/>
              </a:ext>
            </a:extLst>
          </p:cNvPr>
          <p:cNvPicPr>
            <a:picLocks noChangeAspect="1"/>
          </p:cNvPicPr>
          <p:nvPr/>
        </p:nvPicPr>
        <p:blipFill>
          <a:blip r:embed="rId2"/>
          <a:stretch>
            <a:fillRect/>
          </a:stretch>
        </p:blipFill>
        <p:spPr>
          <a:xfrm>
            <a:off x="6325299" y="1546022"/>
            <a:ext cx="5637922" cy="3765956"/>
          </a:xfrm>
          <a:prstGeom prst="rect">
            <a:avLst/>
          </a:prstGeom>
        </p:spPr>
      </p:pic>
    </p:spTree>
    <p:extLst>
      <p:ext uri="{BB962C8B-B14F-4D97-AF65-F5344CB8AC3E}">
        <p14:creationId xmlns:p14="http://schemas.microsoft.com/office/powerpoint/2010/main" val="1182153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D41E-454F-AB40-92ED-4A376CECFF7C}"/>
              </a:ext>
            </a:extLst>
          </p:cNvPr>
          <p:cNvSpPr>
            <a:spLocks noGrp="1"/>
          </p:cNvSpPr>
          <p:nvPr>
            <p:ph type="title"/>
          </p:nvPr>
        </p:nvSpPr>
        <p:spPr>
          <a:xfrm>
            <a:off x="2052157" y="635070"/>
            <a:ext cx="3381927" cy="1139139"/>
          </a:xfrm>
        </p:spPr>
        <p:txBody>
          <a:bodyPr>
            <a:normAutofit/>
          </a:bodyPr>
          <a:lstStyle/>
          <a:p>
            <a:r>
              <a:rPr lang="en-US" sz="2400" dirty="0"/>
              <a:t>Thanks to the misinformation research team</a:t>
            </a:r>
          </a:p>
        </p:txBody>
      </p:sp>
      <p:sp>
        <p:nvSpPr>
          <p:cNvPr id="3" name="Content Placeholder 2">
            <a:extLst>
              <a:ext uri="{FF2B5EF4-FFF2-40B4-BE49-F238E27FC236}">
                <a16:creationId xmlns:a16="http://schemas.microsoft.com/office/drawing/2014/main" id="{2C579C47-CB10-3C43-B460-CEE63A026AB2}"/>
              </a:ext>
            </a:extLst>
          </p:cNvPr>
          <p:cNvSpPr>
            <a:spLocks noGrp="1"/>
          </p:cNvSpPr>
          <p:nvPr>
            <p:ph idx="1"/>
          </p:nvPr>
        </p:nvSpPr>
        <p:spPr>
          <a:xfrm>
            <a:off x="2064744" y="1941363"/>
            <a:ext cx="3369340" cy="2419097"/>
          </a:xfrm>
        </p:spPr>
        <p:txBody>
          <a:bodyPr anchor="t">
            <a:normAutofit lnSpcReduction="10000"/>
          </a:bodyPr>
          <a:lstStyle/>
          <a:p>
            <a:r>
              <a:rPr lang="en-US" sz="1600" dirty="0"/>
              <a:t>Richard Bruns, PhD; economist</a:t>
            </a:r>
          </a:p>
          <a:p>
            <a:r>
              <a:rPr lang="en-US" sz="1600" dirty="0" err="1"/>
              <a:t>Divya</a:t>
            </a:r>
            <a:r>
              <a:rPr lang="en-US" sz="1600" dirty="0"/>
              <a:t> </a:t>
            </a:r>
            <a:r>
              <a:rPr lang="en-US" sz="1600" dirty="0" err="1"/>
              <a:t>Hosangadi</a:t>
            </a:r>
            <a:r>
              <a:rPr lang="en-US" sz="1600" dirty="0"/>
              <a:t>, MSPH; senior analyst</a:t>
            </a:r>
          </a:p>
          <a:p>
            <a:r>
              <a:rPr lang="en-US" sz="1600" dirty="0"/>
              <a:t>Marc </a:t>
            </a:r>
            <a:r>
              <a:rPr lang="en-US" sz="1600" dirty="0" err="1"/>
              <a:t>Tortochaud</a:t>
            </a:r>
            <a:r>
              <a:rPr lang="en-US" sz="1600" dirty="0"/>
              <a:t>, MSPH; senior analyst</a:t>
            </a:r>
          </a:p>
          <a:p>
            <a:r>
              <a:rPr lang="en-US" sz="1600" dirty="0"/>
              <a:t>Annie </a:t>
            </a:r>
            <a:r>
              <a:rPr lang="en-US" sz="1600" dirty="0" err="1"/>
              <a:t>Sundelson</a:t>
            </a:r>
            <a:r>
              <a:rPr lang="en-US" sz="1600" dirty="0"/>
              <a:t>, MS; doctoral student</a:t>
            </a:r>
          </a:p>
          <a:p>
            <a:r>
              <a:rPr lang="en-US" sz="1600" dirty="0" err="1"/>
              <a:t>Johnross</a:t>
            </a:r>
            <a:r>
              <a:rPr lang="en-US" sz="1600" dirty="0"/>
              <a:t> Ford, MHS; research assistant</a:t>
            </a:r>
          </a:p>
        </p:txBody>
      </p:sp>
      <p:sp>
        <p:nvSpPr>
          <p:cNvPr id="192" name="Oval 191">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6211" y="197110"/>
            <a:ext cx="1515618"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Picture 7" descr="A person wearing glasses and a suit&#10;&#10;Description automatically generated with medium confidence">
            <a:extLst>
              <a:ext uri="{FF2B5EF4-FFF2-40B4-BE49-F238E27FC236}">
                <a16:creationId xmlns:a16="http://schemas.microsoft.com/office/drawing/2014/main" id="{3C504E08-DD44-FD44-AA3D-F2DFDD369A39}"/>
              </a:ext>
            </a:extLst>
          </p:cNvPr>
          <p:cNvPicPr>
            <a:picLocks noChangeAspect="1"/>
          </p:cNvPicPr>
          <p:nvPr/>
        </p:nvPicPr>
        <p:blipFill rotWithShape="1">
          <a:blip r:embed="rId3"/>
          <a:srcRect l="6250" r="-2" b="-2"/>
          <a:stretch/>
        </p:blipFill>
        <p:spPr>
          <a:xfrm>
            <a:off x="5809655" y="361702"/>
            <a:ext cx="126873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93" name="Freeform: Shape 19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0200" y="-16261"/>
            <a:ext cx="3057801"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194" name="Oval 19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5071" y="2550745"/>
            <a:ext cx="2304288"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26" name="Picture 2" descr="Richard Bruns">
            <a:extLst>
              <a:ext uri="{FF2B5EF4-FFF2-40B4-BE49-F238E27FC236}">
                <a16:creationId xmlns:a16="http://schemas.microsoft.com/office/drawing/2014/main" id="{DA4F92BD-D3A7-F743-8902-3FAAAE6BB9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50" r="7250"/>
          <a:stretch/>
        </p:blipFill>
        <p:spPr bwMode="auto">
          <a:xfrm>
            <a:off x="5938515" y="2715337"/>
            <a:ext cx="20574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Divya Hosangadi, MSPH">
            <a:extLst>
              <a:ext uri="{FF2B5EF4-FFF2-40B4-BE49-F238E27FC236}">
                <a16:creationId xmlns:a16="http://schemas.microsoft.com/office/drawing/2014/main" id="{8FC6D82A-18A6-334D-8978-05B17EC04B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80" r="6281" b="1"/>
          <a:stretch/>
        </p:blipFill>
        <p:spPr bwMode="auto">
          <a:xfrm>
            <a:off x="7732968" y="3"/>
            <a:ext cx="2935032"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A3A5C38-D8CF-C54D-9D2C-FC7EB977E8B2}"/>
              </a:ext>
            </a:extLst>
          </p:cNvPr>
          <p:cNvSpPr>
            <a:spLocks noGrp="1"/>
          </p:cNvSpPr>
          <p:nvPr>
            <p:ph type="sldNum" sz="quarter" idx="12"/>
          </p:nvPr>
        </p:nvSpPr>
        <p:spPr>
          <a:xfrm>
            <a:off x="2127363" y="6108192"/>
            <a:ext cx="411480" cy="548640"/>
          </a:xfrm>
          <a:prstGeom prst="ellipse">
            <a:avLst/>
          </a:prstGeom>
          <a:solidFill>
            <a:srgbClr val="5C544B"/>
          </a:solidFill>
        </p:spPr>
        <p:txBody>
          <a:bodyPr anchor="ctr">
            <a:normAutofit fontScale="92500" lnSpcReduction="20000"/>
          </a:bodyPr>
          <a:lstStyle/>
          <a:p>
            <a:pPr algn="ctr">
              <a:spcAft>
                <a:spcPts val="600"/>
              </a:spcAft>
            </a:pPr>
            <a:fld id="{2C846B60-7C82-FF45-AC42-8912335BC3EF}" type="slidenum">
              <a:rPr lang="en-US" sz="1300">
                <a:solidFill>
                  <a:srgbClr val="FFFFFF"/>
                </a:solidFill>
                <a:latin typeface="Calibri" panose="020F0502020204030204"/>
              </a:rPr>
              <a:pPr algn="ctr">
                <a:spcAft>
                  <a:spcPts val="600"/>
                </a:spcAft>
              </a:pPr>
              <a:t>50</a:t>
            </a:fld>
            <a:endParaRPr lang="en-US" sz="1300">
              <a:solidFill>
                <a:srgbClr val="FFFFFF"/>
              </a:solidFill>
              <a:latin typeface="Calibri" panose="020F0502020204030204"/>
            </a:endParaRPr>
          </a:p>
        </p:txBody>
      </p:sp>
      <p:sp>
        <p:nvSpPr>
          <p:cNvPr id="195" name="Freeform: Shape 194">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3871" y="4604086"/>
            <a:ext cx="3210834"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D5C917FE-F593-B243-90DF-6C4037F6D1E7}"/>
              </a:ext>
            </a:extLst>
          </p:cNvPr>
          <p:cNvPicPr>
            <a:picLocks noChangeAspect="1"/>
          </p:cNvPicPr>
          <p:nvPr/>
        </p:nvPicPr>
        <p:blipFill rotWithShape="1">
          <a:blip r:embed="rId6"/>
          <a:srcRect t="22428" r="-3" b="21175"/>
          <a:stretch/>
        </p:blipFill>
        <p:spPr>
          <a:xfrm>
            <a:off x="2887960" y="4769536"/>
            <a:ext cx="2962656"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196" name="Freeform: Shape 195">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8" y="3966829"/>
            <a:ext cx="2504969"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latin typeface="Calibri" panose="020F0502020204030204"/>
            </a:endParaRPr>
          </a:p>
        </p:txBody>
      </p:sp>
      <p:pic>
        <p:nvPicPr>
          <p:cNvPr id="1030" name="Picture 6" descr="Marc Trotochaud, MSPH">
            <a:extLst>
              <a:ext uri="{FF2B5EF4-FFF2-40B4-BE49-F238E27FC236}">
                <a16:creationId xmlns:a16="http://schemas.microsoft.com/office/drawing/2014/main" id="{FE21E072-295A-4C4B-AEB9-5DA7419352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77" r="4275" b="-2"/>
          <a:stretch/>
        </p:blipFill>
        <p:spPr bwMode="auto">
          <a:xfrm>
            <a:off x="8281062" y="4131546"/>
            <a:ext cx="2384184"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530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331B6DDD-5C36-4A79-AD24-CC3D08F4F593}"/>
              </a:ext>
            </a:extLst>
          </p:cNvPr>
          <p:cNvPicPr>
            <a:picLocks noChangeAspect="1"/>
          </p:cNvPicPr>
          <p:nvPr/>
        </p:nvPicPr>
        <p:blipFill rotWithShape="1">
          <a:blip r:embed="rId3">
            <a:duotone>
              <a:schemeClr val="accent3">
                <a:shade val="45000"/>
                <a:satMod val="135000"/>
              </a:schemeClr>
              <a:prstClr val="white"/>
            </a:duotone>
          </a:blip>
          <a:srcRect t="5705" b="26368"/>
          <a:stretch/>
        </p:blipFill>
        <p:spPr>
          <a:xfrm>
            <a:off x="0" y="0"/>
            <a:ext cx="12192000" cy="2600960"/>
          </a:xfrm>
          <a:prstGeom prst="rect">
            <a:avLst/>
          </a:prstGeom>
        </p:spPr>
      </p:pic>
      <p:sp>
        <p:nvSpPr>
          <p:cNvPr id="4" name="Title 3">
            <a:extLst>
              <a:ext uri="{FF2B5EF4-FFF2-40B4-BE49-F238E27FC236}">
                <a16:creationId xmlns:a16="http://schemas.microsoft.com/office/drawing/2014/main" id="{2CC869D1-33AF-43A3-A227-B21677521FB8}"/>
              </a:ext>
            </a:extLst>
          </p:cNvPr>
          <p:cNvSpPr>
            <a:spLocks noGrp="1"/>
          </p:cNvSpPr>
          <p:nvPr>
            <p:ph type="title"/>
          </p:nvPr>
        </p:nvSpPr>
        <p:spPr>
          <a:xfrm>
            <a:off x="0" y="2691164"/>
            <a:ext cx="12192000" cy="1475672"/>
          </a:xfrm>
        </p:spPr>
        <p:txBody>
          <a:bodyPr/>
          <a:lstStyle/>
          <a:p>
            <a:pPr algn="ctr"/>
            <a:r>
              <a:rPr lang="en-US" dirty="0"/>
              <a:t>Q&amp;A</a:t>
            </a:r>
          </a:p>
        </p:txBody>
      </p:sp>
      <p:pic>
        <p:nvPicPr>
          <p:cNvPr id="7" name="Picture 6" descr="A close up of a map&#10;&#10;Description automatically generated">
            <a:extLst>
              <a:ext uri="{FF2B5EF4-FFF2-40B4-BE49-F238E27FC236}">
                <a16:creationId xmlns:a16="http://schemas.microsoft.com/office/drawing/2014/main" id="{BDA45C64-39CC-4FCC-AA7D-792E69041C36}"/>
              </a:ext>
            </a:extLst>
          </p:cNvPr>
          <p:cNvPicPr>
            <a:picLocks noChangeAspect="1"/>
          </p:cNvPicPr>
          <p:nvPr/>
        </p:nvPicPr>
        <p:blipFill rotWithShape="1">
          <a:blip r:embed="rId3">
            <a:duotone>
              <a:schemeClr val="accent3">
                <a:shade val="45000"/>
                <a:satMod val="135000"/>
              </a:schemeClr>
              <a:prstClr val="white"/>
            </a:duotone>
          </a:blip>
          <a:srcRect b="31276"/>
          <a:stretch/>
        </p:blipFill>
        <p:spPr>
          <a:xfrm>
            <a:off x="0" y="3581400"/>
            <a:ext cx="12192000" cy="2631440"/>
          </a:xfrm>
          <a:prstGeom prst="rect">
            <a:avLst/>
          </a:prstGeom>
        </p:spPr>
      </p:pic>
      <p:sp>
        <p:nvSpPr>
          <p:cNvPr id="5" name="Footer Placeholder 12">
            <a:extLst>
              <a:ext uri="{FF2B5EF4-FFF2-40B4-BE49-F238E27FC236}">
                <a16:creationId xmlns:a16="http://schemas.microsoft.com/office/drawing/2014/main" id="{17679E4E-9028-4EE7-B5B1-9C61F4A4C111}"/>
              </a:ext>
            </a:extLst>
          </p:cNvPr>
          <p:cNvSpPr txBox="1">
            <a:spLocks/>
          </p:cNvSpPr>
          <p:nvPr/>
        </p:nvSpPr>
        <p:spPr>
          <a:xfrm>
            <a:off x="1981200" y="6356350"/>
            <a:ext cx="4114800" cy="3683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www.nachc.org</a:t>
            </a:r>
          </a:p>
        </p:txBody>
      </p:sp>
    </p:spTree>
    <p:extLst>
      <p:ext uri="{BB962C8B-B14F-4D97-AF65-F5344CB8AC3E}">
        <p14:creationId xmlns:p14="http://schemas.microsoft.com/office/powerpoint/2010/main" val="495300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2C3E-589C-4D11-B113-F1BF705007FA}"/>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A05F5F83-E4F8-4C37-B24E-2163313C5D71}"/>
              </a:ext>
            </a:extLst>
          </p:cNvPr>
          <p:cNvSpPr>
            <a:spLocks noGrp="1"/>
          </p:cNvSpPr>
          <p:nvPr>
            <p:ph type="body" sz="quarter" idx="21"/>
          </p:nvPr>
        </p:nvSpPr>
        <p:spPr>
          <a:xfrm>
            <a:off x="2104134" y="1398327"/>
            <a:ext cx="7935217" cy="4958024"/>
          </a:xfrm>
        </p:spPr>
        <p:txBody>
          <a:bodyPr>
            <a:normAutofit fontScale="92500"/>
          </a:bodyPr>
          <a:lstStyle/>
          <a:p>
            <a:pPr>
              <a:buClr>
                <a:schemeClr val="accent3"/>
              </a:buClr>
            </a:pPr>
            <a:r>
              <a:rPr lang="en-US" sz="2400" dirty="0">
                <a:solidFill>
                  <a:schemeClr val="accent2"/>
                </a:solidFill>
                <a:hlinkClick r:id="rId2">
                  <a:extLst>
                    <a:ext uri="{A12FA001-AC4F-418D-AE19-62706E023703}">
                      <ahyp:hlinkClr xmlns:ahyp="http://schemas.microsoft.com/office/drawing/2018/hyperlinkcolor" val="tx"/>
                    </a:ext>
                  </a:extLst>
                </a:hlinkClick>
              </a:rPr>
              <a:t>A Community Toolkit for Addressing Health Misinformation</a:t>
            </a:r>
          </a:p>
          <a:p>
            <a:endParaRPr lang="en-US" sz="2400" dirty="0">
              <a:solidFill>
                <a:schemeClr val="accent2"/>
              </a:solidFill>
              <a:hlinkClick r:id="rId2">
                <a:extLst>
                  <a:ext uri="{A12FA001-AC4F-418D-AE19-62706E023703}">
                    <ahyp:hlinkClr xmlns:ahyp="http://schemas.microsoft.com/office/drawing/2018/hyperlinkcolor" val="tx"/>
                  </a:ext>
                </a:extLst>
              </a:hlinkClick>
            </a:endParaRPr>
          </a:p>
          <a:p>
            <a:pPr>
              <a:buClr>
                <a:schemeClr val="accent3"/>
              </a:buClr>
            </a:pPr>
            <a:r>
              <a:rPr lang="en-US" sz="2400" dirty="0">
                <a:solidFill>
                  <a:schemeClr val="accent2"/>
                </a:solidFill>
                <a:hlinkClick r:id="rId3">
                  <a:extLst>
                    <a:ext uri="{A12FA001-AC4F-418D-AE19-62706E023703}">
                      <ahyp:hlinkClr xmlns:ahyp="http://schemas.microsoft.com/office/drawing/2018/hyperlinkcolor" val="tx"/>
                    </a:ext>
                  </a:extLst>
                </a:hlinkClick>
              </a:rPr>
              <a:t>American Nurses Association (ANA) COVID-19 Resource Center</a:t>
            </a:r>
            <a:endParaRPr lang="en-US" sz="2400" dirty="0">
              <a:solidFill>
                <a:schemeClr val="accent2"/>
              </a:solidFill>
              <a:hlinkClick r:id="rId2">
                <a:extLst>
                  <a:ext uri="{A12FA001-AC4F-418D-AE19-62706E023703}">
                    <ahyp:hlinkClr xmlns:ahyp="http://schemas.microsoft.com/office/drawing/2018/hyperlinkcolor" val="tx"/>
                  </a:ext>
                </a:extLst>
              </a:hlinkClick>
            </a:endParaRPr>
          </a:p>
          <a:p>
            <a:pPr marL="0" indent="0">
              <a:buNone/>
            </a:pPr>
            <a:endParaRPr lang="en-US" sz="2400" dirty="0">
              <a:solidFill>
                <a:schemeClr val="accent2"/>
              </a:solidFill>
              <a:hlinkClick r:id="rId2">
                <a:extLst>
                  <a:ext uri="{A12FA001-AC4F-418D-AE19-62706E023703}">
                    <ahyp:hlinkClr xmlns:ahyp="http://schemas.microsoft.com/office/drawing/2018/hyperlinkcolor" val="tx"/>
                  </a:ext>
                </a:extLst>
              </a:hlinkClick>
            </a:endParaRPr>
          </a:p>
          <a:p>
            <a:pPr>
              <a:buClr>
                <a:schemeClr val="accent3"/>
              </a:buClr>
            </a:pPr>
            <a:r>
              <a:rPr lang="en-US" sz="2400" dirty="0">
                <a:solidFill>
                  <a:schemeClr val="accent2"/>
                </a:solidFill>
                <a:hlinkClick r:id="rId2">
                  <a:extLst>
                    <a:ext uri="{A12FA001-AC4F-418D-AE19-62706E023703}">
                      <ahyp:hlinkClr xmlns:ahyp="http://schemas.microsoft.com/office/drawing/2018/hyperlinkcolor" val="tx"/>
                    </a:ext>
                  </a:extLst>
                </a:hlinkClick>
              </a:rPr>
              <a:t>COVID Vaccine Ambassador Training: How to Talk to Parents</a:t>
            </a:r>
            <a:endParaRPr lang="en-US" sz="2400" dirty="0">
              <a:solidFill>
                <a:schemeClr val="accent2"/>
              </a:solidFill>
            </a:endParaRPr>
          </a:p>
          <a:p>
            <a:pPr marL="0" indent="0">
              <a:buNone/>
            </a:pPr>
            <a:endParaRPr lang="en-US" sz="2400" dirty="0">
              <a:solidFill>
                <a:schemeClr val="accent2"/>
              </a:solidFill>
              <a:hlinkClick r:id="rId4">
                <a:extLst>
                  <a:ext uri="{A12FA001-AC4F-418D-AE19-62706E023703}">
                    <ahyp:hlinkClr xmlns:ahyp="http://schemas.microsoft.com/office/drawing/2018/hyperlinkcolor" val="tx"/>
                  </a:ext>
                </a:extLst>
              </a:hlinkClick>
            </a:endParaRPr>
          </a:p>
          <a:p>
            <a:pPr>
              <a:buClr>
                <a:schemeClr val="accent3"/>
              </a:buClr>
            </a:pPr>
            <a:r>
              <a:rPr lang="en-US" sz="2400" dirty="0">
                <a:solidFill>
                  <a:schemeClr val="accent2"/>
                </a:solidFill>
                <a:hlinkClick r:id="rId4">
                  <a:extLst>
                    <a:ext uri="{A12FA001-AC4F-418D-AE19-62706E023703}">
                      <ahyp:hlinkClr xmlns:ahyp="http://schemas.microsoft.com/office/drawing/2018/hyperlinkcolor" val="tx"/>
                    </a:ext>
                  </a:extLst>
                </a:hlinkClick>
              </a:rPr>
              <a:t>How Can I Talk to My Friends and Family About Getting Vaccinated for COVID-19?</a:t>
            </a:r>
            <a:endParaRPr lang="en-US" sz="2400" dirty="0">
              <a:solidFill>
                <a:schemeClr val="accent2"/>
              </a:solidFill>
            </a:endParaRPr>
          </a:p>
          <a:p>
            <a:endParaRPr lang="en-US" sz="2400" dirty="0">
              <a:solidFill>
                <a:schemeClr val="accent2"/>
              </a:solidFill>
            </a:endParaRPr>
          </a:p>
          <a:p>
            <a:pPr>
              <a:buClr>
                <a:schemeClr val="accent3"/>
              </a:buClr>
            </a:pPr>
            <a:r>
              <a:rPr lang="en-US" sz="2400" dirty="0">
                <a:solidFill>
                  <a:schemeClr val="accent2"/>
                </a:solidFill>
                <a:hlinkClick r:id="rId5">
                  <a:extLst>
                    <a:ext uri="{A12FA001-AC4F-418D-AE19-62706E023703}">
                      <ahyp:hlinkClr xmlns:ahyp="http://schemas.microsoft.com/office/drawing/2018/hyperlinkcolor" val="tx"/>
                    </a:ext>
                  </a:extLst>
                </a:hlinkClick>
              </a:rPr>
              <a:t>Learn more about the COVID-19 vaccines</a:t>
            </a:r>
            <a:endParaRPr lang="en-US" sz="2400" dirty="0">
              <a:solidFill>
                <a:schemeClr val="accent2"/>
              </a:solidFill>
            </a:endParaRPr>
          </a:p>
          <a:p>
            <a:pPr>
              <a:buClr>
                <a:schemeClr val="accent3"/>
              </a:buClr>
            </a:pPr>
            <a:endParaRPr lang="en-US" sz="2400" dirty="0">
              <a:solidFill>
                <a:schemeClr val="accent2"/>
              </a:solidFill>
            </a:endParaRPr>
          </a:p>
          <a:p>
            <a:pPr>
              <a:buClr>
                <a:schemeClr val="accent3"/>
              </a:buClr>
            </a:pPr>
            <a:r>
              <a:rPr lang="en-US" sz="2400" dirty="0">
                <a:solidFill>
                  <a:schemeClr val="accent2"/>
                </a:solidFill>
                <a:hlinkClick r:id="rId6">
                  <a:extLst>
                    <a:ext uri="{A12FA001-AC4F-418D-AE19-62706E023703}">
                      <ahyp:hlinkClr xmlns:ahyp="http://schemas.microsoft.com/office/drawing/2018/hyperlinkcolor" val="tx"/>
                    </a:ext>
                  </a:extLst>
                </a:hlinkClick>
              </a:rPr>
              <a:t>NACHC COVID-19 Information and Resources</a:t>
            </a:r>
            <a:endParaRPr lang="en-US" sz="2400" dirty="0">
              <a:solidFill>
                <a:schemeClr val="accent2"/>
              </a:solidFill>
            </a:endParaRPr>
          </a:p>
          <a:p>
            <a:endParaRPr lang="en-US" sz="2400" dirty="0">
              <a:solidFill>
                <a:schemeClr val="accent2"/>
              </a:solidFill>
            </a:endParaRPr>
          </a:p>
          <a:p>
            <a:pPr>
              <a:buClr>
                <a:schemeClr val="accent3"/>
              </a:buClr>
            </a:pPr>
            <a:r>
              <a:rPr lang="en-US" sz="2400" dirty="0">
                <a:solidFill>
                  <a:schemeClr val="accent2"/>
                </a:solidFill>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Vaccine Insights Flexible Learning Course</a:t>
            </a:r>
            <a:endParaRPr lang="en-US" sz="2400" dirty="0">
              <a:solidFill>
                <a:schemeClr val="accent2"/>
              </a:solidFill>
            </a:endParaRPr>
          </a:p>
          <a:p>
            <a:pPr marL="0" indent="0">
              <a:buNone/>
            </a:pPr>
            <a:endParaRPr lang="en-US" sz="2400" dirty="0">
              <a:solidFill>
                <a:schemeClr val="accent2"/>
              </a:solidFill>
            </a:endParaRPr>
          </a:p>
        </p:txBody>
      </p:sp>
      <p:sp>
        <p:nvSpPr>
          <p:cNvPr id="4" name="Footer Placeholder 3">
            <a:extLst>
              <a:ext uri="{FF2B5EF4-FFF2-40B4-BE49-F238E27FC236}">
                <a16:creationId xmlns:a16="http://schemas.microsoft.com/office/drawing/2014/main" id="{4058FAF2-4AE3-4EC0-A763-3B88BCDB0582}"/>
              </a:ext>
            </a:extLst>
          </p:cNvPr>
          <p:cNvSpPr>
            <a:spLocks noGrp="1"/>
          </p:cNvSpPr>
          <p:nvPr>
            <p:ph type="ftr" sz="quarter" idx="22"/>
          </p:nvPr>
        </p:nvSpPr>
        <p:spPr/>
        <p:txBody>
          <a:bodyPr/>
          <a:lstStyle/>
          <a:p>
            <a:pPr>
              <a:defRPr/>
            </a:pPr>
            <a:r>
              <a:rPr lang="en-US"/>
              <a:t>www.nachc.org</a:t>
            </a:r>
          </a:p>
        </p:txBody>
      </p:sp>
      <p:sp>
        <p:nvSpPr>
          <p:cNvPr id="5" name="Slide Number Placeholder 4">
            <a:extLst>
              <a:ext uri="{FF2B5EF4-FFF2-40B4-BE49-F238E27FC236}">
                <a16:creationId xmlns:a16="http://schemas.microsoft.com/office/drawing/2014/main" id="{B75B9E58-0FDC-4F33-8F69-A2269DFD2820}"/>
              </a:ext>
            </a:extLst>
          </p:cNvPr>
          <p:cNvSpPr>
            <a:spLocks noGrp="1"/>
          </p:cNvSpPr>
          <p:nvPr>
            <p:ph type="sldNum" sz="quarter" idx="23"/>
          </p:nvPr>
        </p:nvSpPr>
        <p:spPr/>
        <p:txBody>
          <a:bodyPr/>
          <a:lstStyle/>
          <a:p>
            <a:pPr>
              <a:defRPr/>
            </a:pPr>
            <a:r>
              <a:rPr lang="en-US"/>
              <a:t>|</a:t>
            </a:r>
            <a:r>
              <a:rPr lang="en-US">
                <a:solidFill>
                  <a:schemeClr val="tx1">
                    <a:tint val="75000"/>
                  </a:schemeClr>
                </a:solidFill>
              </a:rPr>
              <a:t> </a:t>
            </a:r>
            <a:fld id="{9171BC48-92AA-4DE2-B58F-700823030863}" type="slidenum">
              <a:rPr lang="en-US" smtClean="0">
                <a:solidFill>
                  <a:schemeClr val="tx2"/>
                </a:solidFill>
              </a:rPr>
              <a:pPr>
                <a:defRPr/>
              </a:pPr>
              <a:t>52</a:t>
            </a:fld>
            <a:endParaRPr lang="en-US">
              <a:solidFill>
                <a:schemeClr val="tx2"/>
              </a:solidFill>
            </a:endParaRPr>
          </a:p>
        </p:txBody>
      </p:sp>
    </p:spTree>
    <p:extLst>
      <p:ext uri="{BB962C8B-B14F-4D97-AF65-F5344CB8AC3E}">
        <p14:creationId xmlns:p14="http://schemas.microsoft.com/office/powerpoint/2010/main" val="2856883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1EE7C6D-A708-F84A-96C9-B32655B6B3A0}"/>
              </a:ext>
            </a:extLst>
          </p:cNvPr>
          <p:cNvSpPr>
            <a:spLocks noGrp="1"/>
          </p:cNvSpPr>
          <p:nvPr>
            <p:ph type="title"/>
          </p:nvPr>
        </p:nvSpPr>
        <p:spPr/>
        <p:txBody>
          <a:bodyPr/>
          <a:lstStyle/>
          <a:p>
            <a:r>
              <a:rPr lang="en-US" dirty="0"/>
              <a:t>FOLLOW US</a:t>
            </a:r>
          </a:p>
        </p:txBody>
      </p:sp>
      <p:sp>
        <p:nvSpPr>
          <p:cNvPr id="24" name="Picture Placeholder 23">
            <a:extLst>
              <a:ext uri="{FF2B5EF4-FFF2-40B4-BE49-F238E27FC236}">
                <a16:creationId xmlns:a16="http://schemas.microsoft.com/office/drawing/2014/main" id="{9391F6A6-263E-3F4D-BF34-C5C4305666B9}"/>
              </a:ext>
            </a:extLst>
          </p:cNvPr>
          <p:cNvSpPr>
            <a:spLocks noGrp="1"/>
          </p:cNvSpPr>
          <p:nvPr>
            <p:ph type="pic" sz="quarter" idx="29"/>
          </p:nvPr>
        </p:nvSpPr>
        <p:spPr/>
      </p:sp>
    </p:spTree>
    <p:extLst>
      <p:ext uri="{BB962C8B-B14F-4D97-AF65-F5344CB8AC3E}">
        <p14:creationId xmlns:p14="http://schemas.microsoft.com/office/powerpoint/2010/main" val="132014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403110-1DF3-47AE-88B6-09235925DF22}"/>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F411245-A008-496C-9F75-1D794B5EEBE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09A4732-D9D2-445D-B973-79E4F9F8CBE3}"/>
              </a:ext>
            </a:extLst>
          </p:cNvPr>
          <p:cNvSpPr>
            <a:spLocks noGrp="1"/>
          </p:cNvSpPr>
          <p:nvPr>
            <p:ph type="title"/>
          </p:nvPr>
        </p:nvSpPr>
        <p:spPr>
          <a:xfrm>
            <a:off x="1110655" y="2590800"/>
            <a:ext cx="9970689" cy="1475672"/>
          </a:xfrm>
        </p:spPr>
        <p:txBody>
          <a:bodyPr/>
          <a:lstStyle/>
          <a:p>
            <a:pPr algn="ctr"/>
            <a:r>
              <a:rPr lang="en-US" dirty="0">
                <a:latin typeface="Open Sans" panose="020B0806030504020204" pitchFamily="34" charset="0"/>
                <a:ea typeface="Open Sans" panose="020B0806030504020204" pitchFamily="34" charset="0"/>
                <a:cs typeface="Open Sans" panose="020B0806030504020204" pitchFamily="34" charset="0"/>
              </a:rPr>
              <a:t>THANK YOU TO ALL COMMUNITY HEALTH CENTERS</a:t>
            </a:r>
          </a:p>
        </p:txBody>
      </p:sp>
      <p:sp>
        <p:nvSpPr>
          <p:cNvPr id="8" name="Text Placeholder 7">
            <a:extLst>
              <a:ext uri="{FF2B5EF4-FFF2-40B4-BE49-F238E27FC236}">
                <a16:creationId xmlns:a16="http://schemas.microsoft.com/office/drawing/2014/main" id="{65DA9FB1-AF3F-4A79-9BCE-A3B8530888F4}"/>
              </a:ext>
            </a:extLst>
          </p:cNvPr>
          <p:cNvSpPr>
            <a:spLocks noGrp="1"/>
          </p:cNvSpPr>
          <p:nvPr>
            <p:ph type="body" sz="quarter" idx="22"/>
          </p:nvPr>
        </p:nvSpPr>
        <p:spPr>
          <a:xfrm>
            <a:off x="773511" y="4825927"/>
            <a:ext cx="10580289" cy="723974"/>
          </a:xfrm>
        </p:spPr>
        <p:txBody>
          <a:bodyPr anchor="ctr">
            <a:normAutofit lnSpcReduction="10000"/>
          </a:bodyPr>
          <a:lstStyle/>
          <a:p>
            <a:pPr marL="0" indent="0" algn="ctr">
              <a:buNone/>
            </a:pPr>
            <a:r>
              <a:rPr lang="en-US" sz="4400" b="1" dirty="0"/>
              <a:t>#</a:t>
            </a:r>
            <a:r>
              <a:rPr lang="en-US" sz="4400" b="1" dirty="0" err="1"/>
              <a:t>ThankYouCHCs</a:t>
            </a:r>
            <a:endParaRPr lang="en-US" sz="4400" b="1" dirty="0"/>
          </a:p>
        </p:txBody>
      </p:sp>
      <p:pic>
        <p:nvPicPr>
          <p:cNvPr id="11" name="Picture 10" descr="A picture containing drawing&#10;&#10;Description automatically generated">
            <a:extLst>
              <a:ext uri="{FF2B5EF4-FFF2-40B4-BE49-F238E27FC236}">
                <a16:creationId xmlns:a16="http://schemas.microsoft.com/office/drawing/2014/main" id="{AF027D0E-36F6-42FF-8368-162F28D34F3A}"/>
              </a:ext>
            </a:extLst>
          </p:cNvPr>
          <p:cNvPicPr>
            <a:picLocks noChangeAspect="1"/>
          </p:cNvPicPr>
          <p:nvPr/>
        </p:nvPicPr>
        <p:blipFill>
          <a:blip r:embed="rId2"/>
          <a:stretch>
            <a:fillRect/>
          </a:stretch>
        </p:blipFill>
        <p:spPr>
          <a:xfrm>
            <a:off x="2286000" y="381000"/>
            <a:ext cx="6570568" cy="1742471"/>
          </a:xfrm>
          <a:prstGeom prst="rect">
            <a:avLst/>
          </a:prstGeom>
        </p:spPr>
      </p:pic>
      <p:sp>
        <p:nvSpPr>
          <p:cNvPr id="5" name="TextBox 4">
            <a:extLst>
              <a:ext uri="{FF2B5EF4-FFF2-40B4-BE49-F238E27FC236}">
                <a16:creationId xmlns:a16="http://schemas.microsoft.com/office/drawing/2014/main" id="{A2B06BB7-0A46-48F8-9AD9-65897721092B}"/>
              </a:ext>
            </a:extLst>
          </p:cNvPr>
          <p:cNvSpPr txBox="1"/>
          <p:nvPr/>
        </p:nvSpPr>
        <p:spPr>
          <a:xfrm>
            <a:off x="503067" y="5602906"/>
            <a:ext cx="11185864" cy="738664"/>
          </a:xfrm>
          <a:prstGeom prst="rect">
            <a:avLst/>
          </a:prstGeom>
          <a:noFill/>
        </p:spPr>
        <p:txBody>
          <a:bodyPr wrap="square" rtlCol="0">
            <a:spAutoFit/>
          </a:bodyPr>
          <a:lstStyle/>
          <a:p>
            <a:pPr algn="ctr"/>
            <a:r>
              <a:rPr lang="en-US" sz="1400" i="1" dirty="0"/>
              <a:t>This project is supported by the Health Resources and Services Administration (HRSA) of the U.S. Department of Health and Human Services (HHS) as part of an award totaling $6,625,000 with 0 percent financed with non-governmental sources. The contents are those of the author(s) and do not necessarily represent the official views of, nor an endorsement, by HRSA, HHS, or the U.S. Government. For more information, please visit HRSA.gov.   </a:t>
            </a:r>
          </a:p>
        </p:txBody>
      </p:sp>
    </p:spTree>
    <p:extLst>
      <p:ext uri="{BB962C8B-B14F-4D97-AF65-F5344CB8AC3E}">
        <p14:creationId xmlns:p14="http://schemas.microsoft.com/office/powerpoint/2010/main" val="2338151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900A-684D-4EA5-BECB-91B53B0CCDB8}"/>
              </a:ext>
            </a:extLst>
          </p:cNvPr>
          <p:cNvSpPr>
            <a:spLocks noGrp="1"/>
          </p:cNvSpPr>
          <p:nvPr>
            <p:ph type="title"/>
          </p:nvPr>
        </p:nvSpPr>
        <p:spPr/>
        <p:txBody>
          <a:bodyPr/>
          <a:lstStyle/>
          <a:p>
            <a:pPr marL="0" marR="0" lvl="0" indent="0" defTabSz="685800" rtl="0" eaLnBrk="1" fontAlgn="base" latinLnBrk="0" hangingPunct="1">
              <a:lnSpc>
                <a:spcPct val="100000"/>
              </a:lnSpc>
              <a:spcBef>
                <a:spcPts val="0"/>
              </a:spcBef>
              <a:spcAft>
                <a:spcPct val="0"/>
              </a:spcAft>
              <a:tabLst/>
              <a:defRPr/>
            </a:pPr>
            <a: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Wanda Montalvo, PhD, RN, FAAN</a:t>
            </a:r>
            <a:b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Senior Fellow, Public Health Integration and Innovation</a:t>
            </a:r>
            <a:b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National Association of Community Health Centers</a:t>
            </a:r>
            <a:b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r>
              <a:rPr kumimoji="0" lang="en-US" sz="1900" b="1" i="0" u="none" strike="noStrike" kern="1200" cap="none" spc="0" normalizeH="0" baseline="0" noProof="0" dirty="0">
                <a:ln>
                  <a:noFill/>
                </a:ln>
                <a:solidFill>
                  <a:srgbClr val="A50063"/>
                </a:solidFill>
                <a:effectLst/>
                <a:uLnTx/>
                <a:uFillTx/>
                <a:latin typeface="Calibri" panose="020F0502020204030204"/>
                <a:ea typeface="Tahoma" charset="0"/>
                <a:cs typeface="Tahoma" charset="0"/>
                <a:hlinkClick r:id="rId2">
                  <a:extLst>
                    <a:ext uri="{A12FA001-AC4F-418D-AE19-62706E023703}">
                      <ahyp:hlinkClr xmlns:ahyp="http://schemas.microsoft.com/office/drawing/2018/hyperlinkcolor" val="tx"/>
                    </a:ext>
                  </a:extLst>
                </a:hlinkClick>
              </a:rPr>
              <a:t>wmontalvo@nachc.com</a:t>
            </a:r>
            <a:br>
              <a:rPr kumimoji="0" lang="en-US" sz="1900" b="1" i="0" u="none" strike="noStrike" kern="1200" cap="none" spc="0" normalizeH="0" baseline="0" noProof="0" dirty="0">
                <a:ln>
                  <a:noFill/>
                </a:ln>
                <a:solidFill>
                  <a:srgbClr val="A50063"/>
                </a:solidFill>
                <a:effectLst/>
                <a:uLnTx/>
                <a:uFillTx/>
                <a:latin typeface="Calibri" panose="020F0502020204030204"/>
                <a:ea typeface="Tahoma" charset="0"/>
                <a:cs typeface="Tahoma" charset="0"/>
              </a:rPr>
            </a:br>
            <a: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Twitter: @Montalvo501</a:t>
            </a:r>
            <a:b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endParaRPr lang="en-US" dirty="0"/>
          </a:p>
        </p:txBody>
      </p:sp>
      <p:sp>
        <p:nvSpPr>
          <p:cNvPr id="3" name="Text Placeholder 2">
            <a:extLst>
              <a:ext uri="{FF2B5EF4-FFF2-40B4-BE49-F238E27FC236}">
                <a16:creationId xmlns:a16="http://schemas.microsoft.com/office/drawing/2014/main" id="{B853871C-A11B-4BE2-8145-4C4394DD54FB}"/>
              </a:ext>
            </a:extLst>
          </p:cNvPr>
          <p:cNvSpPr>
            <a:spLocks noGrp="1"/>
          </p:cNvSpPr>
          <p:nvPr>
            <p:ph type="body" sz="quarter" idx="21"/>
          </p:nvPr>
        </p:nvSpPr>
        <p:spPr>
          <a:xfrm>
            <a:off x="773512" y="2539925"/>
            <a:ext cx="5195488" cy="3693095"/>
          </a:xfrm>
        </p:spPr>
        <p:txBody>
          <a:bodyPr>
            <a:normAutofit fontScale="55000" lnSpcReduction="20000"/>
          </a:bodyPr>
          <a:lstStyle/>
          <a:p>
            <a:pPr marL="0" indent="0">
              <a:buNone/>
            </a:pPr>
            <a:r>
              <a:rPr lang="en-US" sz="2900" dirty="0">
                <a:latin typeface="Calibri" panose="020F0502020204030204" pitchFamily="34" charset="0"/>
                <a:cs typeface="Calibri" panose="020F0502020204030204" pitchFamily="34" charset="0"/>
              </a:rPr>
              <a:t>Dr. Montalvo is an executive nurse leader and innovator with expertise in quality improvement, health disparities, philanthropy, and research. She is an avid public health advocate with a successful track record of engaging diverse stakeholders from academia, philanthropy, federal agencies, and community-based organizations. Her national work includes the National Health Disparities Collaborative as Northeast Cluster Director. As a Senior Fellow for Public Health Integration, and Innovation at NACHC, Dr. Montalvo provides technical support for public health systems change with a focus on peer learning, health disparities, health equity, and transforming new models of care. </a:t>
            </a:r>
          </a:p>
          <a:p>
            <a:pPr marL="0" indent="0">
              <a:buNone/>
            </a:pPr>
            <a:r>
              <a:rPr lang="en-US" sz="2900" dirty="0">
                <a:latin typeface="Calibri" panose="020F0502020204030204" pitchFamily="34" charset="0"/>
                <a:cs typeface="Calibri" panose="020F0502020204030204" pitchFamily="34" charset="0"/>
              </a:rPr>
              <a:t>Dr. Montalvo earned her Ph.D. from Columbia University School of Nursing and has several peer-reviewed publications.  She has served on several federal and philanthropic national advisory committees, and as a Fellow of the American Academy of Nursing is serving on the Development Committee.</a:t>
            </a:r>
          </a:p>
          <a:p>
            <a:pPr marL="0" indent="0">
              <a:buNone/>
            </a:pPr>
            <a:endParaRPr lang="en-US" dirty="0"/>
          </a:p>
        </p:txBody>
      </p:sp>
      <p:pic>
        <p:nvPicPr>
          <p:cNvPr id="4" name="Picture 3">
            <a:extLst>
              <a:ext uri="{FF2B5EF4-FFF2-40B4-BE49-F238E27FC236}">
                <a16:creationId xmlns:a16="http://schemas.microsoft.com/office/drawing/2014/main" id="{D20F3564-65AF-4E86-A665-9433C8BC0C22}"/>
              </a:ext>
            </a:extLst>
          </p:cNvPr>
          <p:cNvPicPr>
            <a:picLocks noChangeAspect="1"/>
          </p:cNvPicPr>
          <p:nvPr/>
        </p:nvPicPr>
        <p:blipFill>
          <a:blip r:embed="rId3"/>
          <a:stretch>
            <a:fillRect/>
          </a:stretch>
        </p:blipFill>
        <p:spPr>
          <a:xfrm>
            <a:off x="6680200" y="956170"/>
            <a:ext cx="5226050" cy="5226050"/>
          </a:xfrm>
          <a:prstGeom prst="rect">
            <a:avLst/>
          </a:prstGeom>
        </p:spPr>
      </p:pic>
    </p:spTree>
    <p:extLst>
      <p:ext uri="{BB962C8B-B14F-4D97-AF65-F5344CB8AC3E}">
        <p14:creationId xmlns:p14="http://schemas.microsoft.com/office/powerpoint/2010/main" val="889058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900A-684D-4EA5-BECB-91B53B0CCDB8}"/>
              </a:ext>
            </a:extLst>
          </p:cNvPr>
          <p:cNvSpPr>
            <a:spLocks noGrp="1"/>
          </p:cNvSpPr>
          <p:nvPr>
            <p:ph type="title"/>
          </p:nvPr>
        </p:nvSpPr>
        <p:spPr>
          <a:xfrm>
            <a:off x="773511" y="624979"/>
            <a:ext cx="5195489" cy="1475672"/>
          </a:xfrm>
        </p:spPr>
        <p:txBody>
          <a:bodyPr/>
          <a:lstStyle/>
          <a:p>
            <a:pPr marL="0" marR="0" lvl="0" indent="0" algn="l" defTabSz="6858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Tara Sell, PhD, MA</a:t>
            </a:r>
            <a:br>
              <a:rPr kumimoji="0" lang="en-US" sz="20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r>
              <a:rPr kumimoji="0" lang="en-US" sz="20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Senior Scholar and Assistant Professor</a:t>
            </a:r>
            <a:br>
              <a:rPr kumimoji="0" lang="en-US" sz="20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r>
              <a:rPr kumimoji="0" lang="en-US" sz="20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Johns Hopkins University Center for Health Security</a:t>
            </a:r>
            <a:br>
              <a:rPr kumimoji="0" lang="en-US" sz="20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r>
              <a:rPr kumimoji="0" lang="en-US" sz="2000" b="1" i="0" u="none" strike="noStrike" kern="1200" cap="none" spc="0" normalizeH="0" baseline="0" noProof="0" dirty="0">
                <a:ln>
                  <a:noFill/>
                </a:ln>
                <a:solidFill>
                  <a:srgbClr val="A50063"/>
                </a:solidFill>
                <a:effectLst/>
                <a:uLnTx/>
                <a:uFillTx/>
                <a:latin typeface="Calibri" panose="020F0502020204030204"/>
                <a:ea typeface="Tahoma" charset="0"/>
                <a:cs typeface="Tahoma" charset="0"/>
                <a:hlinkClick r:id="rId2">
                  <a:extLst>
                    <a:ext uri="{A12FA001-AC4F-418D-AE19-62706E023703}">
                      <ahyp:hlinkClr xmlns:ahyp="http://schemas.microsoft.com/office/drawing/2018/hyperlinkcolor" val="tx"/>
                    </a:ext>
                  </a:extLst>
                </a:hlinkClick>
              </a:rPr>
              <a:t>tksell@jhu.edu</a:t>
            </a:r>
            <a:br>
              <a:rPr kumimoji="0" lang="en-US" sz="2000" b="1" i="0" u="none" strike="noStrike" kern="1200" cap="none" spc="0" normalizeH="0" baseline="0" noProof="0" dirty="0">
                <a:ln>
                  <a:noFill/>
                </a:ln>
                <a:solidFill>
                  <a:srgbClr val="A50063"/>
                </a:solidFill>
                <a:effectLst/>
                <a:uLnTx/>
                <a:uFillTx/>
                <a:latin typeface="Calibri" panose="020F0502020204030204"/>
                <a:ea typeface="Tahoma" charset="0"/>
                <a:cs typeface="Tahoma" charset="0"/>
              </a:rPr>
            </a:br>
            <a:br>
              <a:rPr kumimoji="0" lang="en-US" sz="19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endParaRPr lang="en-US" dirty="0"/>
          </a:p>
        </p:txBody>
      </p:sp>
      <p:sp>
        <p:nvSpPr>
          <p:cNvPr id="3" name="Text Placeholder 2">
            <a:extLst>
              <a:ext uri="{FF2B5EF4-FFF2-40B4-BE49-F238E27FC236}">
                <a16:creationId xmlns:a16="http://schemas.microsoft.com/office/drawing/2014/main" id="{B853871C-A11B-4BE2-8145-4C4394DD54FB}"/>
              </a:ext>
            </a:extLst>
          </p:cNvPr>
          <p:cNvSpPr>
            <a:spLocks noGrp="1"/>
          </p:cNvSpPr>
          <p:nvPr>
            <p:ph type="body" sz="quarter" idx="21"/>
          </p:nvPr>
        </p:nvSpPr>
        <p:spPr>
          <a:xfrm>
            <a:off x="773512" y="2539925"/>
            <a:ext cx="5195488" cy="3693095"/>
          </a:xfrm>
        </p:spPr>
        <p:txBody>
          <a:bodyPr>
            <a:normAutofit fontScale="92500" lnSpcReduction="20000"/>
          </a:bodyPr>
          <a:lstStyle/>
          <a:p>
            <a:pPr marL="0" marR="0" lvl="0" indent="0" algn="l" defTabSz="6858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55B7"/>
                </a:solidFill>
                <a:effectLst/>
                <a:uLnTx/>
                <a:uFillTx/>
                <a:latin typeface="Calibri" panose="020F0502020204030204"/>
                <a:ea typeface="Tahoma" charset="0"/>
                <a:cs typeface="Tahoma" charset="0"/>
              </a:rPr>
              <a:t>Dr. Sell is a Senior Scholar at the Johns Hopkins Center for Health Security and an Assistant Professor in the Department of Environmental Health and Engineering at the Johns Hopkins Bloomberg School of Public Health. Dr. Sell’s work focuses on improving public health policy and practice in order to reduce the health impacts of disasters and terrorism. She has led several studies on public health communication during the Zika outbreak and misinformation during the 2014 Ebola outbreak. She is now working on misinformation during the COVID-19 outbreak. Prior to her work in academia, she was a professional athlete and won a silver medal in the 2004 Olympics.</a:t>
            </a:r>
          </a:p>
          <a:p>
            <a:pPr marL="0" indent="0">
              <a:buNone/>
            </a:pPr>
            <a:endParaRPr lang="en-US" dirty="0"/>
          </a:p>
        </p:txBody>
      </p:sp>
      <p:pic>
        <p:nvPicPr>
          <p:cNvPr id="5" name="Picture 4">
            <a:extLst>
              <a:ext uri="{FF2B5EF4-FFF2-40B4-BE49-F238E27FC236}">
                <a16:creationId xmlns:a16="http://schemas.microsoft.com/office/drawing/2014/main" id="{DEDB7859-33AB-4578-AED7-F18DC9BB9497}"/>
              </a:ext>
            </a:extLst>
          </p:cNvPr>
          <p:cNvPicPr>
            <a:picLocks noChangeAspect="1"/>
          </p:cNvPicPr>
          <p:nvPr/>
        </p:nvPicPr>
        <p:blipFill>
          <a:blip r:embed="rId3"/>
          <a:stretch>
            <a:fillRect/>
          </a:stretch>
        </p:blipFill>
        <p:spPr>
          <a:xfrm>
            <a:off x="6983811" y="800482"/>
            <a:ext cx="4621301" cy="5257036"/>
          </a:xfrm>
          <a:prstGeom prst="rect">
            <a:avLst/>
          </a:prstGeom>
        </p:spPr>
      </p:pic>
    </p:spTree>
    <p:extLst>
      <p:ext uri="{BB962C8B-B14F-4D97-AF65-F5344CB8AC3E}">
        <p14:creationId xmlns:p14="http://schemas.microsoft.com/office/powerpoint/2010/main" val="282427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D0B524-3E7E-40E1-98BA-08FF21B37AD0}"/>
              </a:ext>
            </a:extLst>
          </p:cNvPr>
          <p:cNvSpPr>
            <a:spLocks noGrp="1"/>
          </p:cNvSpPr>
          <p:nvPr>
            <p:ph type="title"/>
          </p:nvPr>
        </p:nvSpPr>
        <p:spPr>
          <a:xfrm>
            <a:off x="446843" y="1549908"/>
            <a:ext cx="4133321" cy="3758183"/>
          </a:xfrm>
        </p:spPr>
        <p:txBody>
          <a:bodyPr/>
          <a:lstStyle/>
          <a:p>
            <a:pPr>
              <a:lnSpc>
                <a:spcPct val="150000"/>
              </a:lnSpc>
            </a:pPr>
            <a:r>
              <a:rPr lang="en-US" sz="6000" dirty="0">
                <a:solidFill>
                  <a:schemeClr val="bg1"/>
                </a:solidFill>
              </a:rPr>
              <a:t>Learning</a:t>
            </a:r>
            <a:br>
              <a:rPr lang="en-US" sz="6000" dirty="0">
                <a:solidFill>
                  <a:schemeClr val="bg1"/>
                </a:solidFill>
              </a:rPr>
            </a:br>
            <a:r>
              <a:rPr lang="en-US" sz="6000" dirty="0">
                <a:solidFill>
                  <a:schemeClr val="bg1"/>
                </a:solidFill>
              </a:rPr>
              <a:t>Objectives</a:t>
            </a:r>
          </a:p>
        </p:txBody>
      </p:sp>
      <p:sp>
        <p:nvSpPr>
          <p:cNvPr id="7" name="Text Placeholder 6">
            <a:extLst>
              <a:ext uri="{FF2B5EF4-FFF2-40B4-BE49-F238E27FC236}">
                <a16:creationId xmlns:a16="http://schemas.microsoft.com/office/drawing/2014/main" id="{66C48E38-3205-4E46-9FC2-F29D098CC52A}"/>
              </a:ext>
            </a:extLst>
          </p:cNvPr>
          <p:cNvSpPr>
            <a:spLocks noGrp="1"/>
          </p:cNvSpPr>
          <p:nvPr>
            <p:ph type="body" sz="quarter" idx="21"/>
          </p:nvPr>
        </p:nvSpPr>
        <p:spPr>
          <a:xfrm>
            <a:off x="5545455" y="828675"/>
            <a:ext cx="6199702" cy="4724400"/>
          </a:xfrm>
        </p:spPr>
        <p:txBody>
          <a:bodyPr>
            <a:normAutofit/>
          </a:bodyPr>
          <a:lstStyle/>
          <a:p>
            <a:pPr fontAlgn="ctr">
              <a:lnSpc>
                <a:spcPct val="110000"/>
              </a:lnSpc>
              <a:spcBef>
                <a:spcPts val="0"/>
              </a:spcBef>
              <a:buClr>
                <a:schemeClr val="accent2"/>
              </a:buClr>
            </a:pPr>
            <a:r>
              <a:rPr lang="en-US" sz="2000" dirty="0">
                <a:latin typeface="Calibri" panose="020F0502020204030204" pitchFamily="34" charset="0"/>
              </a:rPr>
              <a:t>Describe the difference between disinformation and misinformation</a:t>
            </a:r>
          </a:p>
          <a:p>
            <a:pPr fontAlgn="ctr">
              <a:lnSpc>
                <a:spcPct val="110000"/>
              </a:lnSpc>
              <a:spcBef>
                <a:spcPts val="0"/>
              </a:spcBef>
              <a:buClr>
                <a:schemeClr val="accent2"/>
              </a:buClr>
            </a:pPr>
            <a:r>
              <a:rPr lang="en-US" sz="2000" dirty="0">
                <a:latin typeface="Calibri" panose="020F0502020204030204" pitchFamily="34" charset="0"/>
              </a:rPr>
              <a:t>Understand the subversive tactics and harm disinformation and misinformation has on their community and public health </a:t>
            </a:r>
          </a:p>
          <a:p>
            <a:pPr fontAlgn="ctr">
              <a:lnSpc>
                <a:spcPct val="110000"/>
              </a:lnSpc>
              <a:spcBef>
                <a:spcPts val="0"/>
              </a:spcBef>
              <a:buClr>
                <a:schemeClr val="accent2"/>
              </a:buClr>
            </a:pPr>
            <a:r>
              <a:rPr lang="en-US" sz="2000" dirty="0">
                <a:latin typeface="Calibri" panose="020F0502020204030204" pitchFamily="34" charset="0"/>
              </a:rPr>
              <a:t>Identify at least three tactics to discuss misinformation and disinformation with those who may believe it</a:t>
            </a:r>
          </a:p>
          <a:p>
            <a:pPr fontAlgn="ctr">
              <a:lnSpc>
                <a:spcPct val="110000"/>
              </a:lnSpc>
              <a:spcBef>
                <a:spcPts val="0"/>
              </a:spcBef>
              <a:buClr>
                <a:schemeClr val="accent2"/>
              </a:buClr>
            </a:pPr>
            <a:r>
              <a:rPr lang="en-US" sz="2000" dirty="0">
                <a:latin typeface="Calibri" panose="020F0502020204030204" pitchFamily="34" charset="0"/>
              </a:rPr>
              <a:t>Leverage communication strategies to better promote health and digital literacy in their local communities related to COVID</a:t>
            </a:r>
          </a:p>
          <a:p>
            <a:pPr fontAlgn="ctr">
              <a:lnSpc>
                <a:spcPct val="110000"/>
              </a:lnSpc>
              <a:spcBef>
                <a:spcPts val="0"/>
              </a:spcBef>
              <a:buClr>
                <a:schemeClr val="accent2"/>
              </a:buClr>
            </a:pPr>
            <a:r>
              <a:rPr lang="en-US" sz="2000" dirty="0">
                <a:latin typeface="Calibri" panose="020F0502020204030204" pitchFamily="34" charset="0"/>
              </a:rPr>
              <a:t>Discuss the importance of working with a cross-section of partners to safeguard the community against disinformation and misinformation </a:t>
            </a:r>
          </a:p>
          <a:p>
            <a:pPr marL="0" indent="0">
              <a:lnSpc>
                <a:spcPct val="200000"/>
              </a:lnSpc>
              <a:spcBef>
                <a:spcPts val="0"/>
              </a:spcBef>
              <a:buNone/>
            </a:pPr>
            <a:endParaRPr lang="en-US" dirty="0"/>
          </a:p>
        </p:txBody>
      </p:sp>
      <p:sp>
        <p:nvSpPr>
          <p:cNvPr id="5" name="Slide Number Placeholder 4">
            <a:extLst>
              <a:ext uri="{FF2B5EF4-FFF2-40B4-BE49-F238E27FC236}">
                <a16:creationId xmlns:a16="http://schemas.microsoft.com/office/drawing/2014/main" id="{3B066772-D4DE-4A05-9CA3-944BFA59E4C9}"/>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8</a:t>
            </a:fld>
            <a:endParaRPr lang="en-US">
              <a:solidFill>
                <a:schemeClr val="tx2"/>
              </a:solidFill>
            </a:endParaRPr>
          </a:p>
        </p:txBody>
      </p:sp>
      <p:sp>
        <p:nvSpPr>
          <p:cNvPr id="9" name="Text Placeholder 3">
            <a:extLst>
              <a:ext uri="{FF2B5EF4-FFF2-40B4-BE49-F238E27FC236}">
                <a16:creationId xmlns:a16="http://schemas.microsoft.com/office/drawing/2014/main" id="{33D807BF-9029-4511-96DD-CF1A2F035C00}"/>
              </a:ext>
            </a:extLst>
          </p:cNvPr>
          <p:cNvSpPr>
            <a:spLocks noGrp="1"/>
          </p:cNvSpPr>
          <p:nvPr>
            <p:ph type="body" sz="quarter" idx="24"/>
          </p:nvPr>
        </p:nvSpPr>
        <p:spPr>
          <a:xfrm>
            <a:off x="6418661" y="5524500"/>
            <a:ext cx="2155031" cy="311944"/>
          </a:xfrm>
        </p:spPr>
        <p:txBody>
          <a:bodyPr/>
          <a:lstStyle/>
          <a:p>
            <a:r>
              <a:rPr lang="en-US" sz="900" dirty="0"/>
              <a:t>Care Team combating mis/disinformation during COVID</a:t>
            </a:r>
          </a:p>
        </p:txBody>
      </p:sp>
    </p:spTree>
    <p:extLst>
      <p:ext uri="{BB962C8B-B14F-4D97-AF65-F5344CB8AC3E}">
        <p14:creationId xmlns:p14="http://schemas.microsoft.com/office/powerpoint/2010/main" val="132398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6C85-438D-49B4-87A0-EC1642DBAC14}"/>
              </a:ext>
            </a:extLst>
          </p:cNvPr>
          <p:cNvSpPr>
            <a:spLocks noGrp="1"/>
          </p:cNvSpPr>
          <p:nvPr>
            <p:ph type="title"/>
          </p:nvPr>
        </p:nvSpPr>
        <p:spPr>
          <a:xfrm>
            <a:off x="390624" y="536202"/>
            <a:ext cx="5637923" cy="1475672"/>
          </a:xfrm>
        </p:spPr>
        <p:txBody>
          <a:bodyPr/>
          <a:lstStyle/>
          <a:p>
            <a:r>
              <a:rPr lang="en-US" dirty="0"/>
              <a:t>Poll Question #1</a:t>
            </a:r>
          </a:p>
        </p:txBody>
      </p:sp>
      <p:sp>
        <p:nvSpPr>
          <p:cNvPr id="3" name="Text Placeholder 2">
            <a:extLst>
              <a:ext uri="{FF2B5EF4-FFF2-40B4-BE49-F238E27FC236}">
                <a16:creationId xmlns:a16="http://schemas.microsoft.com/office/drawing/2014/main" id="{6D4C32A6-A815-43C8-9335-816B35EE807A}"/>
              </a:ext>
            </a:extLst>
          </p:cNvPr>
          <p:cNvSpPr>
            <a:spLocks noGrp="1"/>
          </p:cNvSpPr>
          <p:nvPr>
            <p:ph type="body" sz="quarter" idx="21"/>
          </p:nvPr>
        </p:nvSpPr>
        <p:spPr>
          <a:xfrm>
            <a:off x="390624" y="1571349"/>
            <a:ext cx="5442628" cy="4448608"/>
          </a:xfrm>
        </p:spPr>
        <p:txBody>
          <a:bodyPr/>
          <a:lstStyle/>
          <a:p>
            <a:pPr marL="0" indent="0">
              <a:buNone/>
            </a:pPr>
            <a:r>
              <a:rPr lang="en-US" sz="3200" b="1" dirty="0">
                <a:solidFill>
                  <a:schemeClr val="tx1"/>
                </a:solidFill>
              </a:rPr>
              <a:t>During daily patient encounters, how often are you addressing Mis/Disinformation in a 15-20-minute visit?</a:t>
            </a:r>
            <a:br>
              <a:rPr lang="en-US" sz="3200" b="1" dirty="0"/>
            </a:br>
            <a:endParaRPr lang="en-US" sz="3200" dirty="0"/>
          </a:p>
          <a:p>
            <a:pPr marL="971550" lvl="1" indent="-514350">
              <a:buFont typeface="+mj-lt"/>
              <a:buAutoNum type="alphaUcPeriod"/>
            </a:pPr>
            <a:r>
              <a:rPr lang="en-US" sz="2800" dirty="0"/>
              <a:t>Not at all</a:t>
            </a:r>
          </a:p>
          <a:p>
            <a:pPr marL="971550" lvl="1" indent="-514350">
              <a:buFont typeface="+mj-lt"/>
              <a:buAutoNum type="alphaUcPeriod"/>
            </a:pPr>
            <a:r>
              <a:rPr lang="en-US" sz="2800" dirty="0"/>
              <a:t>A little (1-3 min)</a:t>
            </a:r>
          </a:p>
          <a:p>
            <a:pPr marL="971550" lvl="1" indent="-514350">
              <a:buFont typeface="+mj-lt"/>
              <a:buAutoNum type="alphaUcPeriod"/>
            </a:pPr>
            <a:r>
              <a:rPr lang="en-US" sz="2800" dirty="0"/>
              <a:t>Much time (4-5 min) </a:t>
            </a:r>
          </a:p>
          <a:p>
            <a:pPr marL="971550" lvl="1" indent="-514350">
              <a:buFont typeface="+mj-lt"/>
              <a:buAutoNum type="alphaUcPeriod"/>
            </a:pPr>
            <a:r>
              <a:rPr lang="en-US" sz="2800" dirty="0"/>
              <a:t>Very Much time (6-10 min)</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AA43C423-4610-4EE4-AF44-BF1B21824CF2}"/>
              </a:ext>
            </a:extLst>
          </p:cNvPr>
          <p:cNvPicPr>
            <a:picLocks noChangeAspect="1"/>
          </p:cNvPicPr>
          <p:nvPr/>
        </p:nvPicPr>
        <p:blipFill>
          <a:blip r:embed="rId2"/>
          <a:stretch>
            <a:fillRect/>
          </a:stretch>
        </p:blipFill>
        <p:spPr>
          <a:xfrm>
            <a:off x="7555400" y="83697"/>
            <a:ext cx="3417400" cy="6690606"/>
          </a:xfrm>
          <a:prstGeom prst="rect">
            <a:avLst/>
          </a:prstGeom>
        </p:spPr>
      </p:pic>
      <p:sp>
        <p:nvSpPr>
          <p:cNvPr id="6" name="Arrow: Right 5">
            <a:extLst>
              <a:ext uri="{FF2B5EF4-FFF2-40B4-BE49-F238E27FC236}">
                <a16:creationId xmlns:a16="http://schemas.microsoft.com/office/drawing/2014/main" id="{7DF4EAC8-D318-41EB-9CB5-1F56B3894A44}"/>
              </a:ext>
            </a:extLst>
          </p:cNvPr>
          <p:cNvSpPr/>
          <p:nvPr/>
        </p:nvSpPr>
        <p:spPr>
          <a:xfrm>
            <a:off x="6139160" y="2370338"/>
            <a:ext cx="1538182" cy="914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D82BC2-C81E-4E79-AF42-46DA9894D2C2}"/>
              </a:ext>
            </a:extLst>
          </p:cNvPr>
          <p:cNvPicPr>
            <a:picLocks noChangeAspect="1"/>
          </p:cNvPicPr>
          <p:nvPr/>
        </p:nvPicPr>
        <p:blipFill>
          <a:blip r:embed="rId3"/>
          <a:stretch>
            <a:fillRect/>
          </a:stretch>
        </p:blipFill>
        <p:spPr>
          <a:xfrm>
            <a:off x="8486792" y="5199521"/>
            <a:ext cx="1554615" cy="951058"/>
          </a:xfrm>
          <a:prstGeom prst="rect">
            <a:avLst/>
          </a:prstGeom>
        </p:spPr>
      </p:pic>
      <p:pic>
        <p:nvPicPr>
          <p:cNvPr id="8" name="Picture 7">
            <a:extLst>
              <a:ext uri="{FF2B5EF4-FFF2-40B4-BE49-F238E27FC236}">
                <a16:creationId xmlns:a16="http://schemas.microsoft.com/office/drawing/2014/main" id="{7536213D-4316-49D6-AACA-04CE3F2F1413}"/>
              </a:ext>
            </a:extLst>
          </p:cNvPr>
          <p:cNvPicPr>
            <a:picLocks noChangeAspect="1"/>
          </p:cNvPicPr>
          <p:nvPr/>
        </p:nvPicPr>
        <p:blipFill>
          <a:blip r:embed="rId4"/>
          <a:stretch>
            <a:fillRect/>
          </a:stretch>
        </p:blipFill>
        <p:spPr>
          <a:xfrm rot="1124703">
            <a:off x="7981587" y="3582517"/>
            <a:ext cx="2445216" cy="1447268"/>
          </a:xfrm>
          <a:prstGeom prst="rect">
            <a:avLst/>
          </a:prstGeom>
        </p:spPr>
      </p:pic>
    </p:spTree>
    <p:extLst>
      <p:ext uri="{BB962C8B-B14F-4D97-AF65-F5344CB8AC3E}">
        <p14:creationId xmlns:p14="http://schemas.microsoft.com/office/powerpoint/2010/main" val="1235660106"/>
      </p:ext>
    </p:extLst>
  </p:cSld>
  <p:clrMapOvr>
    <a:masterClrMapping/>
  </p:clrMapOvr>
</p:sld>
</file>

<file path=ppt/theme/theme1.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ult Immunization Learning Community Call Y2 11-13-19 spdraft" id="{5B130670-D092-448F-90B7-113DED51271B}" vid="{6DBCA15D-D39F-4352-9EB7-FB2FF5831F7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ABA8442-A8AD-A04C-BA45-34C48F46EBEC}" vid="{B4E9B2E5-B052-5042-AB20-8DC0AB8FED6B}"/>
    </a:ext>
  </a:extLst>
</a:theme>
</file>

<file path=ppt/theme/theme3.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4.xml><?xml version="1.0" encoding="utf-8"?>
<a:theme xmlns:a="http://schemas.openxmlformats.org/drawingml/2006/main" name="3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Compassionate Care Team Slide Deck_11 04 19" id="{2C25DF3B-B265-4FA0-B859-0D8E213CC67E}" vid="{6AE32CFB-04C9-49F6-B8D5-B7A8980F4D30}"/>
    </a:ext>
  </a:extLst>
</a:theme>
</file>

<file path=ppt/theme/theme7.xml><?xml version="1.0" encoding="utf-8"?>
<a:theme xmlns:a="http://schemas.openxmlformats.org/drawingml/2006/main" name="6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3689D62-C535-8647-8DFC-8CADCC19AC89}" vid="{9BF1F046-A841-A446-8FFF-FCCE2F5162AF}"/>
    </a:ext>
  </a:ext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4090786DDB34F9BBC57C01F0E3373" ma:contentTypeVersion="12" ma:contentTypeDescription="Create a new document." ma:contentTypeScope="" ma:versionID="4c57d26861a30dce310e9521d96c377e">
  <xsd:schema xmlns:xsd="http://www.w3.org/2001/XMLSchema" xmlns:xs="http://www.w3.org/2001/XMLSchema" xmlns:p="http://schemas.microsoft.com/office/2006/metadata/properties" xmlns:ns2="545192ee-1200-4fac-ba0d-e6bf4c8322aa" xmlns:ns3="1cc76c84-aaa5-4876-b18a-aff10d6398af" targetNamespace="http://schemas.microsoft.com/office/2006/metadata/properties" ma:root="true" ma:fieldsID="ce10f8fbd6c706dca2162285cb492649" ns2:_="" ns3:_="">
    <xsd:import namespace="545192ee-1200-4fac-ba0d-e6bf4c8322aa"/>
    <xsd:import namespace="1cc76c84-aaa5-4876-b18a-aff10d6398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92ee-1200-4fac-ba0d-e6bf4c832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D74F16-DD7B-4168-95B5-69DFF11F20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192ee-1200-4fac-ba0d-e6bf4c8322aa"/>
    <ds:schemaRef ds:uri="1cc76c84-aaa5-4876-b18a-aff10d639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8952C-9760-49A2-9155-2D3127B5FC69}">
  <ds:schemaRefs>
    <ds:schemaRef ds:uri="http://schemas.microsoft.com/sharepoint/v3/contenttype/forms"/>
  </ds:schemaRefs>
</ds:datastoreItem>
</file>

<file path=customXml/itemProps3.xml><?xml version="1.0" encoding="utf-8"?>
<ds:datastoreItem xmlns:ds="http://schemas.openxmlformats.org/officeDocument/2006/customXml" ds:itemID="{D5B089B6-E2A3-446A-B371-7FBE32398B4F}">
  <ds:schemaRefs>
    <ds:schemaRef ds:uri="http://schemas.microsoft.com/office/2006/metadata/properties"/>
    <ds:schemaRef ds:uri="http://schemas.openxmlformats.org/package/2006/metadata/core-properties"/>
    <ds:schemaRef ds:uri="http://schemas.microsoft.com/office/2006/documentManagement/types"/>
    <ds:schemaRef ds:uri="545192ee-1200-4fac-ba0d-e6bf4c8322aa"/>
    <ds:schemaRef ds:uri="http://purl.org/dc/elements/1.1/"/>
    <ds:schemaRef ds:uri="http://purl.org/dc/terms/"/>
    <ds:schemaRef ds:uri="1cc76c84-aaa5-4876-b18a-aff10d6398af"/>
    <ds:schemaRef ds:uri="http://purl.org/dc/dcmitype/"/>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14957</TotalTime>
  <Words>3689</Words>
  <Application>Microsoft Office PowerPoint</Application>
  <PresentationFormat>Widescreen</PresentationFormat>
  <Paragraphs>375</Paragraphs>
  <Slides>54</Slides>
  <Notes>22</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54</vt:i4>
      </vt:variant>
    </vt:vector>
  </HeadingPairs>
  <TitlesOfParts>
    <vt:vector size="71" baseType="lpstr">
      <vt:lpstr>Arial</vt:lpstr>
      <vt:lpstr>Calibri</vt:lpstr>
      <vt:lpstr>Calibri Light</vt:lpstr>
      <vt:lpstr>Georgia</vt:lpstr>
      <vt:lpstr>Gotham Book</vt:lpstr>
      <vt:lpstr>Lucida Grande</vt:lpstr>
      <vt:lpstr>Open Sans</vt:lpstr>
      <vt:lpstr>Roboto</vt:lpstr>
      <vt:lpstr>Wingdings</vt:lpstr>
      <vt:lpstr>1_Office Theme</vt:lpstr>
      <vt:lpstr>Office Theme</vt:lpstr>
      <vt:lpstr>1_Office Theme</vt:lpstr>
      <vt:lpstr>3_Office Theme</vt:lpstr>
      <vt:lpstr>4_Office Theme</vt:lpstr>
      <vt:lpstr>5_Office Theme</vt:lpstr>
      <vt:lpstr>6_Office Theme</vt:lpstr>
      <vt:lpstr>2_Office Theme</vt:lpstr>
      <vt:lpstr>PowerPoint Presentation</vt:lpstr>
      <vt:lpstr>PowerPoint Presentation</vt:lpstr>
      <vt:lpstr>PowerPoint Presentation</vt:lpstr>
      <vt:lpstr>ASKING QUESTIONS VIA CHAT BOX</vt:lpstr>
      <vt:lpstr>Friendly Reminders</vt:lpstr>
      <vt:lpstr>Wanda Montalvo, PhD, RN, FAAN Senior Fellow, Public Health Integration and Innovation National Association of Community Health Centers wmontalvo@nachc.com Twitter: @Montalvo501 </vt:lpstr>
      <vt:lpstr>Tara Sell, PhD, MA Senior Scholar and Assistant Professor Johns Hopkins University Center for Health Security tksell@jhu.edu  </vt:lpstr>
      <vt:lpstr>Learning Objectives</vt:lpstr>
      <vt:lpstr>Poll Question #1</vt:lpstr>
      <vt:lpstr>Messaging Matters Co-design Listening Sessions</vt:lpstr>
      <vt:lpstr>PowerPoint Presentation</vt:lpstr>
      <vt:lpstr>PowerPoint Presentation</vt:lpstr>
      <vt:lpstr>Staff Listening Session     </vt:lpstr>
      <vt:lpstr>Staff Listening Session       </vt:lpstr>
      <vt:lpstr>Staff Listening Session       </vt:lpstr>
      <vt:lpstr>PowerPoint Presentation</vt:lpstr>
      <vt:lpstr>PowerPoint Presentation</vt:lpstr>
      <vt:lpstr>Patient Listening Session  Questions     </vt:lpstr>
      <vt:lpstr>Core Themes and Still More to Learn</vt:lpstr>
      <vt:lpstr>Narrative: It’s about freedom; vaccines are unnecessary; The “Big Push”</vt:lpstr>
      <vt:lpstr>Example:     hillmd.substack.com  Vaccine batches vary systematically in toxicity and are distributed to unsuspecting Americans by three companies: researcher </vt:lpstr>
      <vt:lpstr>Mis/Disinformation spreading via social media</vt:lpstr>
      <vt:lpstr>PowerPoint Presentation</vt:lpstr>
      <vt:lpstr>Poll Question #2</vt:lpstr>
      <vt:lpstr>Care Team: Critical Stakeholders to Combat Mis/Disinformation Harming Communities During COVID-19</vt:lpstr>
      <vt:lpstr>Health-related misinformation – Nothing new</vt:lpstr>
      <vt:lpstr>Ways to Check for False Information</vt:lpstr>
      <vt:lpstr>Misinformation and Disinformation - Definitions</vt:lpstr>
      <vt:lpstr>Misinformation Rumor Types</vt:lpstr>
      <vt:lpstr>Historical health-related misinformation and disinformation campaigns  (a sample)</vt:lpstr>
      <vt:lpstr>Ebola Tweets and Misinformation</vt:lpstr>
      <vt:lpstr>Prevalence of Misinformation and True Information Among Non-Joke Tweets</vt:lpstr>
      <vt:lpstr>Promotes Discord or Provokes a Response</vt:lpstr>
      <vt:lpstr>Other interesting findings</vt:lpstr>
      <vt:lpstr>Misinformation and Disinformation During the COVID-19 Pandemic  </vt:lpstr>
      <vt:lpstr>Infodemic</vt:lpstr>
      <vt:lpstr>Misinformation during COVID-19: A collision of many factors</vt:lpstr>
      <vt:lpstr>Sticks and Stones</vt:lpstr>
      <vt:lpstr>Need for Large-Scale Policy change</vt:lpstr>
      <vt:lpstr>National Priorities to Combat Health Related Misinformation and Disinformation</vt:lpstr>
      <vt:lpstr>Pillar 1: Control misleading content and sources </vt:lpstr>
      <vt:lpstr>Pillar 2: Promote factual information </vt:lpstr>
      <vt:lpstr>Pillar 3: Increase public resilience</vt:lpstr>
      <vt:lpstr>Pillar 4: Collaboration of all stakeholders </vt:lpstr>
      <vt:lpstr>Some legislative efforts</vt:lpstr>
      <vt:lpstr>Responding to people who believe false information</vt:lpstr>
      <vt:lpstr>When you come across false information</vt:lpstr>
      <vt:lpstr>Critical Needs</vt:lpstr>
      <vt:lpstr>Future efforts</vt:lpstr>
      <vt:lpstr>Thanks to the misinformation research team</vt:lpstr>
      <vt:lpstr>Q&amp;A</vt:lpstr>
      <vt:lpstr>Resources</vt:lpstr>
      <vt:lpstr>FOLLOW US</vt:lpstr>
      <vt:lpstr>THANK YOU TO ALL COMMUNITY HEALTH CENTERS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Breidenbach</dc:creator>
  <cp:lastModifiedBy>Nicolle Cruz Basabe</cp:lastModifiedBy>
  <cp:revision>290</cp:revision>
  <cp:lastPrinted>2021-08-12T16:34:34Z</cp:lastPrinted>
  <dcterms:created xsi:type="dcterms:W3CDTF">2018-07-05T15:56:18Z</dcterms:created>
  <dcterms:modified xsi:type="dcterms:W3CDTF">2022-02-15T18:50:40Z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0x0101008F84090786DDB34F9BBC57C01F0E3373</vt:lpwstr>
  </property>
</Properties>
</file>