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notesSlides/notesSlide3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notesSlides/notesSlide3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notesSlides/notesSlide3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6.xml" ContentType="application/vnd.openxmlformats-officedocument.themeOverride+xml"/>
  <Override PartName="/ppt/notesSlides/notesSlide4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7.xml" ContentType="application/vnd.openxmlformats-officedocument.themeOverride+xml"/>
  <Override PartName="/ppt/notesSlides/notesSlide4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8.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9.xml" ContentType="application/vnd.openxmlformats-officedocument.themeOverride+xml"/>
  <Override PartName="/ppt/notesSlides/notesSlide4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0.xml" ContentType="application/vnd.openxmlformats-officedocument.themeOverride+xml"/>
  <Override PartName="/ppt/notesSlides/notesSlide4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1.xml" ContentType="application/vnd.openxmlformats-officedocument.themeOverride+xml"/>
  <Override PartName="/ppt/notesSlides/notesSlide5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2.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3.xml" ContentType="application/vnd.openxmlformats-officedocument.themeOverride+xml"/>
  <Override PartName="/ppt/notesSlides/notesSlide5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4.xml" ContentType="application/vnd.openxmlformats-officedocument.themeOverride+xml"/>
  <Override PartName="/ppt/notesSlides/notesSlide5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5.xml" ContentType="application/vnd.openxmlformats-officedocument.themeOverride+xml"/>
  <Override PartName="/ppt/notesSlides/notesSlide5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7.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8.xml" ContentType="application/vnd.openxmlformats-officedocument.themeOverrid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9.xml" ContentType="application/vnd.openxmlformats-officedocument.themeOverrid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0.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1.xml" ContentType="application/vnd.openxmlformats-officedocument.themeOverride+xml"/>
  <Override PartName="/ppt/notesSlides/notesSlide5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2.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3.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4.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5.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6.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7.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38.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39.xml" ContentType="application/vnd.openxmlformats-officedocument.themeOverride+xml"/>
  <Override PartName="/ppt/notesSlides/notesSlide6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0.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1.xml" ContentType="application/vnd.openxmlformats-officedocument.themeOverride+xml"/>
  <Override PartName="/ppt/notesSlides/notesSlide70.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2.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43.xml" ContentType="application/vnd.openxmlformats-officedocument.themeOverride+xml"/>
  <Override PartName="/ppt/notesSlides/notesSlide74.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5.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81"/>
  </p:notesMasterIdLst>
  <p:handoutMasterIdLst>
    <p:handoutMasterId r:id="rId82"/>
  </p:handoutMasterIdLst>
  <p:sldIdLst>
    <p:sldId id="394" r:id="rId2"/>
    <p:sldId id="372" r:id="rId3"/>
    <p:sldId id="384" r:id="rId4"/>
    <p:sldId id="385" r:id="rId5"/>
    <p:sldId id="390" r:id="rId6"/>
    <p:sldId id="393" r:id="rId7"/>
    <p:sldId id="391" r:id="rId8"/>
    <p:sldId id="285" r:id="rId9"/>
    <p:sldId id="333" r:id="rId10"/>
    <p:sldId id="334" r:id="rId11"/>
    <p:sldId id="256" r:id="rId12"/>
    <p:sldId id="257" r:id="rId13"/>
    <p:sldId id="258" r:id="rId14"/>
    <p:sldId id="260" r:id="rId15"/>
    <p:sldId id="261" r:id="rId16"/>
    <p:sldId id="262" r:id="rId17"/>
    <p:sldId id="398" r:id="rId18"/>
    <p:sldId id="271" r:id="rId19"/>
    <p:sldId id="264" r:id="rId20"/>
    <p:sldId id="401" r:id="rId21"/>
    <p:sldId id="266" r:id="rId22"/>
    <p:sldId id="338" r:id="rId23"/>
    <p:sldId id="268" r:id="rId24"/>
    <p:sldId id="269" r:id="rId25"/>
    <p:sldId id="270" r:id="rId26"/>
    <p:sldId id="421" r:id="rId27"/>
    <p:sldId id="397" r:id="rId28"/>
    <p:sldId id="273" r:id="rId29"/>
    <p:sldId id="276" r:id="rId30"/>
    <p:sldId id="277" r:id="rId31"/>
    <p:sldId id="278" r:id="rId32"/>
    <p:sldId id="288" r:id="rId33"/>
    <p:sldId id="402" r:id="rId34"/>
    <p:sldId id="281" r:id="rId35"/>
    <p:sldId id="407" r:id="rId36"/>
    <p:sldId id="411" r:id="rId37"/>
    <p:sldId id="284" r:id="rId38"/>
    <p:sldId id="286" r:id="rId39"/>
    <p:sldId id="287" r:id="rId40"/>
    <p:sldId id="290" r:id="rId41"/>
    <p:sldId id="272" r:id="rId42"/>
    <p:sldId id="291" r:id="rId43"/>
    <p:sldId id="395" r:id="rId44"/>
    <p:sldId id="295" r:id="rId45"/>
    <p:sldId id="296" r:id="rId46"/>
    <p:sldId id="297" r:id="rId47"/>
    <p:sldId id="298" r:id="rId48"/>
    <p:sldId id="299" r:id="rId49"/>
    <p:sldId id="294" r:id="rId50"/>
    <p:sldId id="400" r:id="rId51"/>
    <p:sldId id="300" r:id="rId52"/>
    <p:sldId id="307" r:id="rId53"/>
    <p:sldId id="301" r:id="rId54"/>
    <p:sldId id="412" r:id="rId55"/>
    <p:sldId id="413" r:id="rId56"/>
    <p:sldId id="303" r:id="rId57"/>
    <p:sldId id="399" r:id="rId58"/>
    <p:sldId id="310" r:id="rId59"/>
    <p:sldId id="312" r:id="rId60"/>
    <p:sldId id="339" r:id="rId61"/>
    <p:sldId id="313" r:id="rId62"/>
    <p:sldId id="305" r:id="rId63"/>
    <p:sldId id="306" r:id="rId64"/>
    <p:sldId id="331" r:id="rId65"/>
    <p:sldId id="344" r:id="rId66"/>
    <p:sldId id="343" r:id="rId67"/>
    <p:sldId id="314" r:id="rId68"/>
    <p:sldId id="420" r:id="rId69"/>
    <p:sldId id="396" r:id="rId70"/>
    <p:sldId id="414" r:id="rId71"/>
    <p:sldId id="308" r:id="rId72"/>
    <p:sldId id="315" r:id="rId73"/>
    <p:sldId id="419" r:id="rId74"/>
    <p:sldId id="318" r:id="rId75"/>
    <p:sldId id="322" r:id="rId76"/>
    <p:sldId id="319" r:id="rId77"/>
    <p:sldId id="324" r:id="rId78"/>
    <p:sldId id="325" r:id="rId79"/>
    <p:sldId id="326"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3888" userDrawn="1">
          <p15:clr>
            <a:srgbClr val="A4A3A4"/>
          </p15:clr>
        </p15:guide>
        <p15:guide id="15" orient="horz" pos="2160" userDrawn="1">
          <p15:clr>
            <a:srgbClr val="A4A3A4"/>
          </p15:clr>
        </p15:guide>
        <p15:guide id="16" orient="horz" pos="3600" userDrawn="1">
          <p15:clr>
            <a:srgbClr val="A4A3A4"/>
          </p15:clr>
        </p15:guide>
        <p15:guide id="17" orient="horz" pos="1044" userDrawn="1">
          <p15:clr>
            <a:srgbClr val="A4A3A4"/>
          </p15:clr>
        </p15:guide>
        <p15:guide id="18" pos="960" userDrawn="1">
          <p15:clr>
            <a:srgbClr val="A4A3A4"/>
          </p15:clr>
        </p15:guide>
        <p15:guide id="19" pos="6720" userDrawn="1">
          <p15:clr>
            <a:srgbClr val="A4A3A4"/>
          </p15:clr>
        </p15:guide>
        <p15:guide id="20" pos="3840" userDrawn="1">
          <p15:clr>
            <a:srgbClr val="A4A3A4"/>
          </p15:clr>
        </p15:guide>
        <p15:guide id="21" pos="384" userDrawn="1">
          <p15:clr>
            <a:srgbClr val="A4A3A4"/>
          </p15:clr>
        </p15:guide>
        <p15:guide id="22" pos="7260" userDrawn="1">
          <p15:clr>
            <a:srgbClr val="A4A3A4"/>
          </p15:clr>
        </p15:guide>
        <p15:guide id="25" orient="horz" pos="360" userDrawn="1">
          <p15:clr>
            <a:srgbClr val="A4A3A4"/>
          </p15:clr>
        </p15:guide>
        <p15:guide id="26" pos="4704" userDrawn="1">
          <p15:clr>
            <a:srgbClr val="A4A3A4"/>
          </p15:clr>
        </p15:guide>
        <p15:guide id="27" pos="2976" userDrawn="1">
          <p15:clr>
            <a:srgbClr val="A4A3A4"/>
          </p15:clr>
        </p15:guide>
        <p15:guide id="29" pos="6252" userDrawn="1">
          <p15:clr>
            <a:srgbClr val="A4A3A4"/>
          </p15:clr>
        </p15:guide>
        <p15:guide id="30" orient="horz" pos="2736" userDrawn="1">
          <p15:clr>
            <a:srgbClr val="A4A3A4"/>
          </p15:clr>
        </p15:guide>
        <p15:guide id="31" pos="276" userDrawn="1">
          <p15:clr>
            <a:srgbClr val="A4A3A4"/>
          </p15:clr>
        </p15:guide>
        <p15:guide id="32" orient="horz" pos="22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5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89904"/>
    <a:srgbClr val="003C6A"/>
    <a:srgbClr val="E87200"/>
    <a:srgbClr val="000000"/>
    <a:srgbClr val="FFB71B"/>
    <a:srgbClr val="E4A76D"/>
    <a:srgbClr val="C96100"/>
    <a:srgbClr val="F2CAA4"/>
    <a:srgbClr val="D78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9B5F5-9653-422E-AACE-870A64A46975}" v="23" dt="2022-02-04T18:55:49.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5226" autoAdjust="0"/>
  </p:normalViewPr>
  <p:slideViewPr>
    <p:cSldViewPr showGuides="1">
      <p:cViewPr varScale="1">
        <p:scale>
          <a:sx n="69" d="100"/>
          <a:sy n="69" d="100"/>
        </p:scale>
        <p:origin x="336" y="67"/>
      </p:cViewPr>
      <p:guideLst>
        <p:guide orient="horz" pos="3888"/>
        <p:guide orient="horz" pos="2160"/>
        <p:guide orient="horz" pos="3600"/>
        <p:guide orient="horz" pos="1044"/>
        <p:guide pos="960"/>
        <p:guide pos="6720"/>
        <p:guide pos="3840"/>
        <p:guide pos="384"/>
        <p:guide pos="7260"/>
        <p:guide orient="horz" pos="360"/>
        <p:guide pos="4704"/>
        <p:guide pos="2976"/>
        <p:guide pos="6252"/>
        <p:guide orient="horz" pos="2736"/>
        <p:guide pos="276"/>
        <p:guide orient="horz" pos="2260"/>
      </p:guideLst>
    </p:cSldViewPr>
  </p:slideViewPr>
  <p:notesTextViewPr>
    <p:cViewPr>
      <p:scale>
        <a:sx n="3" d="2"/>
        <a:sy n="3" d="2"/>
      </p:scale>
      <p:origin x="0" y="0"/>
    </p:cViewPr>
  </p:notesTextViewPr>
  <p:notesViewPr>
    <p:cSldViewPr showGuides="1">
      <p:cViewPr varScale="1">
        <p:scale>
          <a:sx n="83" d="100"/>
          <a:sy n="83" d="100"/>
        </p:scale>
        <p:origin x="1698" y="78"/>
      </p:cViewPr>
      <p:guideLst>
        <p:guide orient="horz" pos="2928"/>
        <p:guide pos="2208"/>
      </p:guideLst>
    </p:cSldViewPr>
  </p:notesViewPr>
  <p:gridSpacing cx="57150" cy="5715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baizer\Desktop\Work\Chartbook\2021\Master%20Workbook%20Chartbook%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sbaizer\Desktop\Work\Chartbook\2021\Master%20Workbook%20Chartbook%202022.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sbaizer\Desktop\Work\Chartbook\2021\Master%20Workbook%20Chartbook%202022.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sbaizer\Desktop\Work\Chartbook\2021\Master%20Workbook%20Chartbook%20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sbaizer\Desktop\Work\Chartbook\2021\Master%20Workbook%20Chartbook%202022.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sbaizer\Desktop\Work\Chartbook\2021\Master%20Workbook%20Chartbook%20202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sbaizer\Desktop\Work\Chartbook\2021\Master%20Workbook%20Chartbook%202022.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sbaizer\Desktop\Work\Chartbook\2021\Master%20Workbook%20Chartbook%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sbaizer\Desktop\Work\Chartbook\2021\Master%20Workbook%20Chartbook%202022.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sbaizer\Desktop\Work\Chartbook\2021\Master%20Workbook%20Chartbook%202022.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sbaizer\Desktop\Work\Chartbook\2021\Master%20Workbook%20Chartbook%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baizer\Desktop\Work\Chartbook\2021\Master%20Workbook%20Chartbook%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sbaizer\OneDrive%20-%20NACHC\Desktop\Work\Chartbook\2021\Master%20Workbook%20Chartbook%202022.xlsx" TargetMode="Externa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baizer\Desktop\Work\Chartbook\2021\Master%20Workbook%20Chartbook%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C:\Users\sbaizer\Desktop\Work\Chartbook\2021\Master%20Workbook%20Chartbook%202022.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C:\Users\sbaizer\Desktop\Work\Chartbook\2021\Master%20Workbook%20Chartbook%202022.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nachc-my.sharepoint.com/personal/sbaizer_nachc_org/Documents/Desktop/Work/Chartbook/2021/Master%20Workbook%20Chartbook%202022.xlsx" TargetMode="Externa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C:\Users\sbaizer\Desktop\Work\Chartbook\2021\Master%20Workbook%20Chartbook%202022.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C:\Users\sbaizer\Desktop\Work\Chartbook\2021\Master%20Workbook%20Chartbook%20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baizer\Desktop\Work\Chartbook\2021\Master%20Workbook%20Chartbook%202022.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C:\Users\sbaizer\Desktop\Work\Chartbook\2021\Master%20Workbook%20Chartbook%202022.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C:\Users\sbaizer\Desktop\Work\Chartbook\2021\Master%20Workbook%20Chartbook%202022.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C:\Users\sbaizer\Desktop\Work\Chartbook\2021\Master%20Workbook%20Chartbook%202022.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C:\Users\sbaizer\Desktop\Work\Chartbook\2021\Master%20Workbook%20Chartbook%202022.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C:\Users\sbaizer\Desktop\Work\Chartbook\2021\Master%20Workbook%20Chartbook%202022.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C:\Users\sbaizer\Desktop\Work\Chartbook\2021\Master%20Workbook%20Chartbook%20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sbaizer\Desktop\Work\Chartbook\2021\Master%20Workbook%20Chartbook%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C:\Users\sbaizer\Desktop\Work\Chartbook\2021\Master%20Workbook%20Chartbook%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file:///C:\Users\sbaizer\Desktop\Work\Chartbook\2021\Master%20Workbook%20Chartbook%202022.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file:///\\library\library\UDS%20Proprietary%20Data\BC%20files%20(I%20Dr)\BC's%20Exports\Projects%20with%20Proprietary%20Data\Chartbook%202020\Master%20Workbook%20Chartbook%202020.xlsx" TargetMode="Externa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C:\Users\sbaizer\Desktop\Work\Chartbook\2021\Master%20Workbook%20Chartbook%202022.xlsx" TargetMode="External"/></Relationships>
</file>

<file path=ppt/charts/_rels/chart56.xml.rels><?xml version="1.0" encoding="UTF-8" standalone="yes"?>
<Relationships xmlns="http://schemas.openxmlformats.org/package/2006/relationships"><Relationship Id="rId3" Type="http://schemas.openxmlformats.org/officeDocument/2006/relationships/oleObject" Target="file:///C:\Users\lkbus\OneDrive\Documents\Carolyn\Health%20Center%20Funding%20Data.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file:///C:\Users\sbaizer\Desktop\Work\Chartbook\2021\Master%20Workbook%20Chartbook%202022.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file:///\\library\library\UDS%20Proprietary%20Data\BC%20files%20(I%20Dr)\BC's%20Exports\Projects%20with%20Proprietary%20Data\Chartbook%202020\Master%20Workbook%20Chartbook%202020.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library\library\UDS%20Proprietary%20Data\BC%20files%20(I%20Dr)\BC's%20Exports\Projects%20with%20Proprietary%20Data\Chartbook%202020\Master%20Workbook%20Chartbook%202020.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nachc-my.sharepoint.com/personal/sbaizer_nachc_org/Documents/Desktop/Work/Chartbook/2021/Master%20Workbook%20Chartbook%202022.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file:///\\library\library\UDS%20Proprietary%20Data\BC%20files%20(I%20Dr)\BC's%20Exports\Projects%20with%20Proprietary%20Data\Chartbook%202020\Master%20Workbook%20Chartbook%202020.xlsx" TargetMode="External"/><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sbaizer\Desktop\Work\Chartbook\2021\Master%20Workbook%20Chartbook%20202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sbaizer\Desktop\Work\Chartbook\2021\Master%20Workbook%20Chartbook%202022.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sbaizer\Desktop\Work\Chartbook\2021\Master%20Workbook%20Chartbook%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42415331623649E-2"/>
          <c:y val="6.0666471345044139E-2"/>
          <c:w val="0.9719151693367527"/>
          <c:h val="0.90225957394409539"/>
        </c:manualLayout>
      </c:layout>
      <c:areaChart>
        <c:grouping val="standard"/>
        <c:varyColors val="0"/>
        <c:ser>
          <c:idx val="0"/>
          <c:order val="0"/>
          <c:tx>
            <c:strRef>
              <c:f>Section1!$H$192</c:f>
              <c:strCache>
                <c:ptCount val="1"/>
              </c:strCache>
            </c:strRef>
          </c:tx>
          <c:spPr>
            <a:solidFill>
              <a:schemeClr val="accent1">
                <a:alpha val="20000"/>
              </a:schemeClr>
            </a:solidFill>
            <a:ln>
              <a:noFill/>
            </a:ln>
            <a:effectLst/>
          </c:spPr>
          <c:cat>
            <c:numRef>
              <c:f>Section1!$G$193:$G$208</c:f>
              <c:numCache>
                <c:formatCode>General</c:formatCode>
                <c:ptCount val="16"/>
              </c:numCache>
            </c:numRef>
          </c:cat>
          <c:val>
            <c:numRef>
              <c:f>Section1!$H$193:$H$208</c:f>
              <c:numCache>
                <c:formatCode>General</c:formatCode>
                <c:ptCount val="16"/>
              </c:numCache>
            </c:numRef>
          </c:val>
          <c:extLst>
            <c:ext xmlns:c16="http://schemas.microsoft.com/office/drawing/2014/chart" uri="{C3380CC4-5D6E-409C-BE32-E72D297353CC}">
              <c16:uniqueId val="{00000000-C811-4794-8410-536121BDFC37}"/>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axId val="2077636687"/>
        <c:axId val="2007737775"/>
      </c:areaChart>
      <c:lineChart>
        <c:grouping val="standard"/>
        <c:varyColors val="0"/>
        <c:ser>
          <c:idx val="1"/>
          <c:order val="1"/>
          <c:tx>
            <c:strRef>
              <c:f>Section1!$I$192</c:f>
              <c:strCache>
                <c:ptCount val="1"/>
              </c:strCache>
            </c:strRef>
          </c:tx>
          <c:spPr>
            <a:ln w="28575" cap="rnd">
              <a:solidFill>
                <a:schemeClr val="accent1">
                  <a:alpha val="40000"/>
                </a:schemeClr>
              </a:solidFill>
              <a:round/>
            </a:ln>
            <a:effectLst/>
          </c:spPr>
          <c:marker>
            <c:symbol val="circle"/>
            <c:size val="7"/>
            <c:spPr>
              <a:solidFill>
                <a:schemeClr val="accent1">
                  <a:alpha val="30000"/>
                </a:schemeClr>
              </a:solidFill>
              <a:ln w="9525">
                <a:noFill/>
              </a:ln>
              <a:effectLst/>
            </c:spPr>
          </c:marker>
          <c:cat>
            <c:numRef>
              <c:f>Section1!$G$193:$G$208</c:f>
              <c:numCache>
                <c:formatCode>General</c:formatCode>
                <c:ptCount val="16"/>
              </c:numCache>
            </c:numRef>
          </c:cat>
          <c:val>
            <c:numRef>
              <c:f>Section1!$I$193:$I$208</c:f>
              <c:numCache>
                <c:formatCode>General</c:formatCode>
                <c:ptCount val="16"/>
              </c:numCache>
            </c:numRef>
          </c:val>
          <c:smooth val="0"/>
          <c:extLst>
            <c:ext xmlns:c16="http://schemas.microsoft.com/office/drawing/2014/chart" uri="{C3380CC4-5D6E-409C-BE32-E72D297353CC}">
              <c16:uniqueId val="{00000002-C811-4794-8410-536121BDFC37}"/>
            </c:ext>
          </c:extLst>
        </c:ser>
        <c:dLbls>
          <c:showLegendKey val="0"/>
          <c:showVal val="0"/>
          <c:showCatName val="0"/>
          <c:showSerName val="0"/>
          <c:showPercent val="0"/>
          <c:showBubbleSize val="0"/>
        </c:dLbls>
        <c:dropLines>
          <c:spPr>
            <a:ln w="12700" cap="flat" cmpd="sng" algn="ctr">
              <a:gradFill>
                <a:gsLst>
                  <a:gs pos="0">
                    <a:schemeClr val="tx1"/>
                  </a:gs>
                  <a:gs pos="67000">
                    <a:srgbClr val="CCD8E1"/>
                  </a:gs>
                  <a:gs pos="93000">
                    <a:srgbClr val="CCD8E1"/>
                  </a:gs>
                  <a:gs pos="100000">
                    <a:schemeClr val="bg1"/>
                  </a:gs>
                </a:gsLst>
                <a:lin ang="5400000" scaled="1"/>
              </a:gradFill>
              <a:round/>
            </a:ln>
            <a:effectLst/>
          </c:spPr>
        </c:dropLines>
        <c:marker val="1"/>
        <c:smooth val="0"/>
        <c:axId val="2077636687"/>
        <c:axId val="2007737775"/>
      </c:lineChart>
      <c:catAx>
        <c:axId val="2077636687"/>
        <c:scaling>
          <c:orientation val="minMax"/>
        </c:scaling>
        <c:delete val="1"/>
        <c:axPos val="b"/>
        <c:numFmt formatCode="General" sourceLinked="1"/>
        <c:majorTickMark val="out"/>
        <c:minorTickMark val="none"/>
        <c:tickLblPos val="nextTo"/>
        <c:crossAx val="2007737775"/>
        <c:crosses val="autoZero"/>
        <c:auto val="1"/>
        <c:lblAlgn val="ctr"/>
        <c:lblOffset val="100"/>
        <c:noMultiLvlLbl val="0"/>
      </c:catAx>
      <c:valAx>
        <c:axId val="2007737775"/>
        <c:scaling>
          <c:orientation val="minMax"/>
        </c:scaling>
        <c:delete val="1"/>
        <c:axPos val="l"/>
        <c:numFmt formatCode="0.0,,&quot;M&quot;" sourceLinked="0"/>
        <c:majorTickMark val="none"/>
        <c:minorTickMark val="none"/>
        <c:tickLblPos val="nextTo"/>
        <c:crossAx val="2077636687"/>
        <c:crosses val="autoZero"/>
        <c:crossBetween val="midCat"/>
        <c:minorUnit val="250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Section1!$A$112</c:f>
              <c:strCache>
                <c:ptCount val="1"/>
                <c:pt idx="0">
                  <c:v>Under 18</c:v>
                </c:pt>
              </c:strCache>
            </c:strRef>
          </c:tx>
          <c:invertIfNegative val="0"/>
          <c:val>
            <c:numRef>
              <c:f>Section1!$C$112</c:f>
              <c:numCache>
                <c:formatCode>0%</c:formatCode>
                <c:ptCount val="1"/>
                <c:pt idx="0">
                  <c:v>0.27534109895187969</c:v>
                </c:pt>
              </c:numCache>
            </c:numRef>
          </c:val>
          <c:extLst>
            <c:ext xmlns:c16="http://schemas.microsoft.com/office/drawing/2014/chart" uri="{C3380CC4-5D6E-409C-BE32-E72D297353CC}">
              <c16:uniqueId val="{00000000-99AA-4AB8-9CC1-E856033442A8}"/>
            </c:ext>
          </c:extLst>
        </c:ser>
        <c:ser>
          <c:idx val="1"/>
          <c:order val="1"/>
          <c:tx>
            <c:strRef>
              <c:f>Section1!$A$113</c:f>
              <c:strCache>
                <c:ptCount val="1"/>
                <c:pt idx="0">
                  <c:v>Ages 18 - 44</c:v>
                </c:pt>
              </c:strCache>
            </c:strRef>
          </c:tx>
          <c:invertIfNegative val="0"/>
          <c:val>
            <c:numRef>
              <c:f>Section1!$C$113</c:f>
              <c:numCache>
                <c:formatCode>0%</c:formatCode>
                <c:ptCount val="1"/>
                <c:pt idx="0">
                  <c:v>0.37044395634036947</c:v>
                </c:pt>
              </c:numCache>
            </c:numRef>
          </c:val>
          <c:extLst>
            <c:ext xmlns:c16="http://schemas.microsoft.com/office/drawing/2014/chart" uri="{C3380CC4-5D6E-409C-BE32-E72D297353CC}">
              <c16:uniqueId val="{00000000-614B-409C-95EE-EB41594F84A5}"/>
            </c:ext>
          </c:extLst>
        </c:ser>
        <c:ser>
          <c:idx val="2"/>
          <c:order val="2"/>
          <c:tx>
            <c:strRef>
              <c:f>Section1!$A$114</c:f>
              <c:strCache>
                <c:ptCount val="1"/>
                <c:pt idx="0">
                  <c:v>Ages 45 - 64</c:v>
                </c:pt>
              </c:strCache>
            </c:strRef>
          </c:tx>
          <c:invertIfNegative val="0"/>
          <c:val>
            <c:numRef>
              <c:f>Section1!$C$114</c:f>
              <c:numCache>
                <c:formatCode>0%</c:formatCode>
                <c:ptCount val="1"/>
                <c:pt idx="0">
                  <c:v>0.25167660881713505</c:v>
                </c:pt>
              </c:numCache>
            </c:numRef>
          </c:val>
          <c:extLst>
            <c:ext xmlns:c16="http://schemas.microsoft.com/office/drawing/2014/chart" uri="{C3380CC4-5D6E-409C-BE32-E72D297353CC}">
              <c16:uniqueId val="{00000001-614B-409C-95EE-EB41594F84A5}"/>
            </c:ext>
          </c:extLst>
        </c:ser>
        <c:ser>
          <c:idx val="3"/>
          <c:order val="3"/>
          <c:tx>
            <c:strRef>
              <c:f>Section1!$A$115</c:f>
              <c:strCache>
                <c:ptCount val="1"/>
                <c:pt idx="0">
                  <c:v>Ages 65+</c:v>
                </c:pt>
              </c:strCache>
            </c:strRef>
          </c:tx>
          <c:invertIfNegative val="0"/>
          <c:val>
            <c:numRef>
              <c:f>Section1!$C$115</c:f>
              <c:numCache>
                <c:formatCode>0%</c:formatCode>
                <c:ptCount val="1"/>
                <c:pt idx="0">
                  <c:v>0.10253833589061581</c:v>
                </c:pt>
              </c:numCache>
            </c:numRef>
          </c:val>
          <c:extLst>
            <c:ext xmlns:c16="http://schemas.microsoft.com/office/drawing/2014/chart" uri="{C3380CC4-5D6E-409C-BE32-E72D297353CC}">
              <c16:uniqueId val="{00000002-614B-409C-95EE-EB41594F84A5}"/>
            </c:ext>
          </c:extLst>
        </c:ser>
        <c:dLbls>
          <c:showLegendKey val="0"/>
          <c:showVal val="0"/>
          <c:showCatName val="0"/>
          <c:showSerName val="0"/>
          <c:showPercent val="0"/>
          <c:showBubbleSize val="0"/>
        </c:dLbls>
        <c:gapWidth val="0"/>
        <c:overlap val="100"/>
        <c:axId val="1510179856"/>
        <c:axId val="1516600368"/>
      </c:barChart>
      <c:catAx>
        <c:axId val="1510179856"/>
        <c:scaling>
          <c:orientation val="maxMin"/>
        </c:scaling>
        <c:delete val="1"/>
        <c:axPos val="b"/>
        <c:numFmt formatCode="General" sourceLinked="1"/>
        <c:majorTickMark val="none"/>
        <c:minorTickMark val="none"/>
        <c:tickLblPos val="nextTo"/>
        <c:crossAx val="1516600368"/>
        <c:crosses val="autoZero"/>
        <c:auto val="1"/>
        <c:lblAlgn val="ctr"/>
        <c:lblOffset val="100"/>
        <c:noMultiLvlLbl val="0"/>
      </c:catAx>
      <c:valAx>
        <c:axId val="1516600368"/>
        <c:scaling>
          <c:orientation val="minMax"/>
          <c:max val="1"/>
        </c:scaling>
        <c:delete val="0"/>
        <c:axPos val="r"/>
        <c:numFmt formatCode="0%" sourceLinked="0"/>
        <c:majorTickMark val="out"/>
        <c:minorTickMark val="none"/>
        <c:tickLblPos val="nextTo"/>
        <c:spPr>
          <a:noFill/>
          <a:ln>
            <a:solidFill>
              <a:srgbClr val="5E5E5E"/>
            </a:solidFill>
          </a:ln>
          <a:effectLst/>
        </c:spPr>
        <c:txPr>
          <a:bodyPr rot="-60000000" spcFirstLastPara="1" vertOverflow="ellipsis" vert="horz" wrap="square" anchor="ctr" anchorCtr="1"/>
          <a:lstStyle/>
          <a:p>
            <a:pPr>
              <a:defRPr sz="1400" b="0" i="0" u="none" strike="noStrike" kern="1200" baseline="0">
                <a:ln>
                  <a:noFill/>
                </a:ln>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5101798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02447894891139"/>
          <c:y val="8.4876543209876545E-2"/>
          <c:w val="0.6536456884855899"/>
          <c:h val="0.81029697676679313"/>
        </c:manualLayout>
      </c:layout>
      <c:lineChart>
        <c:grouping val="standard"/>
        <c:varyColors val="0"/>
        <c:ser>
          <c:idx val="1"/>
          <c:order val="0"/>
          <c:tx>
            <c:strRef>
              <c:f>Section1!$A$162</c:f>
              <c:strCache>
                <c:ptCount val="1"/>
                <c:pt idx="0">
                  <c:v>Under 18</c:v>
                </c:pt>
              </c:strCache>
            </c:strRef>
          </c:tx>
          <c:spPr>
            <a:ln w="28575" cap="rnd">
              <a:solidFill>
                <a:schemeClr val="accent2"/>
              </a:solidFill>
              <a:round/>
            </a:ln>
            <a:effectLst/>
          </c:spPr>
          <c:marker>
            <c:symbol val="circle"/>
            <c:size val="8"/>
            <c:spPr>
              <a:solidFill>
                <a:srgbClr val="003C6A"/>
              </a:solidFill>
              <a:ln w="9525">
                <a:noFill/>
              </a:ln>
              <a:effectLst/>
            </c:spPr>
          </c:marker>
          <c:dLbls>
            <c:dLbl>
              <c:idx val="1"/>
              <c:layout>
                <c:manualLayout>
                  <c:x val="-4.8085060085430467E-2"/>
                  <c:y val="-8.6580086580086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E24-43E9-944C-92D503AEFC53}"/>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Section1!$B$161:$C$161</c:f>
              <c:numCache>
                <c:formatCode>General</c:formatCode>
                <c:ptCount val="2"/>
                <c:pt idx="0">
                  <c:v>2010</c:v>
                </c:pt>
                <c:pt idx="1">
                  <c:v>2020</c:v>
                </c:pt>
              </c:numCache>
            </c:numRef>
          </c:cat>
          <c:val>
            <c:numRef>
              <c:f>Section1!$B$162:$C$162</c:f>
              <c:numCache>
                <c:formatCode>#,##0</c:formatCode>
                <c:ptCount val="2"/>
                <c:pt idx="0">
                  <c:v>6251866</c:v>
                </c:pt>
                <c:pt idx="1">
                  <c:v>7872249</c:v>
                </c:pt>
              </c:numCache>
            </c:numRef>
          </c:val>
          <c:smooth val="0"/>
          <c:extLst>
            <c:ext xmlns:c16="http://schemas.microsoft.com/office/drawing/2014/chart" uri="{C3380CC4-5D6E-409C-BE32-E72D297353CC}">
              <c16:uniqueId val="{00000000-5A7E-437B-8D66-5B68B75E0F44}"/>
            </c:ext>
          </c:extLst>
        </c:ser>
        <c:ser>
          <c:idx val="2"/>
          <c:order val="1"/>
          <c:tx>
            <c:strRef>
              <c:f>Section1!$A$163</c:f>
              <c:strCache>
                <c:ptCount val="1"/>
                <c:pt idx="0">
                  <c:v>Ages 18-44</c:v>
                </c:pt>
              </c:strCache>
            </c:strRef>
          </c:tx>
          <c:spPr>
            <a:ln w="28575" cap="rnd">
              <a:solidFill>
                <a:schemeClr val="accent3"/>
              </a:solidFill>
              <a:round/>
            </a:ln>
            <a:effectLst/>
          </c:spPr>
          <c:marker>
            <c:symbol val="circle"/>
            <c:size val="9"/>
            <c:spPr>
              <a:solidFill>
                <a:srgbClr val="E87200"/>
              </a:solidFill>
              <a:ln w="9525">
                <a:noFill/>
              </a:ln>
              <a:effectLst/>
            </c:spPr>
          </c:marker>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Section1!$B$161:$C$161</c:f>
              <c:numCache>
                <c:formatCode>General</c:formatCode>
                <c:ptCount val="2"/>
                <c:pt idx="0">
                  <c:v>2010</c:v>
                </c:pt>
                <c:pt idx="1">
                  <c:v>2020</c:v>
                </c:pt>
              </c:numCache>
            </c:numRef>
          </c:cat>
          <c:val>
            <c:numRef>
              <c:f>Section1!$B$163:$C$163</c:f>
              <c:numCache>
                <c:formatCode>#,##0</c:formatCode>
                <c:ptCount val="2"/>
                <c:pt idx="0">
                  <c:v>7463524</c:v>
                </c:pt>
                <c:pt idx="1">
                  <c:v>10591325</c:v>
                </c:pt>
              </c:numCache>
            </c:numRef>
          </c:val>
          <c:smooth val="0"/>
          <c:extLst>
            <c:ext xmlns:c16="http://schemas.microsoft.com/office/drawing/2014/chart" uri="{C3380CC4-5D6E-409C-BE32-E72D297353CC}">
              <c16:uniqueId val="{00000001-5A7E-437B-8D66-5B68B75E0F44}"/>
            </c:ext>
          </c:extLst>
        </c:ser>
        <c:ser>
          <c:idx val="0"/>
          <c:order val="2"/>
          <c:tx>
            <c:strRef>
              <c:f>Section1!$A$164</c:f>
              <c:strCache>
                <c:ptCount val="1"/>
                <c:pt idx="0">
                  <c:v>Ages 45-65</c:v>
                </c:pt>
              </c:strCache>
            </c:strRef>
          </c:tx>
          <c:spPr>
            <a:ln w="28575" cap="rnd">
              <a:solidFill>
                <a:schemeClr val="accent1"/>
              </a:solidFill>
              <a:round/>
            </a:ln>
            <a:effectLst/>
          </c:spPr>
          <c:marker>
            <c:symbol val="circle"/>
            <c:size val="8"/>
            <c:spPr>
              <a:solidFill>
                <a:srgbClr val="789904"/>
              </a:solidFill>
              <a:ln w="9525">
                <a:noFill/>
              </a:ln>
              <a:effectLst/>
            </c:spPr>
          </c:marker>
          <c:dLbls>
            <c:dLbl>
              <c:idx val="1"/>
              <c:layout>
                <c:manualLayout>
                  <c:x val="-4.6762948942267187E-2"/>
                  <c:y val="1.4430014430014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E24-43E9-944C-92D503AEFC53}"/>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Section1!$B$161:$C$161</c:f>
              <c:numCache>
                <c:formatCode>General</c:formatCode>
                <c:ptCount val="2"/>
                <c:pt idx="0">
                  <c:v>2010</c:v>
                </c:pt>
                <c:pt idx="1">
                  <c:v>2020</c:v>
                </c:pt>
              </c:numCache>
            </c:numRef>
          </c:cat>
          <c:val>
            <c:numRef>
              <c:f>Section1!$B$164:$C$164</c:f>
              <c:numCache>
                <c:formatCode>#,##0</c:formatCode>
                <c:ptCount val="2"/>
                <c:pt idx="0">
                  <c:v>4421682</c:v>
                </c:pt>
                <c:pt idx="1">
                  <c:v>7195660</c:v>
                </c:pt>
              </c:numCache>
            </c:numRef>
          </c:val>
          <c:smooth val="0"/>
          <c:extLst>
            <c:ext xmlns:c16="http://schemas.microsoft.com/office/drawing/2014/chart" uri="{C3380CC4-5D6E-409C-BE32-E72D297353CC}">
              <c16:uniqueId val="{00000006-EE24-43E9-944C-92D503AEFC53}"/>
            </c:ext>
          </c:extLst>
        </c:ser>
        <c:ser>
          <c:idx val="3"/>
          <c:order val="3"/>
          <c:tx>
            <c:strRef>
              <c:f>Section1!$A$165</c:f>
              <c:strCache>
                <c:ptCount val="1"/>
                <c:pt idx="0">
                  <c:v>Ages 65+</c:v>
                </c:pt>
              </c:strCache>
            </c:strRef>
          </c:tx>
          <c:spPr>
            <a:ln w="28575" cap="rnd">
              <a:solidFill>
                <a:schemeClr val="accent4"/>
              </a:solidFill>
              <a:round/>
            </a:ln>
            <a:effectLst/>
          </c:spPr>
          <c:marker>
            <c:symbol val="circle"/>
            <c:size val="8"/>
            <c:spPr>
              <a:solidFill>
                <a:schemeClr val="accent4"/>
              </a:solidFill>
              <a:ln w="9525">
                <a:solidFill>
                  <a:schemeClr val="accent4"/>
                </a:solidFill>
              </a:ln>
              <a:effectLst/>
            </c:spPr>
          </c:marker>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Section1!$B$161:$C$161</c:f>
              <c:numCache>
                <c:formatCode>General</c:formatCode>
                <c:ptCount val="2"/>
                <c:pt idx="0">
                  <c:v>2010</c:v>
                </c:pt>
                <c:pt idx="1">
                  <c:v>2020</c:v>
                </c:pt>
              </c:numCache>
            </c:numRef>
          </c:cat>
          <c:val>
            <c:numRef>
              <c:f>Section1!$B$165:$C$165</c:f>
              <c:numCache>
                <c:formatCode>#,##0</c:formatCode>
                <c:ptCount val="2"/>
                <c:pt idx="0">
                  <c:v>1332395</c:v>
                </c:pt>
                <c:pt idx="1">
                  <c:v>2931663</c:v>
                </c:pt>
              </c:numCache>
            </c:numRef>
          </c:val>
          <c:smooth val="0"/>
          <c:extLst>
            <c:ext xmlns:c16="http://schemas.microsoft.com/office/drawing/2014/chart" uri="{C3380CC4-5D6E-409C-BE32-E72D297353CC}">
              <c16:uniqueId val="{00000007-EE24-43E9-944C-92D503AEFC53}"/>
            </c:ext>
          </c:extLst>
        </c:ser>
        <c:dLbls>
          <c:dLblPos val="ctr"/>
          <c:showLegendKey val="0"/>
          <c:showVal val="1"/>
          <c:showCatName val="0"/>
          <c:showSerName val="0"/>
          <c:showPercent val="0"/>
          <c:showBubbleSize val="0"/>
        </c:dLbls>
        <c:marker val="1"/>
        <c:smooth val="0"/>
        <c:axId val="1878042608"/>
        <c:axId val="2007026368"/>
      </c:lineChart>
      <c:catAx>
        <c:axId val="1878042608"/>
        <c:scaling>
          <c:orientation val="minMax"/>
        </c:scaling>
        <c:delete val="0"/>
        <c:axPos val="b"/>
        <c:numFmt formatCode="General" sourceLinked="1"/>
        <c:majorTickMark val="cross"/>
        <c:minorTickMark val="none"/>
        <c:tickLblPos val="nextTo"/>
        <c:spPr>
          <a:noFill/>
          <a:ln w="9525" cap="flat" cmpd="sng" algn="ctr">
            <a:solidFill>
              <a:srgbClr val="5E5E5E"/>
            </a:solid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07026368"/>
        <c:crosses val="autoZero"/>
        <c:auto val="1"/>
        <c:lblAlgn val="ctr"/>
        <c:lblOffset val="100"/>
        <c:noMultiLvlLbl val="0"/>
      </c:catAx>
      <c:valAx>
        <c:axId val="2007026368"/>
        <c:scaling>
          <c:orientation val="minMax"/>
          <c:max val="11000000"/>
          <c:min val="0"/>
        </c:scaling>
        <c:delete val="1"/>
        <c:axPos val="l"/>
        <c:numFmt formatCode="#,##0" sourceLinked="1"/>
        <c:majorTickMark val="out"/>
        <c:minorTickMark val="none"/>
        <c:tickLblPos val="nextTo"/>
        <c:crossAx val="1878042608"/>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770158938466"/>
          <c:y val="9.8732295474546955E-2"/>
          <c:w val="0.77131206255468066"/>
          <c:h val="0.72802280335238456"/>
        </c:manualLayout>
      </c:layout>
      <c:barChart>
        <c:barDir val="col"/>
        <c:grouping val="clustered"/>
        <c:varyColors val="0"/>
        <c:ser>
          <c:idx val="0"/>
          <c:order val="0"/>
          <c:tx>
            <c:strRef>
              <c:f>Section2!$A$10</c:f>
              <c:strCache>
                <c:ptCount val="1"/>
                <c:pt idx="0">
                  <c:v>Grantees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Section2!$B$9:$L$9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Section2!$B$10:$L$10</c:f>
              <c:numCache>
                <c:formatCode>#,##0</c:formatCode>
                <c:ptCount val="11"/>
                <c:pt idx="0">
                  <c:v>1124</c:v>
                </c:pt>
                <c:pt idx="1">
                  <c:v>1128</c:v>
                </c:pt>
                <c:pt idx="2">
                  <c:v>1198</c:v>
                </c:pt>
                <c:pt idx="3">
                  <c:v>1202</c:v>
                </c:pt>
                <c:pt idx="4">
                  <c:v>1278</c:v>
                </c:pt>
                <c:pt idx="5">
                  <c:v>1375</c:v>
                </c:pt>
                <c:pt idx="6">
                  <c:v>1367</c:v>
                </c:pt>
                <c:pt idx="7">
                  <c:v>1373</c:v>
                </c:pt>
                <c:pt idx="8">
                  <c:v>1362</c:v>
                </c:pt>
                <c:pt idx="9">
                  <c:v>1385</c:v>
                </c:pt>
                <c:pt idx="10">
                  <c:v>1375</c:v>
                </c:pt>
              </c:numCache>
            </c:numRef>
          </c:val>
          <c:extLst>
            <c:ext xmlns:c16="http://schemas.microsoft.com/office/drawing/2014/chart" uri="{C3380CC4-5D6E-409C-BE32-E72D297353CC}">
              <c16:uniqueId val="{00000000-E638-415C-8429-E1E751BDE9FF}"/>
            </c:ext>
          </c:extLst>
        </c:ser>
        <c:dLbls>
          <c:showLegendKey val="0"/>
          <c:showVal val="0"/>
          <c:showCatName val="0"/>
          <c:showSerName val="0"/>
          <c:showPercent val="0"/>
          <c:showBubbleSize val="0"/>
        </c:dLbls>
        <c:gapWidth val="79"/>
        <c:overlap val="-27"/>
        <c:axId val="2000175759"/>
        <c:axId val="21876543"/>
      </c:barChart>
      <c:lineChart>
        <c:grouping val="standard"/>
        <c:varyColors val="0"/>
        <c:ser>
          <c:idx val="1"/>
          <c:order val="1"/>
          <c:tx>
            <c:strRef>
              <c:f>Section2!$A$11</c:f>
              <c:strCache>
                <c:ptCount val="1"/>
                <c:pt idx="0">
                  <c:v>Sites</c:v>
                </c:pt>
              </c:strCache>
            </c:strRef>
          </c:tx>
          <c:spPr>
            <a:ln w="28575" cap="rnd">
              <a:solidFill>
                <a:schemeClr val="accent2"/>
              </a:solidFill>
              <a:round/>
            </a:ln>
            <a:effectLst/>
          </c:spPr>
          <c:marker>
            <c:symbol val="circle"/>
            <c:size val="8"/>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Section2!$B$9:$L$9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Section2!$B$11:$L$11</c:f>
              <c:numCache>
                <c:formatCode>#,##0</c:formatCode>
                <c:ptCount val="11"/>
                <c:pt idx="0">
                  <c:v>6949</c:v>
                </c:pt>
                <c:pt idx="1">
                  <c:v>7621</c:v>
                </c:pt>
                <c:pt idx="2">
                  <c:v>8912</c:v>
                </c:pt>
                <c:pt idx="3">
                  <c:v>9170</c:v>
                </c:pt>
                <c:pt idx="4">
                  <c:v>8801</c:v>
                </c:pt>
                <c:pt idx="5">
                  <c:v>9754</c:v>
                </c:pt>
                <c:pt idx="6">
                  <c:v>10404</c:v>
                </c:pt>
                <c:pt idx="7">
                  <c:v>11056</c:v>
                </c:pt>
                <c:pt idx="8">
                  <c:v>11744</c:v>
                </c:pt>
                <c:pt idx="9">
                  <c:v>12785</c:v>
                </c:pt>
                <c:pt idx="10">
                  <c:v>13555</c:v>
                </c:pt>
              </c:numCache>
            </c:numRef>
          </c:val>
          <c:smooth val="0"/>
          <c:extLst>
            <c:ext xmlns:c16="http://schemas.microsoft.com/office/drawing/2014/chart" uri="{C3380CC4-5D6E-409C-BE32-E72D297353CC}">
              <c16:uniqueId val="{00000001-E638-415C-8429-E1E751BDE9FF}"/>
            </c:ext>
          </c:extLst>
        </c:ser>
        <c:dLbls>
          <c:showLegendKey val="0"/>
          <c:showVal val="0"/>
          <c:showCatName val="0"/>
          <c:showSerName val="0"/>
          <c:showPercent val="0"/>
          <c:showBubbleSize val="0"/>
        </c:dLbls>
        <c:marker val="1"/>
        <c:smooth val="0"/>
        <c:axId val="2069843279"/>
        <c:axId val="21874047"/>
      </c:lineChart>
      <c:catAx>
        <c:axId val="2000175759"/>
        <c:scaling>
          <c:orientation val="minMax"/>
        </c:scaling>
        <c:delete val="0"/>
        <c:axPos val="b"/>
        <c:numFmt formatCode="General" sourceLinked="1"/>
        <c:majorTickMark val="none"/>
        <c:minorTickMark val="none"/>
        <c:tickLblPos val="nextTo"/>
        <c:spPr>
          <a:noFill/>
          <a:ln w="9525" cap="flat" cmpd="sng" algn="ctr">
            <a:solidFill>
              <a:srgbClr val="5E5E5E"/>
            </a:solid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1876543"/>
        <c:crosses val="autoZero"/>
        <c:auto val="1"/>
        <c:lblAlgn val="ctr"/>
        <c:lblOffset val="100"/>
        <c:noMultiLvlLbl val="0"/>
      </c:catAx>
      <c:valAx>
        <c:axId val="21876543"/>
        <c:scaling>
          <c:orientation val="minMax"/>
          <c:max val="160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r>
                  <a:rPr lang="en-US" sz="1400" dirty="0">
                    <a:solidFill>
                      <a:srgbClr val="5E5E5E"/>
                    </a:solidFill>
                    <a:latin typeface="Yu Gothic UI Semilight" panose="020B0400000000000000" pitchFamily="34" charset="-128"/>
                    <a:ea typeface="Yu Gothic UI Semilight" panose="020B0400000000000000" pitchFamily="34" charset="-128"/>
                  </a:rPr>
                  <a:t>Health</a:t>
                </a:r>
                <a:r>
                  <a:rPr lang="en-US" sz="1400" baseline="0" dirty="0">
                    <a:solidFill>
                      <a:srgbClr val="5E5E5E"/>
                    </a:solidFill>
                    <a:latin typeface="Yu Gothic UI Semilight" panose="020B0400000000000000" pitchFamily="34" charset="-128"/>
                    <a:ea typeface="Yu Gothic UI Semilight" panose="020B0400000000000000" pitchFamily="34" charset="-128"/>
                  </a:rPr>
                  <a:t> Center Grantee Organizations</a:t>
                </a:r>
                <a:endParaRPr lang="en-US" sz="1400" dirty="0">
                  <a:solidFill>
                    <a:srgbClr val="5E5E5E"/>
                  </a:solidFill>
                  <a:latin typeface="Yu Gothic UI Semilight" panose="020B0400000000000000" pitchFamily="34" charset="-128"/>
                  <a:ea typeface="Yu Gothic UI Semilight" panose="020B0400000000000000" pitchFamily="34" charset="-128"/>
                </a:endParaRPr>
              </a:p>
            </c:rich>
          </c:tx>
          <c:layout>
            <c:manualLayout>
              <c:xMode val="edge"/>
              <c:yMode val="edge"/>
              <c:x val="2.3449803149606283E-3"/>
              <c:y val="0.1214368221598270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00175759"/>
        <c:crosses val="autoZero"/>
        <c:crossBetween val="between"/>
      </c:valAx>
      <c:valAx>
        <c:axId val="21874047"/>
        <c:scaling>
          <c:orientation val="minMax"/>
          <c:max val="16000"/>
        </c:scaling>
        <c:delete val="0"/>
        <c:axPos val="r"/>
        <c:title>
          <c:tx>
            <c:rich>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r>
                  <a:rPr lang="en-US" sz="1400" dirty="0">
                    <a:solidFill>
                      <a:srgbClr val="5E5E5E"/>
                    </a:solidFill>
                    <a:latin typeface="Yu Gothic UI Semilight" panose="020B0400000000000000" pitchFamily="34" charset="-128"/>
                    <a:ea typeface="Yu Gothic UI Semilight" panose="020B0400000000000000" pitchFamily="34" charset="-128"/>
                  </a:rPr>
                  <a:t>Service Delivery Sites</a:t>
                </a:r>
              </a:p>
            </c:rich>
          </c:tx>
          <c:layout>
            <c:manualLayout>
              <c:xMode val="edge"/>
              <c:yMode val="edge"/>
              <c:x val="0.96850694444444441"/>
              <c:y val="0.2472116242681414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69843279"/>
        <c:crosses val="max"/>
        <c:crossBetween val="between"/>
      </c:valAx>
      <c:catAx>
        <c:axId val="2069843279"/>
        <c:scaling>
          <c:orientation val="minMax"/>
        </c:scaling>
        <c:delete val="1"/>
        <c:axPos val="b"/>
        <c:numFmt formatCode="General" sourceLinked="1"/>
        <c:majorTickMark val="out"/>
        <c:minorTickMark val="none"/>
        <c:tickLblPos val="nextTo"/>
        <c:crossAx val="21874047"/>
        <c:crosses val="autoZero"/>
        <c:auto val="1"/>
        <c:lblAlgn val="ctr"/>
        <c:lblOffset val="100"/>
        <c:noMultiLvlLbl val="0"/>
      </c:catAx>
      <c:spPr>
        <a:noFill/>
        <a:ln>
          <a:solidFill>
            <a:srgbClr val="5E5E5E"/>
          </a:solidFill>
        </a:ln>
        <a:effectLst/>
      </c:spPr>
    </c:plotArea>
    <c:legend>
      <c:legendPos val="b"/>
      <c:layout>
        <c:manualLayout>
          <c:xMode val="edge"/>
          <c:yMode val="edge"/>
          <c:x val="0.35952482502187227"/>
          <c:y val="1.9555658954236799E-3"/>
          <c:w val="0.28095024059492563"/>
          <c:h val="5.281728409726913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6221034396056"/>
          <c:y val="9.8732271142163569E-2"/>
          <c:w val="0.79677500699684733"/>
          <c:h val="0.72802280335238456"/>
        </c:manualLayout>
      </c:layout>
      <c:barChart>
        <c:barDir val="col"/>
        <c:grouping val="clustered"/>
        <c:varyColors val="0"/>
        <c:ser>
          <c:idx val="0"/>
          <c:order val="0"/>
          <c:tx>
            <c:strRef>
              <c:f>Section2!$A$17</c:f>
              <c:strCache>
                <c:ptCount val="1"/>
                <c:pt idx="0">
                  <c:v>Total Patients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Section2!$B$16:$L$16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Section2!$B$17:$L$17</c:f>
              <c:numCache>
                <c:formatCode>0.0</c:formatCode>
                <c:ptCount val="11"/>
                <c:pt idx="0">
                  <c:v>19.5</c:v>
                </c:pt>
                <c:pt idx="1">
                  <c:v>20.2</c:v>
                </c:pt>
                <c:pt idx="2">
                  <c:v>21.1</c:v>
                </c:pt>
                <c:pt idx="3">
                  <c:v>21.7</c:v>
                </c:pt>
                <c:pt idx="4">
                  <c:v>22.9</c:v>
                </c:pt>
                <c:pt idx="5">
                  <c:v>24.3</c:v>
                </c:pt>
                <c:pt idx="6">
                  <c:v>25.9</c:v>
                </c:pt>
                <c:pt idx="7">
                  <c:v>27.173999999999999</c:v>
                </c:pt>
                <c:pt idx="8">
                  <c:v>28.38</c:v>
                </c:pt>
                <c:pt idx="9">
                  <c:v>29.8</c:v>
                </c:pt>
                <c:pt idx="10">
                  <c:v>28.6</c:v>
                </c:pt>
              </c:numCache>
            </c:numRef>
          </c:val>
          <c:extLst>
            <c:ext xmlns:c16="http://schemas.microsoft.com/office/drawing/2014/chart" uri="{C3380CC4-5D6E-409C-BE32-E72D297353CC}">
              <c16:uniqueId val="{00000000-E638-415C-8429-E1E751BDE9FF}"/>
            </c:ext>
          </c:extLst>
        </c:ser>
        <c:dLbls>
          <c:showLegendKey val="0"/>
          <c:showVal val="0"/>
          <c:showCatName val="0"/>
          <c:showSerName val="0"/>
          <c:showPercent val="0"/>
          <c:showBubbleSize val="0"/>
        </c:dLbls>
        <c:gapWidth val="79"/>
        <c:overlap val="-27"/>
        <c:axId val="2000175759"/>
        <c:axId val="21876543"/>
      </c:barChart>
      <c:lineChart>
        <c:grouping val="standard"/>
        <c:varyColors val="0"/>
        <c:ser>
          <c:idx val="1"/>
          <c:order val="1"/>
          <c:tx>
            <c:strRef>
              <c:f>Section2!$A$18</c:f>
              <c:strCache>
                <c:ptCount val="1"/>
                <c:pt idx="0">
                  <c:v>Total Patient Visits</c:v>
                </c:pt>
              </c:strCache>
            </c:strRef>
          </c:tx>
          <c:spPr>
            <a:ln w="28575" cap="rnd">
              <a:solidFill>
                <a:schemeClr val="accent2"/>
              </a:solidFill>
              <a:round/>
            </a:ln>
            <a:effectLst/>
          </c:spPr>
          <c:marker>
            <c:symbol val="circle"/>
            <c:size val="8"/>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Section2!$B$16:$L$16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Section2!$B$18:$L$18</c:f>
              <c:numCache>
                <c:formatCode>0.0</c:formatCode>
                <c:ptCount val="11"/>
                <c:pt idx="0">
                  <c:v>77.099999999999994</c:v>
                </c:pt>
                <c:pt idx="1">
                  <c:v>80</c:v>
                </c:pt>
                <c:pt idx="2">
                  <c:v>83.8</c:v>
                </c:pt>
                <c:pt idx="3">
                  <c:v>85.6</c:v>
                </c:pt>
                <c:pt idx="4">
                  <c:v>90.4</c:v>
                </c:pt>
                <c:pt idx="5">
                  <c:v>97</c:v>
                </c:pt>
                <c:pt idx="6">
                  <c:v>104.1</c:v>
                </c:pt>
                <c:pt idx="7">
                  <c:v>110.42</c:v>
                </c:pt>
                <c:pt idx="8">
                  <c:v>115.82</c:v>
                </c:pt>
                <c:pt idx="9">
                  <c:v>122.8</c:v>
                </c:pt>
                <c:pt idx="10">
                  <c:v>114.2</c:v>
                </c:pt>
              </c:numCache>
            </c:numRef>
          </c:val>
          <c:smooth val="0"/>
          <c:extLst>
            <c:ext xmlns:c16="http://schemas.microsoft.com/office/drawing/2014/chart" uri="{C3380CC4-5D6E-409C-BE32-E72D297353CC}">
              <c16:uniqueId val="{00000001-E638-415C-8429-E1E751BDE9FF}"/>
            </c:ext>
          </c:extLst>
        </c:ser>
        <c:dLbls>
          <c:showLegendKey val="0"/>
          <c:showVal val="0"/>
          <c:showCatName val="0"/>
          <c:showSerName val="0"/>
          <c:showPercent val="0"/>
          <c:showBubbleSize val="0"/>
        </c:dLbls>
        <c:marker val="1"/>
        <c:smooth val="0"/>
        <c:axId val="2069843279"/>
        <c:axId val="21874047"/>
      </c:lineChart>
      <c:catAx>
        <c:axId val="2000175759"/>
        <c:scaling>
          <c:orientation val="minMax"/>
        </c:scaling>
        <c:delete val="0"/>
        <c:axPos val="b"/>
        <c:numFmt formatCode="General" sourceLinked="1"/>
        <c:majorTickMark val="none"/>
        <c:minorTickMark val="none"/>
        <c:tickLblPos val="nextTo"/>
        <c:spPr>
          <a:noFill/>
          <a:ln w="9525" cap="flat" cmpd="sng" algn="ctr">
            <a:solidFill>
              <a:srgbClr val="5E5E5E"/>
            </a:solid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1876543"/>
        <c:crosses val="autoZero"/>
        <c:auto val="1"/>
        <c:lblAlgn val="ctr"/>
        <c:lblOffset val="100"/>
        <c:noMultiLvlLbl val="0"/>
      </c:catAx>
      <c:valAx>
        <c:axId val="21876543"/>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r>
                  <a:rPr lang="en-US" dirty="0"/>
                  <a:t>Total Patients (In Millions)</a:t>
                </a:r>
              </a:p>
            </c:rich>
          </c:tx>
          <c:layout>
            <c:manualLayout>
              <c:xMode val="edge"/>
              <c:yMode val="edge"/>
              <c:x val="1.8548685709088443E-2"/>
              <c:y val="0.202813944031643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00175759"/>
        <c:crosses val="autoZero"/>
        <c:crossBetween val="between"/>
      </c:valAx>
      <c:valAx>
        <c:axId val="21874047"/>
        <c:scaling>
          <c:orientation val="minMax"/>
        </c:scaling>
        <c:delete val="0"/>
        <c:axPos val="r"/>
        <c:title>
          <c:tx>
            <c:rich>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r>
                  <a:rPr lang="en-US" dirty="0"/>
                  <a:t>Total Visits (In</a:t>
                </a:r>
                <a:r>
                  <a:rPr lang="en-US" baseline="0" dirty="0"/>
                  <a:t> Millions</a:t>
                </a:r>
                <a:r>
                  <a:rPr lang="en-US" dirty="0"/>
                  <a:t>)</a:t>
                </a:r>
              </a:p>
            </c:rich>
          </c:tx>
          <c:layout>
            <c:manualLayout>
              <c:xMode val="edge"/>
              <c:yMode val="edge"/>
              <c:x val="0.95693286644547138"/>
              <c:y val="0.2284322206203097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69843279"/>
        <c:crosses val="max"/>
        <c:crossBetween val="between"/>
      </c:valAx>
      <c:catAx>
        <c:axId val="2069843279"/>
        <c:scaling>
          <c:orientation val="minMax"/>
        </c:scaling>
        <c:delete val="1"/>
        <c:axPos val="b"/>
        <c:numFmt formatCode="General" sourceLinked="1"/>
        <c:majorTickMark val="out"/>
        <c:minorTickMark val="none"/>
        <c:tickLblPos val="nextTo"/>
        <c:crossAx val="21874047"/>
        <c:crosses val="autoZero"/>
        <c:auto val="1"/>
        <c:lblAlgn val="ctr"/>
        <c:lblOffset val="100"/>
        <c:noMultiLvlLbl val="0"/>
      </c:catAx>
      <c:spPr>
        <a:noFill/>
        <a:ln>
          <a:solidFill>
            <a:srgbClr val="5E5E5E"/>
          </a:solidFill>
        </a:ln>
        <a:effectLst/>
      </c:spPr>
    </c:plotArea>
    <c:legend>
      <c:legendPos val="b"/>
      <c:layout>
        <c:manualLayout>
          <c:xMode val="edge"/>
          <c:yMode val="edge"/>
          <c:x val="0.28429336944930822"/>
          <c:y val="1.955565413478245E-3"/>
          <c:w val="0.43141326110138351"/>
          <c:h val="5.281728409726913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7E-2"/>
          <c:y val="0.16224795429983016"/>
          <c:w val="0.96944444444444444"/>
          <c:h val="0.6411015902423961"/>
        </c:manualLayout>
      </c:layout>
      <c:barChart>
        <c:barDir val="col"/>
        <c:grouping val="clustered"/>
        <c:varyColors val="0"/>
        <c:ser>
          <c:idx val="0"/>
          <c:order val="0"/>
          <c:tx>
            <c:strRef>
              <c:f>Section2!$B$23</c:f>
              <c:strCache>
                <c:ptCount val="1"/>
                <c:pt idx="0">
                  <c:v>2010 (1,124 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Section2!$A$24:$A$29</c:f>
              <c:strCache>
                <c:ptCount val="6"/>
                <c:pt idx="0">
                  <c:v>Dental</c:v>
                </c:pt>
                <c:pt idx="1">
                  <c:v>Behavioral Health</c:v>
                </c:pt>
                <c:pt idx="2">
                  <c:v>Vision</c:v>
                </c:pt>
                <c:pt idx="3">
                  <c:v>Pharmacy</c:v>
                </c:pt>
                <c:pt idx="4">
                  <c:v>Enabling Services*</c:v>
                </c:pt>
                <c:pt idx="5">
                  <c:v>Four or More of These Services**</c:v>
                </c:pt>
              </c:strCache>
            </c:strRef>
          </c:cat>
          <c:val>
            <c:numRef>
              <c:f>Section2!$B$24:$B$29</c:f>
              <c:numCache>
                <c:formatCode>_(* #,##0_);_(* \(#,##0\);_(* "-"??_);_(@_)</c:formatCode>
                <c:ptCount val="6"/>
                <c:pt idx="0">
                  <c:v>857</c:v>
                </c:pt>
                <c:pt idx="1">
                  <c:v>828</c:v>
                </c:pt>
                <c:pt idx="2">
                  <c:v>199</c:v>
                </c:pt>
                <c:pt idx="3">
                  <c:v>442</c:v>
                </c:pt>
                <c:pt idx="4">
                  <c:v>1053</c:v>
                </c:pt>
                <c:pt idx="5">
                  <c:v>402</c:v>
                </c:pt>
              </c:numCache>
            </c:numRef>
          </c:val>
          <c:extLst>
            <c:ext xmlns:c16="http://schemas.microsoft.com/office/drawing/2014/chart" uri="{C3380CC4-5D6E-409C-BE32-E72D297353CC}">
              <c16:uniqueId val="{00000000-E648-44A6-B593-BB8209731C09}"/>
            </c:ext>
          </c:extLst>
        </c:ser>
        <c:ser>
          <c:idx val="1"/>
          <c:order val="1"/>
          <c:tx>
            <c:strRef>
              <c:f>Section2!$C$23</c:f>
              <c:strCache>
                <c:ptCount val="1"/>
                <c:pt idx="0">
                  <c:v>2020 (1,375 total)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Section2!$A$24:$A$29</c:f>
              <c:strCache>
                <c:ptCount val="6"/>
                <c:pt idx="0">
                  <c:v>Dental</c:v>
                </c:pt>
                <c:pt idx="1">
                  <c:v>Behavioral Health</c:v>
                </c:pt>
                <c:pt idx="2">
                  <c:v>Vision</c:v>
                </c:pt>
                <c:pt idx="3">
                  <c:v>Pharmacy</c:v>
                </c:pt>
                <c:pt idx="4">
                  <c:v>Enabling Services*</c:v>
                </c:pt>
                <c:pt idx="5">
                  <c:v>Four or More of These Services**</c:v>
                </c:pt>
              </c:strCache>
            </c:strRef>
          </c:cat>
          <c:val>
            <c:numRef>
              <c:f>Section2!$C$24:$C$29</c:f>
              <c:numCache>
                <c:formatCode>_(* #,##0_);_(* \(#,##0\);_(* "-"??_);_(@_)</c:formatCode>
                <c:ptCount val="6"/>
                <c:pt idx="0">
                  <c:v>1131</c:v>
                </c:pt>
                <c:pt idx="1">
                  <c:v>1346</c:v>
                </c:pt>
                <c:pt idx="2">
                  <c:v>352</c:v>
                </c:pt>
                <c:pt idx="3">
                  <c:v>679</c:v>
                </c:pt>
                <c:pt idx="4">
                  <c:v>1360</c:v>
                </c:pt>
                <c:pt idx="5">
                  <c:v>588</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_(* #,##0_);_(* \(#,##0\);_(* &quot;-&quot;??_);_(@_)"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9405074365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Yu Gothic UI Semibold" panose="020B0700000000000000" pitchFamily="34" charset="-128"/>
                <a:ea typeface="Yu Gothic UI Semibold" panose="020B0700000000000000" pitchFamily="34" charset="-128"/>
                <a:cs typeface="+mn-cs"/>
              </a:defRPr>
            </a:pPr>
            <a:r>
              <a:rPr lang="en-US" sz="1800" b="1" dirty="0">
                <a:solidFill>
                  <a:srgbClr val="003C6A"/>
                </a:solidFill>
                <a:latin typeface="Yu Gothic UI Semibold" panose="020B0700000000000000" pitchFamily="34" charset="-128"/>
                <a:ea typeface="Yu Gothic UI Semibold" panose="020B0700000000000000" pitchFamily="34" charset="-128"/>
              </a:rPr>
              <a:t>Expected</a:t>
            </a:r>
            <a:r>
              <a:rPr lang="en-US" sz="1800" b="1" baseline="0" dirty="0">
                <a:solidFill>
                  <a:srgbClr val="003C6A"/>
                </a:solidFill>
                <a:latin typeface="Yu Gothic UI Semibold" panose="020B0700000000000000" pitchFamily="34" charset="-128"/>
                <a:ea typeface="Yu Gothic UI Semibold" panose="020B0700000000000000" pitchFamily="34" charset="-128"/>
              </a:rPr>
              <a:t> Source of Payment for Office Visits</a:t>
            </a:r>
            <a:endParaRPr lang="en-US" sz="1800" b="1" dirty="0">
              <a:solidFill>
                <a:srgbClr val="003C6A"/>
              </a:solidFill>
              <a:latin typeface="Yu Gothic UI Semibold" panose="020B0700000000000000" pitchFamily="34" charset="-128"/>
              <a:ea typeface="Yu Gothic UI Semibold" panose="020B0700000000000000" pitchFamily="34"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Yu Gothic UI Semibold" panose="020B0700000000000000" pitchFamily="34" charset="-128"/>
              <a:ea typeface="Yu Gothic UI Semibold" panose="020B0700000000000000" pitchFamily="34" charset="-128"/>
              <a:cs typeface="+mn-cs"/>
            </a:defRPr>
          </a:pPr>
          <a:endParaRPr lang="en-US"/>
        </a:p>
      </c:txPr>
    </c:title>
    <c:autoTitleDeleted val="0"/>
    <c:plotArea>
      <c:layout>
        <c:manualLayout>
          <c:layoutTarget val="inner"/>
          <c:xMode val="edge"/>
          <c:yMode val="edge"/>
          <c:x val="0.1385169631573831"/>
          <c:y val="0.11985200645100086"/>
          <c:w val="0.84666822202780212"/>
          <c:h val="0.76685492626674678"/>
        </c:manualLayout>
      </c:layout>
      <c:barChart>
        <c:barDir val="bar"/>
        <c:grouping val="clustered"/>
        <c:varyColors val="0"/>
        <c:ser>
          <c:idx val="0"/>
          <c:order val="0"/>
          <c:tx>
            <c:strRef>
              <c:f>Section2!$B$34</c:f>
              <c:strCache>
                <c:ptCount val="1"/>
                <c:pt idx="0">
                  <c:v>Health Centers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Section2!$A$35:$A$40</c:f>
              <c:strCache>
                <c:ptCount val="6"/>
                <c:pt idx="0">
                  <c:v>Private Insurance</c:v>
                </c:pt>
                <c:pt idx="1">
                  <c:v>Medicare</c:v>
                </c:pt>
                <c:pt idx="2">
                  <c:v>Medicaid or CHIP</c:v>
                </c:pt>
                <c:pt idx="3">
                  <c:v>No Insurance</c:v>
                </c:pt>
                <c:pt idx="4">
                  <c:v>Other</c:v>
                </c:pt>
                <c:pt idx="5">
                  <c:v>Unknown</c:v>
                </c:pt>
              </c:strCache>
            </c:strRef>
          </c:cat>
          <c:val>
            <c:numRef>
              <c:f>Section2!$B$35:$B$40</c:f>
              <c:numCache>
                <c:formatCode>0.0%</c:formatCode>
                <c:ptCount val="6"/>
                <c:pt idx="0">
                  <c:v>0.156</c:v>
                </c:pt>
                <c:pt idx="1">
                  <c:v>0.11600000000000001</c:v>
                </c:pt>
                <c:pt idx="2">
                  <c:v>0.56999999999999995</c:v>
                </c:pt>
                <c:pt idx="3">
                  <c:v>9.6000000000000002E-2</c:v>
                </c:pt>
                <c:pt idx="4">
                  <c:v>6.8000000000000005E-2</c:v>
                </c:pt>
                <c:pt idx="5">
                  <c:v>4.7E-2</c:v>
                </c:pt>
              </c:numCache>
            </c:numRef>
          </c:val>
          <c:extLst>
            <c:ext xmlns:c16="http://schemas.microsoft.com/office/drawing/2014/chart" uri="{C3380CC4-5D6E-409C-BE32-E72D297353CC}">
              <c16:uniqueId val="{00000000-FC3A-42B2-A921-F095E7A557B1}"/>
            </c:ext>
          </c:extLst>
        </c:ser>
        <c:ser>
          <c:idx val="1"/>
          <c:order val="1"/>
          <c:tx>
            <c:strRef>
              <c:f>Section2!$C$34</c:f>
              <c:strCache>
                <c:ptCount val="1"/>
                <c:pt idx="0">
                  <c:v>Non-Health Center Physicians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Section2!$A$35:$A$40</c:f>
              <c:strCache>
                <c:ptCount val="6"/>
                <c:pt idx="0">
                  <c:v>Private Insurance</c:v>
                </c:pt>
                <c:pt idx="1">
                  <c:v>Medicare</c:v>
                </c:pt>
                <c:pt idx="2">
                  <c:v>Medicaid or CHIP</c:v>
                </c:pt>
                <c:pt idx="3">
                  <c:v>No Insurance</c:v>
                </c:pt>
                <c:pt idx="4">
                  <c:v>Other</c:v>
                </c:pt>
                <c:pt idx="5">
                  <c:v>Unknown</c:v>
                </c:pt>
              </c:strCache>
            </c:strRef>
          </c:cat>
          <c:val>
            <c:numRef>
              <c:f>Section2!$C$35:$C$40</c:f>
              <c:numCache>
                <c:formatCode>0.0%</c:formatCode>
                <c:ptCount val="6"/>
                <c:pt idx="0">
                  <c:v>0.59899999999999998</c:v>
                </c:pt>
                <c:pt idx="1">
                  <c:v>0.26800000000000002</c:v>
                </c:pt>
                <c:pt idx="2">
                  <c:v>0.129</c:v>
                </c:pt>
                <c:pt idx="3">
                  <c:v>0.05</c:v>
                </c:pt>
                <c:pt idx="4">
                  <c:v>2.3E-2</c:v>
                </c:pt>
                <c:pt idx="5">
                  <c:v>4.9000000000000002E-2</c:v>
                </c:pt>
              </c:numCache>
            </c:numRef>
          </c:val>
          <c:extLst>
            <c:ext xmlns:c16="http://schemas.microsoft.com/office/drawing/2014/chart" uri="{C3380CC4-5D6E-409C-BE32-E72D297353CC}">
              <c16:uniqueId val="{00000001-FC3A-42B2-A921-F095E7A557B1}"/>
            </c:ext>
          </c:extLst>
        </c:ser>
        <c:dLbls>
          <c:showLegendKey val="0"/>
          <c:showVal val="0"/>
          <c:showCatName val="0"/>
          <c:showSerName val="0"/>
          <c:showPercent val="0"/>
          <c:showBubbleSize val="0"/>
        </c:dLbls>
        <c:gapWidth val="63"/>
        <c:axId val="84726976"/>
        <c:axId val="84730304"/>
      </c:barChart>
      <c:catAx>
        <c:axId val="8472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crossAx val="84730304"/>
        <c:crosses val="autoZero"/>
        <c:auto val="1"/>
        <c:lblAlgn val="ctr"/>
        <c:lblOffset val="100"/>
        <c:noMultiLvlLbl val="0"/>
      </c:catAx>
      <c:valAx>
        <c:axId val="84730304"/>
        <c:scaling>
          <c:orientation val="minMax"/>
        </c:scaling>
        <c:delete val="1"/>
        <c:axPos val="b"/>
        <c:numFmt formatCode="0.0%" sourceLinked="1"/>
        <c:majorTickMark val="none"/>
        <c:minorTickMark val="none"/>
        <c:tickLblPos val="nextTo"/>
        <c:crossAx val="8472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92592592592591E-2"/>
          <c:y val="0"/>
          <c:w val="0.94848352289297166"/>
          <c:h val="0.90268157743560373"/>
        </c:manualLayout>
      </c:layout>
      <c:lineChart>
        <c:grouping val="standard"/>
        <c:varyColors val="0"/>
        <c:ser>
          <c:idx val="0"/>
          <c:order val="0"/>
          <c:tx>
            <c:strRef>
              <c:f>Section2!$A$43</c:f>
              <c:strCache>
                <c:ptCount val="1"/>
                <c:pt idx="0">
                  <c:v>Medicaid</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0"/>
              <c:layout>
                <c:manualLayout>
                  <c:x val="-2.3886063721201518E-2"/>
                  <c:y val="-2.3809523809523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61-489C-A6FC-0E2548A01BBD}"/>
                </c:ext>
              </c:extLst>
            </c:dLbl>
            <c:dLbl>
              <c:idx val="1"/>
              <c:layout>
                <c:manualLayout>
                  <c:x val="-1.5703193350831167E-2"/>
                  <c:y val="-7.93650793650798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61-489C-A6FC-0E2548A01BBD}"/>
                </c:ext>
              </c:extLst>
            </c:dLbl>
            <c:spPr>
              <a:solidFill>
                <a:prstClr val="white"/>
              </a:solidFill>
              <a:ln w="19050">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rgbClr val="003C6A"/>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Section2!$B$42:$L$42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Section2!$B$43:$L$43</c:f>
              <c:numCache>
                <c:formatCode>General</c:formatCode>
                <c:ptCount val="11"/>
                <c:pt idx="0">
                  <c:v>7.5</c:v>
                </c:pt>
                <c:pt idx="1">
                  <c:v>8</c:v>
                </c:pt>
                <c:pt idx="2">
                  <c:v>8.4</c:v>
                </c:pt>
                <c:pt idx="3">
                  <c:v>8.8000000000000007</c:v>
                </c:pt>
                <c:pt idx="4">
                  <c:v>10.7</c:v>
                </c:pt>
                <c:pt idx="5">
                  <c:v>11.9</c:v>
                </c:pt>
                <c:pt idx="6">
                  <c:v>12.7</c:v>
                </c:pt>
                <c:pt idx="7">
                  <c:v>13.3</c:v>
                </c:pt>
                <c:pt idx="8">
                  <c:v>13.7</c:v>
                </c:pt>
                <c:pt idx="9">
                  <c:v>14.2</c:v>
                </c:pt>
                <c:pt idx="10">
                  <c:v>13.2</c:v>
                </c:pt>
              </c:numCache>
            </c:numRef>
          </c:val>
          <c:smooth val="0"/>
          <c:extLst>
            <c:ext xmlns:c16="http://schemas.microsoft.com/office/drawing/2014/chart" uri="{C3380CC4-5D6E-409C-BE32-E72D297353CC}">
              <c16:uniqueId val="{00000000-4C61-489C-A6FC-0E2548A01BBD}"/>
            </c:ext>
          </c:extLst>
        </c:ser>
        <c:ser>
          <c:idx val="1"/>
          <c:order val="1"/>
          <c:tx>
            <c:strRef>
              <c:f>Section2!$A$44</c:f>
              <c:strCache>
                <c:ptCount val="1"/>
                <c:pt idx="0">
                  <c:v>Uninsured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2149952610090406E-2"/>
                  <c:y val="2.3809523809523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F4-4501-823A-28B75756DCD2}"/>
                </c:ext>
              </c:extLst>
            </c:dLbl>
            <c:dLbl>
              <c:idx val="1"/>
              <c:layout>
                <c:manualLayout>
                  <c:x val="-2.0014490376202974E-2"/>
                  <c:y val="1.3227513227513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F4-4501-823A-28B75756DCD2}"/>
                </c:ext>
              </c:extLst>
            </c:dLbl>
            <c:dLbl>
              <c:idx val="2"/>
              <c:layout>
                <c:manualLayout>
                  <c:x val="-1.8677730387868227E-2"/>
                  <c:y val="2.6455026455026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F4-4501-823A-28B75756DCD2}"/>
                </c:ext>
              </c:extLst>
            </c:dLbl>
            <c:dLbl>
              <c:idx val="10"/>
              <c:layout>
                <c:manualLayout>
                  <c:x val="-2.0011574074074074E-2"/>
                  <c:y val="-2.116402116402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F4-4501-823A-28B75756DCD2}"/>
                </c:ext>
              </c:extLst>
            </c:dLbl>
            <c:spPr>
              <a:solidFill>
                <a:schemeClr val="lt1"/>
              </a:solidFill>
              <a:ln w="19050">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accent2"/>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Section2!$B$42:$L$42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Section2!$B$44:$L$44</c:f>
              <c:numCache>
                <c:formatCode>General</c:formatCode>
                <c:ptCount val="11"/>
                <c:pt idx="0">
                  <c:v>7.3</c:v>
                </c:pt>
                <c:pt idx="1">
                  <c:v>7.4</c:v>
                </c:pt>
                <c:pt idx="2">
                  <c:v>7.6</c:v>
                </c:pt>
                <c:pt idx="3">
                  <c:v>7.6</c:v>
                </c:pt>
                <c:pt idx="4">
                  <c:v>6.4</c:v>
                </c:pt>
                <c:pt idx="5">
                  <c:v>5.9</c:v>
                </c:pt>
                <c:pt idx="6">
                  <c:v>6.1</c:v>
                </c:pt>
                <c:pt idx="7">
                  <c:v>6.2</c:v>
                </c:pt>
                <c:pt idx="8">
                  <c:v>6.4</c:v>
                </c:pt>
                <c:pt idx="9">
                  <c:v>6.8</c:v>
                </c:pt>
                <c:pt idx="10">
                  <c:v>6.2</c:v>
                </c:pt>
              </c:numCache>
            </c:numRef>
          </c:val>
          <c:smooth val="0"/>
          <c:extLst>
            <c:ext xmlns:c16="http://schemas.microsoft.com/office/drawing/2014/chart" uri="{C3380CC4-5D6E-409C-BE32-E72D297353CC}">
              <c16:uniqueId val="{00000001-4C61-489C-A6FC-0E2548A01BBD}"/>
            </c:ext>
          </c:extLst>
        </c:ser>
        <c:ser>
          <c:idx val="2"/>
          <c:order val="2"/>
          <c:tx>
            <c:strRef>
              <c:f>Section2!$A$45</c:f>
              <c:strCache>
                <c:ptCount val="1"/>
                <c:pt idx="0">
                  <c:v>Private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0"/>
              <c:layout>
                <c:manualLayout>
                  <c:x val="-2.0011574074074074E-2"/>
                  <c:y val="2.3809523809523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F4-4501-823A-28B75756DCD2}"/>
                </c:ext>
              </c:extLst>
            </c:dLbl>
            <c:spPr>
              <a:solidFill>
                <a:schemeClr val="lt1"/>
              </a:solidFill>
              <a:ln w="19050">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rgbClr val="789904"/>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Section2!$B$42:$L$42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Section2!$B$45:$L$45</c:f>
              <c:numCache>
                <c:formatCode>General</c:formatCode>
                <c:ptCount val="11"/>
                <c:pt idx="0">
                  <c:v>2.7</c:v>
                </c:pt>
                <c:pt idx="1">
                  <c:v>2.9</c:v>
                </c:pt>
                <c:pt idx="2">
                  <c:v>3</c:v>
                </c:pt>
                <c:pt idx="3">
                  <c:v>3.1</c:v>
                </c:pt>
                <c:pt idx="4">
                  <c:v>3.6</c:v>
                </c:pt>
                <c:pt idx="5">
                  <c:v>4.0999999999999996</c:v>
                </c:pt>
                <c:pt idx="6">
                  <c:v>4.4000000000000004</c:v>
                </c:pt>
                <c:pt idx="7">
                  <c:v>4.8</c:v>
                </c:pt>
                <c:pt idx="8">
                  <c:v>5.2</c:v>
                </c:pt>
                <c:pt idx="9">
                  <c:v>5.6</c:v>
                </c:pt>
                <c:pt idx="10">
                  <c:v>5.9</c:v>
                </c:pt>
              </c:numCache>
            </c:numRef>
          </c:val>
          <c:smooth val="0"/>
          <c:extLst>
            <c:ext xmlns:c16="http://schemas.microsoft.com/office/drawing/2014/chart" uri="{C3380CC4-5D6E-409C-BE32-E72D297353CC}">
              <c16:uniqueId val="{00000002-4C61-489C-A6FC-0E2548A01BBD}"/>
            </c:ext>
          </c:extLst>
        </c:ser>
        <c:ser>
          <c:idx val="3"/>
          <c:order val="3"/>
          <c:tx>
            <c:strRef>
              <c:f>Section2!$A$46</c:f>
              <c:strCache>
                <c:ptCount val="1"/>
                <c:pt idx="0">
                  <c:v>Medicare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solidFill>
                <a:schemeClr val="bg1"/>
              </a:solidFill>
              <a:ln w="19050">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accent4"/>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Section2!$B$42:$L$42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Section2!$B$46:$L$46</c:f>
              <c:numCache>
                <c:formatCode>General</c:formatCode>
                <c:ptCount val="11"/>
                <c:pt idx="0">
                  <c:v>1.5</c:v>
                </c:pt>
                <c:pt idx="1">
                  <c:v>1.6</c:v>
                </c:pt>
                <c:pt idx="2">
                  <c:v>1.7</c:v>
                </c:pt>
                <c:pt idx="3">
                  <c:v>1.8</c:v>
                </c:pt>
                <c:pt idx="4">
                  <c:v>2</c:v>
                </c:pt>
                <c:pt idx="5">
                  <c:v>2.2000000000000002</c:v>
                </c:pt>
                <c:pt idx="6">
                  <c:v>2.4</c:v>
                </c:pt>
                <c:pt idx="7">
                  <c:v>2.6</c:v>
                </c:pt>
                <c:pt idx="8">
                  <c:v>2.7</c:v>
                </c:pt>
                <c:pt idx="9">
                  <c:v>2.9</c:v>
                </c:pt>
                <c:pt idx="10">
                  <c:v>3</c:v>
                </c:pt>
              </c:numCache>
            </c:numRef>
          </c:val>
          <c:smooth val="0"/>
          <c:extLst>
            <c:ext xmlns:c16="http://schemas.microsoft.com/office/drawing/2014/chart" uri="{C3380CC4-5D6E-409C-BE32-E72D297353CC}">
              <c16:uniqueId val="{00000003-4C61-489C-A6FC-0E2548A01BBD}"/>
            </c:ext>
          </c:extLst>
        </c:ser>
        <c:ser>
          <c:idx val="4"/>
          <c:order val="4"/>
          <c:tx>
            <c:strRef>
              <c:f>Section2!$A$47</c:f>
              <c:strCache>
                <c:ptCount val="1"/>
                <c:pt idx="0">
                  <c:v>Other</c:v>
                </c:pt>
              </c:strCache>
            </c:strRef>
          </c:tx>
          <c:spPr>
            <a:ln w="28575" cap="rnd">
              <a:solidFill>
                <a:schemeClr val="accent5"/>
              </a:solidFill>
              <a:round/>
            </a:ln>
            <a:effectLst/>
          </c:spPr>
          <c:marker>
            <c:symbol val="none"/>
          </c:marker>
          <c:dLbls>
            <c:spPr>
              <a:solidFill>
                <a:schemeClr val="bg1"/>
              </a:solidFill>
              <a:ln w="19050">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accent5"/>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Section2!$B$42:$L$42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Section2!$B$47:$L$47</c:f>
              <c:numCache>
                <c:formatCode>General</c:formatCode>
                <c:ptCount val="11"/>
                <c:pt idx="0">
                  <c:v>0.5</c:v>
                </c:pt>
                <c:pt idx="1">
                  <c:v>0.5</c:v>
                </c:pt>
                <c:pt idx="2">
                  <c:v>0.5</c:v>
                </c:pt>
                <c:pt idx="3">
                  <c:v>0.4</c:v>
                </c:pt>
                <c:pt idx="4">
                  <c:v>0.3</c:v>
                </c:pt>
                <c:pt idx="5">
                  <c:v>0.2</c:v>
                </c:pt>
                <c:pt idx="6">
                  <c:v>0.3</c:v>
                </c:pt>
                <c:pt idx="7">
                  <c:v>0.3</c:v>
                </c:pt>
                <c:pt idx="8">
                  <c:v>0.3</c:v>
                </c:pt>
                <c:pt idx="9">
                  <c:v>0.3</c:v>
                </c:pt>
                <c:pt idx="10">
                  <c:v>0.3</c:v>
                </c:pt>
              </c:numCache>
            </c:numRef>
          </c:val>
          <c:smooth val="0"/>
          <c:extLst>
            <c:ext xmlns:c16="http://schemas.microsoft.com/office/drawing/2014/chart" uri="{C3380CC4-5D6E-409C-BE32-E72D297353CC}">
              <c16:uniqueId val="{00000004-4C61-489C-A6FC-0E2548A01BBD}"/>
            </c:ext>
          </c:extLst>
        </c:ser>
        <c:dLbls>
          <c:dLblPos val="ctr"/>
          <c:showLegendKey val="0"/>
          <c:showVal val="1"/>
          <c:showCatName val="0"/>
          <c:showSerName val="0"/>
          <c:showPercent val="0"/>
          <c:showBubbleSize val="0"/>
        </c:dLbls>
        <c:marker val="1"/>
        <c:smooth val="0"/>
        <c:axId val="2077555887"/>
        <c:axId val="2007739855"/>
      </c:lineChart>
      <c:catAx>
        <c:axId val="2077555887"/>
        <c:scaling>
          <c:orientation val="minMax"/>
        </c:scaling>
        <c:delete val="0"/>
        <c:axPos val="b"/>
        <c:numFmt formatCode="General" sourceLinked="1"/>
        <c:majorTickMark val="out"/>
        <c:minorTickMark val="none"/>
        <c:tickLblPos val="nextTo"/>
        <c:spPr>
          <a:noFill/>
          <a:ln w="9525" cap="flat" cmpd="sng" algn="ctr">
            <a:solidFill>
              <a:srgbClr val="5E5E5E"/>
            </a:solid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07739855"/>
        <c:crosses val="autoZero"/>
        <c:auto val="1"/>
        <c:lblAlgn val="ctr"/>
        <c:lblOffset val="100"/>
        <c:noMultiLvlLbl val="0"/>
      </c:catAx>
      <c:valAx>
        <c:axId val="2007739855"/>
        <c:scaling>
          <c:orientation val="minMax"/>
        </c:scaling>
        <c:delete val="1"/>
        <c:axPos val="l"/>
        <c:numFmt formatCode="General" sourceLinked="1"/>
        <c:majorTickMark val="none"/>
        <c:minorTickMark val="none"/>
        <c:tickLblPos val="nextTo"/>
        <c:crossAx val="2077555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016076115485568E-2"/>
          <c:y val="0.13015873015873017"/>
          <c:w val="0.93970614610673664"/>
          <c:h val="0.661511811023622"/>
        </c:manualLayout>
      </c:layout>
      <c:barChart>
        <c:barDir val="col"/>
        <c:grouping val="clustered"/>
        <c:varyColors val="0"/>
        <c:ser>
          <c:idx val="0"/>
          <c:order val="0"/>
          <c:tx>
            <c:strRef>
              <c:f>'Section 3'!$B$3</c:f>
              <c:strCache>
                <c:ptCount val="1"/>
                <c:pt idx="0">
                  <c:v>National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3'!$A$4:$A$5</c:f>
              <c:strCache>
                <c:ptCount val="2"/>
                <c:pt idx="0">
                  <c:v>% of Population with Hypertension Under Control</c:v>
                </c:pt>
                <c:pt idx="1">
                  <c:v>% of Population with Diabetes Under Control</c:v>
                </c:pt>
              </c:strCache>
            </c:strRef>
          </c:cat>
          <c:val>
            <c:numRef>
              <c:f>'Section 3'!$B$4:$B$5</c:f>
              <c:numCache>
                <c:formatCode>0%</c:formatCode>
                <c:ptCount val="2"/>
                <c:pt idx="0">
                  <c:v>0.26</c:v>
                </c:pt>
                <c:pt idx="1">
                  <c:v>0.19</c:v>
                </c:pt>
              </c:numCache>
            </c:numRef>
          </c:val>
          <c:extLst>
            <c:ext xmlns:c16="http://schemas.microsoft.com/office/drawing/2014/chart" uri="{C3380CC4-5D6E-409C-BE32-E72D297353CC}">
              <c16:uniqueId val="{00000000-E648-44A6-B593-BB8209731C09}"/>
            </c:ext>
          </c:extLst>
        </c:ser>
        <c:ser>
          <c:idx val="1"/>
          <c:order val="1"/>
          <c:tx>
            <c:strRef>
              <c:f>'Section 3'!$C$3</c:f>
              <c:strCache>
                <c:ptCount val="1"/>
                <c:pt idx="0">
                  <c:v>Health Center</c:v>
                </c:pt>
              </c:strCache>
            </c:strRef>
          </c:tx>
          <c:spPr>
            <a:solidFill>
              <a:schemeClr val="accent2"/>
            </a:solidFill>
            <a:ln>
              <a:noFill/>
            </a:ln>
            <a:effectLst/>
          </c:spPr>
          <c:invertIfNegative val="0"/>
          <c:dLbls>
            <c:dLbl>
              <c:idx val="1"/>
              <c:tx>
                <c:rich>
                  <a:bodyPr/>
                  <a:lstStyle/>
                  <a:p>
                    <a:r>
                      <a:rPr lang="en-US"/>
                      <a:t>64%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71C-45BF-ACDF-92195AAE15C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3'!$A$4:$A$5</c:f>
              <c:strCache>
                <c:ptCount val="2"/>
                <c:pt idx="0">
                  <c:v>% of Population with Hypertension Under Control</c:v>
                </c:pt>
                <c:pt idx="1">
                  <c:v>% of Population with Diabetes Under Control</c:v>
                </c:pt>
              </c:strCache>
            </c:strRef>
          </c:cat>
          <c:val>
            <c:numRef>
              <c:f>'Section 3'!$C$4:$C$5</c:f>
              <c:numCache>
                <c:formatCode>0%</c:formatCode>
                <c:ptCount val="2"/>
                <c:pt idx="0">
                  <c:v>0.57999999999999996</c:v>
                </c:pt>
                <c:pt idx="1">
                  <c:v>0.32</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max val="0.70000000000000007"/>
          <c:min val="0"/>
        </c:scaling>
        <c:delete val="1"/>
        <c:axPos val="l"/>
        <c:numFmt formatCode="0%" sourceLinked="1"/>
        <c:majorTickMark val="out"/>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31558555180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6459225491550395E-2"/>
          <c:w val="1"/>
          <c:h val="0.71971980476124697"/>
        </c:manualLayout>
      </c:layout>
      <c:barChart>
        <c:barDir val="col"/>
        <c:grouping val="clustered"/>
        <c:varyColors val="0"/>
        <c:ser>
          <c:idx val="0"/>
          <c:order val="0"/>
          <c:tx>
            <c:strRef>
              <c:f>'Section 3'!$B$127</c:f>
              <c:strCache>
                <c:ptCount val="1"/>
                <c:pt idx="0">
                  <c:v>National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3'!$A$128:$A$133</c:f>
              <c:strCache>
                <c:ptCount val="6"/>
                <c:pt idx="0">
                  <c:v>Hispanic /
Latino</c:v>
                </c:pt>
                <c:pt idx="1">
                  <c:v>American Indian or Alaska Native</c:v>
                </c:pt>
                <c:pt idx="2">
                  <c:v>Native Hawaiian or Other Pacific Islander</c:v>
                </c:pt>
                <c:pt idx="3">
                  <c:v>Asian</c:v>
                </c:pt>
                <c:pt idx="4">
                  <c:v>More than One Race</c:v>
                </c:pt>
                <c:pt idx="5">
                  <c:v>Black or African American</c:v>
                </c:pt>
              </c:strCache>
            </c:strRef>
          </c:cat>
          <c:val>
            <c:numRef>
              <c:f>'Section 3'!$B$128:$B$133</c:f>
              <c:numCache>
                <c:formatCode>0.0%</c:formatCode>
                <c:ptCount val="6"/>
                <c:pt idx="0">
                  <c:v>7.2999999999999995E-2</c:v>
                </c:pt>
                <c:pt idx="1">
                  <c:v>7.9277994184451639E-2</c:v>
                </c:pt>
                <c:pt idx="2">
                  <c:v>8.3000000000000004E-2</c:v>
                </c:pt>
                <c:pt idx="3">
                  <c:v>8.5000000000000006E-2</c:v>
                </c:pt>
                <c:pt idx="4">
                  <c:v>8.8697642025669085E-2</c:v>
                </c:pt>
                <c:pt idx="5">
                  <c:v>0.13800000000000001</c:v>
                </c:pt>
              </c:numCache>
            </c:numRef>
          </c:val>
          <c:extLst>
            <c:ext xmlns:c16="http://schemas.microsoft.com/office/drawing/2014/chart" uri="{C3380CC4-5D6E-409C-BE32-E72D297353CC}">
              <c16:uniqueId val="{00000000-E648-44A6-B593-BB8209731C09}"/>
            </c:ext>
          </c:extLst>
        </c:ser>
        <c:ser>
          <c:idx val="1"/>
          <c:order val="1"/>
          <c:tx>
            <c:strRef>
              <c:f>'Section 3'!$C$127</c:f>
              <c:strCache>
                <c:ptCount val="1"/>
                <c:pt idx="0">
                  <c:v>Health Center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3'!$A$128:$A$133</c:f>
              <c:strCache>
                <c:ptCount val="6"/>
                <c:pt idx="0">
                  <c:v>Hispanic /
Latino</c:v>
                </c:pt>
                <c:pt idx="1">
                  <c:v>American Indian or Alaska Native</c:v>
                </c:pt>
                <c:pt idx="2">
                  <c:v>Native Hawaiian or Other Pacific Islander</c:v>
                </c:pt>
                <c:pt idx="3">
                  <c:v>Asian</c:v>
                </c:pt>
                <c:pt idx="4">
                  <c:v>More than One Race</c:v>
                </c:pt>
                <c:pt idx="5">
                  <c:v>Black or African American</c:v>
                </c:pt>
              </c:strCache>
            </c:strRef>
          </c:cat>
          <c:val>
            <c:numRef>
              <c:f>'Section 3'!$C$128:$C$133</c:f>
              <c:numCache>
                <c:formatCode>0.0%</c:formatCode>
                <c:ptCount val="6"/>
                <c:pt idx="0">
                  <c:v>6.9000000000000006E-2</c:v>
                </c:pt>
                <c:pt idx="1">
                  <c:v>6.7996373526745243E-2</c:v>
                </c:pt>
                <c:pt idx="2">
                  <c:v>7.4851665905979012E-2</c:v>
                </c:pt>
                <c:pt idx="3">
                  <c:v>7.3879142300194933E-2</c:v>
                </c:pt>
                <c:pt idx="4">
                  <c:v>7.8212290502793297E-2</c:v>
                </c:pt>
                <c:pt idx="5">
                  <c:v>0.12003020090971032</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0%"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5462561971420239"/>
          <c:y val="0.90818022747156602"/>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9448576055E-2"/>
          <c:y val="0.11456348135934151"/>
          <c:w val="0.96944444110284789"/>
          <c:h val="0.72583921103875104"/>
        </c:manualLayout>
      </c:layout>
      <c:barChart>
        <c:barDir val="col"/>
        <c:grouping val="clustered"/>
        <c:varyColors val="0"/>
        <c:ser>
          <c:idx val="0"/>
          <c:order val="0"/>
          <c:tx>
            <c:strRef>
              <c:f>'Section 3'!$B$44</c:f>
              <c:strCache>
                <c:ptCount val="1"/>
                <c:pt idx="0">
                  <c:v>Average Rate in High-Performing Health Centers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3'!$A$45:$A$47</c:f>
              <c:strCache>
                <c:ptCount val="3"/>
                <c:pt idx="0">
                  <c:v>Diabetes Control</c:v>
                </c:pt>
                <c:pt idx="1">
                  <c:v>Blood Pressure Control</c:v>
                </c:pt>
                <c:pt idx="2">
                  <c:v>Pap Test</c:v>
                </c:pt>
              </c:strCache>
            </c:strRef>
          </c:cat>
          <c:val>
            <c:numRef>
              <c:f>'Section 3'!$B$45:$B$47</c:f>
              <c:numCache>
                <c:formatCode>0%</c:formatCode>
                <c:ptCount val="3"/>
                <c:pt idx="0">
                  <c:v>0.79</c:v>
                </c:pt>
                <c:pt idx="1">
                  <c:v>0.73</c:v>
                </c:pt>
                <c:pt idx="2">
                  <c:v>0.81</c:v>
                </c:pt>
              </c:numCache>
            </c:numRef>
          </c:val>
          <c:extLst>
            <c:ext xmlns:c16="http://schemas.microsoft.com/office/drawing/2014/chart" uri="{C3380CC4-5D6E-409C-BE32-E72D297353CC}">
              <c16:uniqueId val="{00000000-7ED6-45C9-84D4-812BA9556CD8}"/>
            </c:ext>
          </c:extLst>
        </c:ser>
        <c:ser>
          <c:idx val="2"/>
          <c:order val="2"/>
          <c:tx>
            <c:strRef>
              <c:f>'Section 3'!$D$44</c:f>
              <c:strCache>
                <c:ptCount val="1"/>
                <c:pt idx="0">
                  <c:v>Average Rate in All Health Centers</c:v>
                </c:pt>
              </c:strCache>
            </c:strRef>
          </c:tx>
          <c:spPr>
            <a:solidFill>
              <a:srgbClr val="E87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3'!$A$45:$A$47</c:f>
              <c:strCache>
                <c:ptCount val="3"/>
                <c:pt idx="0">
                  <c:v>Diabetes Control</c:v>
                </c:pt>
                <c:pt idx="1">
                  <c:v>Blood Pressure Control</c:v>
                </c:pt>
                <c:pt idx="2">
                  <c:v>Pap Test</c:v>
                </c:pt>
              </c:strCache>
            </c:strRef>
          </c:cat>
          <c:val>
            <c:numRef>
              <c:f>'Section 3'!$D$45:$D$47</c:f>
              <c:numCache>
                <c:formatCode>0%</c:formatCode>
                <c:ptCount val="3"/>
                <c:pt idx="0">
                  <c:v>0.71</c:v>
                </c:pt>
                <c:pt idx="1">
                  <c:v>0.63</c:v>
                </c:pt>
                <c:pt idx="2">
                  <c:v>0.54</c:v>
                </c:pt>
              </c:numCache>
            </c:numRef>
          </c:val>
          <c:extLst>
            <c:ext xmlns:c16="http://schemas.microsoft.com/office/drawing/2014/chart" uri="{C3380CC4-5D6E-409C-BE32-E72D297353CC}">
              <c16:uniqueId val="{00000001-7ED6-45C9-84D4-812BA9556CD8}"/>
            </c:ext>
          </c:extLst>
        </c:ser>
        <c:dLbls>
          <c:showLegendKey val="0"/>
          <c:showVal val="0"/>
          <c:showCatName val="0"/>
          <c:showSerName val="0"/>
          <c:showPercent val="0"/>
          <c:showBubbleSize val="0"/>
        </c:dLbls>
        <c:gapWidth val="219"/>
        <c:overlap val="-27"/>
        <c:axId val="2077212223"/>
        <c:axId val="1998934511"/>
      </c:barChart>
      <c:scatterChart>
        <c:scatterStyle val="lineMarker"/>
        <c:varyColors val="0"/>
        <c:ser>
          <c:idx val="1"/>
          <c:order val="1"/>
          <c:tx>
            <c:strRef>
              <c:f>'Section 3'!$C$44</c:f>
              <c:strCache>
                <c:ptCount val="1"/>
                <c:pt idx="0">
                  <c:v>asdfadsf</c:v>
                </c:pt>
              </c:strCache>
            </c:strRef>
          </c:tx>
          <c:spPr>
            <a:ln w="25400" cap="rnd">
              <a:noFill/>
              <a:round/>
            </a:ln>
            <a:effectLst/>
          </c:spPr>
          <c:marker>
            <c:symbol val="dash"/>
            <c:size val="18"/>
            <c:spPr>
              <a:solidFill>
                <a:schemeClr val="accent3"/>
              </a:solidFill>
              <a:ln w="9525">
                <a:noFill/>
              </a:ln>
              <a:effectLst/>
            </c:spPr>
          </c:marker>
          <c:xVal>
            <c:strRef>
              <c:f>'Section 3'!$A$45:$A$47</c:f>
              <c:strCache>
                <c:ptCount val="3"/>
                <c:pt idx="0">
                  <c:v>Diabetes Control</c:v>
                </c:pt>
                <c:pt idx="1">
                  <c:v>Blood Pressure Control</c:v>
                </c:pt>
                <c:pt idx="2">
                  <c:v>Pap Test</c:v>
                </c:pt>
              </c:strCache>
            </c:strRef>
          </c:xVal>
          <c:yVal>
            <c:numRef>
              <c:f>'Section 3'!$C$45:$C$47</c:f>
              <c:numCache>
                <c:formatCode>General</c:formatCode>
                <c:ptCount val="3"/>
              </c:numCache>
            </c:numRef>
          </c:yVal>
          <c:smooth val="0"/>
          <c:extLst>
            <c:ext xmlns:c16="http://schemas.microsoft.com/office/drawing/2014/chart" uri="{C3380CC4-5D6E-409C-BE32-E72D297353CC}">
              <c16:uniqueId val="{00000002-7ED6-45C9-84D4-812BA9556CD8}"/>
            </c:ext>
          </c:extLst>
        </c:ser>
        <c:dLbls>
          <c:showLegendKey val="0"/>
          <c:showVal val="0"/>
          <c:showCatName val="0"/>
          <c:showSerName val="0"/>
          <c:showPercent val="0"/>
          <c:showBubbleSize val="0"/>
        </c:dLbls>
        <c:axId val="2077212223"/>
        <c:axId val="1998934511"/>
      </c:scatterChart>
      <c:catAx>
        <c:axId val="207721222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934511"/>
        <c:crosses val="autoZero"/>
        <c:auto val="1"/>
        <c:lblAlgn val="ctr"/>
        <c:lblOffset val="100"/>
        <c:noMultiLvlLbl val="0"/>
      </c:catAx>
      <c:valAx>
        <c:axId val="1998934511"/>
        <c:scaling>
          <c:orientation val="minMax"/>
          <c:max val="1"/>
        </c:scaling>
        <c:delete val="1"/>
        <c:axPos val="l"/>
        <c:numFmt formatCode="0%" sourceLinked="1"/>
        <c:majorTickMark val="out"/>
        <c:minorTickMark val="none"/>
        <c:tickLblPos val="nextTo"/>
        <c:crossAx val="2077212223"/>
        <c:crosses val="autoZero"/>
        <c:crossBetween val="between"/>
      </c:valAx>
      <c:spPr>
        <a:noFill/>
        <a:ln>
          <a:noFill/>
        </a:ln>
        <a:effectLst/>
      </c:spPr>
    </c:plotArea>
    <c:legend>
      <c:legendPos val="b"/>
      <c:legendEntry>
        <c:idx val="2"/>
        <c:delete val="1"/>
      </c:legendEntry>
      <c:layout>
        <c:manualLayout>
          <c:xMode val="edge"/>
          <c:yMode val="edge"/>
          <c:x val="5.4624451519381854E-2"/>
          <c:y val="1.1576405062043301E-2"/>
          <c:w val="0.8882681673467191"/>
          <c:h val="9.327492514139956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00000000000001E-2"/>
          <c:y val="0.1189358372456964"/>
          <c:w val="0.96944444444444444"/>
          <c:h val="0.75391618301233476"/>
        </c:manualLayout>
      </c:layout>
      <c:barChart>
        <c:barDir val="col"/>
        <c:grouping val="clustered"/>
        <c:varyColors val="0"/>
        <c:ser>
          <c:idx val="0"/>
          <c:order val="0"/>
          <c:tx>
            <c:strRef>
              <c:f>Section1!$G$5</c:f>
              <c:strCache>
                <c:ptCount val="1"/>
                <c:pt idx="0">
                  <c:v>U.S. Population</c:v>
                </c:pt>
              </c:strCache>
            </c:strRef>
          </c:tx>
          <c:spPr>
            <a:solidFill>
              <a:schemeClr val="accent1"/>
            </a:solidFill>
            <a:ln>
              <a:noFill/>
            </a:ln>
            <a:effectLst/>
          </c:spPr>
          <c:invertIfNegative val="0"/>
          <c:dLbls>
            <c:dLbl>
              <c:idx val="0"/>
              <c:tx>
                <c:rich>
                  <a:bodyPr/>
                  <a:lstStyle/>
                  <a:p>
                    <a:r>
                      <a:rPr lang="en-US" dirty="0"/>
                      <a:t>0.7%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AC-4783-ACF4-0D1FFCBF81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Section1!$F$6:$F$8</c:f>
              <c:strCache>
                <c:ptCount val="3"/>
                <c:pt idx="0">
                  <c:v>Agricultural Workers</c:v>
                </c:pt>
                <c:pt idx="1">
                  <c:v>Individuals Experiencing Homelessness</c:v>
                </c:pt>
                <c:pt idx="2">
                  <c:v>Residents of Public Housing*</c:v>
                </c:pt>
              </c:strCache>
            </c:strRef>
          </c:cat>
          <c:val>
            <c:numRef>
              <c:f>Section1!$G$6:$G$8</c:f>
              <c:numCache>
                <c:formatCode>0.0%</c:formatCode>
                <c:ptCount val="3"/>
                <c:pt idx="0">
                  <c:v>8.404857574574133E-3</c:v>
                </c:pt>
                <c:pt idx="1">
                  <c:v>1.7512966033557333E-3</c:v>
                </c:pt>
                <c:pt idx="2">
                  <c:v>1.3877936274660375E-2</c:v>
                </c:pt>
              </c:numCache>
            </c:numRef>
          </c:val>
          <c:extLst>
            <c:ext xmlns:c16="http://schemas.microsoft.com/office/drawing/2014/chart" uri="{C3380CC4-5D6E-409C-BE32-E72D297353CC}">
              <c16:uniqueId val="{00000000-E648-44A6-B593-BB8209731C09}"/>
            </c:ext>
          </c:extLst>
        </c:ser>
        <c:ser>
          <c:idx val="1"/>
          <c:order val="1"/>
          <c:tx>
            <c:strRef>
              <c:f>Section1!$H$5</c:f>
              <c:strCache>
                <c:ptCount val="1"/>
                <c:pt idx="0">
                  <c:v>Health Center Population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Section1!$F$6:$F$8</c:f>
              <c:strCache>
                <c:ptCount val="3"/>
                <c:pt idx="0">
                  <c:v>Agricultural Workers</c:v>
                </c:pt>
                <c:pt idx="1">
                  <c:v>Individuals Experiencing Homelessness</c:v>
                </c:pt>
                <c:pt idx="2">
                  <c:v>Residents of Public Housing*</c:v>
                </c:pt>
              </c:strCache>
            </c:strRef>
          </c:cat>
          <c:val>
            <c:numRef>
              <c:f>Section1!$H$6:$H$8</c:f>
              <c:numCache>
                <c:formatCode>0%</c:formatCode>
                <c:ptCount val="3"/>
                <c:pt idx="0">
                  <c:v>3.4197737832429673E-2</c:v>
                </c:pt>
                <c:pt idx="1">
                  <c:v>4.50441971093107E-2</c:v>
                </c:pt>
                <c:pt idx="2">
                  <c:v>0.18144296067381166</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0%" sourceLinked="1"/>
        <c:majorTickMark val="none"/>
        <c:minorTickMark val="none"/>
        <c:tickLblPos val="nextTo"/>
        <c:crossAx val="1699704255"/>
        <c:crosses val="autoZero"/>
        <c:crossBetween val="between"/>
      </c:valAx>
      <c:spPr>
        <a:noFill/>
        <a:ln w="25400">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94050743657E-3"/>
          <c:w val="0.48649431321084863"/>
          <c:h val="7.6475053294394538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669346305533796"/>
          <c:y val="0"/>
          <c:w val="0.58634822479650772"/>
          <c:h val="0.99874804350992408"/>
        </c:manualLayout>
      </c:layout>
      <c:barChart>
        <c:barDir val="bar"/>
        <c:grouping val="clustered"/>
        <c:varyColors val="0"/>
        <c:ser>
          <c:idx val="0"/>
          <c:order val="0"/>
          <c:tx>
            <c:strRef>
              <c:f>'Section 3'!$B$57</c:f>
              <c:strCache>
                <c:ptCount val="1"/>
                <c:pt idx="0">
                  <c:v>Health Center Patient Visits</c:v>
                </c:pt>
              </c:strCache>
            </c:strRef>
          </c:tx>
          <c:spPr>
            <a:solidFill>
              <a:srgbClr val="E87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3'!$A$58:$A$63</c:f>
              <c:strCache>
                <c:ptCount val="6"/>
                <c:pt idx="0">
                  <c:v>Pap Smear in the Last 3 Years</c:v>
                </c:pt>
                <c:pt idx="1">
                  <c:v>Immunization for 65 Years &amp; Older</c:v>
                </c:pt>
                <c:pt idx="2">
                  <c:v>Health Education</c:v>
                </c:pt>
                <c:pt idx="3">
                  <c:v>Tobacco Cessation Education for Smoking Patients</c:v>
                </c:pt>
                <c:pt idx="4">
                  <c:v>Asthma Education for Asthmatic Patients</c:v>
                </c:pt>
                <c:pt idx="5">
                  <c:v>Medicaid Patients Receiving New 
Medication for Uncontrolled Hypertension</c:v>
                </c:pt>
              </c:strCache>
            </c:strRef>
          </c:cat>
          <c:val>
            <c:numRef>
              <c:f>'Section 3'!$B$58:$B$63</c:f>
              <c:numCache>
                <c:formatCode>0%</c:formatCode>
                <c:ptCount val="6"/>
                <c:pt idx="0">
                  <c:v>0.85</c:v>
                </c:pt>
                <c:pt idx="1">
                  <c:v>0.7</c:v>
                </c:pt>
                <c:pt idx="2">
                  <c:v>0.51</c:v>
                </c:pt>
                <c:pt idx="3">
                  <c:v>0.33</c:v>
                </c:pt>
                <c:pt idx="4">
                  <c:v>0.24</c:v>
                </c:pt>
                <c:pt idx="5">
                  <c:v>0.21</c:v>
                </c:pt>
              </c:numCache>
            </c:numRef>
          </c:val>
          <c:extLst>
            <c:ext xmlns:c16="http://schemas.microsoft.com/office/drawing/2014/chart" uri="{C3380CC4-5D6E-409C-BE32-E72D297353CC}">
              <c16:uniqueId val="{00000000-697E-46DB-A191-1129C2BD15B0}"/>
            </c:ext>
          </c:extLst>
        </c:ser>
        <c:ser>
          <c:idx val="1"/>
          <c:order val="1"/>
          <c:tx>
            <c:strRef>
              <c:f>'Section 3'!$C$57</c:f>
              <c:strCache>
                <c:ptCount val="1"/>
                <c:pt idx="0">
                  <c:v>Patient Visits to Other Providers</c:v>
                </c:pt>
              </c:strCache>
            </c:strRef>
          </c:tx>
          <c:spPr>
            <a:solidFill>
              <a:srgbClr val="003C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3'!$A$58:$A$63</c:f>
              <c:strCache>
                <c:ptCount val="6"/>
                <c:pt idx="0">
                  <c:v>Pap Smear in the Last 3 Years</c:v>
                </c:pt>
                <c:pt idx="1">
                  <c:v>Immunization for 65 Years &amp; Older</c:v>
                </c:pt>
                <c:pt idx="2">
                  <c:v>Health Education</c:v>
                </c:pt>
                <c:pt idx="3">
                  <c:v>Tobacco Cessation Education for Smoking Patients</c:v>
                </c:pt>
                <c:pt idx="4">
                  <c:v>Asthma Education for Asthmatic Patients</c:v>
                </c:pt>
                <c:pt idx="5">
                  <c:v>Medicaid Patients Receiving New 
Medication for Uncontrolled Hypertension</c:v>
                </c:pt>
              </c:strCache>
            </c:strRef>
          </c:cat>
          <c:val>
            <c:numRef>
              <c:f>'Section 3'!$C$58:$C$63</c:f>
              <c:numCache>
                <c:formatCode>0%</c:formatCode>
                <c:ptCount val="6"/>
                <c:pt idx="0">
                  <c:v>0.81</c:v>
                </c:pt>
                <c:pt idx="1">
                  <c:v>0.65</c:v>
                </c:pt>
                <c:pt idx="2">
                  <c:v>0.37</c:v>
                </c:pt>
                <c:pt idx="3">
                  <c:v>0.19</c:v>
                </c:pt>
                <c:pt idx="4">
                  <c:v>0.15</c:v>
                </c:pt>
                <c:pt idx="5">
                  <c:v>0.09</c:v>
                </c:pt>
              </c:numCache>
            </c:numRef>
          </c:val>
          <c:extLst>
            <c:ext xmlns:c16="http://schemas.microsoft.com/office/drawing/2014/chart" uri="{C3380CC4-5D6E-409C-BE32-E72D297353CC}">
              <c16:uniqueId val="{00000003-C174-4AD3-BA1D-9248923EE495}"/>
            </c:ext>
          </c:extLst>
        </c:ser>
        <c:dLbls>
          <c:dLblPos val="outEnd"/>
          <c:showLegendKey val="0"/>
          <c:showVal val="1"/>
          <c:showCatName val="0"/>
          <c:showSerName val="0"/>
          <c:showPercent val="0"/>
          <c:showBubbleSize val="0"/>
        </c:dLbls>
        <c:gapWidth val="100"/>
        <c:overlap val="-27"/>
        <c:axId val="2069809679"/>
        <c:axId val="1998944495"/>
      </c:barChart>
      <c:catAx>
        <c:axId val="20698096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944495"/>
        <c:crosses val="autoZero"/>
        <c:auto val="1"/>
        <c:lblAlgn val="ctr"/>
        <c:lblOffset val="100"/>
        <c:noMultiLvlLbl val="0"/>
      </c:catAx>
      <c:valAx>
        <c:axId val="1998944495"/>
        <c:scaling>
          <c:orientation val="minMax"/>
        </c:scaling>
        <c:delete val="1"/>
        <c:axPos val="b"/>
        <c:numFmt formatCode="0%" sourceLinked="1"/>
        <c:majorTickMark val="cross"/>
        <c:minorTickMark val="none"/>
        <c:tickLblPos val="nextTo"/>
        <c:crossAx val="2069809679"/>
        <c:crosses val="autoZero"/>
        <c:crossBetween val="between"/>
        <c:majorUnit val="1"/>
      </c:valAx>
      <c:spPr>
        <a:noFill/>
        <a:ln>
          <a:noFill/>
        </a:ln>
        <a:effectLst/>
      </c:spPr>
    </c:plotArea>
    <c:legend>
      <c:legendPos val="t"/>
      <c:layout>
        <c:manualLayout>
          <c:xMode val="edge"/>
          <c:yMode val="edge"/>
          <c:x val="0.62662855624722291"/>
          <c:y val="7.0904112208818454E-2"/>
          <c:w val="0.33012701946288131"/>
          <c:h val="0.1697685038799560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2194601086351E-2"/>
          <c:y val="3.1181497519876811E-2"/>
          <c:w val="0.97301195196662471"/>
          <c:h val="0.90260797338239263"/>
        </c:manualLayout>
      </c:layout>
      <c:barChart>
        <c:barDir val="col"/>
        <c:grouping val="clustered"/>
        <c:varyColors val="0"/>
        <c:ser>
          <c:idx val="0"/>
          <c:order val="0"/>
          <c:tx>
            <c:strRef>
              <c:f>Sheet1!$B$1</c:f>
              <c:strCache>
                <c:ptCount val="1"/>
                <c:pt idx="0">
                  <c:v>HRSA-Funded Health Center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Unable to Get Medical Care</c:v>
                </c:pt>
                <c:pt idx="1">
                  <c:v>Delays in Medical Care</c:v>
                </c:pt>
                <c:pt idx="2">
                  <c:v>Unable to get Dental Care</c:v>
                </c:pt>
              </c:strCache>
            </c:strRef>
          </c:cat>
          <c:val>
            <c:numRef>
              <c:f>Sheet1!$B$2:$B$4</c:f>
              <c:numCache>
                <c:formatCode>0%</c:formatCode>
                <c:ptCount val="3"/>
                <c:pt idx="0">
                  <c:v>7.1999999999999995E-2</c:v>
                </c:pt>
                <c:pt idx="1">
                  <c:v>0.06</c:v>
                </c:pt>
                <c:pt idx="2">
                  <c:v>0.129</c:v>
                </c:pt>
              </c:numCache>
            </c:numRef>
          </c:val>
          <c:extLst>
            <c:ext xmlns:c16="http://schemas.microsoft.com/office/drawing/2014/chart" uri="{C3380CC4-5D6E-409C-BE32-E72D297353CC}">
              <c16:uniqueId val="{00000000-68E6-427F-AD20-F7B6BCEC30C8}"/>
            </c:ext>
          </c:extLst>
        </c:ser>
        <c:ser>
          <c:idx val="1"/>
          <c:order val="1"/>
          <c:tx>
            <c:strRef>
              <c:f>Sheet1!$C$1</c:f>
              <c:strCache>
                <c:ptCount val="1"/>
                <c:pt idx="0">
                  <c:v>Other Clinics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Unable to Get Medical Care</c:v>
                </c:pt>
                <c:pt idx="1">
                  <c:v>Delays in Medical Care</c:v>
                </c:pt>
                <c:pt idx="2">
                  <c:v>Unable to get Dental Care</c:v>
                </c:pt>
              </c:strCache>
            </c:strRef>
          </c:cat>
          <c:val>
            <c:numRef>
              <c:f>Sheet1!$C$2:$C$4</c:f>
              <c:numCache>
                <c:formatCode>0%</c:formatCode>
                <c:ptCount val="3"/>
                <c:pt idx="0">
                  <c:v>0.14899999999999999</c:v>
                </c:pt>
                <c:pt idx="1">
                  <c:v>0.17399999999999999</c:v>
                </c:pt>
                <c:pt idx="2">
                  <c:v>0.22900000000000001</c:v>
                </c:pt>
              </c:numCache>
            </c:numRef>
          </c:val>
          <c:extLst>
            <c:ext xmlns:c16="http://schemas.microsoft.com/office/drawing/2014/chart" uri="{C3380CC4-5D6E-409C-BE32-E72D297353CC}">
              <c16:uniqueId val="{00000001-68E6-427F-AD20-F7B6BCEC30C8}"/>
            </c:ext>
          </c:extLst>
        </c:ser>
        <c:ser>
          <c:idx val="2"/>
          <c:order val="2"/>
          <c:tx>
            <c:strRef>
              <c:f>Sheet1!$D$1</c:f>
              <c:strCache>
                <c:ptCount val="1"/>
                <c:pt idx="0">
                  <c:v>Private Physician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Unable to Get Medical Care</c:v>
                </c:pt>
                <c:pt idx="1">
                  <c:v>Delays in Medical Care</c:v>
                </c:pt>
                <c:pt idx="2">
                  <c:v>Unable to get Dental Care</c:v>
                </c:pt>
              </c:strCache>
            </c:strRef>
          </c:cat>
          <c:val>
            <c:numRef>
              <c:f>Sheet1!$D$2:$D$4</c:f>
              <c:numCache>
                <c:formatCode>0%</c:formatCode>
                <c:ptCount val="3"/>
                <c:pt idx="0">
                  <c:v>0.129</c:v>
                </c:pt>
                <c:pt idx="1">
                  <c:v>0.14299999999999999</c:v>
                </c:pt>
                <c:pt idx="2">
                  <c:v>0.214</c:v>
                </c:pt>
              </c:numCache>
            </c:numRef>
          </c:val>
          <c:extLst>
            <c:ext xmlns:c16="http://schemas.microsoft.com/office/drawing/2014/chart" uri="{C3380CC4-5D6E-409C-BE32-E72D297353CC}">
              <c16:uniqueId val="{00000002-68E6-427F-AD20-F7B6BCEC30C8}"/>
            </c:ext>
          </c:extLst>
        </c:ser>
        <c:dLbls>
          <c:dLblPos val="outEnd"/>
          <c:showLegendKey val="0"/>
          <c:showVal val="1"/>
          <c:showCatName val="0"/>
          <c:showSerName val="0"/>
          <c:showPercent val="0"/>
          <c:showBubbleSize val="0"/>
        </c:dLbls>
        <c:gapWidth val="219"/>
        <c:overlap val="-27"/>
        <c:axId val="281908240"/>
        <c:axId val="28961904"/>
      </c:barChart>
      <c:catAx>
        <c:axId val="28190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crossAx val="28961904"/>
        <c:crosses val="autoZero"/>
        <c:auto val="1"/>
        <c:lblAlgn val="ctr"/>
        <c:lblOffset val="100"/>
        <c:noMultiLvlLbl val="0"/>
      </c:catAx>
      <c:valAx>
        <c:axId val="28961904"/>
        <c:scaling>
          <c:orientation val="minMax"/>
          <c:max val="0.25"/>
          <c:min val="-5.000000000000001E-2"/>
        </c:scaling>
        <c:delete val="1"/>
        <c:axPos val="l"/>
        <c:numFmt formatCode="0%" sourceLinked="1"/>
        <c:majorTickMark val="out"/>
        <c:minorTickMark val="none"/>
        <c:tickLblPos val="nextTo"/>
        <c:crossAx val="28190824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'Section 3'!$B$84</c:f>
              <c:strCache>
                <c:ptCount val="1"/>
                <c:pt idx="0">
                  <c:v>National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3'!$A$85:$A$88</c:f>
              <c:strCache>
                <c:ptCount val="4"/>
                <c:pt idx="0">
                  <c:v>Uninsured</c:v>
                </c:pt>
                <c:pt idx="1">
                  <c:v>In Poverty*</c:v>
                </c:pt>
                <c:pt idx="2">
                  <c:v>Hispanic</c:v>
                </c:pt>
                <c:pt idx="3">
                  <c:v>Black</c:v>
                </c:pt>
              </c:strCache>
            </c:strRef>
          </c:cat>
          <c:val>
            <c:numRef>
              <c:f>'Section 3'!$B$85:$B$88</c:f>
              <c:numCache>
                <c:formatCode>0%</c:formatCode>
                <c:ptCount val="4"/>
                <c:pt idx="0">
                  <c:v>0.3</c:v>
                </c:pt>
                <c:pt idx="1">
                  <c:v>0.52200000000000002</c:v>
                </c:pt>
                <c:pt idx="2">
                  <c:v>0.61</c:v>
                </c:pt>
                <c:pt idx="3">
                  <c:v>0.7</c:v>
                </c:pt>
              </c:numCache>
            </c:numRef>
          </c:val>
          <c:extLst>
            <c:ext xmlns:c16="http://schemas.microsoft.com/office/drawing/2014/chart" uri="{C3380CC4-5D6E-409C-BE32-E72D297353CC}">
              <c16:uniqueId val="{00000000-E648-44A6-B593-BB8209731C09}"/>
            </c:ext>
          </c:extLst>
        </c:ser>
        <c:ser>
          <c:idx val="1"/>
          <c:order val="1"/>
          <c:tx>
            <c:strRef>
              <c:f>'Section 3'!$C$84</c:f>
              <c:strCache>
                <c:ptCount val="1"/>
                <c:pt idx="0">
                  <c:v>Health Centers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3'!$A$85:$A$88</c:f>
              <c:strCache>
                <c:ptCount val="4"/>
                <c:pt idx="0">
                  <c:v>Uninsured</c:v>
                </c:pt>
                <c:pt idx="1">
                  <c:v>In Poverty*</c:v>
                </c:pt>
                <c:pt idx="2">
                  <c:v>Hispanic</c:v>
                </c:pt>
                <c:pt idx="3">
                  <c:v>Black</c:v>
                </c:pt>
              </c:strCache>
            </c:strRef>
          </c:cat>
          <c:val>
            <c:numRef>
              <c:f>'Section 3'!$C$85:$C$88</c:f>
              <c:numCache>
                <c:formatCode>0%</c:formatCode>
                <c:ptCount val="4"/>
                <c:pt idx="0">
                  <c:v>0.63</c:v>
                </c:pt>
                <c:pt idx="1">
                  <c:v>0.69</c:v>
                </c:pt>
                <c:pt idx="2">
                  <c:v>0.76</c:v>
                </c:pt>
                <c:pt idx="3">
                  <c:v>0.82</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9405074365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9448576055E-2"/>
          <c:y val="0.11267605633802817"/>
          <c:w val="0.96944444110284789"/>
          <c:h val="0.68192870257414995"/>
        </c:manualLayout>
      </c:layout>
      <c:barChart>
        <c:barDir val="col"/>
        <c:grouping val="clustered"/>
        <c:varyColors val="0"/>
        <c:ser>
          <c:idx val="0"/>
          <c:order val="0"/>
          <c:tx>
            <c:strRef>
              <c:f>'Section 3'!$B$100</c:f>
              <c:strCache>
                <c:ptCount val="1"/>
                <c:pt idx="0">
                  <c:v>National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3'!$A$101:$A$104</c:f>
              <c:strCache>
                <c:ptCount val="4"/>
                <c:pt idx="0">
                  <c:v>Uninsured</c:v>
                </c:pt>
                <c:pt idx="1">
                  <c:v>In Poverty*</c:v>
                </c:pt>
                <c:pt idx="2">
                  <c:v>Black</c:v>
                </c:pt>
                <c:pt idx="3">
                  <c:v>Hispanic</c:v>
                </c:pt>
              </c:strCache>
            </c:strRef>
          </c:cat>
          <c:val>
            <c:numRef>
              <c:f>'Section 3'!$B$101:$B$104</c:f>
              <c:numCache>
                <c:formatCode>0%</c:formatCode>
                <c:ptCount val="4"/>
                <c:pt idx="0">
                  <c:v>0.56999999999999995</c:v>
                </c:pt>
                <c:pt idx="1">
                  <c:v>0.63</c:v>
                </c:pt>
                <c:pt idx="2">
                  <c:v>0.75</c:v>
                </c:pt>
                <c:pt idx="3">
                  <c:v>0.68600000000000005</c:v>
                </c:pt>
              </c:numCache>
            </c:numRef>
          </c:val>
          <c:extLst>
            <c:ext xmlns:c16="http://schemas.microsoft.com/office/drawing/2014/chart" uri="{C3380CC4-5D6E-409C-BE32-E72D297353CC}">
              <c16:uniqueId val="{00000000-E648-44A6-B593-BB8209731C09}"/>
            </c:ext>
          </c:extLst>
        </c:ser>
        <c:ser>
          <c:idx val="1"/>
          <c:order val="1"/>
          <c:tx>
            <c:strRef>
              <c:f>'Section 3'!$C$100</c:f>
              <c:strCache>
                <c:ptCount val="1"/>
                <c:pt idx="0">
                  <c:v>Health Centers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3'!$A$101:$A$104</c:f>
              <c:strCache>
                <c:ptCount val="4"/>
                <c:pt idx="0">
                  <c:v>Uninsured</c:v>
                </c:pt>
                <c:pt idx="1">
                  <c:v>In Poverty*</c:v>
                </c:pt>
                <c:pt idx="2">
                  <c:v>Black</c:v>
                </c:pt>
                <c:pt idx="3">
                  <c:v>Hispanic</c:v>
                </c:pt>
              </c:strCache>
            </c:strRef>
          </c:cat>
          <c:val>
            <c:numRef>
              <c:f>'Section 3'!$C$101:$C$104</c:f>
              <c:numCache>
                <c:formatCode>0%</c:formatCode>
                <c:ptCount val="4"/>
                <c:pt idx="0">
                  <c:v>0.76</c:v>
                </c:pt>
                <c:pt idx="1">
                  <c:v>0.82</c:v>
                </c:pt>
                <c:pt idx="2">
                  <c:v>0.89</c:v>
                </c:pt>
                <c:pt idx="3">
                  <c:v>0.92</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9405074365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7E-2"/>
          <c:y val="0.12832550860719874"/>
          <c:w val="0.96944444444444444"/>
          <c:h val="0.66627925030497948"/>
        </c:manualLayout>
      </c:layout>
      <c:barChart>
        <c:barDir val="col"/>
        <c:grouping val="clustered"/>
        <c:varyColors val="0"/>
        <c:ser>
          <c:idx val="0"/>
          <c:order val="0"/>
          <c:tx>
            <c:strRef>
              <c:f>'Section 3'!$B$114</c:f>
              <c:strCache>
                <c:ptCount val="1"/>
                <c:pt idx="0">
                  <c:v>National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3'!$A$115:$A$117</c:f>
              <c:strCache>
                <c:ptCount val="3"/>
                <c:pt idx="0">
                  <c:v>In Poverty*</c:v>
                </c:pt>
                <c:pt idx="1">
                  <c:v>Hispanic</c:v>
                </c:pt>
                <c:pt idx="2">
                  <c:v>Black</c:v>
                </c:pt>
              </c:strCache>
            </c:strRef>
          </c:cat>
          <c:val>
            <c:numRef>
              <c:f>'Section 3'!$B$115:$B$117</c:f>
              <c:numCache>
                <c:formatCode>0%</c:formatCode>
                <c:ptCount val="3"/>
                <c:pt idx="0">
                  <c:v>0.43</c:v>
                </c:pt>
                <c:pt idx="1">
                  <c:v>0.44</c:v>
                </c:pt>
                <c:pt idx="2">
                  <c:v>0.56000000000000005</c:v>
                </c:pt>
              </c:numCache>
            </c:numRef>
          </c:val>
          <c:extLst>
            <c:ext xmlns:c16="http://schemas.microsoft.com/office/drawing/2014/chart" uri="{C3380CC4-5D6E-409C-BE32-E72D297353CC}">
              <c16:uniqueId val="{00000000-E648-44A6-B593-BB8209731C09}"/>
            </c:ext>
          </c:extLst>
        </c:ser>
        <c:ser>
          <c:idx val="1"/>
          <c:order val="1"/>
          <c:tx>
            <c:strRef>
              <c:f>'Section 3'!$C$114</c:f>
              <c:strCache>
                <c:ptCount val="1"/>
                <c:pt idx="0">
                  <c:v>Health Centers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3'!$A$115:$A$117</c:f>
              <c:strCache>
                <c:ptCount val="3"/>
                <c:pt idx="0">
                  <c:v>In Poverty*</c:v>
                </c:pt>
                <c:pt idx="1">
                  <c:v>Hispanic</c:v>
                </c:pt>
                <c:pt idx="2">
                  <c:v>Black</c:v>
                </c:pt>
              </c:strCache>
            </c:strRef>
          </c:cat>
          <c:val>
            <c:numRef>
              <c:f>'Section 3'!$C$115:$C$117</c:f>
              <c:numCache>
                <c:formatCode>0%</c:formatCode>
                <c:ptCount val="3"/>
                <c:pt idx="0">
                  <c:v>0.56999999999999995</c:v>
                </c:pt>
                <c:pt idx="1">
                  <c:v>0.55000000000000004</c:v>
                </c:pt>
                <c:pt idx="2">
                  <c:v>0.55000000000000004</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9405074365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PCMH Certification odds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7C07-427A-ABB2-D2D39BE9FAE8}"/>
              </c:ext>
            </c:extLst>
          </c:dPt>
          <c:dLbls>
            <c:dLbl>
              <c:idx val="0"/>
              <c:delete val="1"/>
              <c:extLst>
                <c:ext xmlns:c15="http://schemas.microsoft.com/office/drawing/2012/chart" uri="{CE6537A1-D6FC-4f65-9D91-7224C49458BB}"/>
                <c:ext xmlns:c16="http://schemas.microsoft.com/office/drawing/2014/chart" uri="{C3380CC4-5D6E-409C-BE32-E72D297353CC}">
                  <c16:uniqueId val="{00000002-7C07-427A-ABB2-D2D39BE9FA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Federally Qualified Health Centers</c:v>
                </c:pt>
                <c:pt idx="1">
                  <c:v>Managed care/health maintenance organization</c:v>
                </c:pt>
                <c:pt idx="2">
                  <c:v>Academic</c:v>
                </c:pt>
                <c:pt idx="3">
                  <c:v>Hospital/health system</c:v>
                </c:pt>
                <c:pt idx="4">
                  <c:v>Federal military</c:v>
                </c:pt>
              </c:strCache>
            </c:strRef>
          </c:cat>
          <c:val>
            <c:numRef>
              <c:f>Sheet1!$B$2:$B$6</c:f>
              <c:numCache>
                <c:formatCode>0.0</c:formatCode>
                <c:ptCount val="5"/>
                <c:pt idx="0">
                  <c:v>7.98</c:v>
                </c:pt>
                <c:pt idx="1">
                  <c:v>3.96</c:v>
                </c:pt>
                <c:pt idx="2">
                  <c:v>3.08</c:v>
                </c:pt>
                <c:pt idx="3">
                  <c:v>2.31</c:v>
                </c:pt>
                <c:pt idx="4">
                  <c:v>2.1800000000000002</c:v>
                </c:pt>
              </c:numCache>
            </c:numRef>
          </c:val>
          <c:extLst>
            <c:ext xmlns:c16="http://schemas.microsoft.com/office/drawing/2014/chart" uri="{C3380CC4-5D6E-409C-BE32-E72D297353CC}">
              <c16:uniqueId val="{00000000-218D-42DA-8271-6D6DB69CF3FF}"/>
            </c:ext>
          </c:extLst>
        </c:ser>
        <c:dLbls>
          <c:showLegendKey val="0"/>
          <c:showVal val="0"/>
          <c:showCatName val="0"/>
          <c:showSerName val="0"/>
          <c:showPercent val="0"/>
          <c:showBubbleSize val="0"/>
        </c:dLbls>
        <c:gapWidth val="219"/>
        <c:overlap val="-27"/>
        <c:axId val="1354900895"/>
        <c:axId val="1480198735"/>
      </c:barChart>
      <c:catAx>
        <c:axId val="135490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crossAx val="1480198735"/>
        <c:crosses val="autoZero"/>
        <c:auto val="1"/>
        <c:lblAlgn val="ctr"/>
        <c:lblOffset val="100"/>
        <c:noMultiLvlLbl val="0"/>
      </c:catAx>
      <c:valAx>
        <c:axId val="1480198735"/>
        <c:scaling>
          <c:orientation val="minMax"/>
          <c:max val="10"/>
        </c:scaling>
        <c:delete val="1"/>
        <c:axPos val="l"/>
        <c:numFmt formatCode="0.0" sourceLinked="1"/>
        <c:majorTickMark val="none"/>
        <c:minorTickMark val="none"/>
        <c:tickLblPos val="nextTo"/>
        <c:crossAx val="1354900895"/>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50087489063861"/>
          <c:y val="0.19021008449893129"/>
          <c:w val="0.63754079177602796"/>
          <c:h val="0.80853782517691619"/>
        </c:manualLayout>
      </c:layout>
      <c:barChart>
        <c:barDir val="bar"/>
        <c:grouping val="clustered"/>
        <c:varyColors val="0"/>
        <c:ser>
          <c:idx val="0"/>
          <c:order val="0"/>
          <c:tx>
            <c:strRef>
              <c:f>NewFigures!$B$4</c:f>
              <c:strCache>
                <c:ptCount val="1"/>
                <c:pt idx="0">
                  <c:v>2018</c:v>
                </c:pt>
              </c:strCache>
            </c:strRef>
          </c:tx>
          <c:spPr>
            <a:solidFill>
              <a:srgbClr val="E87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NewFigures!$A$5:$A$7</c:f>
              <c:strCache>
                <c:ptCount val="3"/>
                <c:pt idx="0">
                  <c:v>Could Receive Financial Incentives for Achieving Clinical Care Targets</c:v>
                </c:pt>
                <c:pt idx="1">
                  <c:v>Currently Partipicates in an Accountable Care Organization</c:v>
                </c:pt>
                <c:pt idx="2">
                  <c:v>Could Receive Financial Incentives for High Patient Satisfaction</c:v>
                </c:pt>
              </c:strCache>
            </c:strRef>
          </c:cat>
          <c:val>
            <c:numRef>
              <c:f>NewFigures!$B$5:$B$7</c:f>
              <c:numCache>
                <c:formatCode>0%</c:formatCode>
                <c:ptCount val="3"/>
                <c:pt idx="0">
                  <c:v>0.75</c:v>
                </c:pt>
                <c:pt idx="1">
                  <c:v>0.39</c:v>
                </c:pt>
                <c:pt idx="2">
                  <c:v>0.37</c:v>
                </c:pt>
              </c:numCache>
            </c:numRef>
          </c:val>
          <c:extLst>
            <c:ext xmlns:c16="http://schemas.microsoft.com/office/drawing/2014/chart" uri="{C3380CC4-5D6E-409C-BE32-E72D297353CC}">
              <c16:uniqueId val="{00000000-697E-46DB-A191-1129C2BD15B0}"/>
            </c:ext>
          </c:extLst>
        </c:ser>
        <c:ser>
          <c:idx val="1"/>
          <c:order val="1"/>
          <c:tx>
            <c:strRef>
              <c:f>NewFigures!$C$4</c:f>
              <c:strCache>
                <c:ptCount val="1"/>
                <c:pt idx="0">
                  <c:v>2013</c:v>
                </c:pt>
              </c:strCache>
            </c:strRef>
          </c:tx>
          <c:spPr>
            <a:solidFill>
              <a:srgbClr val="003C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NewFigures!$A$5:$A$7</c:f>
              <c:strCache>
                <c:ptCount val="3"/>
                <c:pt idx="0">
                  <c:v>Could Receive Financial Incentives for Achieving Clinical Care Targets</c:v>
                </c:pt>
                <c:pt idx="1">
                  <c:v>Currently Partipicates in an Accountable Care Organization</c:v>
                </c:pt>
                <c:pt idx="2">
                  <c:v>Could Receive Financial Incentives for High Patient Satisfaction</c:v>
                </c:pt>
              </c:strCache>
            </c:strRef>
          </c:cat>
          <c:val>
            <c:numRef>
              <c:f>NewFigures!$C$5:$C$7</c:f>
              <c:numCache>
                <c:formatCode>0%</c:formatCode>
                <c:ptCount val="3"/>
                <c:pt idx="0">
                  <c:v>0.51</c:v>
                </c:pt>
                <c:pt idx="1">
                  <c:v>0.27</c:v>
                </c:pt>
                <c:pt idx="2">
                  <c:v>0.23</c:v>
                </c:pt>
              </c:numCache>
            </c:numRef>
          </c:val>
          <c:extLst>
            <c:ext xmlns:c16="http://schemas.microsoft.com/office/drawing/2014/chart" uri="{C3380CC4-5D6E-409C-BE32-E72D297353CC}">
              <c16:uniqueId val="{00000003-C174-4AD3-BA1D-9248923EE495}"/>
            </c:ext>
          </c:extLst>
        </c:ser>
        <c:dLbls>
          <c:dLblPos val="outEnd"/>
          <c:showLegendKey val="0"/>
          <c:showVal val="1"/>
          <c:showCatName val="0"/>
          <c:showSerName val="0"/>
          <c:showPercent val="0"/>
          <c:showBubbleSize val="0"/>
        </c:dLbls>
        <c:gapWidth val="100"/>
        <c:overlap val="-27"/>
        <c:axId val="2069809679"/>
        <c:axId val="1998944495"/>
      </c:barChart>
      <c:catAx>
        <c:axId val="20698096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944495"/>
        <c:crosses val="autoZero"/>
        <c:auto val="1"/>
        <c:lblAlgn val="ctr"/>
        <c:lblOffset val="100"/>
        <c:noMultiLvlLbl val="0"/>
      </c:catAx>
      <c:valAx>
        <c:axId val="1998944495"/>
        <c:scaling>
          <c:orientation val="minMax"/>
        </c:scaling>
        <c:delete val="1"/>
        <c:axPos val="b"/>
        <c:numFmt formatCode="0%" sourceLinked="1"/>
        <c:majorTickMark val="cross"/>
        <c:minorTickMark val="none"/>
        <c:tickLblPos val="nextTo"/>
        <c:crossAx val="2069809679"/>
        <c:crosses val="autoZero"/>
        <c:crossBetween val="between"/>
        <c:majorUnit val="1"/>
      </c:valAx>
      <c:spPr>
        <a:noFill/>
        <a:ln>
          <a:noFill/>
        </a:ln>
        <a:effectLst/>
      </c:spPr>
    </c:plotArea>
    <c:legend>
      <c:legendPos val="t"/>
      <c:layout>
        <c:manualLayout>
          <c:xMode val="edge"/>
          <c:yMode val="edge"/>
          <c:x val="0.68580544619422568"/>
          <c:y val="0.21151134589189008"/>
          <c:w val="0.10755577427821524"/>
          <c:h val="0.1427482640619289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814814814814815E-2"/>
          <c:y val="3.017832647462277E-2"/>
          <c:w val="0.96902356902356901"/>
          <c:h val="0.82058693280623873"/>
        </c:manualLayout>
      </c:layout>
      <c:barChart>
        <c:barDir val="col"/>
        <c:grouping val="clustered"/>
        <c:varyColors val="0"/>
        <c:ser>
          <c:idx val="0"/>
          <c:order val="0"/>
          <c:tx>
            <c:strRef>
              <c:f>'Section 4'!$B$42</c:f>
              <c:strCache>
                <c:ptCount val="1"/>
                <c:pt idx="0">
                  <c:v> Non-Health Centers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4'!$A$43:$A$48</c:f>
              <c:strCache>
                <c:ptCount val="6"/>
                <c:pt idx="0">
                  <c:v> Emergency Room </c:v>
                </c:pt>
                <c:pt idx="1">
                  <c:v> Primary Care </c:v>
                </c:pt>
                <c:pt idx="2">
                  <c:v> Inpatient Care </c:v>
                </c:pt>
                <c:pt idx="3">
                  <c:v> Other Outpatient Care </c:v>
                </c:pt>
                <c:pt idx="4">
                  <c:v> Rx Drug Spending </c:v>
                </c:pt>
                <c:pt idx="5">
                  <c:v> Total Spending </c:v>
                </c:pt>
              </c:strCache>
            </c:strRef>
          </c:cat>
          <c:val>
            <c:numRef>
              <c:f>'Section 4'!$B$43:$B$48</c:f>
              <c:numCache>
                <c:formatCode>_("$"* #,##0_);_("$"* \(#,##0\);_("$"* "-"??_);_(@_)</c:formatCode>
                <c:ptCount val="6"/>
                <c:pt idx="0">
                  <c:v>244</c:v>
                </c:pt>
                <c:pt idx="1">
                  <c:v>1845</c:v>
                </c:pt>
                <c:pt idx="2">
                  <c:v>2047</c:v>
                </c:pt>
                <c:pt idx="3">
                  <c:v>2948</c:v>
                </c:pt>
                <c:pt idx="4">
                  <c:v>2704</c:v>
                </c:pt>
                <c:pt idx="5">
                  <c:v>9889</c:v>
                </c:pt>
              </c:numCache>
            </c:numRef>
          </c:val>
          <c:extLst>
            <c:ext xmlns:c16="http://schemas.microsoft.com/office/drawing/2014/chart" uri="{C3380CC4-5D6E-409C-BE32-E72D297353CC}">
              <c16:uniqueId val="{00000000-E648-44A6-B593-BB8209731C09}"/>
            </c:ext>
          </c:extLst>
        </c:ser>
        <c:ser>
          <c:idx val="1"/>
          <c:order val="1"/>
          <c:tx>
            <c:strRef>
              <c:f>'Section 4'!$C$42</c:f>
              <c:strCache>
                <c:ptCount val="1"/>
                <c:pt idx="0">
                  <c:v> Health Centers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4'!$A$43:$A$48</c:f>
              <c:strCache>
                <c:ptCount val="6"/>
                <c:pt idx="0">
                  <c:v> Emergency Room </c:v>
                </c:pt>
                <c:pt idx="1">
                  <c:v> Primary Care </c:v>
                </c:pt>
                <c:pt idx="2">
                  <c:v> Inpatient Care </c:v>
                </c:pt>
                <c:pt idx="3">
                  <c:v> Other Outpatient Care </c:v>
                </c:pt>
                <c:pt idx="4">
                  <c:v> Rx Drug Spending </c:v>
                </c:pt>
                <c:pt idx="5">
                  <c:v> Total Spending </c:v>
                </c:pt>
              </c:strCache>
            </c:strRef>
          </c:cat>
          <c:val>
            <c:numRef>
              <c:f>'Section 4'!$C$43:$C$48</c:f>
              <c:numCache>
                <c:formatCode>_("$"* #,##0_);_("$"* \(#,##0\);_("$"* "-"??_);_(@_)</c:formatCode>
                <c:ptCount val="6"/>
                <c:pt idx="0">
                  <c:v>216</c:v>
                </c:pt>
                <c:pt idx="1">
                  <c:v>1430</c:v>
                </c:pt>
                <c:pt idx="2">
                  <c:v>1496</c:v>
                </c:pt>
                <c:pt idx="3">
                  <c:v>1964</c:v>
                </c:pt>
                <c:pt idx="4">
                  <c:v>2324</c:v>
                </c:pt>
                <c:pt idx="5">
                  <c:v>7518</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150"/>
        <c:overlap val="-33"/>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_(&quot;$&quot;* #,##0_);_(&quot;$&quot;* \(#,##0\);_(&quot;$&quot;* &quot;-&quot;??_);_(@_)"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9405074365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7E-2"/>
          <c:y val="0.11014084507042253"/>
          <c:w val="0.96944444444444444"/>
          <c:h val="0.80535211267605633"/>
        </c:manualLayout>
      </c:layout>
      <c:barChart>
        <c:barDir val="col"/>
        <c:grouping val="clustered"/>
        <c:varyColors val="0"/>
        <c:ser>
          <c:idx val="0"/>
          <c:order val="0"/>
          <c:spPr>
            <a:solidFill>
              <a:srgbClr val="E87200"/>
            </a:solidFill>
            <a:ln>
              <a:noFill/>
            </a:ln>
            <a:effectLst/>
          </c:spPr>
          <c:invertIfNegative val="0"/>
          <c:dLbls>
            <c:dLbl>
              <c:idx val="0"/>
              <c:tx>
                <c:rich>
                  <a:bodyPr/>
                  <a:lstStyle/>
                  <a:p>
                    <a:fld id="{15B91221-A14C-4176-9F23-6674DED15D7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48B-48B7-AF3B-04005F0F1BDA}"/>
                </c:ext>
              </c:extLst>
            </c:dLbl>
            <c:dLbl>
              <c:idx val="1"/>
              <c:tx>
                <c:rich>
                  <a:bodyPr/>
                  <a:lstStyle/>
                  <a:p>
                    <a:fld id="{A81F4915-A43D-4B93-8B0A-C74D4B488D0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48B-48B7-AF3B-04005F0F1BDA}"/>
                </c:ext>
              </c:extLst>
            </c:dLbl>
            <c:dLbl>
              <c:idx val="2"/>
              <c:tx>
                <c:rich>
                  <a:bodyPr/>
                  <a:lstStyle/>
                  <a:p>
                    <a:fld id="{678892FA-A021-4978-BF08-BE42EBACD8B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48B-48B7-AF3B-04005F0F1BDA}"/>
                </c:ext>
              </c:extLst>
            </c:dLbl>
            <c:dLbl>
              <c:idx val="3"/>
              <c:tx>
                <c:rich>
                  <a:bodyPr/>
                  <a:lstStyle/>
                  <a:p>
                    <a:fld id="{16228C7B-1D9F-44AC-B926-79706B3B623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48B-48B7-AF3B-04005F0F1BDA}"/>
                </c:ext>
              </c:extLst>
            </c:dLbl>
            <c:dLbl>
              <c:idx val="4"/>
              <c:tx>
                <c:rich>
                  <a:bodyPr/>
                  <a:lstStyle/>
                  <a:p>
                    <a:fld id="{132AA6C4-C2A7-44CE-9BD4-4E33B70B55F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48B-48B7-AF3B-04005F0F1BDA}"/>
                </c:ext>
              </c:extLst>
            </c:dLbl>
            <c:dLbl>
              <c:idx val="5"/>
              <c:tx>
                <c:rich>
                  <a:bodyPr/>
                  <a:lstStyle/>
                  <a:p>
                    <a:fld id="{A837541D-FDEC-4645-807E-115B262B655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48B-48B7-AF3B-04005F0F1BDA}"/>
                </c:ext>
              </c:extLst>
            </c:dLbl>
            <c:dLbl>
              <c:idx val="6"/>
              <c:tx>
                <c:rich>
                  <a:bodyPr/>
                  <a:lstStyle/>
                  <a:p>
                    <a:fld id="{2D07F0FA-0AE6-4983-A7A9-47ED89EE3E2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48B-48B7-AF3B-04005F0F1BDA}"/>
                </c:ext>
              </c:extLst>
            </c:dLbl>
            <c:dLbl>
              <c:idx val="7"/>
              <c:tx>
                <c:rich>
                  <a:bodyPr/>
                  <a:lstStyle/>
                  <a:p>
                    <a:fld id="{7A72F834-C227-4553-AB6E-14405F5FAD4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48B-48B7-AF3B-04005F0F1BDA}"/>
                </c:ext>
              </c:extLst>
            </c:dLbl>
            <c:dLbl>
              <c:idx val="8"/>
              <c:tx>
                <c:rich>
                  <a:bodyPr/>
                  <a:lstStyle/>
                  <a:p>
                    <a:fld id="{B5E7880A-4BD4-4CB4-A69E-A4D7C4AC141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48B-48B7-AF3B-04005F0F1BDA}"/>
                </c:ext>
              </c:extLst>
            </c:dLbl>
            <c:dLbl>
              <c:idx val="9"/>
              <c:tx>
                <c:rich>
                  <a:bodyPr/>
                  <a:lstStyle/>
                  <a:p>
                    <a:fld id="{7C059721-706F-4A4A-B5FF-A042B1DC997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48B-48B7-AF3B-04005F0F1BDA}"/>
                </c:ext>
              </c:extLst>
            </c:dLbl>
            <c:dLbl>
              <c:idx val="10"/>
              <c:tx>
                <c:rich>
                  <a:bodyPr/>
                  <a:lstStyle/>
                  <a:p>
                    <a:fld id="{36513D84-A912-4F65-BD79-97EA81866D2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48B-48B7-AF3B-04005F0F1BDA}"/>
                </c:ext>
              </c:extLst>
            </c:dLbl>
            <c:dLbl>
              <c:idx val="11"/>
              <c:tx>
                <c:rich>
                  <a:bodyPr/>
                  <a:lstStyle/>
                  <a:p>
                    <a:fld id="{EF6CC88E-60AA-4C7C-A47B-4A60FC3EEE0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48B-48B7-AF3B-04005F0F1BD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'Section 4'!$A$57:$A$68</c:f>
              <c:strCache>
                <c:ptCount val="12"/>
                <c:pt idx="0">
                  <c:v>AL</c:v>
                </c:pt>
                <c:pt idx="1">
                  <c:v>CA</c:v>
                </c:pt>
                <c:pt idx="2">
                  <c:v>CO</c:v>
                </c:pt>
                <c:pt idx="3">
                  <c:v>CT</c:v>
                </c:pt>
                <c:pt idx="4">
                  <c:v>FL</c:v>
                </c:pt>
                <c:pt idx="5">
                  <c:v>IA</c:v>
                </c:pt>
                <c:pt idx="6">
                  <c:v>IL</c:v>
                </c:pt>
                <c:pt idx="7">
                  <c:v>MS</c:v>
                </c:pt>
                <c:pt idx="8">
                  <c:v>NC</c:v>
                </c:pt>
                <c:pt idx="9">
                  <c:v>TX</c:v>
                </c:pt>
                <c:pt idx="10">
                  <c:v>VT</c:v>
                </c:pt>
                <c:pt idx="11">
                  <c:v>WV</c:v>
                </c:pt>
              </c:strCache>
            </c:strRef>
          </c:cat>
          <c:val>
            <c:numRef>
              <c:f>'Section 4'!$B$57:$B$68</c:f>
              <c:numCache>
                <c:formatCode>0%</c:formatCode>
                <c:ptCount val="12"/>
                <c:pt idx="0">
                  <c:v>-0.63</c:v>
                </c:pt>
                <c:pt idx="1">
                  <c:v>-0.22</c:v>
                </c:pt>
                <c:pt idx="2">
                  <c:v>-0.26</c:v>
                </c:pt>
                <c:pt idx="3">
                  <c:v>-0.19</c:v>
                </c:pt>
                <c:pt idx="4">
                  <c:v>-0.32</c:v>
                </c:pt>
                <c:pt idx="5">
                  <c:v>-0.27</c:v>
                </c:pt>
                <c:pt idx="6">
                  <c:v>-0.27</c:v>
                </c:pt>
                <c:pt idx="7">
                  <c:v>-0.19</c:v>
                </c:pt>
                <c:pt idx="8">
                  <c:v>-0.28999999999999998</c:v>
                </c:pt>
                <c:pt idx="9">
                  <c:v>-0.22</c:v>
                </c:pt>
                <c:pt idx="10">
                  <c:v>-0.15</c:v>
                </c:pt>
                <c:pt idx="11">
                  <c:v>-0.18</c:v>
                </c:pt>
              </c:numCache>
            </c:numRef>
          </c:val>
          <c:extLst>
            <c:ext xmlns:c15="http://schemas.microsoft.com/office/drawing/2012/chart" uri="{02D57815-91ED-43cb-92C2-25804820EDAC}">
              <c15:datalabelsRange>
                <c15:f>'Section 4'!$C$57:$C$68</c15:f>
                <c15:dlblRangeCache>
                  <c:ptCount val="12"/>
                  <c:pt idx="0">
                    <c:v>63%
Lower</c:v>
                  </c:pt>
                  <c:pt idx="1">
                    <c:v>22%
Lower</c:v>
                  </c:pt>
                  <c:pt idx="2">
                    <c:v>26%
Lower</c:v>
                  </c:pt>
                  <c:pt idx="3">
                    <c:v>19%
Lower</c:v>
                  </c:pt>
                  <c:pt idx="4">
                    <c:v>32%
Lower</c:v>
                  </c:pt>
                  <c:pt idx="5">
                    <c:v>27%
Lower</c:v>
                  </c:pt>
                  <c:pt idx="6">
                    <c:v>27%
Lower</c:v>
                  </c:pt>
                  <c:pt idx="7">
                    <c:v>19%
Lower</c:v>
                  </c:pt>
                  <c:pt idx="8">
                    <c:v>29%
Lower</c:v>
                  </c:pt>
                  <c:pt idx="9">
                    <c:v>22%
Lower</c:v>
                  </c:pt>
                  <c:pt idx="10">
                    <c:v>15%
Lower</c:v>
                  </c:pt>
                  <c:pt idx="11">
                    <c:v>18%
Lower</c:v>
                  </c:pt>
                </c15:dlblRangeCache>
              </c15:datalabelsRange>
            </c:ext>
            <c:ext xmlns:c16="http://schemas.microsoft.com/office/drawing/2014/chart" uri="{C3380CC4-5D6E-409C-BE32-E72D297353CC}">
              <c16:uniqueId val="{00000000-E648-44A6-B593-BB8209731C09}"/>
            </c:ext>
          </c:extLst>
        </c:ser>
        <c:dLbls>
          <c:dLblPos val="outEnd"/>
          <c:showLegendKey val="0"/>
          <c:showVal val="1"/>
          <c:showCatName val="0"/>
          <c:showSerName val="0"/>
          <c:showPercent val="0"/>
          <c:showBubbleSize val="0"/>
        </c:dLbls>
        <c:gapWidth val="100"/>
        <c:overlap val="-36"/>
        <c:axId val="1699704255"/>
        <c:axId val="1880752239"/>
      </c:barChart>
      <c:catAx>
        <c:axId val="1699704255"/>
        <c:scaling>
          <c:orientation val="minMax"/>
        </c:scaling>
        <c:delete val="0"/>
        <c:axPos val="b"/>
        <c:numFmt formatCode="General" sourceLinked="1"/>
        <c:majorTickMark val="none"/>
        <c:minorTickMark val="none"/>
        <c:tickLblPos val="high"/>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 sourceLinked="1"/>
        <c:majorTickMark val="none"/>
        <c:minorTickMark val="none"/>
        <c:tickLblPos val="nextTo"/>
        <c:crossAx val="1699704255"/>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800089545066662"/>
          <c:y val="3.4428794992175271E-2"/>
          <c:w val="0.63754075213700268"/>
          <c:h val="0.8109546165884195"/>
        </c:manualLayout>
      </c:layout>
      <c:barChart>
        <c:barDir val="bar"/>
        <c:grouping val="clustered"/>
        <c:varyColors val="0"/>
        <c:ser>
          <c:idx val="0"/>
          <c:order val="0"/>
          <c:tx>
            <c:strRef>
              <c:f>'Section 4'!$B$84</c:f>
              <c:strCache>
                <c:ptCount val="1"/>
                <c:pt idx="0">
                  <c:v>Total Cost of Care per Medicare Patient</c:v>
                </c:pt>
              </c:strCache>
            </c:strRef>
          </c:tx>
          <c:spPr>
            <a:solidFill>
              <a:schemeClr val="accent1"/>
            </a:solidFill>
            <a:ln>
              <a:noFill/>
            </a:ln>
            <a:effectLst/>
          </c:spPr>
          <c:invertIfNegative val="0"/>
          <c:dPt>
            <c:idx val="0"/>
            <c:invertIfNegative val="0"/>
            <c:bubble3D val="0"/>
            <c:spPr>
              <a:solidFill>
                <a:srgbClr val="E87200"/>
              </a:solidFill>
              <a:ln>
                <a:noFill/>
              </a:ln>
              <a:effectLst/>
            </c:spPr>
            <c:extLst>
              <c:ext xmlns:c16="http://schemas.microsoft.com/office/drawing/2014/chart" uri="{C3380CC4-5D6E-409C-BE32-E72D297353CC}">
                <c16:uniqueId val="{00000002-1D19-47F9-B2FC-2805212A67A1}"/>
              </c:ext>
            </c:extLst>
          </c:dPt>
          <c:dPt>
            <c:idx val="1"/>
            <c:invertIfNegative val="0"/>
            <c:bubble3D val="0"/>
            <c:spPr>
              <a:solidFill>
                <a:srgbClr val="003C6A">
                  <a:alpha val="50000"/>
                </a:srgbClr>
              </a:solidFill>
              <a:ln>
                <a:noFill/>
              </a:ln>
              <a:effectLst/>
            </c:spPr>
            <c:extLst>
              <c:ext xmlns:c16="http://schemas.microsoft.com/office/drawing/2014/chart" uri="{C3380CC4-5D6E-409C-BE32-E72D297353CC}">
                <c16:uniqueId val="{00000002-1A73-43D5-BB17-29D97467548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4'!$A$85:$A$87</c:f>
              <c:strCache>
                <c:ptCount val="3"/>
                <c:pt idx="0">
                  <c:v>Health Centers</c:v>
                </c:pt>
                <c:pt idx="1">
                  <c:v>Physician Offices</c:v>
                </c:pt>
                <c:pt idx="2">
                  <c:v>Outpatient Clinics</c:v>
                </c:pt>
              </c:strCache>
            </c:strRef>
          </c:cat>
          <c:val>
            <c:numRef>
              <c:f>'Section 4'!$B$85:$B$87</c:f>
              <c:numCache>
                <c:formatCode>"$"#,##0_);[Red]\("$"#,##0\)</c:formatCode>
                <c:ptCount val="3"/>
                <c:pt idx="0">
                  <c:v>2370</c:v>
                </c:pt>
                <c:pt idx="1">
                  <c:v>2667</c:v>
                </c:pt>
                <c:pt idx="2">
                  <c:v>3580</c:v>
                </c:pt>
              </c:numCache>
            </c:numRef>
          </c:val>
          <c:extLst>
            <c:ext xmlns:c16="http://schemas.microsoft.com/office/drawing/2014/chart" uri="{C3380CC4-5D6E-409C-BE32-E72D297353CC}">
              <c16:uniqueId val="{00000000-697E-46DB-A191-1129C2BD15B0}"/>
            </c:ext>
          </c:extLst>
        </c:ser>
        <c:dLbls>
          <c:dLblPos val="outEnd"/>
          <c:showLegendKey val="0"/>
          <c:showVal val="1"/>
          <c:showCatName val="0"/>
          <c:showSerName val="0"/>
          <c:showPercent val="0"/>
          <c:showBubbleSize val="0"/>
        </c:dLbls>
        <c:gapWidth val="110"/>
        <c:axId val="2069809679"/>
        <c:axId val="1998944495"/>
      </c:barChart>
      <c:catAx>
        <c:axId val="20698096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944495"/>
        <c:crosses val="autoZero"/>
        <c:auto val="1"/>
        <c:lblAlgn val="ctr"/>
        <c:lblOffset val="100"/>
        <c:noMultiLvlLbl val="0"/>
      </c:catAx>
      <c:valAx>
        <c:axId val="1998944495"/>
        <c:scaling>
          <c:orientation val="minMax"/>
        </c:scaling>
        <c:delete val="1"/>
        <c:axPos val="b"/>
        <c:numFmt formatCode="&quot;$&quot;#,##0_);[Red]\(&quot;$&quot;#,##0\)" sourceLinked="1"/>
        <c:majorTickMark val="cross"/>
        <c:minorTickMark val="none"/>
        <c:tickLblPos val="nextTo"/>
        <c:crossAx val="2069809679"/>
        <c:crosses val="autoZero"/>
        <c:crossBetween val="between"/>
        <c:majorUnit val="1"/>
      </c:valAx>
      <c:spPr>
        <a:noFill/>
        <a:ln>
          <a:noFill/>
        </a:ln>
        <a:effectLst/>
      </c:spPr>
    </c:plotArea>
    <c:plotVisOnly val="1"/>
    <c:dispBlanksAs val="gap"/>
    <c:showDLblsOverMax val="0"/>
    <c:extLst/>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47-49C8-B19A-0C7D79B20E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47-49C8-B19A-0C7D79B20EDD}"/>
              </c:ext>
            </c:extLst>
          </c:dPt>
          <c:dPt>
            <c:idx val="2"/>
            <c:bubble3D val="0"/>
            <c:spPr>
              <a:solidFill>
                <a:srgbClr val="789904"/>
              </a:solidFill>
              <a:ln w="19050">
                <a:solidFill>
                  <a:schemeClr val="lt1"/>
                </a:solidFill>
              </a:ln>
              <a:effectLst/>
            </c:spPr>
            <c:extLst>
              <c:ext xmlns:c16="http://schemas.microsoft.com/office/drawing/2014/chart" uri="{C3380CC4-5D6E-409C-BE32-E72D297353CC}">
                <c16:uniqueId val="{00000005-7447-49C8-B19A-0C7D79B20EDD}"/>
              </c:ext>
            </c:extLst>
          </c:dPt>
          <c:dPt>
            <c:idx val="3"/>
            <c:bubble3D val="0"/>
            <c:spPr>
              <a:solidFill>
                <a:srgbClr val="FFB71B"/>
              </a:solidFill>
              <a:ln w="19050">
                <a:solidFill>
                  <a:schemeClr val="lt1"/>
                </a:solidFill>
              </a:ln>
              <a:effectLst/>
            </c:spPr>
            <c:extLst>
              <c:ext xmlns:c16="http://schemas.microsoft.com/office/drawing/2014/chart" uri="{C3380CC4-5D6E-409C-BE32-E72D297353CC}">
                <c16:uniqueId val="{00000007-7447-49C8-B19A-0C7D79B20EDD}"/>
              </c:ext>
            </c:extLst>
          </c:dPt>
          <c:dLbls>
            <c:spPr>
              <a:noFill/>
              <a:ln>
                <a:noFill/>
              </a:ln>
              <a:effectLst/>
            </c:spPr>
            <c:txPr>
              <a:bodyPr rot="0" spcFirstLastPara="1" vertOverflow="ellipsis" vert="horz" wrap="square" anchor="ctr" anchorCtr="1"/>
              <a:lstStyle/>
              <a:p>
                <a:pPr>
                  <a:defRPr sz="16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Section1!$A$19:$A$22</c:f>
              <c:strCache>
                <c:ptCount val="4"/>
                <c:pt idx="0">
                  <c:v>100% FPL and Below</c:v>
                </c:pt>
                <c:pt idx="1">
                  <c:v>101 - 150% FPL</c:v>
                </c:pt>
                <c:pt idx="2">
                  <c:v>151 - 200% FPL</c:v>
                </c:pt>
                <c:pt idx="3">
                  <c:v>Over 200% FPL</c:v>
                </c:pt>
              </c:strCache>
            </c:strRef>
          </c:cat>
          <c:val>
            <c:numRef>
              <c:f>Section1!$B$19:$B$22</c:f>
              <c:numCache>
                <c:formatCode>0%</c:formatCode>
                <c:ptCount val="4"/>
                <c:pt idx="0">
                  <c:v>0.68230000000000002</c:v>
                </c:pt>
                <c:pt idx="1">
                  <c:v>0.15</c:v>
                </c:pt>
                <c:pt idx="2">
                  <c:v>7.5700000000000003E-2</c:v>
                </c:pt>
                <c:pt idx="3">
                  <c:v>8.6699999999999999E-2</c:v>
                </c:pt>
              </c:numCache>
            </c:numRef>
          </c:val>
          <c:extLst>
            <c:ext xmlns:c16="http://schemas.microsoft.com/office/drawing/2014/chart" uri="{C3380CC4-5D6E-409C-BE32-E72D297353CC}">
              <c16:uniqueId val="{00000008-7447-49C8-B19A-0C7D79B20EDD}"/>
            </c:ext>
          </c:extLst>
        </c:ser>
        <c:dLbls>
          <c:dLblPos val="outEnd"/>
          <c:showLegendKey val="0"/>
          <c:showVal val="1"/>
          <c:showCatName val="0"/>
          <c:showSerName val="0"/>
          <c:showPercent val="0"/>
          <c:showBubbleSize val="0"/>
          <c:showLeaderLines val="0"/>
        </c:dLbls>
        <c:firstSliceAng val="11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801826334208224"/>
          <c:y val="3.4428794992175271E-2"/>
          <c:w val="0.77226301399825026"/>
          <c:h val="0.8109546165884195"/>
        </c:manualLayout>
      </c:layout>
      <c:barChart>
        <c:barDir val="bar"/>
        <c:grouping val="clustered"/>
        <c:varyColors val="0"/>
        <c:ser>
          <c:idx val="0"/>
          <c:order val="0"/>
          <c:tx>
            <c:strRef>
              <c:f>'Section 4'!$B$94</c:f>
              <c:strCache>
                <c:ptCount val="1"/>
                <c:pt idx="0">
                  <c:v>Total Medicare Cost per Beneficiary</c:v>
                </c:pt>
              </c:strCache>
            </c:strRef>
          </c:tx>
          <c:spPr>
            <a:solidFill>
              <a:schemeClr val="accent1"/>
            </a:solidFill>
            <a:ln>
              <a:noFill/>
            </a:ln>
            <a:effectLst/>
          </c:spPr>
          <c:invertIfNegative val="0"/>
          <c:dPt>
            <c:idx val="0"/>
            <c:invertIfNegative val="0"/>
            <c:bubble3D val="0"/>
            <c:spPr>
              <a:solidFill>
                <a:srgbClr val="E87200"/>
              </a:solidFill>
              <a:ln>
                <a:noFill/>
              </a:ln>
              <a:effectLst/>
            </c:spPr>
            <c:extLst>
              <c:ext xmlns:c16="http://schemas.microsoft.com/office/drawing/2014/chart" uri="{C3380CC4-5D6E-409C-BE32-E72D297353CC}">
                <c16:uniqueId val="{00000004-5225-46C5-8683-67F4F27B28CE}"/>
              </c:ext>
            </c:extLst>
          </c:dPt>
          <c:dPt>
            <c:idx val="1"/>
            <c:invertIfNegative val="0"/>
            <c:bubble3D val="0"/>
            <c:spPr>
              <a:solidFill>
                <a:srgbClr val="003C6A">
                  <a:alpha val="50000"/>
                </a:srgbClr>
              </a:solidFill>
              <a:ln>
                <a:noFill/>
              </a:ln>
              <a:effectLst/>
            </c:spPr>
            <c:extLst>
              <c:ext xmlns:c16="http://schemas.microsoft.com/office/drawing/2014/chart" uri="{C3380CC4-5D6E-409C-BE32-E72D297353CC}">
                <c16:uniqueId val="{00000005-5225-46C5-8683-67F4F27B28C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4'!$A$95:$A$97</c:f>
              <c:strCache>
                <c:ptCount val="3"/>
                <c:pt idx="0">
                  <c:v>High Health Center
Penetration Area</c:v>
                </c:pt>
                <c:pt idx="1">
                  <c:v>All Areas</c:v>
                </c:pt>
                <c:pt idx="2">
                  <c:v>Low Health Center
Penetration Area</c:v>
                </c:pt>
              </c:strCache>
            </c:strRef>
          </c:cat>
          <c:val>
            <c:numRef>
              <c:f>'Section 4'!$B$95:$B$97</c:f>
              <c:numCache>
                <c:formatCode>"$"#,##0</c:formatCode>
                <c:ptCount val="3"/>
                <c:pt idx="0">
                  <c:v>8616</c:v>
                </c:pt>
                <c:pt idx="1">
                  <c:v>9222</c:v>
                </c:pt>
                <c:pt idx="2">
                  <c:v>9542</c:v>
                </c:pt>
              </c:numCache>
            </c:numRef>
          </c:val>
          <c:extLst>
            <c:ext xmlns:c16="http://schemas.microsoft.com/office/drawing/2014/chart" uri="{C3380CC4-5D6E-409C-BE32-E72D297353CC}">
              <c16:uniqueId val="{00000000-697E-46DB-A191-1129C2BD15B0}"/>
            </c:ext>
          </c:extLst>
        </c:ser>
        <c:dLbls>
          <c:dLblPos val="outEnd"/>
          <c:showLegendKey val="0"/>
          <c:showVal val="1"/>
          <c:showCatName val="0"/>
          <c:showSerName val="0"/>
          <c:showPercent val="0"/>
          <c:showBubbleSize val="0"/>
        </c:dLbls>
        <c:gapWidth val="110"/>
        <c:axId val="2069809679"/>
        <c:axId val="1998944495"/>
      </c:barChart>
      <c:catAx>
        <c:axId val="20698096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944495"/>
        <c:crosses val="autoZero"/>
        <c:auto val="1"/>
        <c:lblAlgn val="ctr"/>
        <c:lblOffset val="100"/>
        <c:noMultiLvlLbl val="0"/>
      </c:catAx>
      <c:valAx>
        <c:axId val="1998944495"/>
        <c:scaling>
          <c:orientation val="minMax"/>
          <c:max val="10000"/>
          <c:min val="0"/>
        </c:scaling>
        <c:delete val="0"/>
        <c:axPos val="b"/>
        <c:title>
          <c:tx>
            <c:rich>
              <a:bodyPr rot="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r>
                  <a:rPr lang="en-US" dirty="0"/>
                  <a:t>Total Cost Per Medicare Beneficiary</a:t>
                </a:r>
              </a:p>
            </c:rich>
          </c:tx>
          <c:layout>
            <c:manualLayout>
              <c:xMode val="edge"/>
              <c:yMode val="edge"/>
              <c:x val="0.39109422191791238"/>
              <c:y val="0.8741471048513301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title>
        <c:numFmt formatCode="&quot;$&quot;#,##0" sourceLinked="1"/>
        <c:majorTickMark val="cross"/>
        <c:minorTickMark val="none"/>
        <c:tickLblPos val="nextTo"/>
        <c:spPr>
          <a:noFill/>
          <a:ln>
            <a:solidFill>
              <a:srgbClr val="5E5E5E"/>
            </a:solid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69809679"/>
        <c:crosses val="autoZero"/>
        <c:crossBetween val="between"/>
        <c:majorUnit val="10000"/>
      </c:valAx>
      <c:spPr>
        <a:noFill/>
        <a:ln>
          <a:noFill/>
        </a:ln>
        <a:effectLst/>
      </c:spPr>
    </c:plotArea>
    <c:plotVisOnly val="1"/>
    <c:dispBlanksAs val="gap"/>
    <c:showDLblsOverMax val="0"/>
    <c:extLst/>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928342610972393E-2"/>
          <c:y val="2.723676577346517E-2"/>
          <c:w val="0.97107165738902756"/>
          <c:h val="0.79130160643302383"/>
        </c:manualLayout>
      </c:layout>
      <c:barChart>
        <c:barDir val="col"/>
        <c:grouping val="clustered"/>
        <c:varyColors val="0"/>
        <c:ser>
          <c:idx val="0"/>
          <c:order val="0"/>
          <c:tx>
            <c:strRef>
              <c:f>'Section 4'!$A$30</c:f>
              <c:strCache>
                <c:ptCount val="1"/>
                <c:pt idx="0">
                  <c:v>Other Providers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4'!$B$29:$E$29</c:f>
              <c:strCache>
                <c:ptCount val="4"/>
                <c:pt idx="0">
                  <c:v>Emergency Dept.</c:v>
                </c:pt>
                <c:pt idx="1">
                  <c:v>Prescription Drugs</c:v>
                </c:pt>
                <c:pt idx="2">
                  <c:v>Ambulatory Care</c:v>
                </c:pt>
                <c:pt idx="3">
                  <c:v>Total Spending</c:v>
                </c:pt>
              </c:strCache>
            </c:strRef>
          </c:cat>
          <c:val>
            <c:numRef>
              <c:f>'Section 4'!$B$30:$E$30</c:f>
              <c:numCache>
                <c:formatCode>"$"#,##0_);[Red]\("$"#,##0\)</c:formatCode>
                <c:ptCount val="4"/>
                <c:pt idx="0" formatCode="_(&quot;$&quot;* #,##0_);_(&quot;$&quot;* \(#,##0\);_(&quot;$&quot;* &quot;-&quot;??_);_(@_)">
                  <c:v>106</c:v>
                </c:pt>
                <c:pt idx="1">
                  <c:v>320</c:v>
                </c:pt>
                <c:pt idx="2" formatCode="_(&quot;$&quot;* #,##0_);_(&quot;$&quot;* \(#,##0\);_(&quot;$&quot;* &quot;-&quot;??_);_(@_)">
                  <c:v>697</c:v>
                </c:pt>
                <c:pt idx="3" formatCode="_(&quot;$&quot;* #,##0_);_(&quot;$&quot;* \(#,##0\);_(&quot;$&quot;* &quot;-&quot;??_);_(@_)">
                  <c:v>1751</c:v>
                </c:pt>
              </c:numCache>
            </c:numRef>
          </c:val>
          <c:extLst>
            <c:ext xmlns:c16="http://schemas.microsoft.com/office/drawing/2014/chart" uri="{C3380CC4-5D6E-409C-BE32-E72D297353CC}">
              <c16:uniqueId val="{00000000-E648-44A6-B593-BB8209731C09}"/>
            </c:ext>
          </c:extLst>
        </c:ser>
        <c:ser>
          <c:idx val="1"/>
          <c:order val="1"/>
          <c:tx>
            <c:strRef>
              <c:f>'Section 4'!$A$31</c:f>
              <c:strCache>
                <c:ptCount val="1"/>
                <c:pt idx="0">
                  <c:v>Health Centers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4'!$B$29:$E$29</c:f>
              <c:strCache>
                <c:ptCount val="4"/>
                <c:pt idx="0">
                  <c:v>Emergency Dept.</c:v>
                </c:pt>
                <c:pt idx="1">
                  <c:v>Prescription Drugs</c:v>
                </c:pt>
                <c:pt idx="2">
                  <c:v>Ambulatory Care</c:v>
                </c:pt>
                <c:pt idx="3">
                  <c:v>Total Spending</c:v>
                </c:pt>
              </c:strCache>
            </c:strRef>
          </c:cat>
          <c:val>
            <c:numRef>
              <c:f>'Section 4'!$B$31:$E$31</c:f>
              <c:numCache>
                <c:formatCode>"$"#,##0_);[Red]\("$"#,##0\)</c:formatCode>
                <c:ptCount val="4"/>
                <c:pt idx="0" formatCode="_(&quot;$&quot;* #,##0_);_(&quot;$&quot;* \(#,##0\);_(&quot;$&quot;* &quot;-&quot;??_);_(@_)">
                  <c:v>179</c:v>
                </c:pt>
                <c:pt idx="1">
                  <c:v>163</c:v>
                </c:pt>
                <c:pt idx="2" formatCode="_(&quot;$&quot;* #,##0_);_(&quot;$&quot;* \(#,##0\);_(&quot;$&quot;* &quot;-&quot;??_);_(@_)">
                  <c:v>418</c:v>
                </c:pt>
                <c:pt idx="3" formatCode="_(&quot;$&quot;* #,##0_);_(&quot;$&quot;* \(#,##0\);_(&quot;$&quot;* &quot;-&quot;??_);_(@_)">
                  <c:v>1133</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_(&quot;$&quot;* #,##0_);_(&quot;$&quot;* \(#,##0\);_(&quot;$&quot;* &quot;-&quot;??_);_(@_)"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9812769223059676"/>
          <c:y val="1.747656726676910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696741032370953E-2"/>
          <c:y val="2.8169014084507043E-2"/>
          <c:w val="0.92519214785651793"/>
          <c:h val="0.82590366345051924"/>
        </c:manualLayout>
      </c:layout>
      <c:barChart>
        <c:barDir val="col"/>
        <c:grouping val="clustered"/>
        <c:varyColors val="0"/>
        <c:ser>
          <c:idx val="0"/>
          <c:order val="0"/>
          <c:tx>
            <c:strRef>
              <c:f>'Section 4'!$E$16</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4'!$F$15:$G$15</c:f>
              <c:strCache>
                <c:ptCount val="2"/>
                <c:pt idx="0">
                  <c:v>Non-Health Center Users</c:v>
                </c:pt>
                <c:pt idx="1">
                  <c:v>Health Center Users</c:v>
                </c:pt>
              </c:strCache>
            </c:strRef>
          </c:cat>
          <c:val>
            <c:numRef>
              <c:f>'Section 4'!$F$16:$G$16</c:f>
              <c:numCache>
                <c:formatCode>"$"#,##0_);[Red]\("$"#,##0\)</c:formatCode>
                <c:ptCount val="2"/>
                <c:pt idx="0">
                  <c:v>5306</c:v>
                </c:pt>
                <c:pt idx="1">
                  <c:v>4043</c:v>
                </c:pt>
              </c:numCache>
            </c:numRef>
          </c:val>
          <c:extLst>
            <c:ext xmlns:c16="http://schemas.microsoft.com/office/drawing/2014/chart" uri="{C3380CC4-5D6E-409C-BE32-E72D297353CC}">
              <c16:uniqueId val="{00000000-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quot;$&quot;#,##0_);[Red]\(&quot;$&quot;#,##0\)" sourceLinked="1"/>
        <c:majorTickMark val="cross"/>
        <c:minorTickMark val="none"/>
        <c:tickLblPos val="nextTo"/>
        <c:crossAx val="1699704255"/>
        <c:crosses val="autoZero"/>
        <c:crossBetween val="between"/>
        <c:majorUnit val="6000"/>
      </c:valAx>
      <c:spPr>
        <a:noFill/>
        <a:ln>
          <a:noFill/>
        </a:ln>
        <a:effectLst/>
      </c:spPr>
    </c:plotArea>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7E-2"/>
          <c:y val="0.21394176993698572"/>
          <c:w val="0.96944444444444444"/>
          <c:h val="0.58066292346368098"/>
        </c:manualLayout>
      </c:layout>
      <c:barChart>
        <c:barDir val="col"/>
        <c:grouping val="clustered"/>
        <c:varyColors val="0"/>
        <c:ser>
          <c:idx val="0"/>
          <c:order val="0"/>
          <c:tx>
            <c:strRef>
              <c:f>'Section 5'!$B$4</c:f>
              <c:strCache>
                <c:ptCount val="1"/>
                <c:pt idx="0">
                  <c:v>2010</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5'!$A$5:$A$9</c:f>
              <c:strCache>
                <c:ptCount val="5"/>
                <c:pt idx="0">
                  <c:v>Physicians</c:v>
                </c:pt>
                <c:pt idx="1">
                  <c:v>Behavioral Health Staff</c:v>
                </c:pt>
                <c:pt idx="2">
                  <c:v>NPs, PAs, CNMs</c:v>
                </c:pt>
                <c:pt idx="3">
                  <c:v>Nurses</c:v>
                </c:pt>
                <c:pt idx="4">
                  <c:v>Dental Staff</c:v>
                </c:pt>
              </c:strCache>
            </c:strRef>
          </c:cat>
          <c:val>
            <c:numRef>
              <c:f>'Section 5'!$B$5:$B$9</c:f>
              <c:numCache>
                <c:formatCode>General</c:formatCode>
                <c:ptCount val="5"/>
                <c:pt idx="0" formatCode="#,##0.00">
                  <c:v>9592.1</c:v>
                </c:pt>
                <c:pt idx="1">
                  <c:v>5095.32</c:v>
                </c:pt>
                <c:pt idx="2" formatCode="#,##0.00">
                  <c:v>6362.34</c:v>
                </c:pt>
                <c:pt idx="3" formatCode="#,##0.00">
                  <c:v>11364.72</c:v>
                </c:pt>
                <c:pt idx="4" formatCode="#,##0.00">
                  <c:v>9452.23</c:v>
                </c:pt>
              </c:numCache>
            </c:numRef>
          </c:val>
          <c:extLst>
            <c:ext xmlns:c16="http://schemas.microsoft.com/office/drawing/2014/chart" uri="{C3380CC4-5D6E-409C-BE32-E72D297353CC}">
              <c16:uniqueId val="{00000000-E648-44A6-B593-BB8209731C09}"/>
            </c:ext>
          </c:extLst>
        </c:ser>
        <c:ser>
          <c:idx val="1"/>
          <c:order val="1"/>
          <c:tx>
            <c:strRef>
              <c:f>'Section 5'!$C$4</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5'!$A$5:$A$9</c:f>
              <c:strCache>
                <c:ptCount val="5"/>
                <c:pt idx="0">
                  <c:v>Physicians</c:v>
                </c:pt>
                <c:pt idx="1">
                  <c:v>Behavioral Health Staff</c:v>
                </c:pt>
                <c:pt idx="2">
                  <c:v>NPs, PAs, CNMs</c:v>
                </c:pt>
                <c:pt idx="3">
                  <c:v>Nurses</c:v>
                </c:pt>
                <c:pt idx="4">
                  <c:v>Dental Staff</c:v>
                </c:pt>
              </c:strCache>
            </c:strRef>
          </c:cat>
          <c:val>
            <c:numRef>
              <c:f>'Section 5'!$C$5:$C$9</c:f>
              <c:numCache>
                <c:formatCode>_(* #,##0.00_);_(* \(#,##0.00\);_(* "-"??_);_(@_)</c:formatCode>
                <c:ptCount val="5"/>
                <c:pt idx="0">
                  <c:v>14317.27</c:v>
                </c:pt>
                <c:pt idx="1">
                  <c:v>16811.240000000002</c:v>
                </c:pt>
                <c:pt idx="2">
                  <c:v>15269.37</c:v>
                </c:pt>
                <c:pt idx="3">
                  <c:v>19784.310000000001</c:v>
                </c:pt>
                <c:pt idx="4">
                  <c:v>17582.71</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00"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37731080489938762"/>
          <c:y val="0"/>
          <c:w val="0.24121161417322834"/>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52077865266843"/>
          <c:y val="0.17068701938573469"/>
          <c:w val="0.3489584426946632"/>
          <c:h val="0.7346493530413962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47-49C8-B19A-0C7D79B20E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47-49C8-B19A-0C7D79B20E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47-49C8-B19A-0C7D79B20E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447-49C8-B19A-0C7D79B20ED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2FB5-4449-9CE5-E93E300F657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2FB5-4449-9CE5-E93E300F657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8-2FB5-4449-9CE5-E93E300F6570}"/>
              </c:ext>
            </c:extLst>
          </c:dPt>
          <c:dLbls>
            <c:dLbl>
              <c:idx val="3"/>
              <c:delete val="1"/>
              <c:extLst>
                <c:ext xmlns:c15="http://schemas.microsoft.com/office/drawing/2012/chart" uri="{CE6537A1-D6FC-4f65-9D91-7224C49458BB}"/>
                <c:ext xmlns:c16="http://schemas.microsoft.com/office/drawing/2014/chart" uri="{C3380CC4-5D6E-409C-BE32-E72D297353CC}">
                  <c16:uniqueId val="{00000007-7447-49C8-B19A-0C7D79B20EDD}"/>
                </c:ext>
              </c:extLst>
            </c:dLbl>
            <c:dLbl>
              <c:idx val="5"/>
              <c:delete val="1"/>
              <c:extLst>
                <c:ext xmlns:c15="http://schemas.microsoft.com/office/drawing/2012/chart" uri="{CE6537A1-D6FC-4f65-9D91-7224C49458BB}"/>
                <c:ext xmlns:c16="http://schemas.microsoft.com/office/drawing/2014/chart" uri="{C3380CC4-5D6E-409C-BE32-E72D297353CC}">
                  <c16:uniqueId val="{00000019-2FB5-4449-9CE5-E93E300F6570}"/>
                </c:ext>
              </c:extLst>
            </c:dLbl>
            <c:dLbl>
              <c:idx val="6"/>
              <c:layout>
                <c:manualLayout>
                  <c:x val="5.5555555555555608E-2"/>
                  <c:y val="8.7719298245613996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8-2FB5-4449-9CE5-E93E300F6570}"/>
                </c:ext>
              </c:extLst>
            </c:dLbl>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'Section 5'!$A$15:$A$21</c:f>
              <c:strCache>
                <c:ptCount val="7"/>
                <c:pt idx="0">
                  <c:v>Medical Services</c:v>
                </c:pt>
                <c:pt idx="1">
                  <c:v>Dental Services</c:v>
                </c:pt>
                <c:pt idx="2">
                  <c:v>Behavioral Health</c:v>
                </c:pt>
                <c:pt idx="3">
                  <c:v>Vision Services</c:v>
                </c:pt>
                <c:pt idx="4">
                  <c:v>Enabling Services &amp; Other Programs</c:v>
                </c:pt>
                <c:pt idx="5">
                  <c:v>Other Professional Services</c:v>
                </c:pt>
                <c:pt idx="6">
                  <c:v>Pharmacy Services</c:v>
                </c:pt>
              </c:strCache>
            </c:strRef>
          </c:cat>
          <c:val>
            <c:numRef>
              <c:f>'Section 5'!$B$15:$B$21</c:f>
              <c:numCache>
                <c:formatCode>0%</c:formatCode>
                <c:ptCount val="7"/>
                <c:pt idx="0">
                  <c:v>0.56615369131385884</c:v>
                </c:pt>
                <c:pt idx="1">
                  <c:v>0.11300314721173005</c:v>
                </c:pt>
                <c:pt idx="2">
                  <c:v>0.10804495032516176</c:v>
                </c:pt>
                <c:pt idx="3">
                  <c:v>5.9557233474342693E-3</c:v>
                </c:pt>
                <c:pt idx="4">
                  <c:v>0.15343115103987681</c:v>
                </c:pt>
                <c:pt idx="5">
                  <c:v>1.2031116450047487E-2</c:v>
                </c:pt>
                <c:pt idx="6">
                  <c:v>4.1380220311890745E-2</c:v>
                </c:pt>
              </c:numCache>
            </c:numRef>
          </c:val>
          <c:extLst>
            <c:ext xmlns:c16="http://schemas.microsoft.com/office/drawing/2014/chart" uri="{C3380CC4-5D6E-409C-BE32-E72D297353CC}">
              <c16:uniqueId val="{00000008-7447-49C8-B19A-0C7D79B20EDD}"/>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chart>
  <c:spPr>
    <a:noFill/>
    <a:ln>
      <a:no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374354248906765E-2"/>
          <c:y val="3.7445787824609229E-2"/>
          <c:w val="0.90727996564772539"/>
          <c:h val="0.7928316014940433"/>
        </c:manualLayout>
      </c:layout>
      <c:barChart>
        <c:barDir val="col"/>
        <c:grouping val="clustered"/>
        <c:varyColors val="0"/>
        <c:ser>
          <c:idx val="1"/>
          <c:order val="1"/>
          <c:tx>
            <c:strRef>
              <c:f>'Section 5'!$C$27</c:f>
              <c:strCache>
                <c:ptCount val="1"/>
                <c:pt idx="0">
                  <c:v>Vaccines Administered</c:v>
                </c:pt>
              </c:strCache>
            </c:strRef>
          </c:tx>
          <c:spPr>
            <a:solidFill>
              <a:schemeClr val="accent2"/>
            </a:solidFill>
            <a:ln>
              <a:noFill/>
            </a:ln>
            <a:effectLst/>
          </c:spPr>
          <c:invertIfNegative val="0"/>
          <c:cat>
            <c:strRef>
              <c:f>'Section 5'!$A$28:$A$39</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'Section 5'!$C$28:$C$39</c:f>
              <c:numCache>
                <c:formatCode>_(* #,##0_);_(* \(#,##0\);_(* "-"??_);_(@_)</c:formatCode>
                <c:ptCount val="12"/>
                <c:pt idx="0">
                  <c:v>471687</c:v>
                </c:pt>
                <c:pt idx="1">
                  <c:v>1497744</c:v>
                </c:pt>
                <c:pt idx="2">
                  <c:v>2855920</c:v>
                </c:pt>
                <c:pt idx="3">
                  <c:v>4642656</c:v>
                </c:pt>
                <c:pt idx="4">
                  <c:v>2453979</c:v>
                </c:pt>
                <c:pt idx="5" formatCode="General">
                  <c:v>1066197</c:v>
                </c:pt>
                <c:pt idx="6">
                  <c:v>1690549</c:v>
                </c:pt>
                <c:pt idx="7">
                  <c:v>651487</c:v>
                </c:pt>
                <c:pt idx="8">
                  <c:v>598886</c:v>
                </c:pt>
                <c:pt idx="9">
                  <c:v>498517</c:v>
                </c:pt>
                <c:pt idx="10">
                  <c:v>1037330</c:v>
                </c:pt>
                <c:pt idx="11">
                  <c:v>1260053</c:v>
                </c:pt>
              </c:numCache>
            </c:numRef>
          </c:val>
          <c:extLst>
            <c:ext xmlns:c16="http://schemas.microsoft.com/office/drawing/2014/chart" uri="{C3380CC4-5D6E-409C-BE32-E72D297353CC}">
              <c16:uniqueId val="{00000000-4100-4E17-A955-CB560E8E428E}"/>
            </c:ext>
          </c:extLst>
        </c:ser>
        <c:dLbls>
          <c:showLegendKey val="0"/>
          <c:showVal val="0"/>
          <c:showCatName val="0"/>
          <c:showSerName val="0"/>
          <c:showPercent val="0"/>
          <c:showBubbleSize val="0"/>
        </c:dLbls>
        <c:gapWidth val="51"/>
        <c:axId val="1634571824"/>
        <c:axId val="1634567664"/>
      </c:barChart>
      <c:lineChart>
        <c:grouping val="standard"/>
        <c:varyColors val="0"/>
        <c:ser>
          <c:idx val="0"/>
          <c:order val="0"/>
          <c:tx>
            <c:strRef>
              <c:f>'Section 5'!$B$27</c:f>
              <c:strCache>
                <c:ptCount val="1"/>
                <c:pt idx="0">
                  <c:v>Patients Tested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'Section 5'!$A$28:$A$39</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'Section 5'!$B$28:$B$39</c:f>
              <c:numCache>
                <c:formatCode>_(* #,##0_);_(* \(#,##0\);_(* "-"??_);_(@_)</c:formatCode>
                <c:ptCount val="12"/>
                <c:pt idx="0">
                  <c:v>1271556</c:v>
                </c:pt>
                <c:pt idx="1">
                  <c:v>601855</c:v>
                </c:pt>
                <c:pt idx="2">
                  <c:v>591918</c:v>
                </c:pt>
                <c:pt idx="3">
                  <c:v>777661</c:v>
                </c:pt>
                <c:pt idx="4">
                  <c:v>443222</c:v>
                </c:pt>
                <c:pt idx="5">
                  <c:v>294365</c:v>
                </c:pt>
                <c:pt idx="6">
                  <c:v>411955</c:v>
                </c:pt>
                <c:pt idx="7">
                  <c:v>878170</c:v>
                </c:pt>
                <c:pt idx="8">
                  <c:v>1018027</c:v>
                </c:pt>
                <c:pt idx="9">
                  <c:v>782011</c:v>
                </c:pt>
                <c:pt idx="10">
                  <c:v>666888</c:v>
                </c:pt>
                <c:pt idx="11">
                  <c:v>693562</c:v>
                </c:pt>
              </c:numCache>
            </c:numRef>
          </c:val>
          <c:smooth val="0"/>
          <c:extLst>
            <c:ext xmlns:c16="http://schemas.microsoft.com/office/drawing/2014/chart" uri="{C3380CC4-5D6E-409C-BE32-E72D297353CC}">
              <c16:uniqueId val="{00000001-4100-4E17-A955-CB560E8E428E}"/>
            </c:ext>
          </c:extLst>
        </c:ser>
        <c:dLbls>
          <c:showLegendKey val="0"/>
          <c:showVal val="0"/>
          <c:showCatName val="0"/>
          <c:showSerName val="0"/>
          <c:showPercent val="0"/>
          <c:showBubbleSize val="0"/>
        </c:dLbls>
        <c:marker val="1"/>
        <c:smooth val="0"/>
        <c:axId val="1634571824"/>
        <c:axId val="1634567664"/>
      </c:lineChart>
      <c:catAx>
        <c:axId val="16345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634567664"/>
        <c:crosses val="autoZero"/>
        <c:auto val="1"/>
        <c:lblAlgn val="ctr"/>
        <c:lblOffset val="100"/>
        <c:noMultiLvlLbl val="0"/>
      </c:catAx>
      <c:valAx>
        <c:axId val="1634567664"/>
        <c:scaling>
          <c:orientation val="minMax"/>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63457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5874217773485616"/>
          <c:w val="0.95312499999999989"/>
          <c:h val="0.71195148179432322"/>
        </c:manualLayout>
      </c:layout>
      <c:barChart>
        <c:barDir val="col"/>
        <c:grouping val="clustered"/>
        <c:varyColors val="0"/>
        <c:ser>
          <c:idx val="0"/>
          <c:order val="0"/>
          <c:tx>
            <c:strRef>
              <c:f>Sheet1!$B$1</c:f>
              <c:strCache>
                <c:ptCount val="1"/>
                <c:pt idx="0">
                  <c:v>3-Apr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Ability to test</c:v>
                </c:pt>
                <c:pt idx="1">
                  <c:v>Walk up Testing</c:v>
                </c:pt>
              </c:strCache>
            </c:strRef>
          </c:cat>
          <c:val>
            <c:numRef>
              <c:f>Sheet1!$B$2:$B$3</c:f>
              <c:numCache>
                <c:formatCode>0%</c:formatCode>
                <c:ptCount val="2"/>
                <c:pt idx="0">
                  <c:v>0.8</c:v>
                </c:pt>
                <c:pt idx="1">
                  <c:v>0.34</c:v>
                </c:pt>
              </c:numCache>
            </c:numRef>
          </c:val>
          <c:extLst>
            <c:ext xmlns:c16="http://schemas.microsoft.com/office/drawing/2014/chart" uri="{C3380CC4-5D6E-409C-BE32-E72D297353CC}">
              <c16:uniqueId val="{00000000-FBBB-405F-BA4B-7F568D334213}"/>
            </c:ext>
          </c:extLst>
        </c:ser>
        <c:ser>
          <c:idx val="1"/>
          <c:order val="1"/>
          <c:tx>
            <c:strRef>
              <c:f>Sheet1!$C$1</c:f>
              <c:strCache>
                <c:ptCount val="1"/>
                <c:pt idx="0">
                  <c:v>6-Nov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Ability to test</c:v>
                </c:pt>
                <c:pt idx="1">
                  <c:v>Walk up Testing</c:v>
                </c:pt>
              </c:strCache>
            </c:strRef>
          </c:cat>
          <c:val>
            <c:numRef>
              <c:f>Sheet1!$C$2:$C$3</c:f>
              <c:numCache>
                <c:formatCode>0%</c:formatCode>
                <c:ptCount val="2"/>
                <c:pt idx="0">
                  <c:v>0.96</c:v>
                </c:pt>
                <c:pt idx="1">
                  <c:v>0.82</c:v>
                </c:pt>
              </c:numCache>
            </c:numRef>
          </c:val>
          <c:extLst>
            <c:ext xmlns:c16="http://schemas.microsoft.com/office/drawing/2014/chart" uri="{C3380CC4-5D6E-409C-BE32-E72D297353CC}">
              <c16:uniqueId val="{00000001-FBBB-405F-BA4B-7F568D334213}"/>
            </c:ext>
          </c:extLst>
        </c:ser>
        <c:dLbls>
          <c:dLblPos val="outEnd"/>
          <c:showLegendKey val="0"/>
          <c:showVal val="1"/>
          <c:showCatName val="0"/>
          <c:showSerName val="0"/>
          <c:showPercent val="0"/>
          <c:showBubbleSize val="0"/>
        </c:dLbls>
        <c:gapWidth val="219"/>
        <c:overlap val="-27"/>
        <c:axId val="1803098496"/>
        <c:axId val="2068518160"/>
      </c:barChart>
      <c:catAx>
        <c:axId val="180309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crossAx val="2068518160"/>
        <c:crosses val="autoZero"/>
        <c:auto val="1"/>
        <c:lblAlgn val="ctr"/>
        <c:lblOffset val="100"/>
        <c:noMultiLvlLbl val="0"/>
      </c:catAx>
      <c:valAx>
        <c:axId val="2068518160"/>
        <c:scaling>
          <c:orientation val="minMax"/>
          <c:max val="1"/>
        </c:scaling>
        <c:delete val="1"/>
        <c:axPos val="l"/>
        <c:numFmt formatCode="0%" sourceLinked="1"/>
        <c:majorTickMark val="none"/>
        <c:minorTickMark val="none"/>
        <c:tickLblPos val="nextTo"/>
        <c:crossAx val="18030984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legendEntry>
      <c:layout>
        <c:manualLayout>
          <c:xMode val="edge"/>
          <c:yMode val="edge"/>
          <c:x val="0.38819832677165356"/>
          <c:y val="0.91688140275089791"/>
          <c:w val="0.18922822342519685"/>
          <c:h val="6.905609811416718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18341824918946"/>
          <c:y val="9.925544917460552E-2"/>
          <c:w val="0.77924135886597989"/>
          <c:h val="0.73678868379461038"/>
        </c:manualLayout>
      </c:layout>
      <c:pieChart>
        <c:varyColors val="1"/>
        <c:ser>
          <c:idx val="0"/>
          <c:order val="0"/>
          <c:tx>
            <c:strRef>
              <c:f>'Section 5'!$L$4</c:f>
              <c:strCache>
                <c:ptCount val="1"/>
                <c:pt idx="0">
                  <c:v>FTEs</c:v>
                </c:pt>
              </c:strCache>
            </c:strRef>
          </c:tx>
          <c:spPr>
            <a:ln w="19050">
              <a:solidFill>
                <a:sysClr val="window" lastClr="FFFFFF"/>
              </a:solidFill>
            </a:ln>
          </c:spPr>
          <c:dPt>
            <c:idx val="0"/>
            <c:bubble3D val="0"/>
            <c:explosion val="10"/>
            <c:spPr>
              <a:solidFill>
                <a:schemeClr val="accent1"/>
              </a:solidFill>
              <a:ln w="19050">
                <a:solidFill>
                  <a:sysClr val="window" lastClr="FFFFFF"/>
                </a:solidFill>
              </a:ln>
              <a:effectLst/>
            </c:spPr>
            <c:extLst>
              <c:ext xmlns:c16="http://schemas.microsoft.com/office/drawing/2014/chart" uri="{C3380CC4-5D6E-409C-BE32-E72D297353CC}">
                <c16:uniqueId val="{00000001-F5AC-4D43-9484-D9D0340C3218}"/>
              </c:ext>
            </c:extLst>
          </c:dPt>
          <c:dPt>
            <c:idx val="1"/>
            <c:bubble3D val="0"/>
            <c:spPr>
              <a:solidFill>
                <a:srgbClr val="E87200">
                  <a:alpha val="50000"/>
                </a:srgbClr>
              </a:solidFill>
              <a:ln w="19050">
                <a:solidFill>
                  <a:sysClr val="window" lastClr="FFFFFF"/>
                </a:solidFill>
              </a:ln>
              <a:effectLst/>
            </c:spPr>
            <c:extLst>
              <c:ext xmlns:c16="http://schemas.microsoft.com/office/drawing/2014/chart" uri="{C3380CC4-5D6E-409C-BE32-E72D297353CC}">
                <c16:uniqueId val="{00000003-F5AC-4D43-9484-D9D0340C3218}"/>
              </c:ext>
            </c:extLst>
          </c:dPt>
          <c:dPt>
            <c:idx val="2"/>
            <c:bubble3D val="0"/>
            <c:spPr>
              <a:solidFill>
                <a:srgbClr val="789904">
                  <a:alpha val="50000"/>
                </a:srgbClr>
              </a:solidFill>
              <a:ln w="19050">
                <a:solidFill>
                  <a:sysClr val="window" lastClr="FFFFFF"/>
                </a:solidFill>
              </a:ln>
              <a:effectLst/>
            </c:spPr>
            <c:extLst>
              <c:ext xmlns:c16="http://schemas.microsoft.com/office/drawing/2014/chart" uri="{C3380CC4-5D6E-409C-BE32-E72D297353CC}">
                <c16:uniqueId val="{00000005-F5AC-4D43-9484-D9D0340C3218}"/>
              </c:ext>
            </c:extLst>
          </c:dPt>
          <c:dPt>
            <c:idx val="3"/>
            <c:bubble3D val="0"/>
            <c:spPr>
              <a:solidFill>
                <a:srgbClr val="FFB71B">
                  <a:alpha val="50000"/>
                </a:srgbClr>
              </a:solidFill>
              <a:ln w="19050">
                <a:solidFill>
                  <a:sysClr val="window" lastClr="FFFFFF"/>
                </a:solidFill>
              </a:ln>
              <a:effectLst/>
            </c:spPr>
            <c:extLst>
              <c:ext xmlns:c16="http://schemas.microsoft.com/office/drawing/2014/chart" uri="{C3380CC4-5D6E-409C-BE32-E72D297353CC}">
                <c16:uniqueId val="{00000007-F5AC-4D43-9484-D9D0340C3218}"/>
              </c:ext>
            </c:extLst>
          </c:dPt>
          <c:dPt>
            <c:idx val="4"/>
            <c:bubble3D val="0"/>
            <c:spPr>
              <a:solidFill>
                <a:srgbClr val="9B552B">
                  <a:alpha val="50000"/>
                </a:srgbClr>
              </a:solidFill>
              <a:ln w="19050">
                <a:solidFill>
                  <a:sysClr val="window" lastClr="FFFFFF"/>
                </a:solidFill>
              </a:ln>
              <a:effectLst/>
            </c:spPr>
            <c:extLst>
              <c:ext xmlns:c16="http://schemas.microsoft.com/office/drawing/2014/chart" uri="{C3380CC4-5D6E-409C-BE32-E72D297353CC}">
                <c16:uniqueId val="{00000009-F5AC-4D43-9484-D9D0340C3218}"/>
              </c:ext>
            </c:extLst>
          </c:dPt>
          <c:dPt>
            <c:idx val="5"/>
            <c:bubble3D val="0"/>
            <c:spPr>
              <a:solidFill>
                <a:srgbClr val="5E5E5E">
                  <a:alpha val="50000"/>
                </a:srgbClr>
              </a:solidFill>
              <a:ln w="19050">
                <a:solidFill>
                  <a:sysClr val="window" lastClr="FFFFFF"/>
                </a:solidFill>
              </a:ln>
              <a:effectLst/>
            </c:spPr>
            <c:extLst>
              <c:ext xmlns:c16="http://schemas.microsoft.com/office/drawing/2014/chart" uri="{C3380CC4-5D6E-409C-BE32-E72D297353CC}">
                <c16:uniqueId val="{0000000B-F5AC-4D43-9484-D9D0340C3218}"/>
              </c:ext>
            </c:extLst>
          </c:dPt>
          <c:dPt>
            <c:idx val="6"/>
            <c:bubble3D val="0"/>
            <c:spPr>
              <a:solidFill>
                <a:srgbClr val="60269E">
                  <a:alpha val="50000"/>
                </a:srgbClr>
              </a:solidFill>
              <a:ln w="19050">
                <a:solidFill>
                  <a:sysClr val="window" lastClr="FFFFFF"/>
                </a:solidFill>
              </a:ln>
              <a:effectLst/>
            </c:spPr>
            <c:extLst>
              <c:ext xmlns:c16="http://schemas.microsoft.com/office/drawing/2014/chart" uri="{C3380CC4-5D6E-409C-BE32-E72D297353CC}">
                <c16:uniqueId val="{0000000D-F5AC-4D43-9484-D9D0340C3218}"/>
              </c:ext>
            </c:extLst>
          </c:dPt>
          <c:dLbls>
            <c:dLbl>
              <c:idx val="0"/>
              <c:layout>
                <c:manualLayout>
                  <c:x val="-0.18803418803418814"/>
                  <c:y val="-1.7094017094017148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r>
                      <a:rPr lang="en-US" dirty="0"/>
                      <a:t>57%</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F5AC-4D43-9484-D9D0340C32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'Section 5'!$K$5:$K$11</c:f>
              <c:strCache>
                <c:ptCount val="7"/>
                <c:pt idx="0">
                  <c:v>Medical Services</c:v>
                </c:pt>
                <c:pt idx="1">
                  <c:v>Enabling Services &amp; Other Programs</c:v>
                </c:pt>
                <c:pt idx="2">
                  <c:v>Dental Services</c:v>
                </c:pt>
                <c:pt idx="3">
                  <c:v>Behavioral Health</c:v>
                </c:pt>
                <c:pt idx="4">
                  <c:v>Pharmacy Services</c:v>
                </c:pt>
                <c:pt idx="5">
                  <c:v>Other Professional Services</c:v>
                </c:pt>
                <c:pt idx="6">
                  <c:v>Vision Services</c:v>
                </c:pt>
              </c:strCache>
            </c:strRef>
          </c:cat>
          <c:val>
            <c:numRef>
              <c:f>'Section 5'!$L$5:$L$11</c:f>
              <c:numCache>
                <c:formatCode>General</c:formatCode>
                <c:ptCount val="7"/>
                <c:pt idx="0" formatCode="#,##0.00">
                  <c:v>86400.93</c:v>
                </c:pt>
                <c:pt idx="1">
                  <c:v>29872.399999999998</c:v>
                </c:pt>
                <c:pt idx="2" formatCode="#,##0.00">
                  <c:v>19698.46</c:v>
                </c:pt>
                <c:pt idx="3">
                  <c:v>15679.28</c:v>
                </c:pt>
                <c:pt idx="4" formatCode="#,##0.00">
                  <c:v>5962.83</c:v>
                </c:pt>
                <c:pt idx="5" formatCode="#,##0.00">
                  <c:v>1881.13</c:v>
                </c:pt>
                <c:pt idx="6" formatCode="#,##0.00">
                  <c:v>1011.8</c:v>
                </c:pt>
              </c:numCache>
            </c:numRef>
          </c:val>
          <c:extLst>
            <c:ext xmlns:c16="http://schemas.microsoft.com/office/drawing/2014/chart" uri="{C3380CC4-5D6E-409C-BE32-E72D297353CC}">
              <c16:uniqueId val="{0000000E-F5AC-4D43-9484-D9D0340C321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w="19050">
      <a:solidFill>
        <a:srgbClr val="5E5E5E"/>
      </a:solid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AB19-4797-95D5-C2DF68207B25}"/>
              </c:ext>
            </c:extLst>
          </c:dPt>
          <c:dPt>
            <c:idx val="1"/>
            <c:bubble3D val="0"/>
            <c:spPr>
              <a:solidFill>
                <a:srgbClr val="003C6A"/>
              </a:solidFill>
              <a:ln w="19050">
                <a:solidFill>
                  <a:schemeClr val="lt1"/>
                </a:solidFill>
              </a:ln>
              <a:effectLst/>
            </c:spPr>
            <c:extLst>
              <c:ext xmlns:c16="http://schemas.microsoft.com/office/drawing/2014/chart" uri="{C3380CC4-5D6E-409C-BE32-E72D297353CC}">
                <c16:uniqueId val="{00000003-AB19-4797-95D5-C2DF68207B25}"/>
              </c:ext>
            </c:extLst>
          </c:dPt>
          <c:dPt>
            <c:idx val="2"/>
            <c:bubble3D val="0"/>
            <c:spPr>
              <a:solidFill>
                <a:srgbClr val="789904"/>
              </a:solidFill>
              <a:ln w="19050">
                <a:solidFill>
                  <a:schemeClr val="lt1"/>
                </a:solidFill>
              </a:ln>
              <a:effectLst/>
            </c:spPr>
            <c:extLst>
              <c:ext xmlns:c16="http://schemas.microsoft.com/office/drawing/2014/chart" uri="{C3380CC4-5D6E-409C-BE32-E72D297353CC}">
                <c16:uniqueId val="{00000005-AB19-4797-95D5-C2DF68207B25}"/>
              </c:ext>
            </c:extLst>
          </c:dPt>
          <c:dPt>
            <c:idx val="3"/>
            <c:bubble3D val="0"/>
            <c:spPr>
              <a:solidFill>
                <a:srgbClr val="FFB71B"/>
              </a:solidFill>
              <a:ln w="19050">
                <a:solidFill>
                  <a:schemeClr val="lt1"/>
                </a:solidFill>
              </a:ln>
              <a:effectLst/>
            </c:spPr>
            <c:extLst>
              <c:ext xmlns:c16="http://schemas.microsoft.com/office/drawing/2014/chart" uri="{C3380CC4-5D6E-409C-BE32-E72D297353CC}">
                <c16:uniqueId val="{00000007-AB19-4797-95D5-C2DF68207B25}"/>
              </c:ext>
            </c:extLst>
          </c:dPt>
          <c:dLbls>
            <c:dLbl>
              <c:idx val="0"/>
              <c:layout>
                <c:manualLayout>
                  <c:x val="-0.18339170943792363"/>
                  <c:y val="0.1378960074141785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76758670984972"/>
                      <c:h val="0.28682393067733997"/>
                    </c:manualLayout>
                  </c15:layout>
                </c:ext>
                <c:ext xmlns:c16="http://schemas.microsoft.com/office/drawing/2014/chart" uri="{C3380CC4-5D6E-409C-BE32-E72D297353CC}">
                  <c16:uniqueId val="{00000001-AB19-4797-95D5-C2DF68207B25}"/>
                </c:ext>
              </c:extLst>
            </c:dLbl>
            <c:dLbl>
              <c:idx val="1"/>
              <c:layout>
                <c:manualLayout>
                  <c:x val="-0.18457506928552345"/>
                  <c:y val="2.8728358441239463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B19-4797-95D5-C2DF68207B25}"/>
                </c:ext>
              </c:extLst>
            </c:dLbl>
            <c:dLbl>
              <c:idx val="2"/>
              <c:layout>
                <c:manualLayout>
                  <c:x val="-8.518849351639543E-2"/>
                  <c:y val="-0.2010985090886799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B19-4797-95D5-C2DF68207B25}"/>
                </c:ext>
              </c:extLst>
            </c:dLbl>
            <c:dLbl>
              <c:idx val="3"/>
              <c:layout>
                <c:manualLayout>
                  <c:x val="0.21297132695425794"/>
                  <c:y val="5.760816283505008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184367128868276"/>
                      <c:h val="0.28682393067733997"/>
                    </c:manualLayout>
                  </c15:layout>
                </c:ext>
                <c:ext xmlns:c16="http://schemas.microsoft.com/office/drawing/2014/chart" uri="{C3380CC4-5D6E-409C-BE32-E72D297353CC}">
                  <c16:uniqueId val="{00000007-AB19-4797-95D5-C2DF68207B2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'Section 5'!$A$28:$A$31</c:f>
              <c:strCache>
                <c:ptCount val="4"/>
                <c:pt idx="0">
                  <c:v>Total NPs/PAs/CNMs</c:v>
                </c:pt>
                <c:pt idx="1">
                  <c:v>Total Physicians</c:v>
                </c:pt>
                <c:pt idx="2">
                  <c:v>Nurses</c:v>
                </c:pt>
                <c:pt idx="3">
                  <c:v>Other Medical Personnel</c:v>
                </c:pt>
              </c:strCache>
            </c:strRef>
          </c:cat>
          <c:val>
            <c:numRef>
              <c:f>'Section 5'!$C$28:$C$31</c:f>
              <c:numCache>
                <c:formatCode>0%</c:formatCode>
                <c:ptCount val="4"/>
                <c:pt idx="0">
                  <c:v>0.17333709007123466</c:v>
                </c:pt>
                <c:pt idx="1">
                  <c:v>0.16252890063992068</c:v>
                </c:pt>
                <c:pt idx="2">
                  <c:v>0.22459045294384958</c:v>
                </c:pt>
                <c:pt idx="3">
                  <c:v>0.43954355634499526</c:v>
                </c:pt>
              </c:numCache>
            </c:numRef>
          </c:val>
          <c:extLst>
            <c:ext xmlns:c16="http://schemas.microsoft.com/office/drawing/2014/chart" uri="{C3380CC4-5D6E-409C-BE32-E72D297353CC}">
              <c16:uniqueId val="{00000008-AB19-4797-95D5-C2DF68207B25}"/>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55555555555554"/>
          <c:y val="8.7962962962962965E-2"/>
          <c:w val="0.53888888888888886"/>
          <c:h val="0.89814814814814814"/>
        </c:manualLayout>
      </c:layout>
      <c:pieChart>
        <c:varyColors val="1"/>
        <c:ser>
          <c:idx val="0"/>
          <c:order val="0"/>
          <c:dPt>
            <c:idx val="0"/>
            <c:bubble3D val="0"/>
            <c:spPr>
              <a:solidFill>
                <a:srgbClr val="003C6A"/>
              </a:solidFill>
              <a:ln w="19050">
                <a:solidFill>
                  <a:schemeClr val="lt1"/>
                </a:solidFill>
              </a:ln>
              <a:effectLst/>
            </c:spPr>
            <c:extLst>
              <c:ext xmlns:c16="http://schemas.microsoft.com/office/drawing/2014/chart" uri="{C3380CC4-5D6E-409C-BE32-E72D297353CC}">
                <c16:uniqueId val="{00000001-13A4-4D7F-AFC5-16EA5478AA61}"/>
              </c:ext>
            </c:extLst>
          </c:dPt>
          <c:dPt>
            <c:idx val="1"/>
            <c:bubble3D val="0"/>
            <c:spPr>
              <a:solidFill>
                <a:srgbClr val="E87200"/>
              </a:solidFill>
              <a:ln w="19050">
                <a:solidFill>
                  <a:schemeClr val="lt1"/>
                </a:solidFill>
              </a:ln>
              <a:effectLst/>
            </c:spPr>
            <c:extLst>
              <c:ext xmlns:c16="http://schemas.microsoft.com/office/drawing/2014/chart" uri="{C3380CC4-5D6E-409C-BE32-E72D297353CC}">
                <c16:uniqueId val="{00000003-13A4-4D7F-AFC5-16EA5478AA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A4-4D7F-AFC5-16EA5478AA61}"/>
              </c:ext>
            </c:extLst>
          </c:dPt>
          <c:dPt>
            <c:idx val="3"/>
            <c:bubble3D val="0"/>
            <c:spPr>
              <a:solidFill>
                <a:srgbClr val="FFB71B"/>
              </a:solidFill>
              <a:ln w="19050">
                <a:solidFill>
                  <a:schemeClr val="lt1"/>
                </a:solidFill>
              </a:ln>
              <a:effectLst/>
            </c:spPr>
            <c:extLst>
              <c:ext xmlns:c16="http://schemas.microsoft.com/office/drawing/2014/chart" uri="{C3380CC4-5D6E-409C-BE32-E72D297353CC}">
                <c16:uniqueId val="{00000007-13A4-4D7F-AFC5-16EA5478AA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A4-4D7F-AFC5-16EA5478AA61}"/>
              </c:ext>
            </c:extLst>
          </c:dPt>
          <c:dPt>
            <c:idx val="5"/>
            <c:bubble3D val="0"/>
            <c:spPr>
              <a:solidFill>
                <a:srgbClr val="789904"/>
              </a:solidFill>
              <a:ln w="19050">
                <a:solidFill>
                  <a:schemeClr val="lt1"/>
                </a:solidFill>
              </a:ln>
              <a:effectLst/>
            </c:spPr>
            <c:extLst>
              <c:ext xmlns:c16="http://schemas.microsoft.com/office/drawing/2014/chart" uri="{C3380CC4-5D6E-409C-BE32-E72D297353CC}">
                <c16:uniqueId val="{0000000B-13A4-4D7F-AFC5-16EA5478AA61}"/>
              </c:ext>
            </c:extLst>
          </c:dPt>
          <c:dLbls>
            <c:dLbl>
              <c:idx val="0"/>
              <c:layout>
                <c:manualLayout>
                  <c:x val="-0.19300299583764158"/>
                  <c:y val="5.031366540052432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3A4-4D7F-AFC5-16EA5478AA61}"/>
                </c:ext>
              </c:extLst>
            </c:dLbl>
            <c:dLbl>
              <c:idx val="1"/>
              <c:delete val="1"/>
              <c:extLst>
                <c:ext xmlns:c15="http://schemas.microsoft.com/office/drawing/2012/chart" uri="{CE6537A1-D6FC-4f65-9D91-7224C49458BB}"/>
                <c:ext xmlns:c16="http://schemas.microsoft.com/office/drawing/2014/chart" uri="{C3380CC4-5D6E-409C-BE32-E72D297353CC}">
                  <c16:uniqueId val="{00000003-13A4-4D7F-AFC5-16EA5478AA61}"/>
                </c:ext>
              </c:extLst>
            </c:dLbl>
            <c:dLbl>
              <c:idx val="4"/>
              <c:layout>
                <c:manualLayout>
                  <c:x val="0.16700389724011766"/>
                  <c:y val="0.2211646030699222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3A4-4D7F-AFC5-16EA5478AA61}"/>
                </c:ext>
              </c:extLst>
            </c:dLbl>
            <c:dLbl>
              <c:idx val="5"/>
              <c:delete val="1"/>
              <c:extLst>
                <c:ext xmlns:c15="http://schemas.microsoft.com/office/drawing/2012/chart" uri="{CE6537A1-D6FC-4f65-9D91-7224C49458BB}"/>
                <c:ext xmlns:c16="http://schemas.microsoft.com/office/drawing/2014/chart" uri="{C3380CC4-5D6E-409C-BE32-E72D297353CC}">
                  <c16:uniqueId val="{0000000B-13A4-4D7F-AFC5-16EA5478AA6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'Section 5'!$A$35:$A$40</c:f>
              <c:strCache>
                <c:ptCount val="6"/>
                <c:pt idx="0">
                  <c:v>Family Physicians</c:v>
                </c:pt>
                <c:pt idx="1">
                  <c:v>General Practitioners</c:v>
                </c:pt>
                <c:pt idx="2">
                  <c:v>Internists</c:v>
                </c:pt>
                <c:pt idx="3">
                  <c:v>OB/GYN</c:v>
                </c:pt>
                <c:pt idx="4">
                  <c:v>Pediatricians</c:v>
                </c:pt>
                <c:pt idx="5">
                  <c:v>Other Specialty Physicians</c:v>
                </c:pt>
              </c:strCache>
            </c:strRef>
          </c:cat>
          <c:val>
            <c:numRef>
              <c:f>'Section 5'!$C$35:$C$40</c:f>
              <c:numCache>
                <c:formatCode>0%</c:formatCode>
                <c:ptCount val="6"/>
                <c:pt idx="0">
                  <c:v>0.46169556067602274</c:v>
                </c:pt>
                <c:pt idx="1">
                  <c:v>3.5962163177756655E-2</c:v>
                </c:pt>
                <c:pt idx="2">
                  <c:v>0.14840329196837107</c:v>
                </c:pt>
                <c:pt idx="3">
                  <c:v>9.2005668678456151E-2</c:v>
                </c:pt>
                <c:pt idx="4">
                  <c:v>0.21827205884920797</c:v>
                </c:pt>
                <c:pt idx="5">
                  <c:v>4.3661256650185408E-2</c:v>
                </c:pt>
              </c:numCache>
            </c:numRef>
          </c:val>
          <c:extLst>
            <c:ext xmlns:c16="http://schemas.microsoft.com/office/drawing/2014/chart" uri="{C3380CC4-5D6E-409C-BE32-E72D297353CC}">
              <c16:uniqueId val="{0000000C-13A4-4D7F-AFC5-16EA5478AA61}"/>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87200"/>
            </a:solidFill>
            <a:ln>
              <a:noFill/>
            </a:ln>
            <a:effectLst/>
          </c:spPr>
          <c:invertIfNegative val="0"/>
          <c:dPt>
            <c:idx val="4"/>
            <c:invertIfNegative val="0"/>
            <c:bubble3D val="0"/>
            <c:spPr>
              <a:solidFill>
                <a:srgbClr val="003C6A">
                  <a:lumMod val="75000"/>
                </a:srgbClr>
              </a:solidFill>
              <a:ln>
                <a:noFill/>
              </a:ln>
              <a:effectLst/>
            </c:spPr>
            <c:extLst>
              <c:ext xmlns:c16="http://schemas.microsoft.com/office/drawing/2014/chart" uri="{C3380CC4-5D6E-409C-BE32-E72D297353CC}">
                <c16:uniqueId val="{00000003-833E-4AC4-A84C-1A5A47D1A54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Section1!$A$28:$A$32</c:f>
              <c:strCache>
                <c:ptCount val="5"/>
                <c:pt idx="0">
                  <c:v>Medicaid</c:v>
                </c:pt>
                <c:pt idx="1">
                  <c:v>Uninsured</c:v>
                </c:pt>
                <c:pt idx="2">
                  <c:v>Medicare</c:v>
                </c:pt>
                <c:pt idx="3">
                  <c:v>Other Public Insurance</c:v>
                </c:pt>
                <c:pt idx="4">
                  <c:v>Private Insurance</c:v>
                </c:pt>
              </c:strCache>
            </c:strRef>
          </c:cat>
          <c:val>
            <c:numRef>
              <c:f>Section1!$B$28:$B$32</c:f>
              <c:numCache>
                <c:formatCode>0%</c:formatCode>
                <c:ptCount val="5"/>
                <c:pt idx="0">
                  <c:v>0.46</c:v>
                </c:pt>
                <c:pt idx="1">
                  <c:v>0.22</c:v>
                </c:pt>
                <c:pt idx="2">
                  <c:v>9.6600000000000005E-2</c:v>
                </c:pt>
                <c:pt idx="3">
                  <c:v>9.4999999999999998E-3</c:v>
                </c:pt>
                <c:pt idx="4">
                  <c:v>0.21</c:v>
                </c:pt>
              </c:numCache>
            </c:numRef>
          </c:val>
          <c:extLst>
            <c:ext xmlns:c16="http://schemas.microsoft.com/office/drawing/2014/chart" uri="{C3380CC4-5D6E-409C-BE32-E72D297353CC}">
              <c16:uniqueId val="{00000000-E648-44A6-B593-BB8209731C09}"/>
            </c:ext>
          </c:extLst>
        </c:ser>
        <c:dLbls>
          <c:dLblPos val="outEnd"/>
          <c:showLegendKey val="0"/>
          <c:showVal val="1"/>
          <c:showCatName val="0"/>
          <c:showSerName val="0"/>
          <c:showPercent val="0"/>
          <c:showBubbleSize val="0"/>
        </c:dLbls>
        <c:gapWidth val="107"/>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 sourceLinked="1"/>
        <c:majorTickMark val="none"/>
        <c:minorTickMark val="none"/>
        <c:tickLblPos val="nextTo"/>
        <c:crossAx val="1699704255"/>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278612900659"/>
          <c:y val="0.10950068977680402"/>
          <c:w val="0.76628638749701727"/>
          <c:h val="0.53688207317993453"/>
        </c:manualLayout>
      </c:layout>
      <c:barChart>
        <c:barDir val="col"/>
        <c:grouping val="stacked"/>
        <c:varyColors val="0"/>
        <c:ser>
          <c:idx val="0"/>
          <c:order val="0"/>
          <c:tx>
            <c:strRef>
              <c:f>'Section 5'!$B$46</c:f>
              <c:strCache>
                <c:ptCount val="1"/>
                <c:pt idx="0">
                  <c:v>NP/PA/CNMs</c:v>
                </c:pt>
              </c:strCache>
            </c:strRef>
          </c:tx>
          <c:spPr>
            <a:solidFill>
              <a:schemeClr val="accent1"/>
            </a:solidFill>
            <a:ln w="25400">
              <a:solidFill>
                <a:sysClr val="window" lastClr="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 5'!$A$47:$A$57</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 5'!$B$47:$B$57</c:f>
              <c:numCache>
                <c:formatCode>_(* #,##0.00_);_(* \(#,##0.00\);_(* "-"??_);_(@_)</c:formatCode>
                <c:ptCount val="11"/>
                <c:pt idx="0">
                  <c:v>6362.34</c:v>
                </c:pt>
                <c:pt idx="1">
                  <c:v>6933.18</c:v>
                </c:pt>
                <c:pt idx="2">
                  <c:v>7554.97</c:v>
                </c:pt>
                <c:pt idx="3">
                  <c:v>8156.36</c:v>
                </c:pt>
                <c:pt idx="4">
                  <c:v>9091.7999999999993</c:v>
                </c:pt>
                <c:pt idx="5">
                  <c:v>10332.14</c:v>
                </c:pt>
                <c:pt idx="6">
                  <c:v>11484.68</c:v>
                </c:pt>
                <c:pt idx="7" formatCode="#,##0.00">
                  <c:v>12620.5</c:v>
                </c:pt>
                <c:pt idx="8">
                  <c:v>13613.040000000005</c:v>
                </c:pt>
                <c:pt idx="9" formatCode="#,##0">
                  <c:v>14591</c:v>
                </c:pt>
                <c:pt idx="10" formatCode="#,##0.00">
                  <c:v>15269.37</c:v>
                </c:pt>
              </c:numCache>
            </c:numRef>
          </c:val>
          <c:extLst>
            <c:ext xmlns:c16="http://schemas.microsoft.com/office/drawing/2014/chart" uri="{C3380CC4-5D6E-409C-BE32-E72D297353CC}">
              <c16:uniqueId val="{00000000-E638-415C-8429-E1E751BDE9FF}"/>
            </c:ext>
          </c:extLst>
        </c:ser>
        <c:ser>
          <c:idx val="1"/>
          <c:order val="1"/>
          <c:tx>
            <c:strRef>
              <c:f>'Section 5'!$C$46</c:f>
              <c:strCache>
                <c:ptCount val="1"/>
                <c:pt idx="0">
                  <c:v>Total Physicians</c:v>
                </c:pt>
              </c:strCache>
            </c:strRef>
          </c:tx>
          <c:spPr>
            <a:solidFill>
              <a:srgbClr val="003C6A">
                <a:alpha val="50000"/>
              </a:srgbClr>
            </a:solidFill>
            <a:ln w="25400">
              <a:solidFill>
                <a:sysClr val="window" lastClr="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 5'!$A$47:$A$57</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 5'!$C$47:$C$57</c:f>
              <c:numCache>
                <c:formatCode>_(* #,##0.00_);_(* \(#,##0.00\);_(* "-"??_);_(@_)</c:formatCode>
                <c:ptCount val="11"/>
                <c:pt idx="0">
                  <c:v>9592.1</c:v>
                </c:pt>
                <c:pt idx="1">
                  <c:v>9935.74</c:v>
                </c:pt>
                <c:pt idx="2">
                  <c:v>10444.700000000001</c:v>
                </c:pt>
                <c:pt idx="3">
                  <c:v>10733.68</c:v>
                </c:pt>
                <c:pt idx="4">
                  <c:v>11202.79</c:v>
                </c:pt>
                <c:pt idx="5">
                  <c:v>11867.21</c:v>
                </c:pt>
                <c:pt idx="6">
                  <c:v>12419.1</c:v>
                </c:pt>
                <c:pt idx="7">
                  <c:v>12893.83</c:v>
                </c:pt>
                <c:pt idx="8">
                  <c:v>13393.930000000018</c:v>
                </c:pt>
                <c:pt idx="9" formatCode="#,##0">
                  <c:v>14083</c:v>
                </c:pt>
                <c:pt idx="10" formatCode="#,##0.00">
                  <c:v>14317.27</c:v>
                </c:pt>
              </c:numCache>
            </c:numRef>
          </c:val>
          <c:extLst>
            <c:ext xmlns:c16="http://schemas.microsoft.com/office/drawing/2014/chart" uri="{C3380CC4-5D6E-409C-BE32-E72D297353CC}">
              <c16:uniqueId val="{00000001-E638-415C-8429-E1E751BDE9FF}"/>
            </c:ext>
          </c:extLst>
        </c:ser>
        <c:dLbls>
          <c:showLegendKey val="0"/>
          <c:showVal val="0"/>
          <c:showCatName val="0"/>
          <c:showSerName val="0"/>
          <c:showPercent val="0"/>
          <c:showBubbleSize val="0"/>
        </c:dLbls>
        <c:gapWidth val="1"/>
        <c:overlap val="100"/>
        <c:axId val="2000175759"/>
        <c:axId val="21876543"/>
      </c:barChart>
      <c:lineChart>
        <c:grouping val="standard"/>
        <c:varyColors val="0"/>
        <c:ser>
          <c:idx val="2"/>
          <c:order val="2"/>
          <c:tx>
            <c:strRef>
              <c:f>'Section 5'!$D$46</c:f>
              <c:strCache>
                <c:ptCount val="1"/>
                <c:pt idx="0">
                  <c:v>Ratio</c:v>
                </c:pt>
              </c:strCache>
            </c:strRef>
          </c:tx>
          <c:spPr>
            <a:ln w="38100" cap="rnd">
              <a:solidFill>
                <a:srgbClr val="E87200"/>
              </a:solidFill>
              <a:round/>
            </a:ln>
            <a:effectLst/>
          </c:spPr>
          <c:marker>
            <c:symbol val="circle"/>
            <c:size val="8"/>
            <c:spPr>
              <a:solidFill>
                <a:srgbClr val="E87200"/>
              </a:solidFill>
              <a:ln w="9525">
                <a:noFill/>
              </a:ln>
              <a:effectLst/>
            </c:spPr>
          </c:marker>
          <c:dPt>
            <c:idx val="17"/>
            <c:marker>
              <c:symbol val="circle"/>
              <c:size val="8"/>
              <c:spPr>
                <a:solidFill>
                  <a:srgbClr val="E87200"/>
                </a:solidFill>
                <a:ln w="9525">
                  <a:noFill/>
                </a:ln>
                <a:effectLst/>
              </c:spPr>
            </c:marker>
            <c:bubble3D val="0"/>
            <c:extLst>
              <c:ext xmlns:c16="http://schemas.microsoft.com/office/drawing/2014/chart" uri="{C3380CC4-5D6E-409C-BE32-E72D297353CC}">
                <c16:uniqueId val="{00000007-65DF-4F5F-99A2-5B62D2A4C32A}"/>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 5'!$A$47:$A$57</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'Section 5'!$D$47:$D$57</c:f>
              <c:numCache>
                <c:formatCode>0.00</c:formatCode>
                <c:ptCount val="11"/>
                <c:pt idx="0">
                  <c:v>0.66328958205189681</c:v>
                </c:pt>
                <c:pt idx="1">
                  <c:v>0.69780207614128398</c:v>
                </c:pt>
                <c:pt idx="2">
                  <c:v>0.72333049297729946</c:v>
                </c:pt>
                <c:pt idx="3">
                  <c:v>0.75988477390792342</c:v>
                </c:pt>
                <c:pt idx="4">
                  <c:v>0.81156569033249737</c:v>
                </c:pt>
                <c:pt idx="5">
                  <c:v>0.87064609120425107</c:v>
                </c:pt>
                <c:pt idx="6">
                  <c:v>0.92475944311584579</c:v>
                </c:pt>
                <c:pt idx="7">
                  <c:v>0.97880148877408812</c:v>
                </c:pt>
                <c:pt idx="8">
                  <c:v>1.0163589028761526</c:v>
                </c:pt>
                <c:pt idx="9">
                  <c:v>1.0360718596889866</c:v>
                </c:pt>
                <c:pt idx="10">
                  <c:v>1.0665001079116341</c:v>
                </c:pt>
              </c:numCache>
            </c:numRef>
          </c:val>
          <c:smooth val="0"/>
          <c:extLst>
            <c:ext xmlns:c16="http://schemas.microsoft.com/office/drawing/2014/chart" uri="{C3380CC4-5D6E-409C-BE32-E72D297353CC}">
              <c16:uniqueId val="{00000005-65DF-4F5F-99A2-5B62D2A4C32A}"/>
            </c:ext>
          </c:extLst>
        </c:ser>
        <c:dLbls>
          <c:showLegendKey val="0"/>
          <c:showVal val="0"/>
          <c:showCatName val="0"/>
          <c:showSerName val="0"/>
          <c:showPercent val="0"/>
          <c:showBubbleSize val="0"/>
        </c:dLbls>
        <c:marker val="1"/>
        <c:smooth val="0"/>
        <c:axId val="1100853648"/>
        <c:axId val="1191752656"/>
      </c:lineChart>
      <c:catAx>
        <c:axId val="2000175759"/>
        <c:scaling>
          <c:orientation val="minMax"/>
        </c:scaling>
        <c:delete val="0"/>
        <c:axPos val="b"/>
        <c:numFmt formatCode="General" sourceLinked="1"/>
        <c:majorTickMark val="out"/>
        <c:minorTickMark val="none"/>
        <c:tickLblPos val="nextTo"/>
        <c:spPr>
          <a:noFill/>
          <a:ln w="9525" cap="flat" cmpd="sng" algn="ctr">
            <a:solidFill>
              <a:sysClr val="window" lastClr="FFFFFF">
                <a:lumMod val="75000"/>
              </a:sysClr>
            </a:solidFill>
            <a:round/>
          </a:ln>
          <a:effectLst/>
        </c:spPr>
        <c:txPr>
          <a:bodyPr rot="-5400000" spcFirstLastPara="1" vertOverflow="ellipsis"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1876543"/>
        <c:crosses val="autoZero"/>
        <c:auto val="1"/>
        <c:lblAlgn val="ctr"/>
        <c:lblOffset val="100"/>
        <c:noMultiLvlLbl val="0"/>
      </c:catAx>
      <c:valAx>
        <c:axId val="21876543"/>
        <c:scaling>
          <c:orientation val="minMax"/>
          <c:max val="35000"/>
        </c:scaling>
        <c:delete val="0"/>
        <c:axPos val="l"/>
        <c:title>
          <c:tx>
            <c:rich>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r>
                  <a:rPr lang="en-US" dirty="0"/>
                  <a:t>Number</a:t>
                </a:r>
                <a:r>
                  <a:rPr lang="en-US" baseline="0" dirty="0"/>
                  <a:t> of </a:t>
                </a:r>
                <a:r>
                  <a:rPr lang="en-US" dirty="0"/>
                  <a:t>Full-Time Equivalent</a:t>
                </a:r>
              </a:p>
            </c:rich>
          </c:tx>
          <c:layout>
            <c:manualLayout>
              <c:xMode val="edge"/>
              <c:yMode val="edge"/>
              <c:x val="1.1183389008192157E-2"/>
              <c:y val="0.1093209323306485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title>
        <c:numFmt formatCode="#,##0" sourceLinked="0"/>
        <c:majorTickMark val="out"/>
        <c:minorTickMark val="none"/>
        <c:tickLblPos val="nextTo"/>
        <c:spPr>
          <a:noFill/>
          <a:ln>
            <a:solidFill>
              <a:sysClr val="window" lastClr="FFFFFF">
                <a:lumMod val="75000"/>
              </a:sysClr>
            </a:solid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00175759"/>
        <c:crosses val="autoZero"/>
        <c:crossBetween val="between"/>
      </c:valAx>
      <c:valAx>
        <c:axId val="1191752656"/>
        <c:scaling>
          <c:orientation val="minMax"/>
          <c:max val="1.1000000000000001"/>
          <c:min val="0"/>
        </c:scaling>
        <c:delete val="0"/>
        <c:axPos val="r"/>
        <c:title>
          <c:tx>
            <c:rich>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r>
                  <a:rPr lang="en-US" dirty="0"/>
                  <a:t>Ratio of NP/PA/CNMs to Physicians</a:t>
                </a:r>
              </a:p>
            </c:rich>
          </c:tx>
          <c:layout>
            <c:manualLayout>
              <c:xMode val="edge"/>
              <c:yMode val="edge"/>
              <c:x val="0.96311868686868685"/>
              <c:y val="0.1158964936275137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title>
        <c:numFmt formatCode="0.00" sourceLinked="1"/>
        <c:majorTickMark val="out"/>
        <c:minorTickMark val="none"/>
        <c:tickLblPos val="nextTo"/>
        <c:spPr>
          <a:noFill/>
          <a:ln>
            <a:solidFill>
              <a:sysClr val="window" lastClr="FFFFFF">
                <a:lumMod val="75000"/>
              </a:sysClr>
            </a:solid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100853648"/>
        <c:crosses val="max"/>
        <c:crossBetween val="between"/>
        <c:majorUnit val="0.25"/>
      </c:valAx>
      <c:catAx>
        <c:axId val="1100853648"/>
        <c:scaling>
          <c:orientation val="minMax"/>
        </c:scaling>
        <c:delete val="1"/>
        <c:axPos val="b"/>
        <c:numFmt formatCode="General" sourceLinked="1"/>
        <c:majorTickMark val="out"/>
        <c:minorTickMark val="none"/>
        <c:tickLblPos val="nextTo"/>
        <c:crossAx val="1191752656"/>
        <c:crosses val="autoZero"/>
        <c:auto val="1"/>
        <c:lblAlgn val="ctr"/>
        <c:lblOffset val="100"/>
        <c:noMultiLvlLbl val="0"/>
      </c:catAx>
      <c:spPr>
        <a:noFill/>
        <a:ln>
          <a:solidFill>
            <a:schemeClr val="bg1">
              <a:lumMod val="75000"/>
            </a:schemeClr>
          </a:solidFill>
        </a:ln>
        <a:effectLst/>
      </c:spPr>
    </c:plotArea>
    <c:legend>
      <c:legendPos val="b"/>
      <c:layout>
        <c:manualLayout>
          <c:xMode val="edge"/>
          <c:yMode val="edge"/>
          <c:x val="0.26293396564065852"/>
          <c:y val="1.8779353670231556E-2"/>
          <c:w val="0.47307988845144355"/>
          <c:h val="5.281728409726913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18341824918946"/>
          <c:y val="9.925544917460552E-2"/>
          <c:w val="0.77924135886597989"/>
          <c:h val="0.73678868379461038"/>
        </c:manualLayout>
      </c:layout>
      <c:pieChart>
        <c:varyColors val="1"/>
        <c:ser>
          <c:idx val="0"/>
          <c:order val="0"/>
          <c:tx>
            <c:strRef>
              <c:f>'Section 5'!$L$4</c:f>
              <c:strCache>
                <c:ptCount val="1"/>
                <c:pt idx="0">
                  <c:v>FTEs</c:v>
                </c:pt>
              </c:strCache>
            </c:strRef>
          </c:tx>
          <c:spPr>
            <a:ln w="19050">
              <a:solidFill>
                <a:sysClr val="window" lastClr="FFFFFF"/>
              </a:solidFill>
            </a:ln>
          </c:spPr>
          <c:dPt>
            <c:idx val="0"/>
            <c:bubble3D val="0"/>
            <c:spPr>
              <a:solidFill>
                <a:srgbClr val="003C6A">
                  <a:alpha val="50000"/>
                </a:srgbClr>
              </a:solidFill>
              <a:ln w="19050">
                <a:solidFill>
                  <a:sysClr val="window" lastClr="FFFFFF"/>
                </a:solidFill>
              </a:ln>
              <a:effectLst/>
            </c:spPr>
            <c:extLst>
              <c:ext xmlns:c16="http://schemas.microsoft.com/office/drawing/2014/chart" uri="{C3380CC4-5D6E-409C-BE32-E72D297353CC}">
                <c16:uniqueId val="{00000001-F5AC-4D43-9484-D9D0340C3218}"/>
              </c:ext>
            </c:extLst>
          </c:dPt>
          <c:dPt>
            <c:idx val="1"/>
            <c:bubble3D val="0"/>
            <c:explosion val="10"/>
            <c:spPr>
              <a:solidFill>
                <a:srgbClr val="E87200"/>
              </a:solidFill>
              <a:ln w="19050">
                <a:solidFill>
                  <a:sysClr val="window" lastClr="FFFFFF"/>
                </a:solidFill>
              </a:ln>
              <a:effectLst/>
            </c:spPr>
            <c:extLst>
              <c:ext xmlns:c16="http://schemas.microsoft.com/office/drawing/2014/chart" uri="{C3380CC4-5D6E-409C-BE32-E72D297353CC}">
                <c16:uniqueId val="{00000003-F5AC-4D43-9484-D9D0340C3218}"/>
              </c:ext>
            </c:extLst>
          </c:dPt>
          <c:dPt>
            <c:idx val="2"/>
            <c:bubble3D val="0"/>
            <c:spPr>
              <a:solidFill>
                <a:srgbClr val="789904">
                  <a:alpha val="50000"/>
                </a:srgbClr>
              </a:solidFill>
              <a:ln w="19050">
                <a:solidFill>
                  <a:sysClr val="window" lastClr="FFFFFF"/>
                </a:solidFill>
              </a:ln>
              <a:effectLst/>
            </c:spPr>
            <c:extLst>
              <c:ext xmlns:c16="http://schemas.microsoft.com/office/drawing/2014/chart" uri="{C3380CC4-5D6E-409C-BE32-E72D297353CC}">
                <c16:uniqueId val="{00000005-F5AC-4D43-9484-D9D0340C3218}"/>
              </c:ext>
            </c:extLst>
          </c:dPt>
          <c:dPt>
            <c:idx val="3"/>
            <c:bubble3D val="0"/>
            <c:spPr>
              <a:solidFill>
                <a:srgbClr val="FFB71B">
                  <a:alpha val="50000"/>
                </a:srgbClr>
              </a:solidFill>
              <a:ln w="19050">
                <a:solidFill>
                  <a:sysClr val="window" lastClr="FFFFFF"/>
                </a:solidFill>
              </a:ln>
              <a:effectLst/>
            </c:spPr>
            <c:extLst>
              <c:ext xmlns:c16="http://schemas.microsoft.com/office/drawing/2014/chart" uri="{C3380CC4-5D6E-409C-BE32-E72D297353CC}">
                <c16:uniqueId val="{00000007-F5AC-4D43-9484-D9D0340C3218}"/>
              </c:ext>
            </c:extLst>
          </c:dPt>
          <c:dPt>
            <c:idx val="4"/>
            <c:bubble3D val="0"/>
            <c:spPr>
              <a:solidFill>
                <a:srgbClr val="9B552B">
                  <a:alpha val="50000"/>
                </a:srgbClr>
              </a:solidFill>
              <a:ln w="19050">
                <a:solidFill>
                  <a:sysClr val="window" lastClr="FFFFFF"/>
                </a:solidFill>
              </a:ln>
              <a:effectLst/>
            </c:spPr>
            <c:extLst>
              <c:ext xmlns:c16="http://schemas.microsoft.com/office/drawing/2014/chart" uri="{C3380CC4-5D6E-409C-BE32-E72D297353CC}">
                <c16:uniqueId val="{00000009-F5AC-4D43-9484-D9D0340C3218}"/>
              </c:ext>
            </c:extLst>
          </c:dPt>
          <c:dPt>
            <c:idx val="5"/>
            <c:bubble3D val="0"/>
            <c:spPr>
              <a:solidFill>
                <a:srgbClr val="5E5E5E">
                  <a:alpha val="50000"/>
                </a:srgbClr>
              </a:solidFill>
              <a:ln w="19050">
                <a:solidFill>
                  <a:sysClr val="window" lastClr="FFFFFF"/>
                </a:solidFill>
              </a:ln>
              <a:effectLst/>
            </c:spPr>
            <c:extLst>
              <c:ext xmlns:c16="http://schemas.microsoft.com/office/drawing/2014/chart" uri="{C3380CC4-5D6E-409C-BE32-E72D297353CC}">
                <c16:uniqueId val="{0000000B-F5AC-4D43-9484-D9D0340C3218}"/>
              </c:ext>
            </c:extLst>
          </c:dPt>
          <c:dPt>
            <c:idx val="6"/>
            <c:bubble3D val="0"/>
            <c:spPr>
              <a:solidFill>
                <a:srgbClr val="60269E">
                  <a:alpha val="50000"/>
                </a:srgbClr>
              </a:solidFill>
              <a:ln w="19050">
                <a:solidFill>
                  <a:sysClr val="window" lastClr="FFFFFF"/>
                </a:solidFill>
              </a:ln>
              <a:effectLst/>
            </c:spPr>
            <c:extLst>
              <c:ext xmlns:c16="http://schemas.microsoft.com/office/drawing/2014/chart" uri="{C3380CC4-5D6E-409C-BE32-E72D297353CC}">
                <c16:uniqueId val="{0000000D-F5AC-4D43-9484-D9D0340C3218}"/>
              </c:ext>
            </c:extLst>
          </c:dPt>
          <c:dLbls>
            <c:dLbl>
              <c:idx val="1"/>
              <c:layout>
                <c:manualLayout>
                  <c:x val="0.15766867710234159"/>
                  <c:y val="-0.1276507677919570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r>
                      <a:rPr lang="en-US" dirty="0"/>
                      <a:t>15%</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F5AC-4D43-9484-D9D0340C32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'Section 5'!$K$5:$K$11</c:f>
              <c:strCache>
                <c:ptCount val="7"/>
                <c:pt idx="0">
                  <c:v>Medical Services</c:v>
                </c:pt>
                <c:pt idx="1">
                  <c:v>Enabling Services &amp; Other Programs</c:v>
                </c:pt>
                <c:pt idx="2">
                  <c:v>Dental Services</c:v>
                </c:pt>
                <c:pt idx="3">
                  <c:v>Behavioral Health</c:v>
                </c:pt>
                <c:pt idx="4">
                  <c:v>Pharmacy Services</c:v>
                </c:pt>
                <c:pt idx="5">
                  <c:v>Other Professional Services</c:v>
                </c:pt>
                <c:pt idx="6">
                  <c:v>Vision Services</c:v>
                </c:pt>
              </c:strCache>
            </c:strRef>
          </c:cat>
          <c:val>
            <c:numRef>
              <c:f>'Section 5'!$L$5:$L$11</c:f>
              <c:numCache>
                <c:formatCode>General</c:formatCode>
                <c:ptCount val="7"/>
                <c:pt idx="0">
                  <c:v>81476.759999999893</c:v>
                </c:pt>
                <c:pt idx="1">
                  <c:v>28036.089999999989</c:v>
                </c:pt>
                <c:pt idx="2">
                  <c:v>18715.319999999982</c:v>
                </c:pt>
                <c:pt idx="3">
                  <c:v>13517.599999999997</c:v>
                </c:pt>
                <c:pt idx="4">
                  <c:v>5417.3099999999986</c:v>
                </c:pt>
                <c:pt idx="5">
                  <c:v>1696.6599999999992</c:v>
                </c:pt>
                <c:pt idx="6">
                  <c:v>895.7099999999997</c:v>
                </c:pt>
              </c:numCache>
            </c:numRef>
          </c:val>
          <c:extLst>
            <c:ext xmlns:c16="http://schemas.microsoft.com/office/drawing/2014/chart" uri="{C3380CC4-5D6E-409C-BE32-E72D297353CC}">
              <c16:uniqueId val="{0000000E-F5AC-4D43-9484-D9D0340C321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w="19050">
      <a:solidFill>
        <a:srgbClr val="5E5E5E"/>
      </a:solid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52858279100716"/>
          <c:y val="0.12788668139281265"/>
          <c:w val="0.42225188696675292"/>
          <c:h val="0.73007853231615216"/>
        </c:manualLayout>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AC-44CA-AB68-0517CD959B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AC-44CA-AB68-0517CD959B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AC-44CA-AB68-0517CD959B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AC-44CA-AB68-0517CD959B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AC-44CA-AB68-0517CD959B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CAC-44CA-AB68-0517CD959BA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CAC-44CA-AB68-0517CD959BA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CAC-44CA-AB68-0517CD959BA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CAC-44CA-AB68-0517CD959BA3}"/>
              </c:ext>
            </c:extLst>
          </c:dPt>
          <c:dLbls>
            <c:dLbl>
              <c:idx val="1"/>
              <c:delete val="1"/>
              <c:extLst>
                <c:ext xmlns:c15="http://schemas.microsoft.com/office/drawing/2012/chart" uri="{CE6537A1-D6FC-4f65-9D91-7224C49458BB}"/>
                <c:ext xmlns:c16="http://schemas.microsoft.com/office/drawing/2014/chart" uri="{C3380CC4-5D6E-409C-BE32-E72D297353CC}">
                  <c16:uniqueId val="{00000003-ACAC-44CA-AB68-0517CD959BA3}"/>
                </c:ext>
              </c:extLst>
            </c:dLbl>
            <c:dLbl>
              <c:idx val="2"/>
              <c:delete val="1"/>
              <c:extLst>
                <c:ext xmlns:c15="http://schemas.microsoft.com/office/drawing/2012/chart" uri="{CE6537A1-D6FC-4f65-9D91-7224C49458BB}"/>
                <c:ext xmlns:c16="http://schemas.microsoft.com/office/drawing/2014/chart" uri="{C3380CC4-5D6E-409C-BE32-E72D297353CC}">
                  <c16:uniqueId val="{00000005-ACAC-44CA-AB68-0517CD959BA3}"/>
                </c:ext>
              </c:extLst>
            </c:dLbl>
            <c:dLbl>
              <c:idx val="4"/>
              <c:layout>
                <c:manualLayout>
                  <c:x val="1.69883514052655E-2"/>
                  <c:y val="-2.825203125744311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CAC-44CA-AB68-0517CD959BA3}"/>
                </c:ext>
              </c:extLst>
            </c:dLbl>
            <c:dLbl>
              <c:idx val="5"/>
              <c:layout>
                <c:manualLayout>
                  <c:x val="-1.6780821956319161E-2"/>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ACAC-44CA-AB68-0517CD959BA3}"/>
                </c:ext>
              </c:extLst>
            </c:dLbl>
            <c:dLbl>
              <c:idx val="6"/>
              <c:layout>
                <c:manualLayout>
                  <c:x val="5.0613699241997184E-2"/>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ACAC-44CA-AB68-0517CD959BA3}"/>
                </c:ext>
              </c:extLst>
            </c:dLbl>
            <c:dLbl>
              <c:idx val="7"/>
              <c:layout>
                <c:manualLayout>
                  <c:x val="1.1786956755931909E-2"/>
                  <c:y val="4.460424017344732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ACAC-44CA-AB68-0517CD959BA3}"/>
                </c:ext>
              </c:extLst>
            </c:dLbl>
            <c:dLbl>
              <c:idx val="8"/>
              <c:layout>
                <c:manualLayout>
                  <c:x val="-1.4685060607502031E-3"/>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ACAC-44CA-AB68-0517CD959B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'Section 5'!$A$63:$A$71</c:f>
              <c:strCache>
                <c:ptCount val="9"/>
                <c:pt idx="0">
                  <c:v>Other Enabling Services</c:v>
                </c:pt>
                <c:pt idx="1">
                  <c:v>Transportation Staff</c:v>
                </c:pt>
                <c:pt idx="2">
                  <c:v>Interpretation Staff</c:v>
                </c:pt>
                <c:pt idx="3">
                  <c:v>Community Health Workers</c:v>
                </c:pt>
                <c:pt idx="4">
                  <c:v>Outreach Workers</c:v>
                </c:pt>
                <c:pt idx="5">
                  <c:v>Patient/Community Education Specialists</c:v>
                </c:pt>
                <c:pt idx="6">
                  <c:v>Eligibility Assistance Workers</c:v>
                </c:pt>
                <c:pt idx="7">
                  <c:v>Other Programs/Services</c:v>
                </c:pt>
                <c:pt idx="8">
                  <c:v>Case Managers</c:v>
                </c:pt>
              </c:strCache>
            </c:strRef>
          </c:cat>
          <c:val>
            <c:numRef>
              <c:f>'Section 5'!$C$63:$C$71</c:f>
              <c:numCache>
                <c:formatCode>0%</c:formatCode>
                <c:ptCount val="9"/>
                <c:pt idx="0">
                  <c:v>1.8851416156817891E-2</c:v>
                </c:pt>
                <c:pt idx="1">
                  <c:v>2.8394472981075475E-2</c:v>
                </c:pt>
                <c:pt idx="2">
                  <c:v>4.2590817763818012E-2</c:v>
                </c:pt>
                <c:pt idx="3">
                  <c:v>4.6131967760126319E-2</c:v>
                </c:pt>
                <c:pt idx="4">
                  <c:v>9.1968958581599661E-2</c:v>
                </c:pt>
                <c:pt idx="5">
                  <c:v>9.4360518888332814E-2</c:v>
                </c:pt>
                <c:pt idx="6">
                  <c:v>0.15769852358156941</c:v>
                </c:pt>
                <c:pt idx="7">
                  <c:v>0.19396927317610987</c:v>
                </c:pt>
                <c:pt idx="8">
                  <c:v>0.32603405111055134</c:v>
                </c:pt>
              </c:numCache>
            </c:numRef>
          </c:val>
          <c:extLst>
            <c:ext xmlns:c16="http://schemas.microsoft.com/office/drawing/2014/chart" uri="{C3380CC4-5D6E-409C-BE32-E72D297353CC}">
              <c16:uniqueId val="{00000012-ACAC-44CA-AB68-0517CD959BA3}"/>
            </c:ext>
          </c:extLst>
        </c:ser>
        <c:dLbls>
          <c:showLegendKey val="0"/>
          <c:showVal val="0"/>
          <c:showCatName val="0"/>
          <c:showSerName val="0"/>
          <c:showPercent val="0"/>
          <c:showBubbleSize val="0"/>
          <c:showLeaderLines val="0"/>
        </c:dLbls>
        <c:firstSliceAng val="5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18341824918946"/>
          <c:y val="9.925544917460552E-2"/>
          <c:w val="0.77924135886597989"/>
          <c:h val="0.73678868379461038"/>
        </c:manualLayout>
      </c:layout>
      <c:pieChart>
        <c:varyColors val="1"/>
        <c:ser>
          <c:idx val="0"/>
          <c:order val="0"/>
          <c:tx>
            <c:strRef>
              <c:f>'Section 5'!$L$4</c:f>
              <c:strCache>
                <c:ptCount val="1"/>
                <c:pt idx="0">
                  <c:v>FTEs</c:v>
                </c:pt>
              </c:strCache>
            </c:strRef>
          </c:tx>
          <c:spPr>
            <a:ln w="19050">
              <a:solidFill>
                <a:sysClr val="window" lastClr="FFFFFF"/>
              </a:solidFill>
            </a:ln>
          </c:spPr>
          <c:dPt>
            <c:idx val="0"/>
            <c:bubble3D val="0"/>
            <c:spPr>
              <a:solidFill>
                <a:srgbClr val="003C6A">
                  <a:alpha val="50000"/>
                </a:srgbClr>
              </a:solidFill>
              <a:ln w="19050">
                <a:solidFill>
                  <a:sysClr val="window" lastClr="FFFFFF"/>
                </a:solidFill>
              </a:ln>
              <a:effectLst/>
            </c:spPr>
            <c:extLst>
              <c:ext xmlns:c16="http://schemas.microsoft.com/office/drawing/2014/chart" uri="{C3380CC4-5D6E-409C-BE32-E72D297353CC}">
                <c16:uniqueId val="{00000001-F5AC-4D43-9484-D9D0340C3218}"/>
              </c:ext>
            </c:extLst>
          </c:dPt>
          <c:dPt>
            <c:idx val="1"/>
            <c:bubble3D val="0"/>
            <c:spPr>
              <a:solidFill>
                <a:srgbClr val="E87200">
                  <a:alpha val="50000"/>
                </a:srgbClr>
              </a:solidFill>
              <a:ln w="19050">
                <a:solidFill>
                  <a:sysClr val="window" lastClr="FFFFFF"/>
                </a:solidFill>
              </a:ln>
              <a:effectLst/>
            </c:spPr>
            <c:extLst>
              <c:ext xmlns:c16="http://schemas.microsoft.com/office/drawing/2014/chart" uri="{C3380CC4-5D6E-409C-BE32-E72D297353CC}">
                <c16:uniqueId val="{00000003-F5AC-4D43-9484-D9D0340C3218}"/>
              </c:ext>
            </c:extLst>
          </c:dPt>
          <c:dPt>
            <c:idx val="2"/>
            <c:bubble3D val="0"/>
            <c:explosion val="10"/>
            <c:spPr>
              <a:solidFill>
                <a:srgbClr val="789904"/>
              </a:solidFill>
              <a:ln w="19050">
                <a:solidFill>
                  <a:sysClr val="window" lastClr="FFFFFF"/>
                </a:solidFill>
              </a:ln>
              <a:effectLst/>
            </c:spPr>
            <c:extLst>
              <c:ext xmlns:c16="http://schemas.microsoft.com/office/drawing/2014/chart" uri="{C3380CC4-5D6E-409C-BE32-E72D297353CC}">
                <c16:uniqueId val="{00000005-F5AC-4D43-9484-D9D0340C3218}"/>
              </c:ext>
            </c:extLst>
          </c:dPt>
          <c:dPt>
            <c:idx val="3"/>
            <c:bubble3D val="0"/>
            <c:spPr>
              <a:solidFill>
                <a:srgbClr val="FFB71B">
                  <a:alpha val="50000"/>
                </a:srgbClr>
              </a:solidFill>
              <a:ln w="19050">
                <a:solidFill>
                  <a:sysClr val="window" lastClr="FFFFFF"/>
                </a:solidFill>
              </a:ln>
              <a:effectLst/>
            </c:spPr>
            <c:extLst>
              <c:ext xmlns:c16="http://schemas.microsoft.com/office/drawing/2014/chart" uri="{C3380CC4-5D6E-409C-BE32-E72D297353CC}">
                <c16:uniqueId val="{00000007-F5AC-4D43-9484-D9D0340C3218}"/>
              </c:ext>
            </c:extLst>
          </c:dPt>
          <c:dPt>
            <c:idx val="4"/>
            <c:bubble3D val="0"/>
            <c:spPr>
              <a:solidFill>
                <a:srgbClr val="9B552B">
                  <a:alpha val="50000"/>
                </a:srgbClr>
              </a:solidFill>
              <a:ln w="19050">
                <a:solidFill>
                  <a:sysClr val="window" lastClr="FFFFFF"/>
                </a:solidFill>
              </a:ln>
              <a:effectLst/>
            </c:spPr>
            <c:extLst>
              <c:ext xmlns:c16="http://schemas.microsoft.com/office/drawing/2014/chart" uri="{C3380CC4-5D6E-409C-BE32-E72D297353CC}">
                <c16:uniqueId val="{00000009-F5AC-4D43-9484-D9D0340C3218}"/>
              </c:ext>
            </c:extLst>
          </c:dPt>
          <c:dPt>
            <c:idx val="5"/>
            <c:bubble3D val="0"/>
            <c:spPr>
              <a:solidFill>
                <a:srgbClr val="5E5E5E">
                  <a:alpha val="50000"/>
                </a:srgbClr>
              </a:solidFill>
              <a:ln w="19050">
                <a:solidFill>
                  <a:sysClr val="window" lastClr="FFFFFF"/>
                </a:solidFill>
              </a:ln>
              <a:effectLst/>
            </c:spPr>
            <c:extLst>
              <c:ext xmlns:c16="http://schemas.microsoft.com/office/drawing/2014/chart" uri="{C3380CC4-5D6E-409C-BE32-E72D297353CC}">
                <c16:uniqueId val="{0000000B-F5AC-4D43-9484-D9D0340C3218}"/>
              </c:ext>
            </c:extLst>
          </c:dPt>
          <c:dPt>
            <c:idx val="6"/>
            <c:bubble3D val="0"/>
            <c:spPr>
              <a:solidFill>
                <a:srgbClr val="60269E">
                  <a:alpha val="50000"/>
                </a:srgbClr>
              </a:solidFill>
              <a:ln w="19050">
                <a:solidFill>
                  <a:sysClr val="window" lastClr="FFFFFF"/>
                </a:solidFill>
              </a:ln>
              <a:effectLst/>
            </c:spPr>
            <c:extLst>
              <c:ext xmlns:c16="http://schemas.microsoft.com/office/drawing/2014/chart" uri="{C3380CC4-5D6E-409C-BE32-E72D297353CC}">
                <c16:uniqueId val="{0000000D-F5AC-4D43-9484-D9D0340C3218}"/>
              </c:ext>
            </c:extLst>
          </c:dPt>
          <c:dLbls>
            <c:dLbl>
              <c:idx val="1"/>
              <c:delete val="1"/>
              <c:extLst>
                <c:ext xmlns:c15="http://schemas.microsoft.com/office/drawing/2012/chart" uri="{CE6537A1-D6FC-4f65-9D91-7224C49458BB}"/>
                <c:ext xmlns:c16="http://schemas.microsoft.com/office/drawing/2014/chart" uri="{C3380CC4-5D6E-409C-BE32-E72D297353CC}">
                  <c16:uniqueId val="{00000003-F5AC-4D43-9484-D9D0340C3218}"/>
                </c:ext>
              </c:extLst>
            </c:dLbl>
            <c:dLbl>
              <c:idx val="2"/>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r>
                      <a:rPr lang="en-US" dirty="0"/>
                      <a:t>11%</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F5AC-4D43-9484-D9D0340C32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'Section 5'!$K$5:$K$11</c:f>
              <c:strCache>
                <c:ptCount val="7"/>
                <c:pt idx="0">
                  <c:v>Medical Services</c:v>
                </c:pt>
                <c:pt idx="1">
                  <c:v>Enabling Services &amp; Other Programs</c:v>
                </c:pt>
                <c:pt idx="2">
                  <c:v>Dental Services</c:v>
                </c:pt>
                <c:pt idx="3">
                  <c:v>Behavioral Health</c:v>
                </c:pt>
                <c:pt idx="4">
                  <c:v>Pharmacy Services</c:v>
                </c:pt>
                <c:pt idx="5">
                  <c:v>Other Professional Services</c:v>
                </c:pt>
                <c:pt idx="6">
                  <c:v>Vision Services</c:v>
                </c:pt>
              </c:strCache>
            </c:strRef>
          </c:cat>
          <c:val>
            <c:numRef>
              <c:f>'Section 5'!$L$5:$L$11</c:f>
              <c:numCache>
                <c:formatCode>General</c:formatCode>
                <c:ptCount val="7"/>
                <c:pt idx="0">
                  <c:v>81476.759999999893</c:v>
                </c:pt>
                <c:pt idx="1">
                  <c:v>28036.089999999989</c:v>
                </c:pt>
                <c:pt idx="2">
                  <c:v>18715.319999999982</c:v>
                </c:pt>
                <c:pt idx="3">
                  <c:v>13517.599999999997</c:v>
                </c:pt>
                <c:pt idx="4">
                  <c:v>5417.3099999999986</c:v>
                </c:pt>
                <c:pt idx="5">
                  <c:v>1696.6599999999992</c:v>
                </c:pt>
                <c:pt idx="6">
                  <c:v>895.7099999999997</c:v>
                </c:pt>
              </c:numCache>
            </c:numRef>
          </c:val>
          <c:extLst>
            <c:ext xmlns:c16="http://schemas.microsoft.com/office/drawing/2014/chart" uri="{C3380CC4-5D6E-409C-BE32-E72D297353CC}">
              <c16:uniqueId val="{0000000E-F5AC-4D43-9484-D9D0340C321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w="19050">
      <a:solidFill>
        <a:srgbClr val="5E5E5E"/>
      </a:solid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12438797636877"/>
          <c:y val="0.21276721617811761"/>
          <c:w val="0.4157973549353185"/>
          <c:h val="0.65737168829420234"/>
        </c:manualLayout>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chart>
  <c:spPr>
    <a:noFill/>
    <a:ln>
      <a:no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61290122422643"/>
          <c:y val="7.9847309589094667E-2"/>
          <c:w val="0.51981621091689778"/>
          <c:h val="0.8189283322824870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BF-4431-82E7-D38D45C899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BF-4431-82E7-D38D45C899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BF-4431-82E7-D38D45C8992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'Section 5'!$A$87:$A$89</c:f>
              <c:strCache>
                <c:ptCount val="3"/>
                <c:pt idx="0">
                  <c:v>Dentists</c:v>
                </c:pt>
                <c:pt idx="1">
                  <c:v>Dental Hygienists</c:v>
                </c:pt>
                <c:pt idx="2">
                  <c:v>Other Dental Personnel</c:v>
                </c:pt>
              </c:strCache>
            </c:strRef>
          </c:cat>
          <c:val>
            <c:numRef>
              <c:f>'Section 5'!$B$87:$B$89</c:f>
              <c:numCache>
                <c:formatCode>_(* #,##0.00_);_(* \(#,##0.00\);_(* "-"??_);_(@_)</c:formatCode>
                <c:ptCount val="3"/>
                <c:pt idx="0">
                  <c:v>4872.92</c:v>
                </c:pt>
                <c:pt idx="1">
                  <c:v>2485.4899999999998</c:v>
                </c:pt>
                <c:pt idx="2">
                  <c:v>10224.300000000001</c:v>
                </c:pt>
              </c:numCache>
            </c:numRef>
          </c:val>
          <c:extLst>
            <c:ext xmlns:c16="http://schemas.microsoft.com/office/drawing/2014/chart" uri="{C3380CC4-5D6E-409C-BE32-E72D297353CC}">
              <c16:uniqueId val="{00000006-83BF-4431-82E7-D38D45C89929}"/>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chart>
  <c:spPr>
    <a:noFill/>
    <a:ln>
      <a:no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18341824918946"/>
          <c:y val="9.925544917460552E-2"/>
          <c:w val="0.77924135886597989"/>
          <c:h val="0.73678868379461038"/>
        </c:manualLayout>
      </c:layout>
      <c:pieChart>
        <c:varyColors val="1"/>
        <c:ser>
          <c:idx val="0"/>
          <c:order val="0"/>
          <c:tx>
            <c:strRef>
              <c:f>'Section 5'!$L$4</c:f>
              <c:strCache>
                <c:ptCount val="1"/>
                <c:pt idx="0">
                  <c:v>FTEs</c:v>
                </c:pt>
              </c:strCache>
            </c:strRef>
          </c:tx>
          <c:spPr>
            <a:ln w="19050">
              <a:solidFill>
                <a:sysClr val="window" lastClr="FFFFFF"/>
              </a:solidFill>
            </a:ln>
          </c:spPr>
          <c:dPt>
            <c:idx val="0"/>
            <c:bubble3D val="0"/>
            <c:spPr>
              <a:solidFill>
                <a:srgbClr val="003C6A">
                  <a:alpha val="50000"/>
                </a:srgbClr>
              </a:solidFill>
              <a:ln w="19050">
                <a:solidFill>
                  <a:sysClr val="window" lastClr="FFFFFF"/>
                </a:solidFill>
              </a:ln>
              <a:effectLst/>
            </c:spPr>
            <c:extLst>
              <c:ext xmlns:c16="http://schemas.microsoft.com/office/drawing/2014/chart" uri="{C3380CC4-5D6E-409C-BE32-E72D297353CC}">
                <c16:uniqueId val="{00000001-F5AC-4D43-9484-D9D0340C3218}"/>
              </c:ext>
            </c:extLst>
          </c:dPt>
          <c:dPt>
            <c:idx val="1"/>
            <c:bubble3D val="0"/>
            <c:spPr>
              <a:solidFill>
                <a:srgbClr val="E87200">
                  <a:alpha val="50000"/>
                </a:srgbClr>
              </a:solidFill>
              <a:ln w="19050">
                <a:solidFill>
                  <a:sysClr val="window" lastClr="FFFFFF"/>
                </a:solidFill>
              </a:ln>
              <a:effectLst/>
            </c:spPr>
            <c:extLst>
              <c:ext xmlns:c16="http://schemas.microsoft.com/office/drawing/2014/chart" uri="{C3380CC4-5D6E-409C-BE32-E72D297353CC}">
                <c16:uniqueId val="{00000003-F5AC-4D43-9484-D9D0340C3218}"/>
              </c:ext>
            </c:extLst>
          </c:dPt>
          <c:dPt>
            <c:idx val="2"/>
            <c:bubble3D val="0"/>
            <c:spPr>
              <a:solidFill>
                <a:srgbClr val="789904">
                  <a:alpha val="50000"/>
                </a:srgbClr>
              </a:solidFill>
              <a:ln w="19050">
                <a:solidFill>
                  <a:sysClr val="window" lastClr="FFFFFF"/>
                </a:solidFill>
              </a:ln>
              <a:effectLst/>
            </c:spPr>
            <c:extLst>
              <c:ext xmlns:c16="http://schemas.microsoft.com/office/drawing/2014/chart" uri="{C3380CC4-5D6E-409C-BE32-E72D297353CC}">
                <c16:uniqueId val="{00000005-F5AC-4D43-9484-D9D0340C3218}"/>
              </c:ext>
            </c:extLst>
          </c:dPt>
          <c:dPt>
            <c:idx val="3"/>
            <c:bubble3D val="0"/>
            <c:explosion val="10"/>
            <c:spPr>
              <a:solidFill>
                <a:srgbClr val="FFB71B"/>
              </a:solidFill>
              <a:ln w="19050">
                <a:solidFill>
                  <a:sysClr val="window" lastClr="FFFFFF"/>
                </a:solidFill>
              </a:ln>
              <a:effectLst/>
            </c:spPr>
            <c:extLst>
              <c:ext xmlns:c16="http://schemas.microsoft.com/office/drawing/2014/chart" uri="{C3380CC4-5D6E-409C-BE32-E72D297353CC}">
                <c16:uniqueId val="{00000007-F5AC-4D43-9484-D9D0340C3218}"/>
              </c:ext>
            </c:extLst>
          </c:dPt>
          <c:dPt>
            <c:idx val="4"/>
            <c:bubble3D val="0"/>
            <c:spPr>
              <a:solidFill>
                <a:srgbClr val="9B552B">
                  <a:alpha val="50000"/>
                </a:srgbClr>
              </a:solidFill>
              <a:ln w="19050">
                <a:solidFill>
                  <a:sysClr val="window" lastClr="FFFFFF"/>
                </a:solidFill>
              </a:ln>
              <a:effectLst/>
            </c:spPr>
            <c:extLst>
              <c:ext xmlns:c16="http://schemas.microsoft.com/office/drawing/2014/chart" uri="{C3380CC4-5D6E-409C-BE32-E72D297353CC}">
                <c16:uniqueId val="{00000009-F5AC-4D43-9484-D9D0340C3218}"/>
              </c:ext>
            </c:extLst>
          </c:dPt>
          <c:dPt>
            <c:idx val="5"/>
            <c:bubble3D val="0"/>
            <c:spPr>
              <a:solidFill>
                <a:srgbClr val="5E5E5E">
                  <a:alpha val="50000"/>
                </a:srgbClr>
              </a:solidFill>
              <a:ln w="19050">
                <a:solidFill>
                  <a:sysClr val="window" lastClr="FFFFFF"/>
                </a:solidFill>
              </a:ln>
              <a:effectLst/>
            </c:spPr>
            <c:extLst>
              <c:ext xmlns:c16="http://schemas.microsoft.com/office/drawing/2014/chart" uri="{C3380CC4-5D6E-409C-BE32-E72D297353CC}">
                <c16:uniqueId val="{0000000B-F5AC-4D43-9484-D9D0340C3218}"/>
              </c:ext>
            </c:extLst>
          </c:dPt>
          <c:dPt>
            <c:idx val="6"/>
            <c:bubble3D val="0"/>
            <c:spPr>
              <a:solidFill>
                <a:srgbClr val="60269E">
                  <a:alpha val="50000"/>
                </a:srgbClr>
              </a:solidFill>
              <a:ln w="19050">
                <a:solidFill>
                  <a:sysClr val="window" lastClr="FFFFFF"/>
                </a:solidFill>
              </a:ln>
              <a:effectLst/>
            </c:spPr>
            <c:extLst>
              <c:ext xmlns:c16="http://schemas.microsoft.com/office/drawing/2014/chart" uri="{C3380CC4-5D6E-409C-BE32-E72D297353CC}">
                <c16:uniqueId val="{0000000D-F5AC-4D43-9484-D9D0340C3218}"/>
              </c:ext>
            </c:extLst>
          </c:dPt>
          <c:dLbls>
            <c:dLbl>
              <c:idx val="3"/>
              <c:tx>
                <c:rich>
                  <a:bodyPr/>
                  <a:lstStyle/>
                  <a:p>
                    <a:r>
                      <a:rPr lang="en-US" dirty="0"/>
                      <a:t>11%</a:t>
                    </a:r>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F5AC-4D43-9484-D9D0340C32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'Section 5'!$K$5:$K$11</c:f>
              <c:strCache>
                <c:ptCount val="7"/>
                <c:pt idx="0">
                  <c:v>Medical Services</c:v>
                </c:pt>
                <c:pt idx="1">
                  <c:v>Enabling Services &amp; Other Programs</c:v>
                </c:pt>
                <c:pt idx="2">
                  <c:v>Dental Services</c:v>
                </c:pt>
                <c:pt idx="3">
                  <c:v>Behavioral Health</c:v>
                </c:pt>
                <c:pt idx="4">
                  <c:v>Pharmacy Services</c:v>
                </c:pt>
                <c:pt idx="5">
                  <c:v>Other Professional Services</c:v>
                </c:pt>
                <c:pt idx="6">
                  <c:v>Vision Services</c:v>
                </c:pt>
              </c:strCache>
            </c:strRef>
          </c:cat>
          <c:val>
            <c:numRef>
              <c:f>'Section 5'!$L$5:$L$11</c:f>
              <c:numCache>
                <c:formatCode>General</c:formatCode>
                <c:ptCount val="7"/>
                <c:pt idx="0">
                  <c:v>81476.759999999893</c:v>
                </c:pt>
                <c:pt idx="1">
                  <c:v>28036.089999999989</c:v>
                </c:pt>
                <c:pt idx="2">
                  <c:v>18715.319999999982</c:v>
                </c:pt>
                <c:pt idx="3">
                  <c:v>13517.599999999997</c:v>
                </c:pt>
                <c:pt idx="4">
                  <c:v>5417.3099999999986</c:v>
                </c:pt>
                <c:pt idx="5">
                  <c:v>1696.6599999999992</c:v>
                </c:pt>
                <c:pt idx="6">
                  <c:v>895.7099999999997</c:v>
                </c:pt>
              </c:numCache>
            </c:numRef>
          </c:val>
          <c:extLst>
            <c:ext xmlns:c16="http://schemas.microsoft.com/office/drawing/2014/chart" uri="{C3380CC4-5D6E-409C-BE32-E72D297353CC}">
              <c16:uniqueId val="{0000000E-F5AC-4D43-9484-D9D0340C321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w="19050">
      <a:solidFill>
        <a:srgbClr val="5E5E5E"/>
      </a:solid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0120585701981"/>
          <c:y val="0.12654320987654322"/>
          <c:w val="0.43583118001722654"/>
          <c:h val="0.7808641975308642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70-465B-9E79-F4D3857334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70-465B-9E79-F4D3857334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70-465B-9E79-F4D3857334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70-465B-9E79-F4D3857334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70-465B-9E79-F4D3857334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70-465B-9E79-F4D38573349E}"/>
              </c:ext>
            </c:extLst>
          </c:dPt>
          <c:dLbls>
            <c:dLbl>
              <c:idx val="1"/>
              <c:layout>
                <c:manualLayout>
                  <c:x val="1.6405667412378821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C70-465B-9E79-F4D38573349E}"/>
                </c:ext>
              </c:extLst>
            </c:dLbl>
            <c:dLbl>
              <c:idx val="2"/>
              <c:layout>
                <c:manualLayout>
                  <c:x val="7.2490267575612355E-3"/>
                  <c:y val="9.722222222222222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C70-465B-9E79-F4D38573349E}"/>
                </c:ext>
              </c:extLst>
            </c:dLbl>
            <c:dLbl>
              <c:idx val="4"/>
              <c:layout>
                <c:manualLayout>
                  <c:x val="-1.4006705537646755E-2"/>
                  <c:y val="-1.2960625087978884E-1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654735272184936"/>
                      <c:h val="0.27733333333333327"/>
                    </c:manualLayout>
                  </c15:layout>
                </c:ext>
                <c:ext xmlns:c16="http://schemas.microsoft.com/office/drawing/2014/chart" uri="{C3380CC4-5D6E-409C-BE32-E72D297353CC}">
                  <c16:uniqueId val="{00000009-1C70-465B-9E79-F4D38573349E}"/>
                </c:ext>
              </c:extLst>
            </c:dLbl>
            <c:dLbl>
              <c:idx val="5"/>
              <c:layout>
                <c:manualLayout>
                  <c:x val="2.9828486204324855E-3"/>
                  <c:y val="5.83333333333333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C70-465B-9E79-F4D38573349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'Section 5'!$A$104:$A$109</c:f>
              <c:strCache>
                <c:ptCount val="6"/>
                <c:pt idx="0">
                  <c:v>Psychiatrists</c:v>
                </c:pt>
                <c:pt idx="1">
                  <c:v>Licensed Clinical Psychologists</c:v>
                </c:pt>
                <c:pt idx="2">
                  <c:v>Substance Use Disorder Services</c:v>
                </c:pt>
                <c:pt idx="3">
                  <c:v>Other Mental Health Staff</c:v>
                </c:pt>
                <c:pt idx="4">
                  <c:v>Other Licensed Mental Health Providers</c:v>
                </c:pt>
                <c:pt idx="5">
                  <c:v>Licensed Clinical Social Workers</c:v>
                </c:pt>
              </c:strCache>
            </c:strRef>
          </c:cat>
          <c:val>
            <c:numRef>
              <c:f>'Section 5'!$B$104:$B$109</c:f>
              <c:numCache>
                <c:formatCode>_(* #,##0.00_);_(* \(#,##0.00\);_(* "-"??_);_(@_)</c:formatCode>
                <c:ptCount val="6"/>
                <c:pt idx="0">
                  <c:v>913.22</c:v>
                </c:pt>
                <c:pt idx="1">
                  <c:v>972.15</c:v>
                </c:pt>
                <c:pt idx="2">
                  <c:v>2325.29</c:v>
                </c:pt>
                <c:pt idx="3">
                  <c:v>3160.2</c:v>
                </c:pt>
                <c:pt idx="4">
                  <c:v>4495.6499999999996</c:v>
                </c:pt>
                <c:pt idx="5">
                  <c:v>4944.7299999999996</c:v>
                </c:pt>
              </c:numCache>
            </c:numRef>
          </c:val>
          <c:extLst>
            <c:ext xmlns:c16="http://schemas.microsoft.com/office/drawing/2014/chart" uri="{C3380CC4-5D6E-409C-BE32-E72D297353CC}">
              <c16:uniqueId val="{0000000C-1C70-465B-9E79-F4D38573349E}"/>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C70-465B-9E79-F4D3857334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C70-465B-9E79-F4D3857334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C70-465B-9E79-F4D3857334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C70-465B-9E79-F4D3857334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C70-465B-9E79-F4D3857334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C70-465B-9E79-F4D38573349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'Section 5'!$A$104:$A$109</c:f>
              <c:strCache>
                <c:ptCount val="6"/>
                <c:pt idx="0">
                  <c:v>Psychiatrists</c:v>
                </c:pt>
                <c:pt idx="1">
                  <c:v>Licensed Clinical Psychologists</c:v>
                </c:pt>
                <c:pt idx="2">
                  <c:v>Substance Use Disorder Services</c:v>
                </c:pt>
                <c:pt idx="3">
                  <c:v>Other Mental Health Staff</c:v>
                </c:pt>
                <c:pt idx="4">
                  <c:v>Other Licensed Mental Health Providers</c:v>
                </c:pt>
                <c:pt idx="5">
                  <c:v>Licensed Clinical Social Workers</c:v>
                </c:pt>
              </c:strCache>
            </c:strRef>
          </c:cat>
          <c:val>
            <c:numRef>
              <c:f>'Section 5'!$C$104:$C$109</c:f>
              <c:numCache>
                <c:formatCode>0%</c:formatCode>
                <c:ptCount val="6"/>
                <c:pt idx="0">
                  <c:v>5.432198933570636E-2</c:v>
                </c:pt>
                <c:pt idx="1">
                  <c:v>5.7827382156224058E-2</c:v>
                </c:pt>
                <c:pt idx="2">
                  <c:v>0.13831757800138481</c:v>
                </c:pt>
                <c:pt idx="3">
                  <c:v>0.18798137436619786</c:v>
                </c:pt>
                <c:pt idx="4">
                  <c:v>0.26741929804107251</c:v>
                </c:pt>
                <c:pt idx="5">
                  <c:v>0.29413237809941445</c:v>
                </c:pt>
              </c:numCache>
            </c:numRef>
          </c:val>
          <c:extLst>
            <c:ext xmlns:c16="http://schemas.microsoft.com/office/drawing/2014/chart" uri="{C3380CC4-5D6E-409C-BE32-E72D297353CC}">
              <c16:uniqueId val="{00000019-1C70-465B-9E79-F4D38573349E}"/>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679549502708548E-2"/>
          <c:y val="3.3949089764584064E-2"/>
          <c:w val="0.8466360992883909"/>
          <c:h val="0.96538066359833785"/>
        </c:manualLayout>
      </c:layout>
      <c:barChart>
        <c:barDir val="bar"/>
        <c:grouping val="clustered"/>
        <c:varyColors val="0"/>
        <c:ser>
          <c:idx val="0"/>
          <c:order val="0"/>
          <c:tx>
            <c:strRef>
              <c:f>'Section 5'!$B$130</c:f>
              <c:strCache>
                <c:ptCount val="1"/>
                <c:pt idx="0">
                  <c:v>2020</c:v>
                </c:pt>
              </c:strCache>
            </c:strRef>
          </c:tx>
          <c:spPr>
            <a:solidFill>
              <a:schemeClr val="accent1"/>
            </a:solidFill>
            <a:ln>
              <a:noFill/>
            </a:ln>
            <a:effectLst/>
          </c:spPr>
          <c:invertIfNegative val="0"/>
          <c:dLbls>
            <c:dLbl>
              <c:idx val="1"/>
              <c:layout>
                <c:manualLayout>
                  <c:x val="-2.3813763438791276E-3"/>
                  <c:y val="-3.34068485464977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B5-47A0-BD41-DB10E820EA5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5'!$A$131:$A$133</c:f>
              <c:strCache>
                <c:ptCount val="3"/>
                <c:pt idx="0">
                  <c:v>Alcohol Dependence</c:v>
                </c:pt>
                <c:pt idx="1">
                  <c:v>Other SUD (Including Opioids)</c:v>
                </c:pt>
                <c:pt idx="2">
                  <c:v>Tobacco Cessation</c:v>
                </c:pt>
              </c:strCache>
            </c:strRef>
          </c:cat>
          <c:val>
            <c:numRef>
              <c:f>'Section 5'!$B$131:$B$133</c:f>
              <c:numCache>
                <c:formatCode>_(* #,##0_);_(* \(#,##0\);_(* "-"??_);_(@_)</c:formatCode>
                <c:ptCount val="3"/>
                <c:pt idx="0">
                  <c:v>1397777</c:v>
                </c:pt>
                <c:pt idx="1">
                  <c:v>3224647</c:v>
                </c:pt>
                <c:pt idx="2">
                  <c:v>3032052</c:v>
                </c:pt>
              </c:numCache>
            </c:numRef>
          </c:val>
          <c:extLst>
            <c:ext xmlns:c16="http://schemas.microsoft.com/office/drawing/2014/chart" uri="{C3380CC4-5D6E-409C-BE32-E72D297353CC}">
              <c16:uniqueId val="{00000000-697E-46DB-A191-1129C2BD15B0}"/>
            </c:ext>
          </c:extLst>
        </c:ser>
        <c:ser>
          <c:idx val="1"/>
          <c:order val="1"/>
          <c:tx>
            <c:strRef>
              <c:f>'Section 5'!$C$130</c:f>
              <c:strCache>
                <c:ptCount val="1"/>
                <c:pt idx="0">
                  <c:v>2010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5'!$A$131:$A$133</c:f>
              <c:strCache>
                <c:ptCount val="3"/>
                <c:pt idx="0">
                  <c:v>Alcohol Dependence</c:v>
                </c:pt>
                <c:pt idx="1">
                  <c:v>Other SUD (Including Opioids)</c:v>
                </c:pt>
                <c:pt idx="2">
                  <c:v>Tobacco Cessation</c:v>
                </c:pt>
              </c:strCache>
            </c:strRef>
          </c:cat>
          <c:val>
            <c:numRef>
              <c:f>'Section 5'!$C$131:$C$133</c:f>
              <c:numCache>
                <c:formatCode>_(* #,##0_);_(* \(#,##0\);_(* "-"??_);_(@_)</c:formatCode>
                <c:ptCount val="3"/>
                <c:pt idx="0">
                  <c:v>310855</c:v>
                </c:pt>
                <c:pt idx="1">
                  <c:v>700789</c:v>
                </c:pt>
                <c:pt idx="2">
                  <c:v>157504</c:v>
                </c:pt>
              </c:numCache>
            </c:numRef>
          </c:val>
          <c:extLst>
            <c:ext xmlns:c16="http://schemas.microsoft.com/office/drawing/2014/chart" uri="{C3380CC4-5D6E-409C-BE32-E72D297353CC}">
              <c16:uniqueId val="{00000003-C174-4AD3-BA1D-9248923EE495}"/>
            </c:ext>
          </c:extLst>
        </c:ser>
        <c:dLbls>
          <c:dLblPos val="outEnd"/>
          <c:showLegendKey val="0"/>
          <c:showVal val="1"/>
          <c:showCatName val="0"/>
          <c:showSerName val="0"/>
          <c:showPercent val="0"/>
          <c:showBubbleSize val="0"/>
        </c:dLbls>
        <c:gapWidth val="90"/>
        <c:axId val="2069809679"/>
        <c:axId val="1998944495"/>
      </c:barChart>
      <c:catAx>
        <c:axId val="2069809679"/>
        <c:scaling>
          <c:orientation val="minMax"/>
        </c:scaling>
        <c:delete val="1"/>
        <c:axPos val="l"/>
        <c:numFmt formatCode="General" sourceLinked="1"/>
        <c:majorTickMark val="none"/>
        <c:minorTickMark val="none"/>
        <c:tickLblPos val="nextTo"/>
        <c:crossAx val="1998944495"/>
        <c:crosses val="autoZero"/>
        <c:auto val="1"/>
        <c:lblAlgn val="ctr"/>
        <c:lblOffset val="100"/>
        <c:noMultiLvlLbl val="0"/>
      </c:catAx>
      <c:valAx>
        <c:axId val="1998944495"/>
        <c:scaling>
          <c:orientation val="minMax"/>
          <c:max val="3500000"/>
          <c:min val="0"/>
        </c:scaling>
        <c:delete val="1"/>
        <c:axPos val="b"/>
        <c:numFmt formatCode="#,##0,\K" sourceLinked="0"/>
        <c:majorTickMark val="cross"/>
        <c:minorTickMark val="none"/>
        <c:tickLblPos val="nextTo"/>
        <c:crossAx val="2069809679"/>
        <c:crosses val="autoZero"/>
        <c:crossBetween val="between"/>
        <c:majorUnit val="3500000"/>
      </c:valAx>
      <c:spPr>
        <a:solidFill>
          <a:srgbClr val="5E5E5E">
            <a:alpha val="10000"/>
          </a:srgbClr>
        </a:solidFill>
        <a:ln>
          <a:noFill/>
        </a:ln>
        <a:effectLst/>
      </c:spPr>
    </c:plotArea>
    <c:plotVisOnly val="1"/>
    <c:dispBlanksAs val="gap"/>
    <c:showDLblsOverMax val="0"/>
    <c:extLst/>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451086308820434E-2"/>
          <c:y val="7.6377080416806494E-3"/>
          <c:w val="0.90419761734797555"/>
          <c:h val="0.9916846514279456"/>
        </c:manualLayout>
      </c:layout>
      <c:barChart>
        <c:barDir val="bar"/>
        <c:grouping val="clustered"/>
        <c:varyColors val="0"/>
        <c:ser>
          <c:idx val="0"/>
          <c:order val="0"/>
          <c:tx>
            <c:strRef>
              <c:f>'Section 5'!$B$126</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5'!$A$127:$A$129</c:f>
              <c:strCache>
                <c:ptCount val="3"/>
                <c:pt idx="0">
                  <c:v>Alcohol Dependence</c:v>
                </c:pt>
                <c:pt idx="1">
                  <c:v>Other SUD (Including Opioids)</c:v>
                </c:pt>
                <c:pt idx="2">
                  <c:v>Tobacco Cessation</c:v>
                </c:pt>
              </c:strCache>
            </c:strRef>
          </c:cat>
          <c:val>
            <c:numRef>
              <c:f>'Section 5'!$B$127:$B$129</c:f>
              <c:numCache>
                <c:formatCode>_(* #,##0_);_(* \(#,##0\);_(* "-"??_);_(@_)</c:formatCode>
                <c:ptCount val="3"/>
                <c:pt idx="0">
                  <c:v>385504</c:v>
                </c:pt>
                <c:pt idx="1">
                  <c:v>622917</c:v>
                </c:pt>
                <c:pt idx="2">
                  <c:v>1593395</c:v>
                </c:pt>
              </c:numCache>
            </c:numRef>
          </c:val>
          <c:extLst>
            <c:ext xmlns:c16="http://schemas.microsoft.com/office/drawing/2014/chart" uri="{C3380CC4-5D6E-409C-BE32-E72D297353CC}">
              <c16:uniqueId val="{00000000-697E-46DB-A191-1129C2BD15B0}"/>
            </c:ext>
          </c:extLst>
        </c:ser>
        <c:ser>
          <c:idx val="1"/>
          <c:order val="1"/>
          <c:tx>
            <c:strRef>
              <c:f>'Section 5'!$C$126</c:f>
              <c:strCache>
                <c:ptCount val="1"/>
                <c:pt idx="0">
                  <c:v>2010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5'!$A$127:$A$129</c:f>
              <c:strCache>
                <c:ptCount val="3"/>
                <c:pt idx="0">
                  <c:v>Alcohol Dependence</c:v>
                </c:pt>
                <c:pt idx="1">
                  <c:v>Other SUD (Including Opioids)</c:v>
                </c:pt>
                <c:pt idx="2">
                  <c:v>Tobacco Cessation</c:v>
                </c:pt>
              </c:strCache>
            </c:strRef>
          </c:cat>
          <c:val>
            <c:numRef>
              <c:f>'Section 5'!$C$127:$C$129</c:f>
              <c:numCache>
                <c:formatCode>_(* #,##0_);_(* \(#,##0\);_(* "-"??_);_(@_)</c:formatCode>
                <c:ptCount val="3"/>
                <c:pt idx="0">
                  <c:v>73082</c:v>
                </c:pt>
                <c:pt idx="1">
                  <c:v>97913</c:v>
                </c:pt>
                <c:pt idx="2">
                  <c:v>110031</c:v>
                </c:pt>
              </c:numCache>
            </c:numRef>
          </c:val>
          <c:extLst>
            <c:ext xmlns:c16="http://schemas.microsoft.com/office/drawing/2014/chart" uri="{C3380CC4-5D6E-409C-BE32-E72D297353CC}">
              <c16:uniqueId val="{00000003-C174-4AD3-BA1D-9248923EE495}"/>
            </c:ext>
          </c:extLst>
        </c:ser>
        <c:dLbls>
          <c:dLblPos val="outEnd"/>
          <c:showLegendKey val="0"/>
          <c:showVal val="1"/>
          <c:showCatName val="0"/>
          <c:showSerName val="0"/>
          <c:showPercent val="0"/>
          <c:showBubbleSize val="0"/>
        </c:dLbls>
        <c:gapWidth val="90"/>
        <c:axId val="2069809679"/>
        <c:axId val="1998944495"/>
      </c:barChart>
      <c:catAx>
        <c:axId val="2069809679"/>
        <c:scaling>
          <c:orientation val="minMax"/>
        </c:scaling>
        <c:delete val="1"/>
        <c:axPos val="r"/>
        <c:numFmt formatCode="General" sourceLinked="1"/>
        <c:majorTickMark val="none"/>
        <c:minorTickMark val="none"/>
        <c:tickLblPos val="nextTo"/>
        <c:crossAx val="1998944495"/>
        <c:crosses val="autoZero"/>
        <c:auto val="1"/>
        <c:lblAlgn val="ctr"/>
        <c:lblOffset val="100"/>
        <c:noMultiLvlLbl val="0"/>
      </c:catAx>
      <c:valAx>
        <c:axId val="1998944495"/>
        <c:scaling>
          <c:orientation val="maxMin"/>
          <c:max val="3500000"/>
          <c:min val="0"/>
        </c:scaling>
        <c:delete val="1"/>
        <c:axPos val="b"/>
        <c:numFmt formatCode="#,##0,\K" sourceLinked="0"/>
        <c:majorTickMark val="cross"/>
        <c:minorTickMark val="none"/>
        <c:tickLblPos val="nextTo"/>
        <c:crossAx val="2069809679"/>
        <c:crosses val="autoZero"/>
        <c:crossBetween val="between"/>
        <c:majorUnit val="3500000"/>
      </c:valAx>
      <c:spPr>
        <a:solidFill>
          <a:srgbClr val="5E5E5E">
            <a:alpha val="10000"/>
          </a:srgbClr>
        </a:solidFill>
        <a:ln>
          <a:noFill/>
        </a:ln>
        <a:effectLst/>
      </c:spPr>
    </c:plotArea>
    <c:plotVisOnly val="1"/>
    <c:dispBlanksAs val="gap"/>
    <c:showDLblsOverMax val="0"/>
    <c:extLst/>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7E-2"/>
          <c:y val="6.4697609001406475E-2"/>
          <c:w val="0.96944444444444444"/>
          <c:h val="0.75070666799561447"/>
        </c:manualLayout>
      </c:layout>
      <c:barChart>
        <c:barDir val="col"/>
        <c:grouping val="clustered"/>
        <c:varyColors val="0"/>
        <c:ser>
          <c:idx val="0"/>
          <c:order val="0"/>
          <c:tx>
            <c:strRef>
              <c:f>Section1!$F$65</c:f>
              <c:strCache>
                <c:ptCount val="1"/>
                <c:pt idx="0">
                  <c:v>U.S.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Section1!$E$66:$E$69</c:f>
              <c:strCache>
                <c:ptCount val="4"/>
                <c:pt idx="0">
                  <c:v>Under 200% FPL</c:v>
                </c:pt>
                <c:pt idx="1">
                  <c:v>At or Below 100% FPL</c:v>
                </c:pt>
                <c:pt idx="2">
                  <c:v>Medicaid*</c:v>
                </c:pt>
                <c:pt idx="3">
                  <c:v>Uninsured</c:v>
                </c:pt>
              </c:strCache>
            </c:strRef>
          </c:cat>
          <c:val>
            <c:numRef>
              <c:f>Section1!$F$66:$F$69</c:f>
              <c:numCache>
                <c:formatCode>0%</c:formatCode>
                <c:ptCount val="4"/>
                <c:pt idx="0">
                  <c:v>0.30471049909943332</c:v>
                </c:pt>
                <c:pt idx="1">
                  <c:v>0.13112283407986139</c:v>
                </c:pt>
                <c:pt idx="2">
                  <c:v>0.15112571553062373</c:v>
                </c:pt>
                <c:pt idx="3">
                  <c:v>8.8644182006993741E-2</c:v>
                </c:pt>
              </c:numCache>
            </c:numRef>
          </c:val>
          <c:extLst>
            <c:ext xmlns:c16="http://schemas.microsoft.com/office/drawing/2014/chart" uri="{C3380CC4-5D6E-409C-BE32-E72D297353CC}">
              <c16:uniqueId val="{00000000-E648-44A6-B593-BB8209731C09}"/>
            </c:ext>
          </c:extLst>
        </c:ser>
        <c:ser>
          <c:idx val="1"/>
          <c:order val="1"/>
          <c:tx>
            <c:strRef>
              <c:f>Section1!$G$65</c:f>
              <c:strCache>
                <c:ptCount val="1"/>
                <c:pt idx="0">
                  <c:v>Health Center Population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Section1!$E$66:$E$69</c:f>
              <c:strCache>
                <c:ptCount val="4"/>
                <c:pt idx="0">
                  <c:v>Under 200% FPL</c:v>
                </c:pt>
                <c:pt idx="1">
                  <c:v>At or Below 100% FPL</c:v>
                </c:pt>
                <c:pt idx="2">
                  <c:v>Medicaid*</c:v>
                </c:pt>
                <c:pt idx="3">
                  <c:v>Uninsured</c:v>
                </c:pt>
              </c:strCache>
            </c:strRef>
          </c:cat>
          <c:val>
            <c:numRef>
              <c:f>Section1!$G$66:$G$69</c:f>
              <c:numCache>
                <c:formatCode>0%</c:formatCode>
                <c:ptCount val="4"/>
                <c:pt idx="0">
                  <c:v>0.9133</c:v>
                </c:pt>
                <c:pt idx="1">
                  <c:v>0.68230000000000002</c:v>
                </c:pt>
                <c:pt idx="2">
                  <c:v>0.48420000000000002</c:v>
                </c:pt>
                <c:pt idx="3">
                  <c:v>0.22620000000000001</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199"/>
        <c:overlap val="-20"/>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9405074365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37389417771708"/>
          <c:y val="5.0123184218621081E-2"/>
          <c:w val="0.7686672776354263"/>
          <c:h val="0.81041352720643756"/>
        </c:manualLayout>
      </c:layout>
      <c:barChart>
        <c:barDir val="bar"/>
        <c:grouping val="stacked"/>
        <c:varyColors val="0"/>
        <c:ser>
          <c:idx val="0"/>
          <c:order val="0"/>
          <c:tx>
            <c:strRef>
              <c:f>'Section 5'!$B$161</c:f>
              <c:strCache>
                <c:ptCount val="1"/>
                <c:pt idx="0">
                  <c:v>Urban (796 of 797 Using Telehealth)</c:v>
                </c:pt>
              </c:strCache>
            </c:strRef>
          </c:tx>
          <c:spPr>
            <a:solidFill>
              <a:srgbClr val="003C6A"/>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5'!$A$162:$A$168</c:f>
              <c:strCache>
                <c:ptCount val="7"/>
                <c:pt idx="0">
                  <c:v>Disaster Management</c:v>
                </c:pt>
                <c:pt idx="1">
                  <c:v>Oral Health</c:v>
                </c:pt>
                <c:pt idx="2">
                  <c:v>Dermatology</c:v>
                </c:pt>
                <c:pt idx="3">
                  <c:v>Health Education</c:v>
                </c:pt>
                <c:pt idx="4">
                  <c:v>Manage Chronic Conditions</c:v>
                </c:pt>
                <c:pt idx="5">
                  <c:v>Primary Care</c:v>
                </c:pt>
                <c:pt idx="6">
                  <c:v>Behavioral Health</c:v>
                </c:pt>
              </c:strCache>
            </c:strRef>
          </c:cat>
          <c:val>
            <c:numRef>
              <c:f>'Section 5'!$B$162:$B$168</c:f>
              <c:numCache>
                <c:formatCode>General</c:formatCode>
                <c:ptCount val="7"/>
                <c:pt idx="0">
                  <c:v>34</c:v>
                </c:pt>
                <c:pt idx="1">
                  <c:v>254</c:v>
                </c:pt>
                <c:pt idx="2">
                  <c:v>56</c:v>
                </c:pt>
                <c:pt idx="3">
                  <c:v>184</c:v>
                </c:pt>
                <c:pt idx="4">
                  <c:v>516</c:v>
                </c:pt>
                <c:pt idx="5">
                  <c:v>786</c:v>
                </c:pt>
                <c:pt idx="6">
                  <c:v>766</c:v>
                </c:pt>
              </c:numCache>
            </c:numRef>
          </c:val>
          <c:extLst>
            <c:ext xmlns:c16="http://schemas.microsoft.com/office/drawing/2014/chart" uri="{C3380CC4-5D6E-409C-BE32-E72D297353CC}">
              <c16:uniqueId val="{00000000-5E67-4098-BB25-69BE952A04A8}"/>
            </c:ext>
          </c:extLst>
        </c:ser>
        <c:ser>
          <c:idx val="1"/>
          <c:order val="1"/>
          <c:tx>
            <c:strRef>
              <c:f>'Section 5'!$C$161</c:f>
              <c:strCache>
                <c:ptCount val="1"/>
                <c:pt idx="0">
                  <c:v>Rural (566 of 578 Using Telehealth)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5'!$A$162:$A$168</c:f>
              <c:strCache>
                <c:ptCount val="7"/>
                <c:pt idx="0">
                  <c:v>Disaster Management</c:v>
                </c:pt>
                <c:pt idx="1">
                  <c:v>Oral Health</c:v>
                </c:pt>
                <c:pt idx="2">
                  <c:v>Dermatology</c:v>
                </c:pt>
                <c:pt idx="3">
                  <c:v>Health Education</c:v>
                </c:pt>
                <c:pt idx="4">
                  <c:v>Manage Chronic Conditions</c:v>
                </c:pt>
                <c:pt idx="5">
                  <c:v>Primary Care</c:v>
                </c:pt>
                <c:pt idx="6">
                  <c:v>Behavioral Health</c:v>
                </c:pt>
              </c:strCache>
            </c:strRef>
          </c:cat>
          <c:val>
            <c:numRef>
              <c:f>'Section 5'!$C$162:$C$168</c:f>
              <c:numCache>
                <c:formatCode>General</c:formatCode>
                <c:ptCount val="7"/>
                <c:pt idx="0">
                  <c:v>25</c:v>
                </c:pt>
                <c:pt idx="1">
                  <c:v>126</c:v>
                </c:pt>
                <c:pt idx="2">
                  <c:v>38</c:v>
                </c:pt>
                <c:pt idx="3">
                  <c:v>97</c:v>
                </c:pt>
                <c:pt idx="4">
                  <c:v>353</c:v>
                </c:pt>
                <c:pt idx="5">
                  <c:v>554</c:v>
                </c:pt>
                <c:pt idx="6">
                  <c:v>530</c:v>
                </c:pt>
              </c:numCache>
            </c:numRef>
          </c:val>
          <c:extLst>
            <c:ext xmlns:c16="http://schemas.microsoft.com/office/drawing/2014/chart" uri="{C3380CC4-5D6E-409C-BE32-E72D297353CC}">
              <c16:uniqueId val="{00000001-5E67-4098-BB25-69BE952A04A8}"/>
            </c:ext>
          </c:extLst>
        </c:ser>
        <c:dLbls>
          <c:dLblPos val="ctr"/>
          <c:showLegendKey val="0"/>
          <c:showVal val="1"/>
          <c:showCatName val="0"/>
          <c:showSerName val="0"/>
          <c:showPercent val="0"/>
          <c:showBubbleSize val="0"/>
        </c:dLbls>
        <c:gapWidth val="49"/>
        <c:overlap val="100"/>
        <c:axId val="908767392"/>
        <c:axId val="908751584"/>
      </c:barChart>
      <c:catAx>
        <c:axId val="90876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crossAx val="908751584"/>
        <c:crosses val="autoZero"/>
        <c:auto val="1"/>
        <c:lblAlgn val="ctr"/>
        <c:lblOffset val="100"/>
        <c:noMultiLvlLbl val="0"/>
      </c:catAx>
      <c:valAx>
        <c:axId val="908751584"/>
        <c:scaling>
          <c:orientation val="minMax"/>
          <c:max val="1400"/>
        </c:scaling>
        <c:delete val="1"/>
        <c:axPos val="b"/>
        <c:numFmt formatCode="General" sourceLinked="1"/>
        <c:majorTickMark val="out"/>
        <c:minorTickMark val="none"/>
        <c:tickLblPos val="nextTo"/>
        <c:crossAx val="90876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legend>
    <c:plotVisOnly val="1"/>
    <c:dispBlanksAs val="gap"/>
    <c:showDLblsOverMax val="0"/>
  </c:chart>
  <c:spPr>
    <a:noFill/>
    <a:ln>
      <a:noFill/>
    </a:ln>
    <a:effectLst/>
  </c:spPr>
  <c:txPr>
    <a:bodyPr/>
    <a:lstStyle/>
    <a:p>
      <a:pPr>
        <a:defRPr>
          <a:latin typeface="Yu Gothic UI Semilight" panose="020B0400000000000000" pitchFamily="34" charset="-128"/>
          <a:ea typeface="Yu Gothic UI Semilight" panose="020B0400000000000000" pitchFamily="34" charset="-128"/>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'Section 5'!$A$141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5'!$B$140:$D$140</c:f>
              <c:strCache>
                <c:ptCount val="3"/>
                <c:pt idx="0">
                  <c:v>Overall</c:v>
                </c:pt>
                <c:pt idx="1">
                  <c:v>Urban</c:v>
                </c:pt>
                <c:pt idx="2">
                  <c:v>Rural</c:v>
                </c:pt>
              </c:strCache>
            </c:strRef>
          </c:cat>
          <c:val>
            <c:numRef>
              <c:f>'Section 5'!$B$141:$D$141</c:f>
              <c:numCache>
                <c:formatCode>0%</c:formatCode>
                <c:ptCount val="3"/>
                <c:pt idx="0">
                  <c:v>0.43</c:v>
                </c:pt>
                <c:pt idx="1">
                  <c:v>0.39</c:v>
                </c:pt>
                <c:pt idx="2">
                  <c:v>0.48</c:v>
                </c:pt>
              </c:numCache>
            </c:numRef>
          </c:val>
          <c:extLst>
            <c:ext xmlns:c16="http://schemas.microsoft.com/office/drawing/2014/chart" uri="{C3380CC4-5D6E-409C-BE32-E72D297353CC}">
              <c16:uniqueId val="{00000000-79A0-446F-8D0B-2A9C4C3CD870}"/>
            </c:ext>
          </c:extLst>
        </c:ser>
        <c:ser>
          <c:idx val="1"/>
          <c:order val="1"/>
          <c:tx>
            <c:strRef>
              <c:f>'Section 5'!$A$142</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5'!$B$140:$D$140</c:f>
              <c:strCache>
                <c:ptCount val="3"/>
                <c:pt idx="0">
                  <c:v>Overall</c:v>
                </c:pt>
                <c:pt idx="1">
                  <c:v>Urban</c:v>
                </c:pt>
                <c:pt idx="2">
                  <c:v>Rural</c:v>
                </c:pt>
              </c:strCache>
            </c:strRef>
          </c:cat>
          <c:val>
            <c:numRef>
              <c:f>'Section 5'!$B$142:$D$142</c:f>
              <c:numCache>
                <c:formatCode>0%</c:formatCode>
                <c:ptCount val="3"/>
                <c:pt idx="0">
                  <c:v>0.4274</c:v>
                </c:pt>
                <c:pt idx="1">
                  <c:v>0.38624999999999998</c:v>
                </c:pt>
                <c:pt idx="2">
                  <c:v>0.48376068376068376</c:v>
                </c:pt>
              </c:numCache>
            </c:numRef>
          </c:val>
          <c:extLst>
            <c:ext xmlns:c16="http://schemas.microsoft.com/office/drawing/2014/chart" uri="{C3380CC4-5D6E-409C-BE32-E72D297353CC}">
              <c16:uniqueId val="{00000001-79A0-446F-8D0B-2A9C4C3CD870}"/>
            </c:ext>
          </c:extLst>
        </c:ser>
        <c:ser>
          <c:idx val="2"/>
          <c:order val="2"/>
          <c:tx>
            <c:strRef>
              <c:f>'Section 5'!$A$143</c:f>
              <c:strCache>
                <c:ptCount val="1"/>
                <c:pt idx="0">
                  <c:v>2020</c:v>
                </c:pt>
              </c:strCache>
            </c:strRef>
          </c:tx>
          <c:spPr>
            <a:solidFill>
              <a:srgbClr val="78990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5'!$B$140:$D$140</c:f>
              <c:strCache>
                <c:ptCount val="3"/>
                <c:pt idx="0">
                  <c:v>Overall</c:v>
                </c:pt>
                <c:pt idx="1">
                  <c:v>Urban</c:v>
                </c:pt>
                <c:pt idx="2">
                  <c:v>Rural</c:v>
                </c:pt>
              </c:strCache>
            </c:strRef>
          </c:cat>
          <c:val>
            <c:numRef>
              <c:f>'Section 5'!$B$143:$D$143</c:f>
              <c:numCache>
                <c:formatCode>0%</c:formatCode>
                <c:ptCount val="3"/>
                <c:pt idx="0">
                  <c:v>0.99050000000000005</c:v>
                </c:pt>
                <c:pt idx="1">
                  <c:v>1</c:v>
                </c:pt>
                <c:pt idx="2">
                  <c:v>0.97923875432525953</c:v>
                </c:pt>
              </c:numCache>
            </c:numRef>
          </c:val>
          <c:extLst>
            <c:ext xmlns:c16="http://schemas.microsoft.com/office/drawing/2014/chart" uri="{C3380CC4-5D6E-409C-BE32-E72D297353CC}">
              <c16:uniqueId val="{00000000-E1A7-4A0F-9F4F-B2FD55490D7C}"/>
            </c:ext>
          </c:extLst>
        </c:ser>
        <c:dLbls>
          <c:showLegendKey val="0"/>
          <c:showVal val="0"/>
          <c:showCatName val="0"/>
          <c:showSerName val="0"/>
          <c:showPercent val="0"/>
          <c:showBubbleSize val="0"/>
        </c:dLbls>
        <c:gapWidth val="219"/>
        <c:overlap val="-27"/>
        <c:axId val="1837084512"/>
        <c:axId val="1837087424"/>
      </c:barChart>
      <c:catAx>
        <c:axId val="183708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crossAx val="1837087424"/>
        <c:crosses val="autoZero"/>
        <c:auto val="1"/>
        <c:lblAlgn val="ctr"/>
        <c:lblOffset val="100"/>
        <c:noMultiLvlLbl val="0"/>
      </c:catAx>
      <c:valAx>
        <c:axId val="1837087424"/>
        <c:scaling>
          <c:orientation val="minMax"/>
        </c:scaling>
        <c:delete val="1"/>
        <c:axPos val="l"/>
        <c:numFmt formatCode="0%" sourceLinked="1"/>
        <c:majorTickMark val="none"/>
        <c:minorTickMark val="none"/>
        <c:tickLblPos val="nextTo"/>
        <c:crossAx val="183708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3C6A"/>
              </a:solidFill>
              <a:latin typeface="Yu Gothic UI Semilight" panose="020B0400000000000000" pitchFamily="34" charset="-128"/>
              <a:ea typeface="Yu Gothic UI Semilight" panose="020B0400000000000000" pitchFamily="34" charset="-128"/>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5416534975013"/>
          <c:y val="0.40346235201612457"/>
          <c:w val="0.32025861950502255"/>
          <c:h val="0.51161500382072489"/>
        </c:manualLayout>
      </c:layout>
      <c:barChart>
        <c:barDir val="bar"/>
        <c:grouping val="clustered"/>
        <c:varyColors val="0"/>
        <c:ser>
          <c:idx val="0"/>
          <c:order val="0"/>
          <c:tx>
            <c:strRef>
              <c:f>NewFigures!$B$31</c:f>
              <c:strCache>
                <c:ptCount val="1"/>
                <c:pt idx="0">
                  <c:v>Health Centers</c:v>
                </c:pt>
              </c:strCache>
            </c:strRef>
          </c:tx>
          <c:spPr>
            <a:solidFill>
              <a:srgbClr val="E87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NewFigures!$A$32:$A$33</c:f>
              <c:strCache>
                <c:ptCount val="2"/>
                <c:pt idx="0">
                  <c:v>Interacting with Patients</c:v>
                </c:pt>
                <c:pt idx="1">
                  <c:v>Consulting with 
Other Providers</c:v>
                </c:pt>
              </c:strCache>
            </c:strRef>
          </c:cat>
          <c:val>
            <c:numRef>
              <c:f>NewFigures!$B$32:$B$33</c:f>
              <c:numCache>
                <c:formatCode>0%</c:formatCode>
                <c:ptCount val="2"/>
                <c:pt idx="0">
                  <c:v>0.23054331864904551</c:v>
                </c:pt>
                <c:pt idx="1">
                  <c:v>0.25770925110132159</c:v>
                </c:pt>
              </c:numCache>
            </c:numRef>
          </c:val>
          <c:extLst>
            <c:ext xmlns:c16="http://schemas.microsoft.com/office/drawing/2014/chart" uri="{C3380CC4-5D6E-409C-BE32-E72D297353CC}">
              <c16:uniqueId val="{00000000-697E-46DB-A191-1129C2BD15B0}"/>
            </c:ext>
          </c:extLst>
        </c:ser>
        <c:ser>
          <c:idx val="1"/>
          <c:order val="1"/>
          <c:tx>
            <c:strRef>
              <c:f>NewFigures!$C$31</c:f>
              <c:strCache>
                <c:ptCount val="1"/>
                <c:pt idx="0">
                  <c:v>Primary Care Physicians</c:v>
                </c:pt>
              </c:strCache>
            </c:strRef>
          </c:tx>
          <c:spPr>
            <a:solidFill>
              <a:srgbClr val="003C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NewFigures!$A$32:$A$33</c:f>
              <c:strCache>
                <c:ptCount val="2"/>
                <c:pt idx="0">
                  <c:v>Interacting with Patients</c:v>
                </c:pt>
                <c:pt idx="1">
                  <c:v>Consulting with 
Other Providers</c:v>
                </c:pt>
              </c:strCache>
            </c:strRef>
          </c:cat>
          <c:val>
            <c:numRef>
              <c:f>NewFigures!$C$32:$C$33</c:f>
              <c:numCache>
                <c:formatCode>0%</c:formatCode>
                <c:ptCount val="2"/>
                <c:pt idx="0">
                  <c:v>0.127</c:v>
                </c:pt>
                <c:pt idx="1">
                  <c:v>0.08</c:v>
                </c:pt>
              </c:numCache>
            </c:numRef>
          </c:val>
          <c:extLst>
            <c:ext xmlns:c16="http://schemas.microsoft.com/office/drawing/2014/chart" uri="{C3380CC4-5D6E-409C-BE32-E72D297353CC}">
              <c16:uniqueId val="{00000003-C174-4AD3-BA1D-9248923EE495}"/>
            </c:ext>
          </c:extLst>
        </c:ser>
        <c:dLbls>
          <c:dLblPos val="outEnd"/>
          <c:showLegendKey val="0"/>
          <c:showVal val="1"/>
          <c:showCatName val="0"/>
          <c:showSerName val="0"/>
          <c:showPercent val="0"/>
          <c:showBubbleSize val="0"/>
        </c:dLbls>
        <c:gapWidth val="100"/>
        <c:overlap val="-27"/>
        <c:axId val="2069809679"/>
        <c:axId val="1998944495"/>
      </c:barChart>
      <c:catAx>
        <c:axId val="20698096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944495"/>
        <c:crosses val="autoZero"/>
        <c:auto val="1"/>
        <c:lblAlgn val="ctr"/>
        <c:lblOffset val="100"/>
        <c:noMultiLvlLbl val="0"/>
      </c:catAx>
      <c:valAx>
        <c:axId val="1998944495"/>
        <c:scaling>
          <c:orientation val="minMax"/>
          <c:max val="0.5"/>
          <c:min val="0"/>
        </c:scaling>
        <c:delete val="0"/>
        <c:axPos val="b"/>
        <c:numFmt formatCode="0%" sourceLinked="1"/>
        <c:majorTickMark val="cross"/>
        <c:minorTickMark val="none"/>
        <c:tickLblPos val="nextTo"/>
        <c:spPr>
          <a:noFill/>
          <a:ln>
            <a:solidFill>
              <a:srgbClr val="5E5E5E"/>
            </a:solid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69809679"/>
        <c:crosses val="autoZero"/>
        <c:crossBetween val="between"/>
        <c:majorUnit val="0.5"/>
      </c:valAx>
      <c:spPr>
        <a:noFill/>
        <a:ln>
          <a:noFill/>
        </a:ln>
        <a:effectLst/>
      </c:spPr>
    </c:plotArea>
    <c:legend>
      <c:legendPos val="t"/>
      <c:layout>
        <c:manualLayout>
          <c:xMode val="edge"/>
          <c:yMode val="edge"/>
          <c:x val="0.1140197789412449"/>
          <c:y val="0.22490270994606687"/>
          <c:w val="0.21378030625752933"/>
          <c:h val="0.14726491467047631"/>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741914069155574"/>
          <c:y val="0.12832550860719874"/>
          <c:w val="0.61180656545982459"/>
          <c:h val="0.87042253521126767"/>
        </c:manualLayout>
      </c:layout>
      <c:barChart>
        <c:barDir val="bar"/>
        <c:grouping val="clustered"/>
        <c:varyColors val="0"/>
        <c:ser>
          <c:idx val="0"/>
          <c:order val="0"/>
          <c:tx>
            <c:strRef>
              <c:f>NewFigures!$B$34</c:f>
              <c:strCache>
                <c:ptCount val="1"/>
                <c:pt idx="0">
                  <c:v>Health Centers</c:v>
                </c:pt>
              </c:strCache>
            </c:strRef>
          </c:tx>
          <c:spPr>
            <a:solidFill>
              <a:srgbClr val="E87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NewFigures!$A$35:$A$37</c:f>
              <c:strCache>
                <c:ptCount val="3"/>
                <c:pt idx="0">
                  <c:v>Video-Conferencing</c:v>
                </c:pt>
                <c:pt idx="1">
                  <c:v>Store and Forward</c:v>
                </c:pt>
                <c:pt idx="2">
                  <c:v>Remote Patient 
Monitoring</c:v>
                </c:pt>
              </c:strCache>
            </c:strRef>
          </c:cat>
          <c:val>
            <c:numRef>
              <c:f>NewFigures!$B$35:$B$37</c:f>
              <c:numCache>
                <c:formatCode>0%</c:formatCode>
                <c:ptCount val="3"/>
                <c:pt idx="0">
                  <c:v>0.37591776798825255</c:v>
                </c:pt>
                <c:pt idx="1">
                  <c:v>9.0308370044052858E-2</c:v>
                </c:pt>
                <c:pt idx="2">
                  <c:v>1.908957415565345E-2</c:v>
                </c:pt>
              </c:numCache>
            </c:numRef>
          </c:val>
          <c:extLst>
            <c:ext xmlns:c16="http://schemas.microsoft.com/office/drawing/2014/chart" uri="{C3380CC4-5D6E-409C-BE32-E72D297353CC}">
              <c16:uniqueId val="{00000000-697E-46DB-A191-1129C2BD15B0}"/>
            </c:ext>
          </c:extLst>
        </c:ser>
        <c:ser>
          <c:idx val="1"/>
          <c:order val="1"/>
          <c:tx>
            <c:strRef>
              <c:f>NewFigures!$C$34</c:f>
              <c:strCache>
                <c:ptCount val="1"/>
                <c:pt idx="0">
                  <c:v>Primary Care Physicians</c:v>
                </c:pt>
              </c:strCache>
            </c:strRef>
          </c:tx>
          <c:spPr>
            <a:solidFill>
              <a:srgbClr val="003C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NewFigures!$A$35:$A$37</c:f>
              <c:strCache>
                <c:ptCount val="3"/>
                <c:pt idx="0">
                  <c:v>Video-Conferencing</c:v>
                </c:pt>
                <c:pt idx="1">
                  <c:v>Store and Forward</c:v>
                </c:pt>
                <c:pt idx="2">
                  <c:v>Remote Patient 
Monitoring</c:v>
                </c:pt>
              </c:strCache>
            </c:strRef>
          </c:cat>
          <c:val>
            <c:numRef>
              <c:f>NewFigures!$C$35:$C$37</c:f>
              <c:numCache>
                <c:formatCode>0%</c:formatCode>
                <c:ptCount val="3"/>
                <c:pt idx="0">
                  <c:v>0.1</c:v>
                </c:pt>
                <c:pt idx="1">
                  <c:v>6.8000000000000005E-2</c:v>
                </c:pt>
                <c:pt idx="2">
                  <c:v>7.2999999999999995E-2</c:v>
                </c:pt>
              </c:numCache>
            </c:numRef>
          </c:val>
          <c:extLst>
            <c:ext xmlns:c16="http://schemas.microsoft.com/office/drawing/2014/chart" uri="{C3380CC4-5D6E-409C-BE32-E72D297353CC}">
              <c16:uniqueId val="{00000003-C174-4AD3-BA1D-9248923EE495}"/>
            </c:ext>
          </c:extLst>
        </c:ser>
        <c:dLbls>
          <c:dLblPos val="outEnd"/>
          <c:showLegendKey val="0"/>
          <c:showVal val="1"/>
          <c:showCatName val="0"/>
          <c:showSerName val="0"/>
          <c:showPercent val="0"/>
          <c:showBubbleSize val="0"/>
        </c:dLbls>
        <c:gapWidth val="100"/>
        <c:overlap val="-27"/>
        <c:axId val="2069809679"/>
        <c:axId val="1998944495"/>
      </c:barChart>
      <c:catAx>
        <c:axId val="20698096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944495"/>
        <c:crosses val="autoZero"/>
        <c:auto val="1"/>
        <c:lblAlgn val="ctr"/>
        <c:lblOffset val="100"/>
        <c:noMultiLvlLbl val="0"/>
      </c:catAx>
      <c:valAx>
        <c:axId val="1998944495"/>
        <c:scaling>
          <c:orientation val="minMax"/>
          <c:max val="0.5"/>
          <c:min val="0"/>
        </c:scaling>
        <c:delete val="0"/>
        <c:axPos val="b"/>
        <c:numFmt formatCode="0%" sourceLinked="1"/>
        <c:majorTickMark val="cross"/>
        <c:minorTickMark val="none"/>
        <c:tickLblPos val="nextTo"/>
        <c:spPr>
          <a:noFill/>
          <a:ln>
            <a:solidFill>
              <a:srgbClr val="5E5E5E"/>
            </a:solid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69809679"/>
        <c:crosses val="autoZero"/>
        <c:crossBetween val="between"/>
        <c:majorUnit val="0.5"/>
      </c:valAx>
      <c:spPr>
        <a:noFill/>
        <a:ln>
          <a:noFill/>
        </a:ln>
        <a:effectLst/>
      </c:spPr>
    </c:plotArea>
    <c:plotVisOnly val="1"/>
    <c:dispBlanksAs val="gap"/>
    <c:showDLblsOverMax val="0"/>
    <c:extLst/>
  </c:chart>
  <c:spPr>
    <a:noFill/>
    <a:ln>
      <a:noFill/>
    </a:ln>
    <a:effectLst/>
  </c:spPr>
  <c:txPr>
    <a:bodyPr/>
    <a:lstStyle/>
    <a:p>
      <a:pPr>
        <a:defRPr sz="14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09573283514773"/>
          <c:y val="0.13286899273809341"/>
          <c:w val="0.43659961588340401"/>
          <c:h val="0.77097627160455751"/>
        </c:manualLayout>
      </c:layout>
      <c:pieChart>
        <c:varyColors val="1"/>
        <c:ser>
          <c:idx val="0"/>
          <c:order val="0"/>
          <c:tx>
            <c:strRef>
              <c:f>Sheet1!$C$1</c:f>
              <c:strCache>
                <c:ptCount val="1"/>
                <c:pt idx="0">
                  <c:v>Proportion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CC34-4F8D-B9D2-EE0E792D68EE}"/>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5-CC34-4F8D-B9D2-EE0E792D68E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A-CC34-4F8D-B9D2-EE0E792D68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9-CC34-4F8D-B9D2-EE0E792D68EE}"/>
              </c:ext>
            </c:extLst>
          </c:dPt>
          <c:dLbls>
            <c:dLbl>
              <c:idx val="0"/>
              <c:layout>
                <c:manualLayout>
                  <c:x val="-1.7325901294749597E-2"/>
                  <c:y val="4.2833299927535116E-2"/>
                </c:manualLayout>
              </c:layout>
              <c:tx>
                <c:rich>
                  <a:bodyPr/>
                  <a:lstStyle/>
                  <a:p>
                    <a:fld id="{E509498E-1379-4286-9F95-6D6976FB4A8E}" type="CATEGORYNAME">
                      <a:rPr lang="en-US" smtClean="0"/>
                      <a:pPr/>
                      <a:t>[CATEGORY NAME]</a:t>
                    </a:fld>
                    <a:r>
                      <a:rPr lang="en-US" baseline="0" dirty="0"/>
                      <a:t> </a:t>
                    </a:r>
                    <a:fld id="{C5D881A2-D119-486C-9339-C749A110E4C8}"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C34-4F8D-B9D2-EE0E792D68EE}"/>
                </c:ext>
              </c:extLst>
            </c:dLbl>
            <c:dLbl>
              <c:idx val="1"/>
              <c:tx>
                <c:rich>
                  <a:bodyPr/>
                  <a:lstStyle/>
                  <a:p>
                    <a:fld id="{5287EAE3-EEB9-497B-AC16-E1246915F854}" type="CATEGORYNAME">
                      <a:rPr lang="en-US" smtClean="0"/>
                      <a:pPr/>
                      <a:t>[CATEGORY NAME]</a:t>
                    </a:fld>
                    <a:endParaRPr lang="en-US" baseline="0" dirty="0"/>
                  </a:p>
                  <a:p>
                    <a:fld id="{0C88586F-BB18-4C27-9D46-90E788126633}" type="VALUE">
                      <a:rPr lang="en-US" baseline="0" smtClean="0"/>
                      <a:pPr/>
                      <a:t>[VALUE]</a:t>
                    </a:fld>
                    <a:endParaRPr lang="en-US"/>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C34-4F8D-B9D2-EE0E792D68EE}"/>
                </c:ext>
              </c:extLst>
            </c:dLbl>
            <c:dLbl>
              <c:idx val="2"/>
              <c:layout>
                <c:manualLayout>
                  <c:x val="-2.6064300583669615E-2"/>
                  <c:y val="-1.4883612993542355E-2"/>
                </c:manualLayout>
              </c:layout>
              <c:tx>
                <c:rich>
                  <a:bodyPr/>
                  <a:lstStyle/>
                  <a:p>
                    <a:fld id="{A12A8F0F-0908-4E29-B853-CF2CB4AEA165}" type="CATEGORYNAME">
                      <a:rPr lang="en-US" smtClean="0"/>
                      <a:pPr/>
                      <a:t>[CATEGORY NAME]</a:t>
                    </a:fld>
                    <a:r>
                      <a:rPr lang="en-US" baseline="0" dirty="0"/>
                      <a:t> </a:t>
                    </a:r>
                  </a:p>
                  <a:p>
                    <a:fld id="{6FFE3BD6-DEB0-4C91-AA4C-4B4069657767}" type="VALUE">
                      <a:rPr lang="en-US" baseline="0" smtClean="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30111230817074974"/>
                      <c:h val="0.21248578912892419"/>
                    </c:manualLayout>
                  </c15:layout>
                  <c15:dlblFieldTable/>
                  <c15:showDataLabelsRange val="0"/>
                </c:ext>
                <c:ext xmlns:c16="http://schemas.microsoft.com/office/drawing/2014/chart" uri="{C3380CC4-5D6E-409C-BE32-E72D297353CC}">
                  <c16:uniqueId val="{0000000A-CC34-4F8D-B9D2-EE0E792D68EE}"/>
                </c:ext>
              </c:extLst>
            </c:dLbl>
            <c:dLbl>
              <c:idx val="3"/>
              <c:layout>
                <c:manualLayout>
                  <c:x val="1.0395540776849758E-2"/>
                  <c:y val="4.2833299927535116E-2"/>
                </c:manualLayout>
              </c:layout>
              <c:tx>
                <c:rich>
                  <a:bodyPr/>
                  <a:lstStyle/>
                  <a:p>
                    <a:fld id="{287B1C36-C221-473F-B955-B74B977F039F}" type="CATEGORYNAME">
                      <a:rPr lang="en-US" smtClean="0"/>
                      <a:pPr/>
                      <a:t>[CATEGORY NAME]</a:t>
                    </a:fld>
                    <a:r>
                      <a:rPr lang="en-US" baseline="0" dirty="0"/>
                      <a:t> </a:t>
                    </a:r>
                    <a:fld id="{DB95B48B-BF4E-4E04-8809-317C3068BB13}"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C34-4F8D-B9D2-EE0E792D68E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Medical Services</c:v>
                </c:pt>
                <c:pt idx="1">
                  <c:v>Other Services</c:v>
                </c:pt>
                <c:pt idx="2">
                  <c:v>Behavioral Health Services</c:v>
                </c:pt>
                <c:pt idx="3">
                  <c:v>Enabling Serivces</c:v>
                </c:pt>
              </c:strCache>
            </c:strRef>
          </c:cat>
          <c:val>
            <c:numRef>
              <c:f>Sheet1!$C$2:$C$6</c:f>
              <c:numCache>
                <c:formatCode>0%</c:formatCode>
                <c:ptCount val="4"/>
                <c:pt idx="0">
                  <c:v>0.64293853440205651</c:v>
                </c:pt>
                <c:pt idx="1">
                  <c:v>3.1296344302912074E-2</c:v>
                </c:pt>
                <c:pt idx="2">
                  <c:v>0.27312815656389866</c:v>
                </c:pt>
                <c:pt idx="3">
                  <c:v>5.2636964731132732E-2</c:v>
                </c:pt>
              </c:numCache>
            </c:numRef>
          </c:val>
          <c:extLst>
            <c:ext xmlns:c16="http://schemas.microsoft.com/office/drawing/2014/chart" uri="{C3380CC4-5D6E-409C-BE32-E72D297353CC}">
              <c16:uniqueId val="{00000000-CC34-4F8D-B9D2-EE0E792D68E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68110236220467E-2"/>
          <c:y val="2.9139280125195618E-2"/>
          <c:w val="1"/>
          <c:h val="0.85856025039123629"/>
        </c:manualLayout>
      </c:layout>
      <c:barChart>
        <c:barDir val="col"/>
        <c:grouping val="percentStacked"/>
        <c:varyColors val="0"/>
        <c:ser>
          <c:idx val="0"/>
          <c:order val="0"/>
          <c:tx>
            <c:strRef>
              <c:f>'Section 7'!$B$4</c:f>
              <c:strCache>
                <c:ptCount val="1"/>
                <c:pt idx="0">
                  <c:v>Total Charges to Third Party Payers</c:v>
                </c:pt>
              </c:strCache>
            </c:strRef>
          </c:tx>
          <c:spPr>
            <a:solidFill>
              <a:srgbClr val="E87200"/>
            </a:solidFill>
            <a:ln>
              <a:solidFill>
                <a:srgbClr val="E87200"/>
              </a:solidFill>
            </a:ln>
            <a:effectLst/>
          </c:spPr>
          <c:invertIfNegative val="0"/>
          <c:dLbls>
            <c:dLbl>
              <c:idx val="0"/>
              <c:tx>
                <c:rich>
                  <a:bodyPr/>
                  <a:lstStyle/>
                  <a:p>
                    <a:fld id="{DBFD1CE2-494A-45A1-9D53-C47E91F9D28D}" type="VALUE">
                      <a:rPr lang="en-US" smtClean="0"/>
                      <a:pPr/>
                      <a:t>[VALUE]</a:t>
                    </a:fld>
                    <a:endParaRPr lang="en-US" dirty="0"/>
                  </a:p>
                  <a:p>
                    <a:r>
                      <a:rPr lang="en-US" dirty="0"/>
                      <a:t>Collected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274-4C60-BD89-4CBEFD151796}"/>
                </c:ext>
              </c:extLst>
            </c:dLbl>
            <c:dLbl>
              <c:idx val="1"/>
              <c:tx>
                <c:rich>
                  <a:bodyPr/>
                  <a:lstStyle/>
                  <a:p>
                    <a:fld id="{ADD23299-7E06-4B3D-A4A6-3A5F506B4DC8}" type="VALUE">
                      <a:rPr lang="en-US" smtClean="0"/>
                      <a:pPr/>
                      <a:t>[VALUE]</a:t>
                    </a:fld>
                    <a:endParaRPr lang="en-US" dirty="0"/>
                  </a:p>
                  <a:p>
                    <a:r>
                      <a:rPr lang="en-US" dirty="0"/>
                      <a:t>Collected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274-4C60-BD89-4CBEFD151796}"/>
                </c:ext>
              </c:extLst>
            </c:dLbl>
            <c:dLbl>
              <c:idx val="2"/>
              <c:tx>
                <c:rich>
                  <a:bodyPr/>
                  <a:lstStyle/>
                  <a:p>
                    <a:fld id="{A35EC247-BCF3-4DDE-A731-5320CD851865}" type="VALUE">
                      <a:rPr lang="en-US" smtClean="0"/>
                      <a:pPr/>
                      <a:t>[VALUE]</a:t>
                    </a:fld>
                    <a:endParaRPr lang="en-US" dirty="0"/>
                  </a:p>
                  <a:p>
                    <a:r>
                      <a:rPr lang="en-US" dirty="0"/>
                      <a:t>Collected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74-4C60-BD89-4CBEFD151796}"/>
                </c:ext>
              </c:extLst>
            </c:dLbl>
            <c:dLbl>
              <c:idx val="3"/>
              <c:tx>
                <c:rich>
                  <a:bodyPr/>
                  <a:lstStyle/>
                  <a:p>
                    <a:fld id="{B1D7F02F-13D5-47D2-8601-873B89E8F52A}" type="VALUE">
                      <a:rPr lang="en-US" smtClean="0"/>
                      <a:pPr/>
                      <a:t>[VALUE]</a:t>
                    </a:fld>
                    <a:endParaRPr lang="en-US" dirty="0"/>
                  </a:p>
                  <a:p>
                    <a:r>
                      <a:rPr lang="en-US" dirty="0"/>
                      <a:t>Collected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274-4C60-BD89-4CBEFD1517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7'!$A$5:$A$8</c:f>
              <c:strCache>
                <c:ptCount val="4"/>
                <c:pt idx="0">
                  <c:v>Medicaid</c:v>
                </c:pt>
                <c:pt idx="1">
                  <c:v>Medicare</c:v>
                </c:pt>
                <c:pt idx="2">
                  <c:v>Other Public Insurance</c:v>
                </c:pt>
                <c:pt idx="3">
                  <c:v>Private Insurance</c:v>
                </c:pt>
              </c:strCache>
            </c:strRef>
          </c:cat>
          <c:val>
            <c:numRef>
              <c:f>'Section 7'!$B$5:$B$8</c:f>
              <c:numCache>
                <c:formatCode>0.00%</c:formatCode>
                <c:ptCount val="4"/>
                <c:pt idx="0">
                  <c:v>0.83020000000000005</c:v>
                </c:pt>
                <c:pt idx="1">
                  <c:v>0.59060000000000001</c:v>
                </c:pt>
                <c:pt idx="2">
                  <c:v>0.58699999999999997</c:v>
                </c:pt>
                <c:pt idx="3">
                  <c:v>0.58530000000000004</c:v>
                </c:pt>
              </c:numCache>
            </c:numRef>
          </c:val>
          <c:extLst>
            <c:ext xmlns:c16="http://schemas.microsoft.com/office/drawing/2014/chart" uri="{C3380CC4-5D6E-409C-BE32-E72D297353CC}">
              <c16:uniqueId val="{00000000-F7AE-48DA-8BE9-A69E78A6EB93}"/>
            </c:ext>
          </c:extLst>
        </c:ser>
        <c:ser>
          <c:idx val="1"/>
          <c:order val="1"/>
          <c:tx>
            <c:strRef>
              <c:f>'Section 7'!$C$4</c:f>
              <c:strCache>
                <c:ptCount val="1"/>
              </c:strCache>
            </c:strRef>
          </c:tx>
          <c:spPr>
            <a:pattFill prst="pct20">
              <a:fgClr>
                <a:srgbClr val="E87200"/>
              </a:fgClr>
              <a:bgClr>
                <a:sysClr val="window" lastClr="FFFFFF"/>
              </a:bgClr>
            </a:pattFill>
            <a:ln>
              <a:solidFill>
                <a:srgbClr val="E87200"/>
              </a:solidFill>
            </a:ln>
            <a:effectLst/>
          </c:spPr>
          <c:invertIfNegative val="0"/>
          <c:dLbls>
            <c:delete val="1"/>
          </c:dLbls>
          <c:cat>
            <c:strRef>
              <c:f>'Section 7'!$A$5:$A$8</c:f>
              <c:strCache>
                <c:ptCount val="4"/>
                <c:pt idx="0">
                  <c:v>Medicaid</c:v>
                </c:pt>
                <c:pt idx="1">
                  <c:v>Medicare</c:v>
                </c:pt>
                <c:pt idx="2">
                  <c:v>Other Public Insurance</c:v>
                </c:pt>
                <c:pt idx="3">
                  <c:v>Private Insurance</c:v>
                </c:pt>
              </c:strCache>
            </c:strRef>
          </c:cat>
          <c:val>
            <c:numRef>
              <c:f>'Section 7'!$C$5:$C$8</c:f>
              <c:numCache>
                <c:formatCode>0%</c:formatCode>
                <c:ptCount val="4"/>
                <c:pt idx="0">
                  <c:v>0.16979999999999995</c:v>
                </c:pt>
                <c:pt idx="1">
                  <c:v>0.40939999999999999</c:v>
                </c:pt>
                <c:pt idx="2">
                  <c:v>0.41300000000000003</c:v>
                </c:pt>
                <c:pt idx="3">
                  <c:v>0.41469999999999996</c:v>
                </c:pt>
              </c:numCache>
            </c:numRef>
          </c:val>
          <c:extLst>
            <c:ext xmlns:c16="http://schemas.microsoft.com/office/drawing/2014/chart" uri="{C3380CC4-5D6E-409C-BE32-E72D297353CC}">
              <c16:uniqueId val="{00000001-F7AE-48DA-8BE9-A69E78A6EB93}"/>
            </c:ext>
          </c:extLst>
        </c:ser>
        <c:dLbls>
          <c:dLblPos val="ctr"/>
          <c:showLegendKey val="0"/>
          <c:showVal val="1"/>
          <c:showCatName val="0"/>
          <c:showSerName val="0"/>
          <c:showPercent val="0"/>
          <c:showBubbleSize val="0"/>
        </c:dLbls>
        <c:gapWidth val="55"/>
        <c:overlap val="100"/>
        <c:axId val="1998721567"/>
        <c:axId val="1998925359"/>
      </c:barChart>
      <c:catAx>
        <c:axId val="199872156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925359"/>
        <c:crosses val="autoZero"/>
        <c:auto val="1"/>
        <c:lblAlgn val="ctr"/>
        <c:lblOffset val="100"/>
        <c:noMultiLvlLbl val="0"/>
      </c:catAx>
      <c:valAx>
        <c:axId val="1998925359"/>
        <c:scaling>
          <c:orientation val="minMax"/>
        </c:scaling>
        <c:delete val="0"/>
        <c:axPos val="l"/>
        <c:title>
          <c:tx>
            <c:rich>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r>
                  <a:rPr lang="en-US" sz="1400" dirty="0">
                    <a:solidFill>
                      <a:srgbClr val="5E5E5E"/>
                    </a:solidFill>
                    <a:latin typeface="Yu Gothic UI Semilight" panose="020B0400000000000000" pitchFamily="34" charset="-128"/>
                    <a:ea typeface="Yu Gothic UI Semilight" panose="020B0400000000000000" pitchFamily="34" charset="-128"/>
                  </a:rPr>
                  <a:t>Total Charges to Third Party Payers</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title>
        <c:numFmt formatCode="0%" sourceLinked="1"/>
        <c:majorTickMark val="cross"/>
        <c:minorTickMark val="none"/>
        <c:tickLblPos val="nextTo"/>
        <c:spPr>
          <a:noFill/>
          <a:ln>
            <a:solidFill>
              <a:srgbClr val="5E5E5E"/>
            </a:solid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998721567"/>
        <c:crosses val="autoZero"/>
        <c:crossBetween val="between"/>
        <c:majorUnit val="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06202795966916E-2"/>
          <c:y val="0.17620270123095913"/>
          <c:w val="0.96700810767594669"/>
          <c:h val="0.70229523206134015"/>
        </c:manualLayout>
      </c:layout>
      <c:barChart>
        <c:barDir val="col"/>
        <c:grouping val="stacked"/>
        <c:varyColors val="0"/>
        <c:ser>
          <c:idx val="0"/>
          <c:order val="0"/>
          <c:tx>
            <c:strRef>
              <c:f>Sheet1!$B$1</c:f>
              <c:strCache>
                <c:ptCount val="1"/>
                <c:pt idx="0">
                  <c:v>Base Discretionary Appropriation</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E1614E9C-6EDF-4B05-884D-900F7980FA91}"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B14-4CC4-B113-38CB2C398145}"/>
                </c:ext>
              </c:extLst>
            </c:dLbl>
            <c:dLbl>
              <c:idx val="1"/>
              <c:tx>
                <c:rich>
                  <a:bodyPr/>
                  <a:lstStyle/>
                  <a:p>
                    <a:fld id="{18701579-2EB6-497F-8AD5-18EEF8CB34B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B14-4CC4-B113-38CB2C398145}"/>
                </c:ext>
              </c:extLst>
            </c:dLbl>
            <c:dLbl>
              <c:idx val="2"/>
              <c:tx>
                <c:rich>
                  <a:bodyPr rot="0" spcFirstLastPara="1" vertOverflow="overflow" horzOverflow="overflow" vert="horz" wrap="square" lIns="0" tIns="19050" rIns="38100" bIns="19050" anchor="ctr" anchorCtr="1">
                    <a:spAutoFit/>
                  </a:bodyPr>
                  <a:lstStyle/>
                  <a:p>
                    <a:pPr>
                      <a:defRPr sz="1400" b="0" i="0" u="none" strike="noStrike" kern="1200" baseline="0">
                        <a:solidFill>
                          <a:schemeClr val="lt1"/>
                        </a:solidFill>
                        <a:latin typeface="Yu Gothic UI Semilight" panose="020B0400000000000000" pitchFamily="34" charset="-128"/>
                        <a:ea typeface="Yu Gothic UI Semilight" panose="020B0400000000000000" pitchFamily="34" charset="-128"/>
                        <a:cs typeface="+mn-cs"/>
                      </a:defRPr>
                    </a:pPr>
                    <a:fld id="{62AFB38D-1427-48E4-8C95-E3117FC6746E}" type="CELLRANGE">
                      <a:rPr lang="en-US"/>
                      <a:pPr>
                        <a:defRPr sz="1400" b="0">
                          <a:latin typeface="Yu Gothic UI Semilight" panose="020B0400000000000000" pitchFamily="34" charset="-128"/>
                          <a:ea typeface="Yu Gothic UI Semilight" panose="020B0400000000000000" pitchFamily="34" charset="-128"/>
                        </a:defRPr>
                      </a:pPr>
                      <a:t>[CELLRANGE]</a:t>
                    </a:fld>
                    <a:endParaRPr lang="en-US"/>
                  </a:p>
                </c:rich>
              </c:tx>
              <c:numFmt formatCode="@" sourceLinked="0"/>
              <c:spPr>
                <a:noFill/>
                <a:ln>
                  <a:noFill/>
                </a:ln>
                <a:effectLst/>
              </c:spPr>
              <c:txPr>
                <a:bodyPr rot="0" spcFirstLastPara="1" vertOverflow="overflow" horzOverflow="overflow" vert="horz" wrap="square" lIns="0" tIns="19050" rIns="38100" bIns="19050" anchor="ctr" anchorCtr="1">
                  <a:spAutoFit/>
                </a:bodyPr>
                <a:lstStyle/>
                <a:p>
                  <a:pPr>
                    <a:defRPr sz="1400" b="0" i="0" u="none" strike="noStrike" kern="1200" baseline="0">
                      <a:solidFill>
                        <a:schemeClr val="lt1"/>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2-8B14-4CC4-B113-38CB2C398145}"/>
                </c:ext>
              </c:extLst>
            </c:dLbl>
            <c:dLbl>
              <c:idx val="3"/>
              <c:tx>
                <c:rich>
                  <a:bodyPr/>
                  <a:lstStyle/>
                  <a:p>
                    <a:fld id="{F109D0EE-8709-4B85-8BDB-D3BE218780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B14-4CC4-B113-38CB2C398145}"/>
                </c:ext>
              </c:extLst>
            </c:dLbl>
            <c:dLbl>
              <c:idx val="4"/>
              <c:tx>
                <c:rich>
                  <a:bodyPr/>
                  <a:lstStyle/>
                  <a:p>
                    <a:fld id="{5C301DFF-6E36-4EE0-B093-616A40FFB00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B14-4CC4-B113-38CB2C398145}"/>
                </c:ext>
              </c:extLst>
            </c:dLbl>
            <c:dLbl>
              <c:idx val="5"/>
              <c:tx>
                <c:rich>
                  <a:bodyPr/>
                  <a:lstStyle/>
                  <a:p>
                    <a:fld id="{B19BB63B-771F-4381-9002-02E4444F8F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B14-4CC4-B113-38CB2C398145}"/>
                </c:ext>
              </c:extLst>
            </c:dLbl>
            <c:dLbl>
              <c:idx val="6"/>
              <c:tx>
                <c:rich>
                  <a:bodyPr/>
                  <a:lstStyle/>
                  <a:p>
                    <a:fld id="{DC2F7B8A-1514-4654-936D-B34B928D5F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B14-4CC4-B113-38CB2C398145}"/>
                </c:ext>
              </c:extLst>
            </c:dLbl>
            <c:dLbl>
              <c:idx val="7"/>
              <c:tx>
                <c:rich>
                  <a:bodyPr/>
                  <a:lstStyle/>
                  <a:p>
                    <a:fld id="{FAD963D6-D438-4D66-80A5-0F8E7AFF7C4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B14-4CC4-B113-38CB2C398145}"/>
                </c:ext>
              </c:extLst>
            </c:dLbl>
            <c:dLbl>
              <c:idx val="8"/>
              <c:tx>
                <c:rich>
                  <a:bodyPr/>
                  <a:lstStyle/>
                  <a:p>
                    <a:fld id="{49442AE4-501B-46A8-B993-1DBD865726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B14-4CC4-B113-38CB2C398145}"/>
                </c:ext>
              </c:extLst>
            </c:dLbl>
            <c:dLbl>
              <c:idx val="9"/>
              <c:tx>
                <c:rich>
                  <a:bodyPr/>
                  <a:lstStyle/>
                  <a:p>
                    <a:fld id="{5586AF3C-8701-4B12-8893-0483759A495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B14-4CC4-B113-38CB2C398145}"/>
                </c:ext>
              </c:extLst>
            </c:dLbl>
            <c:dLbl>
              <c:idx val="10"/>
              <c:tx>
                <c:rich>
                  <a:bodyPr/>
                  <a:lstStyle/>
                  <a:p>
                    <a:fld id="{0FF7D869-EE08-4E3E-B8DC-B77F9D4C2D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B14-4CC4-B113-38CB2C398145}"/>
                </c:ext>
              </c:extLst>
            </c:dLbl>
            <c:dLbl>
              <c:idx val="11"/>
              <c:tx>
                <c:rich>
                  <a:bodyPr/>
                  <a:lstStyle/>
                  <a:p>
                    <a:fld id="{42C18760-EAE7-44F1-AACD-8769ADEDB6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B14-4CC4-B113-38CB2C398145}"/>
                </c:ext>
              </c:extLst>
            </c:dLbl>
            <c:spPr>
              <a:noFill/>
              <a:ln>
                <a:noFill/>
              </a:ln>
              <a:effectLst/>
            </c:spPr>
            <c:txPr>
              <a:bodyPr rot="0" spcFirstLastPara="1" vertOverflow="overflow" horzOverflow="overflow" vert="horz" wrap="square" lIns="0" tIns="19050" rIns="38100" bIns="19050" anchor="ctr" anchorCtr="1">
                <a:spAutoFit/>
              </a:bodyPr>
              <a:lstStyle/>
              <a:p>
                <a:pPr>
                  <a:defRPr sz="1400" b="0" i="0" u="none" strike="noStrike" kern="1200" baseline="0">
                    <a:solidFill>
                      <a:schemeClr val="lt1"/>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Sheet1!$A$2:$A$13</c:f>
              <c:strCache>
                <c:ptCount val="12"/>
                <c:pt idx="0">
                  <c:v>FY10</c:v>
                </c:pt>
                <c:pt idx="1">
                  <c:v>FY11</c:v>
                </c:pt>
                <c:pt idx="2">
                  <c:v>FY12</c:v>
                </c:pt>
                <c:pt idx="3">
                  <c:v>FY13</c:v>
                </c:pt>
                <c:pt idx="4">
                  <c:v>FY14</c:v>
                </c:pt>
                <c:pt idx="5">
                  <c:v>FY15</c:v>
                </c:pt>
                <c:pt idx="6">
                  <c:v>FY16</c:v>
                </c:pt>
                <c:pt idx="7">
                  <c:v>FY17</c:v>
                </c:pt>
                <c:pt idx="8">
                  <c:v>FY18</c:v>
                </c:pt>
                <c:pt idx="9">
                  <c:v>FY19</c:v>
                </c:pt>
                <c:pt idx="10">
                  <c:v>FY20</c:v>
                </c:pt>
                <c:pt idx="11">
                  <c:v>FY21</c:v>
                </c:pt>
              </c:strCache>
            </c:strRef>
          </c:cat>
          <c:val>
            <c:numRef>
              <c:f>Sheet1!$B$2:$B$13</c:f>
              <c:numCache>
                <c:formatCode>0.00</c:formatCode>
                <c:ptCount val="12"/>
                <c:pt idx="0">
                  <c:v>2.2000000000000002</c:v>
                </c:pt>
                <c:pt idx="1">
                  <c:v>1.6</c:v>
                </c:pt>
                <c:pt idx="2">
                  <c:v>1.6</c:v>
                </c:pt>
                <c:pt idx="3">
                  <c:v>1.5</c:v>
                </c:pt>
                <c:pt idx="4">
                  <c:v>1.5</c:v>
                </c:pt>
                <c:pt idx="5">
                  <c:v>1.5</c:v>
                </c:pt>
                <c:pt idx="6">
                  <c:v>1.5</c:v>
                </c:pt>
                <c:pt idx="7">
                  <c:v>1.5</c:v>
                </c:pt>
                <c:pt idx="8">
                  <c:v>1.6</c:v>
                </c:pt>
                <c:pt idx="9">
                  <c:v>1.6</c:v>
                </c:pt>
                <c:pt idx="10">
                  <c:v>1.6</c:v>
                </c:pt>
                <c:pt idx="11">
                  <c:v>1.7</c:v>
                </c:pt>
              </c:numCache>
            </c:numRef>
          </c:val>
          <c:extLst>
            <c:ext xmlns:c15="http://schemas.microsoft.com/office/drawing/2012/chart" uri="{02D57815-91ED-43cb-92C2-25804820EDAC}">
              <c15:datalabelsRange>
                <c15:f>Sheet1!$E$2:$E$13</c15:f>
                <c15:dlblRangeCache>
                  <c:ptCount val="12"/>
                  <c:pt idx="0">
                    <c:v>$2.2B</c:v>
                  </c:pt>
                  <c:pt idx="1">
                    <c:v>$1.6B</c:v>
                  </c:pt>
                  <c:pt idx="2">
                    <c:v>$1.6B</c:v>
                  </c:pt>
                  <c:pt idx="3">
                    <c:v>$1.5B</c:v>
                  </c:pt>
                  <c:pt idx="4">
                    <c:v>$1.5B</c:v>
                  </c:pt>
                  <c:pt idx="5">
                    <c:v>$1.5B</c:v>
                  </c:pt>
                  <c:pt idx="6">
                    <c:v>$1.5B</c:v>
                  </c:pt>
                  <c:pt idx="7">
                    <c:v>$1.5B</c:v>
                  </c:pt>
                  <c:pt idx="8">
                    <c:v>$1.6B</c:v>
                  </c:pt>
                  <c:pt idx="9">
                    <c:v>$1.6B</c:v>
                  </c:pt>
                  <c:pt idx="10">
                    <c:v>$1.6B</c:v>
                  </c:pt>
                  <c:pt idx="11">
                    <c:v>$1.7B</c:v>
                  </c:pt>
                </c15:dlblRangeCache>
              </c15:datalabelsRange>
            </c:ext>
            <c:ext xmlns:c16="http://schemas.microsoft.com/office/drawing/2014/chart" uri="{C3380CC4-5D6E-409C-BE32-E72D297353CC}">
              <c16:uniqueId val="{0000000C-8B14-4CC4-B113-38CB2C398145}"/>
            </c:ext>
          </c:extLst>
        </c:ser>
        <c:ser>
          <c:idx val="1"/>
          <c:order val="1"/>
          <c:tx>
            <c:strRef>
              <c:f>Sheet1!$C$1</c:f>
              <c:strCache>
                <c:ptCount val="1"/>
                <c:pt idx="0">
                  <c:v>Community Health Center Fund</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B14-4CC4-B113-38CB2C398145}"/>
                </c:ext>
              </c:extLst>
            </c:dLbl>
            <c:dLbl>
              <c:idx val="1"/>
              <c:tx>
                <c:rich>
                  <a:bodyPr/>
                  <a:lstStyle/>
                  <a:p>
                    <a:fld id="{08E63080-7800-4B00-A619-FFBBAA7C96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B14-4CC4-B113-38CB2C398145}"/>
                </c:ext>
              </c:extLst>
            </c:dLbl>
            <c:dLbl>
              <c:idx val="2"/>
              <c:tx>
                <c:rich>
                  <a:bodyPr/>
                  <a:lstStyle/>
                  <a:p>
                    <a:fld id="{A48DB472-2736-4E10-8297-69FBE58D8E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B14-4CC4-B113-38CB2C398145}"/>
                </c:ext>
              </c:extLst>
            </c:dLbl>
            <c:dLbl>
              <c:idx val="3"/>
              <c:tx>
                <c:rich>
                  <a:bodyPr/>
                  <a:lstStyle/>
                  <a:p>
                    <a:fld id="{E34106E3-4576-42ED-9638-6D444F142C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B14-4CC4-B113-38CB2C398145}"/>
                </c:ext>
              </c:extLst>
            </c:dLbl>
            <c:dLbl>
              <c:idx val="4"/>
              <c:tx>
                <c:rich>
                  <a:bodyPr/>
                  <a:lstStyle/>
                  <a:p>
                    <a:fld id="{F86BB44E-DD56-42F0-B9F8-763670C537D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B14-4CC4-B113-38CB2C398145}"/>
                </c:ext>
              </c:extLst>
            </c:dLbl>
            <c:dLbl>
              <c:idx val="5"/>
              <c:tx>
                <c:rich>
                  <a:bodyPr/>
                  <a:lstStyle/>
                  <a:p>
                    <a:fld id="{DD8439C3-FA83-40C3-920F-E8C8CE00CB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B14-4CC4-B113-38CB2C398145}"/>
                </c:ext>
              </c:extLst>
            </c:dLbl>
            <c:dLbl>
              <c:idx val="6"/>
              <c:tx>
                <c:rich>
                  <a:bodyPr/>
                  <a:lstStyle/>
                  <a:p>
                    <a:fld id="{6F8BC311-ADDE-4A56-9BC9-D5313F244B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B14-4CC4-B113-38CB2C398145}"/>
                </c:ext>
              </c:extLst>
            </c:dLbl>
            <c:dLbl>
              <c:idx val="7"/>
              <c:tx>
                <c:rich>
                  <a:bodyPr/>
                  <a:lstStyle/>
                  <a:p>
                    <a:fld id="{F6F144E0-B910-420C-9E6F-ED3BCDCE4A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B14-4CC4-B113-38CB2C398145}"/>
                </c:ext>
              </c:extLst>
            </c:dLbl>
            <c:dLbl>
              <c:idx val="8"/>
              <c:tx>
                <c:rich>
                  <a:bodyPr/>
                  <a:lstStyle/>
                  <a:p>
                    <a:fld id="{53E4E211-CF33-40DE-B8FA-FC2D78BA5EF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B14-4CC4-B113-38CB2C398145}"/>
                </c:ext>
              </c:extLst>
            </c:dLbl>
            <c:dLbl>
              <c:idx val="9"/>
              <c:tx>
                <c:rich>
                  <a:bodyPr/>
                  <a:lstStyle/>
                  <a:p>
                    <a:fld id="{6EACCF36-9A6C-47CC-9B20-67D4C03F6F5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B14-4CC4-B113-38CB2C398145}"/>
                </c:ext>
              </c:extLst>
            </c:dLbl>
            <c:dLbl>
              <c:idx val="10"/>
              <c:tx>
                <c:rich>
                  <a:bodyPr/>
                  <a:lstStyle/>
                  <a:p>
                    <a:fld id="{772D26F1-C3A1-472A-B338-8D6D1E671D5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B14-4CC4-B113-38CB2C398145}"/>
                </c:ext>
              </c:extLst>
            </c:dLbl>
            <c:dLbl>
              <c:idx val="11"/>
              <c:tx>
                <c:rich>
                  <a:bodyPr/>
                  <a:lstStyle/>
                  <a:p>
                    <a:fld id="{0F966D83-4236-4487-884E-15771A11E7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B14-4CC4-B113-38CB2C39814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Yu Gothic UI Semilight" panose="020B0400000000000000" pitchFamily="34" charset="-128"/>
                    <a:ea typeface="Yu Gothic UI Semilight" panose="020B0400000000000000" pitchFamily="34" charset="-128"/>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Sheet1!$A$2:$A$13</c:f>
              <c:strCache>
                <c:ptCount val="12"/>
                <c:pt idx="0">
                  <c:v>FY10</c:v>
                </c:pt>
                <c:pt idx="1">
                  <c:v>FY11</c:v>
                </c:pt>
                <c:pt idx="2">
                  <c:v>FY12</c:v>
                </c:pt>
                <c:pt idx="3">
                  <c:v>FY13</c:v>
                </c:pt>
                <c:pt idx="4">
                  <c:v>FY14</c:v>
                </c:pt>
                <c:pt idx="5">
                  <c:v>FY15</c:v>
                </c:pt>
                <c:pt idx="6">
                  <c:v>FY16</c:v>
                </c:pt>
                <c:pt idx="7">
                  <c:v>FY17</c:v>
                </c:pt>
                <c:pt idx="8">
                  <c:v>FY18</c:v>
                </c:pt>
                <c:pt idx="9">
                  <c:v>FY19</c:v>
                </c:pt>
                <c:pt idx="10">
                  <c:v>FY20</c:v>
                </c:pt>
                <c:pt idx="11">
                  <c:v>FY21</c:v>
                </c:pt>
              </c:strCache>
            </c:strRef>
          </c:cat>
          <c:val>
            <c:numRef>
              <c:f>Sheet1!$C$2:$C$13</c:f>
              <c:numCache>
                <c:formatCode>0.00</c:formatCode>
                <c:ptCount val="12"/>
                <c:pt idx="1">
                  <c:v>1</c:v>
                </c:pt>
                <c:pt idx="2">
                  <c:v>1.2</c:v>
                </c:pt>
                <c:pt idx="3">
                  <c:v>1.5</c:v>
                </c:pt>
                <c:pt idx="4">
                  <c:v>2.2000000000000002</c:v>
                </c:pt>
                <c:pt idx="5">
                  <c:v>3.6</c:v>
                </c:pt>
                <c:pt idx="6">
                  <c:v>3.6</c:v>
                </c:pt>
                <c:pt idx="7">
                  <c:v>3.6</c:v>
                </c:pt>
                <c:pt idx="8">
                  <c:v>3.8</c:v>
                </c:pt>
                <c:pt idx="9">
                  <c:v>4</c:v>
                </c:pt>
                <c:pt idx="10">
                  <c:v>4</c:v>
                </c:pt>
                <c:pt idx="11">
                  <c:v>4</c:v>
                </c:pt>
              </c:numCache>
            </c:numRef>
          </c:val>
          <c:extLst>
            <c:ext xmlns:c15="http://schemas.microsoft.com/office/drawing/2012/chart" uri="{02D57815-91ED-43cb-92C2-25804820EDAC}">
              <c15:datalabelsRange>
                <c15:f>Sheet1!$F$2:$F$13</c15:f>
                <c15:dlblRangeCache>
                  <c:ptCount val="12"/>
                  <c:pt idx="1">
                    <c:v>$1.0B</c:v>
                  </c:pt>
                  <c:pt idx="2">
                    <c:v>$1.2B</c:v>
                  </c:pt>
                  <c:pt idx="3">
                    <c:v>$1.5B</c:v>
                  </c:pt>
                  <c:pt idx="4">
                    <c:v>$2.2B</c:v>
                  </c:pt>
                  <c:pt idx="5">
                    <c:v>$3.6B</c:v>
                  </c:pt>
                  <c:pt idx="6">
                    <c:v>$3.6B</c:v>
                  </c:pt>
                  <c:pt idx="7">
                    <c:v>$3.6B</c:v>
                  </c:pt>
                  <c:pt idx="8">
                    <c:v>$3.8B</c:v>
                  </c:pt>
                  <c:pt idx="9">
                    <c:v>$4.0B</c:v>
                  </c:pt>
                  <c:pt idx="10">
                    <c:v>$4.0B</c:v>
                  </c:pt>
                  <c:pt idx="11">
                    <c:v>$4.0B</c:v>
                  </c:pt>
                </c15:dlblRangeCache>
              </c15:datalabelsRange>
            </c:ext>
            <c:ext xmlns:c16="http://schemas.microsoft.com/office/drawing/2014/chart" uri="{C3380CC4-5D6E-409C-BE32-E72D297353CC}">
              <c16:uniqueId val="{00000019-8B14-4CC4-B113-38CB2C398145}"/>
            </c:ext>
          </c:extLst>
        </c:ser>
        <c:ser>
          <c:idx val="2"/>
          <c:order val="2"/>
          <c:tx>
            <c:strRef>
              <c:f>Sheet1!$D$1</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tx>
                <c:rich>
                  <a:bodyPr/>
                  <a:lstStyle/>
                  <a:p>
                    <a:fld id="{1357D09C-3855-4ACC-ABE8-6A2C14177C1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8B14-4CC4-B113-38CB2C398145}"/>
                </c:ext>
              </c:extLst>
            </c:dLbl>
            <c:dLbl>
              <c:idx val="1"/>
              <c:tx>
                <c:rich>
                  <a:bodyPr/>
                  <a:lstStyle/>
                  <a:p>
                    <a:fld id="{CF735BFD-F504-4C2C-B320-8FFDD1F78C7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B14-4CC4-B113-38CB2C398145}"/>
                </c:ext>
              </c:extLst>
            </c:dLbl>
            <c:dLbl>
              <c:idx val="2"/>
              <c:tx>
                <c:rich>
                  <a:bodyPr/>
                  <a:lstStyle/>
                  <a:p>
                    <a:fld id="{3590CE53-3D74-4B07-B1D1-A1AAFAB977B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B14-4CC4-B113-38CB2C398145}"/>
                </c:ext>
              </c:extLst>
            </c:dLbl>
            <c:dLbl>
              <c:idx val="3"/>
              <c:tx>
                <c:rich>
                  <a:bodyPr/>
                  <a:lstStyle/>
                  <a:p>
                    <a:fld id="{E26BF973-3652-44BA-B3CC-5700EA48274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8B14-4CC4-B113-38CB2C398145}"/>
                </c:ext>
              </c:extLst>
            </c:dLbl>
            <c:dLbl>
              <c:idx val="4"/>
              <c:tx>
                <c:rich>
                  <a:bodyPr/>
                  <a:lstStyle/>
                  <a:p>
                    <a:fld id="{62705140-CEED-4253-89E4-6E30A2B1F20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8B14-4CC4-B113-38CB2C398145}"/>
                </c:ext>
              </c:extLst>
            </c:dLbl>
            <c:dLbl>
              <c:idx val="5"/>
              <c:tx>
                <c:rich>
                  <a:bodyPr/>
                  <a:lstStyle/>
                  <a:p>
                    <a:fld id="{74C231F3-A4DC-4CBC-AD37-0DC9A69499D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8B14-4CC4-B113-38CB2C398145}"/>
                </c:ext>
              </c:extLst>
            </c:dLbl>
            <c:dLbl>
              <c:idx val="6"/>
              <c:tx>
                <c:rich>
                  <a:bodyPr/>
                  <a:lstStyle/>
                  <a:p>
                    <a:fld id="{7E60C1EE-66D7-487A-B152-B8432F8C2F8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8B14-4CC4-B113-38CB2C398145}"/>
                </c:ext>
              </c:extLst>
            </c:dLbl>
            <c:dLbl>
              <c:idx val="7"/>
              <c:tx>
                <c:rich>
                  <a:bodyPr/>
                  <a:lstStyle/>
                  <a:p>
                    <a:fld id="{5B1E8BC6-F306-4DAE-A8B4-7D3C242BDDE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8B14-4CC4-B113-38CB2C398145}"/>
                </c:ext>
              </c:extLst>
            </c:dLbl>
            <c:dLbl>
              <c:idx val="8"/>
              <c:tx>
                <c:rich>
                  <a:bodyPr/>
                  <a:lstStyle/>
                  <a:p>
                    <a:fld id="{37B2D5C5-E050-4804-AF10-E314FEE60EA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8B14-4CC4-B113-38CB2C398145}"/>
                </c:ext>
              </c:extLst>
            </c:dLbl>
            <c:dLbl>
              <c:idx val="9"/>
              <c:tx>
                <c:rich>
                  <a:bodyPr/>
                  <a:lstStyle/>
                  <a:p>
                    <a:fld id="{AB7135F6-19BA-4669-96B7-9610F6200A8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8B14-4CC4-B113-38CB2C398145}"/>
                </c:ext>
              </c:extLst>
            </c:dLbl>
            <c:dLbl>
              <c:idx val="10"/>
              <c:tx>
                <c:rich>
                  <a:bodyPr/>
                  <a:lstStyle/>
                  <a:p>
                    <a:fld id="{AF45DD9F-598F-4975-AD70-3E860B544E8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8B14-4CC4-B113-38CB2C398145}"/>
                </c:ext>
              </c:extLst>
            </c:dLbl>
            <c:dLbl>
              <c:idx val="11"/>
              <c:tx>
                <c:rich>
                  <a:bodyPr/>
                  <a:lstStyle/>
                  <a:p>
                    <a:fld id="{1A90BBC4-E750-44EE-8D9F-99DE6FB9D97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8B14-4CC4-B113-38CB2C39814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Yu Gothic UI Semilight" panose="020B0400000000000000" pitchFamily="34" charset="-128"/>
                    <a:ea typeface="Yu Gothic UI Semilight" panose="020B0400000000000000" pitchFamily="34" charset="-128"/>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Sheet1!$A$2:$A$13</c:f>
              <c:strCache>
                <c:ptCount val="12"/>
                <c:pt idx="0">
                  <c:v>FY10</c:v>
                </c:pt>
                <c:pt idx="1">
                  <c:v>FY11</c:v>
                </c:pt>
                <c:pt idx="2">
                  <c:v>FY12</c:v>
                </c:pt>
                <c:pt idx="3">
                  <c:v>FY13</c:v>
                </c:pt>
                <c:pt idx="4">
                  <c:v>FY14</c:v>
                </c:pt>
                <c:pt idx="5">
                  <c:v>FY15</c:v>
                </c:pt>
                <c:pt idx="6">
                  <c:v>FY16</c:v>
                </c:pt>
                <c:pt idx="7">
                  <c:v>FY17</c:v>
                </c:pt>
                <c:pt idx="8">
                  <c:v>FY18</c:v>
                </c:pt>
                <c:pt idx="9">
                  <c:v>FY19</c:v>
                </c:pt>
                <c:pt idx="10">
                  <c:v>FY20</c:v>
                </c:pt>
                <c:pt idx="11">
                  <c:v>FY21</c:v>
                </c:pt>
              </c:strCache>
            </c:strRef>
          </c:cat>
          <c:val>
            <c:numRef>
              <c:f>Sheet1!$D$2:$D$13</c:f>
              <c:numCache>
                <c:formatCode>General</c:formatCode>
                <c:ptCount val="12"/>
                <c:pt idx="0" formatCode="&quot;$&quot;#,##0.00_);[Red]\(&quot;$&quot;#,##0.00\)">
                  <c:v>0</c:v>
                </c:pt>
                <c:pt idx="1">
                  <c:v>0</c:v>
                </c:pt>
                <c:pt idx="2">
                  <c:v>0</c:v>
                </c:pt>
                <c:pt idx="3">
                  <c:v>0</c:v>
                </c:pt>
                <c:pt idx="4">
                  <c:v>0</c:v>
                </c:pt>
                <c:pt idx="5">
                  <c:v>0</c:v>
                </c:pt>
                <c:pt idx="6">
                  <c:v>0</c:v>
                </c:pt>
                <c:pt idx="7">
                  <c:v>0</c:v>
                </c:pt>
                <c:pt idx="8">
                  <c:v>0</c:v>
                </c:pt>
                <c:pt idx="9">
                  <c:v>0</c:v>
                </c:pt>
                <c:pt idx="10">
                  <c:v>0</c:v>
                </c:pt>
                <c:pt idx="11">
                  <c:v>0</c:v>
                </c:pt>
              </c:numCache>
            </c:numRef>
          </c:val>
          <c:extLst>
            <c:ext xmlns:c15="http://schemas.microsoft.com/office/drawing/2012/chart" uri="{02D57815-91ED-43cb-92C2-25804820EDAC}">
              <c15:datalabelsRange>
                <c15:f>Sheet1!$D$2:$D$13</c15:f>
                <c15:dlblRangeCache>
                  <c:ptCount val="12"/>
                  <c:pt idx="0">
                    <c:v>$2.2B</c:v>
                  </c:pt>
                  <c:pt idx="1">
                    <c:v>$2.6B</c:v>
                  </c:pt>
                  <c:pt idx="2">
                    <c:v>$2.8B</c:v>
                  </c:pt>
                  <c:pt idx="3">
                    <c:v>$3.0B</c:v>
                  </c:pt>
                  <c:pt idx="4">
                    <c:v>$3.7B</c:v>
                  </c:pt>
                  <c:pt idx="5">
                    <c:v>$5.1B</c:v>
                  </c:pt>
                  <c:pt idx="6">
                    <c:v>$5.1B</c:v>
                  </c:pt>
                  <c:pt idx="7">
                    <c:v>$5.1B</c:v>
                  </c:pt>
                  <c:pt idx="8">
                    <c:v>$5.4B</c:v>
                  </c:pt>
                  <c:pt idx="9">
                    <c:v>$5.6B</c:v>
                  </c:pt>
                  <c:pt idx="10">
                    <c:v>$5.6B</c:v>
                  </c:pt>
                  <c:pt idx="11">
                    <c:v>$5.7B</c:v>
                  </c:pt>
                </c15:dlblRangeCache>
              </c15:datalabelsRange>
            </c:ext>
            <c:ext xmlns:c16="http://schemas.microsoft.com/office/drawing/2014/chart" uri="{C3380CC4-5D6E-409C-BE32-E72D297353CC}">
              <c16:uniqueId val="{00000026-8B14-4CC4-B113-38CB2C398145}"/>
            </c:ext>
          </c:extLst>
        </c:ser>
        <c:dLbls>
          <c:dLblPos val="ctr"/>
          <c:showLegendKey val="0"/>
          <c:showVal val="1"/>
          <c:showCatName val="0"/>
          <c:showSerName val="0"/>
          <c:showPercent val="0"/>
          <c:showBubbleSize val="0"/>
        </c:dLbls>
        <c:gapWidth val="5"/>
        <c:overlap val="100"/>
        <c:axId val="511407928"/>
        <c:axId val="511404728"/>
      </c:barChart>
      <c:catAx>
        <c:axId val="511407928"/>
        <c:scaling>
          <c:orientation val="minMax"/>
        </c:scaling>
        <c:delete val="0"/>
        <c:axPos val="b"/>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511404728"/>
        <c:crosses val="autoZero"/>
        <c:auto val="1"/>
        <c:lblAlgn val="ctr"/>
        <c:lblOffset val="100"/>
        <c:noMultiLvlLbl val="0"/>
      </c:catAx>
      <c:valAx>
        <c:axId val="511404728"/>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5114079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dk1">
                    <a:lumMod val="75000"/>
                    <a:lumOff val="25000"/>
                  </a:schemeClr>
                </a:solidFill>
                <a:latin typeface="Yu Gothic UI Semibold" panose="020B0700000000000000" pitchFamily="34" charset="-128"/>
                <a:ea typeface="Yu Gothic UI Semibold" panose="020B0700000000000000" pitchFamily="34" charset="-128"/>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dk1">
                    <a:lumMod val="75000"/>
                    <a:lumOff val="25000"/>
                  </a:schemeClr>
                </a:solidFill>
                <a:latin typeface="Yu Gothic UI Semibold" panose="020B0700000000000000" pitchFamily="34" charset="-128"/>
                <a:ea typeface="Yu Gothic UI Semibold" panose="020B0700000000000000" pitchFamily="34" charset="-128"/>
                <a:cs typeface="+mn-cs"/>
              </a:defRPr>
            </a:pPr>
            <a:endParaRPr lang="en-US"/>
          </a:p>
        </c:txPr>
      </c:legendEntry>
      <c:legendEntry>
        <c:idx val="2"/>
        <c:delete val="1"/>
      </c:legendEntry>
      <c:layout>
        <c:manualLayout>
          <c:xMode val="edge"/>
          <c:yMode val="edge"/>
          <c:x val="4.2673601072502725E-3"/>
          <c:y val="0.21212937228179451"/>
          <c:w val="0.25635659998768112"/>
          <c:h val="0.182711786045743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2"/>
          <c:order val="2"/>
          <c:tx>
            <c:strRef>
              <c:f>'Section 7'!$D$58</c:f>
              <c:strCache>
                <c:ptCount val="1"/>
                <c:pt idx="0">
                  <c:v>x</c:v>
                </c:pt>
              </c:strCache>
            </c:strRef>
          </c:tx>
          <c:spPr>
            <a:solidFill>
              <a:schemeClr val="accent3"/>
            </a:solidFill>
            <a:ln>
              <a:noFill/>
            </a:ln>
            <a:effectLst/>
          </c:spPr>
          <c:cat>
            <c:numRef>
              <c:f>'Section 7'!$A$59:$A$69</c:f>
              <c:numCache>
                <c:formatCode>General</c:formatCode>
                <c:ptCount val="11"/>
                <c:pt idx="0">
                  <c:v>2010</c:v>
                </c:pt>
                <c:pt idx="1">
                  <c:v>2011</c:v>
                </c:pt>
                <c:pt idx="2">
                  <c:v>2012</c:v>
                </c:pt>
                <c:pt idx="3">
                  <c:v>2013</c:v>
                </c:pt>
                <c:pt idx="4">
                  <c:v>2014</c:v>
                </c:pt>
                <c:pt idx="5">
                  <c:v>2015</c:v>
                </c:pt>
                <c:pt idx="6">
                  <c:v>2016</c:v>
                </c:pt>
                <c:pt idx="7">
                  <c:v>2017</c:v>
                </c:pt>
                <c:pt idx="8">
                  <c:v>2018</c:v>
                </c:pt>
                <c:pt idx="9" formatCode="0">
                  <c:v>2019</c:v>
                </c:pt>
                <c:pt idx="10" formatCode="0">
                  <c:v>2020</c:v>
                </c:pt>
              </c:numCache>
            </c:numRef>
          </c:cat>
          <c:val>
            <c:numRef>
              <c:f>'Section 7'!$D$59:$D$69</c:f>
              <c:numCache>
                <c:formatCode>General</c:formatCode>
                <c:ptCount val="11"/>
                <c:pt idx="0">
                  <c:v>630</c:v>
                </c:pt>
                <c:pt idx="1">
                  <c:v>654</c:v>
                </c:pt>
                <c:pt idx="2">
                  <c:v>687</c:v>
                </c:pt>
                <c:pt idx="3">
                  <c:v>721</c:v>
                </c:pt>
                <c:pt idx="4">
                  <c:v>763</c:v>
                </c:pt>
                <c:pt idx="5">
                  <c:v>827</c:v>
                </c:pt>
                <c:pt idx="6">
                  <c:v>890</c:v>
                </c:pt>
                <c:pt idx="7">
                  <c:v>942</c:v>
                </c:pt>
                <c:pt idx="8" formatCode="_(* #,##0_);_(* \(#,##0\);_(* &quot;-&quot;??_);_(@_)">
                  <c:v>990.16887653419633</c:v>
                </c:pt>
                <c:pt idx="9" formatCode="0">
                  <c:v>1044</c:v>
                </c:pt>
                <c:pt idx="10" formatCode="0">
                  <c:v>1157</c:v>
                </c:pt>
              </c:numCache>
            </c:numRef>
          </c:val>
          <c:extLst>
            <c:ext xmlns:c16="http://schemas.microsoft.com/office/drawing/2014/chart" uri="{C3380CC4-5D6E-409C-BE32-E72D297353CC}">
              <c16:uniqueId val="{00000000-84BD-4E31-B280-E3D71C2FE568}"/>
            </c:ext>
          </c:extLst>
        </c:ser>
        <c:ser>
          <c:idx val="3"/>
          <c:order val="3"/>
          <c:tx>
            <c:strRef>
              <c:f>'Section 7'!$E$58</c:f>
              <c:strCache>
                <c:ptCount val="1"/>
                <c:pt idx="0">
                  <c:v>y</c:v>
                </c:pt>
              </c:strCache>
            </c:strRef>
          </c:tx>
          <c:spPr>
            <a:solidFill>
              <a:schemeClr val="bg1"/>
            </a:solidFill>
            <a:ln>
              <a:noFill/>
            </a:ln>
            <a:effectLst/>
          </c:spPr>
          <c:cat>
            <c:numRef>
              <c:f>'Section 7'!$A$59:$A$69</c:f>
              <c:numCache>
                <c:formatCode>General</c:formatCode>
                <c:ptCount val="11"/>
                <c:pt idx="0">
                  <c:v>2010</c:v>
                </c:pt>
                <c:pt idx="1">
                  <c:v>2011</c:v>
                </c:pt>
                <c:pt idx="2">
                  <c:v>2012</c:v>
                </c:pt>
                <c:pt idx="3">
                  <c:v>2013</c:v>
                </c:pt>
                <c:pt idx="4">
                  <c:v>2014</c:v>
                </c:pt>
                <c:pt idx="5">
                  <c:v>2015</c:v>
                </c:pt>
                <c:pt idx="6">
                  <c:v>2016</c:v>
                </c:pt>
                <c:pt idx="7">
                  <c:v>2017</c:v>
                </c:pt>
                <c:pt idx="8">
                  <c:v>2018</c:v>
                </c:pt>
                <c:pt idx="9" formatCode="0">
                  <c:v>2019</c:v>
                </c:pt>
                <c:pt idx="10" formatCode="0">
                  <c:v>2020</c:v>
                </c:pt>
              </c:numCache>
            </c:numRef>
          </c:cat>
          <c:val>
            <c:numRef>
              <c:f>'Section 7'!$E$59:$E$69</c:f>
              <c:numCache>
                <c:formatCode>General</c:formatCode>
                <c:ptCount val="11"/>
                <c:pt idx="0">
                  <c:v>272</c:v>
                </c:pt>
                <c:pt idx="1">
                  <c:v>294</c:v>
                </c:pt>
                <c:pt idx="2">
                  <c:v>307</c:v>
                </c:pt>
                <c:pt idx="3">
                  <c:v>334</c:v>
                </c:pt>
                <c:pt idx="4">
                  <c:v>463</c:v>
                </c:pt>
                <c:pt idx="5">
                  <c:v>599</c:v>
                </c:pt>
                <c:pt idx="6">
                  <c:v>713</c:v>
                </c:pt>
                <c:pt idx="7" formatCode="0">
                  <c:v>740</c:v>
                </c:pt>
                <c:pt idx="8" formatCode="_(* #,##0_);_(* \(#,##0\);_(* &quot;-&quot;??_);_(@_)">
                  <c:v>735.00839819848113</c:v>
                </c:pt>
                <c:pt idx="9" formatCode="0">
                  <c:v>726.72374452917359</c:v>
                </c:pt>
                <c:pt idx="10" formatCode="0">
                  <c:v>758.76091348113232</c:v>
                </c:pt>
              </c:numCache>
            </c:numRef>
          </c:val>
          <c:extLst>
            <c:ext xmlns:c16="http://schemas.microsoft.com/office/drawing/2014/chart" uri="{C3380CC4-5D6E-409C-BE32-E72D297353CC}">
              <c16:uniqueId val="{00000001-84BD-4E31-B280-E3D71C2FE568}"/>
            </c:ext>
          </c:extLst>
        </c:ser>
        <c:dLbls>
          <c:showLegendKey val="0"/>
          <c:showVal val="0"/>
          <c:showCatName val="0"/>
          <c:showSerName val="0"/>
          <c:showPercent val="0"/>
          <c:showBubbleSize val="0"/>
        </c:dLbls>
        <c:axId val="1887020016"/>
        <c:axId val="2007074624"/>
      </c:areaChart>
      <c:lineChart>
        <c:grouping val="standard"/>
        <c:varyColors val="0"/>
        <c:ser>
          <c:idx val="0"/>
          <c:order val="0"/>
          <c:tx>
            <c:strRef>
              <c:f>'Section 7'!$B$58</c:f>
              <c:strCache>
                <c:ptCount val="1"/>
                <c:pt idx="0">
                  <c:v>Annual Health Center Total Cost per Patient</c:v>
                </c:pt>
              </c:strCache>
            </c:strRef>
          </c:tx>
          <c:spPr>
            <a:ln w="28575" cap="rnd">
              <a:solidFill>
                <a:srgbClr val="003C6A"/>
              </a:solidFill>
              <a:round/>
            </a:ln>
            <a:effectLst/>
          </c:spPr>
          <c:marker>
            <c:symbol val="circle"/>
            <c:size val="5"/>
            <c:spPr>
              <a:solidFill>
                <a:srgbClr val="003C6A"/>
              </a:solidFill>
              <a:ln w="9525">
                <a:solidFill>
                  <a:srgbClr val="003C6A"/>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3C6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 7'!$A$59:$A$69</c:f>
              <c:numCache>
                <c:formatCode>General</c:formatCode>
                <c:ptCount val="11"/>
                <c:pt idx="0">
                  <c:v>2010</c:v>
                </c:pt>
                <c:pt idx="1">
                  <c:v>2011</c:v>
                </c:pt>
                <c:pt idx="2">
                  <c:v>2012</c:v>
                </c:pt>
                <c:pt idx="3">
                  <c:v>2013</c:v>
                </c:pt>
                <c:pt idx="4">
                  <c:v>2014</c:v>
                </c:pt>
                <c:pt idx="5">
                  <c:v>2015</c:v>
                </c:pt>
                <c:pt idx="6">
                  <c:v>2016</c:v>
                </c:pt>
                <c:pt idx="7">
                  <c:v>2017</c:v>
                </c:pt>
                <c:pt idx="8">
                  <c:v>2018</c:v>
                </c:pt>
                <c:pt idx="9" formatCode="0">
                  <c:v>2019</c:v>
                </c:pt>
                <c:pt idx="10" formatCode="0">
                  <c:v>2020</c:v>
                </c:pt>
              </c:numCache>
            </c:numRef>
          </c:cat>
          <c:val>
            <c:numRef>
              <c:f>'Section 7'!$B$59:$B$69</c:f>
              <c:numCache>
                <c:formatCode>_("$"* #,##0_);_("$"* \(#,##0\);_("$"* "-"??_);_(@_)</c:formatCode>
                <c:ptCount val="11"/>
                <c:pt idx="0">
                  <c:v>630</c:v>
                </c:pt>
                <c:pt idx="1">
                  <c:v>654</c:v>
                </c:pt>
                <c:pt idx="2">
                  <c:v>687</c:v>
                </c:pt>
                <c:pt idx="3">
                  <c:v>721</c:v>
                </c:pt>
                <c:pt idx="4">
                  <c:v>763</c:v>
                </c:pt>
                <c:pt idx="5">
                  <c:v>827</c:v>
                </c:pt>
                <c:pt idx="6">
                  <c:v>890</c:v>
                </c:pt>
                <c:pt idx="7">
                  <c:v>942</c:v>
                </c:pt>
                <c:pt idx="8">
                  <c:v>990.16887653419633</c:v>
                </c:pt>
                <c:pt idx="9">
                  <c:v>1044</c:v>
                </c:pt>
                <c:pt idx="10">
                  <c:v>1157</c:v>
                </c:pt>
              </c:numCache>
            </c:numRef>
          </c:val>
          <c:smooth val="0"/>
          <c:extLst>
            <c:ext xmlns:c16="http://schemas.microsoft.com/office/drawing/2014/chart" uri="{C3380CC4-5D6E-409C-BE32-E72D297353CC}">
              <c16:uniqueId val="{00000002-84BD-4E31-B280-E3D71C2FE568}"/>
            </c:ext>
          </c:extLst>
        </c:ser>
        <c:ser>
          <c:idx val="1"/>
          <c:order val="1"/>
          <c:tx>
            <c:strRef>
              <c:f>'Section 7'!$C$58</c:f>
              <c:strCache>
                <c:ptCount val="1"/>
                <c:pt idx="0">
                  <c:v>Annual Health Center Funding per Uninsured Patient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'Section 7'!$A$59:$A$69</c:f>
              <c:numCache>
                <c:formatCode>General</c:formatCode>
                <c:ptCount val="11"/>
                <c:pt idx="0">
                  <c:v>2010</c:v>
                </c:pt>
                <c:pt idx="1">
                  <c:v>2011</c:v>
                </c:pt>
                <c:pt idx="2">
                  <c:v>2012</c:v>
                </c:pt>
                <c:pt idx="3">
                  <c:v>2013</c:v>
                </c:pt>
                <c:pt idx="4">
                  <c:v>2014</c:v>
                </c:pt>
                <c:pt idx="5">
                  <c:v>2015</c:v>
                </c:pt>
                <c:pt idx="6">
                  <c:v>2016</c:v>
                </c:pt>
                <c:pt idx="7">
                  <c:v>2017</c:v>
                </c:pt>
                <c:pt idx="8">
                  <c:v>2018</c:v>
                </c:pt>
                <c:pt idx="9" formatCode="0">
                  <c:v>2019</c:v>
                </c:pt>
                <c:pt idx="10" formatCode="0">
                  <c:v>2020</c:v>
                </c:pt>
              </c:numCache>
            </c:numRef>
          </c:cat>
          <c:val>
            <c:numRef>
              <c:f>'Section 7'!$C$59:$C$69</c:f>
              <c:numCache>
                <c:formatCode>_("$"* #,##0_);_("$"* \(#,##0\);_("$"* "-"??_);_(@_)</c:formatCode>
                <c:ptCount val="11"/>
                <c:pt idx="0">
                  <c:v>272</c:v>
                </c:pt>
                <c:pt idx="1">
                  <c:v>294</c:v>
                </c:pt>
                <c:pt idx="2">
                  <c:v>307</c:v>
                </c:pt>
                <c:pt idx="3">
                  <c:v>334</c:v>
                </c:pt>
                <c:pt idx="4">
                  <c:v>463</c:v>
                </c:pt>
                <c:pt idx="5">
                  <c:v>599</c:v>
                </c:pt>
                <c:pt idx="6">
                  <c:v>713</c:v>
                </c:pt>
                <c:pt idx="7">
                  <c:v>740</c:v>
                </c:pt>
                <c:pt idx="8">
                  <c:v>735.00839819848113</c:v>
                </c:pt>
                <c:pt idx="9">
                  <c:v>726.72374452917359</c:v>
                </c:pt>
                <c:pt idx="10">
                  <c:v>758.76091348113232</c:v>
                </c:pt>
              </c:numCache>
            </c:numRef>
          </c:val>
          <c:smooth val="0"/>
          <c:extLst>
            <c:ext xmlns:c16="http://schemas.microsoft.com/office/drawing/2014/chart" uri="{C3380CC4-5D6E-409C-BE32-E72D297353CC}">
              <c16:uniqueId val="{00000003-84BD-4E31-B280-E3D71C2FE568}"/>
            </c:ext>
          </c:extLst>
        </c:ser>
        <c:dLbls>
          <c:showLegendKey val="0"/>
          <c:showVal val="0"/>
          <c:showCatName val="0"/>
          <c:showSerName val="0"/>
          <c:showPercent val="0"/>
          <c:showBubbleSize val="0"/>
        </c:dLbls>
        <c:marker val="1"/>
        <c:smooth val="0"/>
        <c:axId val="1887020016"/>
        <c:axId val="2007074624"/>
      </c:lineChart>
      <c:catAx>
        <c:axId val="1887020016"/>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7074624"/>
        <c:crosses val="autoZero"/>
        <c:auto val="1"/>
        <c:lblAlgn val="ctr"/>
        <c:lblOffset val="100"/>
        <c:noMultiLvlLbl val="0"/>
      </c:catAx>
      <c:valAx>
        <c:axId val="2007074624"/>
        <c:scaling>
          <c:orientation val="minMax"/>
        </c:scaling>
        <c:delete val="1"/>
        <c:axPos val="l"/>
        <c:numFmt formatCode="General" sourceLinked="1"/>
        <c:majorTickMark val="none"/>
        <c:minorTickMark val="none"/>
        <c:tickLblPos val="nextTo"/>
        <c:crossAx val="1887020016"/>
        <c:crosses val="autoZero"/>
        <c:crossBetween val="between"/>
        <c:majorUnit val="200"/>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400" b="1" i="0" u="none" strike="noStrike" kern="1200" baseline="0">
              <a:solidFill>
                <a:srgbClr val="003C6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1137357830274"/>
          <c:y val="3.0942334739803096E-2"/>
          <c:w val="0.52921084864391954"/>
          <c:h val="0.95652812385793551"/>
        </c:manualLayout>
      </c:layout>
      <c:barChart>
        <c:barDir val="bar"/>
        <c:grouping val="clustered"/>
        <c:varyColors val="0"/>
        <c:ser>
          <c:idx val="0"/>
          <c:order val="0"/>
          <c:spPr>
            <a:solidFill>
              <a:schemeClr val="accent1"/>
            </a:solidFill>
            <a:ln>
              <a:noFill/>
            </a:ln>
            <a:effectLst/>
          </c:spPr>
          <c:invertIfNegative val="0"/>
          <c:dPt>
            <c:idx val="19"/>
            <c:invertIfNegative val="0"/>
            <c:bubble3D val="0"/>
            <c:spPr>
              <a:solidFill>
                <a:schemeClr val="accent2"/>
              </a:solidFill>
              <a:ln>
                <a:noFill/>
              </a:ln>
              <a:effectLst/>
            </c:spPr>
            <c:extLst>
              <c:ext xmlns:c16="http://schemas.microsoft.com/office/drawing/2014/chart" uri="{C3380CC4-5D6E-409C-BE32-E72D297353CC}">
                <c16:uniqueId val="{00000001-D037-4E40-B020-25E95680556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Yu Gothic UI Semilight" panose="020B0400000000000000" pitchFamily="34" charset="-128"/>
                    <a:ea typeface="Yu Gothic UI Semilight" panose="020B0400000000000000" pitchFamily="34" charset="-128"/>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7'!$A$77:$A$96</c:f>
              <c:strCache>
                <c:ptCount val="20"/>
                <c:pt idx="0">
                  <c:v>Certified Nurse Midwife</c:v>
                </c:pt>
                <c:pt idx="1">
                  <c:v>Vision Services Staff</c:v>
                </c:pt>
                <c:pt idx="2">
                  <c:v>Pharmacist</c:v>
                </c:pt>
                <c:pt idx="3">
                  <c:v>Non-Licensed Mental Health and/or Substance Abuse Staff</c:v>
                </c:pt>
                <c:pt idx="4">
                  <c:v>Psychologist</c:v>
                </c:pt>
                <c:pt idx="5">
                  <c:v>OB / GYN</c:v>
                </c:pt>
                <c:pt idx="6">
                  <c:v>Dental Hygienist</c:v>
                </c:pt>
                <c:pt idx="7">
                  <c:v>Other Licensed Mental Health and/or Substance Abuse Staff</c:v>
                </c:pt>
                <c:pt idx="8">
                  <c:v>Physician Assistant</c:v>
                </c:pt>
                <c:pt idx="9">
                  <c:v>Psychiatrist</c:v>
                </c:pt>
                <c:pt idx="10">
                  <c:v>Pediatrician</c:v>
                </c:pt>
                <c:pt idx="11">
                  <c:v>Internist</c:v>
                </c:pt>
                <c:pt idx="12">
                  <c:v>Licensed Practical Nurse / Licensed Vocational Nurse</c:v>
                </c:pt>
                <c:pt idx="13">
                  <c:v>Dentist</c:v>
                </c:pt>
                <c:pt idx="14">
                  <c:v>Licensed Clinical Social Worker</c:v>
                </c:pt>
                <c:pt idx="15">
                  <c:v>Registered Nurse</c:v>
                </c:pt>
                <c:pt idx="16">
                  <c:v>Medical Assistant</c:v>
                </c:pt>
                <c:pt idx="17">
                  <c:v>Nurse Practioner</c:v>
                </c:pt>
                <c:pt idx="18">
                  <c:v>Family Physician</c:v>
                </c:pt>
                <c:pt idx="19">
                  <c:v>Any Clinical Vacancy</c:v>
                </c:pt>
              </c:strCache>
            </c:strRef>
          </c:cat>
          <c:val>
            <c:numRef>
              <c:f>'Section 7'!$B$77:$B$96</c:f>
              <c:numCache>
                <c:formatCode>0%</c:formatCode>
                <c:ptCount val="20"/>
                <c:pt idx="0">
                  <c:v>0.06</c:v>
                </c:pt>
                <c:pt idx="1">
                  <c:v>0.06</c:v>
                </c:pt>
                <c:pt idx="2">
                  <c:v>7.0000000000000007E-2</c:v>
                </c:pt>
                <c:pt idx="3">
                  <c:v>0.08</c:v>
                </c:pt>
                <c:pt idx="4">
                  <c:v>0.09</c:v>
                </c:pt>
                <c:pt idx="5">
                  <c:v>0.13</c:v>
                </c:pt>
                <c:pt idx="6">
                  <c:v>0.16</c:v>
                </c:pt>
                <c:pt idx="7">
                  <c:v>0.16</c:v>
                </c:pt>
                <c:pt idx="8">
                  <c:v>0.16</c:v>
                </c:pt>
                <c:pt idx="9">
                  <c:v>0.18</c:v>
                </c:pt>
                <c:pt idx="10">
                  <c:v>0.19</c:v>
                </c:pt>
                <c:pt idx="11">
                  <c:v>0.23</c:v>
                </c:pt>
                <c:pt idx="12">
                  <c:v>0.31</c:v>
                </c:pt>
                <c:pt idx="13">
                  <c:v>0.37</c:v>
                </c:pt>
                <c:pt idx="14">
                  <c:v>0.38</c:v>
                </c:pt>
                <c:pt idx="15">
                  <c:v>0.41</c:v>
                </c:pt>
                <c:pt idx="16">
                  <c:v>0.48</c:v>
                </c:pt>
                <c:pt idx="17">
                  <c:v>0.5</c:v>
                </c:pt>
                <c:pt idx="18">
                  <c:v>0.69</c:v>
                </c:pt>
                <c:pt idx="19">
                  <c:v>0.95</c:v>
                </c:pt>
              </c:numCache>
            </c:numRef>
          </c:val>
          <c:extLst>
            <c:ext xmlns:c16="http://schemas.microsoft.com/office/drawing/2014/chart" uri="{C3380CC4-5D6E-409C-BE32-E72D297353CC}">
              <c16:uniqueId val="{00000000-D037-4E40-B020-25E95680556D}"/>
            </c:ext>
          </c:extLst>
        </c:ser>
        <c:dLbls>
          <c:showLegendKey val="0"/>
          <c:showVal val="0"/>
          <c:showCatName val="0"/>
          <c:showSerName val="0"/>
          <c:showPercent val="0"/>
          <c:showBubbleSize val="0"/>
        </c:dLbls>
        <c:gapWidth val="20"/>
        <c:axId val="2011947584"/>
        <c:axId val="2007020960"/>
      </c:barChart>
      <c:catAx>
        <c:axId val="2011947584"/>
        <c:scaling>
          <c:orientation val="minMax"/>
        </c:scaling>
        <c:delete val="0"/>
        <c:axPos val="l"/>
        <c:numFmt formatCode="General" sourceLinked="1"/>
        <c:majorTickMark val="cross"/>
        <c:minorTickMark val="none"/>
        <c:tickLblPos val="nextTo"/>
        <c:spPr>
          <a:noFill/>
          <a:ln w="9525" cap="flat" cmpd="sng" algn="ctr">
            <a:solidFill>
              <a:srgbClr val="5E5E5E"/>
            </a:solidFill>
            <a:round/>
          </a:ln>
          <a:effectLst/>
        </c:spPr>
        <c:txPr>
          <a:bodyPr rot="-60000000" spcFirstLastPara="1" vertOverflow="ellipsis" vert="horz" wrap="square" anchor="ctr" anchorCtr="1"/>
          <a:lstStyle/>
          <a:p>
            <a:pPr>
              <a:defRPr sz="12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07020960"/>
        <c:crosses val="autoZero"/>
        <c:auto val="1"/>
        <c:lblAlgn val="ctr"/>
        <c:lblOffset val="100"/>
        <c:noMultiLvlLbl val="0"/>
      </c:catAx>
      <c:valAx>
        <c:axId val="2007020960"/>
        <c:scaling>
          <c:orientation val="minMax"/>
        </c:scaling>
        <c:delete val="1"/>
        <c:axPos val="b"/>
        <c:numFmt formatCode="0%" sourceLinked="1"/>
        <c:majorTickMark val="none"/>
        <c:minorTickMark val="none"/>
        <c:tickLblPos val="nextTo"/>
        <c:crossAx val="2011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title>
    <c:autoTitleDeleted val="0"/>
    <c:plotArea>
      <c:layout>
        <c:manualLayout>
          <c:layoutTarget val="inner"/>
          <c:xMode val="edge"/>
          <c:yMode val="edge"/>
          <c:x val="6.6624890638670164E-2"/>
          <c:y val="0.12436005625879043"/>
          <c:w val="0.83254877515310588"/>
          <c:h val="0.77665260196905761"/>
        </c:manualLayout>
      </c:layout>
      <c:barChart>
        <c:barDir val="bar"/>
        <c:grouping val="clustered"/>
        <c:varyColors val="0"/>
        <c:ser>
          <c:idx val="0"/>
          <c:order val="0"/>
          <c:tx>
            <c:strRef>
              <c:f>'Section 7'!$B$103</c:f>
              <c:strCache>
                <c:ptCount val="1"/>
                <c:pt idx="0">
                  <c:v>Recruitment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7'!$A$104:$A$110</c:f>
              <c:strCache>
                <c:ptCount val="7"/>
                <c:pt idx="0">
                  <c:v>Health Information Technology Capacity</c:v>
                </c:pt>
                <c:pt idx="1">
                  <c:v>Health Center Facility Condition</c:v>
                </c:pt>
                <c:pt idx="2">
                  <c:v>Health Center's Current Workload 
and/or Call Schedule</c:v>
                </c:pt>
                <c:pt idx="3">
                  <c:v>Candidates' Language Proficiency 
and/or Cultural Competency</c:v>
                </c:pt>
                <c:pt idx="4">
                  <c:v>Benefits Package that is Competitive</c:v>
                </c:pt>
                <c:pt idx="5">
                  <c:v>Community Amenities and Other 
Health Center Location Factors</c:v>
                </c:pt>
                <c:pt idx="6">
                  <c:v>Salary that is Competitive</c:v>
                </c:pt>
              </c:strCache>
            </c:strRef>
          </c:cat>
          <c:val>
            <c:numRef>
              <c:f>'Section 7'!$B$104:$B$110</c:f>
              <c:numCache>
                <c:formatCode>0%</c:formatCode>
                <c:ptCount val="7"/>
                <c:pt idx="0">
                  <c:v>0.02</c:v>
                </c:pt>
                <c:pt idx="1">
                  <c:v>0.04</c:v>
                </c:pt>
                <c:pt idx="2">
                  <c:v>0.08</c:v>
                </c:pt>
                <c:pt idx="3">
                  <c:v>0.09</c:v>
                </c:pt>
                <c:pt idx="4">
                  <c:v>0.2</c:v>
                </c:pt>
                <c:pt idx="5">
                  <c:v>0.25</c:v>
                </c:pt>
                <c:pt idx="6">
                  <c:v>0.43</c:v>
                </c:pt>
              </c:numCache>
            </c:numRef>
          </c:val>
          <c:extLst>
            <c:ext xmlns:c16="http://schemas.microsoft.com/office/drawing/2014/chart" uri="{C3380CC4-5D6E-409C-BE32-E72D297353CC}">
              <c16:uniqueId val="{00000000-72B2-4CC5-9650-C20C4373663A}"/>
            </c:ext>
          </c:extLst>
        </c:ser>
        <c:dLbls>
          <c:showLegendKey val="0"/>
          <c:showVal val="0"/>
          <c:showCatName val="0"/>
          <c:showSerName val="0"/>
          <c:showPercent val="0"/>
          <c:showBubbleSize val="0"/>
        </c:dLbls>
        <c:gapWidth val="80"/>
        <c:axId val="1692902351"/>
        <c:axId val="1679260511"/>
      </c:barChart>
      <c:catAx>
        <c:axId val="1692902351"/>
        <c:scaling>
          <c:orientation val="minMax"/>
        </c:scaling>
        <c:delete val="1"/>
        <c:axPos val="r"/>
        <c:numFmt formatCode="General" sourceLinked="1"/>
        <c:majorTickMark val="none"/>
        <c:minorTickMark val="none"/>
        <c:tickLblPos val="nextTo"/>
        <c:crossAx val="1679260511"/>
        <c:crosses val="autoZero"/>
        <c:auto val="1"/>
        <c:lblAlgn val="ctr"/>
        <c:lblOffset val="100"/>
        <c:noMultiLvlLbl val="0"/>
      </c:catAx>
      <c:valAx>
        <c:axId val="1679260511"/>
        <c:scaling>
          <c:orientation val="maxMin"/>
        </c:scaling>
        <c:delete val="0"/>
        <c:axPos val="b"/>
        <c:numFmt formatCode="0%" sourceLinked="1"/>
        <c:majorTickMark val="cross"/>
        <c:minorTickMark val="none"/>
        <c:tickLblPos val="nextTo"/>
        <c:spPr>
          <a:noFill/>
          <a:ln>
            <a:solidFill>
              <a:srgbClr val="5E5E5E"/>
            </a:solid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692902351"/>
        <c:crosses val="autoZero"/>
        <c:crossBetween val="between"/>
        <c:majorUnit val="0.5"/>
      </c:valAx>
      <c:spPr>
        <a:solidFill>
          <a:srgbClr val="5E5E5E">
            <a:alpha val="10000"/>
          </a:srgb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Section1!$F$47</c:f>
              <c:strCache>
                <c:ptCount val="1"/>
                <c:pt idx="0">
                  <c:v>U.S.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E5E5E"/>
                    </a:solidFill>
                    <a:latin typeface="Yu Gothic UI" panose="020B0500000000000000" pitchFamily="34" charset="-128"/>
                    <a:ea typeface="Yu Gothic UI" panose="020B05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Section1!$E$48:$E$54</c:f>
              <c:strCache>
                <c:ptCount val="7"/>
                <c:pt idx="0">
                  <c:v>Hispanic /
Latino</c:v>
                </c:pt>
                <c:pt idx="1">
                  <c:v>African American /
Black</c:v>
                </c:pt>
                <c:pt idx="2">
                  <c:v>Multiracial</c:v>
                </c:pt>
                <c:pt idx="3">
                  <c:v>American Indian /
Alaska Native</c:v>
                </c:pt>
                <c:pt idx="4">
                  <c:v>Asian Alone</c:v>
                </c:pt>
                <c:pt idx="5">
                  <c:v>Native Hawaiian and Other Pacific Islander</c:v>
                </c:pt>
                <c:pt idx="6">
                  <c:v>White, 
Non-Hispanic</c:v>
                </c:pt>
              </c:strCache>
            </c:strRef>
          </c:cat>
          <c:val>
            <c:numRef>
              <c:f>Section1!$F$48:$F$54</c:f>
              <c:numCache>
                <c:formatCode>0%</c:formatCode>
                <c:ptCount val="7"/>
                <c:pt idx="0">
                  <c:v>0.18554306102990051</c:v>
                </c:pt>
                <c:pt idx="1">
                  <c:v>0.12091588244348736</c:v>
                </c:pt>
                <c:pt idx="2">
                  <c:v>0.11509826972874526</c:v>
                </c:pt>
                <c:pt idx="3">
                  <c:v>9.8320125711430732E-3</c:v>
                </c:pt>
                <c:pt idx="4">
                  <c:v>5.749576051645755E-2</c:v>
                </c:pt>
                <c:pt idx="5">
                  <c:v>1.8247556265374963E-3</c:v>
                </c:pt>
                <c:pt idx="6">
                  <c:v>0.62710142336177366</c:v>
                </c:pt>
              </c:numCache>
            </c:numRef>
          </c:val>
          <c:extLst>
            <c:ext xmlns:c16="http://schemas.microsoft.com/office/drawing/2014/chart" uri="{C3380CC4-5D6E-409C-BE32-E72D297353CC}">
              <c16:uniqueId val="{00000000-545D-4214-8882-76BC0E155978}"/>
            </c:ext>
          </c:extLst>
        </c:ser>
        <c:ser>
          <c:idx val="1"/>
          <c:order val="1"/>
          <c:tx>
            <c:strRef>
              <c:f>Section1!$G$47</c:f>
              <c:strCache>
                <c:ptCount val="1"/>
                <c:pt idx="0">
                  <c:v>Health Center Population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E5E5E"/>
                    </a:solidFill>
                    <a:latin typeface="Yu Gothic UI" panose="020B0500000000000000" pitchFamily="34" charset="-128"/>
                    <a:ea typeface="Yu Gothic UI" panose="020B05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Section1!$E$48:$E$54</c:f>
              <c:strCache>
                <c:ptCount val="7"/>
                <c:pt idx="0">
                  <c:v>Hispanic /
Latino</c:v>
                </c:pt>
                <c:pt idx="1">
                  <c:v>African American /
Black</c:v>
                </c:pt>
                <c:pt idx="2">
                  <c:v>Multiracial</c:v>
                </c:pt>
                <c:pt idx="3">
                  <c:v>American Indian /
Alaska Native</c:v>
                </c:pt>
                <c:pt idx="4">
                  <c:v>Asian Alone</c:v>
                </c:pt>
                <c:pt idx="5">
                  <c:v>Native Hawaiian and Other Pacific Islander</c:v>
                </c:pt>
                <c:pt idx="6">
                  <c:v>White, 
Non-Hispanic</c:v>
                </c:pt>
              </c:strCache>
            </c:strRef>
          </c:cat>
          <c:val>
            <c:numRef>
              <c:f>Section1!$G$48:$G$54</c:f>
              <c:numCache>
                <c:formatCode>0%</c:formatCode>
                <c:ptCount val="7"/>
                <c:pt idx="0">
                  <c:v>0.31033712208419428</c:v>
                </c:pt>
                <c:pt idx="1">
                  <c:v>0.21256480462131971</c:v>
                </c:pt>
                <c:pt idx="2">
                  <c:v>3.0827288223594082E-2</c:v>
                </c:pt>
                <c:pt idx="3">
                  <c:v>1.4562820390124184E-2</c:v>
                </c:pt>
                <c:pt idx="4">
                  <c:v>4.0463327741308404E-2</c:v>
                </c:pt>
                <c:pt idx="5">
                  <c:v>1.0291595624560539E-2</c:v>
                </c:pt>
                <c:pt idx="6">
                  <c:v>0.41723956031363224</c:v>
                </c:pt>
              </c:numCache>
            </c:numRef>
          </c:val>
          <c:extLst>
            <c:ext xmlns:c16="http://schemas.microsoft.com/office/drawing/2014/chart" uri="{C3380CC4-5D6E-409C-BE32-E72D297353CC}">
              <c16:uniqueId val="{00000001-545D-4214-8882-76BC0E155978}"/>
            </c:ext>
          </c:extLst>
        </c:ser>
        <c:dLbls>
          <c:showLegendKey val="0"/>
          <c:showVal val="0"/>
          <c:showCatName val="0"/>
          <c:showSerName val="0"/>
          <c:showPercent val="0"/>
          <c:showBubbleSize val="0"/>
        </c:dLbls>
        <c:gapWidth val="182"/>
        <c:axId val="905396432"/>
        <c:axId val="905393936"/>
      </c:barChart>
      <c:catAx>
        <c:axId val="905396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panose="020B0500000000000000" pitchFamily="34" charset="-128"/>
                <a:ea typeface="Yu Gothic UI" panose="020B0500000000000000" pitchFamily="34" charset="-128"/>
                <a:cs typeface="+mn-cs"/>
              </a:defRPr>
            </a:pPr>
            <a:endParaRPr lang="en-US"/>
          </a:p>
        </c:txPr>
        <c:crossAx val="905393936"/>
        <c:crosses val="autoZero"/>
        <c:auto val="1"/>
        <c:lblAlgn val="ctr"/>
        <c:lblOffset val="100"/>
        <c:noMultiLvlLbl val="0"/>
      </c:catAx>
      <c:valAx>
        <c:axId val="905393936"/>
        <c:scaling>
          <c:orientation val="minMax"/>
        </c:scaling>
        <c:delete val="1"/>
        <c:axPos val="b"/>
        <c:numFmt formatCode="0%" sourceLinked="1"/>
        <c:majorTickMark val="none"/>
        <c:minorTickMark val="none"/>
        <c:tickLblPos val="nextTo"/>
        <c:crossAx val="90539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E5E5E"/>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title>
    <c:autoTitleDeleted val="0"/>
    <c:plotArea>
      <c:layout>
        <c:manualLayout>
          <c:layoutTarget val="inner"/>
          <c:xMode val="edge"/>
          <c:yMode val="edge"/>
          <c:x val="0.10082633420822397"/>
          <c:y val="0.12436005625879043"/>
          <c:w val="0.83254877515310588"/>
          <c:h val="0.77665260196905761"/>
        </c:manualLayout>
      </c:layout>
      <c:barChart>
        <c:barDir val="bar"/>
        <c:grouping val="clustered"/>
        <c:varyColors val="0"/>
        <c:ser>
          <c:idx val="0"/>
          <c:order val="0"/>
          <c:tx>
            <c:strRef>
              <c:f>'Section 7'!$F$103</c:f>
              <c:strCache>
                <c:ptCount val="1"/>
                <c:pt idx="0">
                  <c:v>Retention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7'!$E$104:$E$110</c:f>
              <c:strCache>
                <c:ptCount val="7"/>
                <c:pt idx="0">
                  <c:v>Health Information Technology Capacity</c:v>
                </c:pt>
                <c:pt idx="1">
                  <c:v>Health Center Facility Condition</c:v>
                </c:pt>
                <c:pt idx="2">
                  <c:v>Health Center's Current Workload 
and/or Call Schedule</c:v>
                </c:pt>
                <c:pt idx="3">
                  <c:v>Candidates' Language Proficiency 
and/or Cultural Competency</c:v>
                </c:pt>
                <c:pt idx="4">
                  <c:v>Benefits Package that is Competitive</c:v>
                </c:pt>
                <c:pt idx="5">
                  <c:v>Community Amenities and Other 
Health Center Location Factors</c:v>
                </c:pt>
                <c:pt idx="6">
                  <c:v>Salary that is Competitive</c:v>
                </c:pt>
              </c:strCache>
            </c:strRef>
          </c:cat>
          <c:val>
            <c:numRef>
              <c:f>'Section 7'!$F$104:$F$110</c:f>
              <c:numCache>
                <c:formatCode>0%</c:formatCode>
                <c:ptCount val="7"/>
                <c:pt idx="0">
                  <c:v>0.03</c:v>
                </c:pt>
                <c:pt idx="1">
                  <c:v>0.04</c:v>
                </c:pt>
                <c:pt idx="2">
                  <c:v>0.13</c:v>
                </c:pt>
                <c:pt idx="3">
                  <c:v>0.05</c:v>
                </c:pt>
                <c:pt idx="4">
                  <c:v>0.21</c:v>
                </c:pt>
                <c:pt idx="5">
                  <c:v>0.2</c:v>
                </c:pt>
                <c:pt idx="6">
                  <c:v>0.39</c:v>
                </c:pt>
              </c:numCache>
            </c:numRef>
          </c:val>
          <c:extLst>
            <c:ext xmlns:c16="http://schemas.microsoft.com/office/drawing/2014/chart" uri="{C3380CC4-5D6E-409C-BE32-E72D297353CC}">
              <c16:uniqueId val="{00000000-5EDC-49AD-9BF6-9F4D75F059D3}"/>
            </c:ext>
          </c:extLst>
        </c:ser>
        <c:dLbls>
          <c:showLegendKey val="0"/>
          <c:showVal val="0"/>
          <c:showCatName val="0"/>
          <c:showSerName val="0"/>
          <c:showPercent val="0"/>
          <c:showBubbleSize val="0"/>
        </c:dLbls>
        <c:gapWidth val="80"/>
        <c:axId val="1777929087"/>
        <c:axId val="1688759503"/>
      </c:barChart>
      <c:catAx>
        <c:axId val="1777929087"/>
        <c:scaling>
          <c:orientation val="minMax"/>
        </c:scaling>
        <c:delete val="1"/>
        <c:axPos val="l"/>
        <c:numFmt formatCode="General" sourceLinked="1"/>
        <c:majorTickMark val="none"/>
        <c:minorTickMark val="none"/>
        <c:tickLblPos val="nextTo"/>
        <c:crossAx val="1688759503"/>
        <c:crosses val="autoZero"/>
        <c:auto val="1"/>
        <c:lblAlgn val="ctr"/>
        <c:lblOffset val="100"/>
        <c:noMultiLvlLbl val="0"/>
      </c:catAx>
      <c:valAx>
        <c:axId val="1688759503"/>
        <c:scaling>
          <c:orientation val="minMax"/>
          <c:max val="0.5"/>
        </c:scaling>
        <c:delete val="0"/>
        <c:axPos val="b"/>
        <c:numFmt formatCode="0%" sourceLinked="1"/>
        <c:majorTickMark val="cross"/>
        <c:minorTickMark val="none"/>
        <c:tickLblPos val="nextTo"/>
        <c:spPr>
          <a:noFill/>
          <a:ln>
            <a:solidFill>
              <a:srgbClr val="5E5E5E"/>
            </a:solid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777929087"/>
        <c:crosses val="autoZero"/>
        <c:crossBetween val="between"/>
        <c:majorUnit val="0.5"/>
      </c:valAx>
      <c:spPr>
        <a:solidFill>
          <a:srgbClr val="5E5E5E">
            <a:alpha val="10000"/>
          </a:srgb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7E-2"/>
          <c:y val="0.2816902102670783"/>
          <c:w val="0.96944444444444444"/>
          <c:h val="0.54805602948899723"/>
        </c:manualLayout>
      </c:layout>
      <c:barChart>
        <c:barDir val="col"/>
        <c:grouping val="clustered"/>
        <c:varyColors val="0"/>
        <c:ser>
          <c:idx val="0"/>
          <c:order val="0"/>
          <c:tx>
            <c:strRef>
              <c:f>Section1!$B$92</c:f>
              <c:strCache>
                <c:ptCount val="1"/>
                <c:pt idx="0">
                  <c:v>U.S.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Section1!$A$93:$A$97</c:f>
              <c:strCache>
                <c:ptCount val="5"/>
                <c:pt idx="0">
                  <c:v>Hypertension</c:v>
                </c:pt>
                <c:pt idx="1">
                  <c:v>High Cholesterol </c:v>
                </c:pt>
                <c:pt idx="2">
                  <c:v>Asthma</c:v>
                </c:pt>
                <c:pt idx="3">
                  <c:v>Diabetes*</c:v>
                </c:pt>
                <c:pt idx="4">
                  <c:v>Health is Fair
or Poor</c:v>
                </c:pt>
              </c:strCache>
            </c:strRef>
          </c:cat>
          <c:val>
            <c:numRef>
              <c:f>Section1!$B$93:$B$97</c:f>
              <c:numCache>
                <c:formatCode>0%</c:formatCode>
                <c:ptCount val="5"/>
                <c:pt idx="0">
                  <c:v>0.32</c:v>
                </c:pt>
                <c:pt idx="1">
                  <c:v>0.36399999999999999</c:v>
                </c:pt>
                <c:pt idx="2">
                  <c:v>0.14000000000000001</c:v>
                </c:pt>
                <c:pt idx="3">
                  <c:v>0.108</c:v>
                </c:pt>
                <c:pt idx="4">
                  <c:v>0.17799999999999999</c:v>
                </c:pt>
              </c:numCache>
            </c:numRef>
          </c:val>
          <c:extLst>
            <c:ext xmlns:c16="http://schemas.microsoft.com/office/drawing/2014/chart" uri="{C3380CC4-5D6E-409C-BE32-E72D297353CC}">
              <c16:uniqueId val="{00000000-E648-44A6-B593-BB8209731C09}"/>
            </c:ext>
          </c:extLst>
        </c:ser>
        <c:ser>
          <c:idx val="1"/>
          <c:order val="1"/>
          <c:tx>
            <c:strRef>
              <c:f>Section1!$C$92</c:f>
              <c:strCache>
                <c:ptCount val="1"/>
                <c:pt idx="0">
                  <c:v>Health Center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Section1!$A$93:$A$97</c:f>
              <c:strCache>
                <c:ptCount val="5"/>
                <c:pt idx="0">
                  <c:v>Hypertension</c:v>
                </c:pt>
                <c:pt idx="1">
                  <c:v>High Cholesterol </c:v>
                </c:pt>
                <c:pt idx="2">
                  <c:v>Asthma</c:v>
                </c:pt>
                <c:pt idx="3">
                  <c:v>Diabetes*</c:v>
                </c:pt>
                <c:pt idx="4">
                  <c:v>Health is Fair
or Poor</c:v>
                </c:pt>
              </c:strCache>
            </c:strRef>
          </c:cat>
          <c:val>
            <c:numRef>
              <c:f>Section1!$C$93:$C$97</c:f>
              <c:numCache>
                <c:formatCode>0%</c:formatCode>
                <c:ptCount val="5"/>
                <c:pt idx="0">
                  <c:v>0.45</c:v>
                </c:pt>
                <c:pt idx="1">
                  <c:v>0.42</c:v>
                </c:pt>
                <c:pt idx="2">
                  <c:v>0.21</c:v>
                </c:pt>
                <c:pt idx="3">
                  <c:v>0.21</c:v>
                </c:pt>
                <c:pt idx="4">
                  <c:v>0.42</c:v>
                </c:pt>
              </c:numCache>
            </c:numRef>
          </c:val>
          <c:extLst>
            <c:ext xmlns:c16="http://schemas.microsoft.com/office/drawing/2014/chart" uri="{C3380CC4-5D6E-409C-BE32-E72D297353CC}">
              <c16:uniqueId val="{00000001-E648-44A6-B593-BB8209731C09}"/>
            </c:ext>
          </c:extLst>
        </c:ser>
        <c:dLbls>
          <c:dLblPos val="outEnd"/>
          <c:showLegendKey val="0"/>
          <c:showVal val="1"/>
          <c:showCatName val="0"/>
          <c:showSerName val="0"/>
          <c:showPercent val="0"/>
          <c:showBubbleSize val="0"/>
        </c:dLbls>
        <c:gapWidth val="219"/>
        <c:overlap val="-27"/>
        <c:axId val="1699704255"/>
        <c:axId val="1880752239"/>
      </c:barChart>
      <c:catAx>
        <c:axId val="1699704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Yu Gothic UI Semilight" panose="020B0400000000000000" pitchFamily="34" charset="-128"/>
                <a:ea typeface="Yu Gothic UI Semilight" panose="020B0400000000000000" pitchFamily="34" charset="-128"/>
                <a:cs typeface="+mn-cs"/>
              </a:defRPr>
            </a:pPr>
            <a:endParaRPr lang="en-US"/>
          </a:p>
        </c:txPr>
        <c:crossAx val="1880752239"/>
        <c:crosses val="autoZero"/>
        <c:auto val="1"/>
        <c:lblAlgn val="ctr"/>
        <c:lblOffset val="100"/>
        <c:noMultiLvlLbl val="0"/>
      </c:catAx>
      <c:valAx>
        <c:axId val="1880752239"/>
        <c:scaling>
          <c:orientation val="minMax"/>
        </c:scaling>
        <c:delete val="1"/>
        <c:axPos val="l"/>
        <c:numFmt formatCode="0%" sourceLinked="1"/>
        <c:majorTickMark val="none"/>
        <c:minorTickMark val="none"/>
        <c:tickLblPos val="nextTo"/>
        <c:crossAx val="16997042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Entry>
      <c:layout>
        <c:manualLayout>
          <c:xMode val="edge"/>
          <c:yMode val="edge"/>
          <c:x val="0.27314413823272093"/>
          <c:y val="1.747594050743657E-3"/>
          <c:w val="0.45371161417322836"/>
          <c:h val="7.541289977641683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a:solidFill>
            <a:srgbClr val="003C6A"/>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39907640410925E-2"/>
          <c:y val="4.1280985710119567E-2"/>
          <c:w val="0.5960565882872888"/>
          <c:h val="0.85389277729172741"/>
        </c:manualLayout>
      </c:layout>
      <c:lineChart>
        <c:grouping val="standard"/>
        <c:varyColors val="0"/>
        <c:ser>
          <c:idx val="1"/>
          <c:order val="0"/>
          <c:tx>
            <c:strRef>
              <c:f>NewFigures!$A$46</c:f>
              <c:strCache>
                <c:ptCount val="1"/>
                <c:pt idx="0">
                  <c:v>Overweight/Obesity</c:v>
                </c:pt>
              </c:strCache>
            </c:strRef>
          </c:tx>
          <c:spPr>
            <a:ln w="34925" cap="rnd">
              <a:solidFill>
                <a:srgbClr val="003C6A">
                  <a:alpha val="60000"/>
                </a:srgbClr>
              </a:solidFill>
              <a:round/>
            </a:ln>
            <a:effectLst/>
          </c:spPr>
          <c:marker>
            <c:symbol val="circle"/>
            <c:size val="9"/>
            <c:spPr>
              <a:noFill/>
              <a:ln w="28575">
                <a:solidFill>
                  <a:srgbClr val="003C6A">
                    <a:alpha val="60000"/>
                  </a:srgbClr>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975-428A-B8AC-18F436FB03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NewFigures!$B$45:$F$45</c:f>
              <c:numCache>
                <c:formatCode>General</c:formatCode>
                <c:ptCount val="5"/>
                <c:pt idx="0">
                  <c:v>2013</c:v>
                </c:pt>
                <c:pt idx="1">
                  <c:v>2014</c:v>
                </c:pt>
                <c:pt idx="2">
                  <c:v>2015</c:v>
                </c:pt>
                <c:pt idx="3">
                  <c:v>2016</c:v>
                </c:pt>
                <c:pt idx="4">
                  <c:v>2017</c:v>
                </c:pt>
              </c:numCache>
            </c:numRef>
          </c:cat>
          <c:val>
            <c:numRef>
              <c:f>NewFigures!$B$46:$F$46</c:f>
              <c:numCache>
                <c:formatCode>0%</c:formatCode>
                <c:ptCount val="5"/>
                <c:pt idx="0">
                  <c:v>0</c:v>
                </c:pt>
                <c:pt idx="1">
                  <c:v>0.26660918841213255</c:v>
                </c:pt>
                <c:pt idx="2">
                  <c:v>0.52450059221153189</c:v>
                </c:pt>
                <c:pt idx="3">
                  <c:v>1.0074669369132023</c:v>
                </c:pt>
                <c:pt idx="4">
                  <c:v>1.4646264130382582</c:v>
                </c:pt>
              </c:numCache>
            </c:numRef>
          </c:val>
          <c:smooth val="0"/>
          <c:extLst>
            <c:ext xmlns:c16="http://schemas.microsoft.com/office/drawing/2014/chart" uri="{C3380CC4-5D6E-409C-BE32-E72D297353CC}">
              <c16:uniqueId val="{00000000-5A7E-437B-8D66-5B68B75E0F44}"/>
            </c:ext>
          </c:extLst>
        </c:ser>
        <c:ser>
          <c:idx val="2"/>
          <c:order val="1"/>
          <c:tx>
            <c:strRef>
              <c:f>NewFigures!$A$47</c:f>
              <c:strCache>
                <c:ptCount val="1"/>
                <c:pt idx="0">
                  <c:v>COPD*</c:v>
                </c:pt>
              </c:strCache>
            </c:strRef>
          </c:tx>
          <c:spPr>
            <a:ln w="34925" cap="rnd">
              <a:solidFill>
                <a:srgbClr val="E87200">
                  <a:alpha val="60000"/>
                </a:srgbClr>
              </a:solidFill>
              <a:round/>
            </a:ln>
            <a:effectLst/>
          </c:spPr>
          <c:marker>
            <c:symbol val="circle"/>
            <c:size val="9"/>
            <c:spPr>
              <a:noFill/>
              <a:ln w="28575">
                <a:solidFill>
                  <a:srgbClr val="E87200">
                    <a:alpha val="60000"/>
                  </a:srgbClr>
                </a:solidFill>
              </a:ln>
              <a:effectLst/>
            </c:spPr>
          </c:marker>
          <c:dLbls>
            <c:dLbl>
              <c:idx val="4"/>
              <c:layout>
                <c:manualLayout>
                  <c:x val="1.145475372279496E-3"/>
                  <c:y val="5.2469135802469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75-428A-B8AC-18F436FB03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5E5E5E"/>
                      </a:solidFill>
                      <a:round/>
                      <a:headEnd type="oval"/>
                    </a:ln>
                    <a:effectLst/>
                  </c:spPr>
                </c15:leaderLines>
              </c:ext>
            </c:extLst>
          </c:dLbls>
          <c:cat>
            <c:numRef>
              <c:f>NewFigures!$B$45:$F$45</c:f>
              <c:numCache>
                <c:formatCode>General</c:formatCode>
                <c:ptCount val="5"/>
                <c:pt idx="0">
                  <c:v>2013</c:v>
                </c:pt>
                <c:pt idx="1">
                  <c:v>2014</c:v>
                </c:pt>
                <c:pt idx="2">
                  <c:v>2015</c:v>
                </c:pt>
                <c:pt idx="3">
                  <c:v>2016</c:v>
                </c:pt>
                <c:pt idx="4">
                  <c:v>2017</c:v>
                </c:pt>
              </c:numCache>
            </c:numRef>
          </c:cat>
          <c:val>
            <c:numRef>
              <c:f>NewFigures!$B$47:$F$47</c:f>
              <c:numCache>
                <c:formatCode>0%</c:formatCode>
                <c:ptCount val="5"/>
                <c:pt idx="0">
                  <c:v>0</c:v>
                </c:pt>
                <c:pt idx="1">
                  <c:v>4.6219246903653283E-2</c:v>
                </c:pt>
                <c:pt idx="2">
                  <c:v>0.55702763181679349</c:v>
                </c:pt>
                <c:pt idx="3">
                  <c:v>1.3133184982952173</c:v>
                </c:pt>
                <c:pt idx="4">
                  <c:v>1.4251859054671479</c:v>
                </c:pt>
              </c:numCache>
            </c:numRef>
          </c:val>
          <c:smooth val="0"/>
          <c:extLst>
            <c:ext xmlns:c16="http://schemas.microsoft.com/office/drawing/2014/chart" uri="{C3380CC4-5D6E-409C-BE32-E72D297353CC}">
              <c16:uniqueId val="{00000001-5A7E-437B-8D66-5B68B75E0F44}"/>
            </c:ext>
          </c:extLst>
        </c:ser>
        <c:ser>
          <c:idx val="0"/>
          <c:order val="2"/>
          <c:tx>
            <c:strRef>
              <c:f>NewFigures!$A$48</c:f>
              <c:strCache>
                <c:ptCount val="1"/>
                <c:pt idx="0">
                  <c:v>Substance Use Disorder**</c:v>
                </c:pt>
              </c:strCache>
            </c:strRef>
          </c:tx>
          <c:spPr>
            <a:ln w="34925" cap="rnd">
              <a:solidFill>
                <a:srgbClr val="789904">
                  <a:alpha val="60000"/>
                </a:srgbClr>
              </a:solidFill>
              <a:round/>
            </a:ln>
            <a:effectLst/>
          </c:spPr>
          <c:marker>
            <c:symbol val="circle"/>
            <c:size val="9"/>
            <c:spPr>
              <a:noFill/>
              <a:ln w="28575">
                <a:solidFill>
                  <a:srgbClr val="789904">
                    <a:alpha val="60000"/>
                  </a:srgbClr>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975-428A-B8AC-18F436FB03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NewFigures!$B$45:$F$45</c:f>
              <c:numCache>
                <c:formatCode>General</c:formatCode>
                <c:ptCount val="5"/>
                <c:pt idx="0">
                  <c:v>2013</c:v>
                </c:pt>
                <c:pt idx="1">
                  <c:v>2014</c:v>
                </c:pt>
                <c:pt idx="2">
                  <c:v>2015</c:v>
                </c:pt>
                <c:pt idx="3">
                  <c:v>2016</c:v>
                </c:pt>
                <c:pt idx="4">
                  <c:v>2017</c:v>
                </c:pt>
              </c:numCache>
            </c:numRef>
          </c:cat>
          <c:val>
            <c:numRef>
              <c:f>NewFigures!$B$48:$F$48</c:f>
              <c:numCache>
                <c:formatCode>0%</c:formatCode>
                <c:ptCount val="5"/>
                <c:pt idx="0">
                  <c:v>0</c:v>
                </c:pt>
                <c:pt idx="1">
                  <c:v>0.11531306360679949</c:v>
                </c:pt>
                <c:pt idx="2">
                  <c:v>0.34654628853827912</c:v>
                </c:pt>
                <c:pt idx="3">
                  <c:v>0.49494795290909865</c:v>
                </c:pt>
                <c:pt idx="4">
                  <c:v>0.72540721700725674</c:v>
                </c:pt>
              </c:numCache>
            </c:numRef>
          </c:val>
          <c:smooth val="0"/>
          <c:extLst>
            <c:ext xmlns:c16="http://schemas.microsoft.com/office/drawing/2014/chart" uri="{C3380CC4-5D6E-409C-BE32-E72D297353CC}">
              <c16:uniqueId val="{00000009-B975-428A-B8AC-18F436FB03E0}"/>
            </c:ext>
          </c:extLst>
        </c:ser>
        <c:ser>
          <c:idx val="3"/>
          <c:order val="3"/>
          <c:tx>
            <c:strRef>
              <c:f>NewFigures!$A$49</c:f>
              <c:strCache>
                <c:ptCount val="1"/>
                <c:pt idx="0">
                  <c:v>HIV</c:v>
                </c:pt>
              </c:strCache>
            </c:strRef>
          </c:tx>
          <c:spPr>
            <a:ln w="34925" cap="rnd">
              <a:solidFill>
                <a:srgbClr val="FFB71B">
                  <a:alpha val="60000"/>
                </a:srgbClr>
              </a:solidFill>
              <a:round/>
            </a:ln>
            <a:effectLst/>
          </c:spPr>
          <c:marker>
            <c:symbol val="circle"/>
            <c:size val="8"/>
            <c:spPr>
              <a:noFill/>
              <a:ln w="28575">
                <a:solidFill>
                  <a:srgbClr val="FFB71B">
                    <a:alpha val="60000"/>
                  </a:srgbClr>
                </a:solidFill>
              </a:ln>
              <a:effectLst/>
            </c:spPr>
          </c:marker>
          <c:dLbls>
            <c:dLbl>
              <c:idx val="4"/>
              <c:layout>
                <c:manualLayout>
                  <c:x val="1.145475372279496E-3"/>
                  <c:y val="-5.2469135802469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975-428A-B8AC-18F436FB03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5E5E5E"/>
                      </a:solidFill>
                      <a:round/>
                      <a:headEnd type="oval"/>
                    </a:ln>
                    <a:effectLst/>
                  </c:spPr>
                </c15:leaderLines>
              </c:ext>
            </c:extLst>
          </c:dLbls>
          <c:cat>
            <c:numRef>
              <c:f>NewFigures!$B$45:$F$45</c:f>
              <c:numCache>
                <c:formatCode>General</c:formatCode>
                <c:ptCount val="5"/>
                <c:pt idx="0">
                  <c:v>2013</c:v>
                </c:pt>
                <c:pt idx="1">
                  <c:v>2014</c:v>
                </c:pt>
                <c:pt idx="2">
                  <c:v>2015</c:v>
                </c:pt>
                <c:pt idx="3">
                  <c:v>2016</c:v>
                </c:pt>
                <c:pt idx="4">
                  <c:v>2017</c:v>
                </c:pt>
              </c:numCache>
            </c:numRef>
          </c:cat>
          <c:val>
            <c:numRef>
              <c:f>NewFigures!$B$49:$F$49</c:f>
              <c:numCache>
                <c:formatCode>0%</c:formatCode>
                <c:ptCount val="5"/>
                <c:pt idx="0">
                  <c:v>0</c:v>
                </c:pt>
                <c:pt idx="1">
                  <c:v>0.16564576636833853</c:v>
                </c:pt>
                <c:pt idx="2">
                  <c:v>0.34285788548011192</c:v>
                </c:pt>
                <c:pt idx="3">
                  <c:v>0.37170012389426532</c:v>
                </c:pt>
                <c:pt idx="4">
                  <c:v>0.43600384678697984</c:v>
                </c:pt>
              </c:numCache>
            </c:numRef>
          </c:val>
          <c:smooth val="0"/>
          <c:extLst>
            <c:ext xmlns:c16="http://schemas.microsoft.com/office/drawing/2014/chart" uri="{C3380CC4-5D6E-409C-BE32-E72D297353CC}">
              <c16:uniqueId val="{0000000A-B975-428A-B8AC-18F436FB03E0}"/>
            </c:ext>
          </c:extLst>
        </c:ser>
        <c:ser>
          <c:idx val="4"/>
          <c:order val="4"/>
          <c:tx>
            <c:strRef>
              <c:f>NewFigures!$A$50</c:f>
              <c:strCache>
                <c:ptCount val="1"/>
                <c:pt idx="0">
                  <c:v>Depression</c:v>
                </c:pt>
              </c:strCache>
            </c:strRef>
          </c:tx>
          <c:spPr>
            <a:ln w="34925" cap="rnd">
              <a:solidFill>
                <a:srgbClr val="9B552B">
                  <a:alpha val="60000"/>
                </a:srgbClr>
              </a:solidFill>
              <a:round/>
            </a:ln>
            <a:effectLst/>
          </c:spPr>
          <c:marker>
            <c:symbol val="circle"/>
            <c:size val="8"/>
            <c:spPr>
              <a:noFill/>
              <a:ln w="28575">
                <a:solidFill>
                  <a:srgbClr val="9B552B">
                    <a:alpha val="60000"/>
                  </a:srgbClr>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975-428A-B8AC-18F436FB03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NewFigures!$B$45:$F$45</c:f>
              <c:numCache>
                <c:formatCode>General</c:formatCode>
                <c:ptCount val="5"/>
                <c:pt idx="0">
                  <c:v>2013</c:v>
                </c:pt>
                <c:pt idx="1">
                  <c:v>2014</c:v>
                </c:pt>
                <c:pt idx="2">
                  <c:v>2015</c:v>
                </c:pt>
                <c:pt idx="3">
                  <c:v>2016</c:v>
                </c:pt>
                <c:pt idx="4">
                  <c:v>2017</c:v>
                </c:pt>
              </c:numCache>
            </c:numRef>
          </c:cat>
          <c:val>
            <c:numRef>
              <c:f>NewFigures!$B$50:$F$50</c:f>
              <c:numCache>
                <c:formatCode>0%</c:formatCode>
                <c:ptCount val="5"/>
                <c:pt idx="0">
                  <c:v>0</c:v>
                </c:pt>
                <c:pt idx="1">
                  <c:v>9.4175398997542806E-2</c:v>
                </c:pt>
                <c:pt idx="2">
                  <c:v>0.17933683133289835</c:v>
                </c:pt>
                <c:pt idx="3">
                  <c:v>0.30038447997305051</c:v>
                </c:pt>
                <c:pt idx="4">
                  <c:v>0.38931956834628617</c:v>
                </c:pt>
              </c:numCache>
            </c:numRef>
          </c:val>
          <c:smooth val="0"/>
          <c:extLst>
            <c:ext xmlns:c16="http://schemas.microsoft.com/office/drawing/2014/chart" uri="{C3380CC4-5D6E-409C-BE32-E72D297353CC}">
              <c16:uniqueId val="{0000000B-B975-428A-B8AC-18F436FB03E0}"/>
            </c:ext>
          </c:extLst>
        </c:ser>
        <c:ser>
          <c:idx val="5"/>
          <c:order val="5"/>
          <c:tx>
            <c:strRef>
              <c:f>NewFigures!$A$51</c:f>
              <c:strCache>
                <c:ptCount val="1"/>
                <c:pt idx="0">
                  <c:v>Diabetes</c:v>
                </c:pt>
              </c:strCache>
            </c:strRef>
          </c:tx>
          <c:spPr>
            <a:ln w="34925" cap="rnd">
              <a:solidFill>
                <a:srgbClr val="7B6756">
                  <a:alpha val="60000"/>
                </a:srgbClr>
              </a:solidFill>
              <a:round/>
            </a:ln>
            <a:effectLst/>
          </c:spPr>
          <c:marker>
            <c:symbol val="circle"/>
            <c:size val="8"/>
            <c:spPr>
              <a:noFill/>
              <a:ln w="28575">
                <a:solidFill>
                  <a:srgbClr val="5E5E5E">
                    <a:alpha val="60000"/>
                  </a:srgbClr>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975-428A-B8AC-18F436FB03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NewFigures!$B$45:$F$45</c:f>
              <c:numCache>
                <c:formatCode>General</c:formatCode>
                <c:ptCount val="5"/>
                <c:pt idx="0">
                  <c:v>2013</c:v>
                </c:pt>
                <c:pt idx="1">
                  <c:v>2014</c:v>
                </c:pt>
                <c:pt idx="2">
                  <c:v>2015</c:v>
                </c:pt>
                <c:pt idx="3">
                  <c:v>2016</c:v>
                </c:pt>
                <c:pt idx="4">
                  <c:v>2017</c:v>
                </c:pt>
              </c:numCache>
            </c:numRef>
          </c:cat>
          <c:val>
            <c:numRef>
              <c:f>NewFigures!$B$51:$F$51</c:f>
              <c:numCache>
                <c:formatCode>0%</c:formatCode>
                <c:ptCount val="5"/>
                <c:pt idx="0">
                  <c:v>0</c:v>
                </c:pt>
                <c:pt idx="1">
                  <c:v>6.5191479054588108E-2</c:v>
                </c:pt>
                <c:pt idx="2">
                  <c:v>0.12512960743819213</c:v>
                </c:pt>
                <c:pt idx="3">
                  <c:v>0.21287065602610847</c:v>
                </c:pt>
                <c:pt idx="4">
                  <c:v>0.29696994807203625</c:v>
                </c:pt>
              </c:numCache>
            </c:numRef>
          </c:val>
          <c:smooth val="0"/>
          <c:extLst>
            <c:ext xmlns:c16="http://schemas.microsoft.com/office/drawing/2014/chart" uri="{C3380CC4-5D6E-409C-BE32-E72D297353CC}">
              <c16:uniqueId val="{0000000C-B975-428A-B8AC-18F436FB03E0}"/>
            </c:ext>
          </c:extLst>
        </c:ser>
        <c:ser>
          <c:idx val="6"/>
          <c:order val="6"/>
          <c:tx>
            <c:strRef>
              <c:f>NewFigures!$A$52</c:f>
              <c:strCache>
                <c:ptCount val="1"/>
                <c:pt idx="0">
                  <c:v>Growth in Total Patients</c:v>
                </c:pt>
              </c:strCache>
            </c:strRef>
          </c:tx>
          <c:spPr>
            <a:ln w="38100" cap="rnd">
              <a:solidFill>
                <a:srgbClr val="D7282F"/>
              </a:solidFill>
              <a:prstDash val="dash"/>
              <a:round/>
            </a:ln>
            <a:effectLst/>
          </c:spPr>
          <c:marker>
            <c:symbol val="diamond"/>
            <c:size val="8"/>
            <c:spPr>
              <a:solidFill>
                <a:srgbClr val="D7282F"/>
              </a:solidFill>
              <a:ln w="34925">
                <a:solidFill>
                  <a:srgbClr val="D7282F"/>
                </a:solidFill>
              </a:ln>
              <a:effectLst/>
            </c:spPr>
          </c:marker>
          <c:dLbls>
            <c:dLbl>
              <c:idx val="4"/>
              <c:layout>
                <c:manualLayout>
                  <c:x val="2.2909507445589921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975-428A-B8AC-18F436FB03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5E5E5E"/>
                      </a:solidFill>
                      <a:round/>
                      <a:headEnd type="oval" w="med" len="med"/>
                    </a:ln>
                    <a:effectLst/>
                  </c:spPr>
                </c15:leaderLines>
              </c:ext>
            </c:extLst>
          </c:dLbls>
          <c:cat>
            <c:numRef>
              <c:f>NewFigures!$B$45:$F$45</c:f>
              <c:numCache>
                <c:formatCode>General</c:formatCode>
                <c:ptCount val="5"/>
                <c:pt idx="0">
                  <c:v>2013</c:v>
                </c:pt>
                <c:pt idx="1">
                  <c:v>2014</c:v>
                </c:pt>
                <c:pt idx="2">
                  <c:v>2015</c:v>
                </c:pt>
                <c:pt idx="3">
                  <c:v>2016</c:v>
                </c:pt>
                <c:pt idx="4">
                  <c:v>2017</c:v>
                </c:pt>
              </c:numCache>
            </c:numRef>
          </c:cat>
          <c:val>
            <c:numRef>
              <c:f>NewFigures!$B$52:$F$52</c:f>
              <c:numCache>
                <c:formatCode>0%</c:formatCode>
                <c:ptCount val="5"/>
                <c:pt idx="0">
                  <c:v>0</c:v>
                </c:pt>
                <c:pt idx="1">
                  <c:v>5.275831207902254E-2</c:v>
                </c:pt>
                <c:pt idx="2">
                  <c:v>0.11823929389125448</c:v>
                </c:pt>
                <c:pt idx="3">
                  <c:v>0.19023968603069963</c:v>
                </c:pt>
                <c:pt idx="4">
                  <c:v>0.25072102799447599</c:v>
                </c:pt>
              </c:numCache>
            </c:numRef>
          </c:val>
          <c:smooth val="0"/>
          <c:extLst>
            <c:ext xmlns:c16="http://schemas.microsoft.com/office/drawing/2014/chart" uri="{C3380CC4-5D6E-409C-BE32-E72D297353CC}">
              <c16:uniqueId val="{0000000D-B975-428A-B8AC-18F436FB03E0}"/>
            </c:ext>
          </c:extLst>
        </c:ser>
        <c:dLbls>
          <c:showLegendKey val="0"/>
          <c:showVal val="0"/>
          <c:showCatName val="0"/>
          <c:showSerName val="0"/>
          <c:showPercent val="0"/>
          <c:showBubbleSize val="0"/>
        </c:dLbls>
        <c:marker val="1"/>
        <c:smooth val="0"/>
        <c:axId val="1878042608"/>
        <c:axId val="2007026368"/>
      </c:lineChart>
      <c:catAx>
        <c:axId val="1878042608"/>
        <c:scaling>
          <c:orientation val="minMax"/>
        </c:scaling>
        <c:delete val="0"/>
        <c:axPos val="b"/>
        <c:numFmt formatCode="General" sourceLinked="1"/>
        <c:majorTickMark val="cross"/>
        <c:minorTickMark val="none"/>
        <c:tickLblPos val="nextTo"/>
        <c:spPr>
          <a:noFill/>
          <a:ln w="9525" cap="flat" cmpd="sng" algn="ctr">
            <a:solidFill>
              <a:srgbClr val="5E5E5E"/>
            </a:solidFill>
            <a:round/>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2007026368"/>
        <c:crosses val="autoZero"/>
        <c:auto val="1"/>
        <c:lblAlgn val="ctr"/>
        <c:lblOffset val="100"/>
        <c:noMultiLvlLbl val="0"/>
      </c:catAx>
      <c:valAx>
        <c:axId val="2007026368"/>
        <c:scaling>
          <c:orientation val="minMax"/>
          <c:max val="1.5"/>
        </c:scaling>
        <c:delete val="0"/>
        <c:axPos val="l"/>
        <c:majorGridlines>
          <c:spPr>
            <a:ln w="9525" cap="flat" cmpd="sng" algn="ctr">
              <a:solidFill>
                <a:srgbClr val="A4A3A4"/>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E5E5E"/>
                </a:solidFill>
                <a:latin typeface="Yu Gothic UI Semilight" panose="020B0400000000000000" pitchFamily="34" charset="-128"/>
                <a:ea typeface="Yu Gothic UI Semilight" panose="020B0400000000000000" pitchFamily="34" charset="-128"/>
                <a:cs typeface="+mn-cs"/>
              </a:defRPr>
            </a:pPr>
            <a:endParaRPr lang="en-US"/>
          </a:p>
        </c:txPr>
        <c:crossAx val="1878042608"/>
        <c:crosses val="autoZero"/>
        <c:crossBetween val="midCat"/>
        <c:majorUnit val="0.25"/>
      </c:valAx>
      <c:spPr>
        <a:noFill/>
        <a:ln>
          <a:solidFill>
            <a:srgbClr val="5E5E5E"/>
          </a:solidFill>
        </a:ln>
        <a:effectLst/>
      </c:spPr>
    </c:plotArea>
    <c:legend>
      <c:legendPos val="b"/>
      <c:layout>
        <c:manualLayout>
          <c:xMode val="edge"/>
          <c:yMode val="edge"/>
          <c:x val="0.7615398075240597"/>
          <c:y val="1.2910469524642755E-2"/>
          <c:w val="0.23694320426441537"/>
          <c:h val="0.88119488851772321"/>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E5E5E"/>
              </a:solidFill>
              <a:latin typeface="Yu Gothic UI Semibold" panose="020B0700000000000000" pitchFamily="34" charset="-128"/>
              <a:ea typeface="Yu Gothic UI Semibold" panose="020B0700000000000000" pitchFamily="34" charset="-128"/>
              <a:cs typeface="+mn-cs"/>
            </a:defRPr>
          </a:pPr>
          <a:endParaRPr lang="en-US"/>
        </a:p>
      </c:txPr>
    </c:legend>
    <c:plotVisOnly val="1"/>
    <c:dispBlanksAs val="gap"/>
    <c:showDLblsOverMax val="0"/>
    <c:extLst/>
  </c:chart>
  <c:spPr>
    <a:noFill/>
    <a:ln>
      <a:noFill/>
    </a:ln>
    <a:effectLst/>
  </c:spPr>
  <c:txPr>
    <a:bodyPr/>
    <a:lstStyle/>
    <a:p>
      <a:pPr>
        <a:defRPr sz="1200">
          <a:solidFill>
            <a:srgbClr val="5E5E5E"/>
          </a:solidFill>
          <a:latin typeface="Yu Gothic UI Semilight" panose="020B0400000000000000" pitchFamily="34" charset="-128"/>
          <a:ea typeface="Yu Gothic UI Semilight" panose="020B0400000000000000" pitchFamily="34" charset="-128"/>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Health Centers</c:v>
                </c:pt>
              </c:strCache>
            </c:strRef>
          </c:tx>
          <c:spPr>
            <a:solidFill>
              <a:schemeClr val="accent1"/>
            </a:solidFill>
            <a:ln>
              <a:noFill/>
            </a:ln>
            <a:effectLst/>
          </c:spPr>
          <c:invertIfNegative val="0"/>
          <c:cat>
            <c:strRef>
              <c:f>Sheet1!$A$2:$A$3</c:f>
              <c:strCache>
                <c:ptCount val="2"/>
                <c:pt idx="0">
                  <c:v>Any chronic condition</c:v>
                </c:pt>
                <c:pt idx="1">
                  <c:v>2 or more chronic conditions</c:v>
                </c:pt>
              </c:strCache>
            </c:strRef>
          </c:cat>
          <c:val>
            <c:numRef>
              <c:f>Sheet1!$B$2:$B$3</c:f>
              <c:numCache>
                <c:formatCode>General</c:formatCode>
                <c:ptCount val="2"/>
                <c:pt idx="0">
                  <c:v>0.35</c:v>
                </c:pt>
                <c:pt idx="1">
                  <c:v>0.31</c:v>
                </c:pt>
              </c:numCache>
            </c:numRef>
          </c:val>
          <c:extLst>
            <c:ext xmlns:c16="http://schemas.microsoft.com/office/drawing/2014/chart" uri="{C3380CC4-5D6E-409C-BE32-E72D297353CC}">
              <c16:uniqueId val="{00000000-5299-46A2-B0DE-647B3A08497B}"/>
            </c:ext>
          </c:extLst>
        </c:ser>
        <c:dLbls>
          <c:showLegendKey val="0"/>
          <c:showVal val="0"/>
          <c:showCatName val="0"/>
          <c:showSerName val="0"/>
          <c:showPercent val="0"/>
          <c:showBubbleSize val="0"/>
        </c:dLbls>
        <c:gapWidth val="219"/>
        <c:overlap val="-27"/>
        <c:axId val="983101600"/>
        <c:axId val="980608944"/>
      </c:barChart>
      <c:catAx>
        <c:axId val="98310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crossAx val="980608944"/>
        <c:crosses val="autoZero"/>
        <c:auto val="1"/>
        <c:lblAlgn val="ctr"/>
        <c:lblOffset val="100"/>
        <c:noMultiLvlLbl val="0"/>
      </c:catAx>
      <c:valAx>
        <c:axId val="98060894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r>
                  <a:rPr lang="en-US" dirty="0">
                    <a:latin typeface="Yu Gothic UI Semilight" panose="020B0400000000000000" pitchFamily="34" charset="-128"/>
                    <a:ea typeface="Yu Gothic UI Semilight" panose="020B0400000000000000" pitchFamily="34" charset="-128"/>
                  </a:rPr>
                  <a:t>Likelihood</a:t>
                </a:r>
                <a:r>
                  <a:rPr lang="en-US" baseline="0" dirty="0">
                    <a:latin typeface="Yu Gothic UI Semilight" panose="020B0400000000000000" pitchFamily="34" charset="-128"/>
                    <a:ea typeface="Yu Gothic UI Semilight" panose="020B0400000000000000" pitchFamily="34" charset="-128"/>
                  </a:rPr>
                  <a:t> compared to private practices</a:t>
                </a:r>
                <a:endParaRPr lang="en-US" dirty="0">
                  <a:latin typeface="Yu Gothic UI Semilight" panose="020B0400000000000000" pitchFamily="34" charset="-128"/>
                  <a:ea typeface="Yu Gothic UI Semilight" panose="020B0400000000000000" pitchFamily="34" charset="-128"/>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Yu Gothic UI Semilight" panose="020B0400000000000000" pitchFamily="34" charset="-128"/>
                <a:ea typeface="Yu Gothic UI Semilight" panose="020B0400000000000000" pitchFamily="34" charset="-128"/>
                <a:cs typeface="+mn-cs"/>
              </a:defRPr>
            </a:pPr>
            <a:endParaRPr lang="en-US"/>
          </a:p>
        </c:txPr>
        <c:crossAx val="983101600"/>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Section1!$A$103:$A$109</cx:f>
        <cx:lvl ptCount="7">
          <cx:pt idx="0">Under 5</cx:pt>
          <cx:pt idx="1">Ages 5 - 12</cx:pt>
          <cx:pt idx="2">Ages 13 - 17</cx:pt>
          <cx:pt idx="3">Ages 18 - 19</cx:pt>
          <cx:pt idx="4">Ages 20 - 44</cx:pt>
          <cx:pt idx="5">Ages 45 - 64</cx:pt>
          <cx:pt idx="6">Ages 65+</cx:pt>
        </cx:lvl>
      </cx:strDim>
      <cx:numDim type="val">
        <cx:f>Section1!$C$103:$C$109</cx:f>
        <cx:lvl ptCount="7" formatCode="0%">
          <cx:pt idx="0">0.079912672904246418</cx:pt>
          <cx:pt idx="1">0.11981334478592959</cx:pt>
          <cx:pt idx="2">0.075615081261703687</cx:pt>
          <cx:pt idx="3">0.027527537873330801</cx:pt>
          <cx:pt idx="4">0.34291641846703863</cx:pt>
          <cx:pt idx="5">0.25167660881713505</cx:pt>
          <cx:pt idx="6">0.10253833589061581</cx:pt>
        </cx:lvl>
      </cx:numDim>
    </cx:data>
  </cx:chartData>
  <cx:chart>
    <cx:plotArea>
      <cx:plotAreaRegion>
        <cx:series layoutId="waterfall" uniqueId="{84E80ADC-7D20-4F30-88ED-898D82861C9C}">
          <cx:dataPt idx="1">
            <cx:spPr>
              <a:solidFill>
                <a:srgbClr val="E87200"/>
              </a:solidFill>
            </cx:spPr>
          </cx:dataPt>
          <cx:dataPt idx="2">
            <cx:spPr>
              <a:solidFill>
                <a:srgbClr val="789904"/>
              </a:solidFill>
            </cx:spPr>
          </cx:dataPt>
          <cx:dataPt idx="3">
            <cx:spPr>
              <a:solidFill>
                <a:srgbClr val="FFB71B"/>
              </a:solidFill>
            </cx:spPr>
          </cx:dataPt>
          <cx:dataPt idx="5">
            <cx:spPr>
              <a:solidFill>
                <a:srgbClr val="E87200"/>
              </a:solidFill>
            </cx:spPr>
          </cx:dataPt>
          <cx:dataPt idx="6">
            <cx:spPr>
              <a:solidFill>
                <a:srgbClr val="789904"/>
              </a:solidFill>
            </cx:spPr>
          </cx:dataPt>
          <cx:dataId val="0"/>
          <cx:layoutPr>
            <cx:subtotals/>
          </cx:layoutPr>
        </cx:series>
      </cx:plotAreaRegion>
      <cx:axis id="0" hidden="1">
        <cx:catScaling gapWidth="0"/>
        <cx:tickLabels/>
      </cx:axis>
      <cx:axis id="1">
        <cx:valScaling max="1"/>
        <cx:majorTickMarks type="cross"/>
        <cx:tickLabels/>
        <cx:spPr>
          <a:ln>
            <a:solidFill>
              <a:srgbClr val="5E5E5E"/>
            </a:solidFill>
          </a:ln>
        </cx:spPr>
        <cx:txPr>
          <a:bodyPr spcFirstLastPara="1" vertOverflow="ellipsis" horzOverflow="overflow" wrap="square" lIns="0" tIns="0" rIns="0" bIns="0" anchor="ctr" anchorCtr="1"/>
          <a:lstStyle/>
          <a:p>
            <a:pPr algn="ctr" rtl="0">
              <a:defRPr sz="1400">
                <a:solidFill>
                  <a:srgbClr val="5E5E5E"/>
                </a:solidFill>
                <a:latin typeface="Yu Gothic UI Semilight" panose="020B0400000000000000" pitchFamily="34" charset="-128"/>
                <a:ea typeface="Yu Gothic UI Semilight" panose="020B0400000000000000" pitchFamily="34" charset="-128"/>
                <a:cs typeface="Yu Gothic UI Semilight" panose="020B0400000000000000" pitchFamily="34" charset="-128"/>
              </a:defRPr>
            </a:pPr>
            <a:endParaRPr lang="en-US" sz="1400" b="0" i="0" u="none" strike="noStrike" baseline="0">
              <a:solidFill>
                <a:srgbClr val="5E5E5E"/>
              </a:solidFill>
              <a:latin typeface="Yu Gothic UI Semilight" panose="020B0400000000000000" pitchFamily="34" charset="-128"/>
              <a:ea typeface="Yu Gothic UI Semilight" panose="020B0400000000000000" pitchFamily="34" charset="-128"/>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886" y="0"/>
            <a:ext cx="3038319" cy="465242"/>
          </a:xfrm>
          <a:prstGeom prst="rect">
            <a:avLst/>
          </a:prstGeom>
        </p:spPr>
        <p:txBody>
          <a:bodyPr vert="horz" lIns="91427" tIns="45713" rIns="91427" bIns="45713" rtlCol="0"/>
          <a:lstStyle>
            <a:lvl1pPr algn="r">
              <a:defRPr sz="1200"/>
            </a:lvl1pPr>
          </a:lstStyle>
          <a:p>
            <a:fld id="{2666F174-1BEC-4CCF-BF9C-FD9C4C5FF62B}" type="datetimeFigureOut">
              <a:rPr lang="en-US" smtClean="0"/>
              <a:t>2/11/2022</a:t>
            </a:fld>
            <a:endParaRPr lang="en-US" dirty="0"/>
          </a:p>
        </p:txBody>
      </p:sp>
      <p:sp>
        <p:nvSpPr>
          <p:cNvPr id="4" name="Footer Placeholder 3"/>
          <p:cNvSpPr>
            <a:spLocks noGrp="1"/>
          </p:cNvSpPr>
          <p:nvPr>
            <p:ph type="ftr" sz="quarter" idx="2"/>
          </p:nvPr>
        </p:nvSpPr>
        <p:spPr>
          <a:xfrm>
            <a:off x="0" y="8831160"/>
            <a:ext cx="3038319" cy="465240"/>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86" y="8831160"/>
            <a:ext cx="3038319" cy="465240"/>
          </a:xfrm>
          <a:prstGeom prst="rect">
            <a:avLst/>
          </a:prstGeom>
        </p:spPr>
        <p:txBody>
          <a:bodyPr vert="horz" lIns="91427" tIns="45713" rIns="91427" bIns="45713" rtlCol="0" anchor="b"/>
          <a:lstStyle>
            <a:lvl1pPr algn="r">
              <a:defRPr sz="1200"/>
            </a:lvl1pPr>
          </a:lstStyle>
          <a:p>
            <a:fld id="{AAB57D39-EDEE-4A21-B599-171EEC3C5478}" type="slidenum">
              <a:rPr lang="en-US" smtClean="0"/>
              <a:t>‹#›</a:t>
            </a:fld>
            <a:endParaRPr lang="en-US" dirty="0"/>
          </a:p>
        </p:txBody>
      </p:sp>
    </p:spTree>
    <p:extLst>
      <p:ext uri="{BB962C8B-B14F-4D97-AF65-F5344CB8AC3E}">
        <p14:creationId xmlns:p14="http://schemas.microsoft.com/office/powerpoint/2010/main" val="3199836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0" tIns="46576" rIns="93150" bIns="46576" rtlCol="0"/>
          <a:lstStyle>
            <a:lvl1pPr algn="r">
              <a:defRPr sz="1200"/>
            </a:lvl1pPr>
          </a:lstStyle>
          <a:p>
            <a:fld id="{D9F85A6F-5573-4B57-B865-4240F9FE7E7C}" type="datetimeFigureOut">
              <a:rPr lang="en-US" smtClean="0"/>
              <a:t>2/11/2022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0" tIns="46576" rIns="93150" bIns="46576" rtlCol="0" anchor="b"/>
          <a:lstStyle>
            <a:lvl1pPr algn="r">
              <a:defRPr sz="1200"/>
            </a:lvl1pPr>
          </a:lstStyle>
          <a:p>
            <a:fld id="{01D74043-D770-4E25-B179-A495E33640B0}" type="slidenum">
              <a:rPr lang="en-US" smtClean="0"/>
              <a:t>‹#›</a:t>
            </a:fld>
            <a:endParaRPr lang="en-US" dirty="0"/>
          </a:p>
        </p:txBody>
      </p:sp>
    </p:spTree>
    <p:extLst>
      <p:ext uri="{BB962C8B-B14F-4D97-AF65-F5344CB8AC3E}">
        <p14:creationId xmlns:p14="http://schemas.microsoft.com/office/powerpoint/2010/main" val="348993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a:t>
            </a:fld>
            <a:endParaRPr lang="en-US" dirty="0"/>
          </a:p>
        </p:txBody>
      </p:sp>
    </p:spTree>
    <p:extLst>
      <p:ext uri="{BB962C8B-B14F-4D97-AF65-F5344CB8AC3E}">
        <p14:creationId xmlns:p14="http://schemas.microsoft.com/office/powerpoint/2010/main" val="996137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10</a:t>
            </a:fld>
            <a:endParaRPr lang="en-US" dirty="0"/>
          </a:p>
        </p:txBody>
      </p:sp>
    </p:spTree>
    <p:extLst>
      <p:ext uri="{BB962C8B-B14F-4D97-AF65-F5344CB8AC3E}">
        <p14:creationId xmlns:p14="http://schemas.microsoft.com/office/powerpoint/2010/main" val="278151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11</a:t>
            </a:fld>
            <a:endParaRPr lang="en-US" dirty="0"/>
          </a:p>
        </p:txBody>
      </p:sp>
    </p:spTree>
    <p:extLst>
      <p:ext uri="{BB962C8B-B14F-4D97-AF65-F5344CB8AC3E}">
        <p14:creationId xmlns:p14="http://schemas.microsoft.com/office/powerpoint/2010/main" val="218334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12</a:t>
            </a:fld>
            <a:endParaRPr lang="en-US" dirty="0"/>
          </a:p>
        </p:txBody>
      </p:sp>
    </p:spTree>
    <p:extLst>
      <p:ext uri="{BB962C8B-B14F-4D97-AF65-F5344CB8AC3E}">
        <p14:creationId xmlns:p14="http://schemas.microsoft.com/office/powerpoint/2010/main" val="316969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13</a:t>
            </a:fld>
            <a:endParaRPr lang="en-US" dirty="0"/>
          </a:p>
        </p:txBody>
      </p:sp>
    </p:spTree>
    <p:extLst>
      <p:ext uri="{BB962C8B-B14F-4D97-AF65-F5344CB8AC3E}">
        <p14:creationId xmlns:p14="http://schemas.microsoft.com/office/powerpoint/2010/main" val="308304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14</a:t>
            </a:fld>
            <a:endParaRPr lang="en-US" dirty="0"/>
          </a:p>
        </p:txBody>
      </p:sp>
    </p:spTree>
    <p:extLst>
      <p:ext uri="{BB962C8B-B14F-4D97-AF65-F5344CB8AC3E}">
        <p14:creationId xmlns:p14="http://schemas.microsoft.com/office/powerpoint/2010/main" val="344163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15</a:t>
            </a:fld>
            <a:endParaRPr lang="en-US" dirty="0"/>
          </a:p>
        </p:txBody>
      </p:sp>
    </p:spTree>
    <p:extLst>
      <p:ext uri="{BB962C8B-B14F-4D97-AF65-F5344CB8AC3E}">
        <p14:creationId xmlns:p14="http://schemas.microsoft.com/office/powerpoint/2010/main" val="421982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16</a:t>
            </a:fld>
            <a:endParaRPr lang="en-US" dirty="0"/>
          </a:p>
        </p:txBody>
      </p:sp>
    </p:spTree>
    <p:extLst>
      <p:ext uri="{BB962C8B-B14F-4D97-AF65-F5344CB8AC3E}">
        <p14:creationId xmlns:p14="http://schemas.microsoft.com/office/powerpoint/2010/main" val="217171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17</a:t>
            </a:fld>
            <a:endParaRPr lang="en-US" dirty="0"/>
          </a:p>
        </p:txBody>
      </p:sp>
    </p:spTree>
    <p:extLst>
      <p:ext uri="{BB962C8B-B14F-4D97-AF65-F5344CB8AC3E}">
        <p14:creationId xmlns:p14="http://schemas.microsoft.com/office/powerpoint/2010/main" val="15758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18</a:t>
            </a:fld>
            <a:endParaRPr lang="en-US" dirty="0"/>
          </a:p>
        </p:txBody>
      </p:sp>
    </p:spTree>
    <p:extLst>
      <p:ext uri="{BB962C8B-B14F-4D97-AF65-F5344CB8AC3E}">
        <p14:creationId xmlns:p14="http://schemas.microsoft.com/office/powerpoint/2010/main" val="3396660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19</a:t>
            </a:fld>
            <a:endParaRPr lang="en-US" dirty="0"/>
          </a:p>
        </p:txBody>
      </p:sp>
    </p:spTree>
    <p:extLst>
      <p:ext uri="{BB962C8B-B14F-4D97-AF65-F5344CB8AC3E}">
        <p14:creationId xmlns:p14="http://schemas.microsoft.com/office/powerpoint/2010/main" val="324634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4043-D770-4E25-B179-A495E33640B0}" type="slidenum">
              <a:rPr lang="en-US" smtClean="0"/>
              <a:t>2</a:t>
            </a:fld>
            <a:endParaRPr lang="en-US" dirty="0"/>
          </a:p>
        </p:txBody>
      </p:sp>
    </p:spTree>
    <p:extLst>
      <p:ext uri="{BB962C8B-B14F-4D97-AF65-F5344CB8AC3E}">
        <p14:creationId xmlns:p14="http://schemas.microsoft.com/office/powerpoint/2010/main" val="2656891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20</a:t>
            </a:fld>
            <a:endParaRPr lang="en-US" dirty="0"/>
          </a:p>
        </p:txBody>
      </p:sp>
    </p:spTree>
    <p:extLst>
      <p:ext uri="{BB962C8B-B14F-4D97-AF65-F5344CB8AC3E}">
        <p14:creationId xmlns:p14="http://schemas.microsoft.com/office/powerpoint/2010/main" val="2633180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21</a:t>
            </a:fld>
            <a:endParaRPr lang="en-US" dirty="0"/>
          </a:p>
        </p:txBody>
      </p:sp>
    </p:spTree>
    <p:extLst>
      <p:ext uri="{BB962C8B-B14F-4D97-AF65-F5344CB8AC3E}">
        <p14:creationId xmlns:p14="http://schemas.microsoft.com/office/powerpoint/2010/main" val="82944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22</a:t>
            </a:fld>
            <a:endParaRPr lang="en-US" dirty="0"/>
          </a:p>
        </p:txBody>
      </p:sp>
    </p:spTree>
    <p:extLst>
      <p:ext uri="{BB962C8B-B14F-4D97-AF65-F5344CB8AC3E}">
        <p14:creationId xmlns:p14="http://schemas.microsoft.com/office/powerpoint/2010/main" val="126582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23</a:t>
            </a:fld>
            <a:endParaRPr lang="en-US" dirty="0"/>
          </a:p>
        </p:txBody>
      </p:sp>
    </p:spTree>
    <p:extLst>
      <p:ext uri="{BB962C8B-B14F-4D97-AF65-F5344CB8AC3E}">
        <p14:creationId xmlns:p14="http://schemas.microsoft.com/office/powerpoint/2010/main" val="2237912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24</a:t>
            </a:fld>
            <a:endParaRPr lang="en-US" dirty="0"/>
          </a:p>
        </p:txBody>
      </p:sp>
    </p:spTree>
    <p:extLst>
      <p:ext uri="{BB962C8B-B14F-4D97-AF65-F5344CB8AC3E}">
        <p14:creationId xmlns:p14="http://schemas.microsoft.com/office/powerpoint/2010/main" val="1309174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25</a:t>
            </a:fld>
            <a:endParaRPr lang="en-US" dirty="0"/>
          </a:p>
        </p:txBody>
      </p:sp>
    </p:spTree>
    <p:extLst>
      <p:ext uri="{BB962C8B-B14F-4D97-AF65-F5344CB8AC3E}">
        <p14:creationId xmlns:p14="http://schemas.microsoft.com/office/powerpoint/2010/main" val="589346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26</a:t>
            </a:fld>
            <a:endParaRPr lang="en-US" dirty="0"/>
          </a:p>
        </p:txBody>
      </p:sp>
    </p:spTree>
    <p:extLst>
      <p:ext uri="{BB962C8B-B14F-4D97-AF65-F5344CB8AC3E}">
        <p14:creationId xmlns:p14="http://schemas.microsoft.com/office/powerpoint/2010/main" val="1292427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27</a:t>
            </a:fld>
            <a:endParaRPr lang="en-US" dirty="0"/>
          </a:p>
        </p:txBody>
      </p:sp>
    </p:spTree>
    <p:extLst>
      <p:ext uri="{BB962C8B-B14F-4D97-AF65-F5344CB8AC3E}">
        <p14:creationId xmlns:p14="http://schemas.microsoft.com/office/powerpoint/2010/main" val="3760815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28</a:t>
            </a:fld>
            <a:endParaRPr lang="en-US" dirty="0"/>
          </a:p>
        </p:txBody>
      </p:sp>
    </p:spTree>
    <p:extLst>
      <p:ext uri="{BB962C8B-B14F-4D97-AF65-F5344CB8AC3E}">
        <p14:creationId xmlns:p14="http://schemas.microsoft.com/office/powerpoint/2010/main" val="1326303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29</a:t>
            </a:fld>
            <a:endParaRPr lang="en-US" dirty="0"/>
          </a:p>
        </p:txBody>
      </p:sp>
    </p:spTree>
    <p:extLst>
      <p:ext uri="{BB962C8B-B14F-4D97-AF65-F5344CB8AC3E}">
        <p14:creationId xmlns:p14="http://schemas.microsoft.com/office/powerpoint/2010/main" val="356753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4043-D770-4E25-B179-A495E33640B0}" type="slidenum">
              <a:rPr lang="en-US" smtClean="0"/>
              <a:t>3</a:t>
            </a:fld>
            <a:endParaRPr lang="en-US" dirty="0"/>
          </a:p>
        </p:txBody>
      </p:sp>
    </p:spTree>
    <p:extLst>
      <p:ext uri="{BB962C8B-B14F-4D97-AF65-F5344CB8AC3E}">
        <p14:creationId xmlns:p14="http://schemas.microsoft.com/office/powerpoint/2010/main" val="2785325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30</a:t>
            </a:fld>
            <a:endParaRPr lang="en-US" dirty="0"/>
          </a:p>
        </p:txBody>
      </p:sp>
    </p:spTree>
    <p:extLst>
      <p:ext uri="{BB962C8B-B14F-4D97-AF65-F5344CB8AC3E}">
        <p14:creationId xmlns:p14="http://schemas.microsoft.com/office/powerpoint/2010/main" val="211302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31</a:t>
            </a:fld>
            <a:endParaRPr lang="en-US" dirty="0"/>
          </a:p>
        </p:txBody>
      </p:sp>
    </p:spTree>
    <p:extLst>
      <p:ext uri="{BB962C8B-B14F-4D97-AF65-F5344CB8AC3E}">
        <p14:creationId xmlns:p14="http://schemas.microsoft.com/office/powerpoint/2010/main" val="1654248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32</a:t>
            </a:fld>
            <a:endParaRPr lang="en-US" dirty="0"/>
          </a:p>
        </p:txBody>
      </p:sp>
    </p:spTree>
    <p:extLst>
      <p:ext uri="{BB962C8B-B14F-4D97-AF65-F5344CB8AC3E}">
        <p14:creationId xmlns:p14="http://schemas.microsoft.com/office/powerpoint/2010/main" val="1189926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33</a:t>
            </a:fld>
            <a:endParaRPr lang="en-US" dirty="0"/>
          </a:p>
        </p:txBody>
      </p:sp>
    </p:spTree>
    <p:extLst>
      <p:ext uri="{BB962C8B-B14F-4D97-AF65-F5344CB8AC3E}">
        <p14:creationId xmlns:p14="http://schemas.microsoft.com/office/powerpoint/2010/main" val="85217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34</a:t>
            </a:fld>
            <a:endParaRPr lang="en-US" dirty="0"/>
          </a:p>
        </p:txBody>
      </p:sp>
    </p:spTree>
    <p:extLst>
      <p:ext uri="{BB962C8B-B14F-4D97-AF65-F5344CB8AC3E}">
        <p14:creationId xmlns:p14="http://schemas.microsoft.com/office/powerpoint/2010/main" val="3010438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35</a:t>
            </a:fld>
            <a:endParaRPr lang="en-US" dirty="0"/>
          </a:p>
        </p:txBody>
      </p:sp>
    </p:spTree>
    <p:extLst>
      <p:ext uri="{BB962C8B-B14F-4D97-AF65-F5344CB8AC3E}">
        <p14:creationId xmlns:p14="http://schemas.microsoft.com/office/powerpoint/2010/main" val="3614590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AD9E6-1527-44B3-BBD7-B1604C101131}" type="slidenum">
              <a:rPr lang="en-US" smtClean="0"/>
              <a:t>36</a:t>
            </a:fld>
            <a:endParaRPr lang="en-US" dirty="0"/>
          </a:p>
        </p:txBody>
      </p:sp>
    </p:spTree>
    <p:extLst>
      <p:ext uri="{BB962C8B-B14F-4D97-AF65-F5344CB8AC3E}">
        <p14:creationId xmlns:p14="http://schemas.microsoft.com/office/powerpoint/2010/main" val="2990416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37</a:t>
            </a:fld>
            <a:endParaRPr lang="en-US" dirty="0"/>
          </a:p>
        </p:txBody>
      </p:sp>
    </p:spTree>
    <p:extLst>
      <p:ext uri="{BB962C8B-B14F-4D97-AF65-F5344CB8AC3E}">
        <p14:creationId xmlns:p14="http://schemas.microsoft.com/office/powerpoint/2010/main" val="2672656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38</a:t>
            </a:fld>
            <a:endParaRPr lang="en-US" dirty="0"/>
          </a:p>
        </p:txBody>
      </p:sp>
    </p:spTree>
    <p:extLst>
      <p:ext uri="{BB962C8B-B14F-4D97-AF65-F5344CB8AC3E}">
        <p14:creationId xmlns:p14="http://schemas.microsoft.com/office/powerpoint/2010/main" val="138793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39</a:t>
            </a:fld>
            <a:endParaRPr lang="en-US" dirty="0"/>
          </a:p>
        </p:txBody>
      </p:sp>
    </p:spTree>
    <p:extLst>
      <p:ext uri="{BB962C8B-B14F-4D97-AF65-F5344CB8AC3E}">
        <p14:creationId xmlns:p14="http://schemas.microsoft.com/office/powerpoint/2010/main" val="273891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4043-D770-4E25-B179-A495E33640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188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40</a:t>
            </a:fld>
            <a:endParaRPr lang="en-US" dirty="0"/>
          </a:p>
        </p:txBody>
      </p:sp>
    </p:spTree>
    <p:extLst>
      <p:ext uri="{BB962C8B-B14F-4D97-AF65-F5344CB8AC3E}">
        <p14:creationId xmlns:p14="http://schemas.microsoft.com/office/powerpoint/2010/main" val="4192708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41</a:t>
            </a:fld>
            <a:endParaRPr lang="en-US" dirty="0"/>
          </a:p>
        </p:txBody>
      </p:sp>
    </p:spTree>
    <p:extLst>
      <p:ext uri="{BB962C8B-B14F-4D97-AF65-F5344CB8AC3E}">
        <p14:creationId xmlns:p14="http://schemas.microsoft.com/office/powerpoint/2010/main" val="3886823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42</a:t>
            </a:fld>
            <a:endParaRPr lang="en-US" dirty="0"/>
          </a:p>
        </p:txBody>
      </p:sp>
    </p:spTree>
    <p:extLst>
      <p:ext uri="{BB962C8B-B14F-4D97-AF65-F5344CB8AC3E}">
        <p14:creationId xmlns:p14="http://schemas.microsoft.com/office/powerpoint/2010/main" val="2987793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43</a:t>
            </a:fld>
            <a:endParaRPr lang="en-US" dirty="0"/>
          </a:p>
        </p:txBody>
      </p:sp>
    </p:spTree>
    <p:extLst>
      <p:ext uri="{BB962C8B-B14F-4D97-AF65-F5344CB8AC3E}">
        <p14:creationId xmlns:p14="http://schemas.microsoft.com/office/powerpoint/2010/main" val="2872074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44</a:t>
            </a:fld>
            <a:endParaRPr lang="en-US" dirty="0"/>
          </a:p>
        </p:txBody>
      </p:sp>
    </p:spTree>
    <p:extLst>
      <p:ext uri="{BB962C8B-B14F-4D97-AF65-F5344CB8AC3E}">
        <p14:creationId xmlns:p14="http://schemas.microsoft.com/office/powerpoint/2010/main" val="1339809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45</a:t>
            </a:fld>
            <a:endParaRPr lang="en-US" dirty="0"/>
          </a:p>
        </p:txBody>
      </p:sp>
    </p:spTree>
    <p:extLst>
      <p:ext uri="{BB962C8B-B14F-4D97-AF65-F5344CB8AC3E}">
        <p14:creationId xmlns:p14="http://schemas.microsoft.com/office/powerpoint/2010/main" val="3431989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46</a:t>
            </a:fld>
            <a:endParaRPr lang="en-US" dirty="0"/>
          </a:p>
        </p:txBody>
      </p:sp>
    </p:spTree>
    <p:extLst>
      <p:ext uri="{BB962C8B-B14F-4D97-AF65-F5344CB8AC3E}">
        <p14:creationId xmlns:p14="http://schemas.microsoft.com/office/powerpoint/2010/main" val="1157097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47</a:t>
            </a:fld>
            <a:endParaRPr lang="en-US" dirty="0"/>
          </a:p>
        </p:txBody>
      </p:sp>
    </p:spTree>
    <p:extLst>
      <p:ext uri="{BB962C8B-B14F-4D97-AF65-F5344CB8AC3E}">
        <p14:creationId xmlns:p14="http://schemas.microsoft.com/office/powerpoint/2010/main" val="895049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48</a:t>
            </a:fld>
            <a:endParaRPr lang="en-US" dirty="0"/>
          </a:p>
        </p:txBody>
      </p:sp>
    </p:spTree>
    <p:extLst>
      <p:ext uri="{BB962C8B-B14F-4D97-AF65-F5344CB8AC3E}">
        <p14:creationId xmlns:p14="http://schemas.microsoft.com/office/powerpoint/2010/main" val="1848114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49</a:t>
            </a:fld>
            <a:endParaRPr lang="en-US" dirty="0"/>
          </a:p>
        </p:txBody>
      </p:sp>
    </p:spTree>
    <p:extLst>
      <p:ext uri="{BB962C8B-B14F-4D97-AF65-F5344CB8AC3E}">
        <p14:creationId xmlns:p14="http://schemas.microsoft.com/office/powerpoint/2010/main" val="219083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4043-D770-4E25-B179-A495E33640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920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50</a:t>
            </a:fld>
            <a:endParaRPr lang="en-US" dirty="0"/>
          </a:p>
        </p:txBody>
      </p:sp>
    </p:spTree>
    <p:extLst>
      <p:ext uri="{BB962C8B-B14F-4D97-AF65-F5344CB8AC3E}">
        <p14:creationId xmlns:p14="http://schemas.microsoft.com/office/powerpoint/2010/main" val="3579063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51</a:t>
            </a:fld>
            <a:endParaRPr lang="en-US" dirty="0"/>
          </a:p>
        </p:txBody>
      </p:sp>
    </p:spTree>
    <p:extLst>
      <p:ext uri="{BB962C8B-B14F-4D97-AF65-F5344CB8AC3E}">
        <p14:creationId xmlns:p14="http://schemas.microsoft.com/office/powerpoint/2010/main" val="1691852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52</a:t>
            </a:fld>
            <a:endParaRPr lang="en-US" dirty="0"/>
          </a:p>
        </p:txBody>
      </p:sp>
    </p:spTree>
    <p:extLst>
      <p:ext uri="{BB962C8B-B14F-4D97-AF65-F5344CB8AC3E}">
        <p14:creationId xmlns:p14="http://schemas.microsoft.com/office/powerpoint/2010/main" val="37412109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53</a:t>
            </a:fld>
            <a:endParaRPr lang="en-US" dirty="0"/>
          </a:p>
        </p:txBody>
      </p:sp>
    </p:spTree>
    <p:extLst>
      <p:ext uri="{BB962C8B-B14F-4D97-AF65-F5344CB8AC3E}">
        <p14:creationId xmlns:p14="http://schemas.microsoft.com/office/powerpoint/2010/main" val="696263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54</a:t>
            </a:fld>
            <a:endParaRPr lang="en-US" dirty="0"/>
          </a:p>
        </p:txBody>
      </p:sp>
    </p:spTree>
    <p:extLst>
      <p:ext uri="{BB962C8B-B14F-4D97-AF65-F5344CB8AC3E}">
        <p14:creationId xmlns:p14="http://schemas.microsoft.com/office/powerpoint/2010/main" val="22379124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55</a:t>
            </a:fld>
            <a:endParaRPr lang="en-US" dirty="0"/>
          </a:p>
        </p:txBody>
      </p:sp>
    </p:spTree>
    <p:extLst>
      <p:ext uri="{BB962C8B-B14F-4D97-AF65-F5344CB8AC3E}">
        <p14:creationId xmlns:p14="http://schemas.microsoft.com/office/powerpoint/2010/main" val="740388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56</a:t>
            </a:fld>
            <a:endParaRPr lang="en-US" dirty="0"/>
          </a:p>
        </p:txBody>
      </p:sp>
    </p:spTree>
    <p:extLst>
      <p:ext uri="{BB962C8B-B14F-4D97-AF65-F5344CB8AC3E}">
        <p14:creationId xmlns:p14="http://schemas.microsoft.com/office/powerpoint/2010/main" val="2564482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make the ratio label fonts a little larger?</a:t>
            </a:r>
          </a:p>
        </p:txBody>
      </p:sp>
      <p:sp>
        <p:nvSpPr>
          <p:cNvPr id="4" name="Slide Number Placeholder 3"/>
          <p:cNvSpPr>
            <a:spLocks noGrp="1"/>
          </p:cNvSpPr>
          <p:nvPr>
            <p:ph type="sldNum" sz="quarter" idx="5"/>
          </p:nvPr>
        </p:nvSpPr>
        <p:spPr/>
        <p:txBody>
          <a:bodyPr/>
          <a:lstStyle/>
          <a:p>
            <a:fld id="{01D74043-D770-4E25-B179-A495E33640B0}" type="slidenum">
              <a:rPr lang="en-US" smtClean="0"/>
              <a:t>57</a:t>
            </a:fld>
            <a:endParaRPr lang="en-US" dirty="0"/>
          </a:p>
        </p:txBody>
      </p:sp>
    </p:spTree>
    <p:extLst>
      <p:ext uri="{BB962C8B-B14F-4D97-AF65-F5344CB8AC3E}">
        <p14:creationId xmlns:p14="http://schemas.microsoft.com/office/powerpoint/2010/main" val="4005979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58</a:t>
            </a:fld>
            <a:endParaRPr lang="en-US" dirty="0"/>
          </a:p>
        </p:txBody>
      </p:sp>
    </p:spTree>
    <p:extLst>
      <p:ext uri="{BB962C8B-B14F-4D97-AF65-F5344CB8AC3E}">
        <p14:creationId xmlns:p14="http://schemas.microsoft.com/office/powerpoint/2010/main" val="17959178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59</a:t>
            </a:fld>
            <a:endParaRPr lang="en-US" dirty="0"/>
          </a:p>
        </p:txBody>
      </p:sp>
    </p:spTree>
    <p:extLst>
      <p:ext uri="{BB962C8B-B14F-4D97-AF65-F5344CB8AC3E}">
        <p14:creationId xmlns:p14="http://schemas.microsoft.com/office/powerpoint/2010/main" val="217584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4043-D770-4E25-B179-A495E33640B0}" type="slidenum">
              <a:rPr lang="en-US" smtClean="0"/>
              <a:t>6</a:t>
            </a:fld>
            <a:endParaRPr lang="en-US" dirty="0"/>
          </a:p>
        </p:txBody>
      </p:sp>
    </p:spTree>
    <p:extLst>
      <p:ext uri="{BB962C8B-B14F-4D97-AF65-F5344CB8AC3E}">
        <p14:creationId xmlns:p14="http://schemas.microsoft.com/office/powerpoint/2010/main" val="3233358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60</a:t>
            </a:fld>
            <a:endParaRPr lang="en-US" dirty="0"/>
          </a:p>
        </p:txBody>
      </p:sp>
    </p:spTree>
    <p:extLst>
      <p:ext uri="{BB962C8B-B14F-4D97-AF65-F5344CB8AC3E}">
        <p14:creationId xmlns:p14="http://schemas.microsoft.com/office/powerpoint/2010/main" val="2099941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61</a:t>
            </a:fld>
            <a:endParaRPr lang="en-US" dirty="0"/>
          </a:p>
        </p:txBody>
      </p:sp>
    </p:spTree>
    <p:extLst>
      <p:ext uri="{BB962C8B-B14F-4D97-AF65-F5344CB8AC3E}">
        <p14:creationId xmlns:p14="http://schemas.microsoft.com/office/powerpoint/2010/main" val="35636400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62</a:t>
            </a:fld>
            <a:endParaRPr lang="en-US" dirty="0"/>
          </a:p>
        </p:txBody>
      </p:sp>
    </p:spTree>
    <p:extLst>
      <p:ext uri="{BB962C8B-B14F-4D97-AF65-F5344CB8AC3E}">
        <p14:creationId xmlns:p14="http://schemas.microsoft.com/office/powerpoint/2010/main" val="3261077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63</a:t>
            </a:fld>
            <a:endParaRPr lang="en-US" dirty="0"/>
          </a:p>
        </p:txBody>
      </p:sp>
    </p:spTree>
    <p:extLst>
      <p:ext uri="{BB962C8B-B14F-4D97-AF65-F5344CB8AC3E}">
        <p14:creationId xmlns:p14="http://schemas.microsoft.com/office/powerpoint/2010/main" val="3544149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64</a:t>
            </a:fld>
            <a:endParaRPr lang="en-US" dirty="0"/>
          </a:p>
        </p:txBody>
      </p:sp>
    </p:spTree>
    <p:extLst>
      <p:ext uri="{BB962C8B-B14F-4D97-AF65-F5344CB8AC3E}">
        <p14:creationId xmlns:p14="http://schemas.microsoft.com/office/powerpoint/2010/main" val="2280766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65</a:t>
            </a:fld>
            <a:endParaRPr lang="en-US" dirty="0"/>
          </a:p>
        </p:txBody>
      </p:sp>
    </p:spTree>
    <p:extLst>
      <p:ext uri="{BB962C8B-B14F-4D97-AF65-F5344CB8AC3E}">
        <p14:creationId xmlns:p14="http://schemas.microsoft.com/office/powerpoint/2010/main" val="779401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66</a:t>
            </a:fld>
            <a:endParaRPr lang="en-US" dirty="0"/>
          </a:p>
        </p:txBody>
      </p:sp>
    </p:spTree>
    <p:extLst>
      <p:ext uri="{BB962C8B-B14F-4D97-AF65-F5344CB8AC3E}">
        <p14:creationId xmlns:p14="http://schemas.microsoft.com/office/powerpoint/2010/main" val="31900570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67</a:t>
            </a:fld>
            <a:endParaRPr lang="en-US" dirty="0"/>
          </a:p>
        </p:txBody>
      </p:sp>
    </p:spTree>
    <p:extLst>
      <p:ext uri="{BB962C8B-B14F-4D97-AF65-F5344CB8AC3E}">
        <p14:creationId xmlns:p14="http://schemas.microsoft.com/office/powerpoint/2010/main" val="4237427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68</a:t>
            </a:fld>
            <a:endParaRPr lang="en-US" dirty="0"/>
          </a:p>
        </p:txBody>
      </p:sp>
    </p:spTree>
    <p:extLst>
      <p:ext uri="{BB962C8B-B14F-4D97-AF65-F5344CB8AC3E}">
        <p14:creationId xmlns:p14="http://schemas.microsoft.com/office/powerpoint/2010/main" val="38217324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69</a:t>
            </a:fld>
            <a:endParaRPr lang="en-US" dirty="0"/>
          </a:p>
        </p:txBody>
      </p:sp>
    </p:spTree>
    <p:extLst>
      <p:ext uri="{BB962C8B-B14F-4D97-AF65-F5344CB8AC3E}">
        <p14:creationId xmlns:p14="http://schemas.microsoft.com/office/powerpoint/2010/main" val="388140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4043-D770-4E25-B179-A495E33640B0}" type="slidenum">
              <a:rPr lang="en-US" smtClean="0"/>
              <a:t>7</a:t>
            </a:fld>
            <a:endParaRPr lang="en-US" dirty="0"/>
          </a:p>
        </p:txBody>
      </p:sp>
    </p:spTree>
    <p:extLst>
      <p:ext uri="{BB962C8B-B14F-4D97-AF65-F5344CB8AC3E}">
        <p14:creationId xmlns:p14="http://schemas.microsoft.com/office/powerpoint/2010/main" val="3085408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AD9E6-1527-44B3-BBD7-B1604C101131}" type="slidenum">
              <a:rPr lang="en-US" smtClean="0"/>
              <a:t>70</a:t>
            </a:fld>
            <a:endParaRPr lang="en-US" dirty="0"/>
          </a:p>
        </p:txBody>
      </p:sp>
    </p:spTree>
    <p:extLst>
      <p:ext uri="{BB962C8B-B14F-4D97-AF65-F5344CB8AC3E}">
        <p14:creationId xmlns:p14="http://schemas.microsoft.com/office/powerpoint/2010/main" val="14774918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71</a:t>
            </a:fld>
            <a:endParaRPr lang="en-US" dirty="0"/>
          </a:p>
        </p:txBody>
      </p:sp>
    </p:spTree>
    <p:extLst>
      <p:ext uri="{BB962C8B-B14F-4D97-AF65-F5344CB8AC3E}">
        <p14:creationId xmlns:p14="http://schemas.microsoft.com/office/powerpoint/2010/main" val="39094048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72</a:t>
            </a:fld>
            <a:endParaRPr lang="en-US" dirty="0"/>
          </a:p>
        </p:txBody>
      </p:sp>
    </p:spTree>
    <p:extLst>
      <p:ext uri="{BB962C8B-B14F-4D97-AF65-F5344CB8AC3E}">
        <p14:creationId xmlns:p14="http://schemas.microsoft.com/office/powerpoint/2010/main" val="10804882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74</a:t>
            </a:fld>
            <a:endParaRPr lang="en-US" dirty="0"/>
          </a:p>
        </p:txBody>
      </p:sp>
    </p:spTree>
    <p:extLst>
      <p:ext uri="{BB962C8B-B14F-4D97-AF65-F5344CB8AC3E}">
        <p14:creationId xmlns:p14="http://schemas.microsoft.com/office/powerpoint/2010/main" val="5823853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75</a:t>
            </a:fld>
            <a:endParaRPr lang="en-US" dirty="0"/>
          </a:p>
        </p:txBody>
      </p:sp>
    </p:spTree>
    <p:extLst>
      <p:ext uri="{BB962C8B-B14F-4D97-AF65-F5344CB8AC3E}">
        <p14:creationId xmlns:p14="http://schemas.microsoft.com/office/powerpoint/2010/main" val="5118195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76</a:t>
            </a:fld>
            <a:endParaRPr lang="en-US" dirty="0"/>
          </a:p>
        </p:txBody>
      </p:sp>
    </p:spTree>
    <p:extLst>
      <p:ext uri="{BB962C8B-B14F-4D97-AF65-F5344CB8AC3E}">
        <p14:creationId xmlns:p14="http://schemas.microsoft.com/office/powerpoint/2010/main" val="27729299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77</a:t>
            </a:fld>
            <a:endParaRPr lang="en-US" dirty="0"/>
          </a:p>
        </p:txBody>
      </p:sp>
    </p:spTree>
    <p:extLst>
      <p:ext uri="{BB962C8B-B14F-4D97-AF65-F5344CB8AC3E}">
        <p14:creationId xmlns:p14="http://schemas.microsoft.com/office/powerpoint/2010/main" val="16348074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78</a:t>
            </a:fld>
            <a:endParaRPr lang="en-US" dirty="0"/>
          </a:p>
        </p:txBody>
      </p:sp>
    </p:spTree>
    <p:extLst>
      <p:ext uri="{BB962C8B-B14F-4D97-AF65-F5344CB8AC3E}">
        <p14:creationId xmlns:p14="http://schemas.microsoft.com/office/powerpoint/2010/main" val="7197689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79</a:t>
            </a:fld>
            <a:endParaRPr lang="en-US" dirty="0"/>
          </a:p>
        </p:txBody>
      </p:sp>
    </p:spTree>
    <p:extLst>
      <p:ext uri="{BB962C8B-B14F-4D97-AF65-F5344CB8AC3E}">
        <p14:creationId xmlns:p14="http://schemas.microsoft.com/office/powerpoint/2010/main" val="12995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8</a:t>
            </a:fld>
            <a:endParaRPr lang="en-US" dirty="0"/>
          </a:p>
        </p:txBody>
      </p:sp>
    </p:spTree>
    <p:extLst>
      <p:ext uri="{BB962C8B-B14F-4D97-AF65-F5344CB8AC3E}">
        <p14:creationId xmlns:p14="http://schemas.microsoft.com/office/powerpoint/2010/main" val="134723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74043-D770-4E25-B179-A495E33640B0}" type="slidenum">
              <a:rPr lang="en-US" smtClean="0"/>
              <a:t>9</a:t>
            </a:fld>
            <a:endParaRPr lang="en-US" dirty="0"/>
          </a:p>
        </p:txBody>
      </p:sp>
    </p:spTree>
    <p:extLst>
      <p:ext uri="{BB962C8B-B14F-4D97-AF65-F5344CB8AC3E}">
        <p14:creationId xmlns:p14="http://schemas.microsoft.com/office/powerpoint/2010/main" val="110026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5250" y="6229350"/>
            <a:ext cx="12001500" cy="571500"/>
          </a:xfrm>
        </p:spPr>
        <p:txBody>
          <a:bodyPr anchor="b">
            <a:normAutofit/>
          </a:bodyPr>
          <a:lstStyle>
            <a:lvl1pPr marL="0" indent="0" algn="just">
              <a:spcBef>
                <a:spcPts val="100"/>
              </a:spcBef>
              <a:buNone/>
              <a:defRPr sz="1100">
                <a:solidFill>
                  <a:srgbClr val="6D6E71"/>
                </a:solidFill>
                <a:latin typeface="Yu Gothic UI Semilight" panose="020B0400000000000000" pitchFamily="34" charset="-128"/>
                <a:ea typeface="Yu Gothic UI Semilight" panose="020B0400000000000000" pitchFamily="34" charset="-128"/>
                <a:cs typeface="Arial" panose="020B0604020202020204" pitchFamily="34" charset="0"/>
              </a:defRPr>
            </a:lvl1pPr>
          </a:lstStyle>
          <a:p>
            <a:pPr lvl="0"/>
            <a:r>
              <a:rPr lang="en-US" dirty="0"/>
              <a:t>Edit Master text styles</a:t>
            </a:r>
          </a:p>
        </p:txBody>
      </p:sp>
      <p:sp>
        <p:nvSpPr>
          <p:cNvPr id="5" name="Content Placeholder 4"/>
          <p:cNvSpPr>
            <a:spLocks noGrp="1"/>
          </p:cNvSpPr>
          <p:nvPr>
            <p:ph sz="quarter" idx="14" hasCustomPrompt="1"/>
          </p:nvPr>
        </p:nvSpPr>
        <p:spPr>
          <a:xfrm>
            <a:off x="438152" y="571500"/>
            <a:ext cx="11315699" cy="514350"/>
          </a:xfrm>
        </p:spPr>
        <p:txBody>
          <a:bodyPr/>
          <a:lstStyle>
            <a:lvl1pPr marL="0" indent="0" algn="ctr">
              <a:buNone/>
              <a:defRPr>
                <a:solidFill>
                  <a:srgbClr val="003C6A"/>
                </a:solidFill>
                <a:latin typeface="Yu Gothic UI Semilight" panose="020B0400000000000000" pitchFamily="34" charset="-128"/>
                <a:ea typeface="Yu Gothic UI Semilight" panose="020B0400000000000000" pitchFamily="34" charset="-128"/>
                <a:cs typeface="Simplified Arabic" panose="020B0604020202020204" pitchFamily="18" charset="-78"/>
              </a:defRPr>
            </a:lvl1pPr>
          </a:lstStyle>
          <a:p>
            <a:pPr lvl="0"/>
            <a:r>
              <a:rPr lang="en-US" dirty="0"/>
              <a:t>Edit Master Text Styles</a:t>
            </a:r>
          </a:p>
        </p:txBody>
      </p:sp>
      <p:sp>
        <p:nvSpPr>
          <p:cNvPr id="10" name="Text Placeholder 9"/>
          <p:cNvSpPr>
            <a:spLocks noGrp="1"/>
          </p:cNvSpPr>
          <p:nvPr>
            <p:ph type="body" sz="quarter" idx="15"/>
          </p:nvPr>
        </p:nvSpPr>
        <p:spPr>
          <a:xfrm>
            <a:off x="4895851" y="57152"/>
            <a:ext cx="2400300" cy="437029"/>
          </a:xfrm>
        </p:spPr>
        <p:txBody>
          <a:bodyPr anchor="ctr">
            <a:normAutofit/>
          </a:bodyPr>
          <a:lstStyle>
            <a:lvl1pPr marL="0" indent="0" algn="ctr">
              <a:buNone/>
              <a:defRPr sz="1800">
                <a:solidFill>
                  <a:srgbClr val="003C6A"/>
                </a:solidFill>
                <a:latin typeface="Yu Gothic UI Semibold" panose="020B0700000000000000" pitchFamily="34" charset="-128"/>
                <a:ea typeface="Yu Gothic UI Semibold" panose="020B0700000000000000" pitchFamily="34" charset="-128"/>
              </a:defRPr>
            </a:lvl1pPr>
          </a:lstStyle>
          <a:p>
            <a:pPr lvl="0"/>
            <a:endParaRPr lang="en-US" dirty="0"/>
          </a:p>
        </p:txBody>
      </p:sp>
    </p:spTree>
    <p:extLst>
      <p:ext uri="{BB962C8B-B14F-4D97-AF65-F5344CB8AC3E}">
        <p14:creationId xmlns:p14="http://schemas.microsoft.com/office/powerpoint/2010/main" val="419847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Content Placeholder 4"/>
          <p:cNvSpPr>
            <a:spLocks noGrp="1"/>
          </p:cNvSpPr>
          <p:nvPr>
            <p:ph sz="quarter" idx="14" hasCustomPrompt="1"/>
          </p:nvPr>
        </p:nvSpPr>
        <p:spPr>
          <a:xfrm>
            <a:off x="438152" y="571500"/>
            <a:ext cx="11315699" cy="514350"/>
          </a:xfrm>
        </p:spPr>
        <p:txBody>
          <a:bodyPr/>
          <a:lstStyle>
            <a:lvl1pPr marL="0" indent="0" algn="ctr">
              <a:buNone/>
              <a:defRPr>
                <a:solidFill>
                  <a:srgbClr val="1D4553"/>
                </a:solidFill>
                <a:latin typeface="Yu Gothic UI Semilight" panose="020B0400000000000000" pitchFamily="34" charset="-128"/>
                <a:ea typeface="Yu Gothic UI Semilight" panose="020B0400000000000000" pitchFamily="34" charset="-128"/>
              </a:defRPr>
            </a:lvl1pPr>
          </a:lstStyle>
          <a:p>
            <a:pPr lvl="0"/>
            <a:r>
              <a:rPr lang="en-US" dirty="0"/>
              <a:t>Edit Master Text Styles</a:t>
            </a:r>
          </a:p>
        </p:txBody>
      </p:sp>
      <p:sp>
        <p:nvSpPr>
          <p:cNvPr id="4" name="Content Placeholder 3"/>
          <p:cNvSpPr>
            <a:spLocks noGrp="1"/>
          </p:cNvSpPr>
          <p:nvPr>
            <p:ph sz="quarter" idx="15"/>
          </p:nvPr>
        </p:nvSpPr>
        <p:spPr>
          <a:xfrm>
            <a:off x="438151" y="1200150"/>
            <a:ext cx="11315700" cy="4972050"/>
          </a:xfrm>
        </p:spPr>
        <p:txBody>
          <a:bodyPr/>
          <a:lstStyle>
            <a:lvl1pPr>
              <a:defRPr sz="1800">
                <a:latin typeface="Yu Gothic UI Semilight" panose="020B0400000000000000" pitchFamily="34" charset="-128"/>
                <a:ea typeface="Yu Gothic UI Semilight" panose="020B0400000000000000" pitchFamily="34" charset="-128"/>
              </a:defRPr>
            </a:lvl1pPr>
            <a:lvl2pPr>
              <a:defRPr sz="1600">
                <a:latin typeface="Yu Gothic UI Semilight" panose="020B0400000000000000" pitchFamily="34" charset="-128"/>
                <a:ea typeface="Yu Gothic UI Semilight" panose="020B0400000000000000" pitchFamily="34" charset="-128"/>
              </a:defRPr>
            </a:lvl2pPr>
          </a:lstStyle>
          <a:p>
            <a:pPr lvl="0"/>
            <a:r>
              <a:rPr lang="en-US" dirty="0"/>
              <a:t>Edit Master text styles</a:t>
            </a:r>
          </a:p>
          <a:p>
            <a:pPr lvl="1"/>
            <a:r>
              <a:rPr lang="en-US" dirty="0"/>
              <a:t>Second level</a:t>
            </a:r>
          </a:p>
        </p:txBody>
      </p:sp>
      <p:sp>
        <p:nvSpPr>
          <p:cNvPr id="10" name="Text Placeholder 2"/>
          <p:cNvSpPr>
            <a:spLocks noGrp="1"/>
          </p:cNvSpPr>
          <p:nvPr>
            <p:ph type="body" sz="quarter" idx="13"/>
          </p:nvPr>
        </p:nvSpPr>
        <p:spPr>
          <a:xfrm>
            <a:off x="95250" y="6229350"/>
            <a:ext cx="12001500" cy="571500"/>
          </a:xfrm>
        </p:spPr>
        <p:txBody>
          <a:bodyPr anchor="b">
            <a:normAutofit/>
          </a:bodyPr>
          <a:lstStyle>
            <a:lvl1pPr marL="0" indent="0">
              <a:buNone/>
              <a:defRPr sz="1100">
                <a:solidFill>
                  <a:srgbClr val="5E5E5E"/>
                </a:solidFill>
                <a:latin typeface="Yu Gothic UI Semilight" panose="020B0400000000000000" pitchFamily="34" charset="-128"/>
                <a:ea typeface="Yu Gothic UI Semilight" panose="020B0400000000000000" pitchFamily="34" charset="-128"/>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6165552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85950"/>
            <a:ext cx="9144000" cy="857250"/>
          </a:xfrm>
          <a:prstGeom prst="rect">
            <a:avLst/>
          </a:prstGeom>
        </p:spPr>
        <p:txBody>
          <a:bodyPr anchor="ctr">
            <a:normAutofit/>
          </a:bodyPr>
          <a:lstStyle>
            <a:lvl1pPr algn="ctr">
              <a:defRPr sz="5400">
                <a:solidFill>
                  <a:srgbClr val="1D4553"/>
                </a:solidFill>
                <a:latin typeface="Yu Gothic UI Semilight" panose="020B0400000000000000" pitchFamily="34" charset="-128"/>
                <a:ea typeface="Yu Gothic UI Semilight" panose="020B0400000000000000" pitchFamily="34" charset="-128"/>
              </a:defRPr>
            </a:lvl1pPr>
          </a:lstStyle>
          <a:p>
            <a:r>
              <a:rPr lang="en-US" dirty="0"/>
              <a:t>Click to edit Master title style</a:t>
            </a:r>
          </a:p>
        </p:txBody>
      </p:sp>
      <p:sp>
        <p:nvSpPr>
          <p:cNvPr id="3" name="Subtitle 2"/>
          <p:cNvSpPr>
            <a:spLocks noGrp="1"/>
          </p:cNvSpPr>
          <p:nvPr>
            <p:ph type="subTitle" idx="1"/>
          </p:nvPr>
        </p:nvSpPr>
        <p:spPr>
          <a:xfrm>
            <a:off x="1524000" y="2857500"/>
            <a:ext cx="9144000" cy="457200"/>
          </a:xfrm>
        </p:spPr>
        <p:txBody>
          <a:bodyPr>
            <a:normAutofit/>
          </a:bodyPr>
          <a:lstStyle>
            <a:lvl1pPr marL="0" indent="0" algn="ctr">
              <a:buNone/>
              <a:defRPr sz="2800">
                <a:solidFill>
                  <a:srgbClr val="1D4553"/>
                </a:solidFill>
                <a:latin typeface="Yu Gothic UI Semilight" panose="020B0400000000000000" pitchFamily="34" charset="-128"/>
                <a:ea typeface="Yu Gothic UI Semilight" panose="020B0400000000000000" pitchFamily="34" charset="-128"/>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02391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02"/>
            <a:ext cx="10515600" cy="628649"/>
          </a:xfrm>
        </p:spPr>
        <p:txBody>
          <a:bodyPr anchor="b"/>
          <a:lstStyle>
            <a:lvl1pPr algn="ctr">
              <a:defRPr>
                <a:latin typeface="Yu Gothic UI Semilight" panose="020B0400000000000000" pitchFamily="34" charset="-128"/>
                <a:ea typeface="Yu Gothic UI Semilight" panose="020B0400000000000000" pitchFamily="34" charset="-128"/>
              </a:defRPr>
            </a:lvl1pPr>
          </a:lstStyle>
          <a:p>
            <a:r>
              <a:rPr lang="en-US" dirty="0"/>
              <a:t>Click to edit Master title style</a:t>
            </a:r>
          </a:p>
        </p:txBody>
      </p:sp>
      <p:sp>
        <p:nvSpPr>
          <p:cNvPr id="4" name="Text Placeholder 3"/>
          <p:cNvSpPr>
            <a:spLocks noGrp="1"/>
          </p:cNvSpPr>
          <p:nvPr>
            <p:ph type="body" sz="quarter" idx="10"/>
          </p:nvPr>
        </p:nvSpPr>
        <p:spPr>
          <a:xfrm>
            <a:off x="838200" y="2343150"/>
            <a:ext cx="10515600" cy="514350"/>
          </a:xfrm>
        </p:spPr>
        <p:txBody>
          <a:bodyPr/>
          <a:lstStyle>
            <a:lvl1pPr marL="0" indent="0" algn="ctr">
              <a:buNone/>
              <a:defRPr>
                <a:latin typeface="Yu Gothic UI Semilight" panose="020B0400000000000000" pitchFamily="34" charset="-128"/>
                <a:ea typeface="Yu Gothic UI Semilight" panose="020B0400000000000000" pitchFamily="34" charset="-128"/>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Tree>
    <p:extLst>
      <p:ext uri="{BB962C8B-B14F-4D97-AF65-F5344CB8AC3E}">
        <p14:creationId xmlns:p14="http://schemas.microsoft.com/office/powerpoint/2010/main" val="168405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0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71602"/>
            <a:ext cx="10515600" cy="4805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39771333"/>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6" r:id="rId4"/>
  </p:sldLayoutIdLst>
  <p:hf hdr="0" ftr="0" dt="0"/>
  <p:txStyles>
    <p:titleStyle>
      <a:lvl1pPr algn="l" defTabSz="914377" rtl="0" eaLnBrk="1" latinLnBrk="0" hangingPunct="1">
        <a:lnSpc>
          <a:spcPct val="90000"/>
        </a:lnSpc>
        <a:spcBef>
          <a:spcPct val="0"/>
        </a:spcBef>
        <a:buNone/>
        <a:defRPr sz="4400" kern="1200">
          <a:solidFill>
            <a:srgbClr val="1D4553"/>
          </a:solidFill>
          <a:latin typeface="Yu Gothic UI Semilight" panose="020B0400000000000000" pitchFamily="34" charset="-128"/>
          <a:ea typeface="Yu Gothic UI Semilight" panose="020B0400000000000000" pitchFamily="34" charset="-128"/>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D4553"/>
          </a:solidFill>
          <a:latin typeface="Yu Gothic UI Semilight" panose="020B0400000000000000" pitchFamily="34" charset="-128"/>
          <a:ea typeface="Yu Gothic UI Semilight" panose="020B0400000000000000" pitchFamily="34" charset="-128"/>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D4553"/>
          </a:solidFill>
          <a:latin typeface="Yu Gothic UI Semilight" panose="020B0400000000000000" pitchFamily="34" charset="-128"/>
          <a:ea typeface="Yu Gothic UI Semilight"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D4553"/>
          </a:solidFill>
          <a:latin typeface="Yu Gothic UI Semilight" panose="020B0400000000000000" pitchFamily="34" charset="-128"/>
          <a:ea typeface="Yu Gothic UI Semilight"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D4553"/>
          </a:solidFill>
          <a:latin typeface="Yu Gothic UI Semilight" panose="020B0400000000000000" pitchFamily="34" charset="-128"/>
          <a:ea typeface="Yu Gothic UI Semilight"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D4553"/>
          </a:solidFill>
          <a:latin typeface="Yu Gothic UI Semilight" panose="020B0400000000000000" pitchFamily="34" charset="-128"/>
          <a:ea typeface="Yu Gothic UI Semilight"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sv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svg"/><Relationship Id="rId2" Type="http://schemas.openxmlformats.org/officeDocument/2006/relationships/notesSlide" Target="../notesSlides/notesSlide10.xml"/><Relationship Id="rId16" Type="http://schemas.openxmlformats.org/officeDocument/2006/relationships/image" Target="../media/image19.sv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svg"/><Relationship Id="rId10" Type="http://schemas.openxmlformats.org/officeDocument/2006/relationships/image" Target="../media/image13.svg"/><Relationship Id="rId19" Type="http://schemas.openxmlformats.org/officeDocument/2006/relationships/image" Target="../media/image22.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nachc.org/research-and-data/research-fact-sheets-and-infographic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ubmed.ncbi.nlm.nih.gov/32011414/" TargetMode="External"/></Relationships>
</file>

<file path=ppt/slides/_rels/slide1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hyperlink" Target="https://bphc.hrsa.gov/uds/datacenter.asp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2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commonwealthfund.org/publications/issue-briefs/2019/aug/changes-at-community-health-centers-how-patients-are-benefiting"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6.emf"/></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30.xml"/></Relationships>
</file>

<file path=ppt/slides/_rels/slide5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mailto:research@nachc.org"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55.xml.rels><?xml version="1.0" encoding="UTF-8" standalone="yes"?>
<Relationships xmlns="http://schemas.openxmlformats.org/package/2006/relationships"><Relationship Id="rId3" Type="http://schemas.openxmlformats.org/officeDocument/2006/relationships/hyperlink" Target="mailto:research@nachc.org"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chart" Target="../charts/chart36.xml"/></Relationships>
</file>

<file path=ppt/slides/_rels/slide5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openxmlformats.org/officeDocument/2006/relationships/chart" Target="../charts/chart38.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chart" Target="../charts/chart42.xml"/></Relationships>
</file>

<file path=ppt/slides/_rels/slide5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5.xml"/><Relationship Id="rId4" Type="http://schemas.openxmlformats.org/officeDocument/2006/relationships/chart" Target="../charts/chart44.xml"/></Relationships>
</file>

<file path=ppt/slides/_rels/slide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48.emf"/></Relationships>
</file>

<file path=ppt/slides/_rels/slide6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chart" Target="../charts/chart47.xml"/></Relationships>
</file>

<file path=ppt/slides/_rels/slide62.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62.xml"/><Relationship Id="rId16" Type="http://schemas.openxmlformats.org/officeDocument/2006/relationships/image" Target="../media/image62.svg"/><Relationship Id="rId1" Type="http://schemas.openxmlformats.org/officeDocument/2006/relationships/slideLayout" Target="../slideLayouts/slideLayout1.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slides/_rels/slide6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chart" Target="../charts/chart49.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64.emf"/></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66.emf"/></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8.emf"/></Relationships>
</file>

<file path=ppt/slides/_rels/slide6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chart" Target="../charts/chart5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www.nachc.org/research-and-data"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chart" Target="../charts/chart58.xml"/></Relationships>
</file>

<file path=ppt/slides/_rels/slide76.xml.rels><?xml version="1.0" encoding="UTF-8" standalone="yes"?>
<Relationships xmlns="http://schemas.openxmlformats.org/package/2006/relationships"><Relationship Id="rId3" Type="http://schemas.openxmlformats.org/officeDocument/2006/relationships/hyperlink" Target="http://www.nachc.org/research-and-data/research-fact-sheets-and-infographics/"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60.xml"/><Relationship Id="rId4" Type="http://schemas.openxmlformats.org/officeDocument/2006/relationships/chart" Target="../charts/chart59.xml"/></Relationships>
</file>

<file path=ppt/slides/_rels/slide77.xml.rels><?xml version="1.0" encoding="UTF-8" standalone="yes"?>
<Relationships xmlns="http://schemas.openxmlformats.org/package/2006/relationships"><Relationship Id="rId3" Type="http://schemas.openxmlformats.org/officeDocument/2006/relationships/hyperlink" Target="http://www.nachc.org/wp-content/uploads/2015/11/MDFS.pdf"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71.svg"/></Relationships>
</file>

<file path=ppt/slides/_rels/slide79.xml.rels><?xml version="1.0" encoding="UTF-8" standalone="yes"?>
<Relationships xmlns="http://schemas.openxmlformats.org/package/2006/relationships"><Relationship Id="rId3" Type="http://schemas.openxmlformats.org/officeDocument/2006/relationships/hyperlink" Target="mailto:research@nachc.org"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bphc.hrsa.gov/about/healthcenterprogram/index.html" TargetMode="External"/><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3DCFFAD-746F-42E7-A0E2-5A91C3947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203" y="167316"/>
            <a:ext cx="2127923" cy="571500"/>
          </a:xfrm>
          <a:prstGeom prst="rect">
            <a:avLst/>
          </a:prstGeom>
        </p:spPr>
      </p:pic>
      <p:grpSp>
        <p:nvGrpSpPr>
          <p:cNvPr id="11" name="Group 10">
            <a:extLst>
              <a:ext uri="{FF2B5EF4-FFF2-40B4-BE49-F238E27FC236}">
                <a16:creationId xmlns:a16="http://schemas.microsoft.com/office/drawing/2014/main" id="{F6C34DB6-71D9-4F82-B598-ABAFA55B412A}"/>
              </a:ext>
            </a:extLst>
          </p:cNvPr>
          <p:cNvGrpSpPr/>
          <p:nvPr/>
        </p:nvGrpSpPr>
        <p:grpSpPr>
          <a:xfrm>
            <a:off x="-141936" y="685800"/>
            <a:ext cx="9324036" cy="2571750"/>
            <a:chOff x="-141936" y="1085850"/>
            <a:chExt cx="9324036" cy="2571750"/>
          </a:xfrm>
        </p:grpSpPr>
        <p:sp>
          <p:nvSpPr>
            <p:cNvPr id="5" name="Rectangle 4">
              <a:extLst>
                <a:ext uri="{FF2B5EF4-FFF2-40B4-BE49-F238E27FC236}">
                  <a16:creationId xmlns:a16="http://schemas.microsoft.com/office/drawing/2014/main" id="{2718E326-50EC-41BA-8427-53048B35A473}"/>
                </a:ext>
              </a:extLst>
            </p:cNvPr>
            <p:cNvSpPr/>
            <p:nvPr/>
          </p:nvSpPr>
          <p:spPr>
            <a:xfrm>
              <a:off x="-133350" y="1085850"/>
              <a:ext cx="3614467"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Yu Gothic UI Semilight" panose="020B0400000000000000" pitchFamily="34" charset="-128"/>
                  <a:ea typeface="Yu Gothic UI Semilight" panose="020B0400000000000000" pitchFamily="34" charset="-128"/>
                </a:rPr>
                <a:t>Community</a:t>
              </a:r>
            </a:p>
          </p:txBody>
        </p:sp>
        <p:sp>
          <p:nvSpPr>
            <p:cNvPr id="6" name="Rectangle 5">
              <a:extLst>
                <a:ext uri="{FF2B5EF4-FFF2-40B4-BE49-F238E27FC236}">
                  <a16:creationId xmlns:a16="http://schemas.microsoft.com/office/drawing/2014/main" id="{A725DDFA-0848-445B-83FD-ECC53BDBF3FE}"/>
                </a:ext>
              </a:extLst>
            </p:cNvPr>
            <p:cNvSpPr/>
            <p:nvPr/>
          </p:nvSpPr>
          <p:spPr>
            <a:xfrm>
              <a:off x="-141936" y="1752600"/>
              <a:ext cx="474345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Yu Gothic UI Semilight" panose="020B0400000000000000" pitchFamily="34" charset="-128"/>
                  <a:ea typeface="Yu Gothic UI Semilight" panose="020B0400000000000000" pitchFamily="34" charset="-128"/>
                </a:rPr>
                <a:t>Health</a:t>
              </a:r>
            </a:p>
          </p:txBody>
        </p:sp>
        <p:sp>
          <p:nvSpPr>
            <p:cNvPr id="7" name="Rectangle 6">
              <a:extLst>
                <a:ext uri="{FF2B5EF4-FFF2-40B4-BE49-F238E27FC236}">
                  <a16:creationId xmlns:a16="http://schemas.microsoft.com/office/drawing/2014/main" id="{CFEB7644-25BE-42F0-8067-6E688821E5B7}"/>
                </a:ext>
              </a:extLst>
            </p:cNvPr>
            <p:cNvSpPr/>
            <p:nvPr/>
          </p:nvSpPr>
          <p:spPr>
            <a:xfrm>
              <a:off x="-133350" y="2419350"/>
              <a:ext cx="59436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Yu Gothic UI Semilight" panose="020B0400000000000000" pitchFamily="34" charset="-128"/>
                  <a:ea typeface="Yu Gothic UI Semilight" panose="020B0400000000000000" pitchFamily="34" charset="-128"/>
                </a:rPr>
                <a:t>Center</a:t>
              </a:r>
            </a:p>
          </p:txBody>
        </p:sp>
        <p:grpSp>
          <p:nvGrpSpPr>
            <p:cNvPr id="10" name="Group 9">
              <a:extLst>
                <a:ext uri="{FF2B5EF4-FFF2-40B4-BE49-F238E27FC236}">
                  <a16:creationId xmlns:a16="http://schemas.microsoft.com/office/drawing/2014/main" id="{61513155-7F7B-4425-8A34-E987745CAFB6}"/>
                </a:ext>
              </a:extLst>
            </p:cNvPr>
            <p:cNvGrpSpPr/>
            <p:nvPr/>
          </p:nvGrpSpPr>
          <p:grpSpPr>
            <a:xfrm>
              <a:off x="-133888" y="3086100"/>
              <a:ext cx="9315988" cy="571500"/>
              <a:chOff x="-133888" y="3086100"/>
              <a:chExt cx="9315988" cy="571500"/>
            </a:xfrm>
          </p:grpSpPr>
          <p:sp>
            <p:nvSpPr>
              <p:cNvPr id="8" name="Rectangle 7">
                <a:extLst>
                  <a:ext uri="{FF2B5EF4-FFF2-40B4-BE49-F238E27FC236}">
                    <a16:creationId xmlns:a16="http://schemas.microsoft.com/office/drawing/2014/main" id="{63770276-DD6D-4CB2-A9EF-FCC662167CF9}"/>
                  </a:ext>
                </a:extLst>
              </p:cNvPr>
              <p:cNvSpPr/>
              <p:nvPr/>
            </p:nvSpPr>
            <p:spPr>
              <a:xfrm>
                <a:off x="-133888" y="3086100"/>
                <a:ext cx="7830087"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Yu Gothic UI Semibold" panose="020B0700000000000000" pitchFamily="34" charset="-128"/>
                    <a:ea typeface="Yu Gothic UI Semibold" panose="020B0700000000000000" pitchFamily="34" charset="-128"/>
                  </a:rPr>
                  <a:t>Chartbook</a:t>
                </a:r>
              </a:p>
            </p:txBody>
          </p:sp>
          <p:sp>
            <p:nvSpPr>
              <p:cNvPr id="9" name="TextBox 8">
                <a:extLst>
                  <a:ext uri="{FF2B5EF4-FFF2-40B4-BE49-F238E27FC236}">
                    <a16:creationId xmlns:a16="http://schemas.microsoft.com/office/drawing/2014/main" id="{D65C9D26-CBBC-4839-8205-985C56B51F89}"/>
                  </a:ext>
                </a:extLst>
              </p:cNvPr>
              <p:cNvSpPr txBox="1"/>
              <p:nvPr/>
            </p:nvSpPr>
            <p:spPr>
              <a:xfrm>
                <a:off x="7696200" y="3110240"/>
                <a:ext cx="1485900" cy="523220"/>
              </a:xfrm>
              <a:prstGeom prst="rect">
                <a:avLst/>
              </a:prstGeom>
              <a:noFill/>
            </p:spPr>
            <p:txBody>
              <a:bodyPr wrap="square" rtlCol="0">
                <a:spAutoFit/>
              </a:bodyPr>
              <a:lstStyle/>
              <a:p>
                <a:r>
                  <a:rPr lang="en-US" sz="2800" dirty="0">
                    <a:solidFill>
                      <a:srgbClr val="5E5E5E"/>
                    </a:solidFill>
                    <a:latin typeface="Yu Gothic UI Semilight" panose="020B0400000000000000" pitchFamily="34" charset="-128"/>
                    <a:ea typeface="Yu Gothic UI Semilight" panose="020B0400000000000000" pitchFamily="34" charset="-128"/>
                  </a:rPr>
                  <a:t>2022</a:t>
                </a:r>
              </a:p>
            </p:txBody>
          </p:sp>
        </p:grpSp>
      </p:grpSp>
      <p:grpSp>
        <p:nvGrpSpPr>
          <p:cNvPr id="12" name="Group 11">
            <a:extLst>
              <a:ext uri="{FF2B5EF4-FFF2-40B4-BE49-F238E27FC236}">
                <a16:creationId xmlns:a16="http://schemas.microsoft.com/office/drawing/2014/main" id="{165C1233-8DAA-404C-A67A-3B9FCDB3ECD6}"/>
              </a:ext>
            </a:extLst>
          </p:cNvPr>
          <p:cNvGrpSpPr/>
          <p:nvPr/>
        </p:nvGrpSpPr>
        <p:grpSpPr>
          <a:xfrm rot="16200000">
            <a:off x="7232561" y="2321015"/>
            <a:ext cx="6870880" cy="2571750"/>
            <a:chOff x="-141936" y="1085850"/>
            <a:chExt cx="7838135" cy="2571750"/>
          </a:xfrm>
        </p:grpSpPr>
        <p:sp>
          <p:nvSpPr>
            <p:cNvPr id="13" name="Rectangle 12">
              <a:extLst>
                <a:ext uri="{FF2B5EF4-FFF2-40B4-BE49-F238E27FC236}">
                  <a16:creationId xmlns:a16="http://schemas.microsoft.com/office/drawing/2014/main" id="{3E732A22-0213-4388-8098-B97D3D016CA5}"/>
                </a:ext>
              </a:extLst>
            </p:cNvPr>
            <p:cNvSpPr/>
            <p:nvPr/>
          </p:nvSpPr>
          <p:spPr>
            <a:xfrm>
              <a:off x="-133350" y="1085850"/>
              <a:ext cx="3614467"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4" name="Rectangle 13">
              <a:extLst>
                <a:ext uri="{FF2B5EF4-FFF2-40B4-BE49-F238E27FC236}">
                  <a16:creationId xmlns:a16="http://schemas.microsoft.com/office/drawing/2014/main" id="{1ECC8A40-3876-4AA9-B916-80ECC0AA9B93}"/>
                </a:ext>
              </a:extLst>
            </p:cNvPr>
            <p:cNvSpPr/>
            <p:nvPr/>
          </p:nvSpPr>
          <p:spPr>
            <a:xfrm>
              <a:off x="-141936" y="1752600"/>
              <a:ext cx="474345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5" name="Rectangle 14">
              <a:extLst>
                <a:ext uri="{FF2B5EF4-FFF2-40B4-BE49-F238E27FC236}">
                  <a16:creationId xmlns:a16="http://schemas.microsoft.com/office/drawing/2014/main" id="{4D5F7B04-0C6F-4ED4-9579-6E72105AD3D3}"/>
                </a:ext>
              </a:extLst>
            </p:cNvPr>
            <p:cNvSpPr/>
            <p:nvPr/>
          </p:nvSpPr>
          <p:spPr>
            <a:xfrm>
              <a:off x="-133350" y="2419350"/>
              <a:ext cx="594360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7" name="Rectangle 16">
              <a:extLst>
                <a:ext uri="{FF2B5EF4-FFF2-40B4-BE49-F238E27FC236}">
                  <a16:creationId xmlns:a16="http://schemas.microsoft.com/office/drawing/2014/main" id="{F0D3516B-730E-4E50-89E3-E12F735FEFE5}"/>
                </a:ext>
              </a:extLst>
            </p:cNvPr>
            <p:cNvSpPr/>
            <p:nvPr/>
          </p:nvSpPr>
          <p:spPr>
            <a:xfrm>
              <a:off x="-133888" y="3086100"/>
              <a:ext cx="7830087" cy="571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bold" panose="020B0700000000000000" pitchFamily="34" charset="-128"/>
                <a:ea typeface="Yu Gothic UI Semibold" panose="020B0700000000000000" pitchFamily="34" charset="-128"/>
              </a:endParaRPr>
            </a:p>
          </p:txBody>
        </p:sp>
      </p:grpSp>
      <p:graphicFrame>
        <p:nvGraphicFramePr>
          <p:cNvPr id="20" name="Chart 19">
            <a:extLst>
              <a:ext uri="{FF2B5EF4-FFF2-40B4-BE49-F238E27FC236}">
                <a16:creationId xmlns:a16="http://schemas.microsoft.com/office/drawing/2014/main" id="{2B4EB99E-A62C-4C2D-A259-47E7C68969DD}"/>
              </a:ext>
            </a:extLst>
          </p:cNvPr>
          <p:cNvGraphicFramePr>
            <a:graphicFrameLocks/>
          </p:cNvGraphicFramePr>
          <p:nvPr>
            <p:extLst>
              <p:ext uri="{D42A27DB-BD31-4B8C-83A1-F6EECF244321}">
                <p14:modId xmlns:p14="http://schemas.microsoft.com/office/powerpoint/2010/main" val="3769934659"/>
              </p:ext>
            </p:extLst>
          </p:nvPr>
        </p:nvGraphicFramePr>
        <p:xfrm>
          <a:off x="-247650" y="3028950"/>
          <a:ext cx="9772650" cy="4225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696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E6BDAE6-3304-4A54-B477-5601D60BDE60}"/>
              </a:ext>
            </a:extLst>
          </p:cNvPr>
          <p:cNvSpPr/>
          <p:nvPr/>
        </p:nvSpPr>
        <p:spPr>
          <a:xfrm>
            <a:off x="4141478" y="2800350"/>
            <a:ext cx="3909044" cy="1965907"/>
          </a:xfrm>
          <a:prstGeom prst="roundRect">
            <a:avLst/>
          </a:prstGeom>
          <a:solidFill>
            <a:srgbClr val="5E5E5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BFFCFCB9-3250-46C4-9500-5ACA1C55828F}"/>
              </a:ext>
            </a:extLst>
          </p:cNvPr>
          <p:cNvSpPr txBox="1"/>
          <p:nvPr/>
        </p:nvSpPr>
        <p:spPr>
          <a:xfrm>
            <a:off x="1238250" y="4184987"/>
            <a:ext cx="2874771" cy="1015663"/>
          </a:xfrm>
          <a:prstGeom prst="rect">
            <a:avLst/>
          </a:prstGeom>
          <a:noFill/>
        </p:spPr>
        <p:txBody>
          <a:bodyPr wrap="square" rtlCol="0">
            <a:spAutoFit/>
          </a:bodyPr>
          <a:lstStyle/>
          <a:p>
            <a:pPr algn="ctr"/>
            <a:r>
              <a:rPr lang="en-US" sz="2000" dirty="0">
                <a:solidFill>
                  <a:schemeClr val="accent1"/>
                </a:solidFill>
                <a:latin typeface="Yu Gothic UI Semibold" panose="020B0700000000000000" pitchFamily="34" charset="-128"/>
                <a:ea typeface="Yu Gothic UI Semibold" panose="020B0700000000000000" pitchFamily="34" charset="-128"/>
              </a:rPr>
              <a:t>977,744 </a:t>
            </a:r>
          </a:p>
          <a:p>
            <a:pPr algn="ctr"/>
            <a:r>
              <a:rPr lang="en-US" sz="2000" dirty="0">
                <a:solidFill>
                  <a:schemeClr val="accent2"/>
                </a:solidFill>
                <a:latin typeface="Yu Gothic UI Semibold" panose="020B0700000000000000" pitchFamily="34" charset="-128"/>
                <a:ea typeface="Yu Gothic UI Semibold" panose="020B0700000000000000" pitchFamily="34" charset="-128"/>
              </a:rPr>
              <a:t>Agricultural Worker Patients</a:t>
            </a:r>
          </a:p>
        </p:txBody>
      </p:sp>
      <p:sp>
        <p:nvSpPr>
          <p:cNvPr id="2" name="Text Placeholder 1">
            <a:extLst>
              <a:ext uri="{FF2B5EF4-FFF2-40B4-BE49-F238E27FC236}">
                <a16:creationId xmlns:a16="http://schemas.microsoft.com/office/drawing/2014/main" id="{7D4067CF-4847-46EC-AA6D-CFF086BB5540}"/>
              </a:ext>
            </a:extLst>
          </p:cNvPr>
          <p:cNvSpPr>
            <a:spLocks noGrp="1"/>
          </p:cNvSpPr>
          <p:nvPr>
            <p:ph type="body" sz="quarter" idx="13"/>
          </p:nvPr>
        </p:nvSpPr>
        <p:spPr/>
        <p:txBody>
          <a:bodyPr/>
          <a:lstStyle/>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C5018EE6-E749-425A-A331-1B621C017962}"/>
              </a:ext>
            </a:extLst>
          </p:cNvPr>
          <p:cNvSpPr>
            <a:spLocks noGrp="1"/>
          </p:cNvSpPr>
          <p:nvPr>
            <p:ph sz="quarter" idx="14"/>
          </p:nvPr>
        </p:nvSpPr>
        <p:spPr>
          <a:xfrm>
            <a:off x="438152" y="571500"/>
            <a:ext cx="11315699" cy="514350"/>
          </a:xfrm>
        </p:spPr>
        <p:txBody>
          <a:bodyPr/>
          <a:lstStyle/>
          <a:p>
            <a:r>
              <a:rPr lang="en-US" dirty="0"/>
              <a:t>Health Centers Serve Many Special Populations</a:t>
            </a:r>
          </a:p>
        </p:txBody>
      </p:sp>
      <p:sp>
        <p:nvSpPr>
          <p:cNvPr id="4" name="Text Placeholder 3">
            <a:extLst>
              <a:ext uri="{FF2B5EF4-FFF2-40B4-BE49-F238E27FC236}">
                <a16:creationId xmlns:a16="http://schemas.microsoft.com/office/drawing/2014/main" id="{2DD16F43-CAFD-4AF4-AC80-AC7093DE620A}"/>
              </a:ext>
            </a:extLst>
          </p:cNvPr>
          <p:cNvSpPr>
            <a:spLocks noGrp="1"/>
          </p:cNvSpPr>
          <p:nvPr>
            <p:ph type="body" sz="quarter" idx="15"/>
          </p:nvPr>
        </p:nvSpPr>
        <p:spPr/>
        <p:txBody>
          <a:bodyPr/>
          <a:lstStyle/>
          <a:p>
            <a:r>
              <a:rPr lang="en-US" dirty="0"/>
              <a:t>Figure 1-2</a:t>
            </a:r>
          </a:p>
        </p:txBody>
      </p:sp>
      <p:pic>
        <p:nvPicPr>
          <p:cNvPr id="31" name="Graphic 30" descr="Backpack">
            <a:extLst>
              <a:ext uri="{FF2B5EF4-FFF2-40B4-BE49-F238E27FC236}">
                <a16:creationId xmlns:a16="http://schemas.microsoft.com/office/drawing/2014/main" id="{03A55951-8FFF-44F1-92FD-0360A3CA10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6210" y="1864993"/>
            <a:ext cx="573621" cy="573621"/>
          </a:xfrm>
          <a:prstGeom prst="rect">
            <a:avLst/>
          </a:prstGeom>
        </p:spPr>
      </p:pic>
      <p:pic>
        <p:nvPicPr>
          <p:cNvPr id="33" name="Graphic 32" descr="Building">
            <a:extLst>
              <a:ext uri="{FF2B5EF4-FFF2-40B4-BE49-F238E27FC236}">
                <a16:creationId xmlns:a16="http://schemas.microsoft.com/office/drawing/2014/main" id="{0DDEFFC6-7CCE-4A05-AB35-3135C228FD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0579" y="4099717"/>
            <a:ext cx="441523" cy="441523"/>
          </a:xfrm>
          <a:prstGeom prst="rect">
            <a:avLst/>
          </a:prstGeom>
        </p:spPr>
      </p:pic>
      <p:pic>
        <p:nvPicPr>
          <p:cNvPr id="35" name="Graphic 34" descr="Tractor">
            <a:extLst>
              <a:ext uri="{FF2B5EF4-FFF2-40B4-BE49-F238E27FC236}">
                <a16:creationId xmlns:a16="http://schemas.microsoft.com/office/drawing/2014/main" id="{3D2D03CA-2224-46A6-8499-3A5623B61D5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4000" y="3941165"/>
            <a:ext cx="657225" cy="657225"/>
          </a:xfrm>
          <a:prstGeom prst="rect">
            <a:avLst/>
          </a:prstGeom>
        </p:spPr>
      </p:pic>
      <p:pic>
        <p:nvPicPr>
          <p:cNvPr id="39" name="Graphic 38" descr="Questions">
            <a:extLst>
              <a:ext uri="{FF2B5EF4-FFF2-40B4-BE49-F238E27FC236}">
                <a16:creationId xmlns:a16="http://schemas.microsoft.com/office/drawing/2014/main" id="{3FE3EFDD-0CDF-4E11-A717-BEB2CEBF550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67500" y="5200650"/>
            <a:ext cx="514350" cy="514350"/>
          </a:xfrm>
          <a:prstGeom prst="rect">
            <a:avLst/>
          </a:prstGeom>
        </p:spPr>
      </p:pic>
      <p:pic>
        <p:nvPicPr>
          <p:cNvPr id="41" name="Graphic 40" descr="Target Audience">
            <a:extLst>
              <a:ext uri="{FF2B5EF4-FFF2-40B4-BE49-F238E27FC236}">
                <a16:creationId xmlns:a16="http://schemas.microsoft.com/office/drawing/2014/main" id="{111F9CD8-2859-4FD7-86FD-29123CB162D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53650" y="2286000"/>
            <a:ext cx="514350" cy="514350"/>
          </a:xfrm>
          <a:prstGeom prst="rect">
            <a:avLst/>
          </a:prstGeom>
        </p:spPr>
      </p:pic>
      <p:pic>
        <p:nvPicPr>
          <p:cNvPr id="43" name="Graphic 42" descr="Earth globe Americas">
            <a:extLst>
              <a:ext uri="{FF2B5EF4-FFF2-40B4-BE49-F238E27FC236}">
                <a16:creationId xmlns:a16="http://schemas.microsoft.com/office/drawing/2014/main" id="{061404AE-FC32-46EA-96A9-4331AD26468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42592" y="1200150"/>
            <a:ext cx="506816" cy="506816"/>
          </a:xfrm>
          <a:prstGeom prst="rect">
            <a:avLst/>
          </a:prstGeom>
        </p:spPr>
      </p:pic>
      <p:sp>
        <p:nvSpPr>
          <p:cNvPr id="5" name="TextBox 4">
            <a:extLst>
              <a:ext uri="{FF2B5EF4-FFF2-40B4-BE49-F238E27FC236}">
                <a16:creationId xmlns:a16="http://schemas.microsoft.com/office/drawing/2014/main" id="{EF95AC48-A49D-4B6B-955C-29D19C35C00F}"/>
              </a:ext>
            </a:extLst>
          </p:cNvPr>
          <p:cNvSpPr txBox="1"/>
          <p:nvPr/>
        </p:nvSpPr>
        <p:spPr>
          <a:xfrm>
            <a:off x="3956900" y="5353323"/>
            <a:ext cx="4343400" cy="1015663"/>
          </a:xfrm>
          <a:prstGeom prst="rect">
            <a:avLst/>
          </a:prstGeom>
          <a:noFill/>
        </p:spPr>
        <p:txBody>
          <a:bodyPr wrap="square" rtlCol="0">
            <a:spAutoFit/>
          </a:bodyPr>
          <a:lstStyle/>
          <a:p>
            <a:pPr algn="ctr"/>
            <a:r>
              <a:rPr lang="en-US" sz="2000" dirty="0">
                <a:solidFill>
                  <a:schemeClr val="accent1"/>
                </a:solidFill>
                <a:latin typeface="Yu Gothic UI Semibold" panose="020B0700000000000000" pitchFamily="34" charset="-128"/>
                <a:ea typeface="Yu Gothic UI Semibold" panose="020B0700000000000000" pitchFamily="34" charset="-128"/>
              </a:rPr>
              <a:t>6,968,664 </a:t>
            </a:r>
          </a:p>
          <a:p>
            <a:pPr algn="ctr"/>
            <a:r>
              <a:rPr lang="en-US" sz="2000" dirty="0">
                <a:solidFill>
                  <a:schemeClr val="accent2"/>
                </a:solidFill>
                <a:latin typeface="Yu Gothic UI Semibold" panose="020B0700000000000000" pitchFamily="34" charset="-128"/>
                <a:ea typeface="Yu Gothic UI Semibold" panose="020B0700000000000000" pitchFamily="34" charset="-128"/>
              </a:rPr>
              <a:t>Patients Best Served in a Language Other than English</a:t>
            </a:r>
          </a:p>
        </p:txBody>
      </p:sp>
      <p:sp>
        <p:nvSpPr>
          <p:cNvPr id="27" name="TextBox 26">
            <a:extLst>
              <a:ext uri="{FF2B5EF4-FFF2-40B4-BE49-F238E27FC236}">
                <a16:creationId xmlns:a16="http://schemas.microsoft.com/office/drawing/2014/main" id="{C0E88FF4-B1B0-468B-A729-0DB56E0A0792}"/>
              </a:ext>
            </a:extLst>
          </p:cNvPr>
          <p:cNvSpPr txBox="1"/>
          <p:nvPr/>
        </p:nvSpPr>
        <p:spPr>
          <a:xfrm>
            <a:off x="8124827" y="4184987"/>
            <a:ext cx="2771774" cy="1015663"/>
          </a:xfrm>
          <a:prstGeom prst="rect">
            <a:avLst/>
          </a:prstGeom>
          <a:noFill/>
        </p:spPr>
        <p:txBody>
          <a:bodyPr wrap="square" rtlCol="0">
            <a:spAutoFit/>
          </a:bodyPr>
          <a:lstStyle/>
          <a:p>
            <a:pPr algn="ctr"/>
            <a:r>
              <a:rPr lang="en-US" sz="2000" dirty="0">
                <a:solidFill>
                  <a:schemeClr val="accent1"/>
                </a:solidFill>
                <a:latin typeface="Yu Gothic UI Semibold" panose="020B0700000000000000" pitchFamily="34" charset="-128"/>
                <a:ea typeface="Yu Gothic UI Semibold" panose="020B0700000000000000" pitchFamily="34" charset="-128"/>
              </a:rPr>
              <a:t>5,187,617</a:t>
            </a:r>
          </a:p>
          <a:p>
            <a:pPr algn="ctr"/>
            <a:r>
              <a:rPr lang="en-US" sz="2000" dirty="0">
                <a:solidFill>
                  <a:schemeClr val="accent2"/>
                </a:solidFill>
                <a:latin typeface="Yu Gothic UI Semibold" panose="020B0700000000000000" pitchFamily="34" charset="-128"/>
                <a:ea typeface="Yu Gothic UI Semibold" panose="020B0700000000000000" pitchFamily="34" charset="-128"/>
              </a:rPr>
              <a:t>Public Housing Patients</a:t>
            </a:r>
          </a:p>
        </p:txBody>
      </p:sp>
      <p:sp>
        <p:nvSpPr>
          <p:cNvPr id="29" name="TextBox 28">
            <a:extLst>
              <a:ext uri="{FF2B5EF4-FFF2-40B4-BE49-F238E27FC236}">
                <a16:creationId xmlns:a16="http://schemas.microsoft.com/office/drawing/2014/main" id="{6AC8CD84-5D98-4998-809B-5834C3A8ADD7}"/>
              </a:ext>
            </a:extLst>
          </p:cNvPr>
          <p:cNvSpPr txBox="1"/>
          <p:nvPr/>
        </p:nvSpPr>
        <p:spPr>
          <a:xfrm>
            <a:off x="1352550" y="2063919"/>
            <a:ext cx="3009212" cy="1015663"/>
          </a:xfrm>
          <a:prstGeom prst="rect">
            <a:avLst/>
          </a:prstGeom>
          <a:noFill/>
        </p:spPr>
        <p:txBody>
          <a:bodyPr wrap="square" rtlCol="0">
            <a:spAutoFit/>
          </a:bodyPr>
          <a:lstStyle/>
          <a:p>
            <a:pPr algn="ctr"/>
            <a:r>
              <a:rPr lang="en-US" sz="2000" dirty="0">
                <a:solidFill>
                  <a:schemeClr val="accent1"/>
                </a:solidFill>
                <a:latin typeface="Yu Gothic UI Semibold" panose="020B0700000000000000" pitchFamily="34" charset="-128"/>
                <a:ea typeface="Yu Gothic UI Semibold" panose="020B0700000000000000" pitchFamily="34" charset="-128"/>
              </a:rPr>
              <a:t>658,551</a:t>
            </a:r>
          </a:p>
          <a:p>
            <a:pPr algn="ctr"/>
            <a:r>
              <a:rPr lang="en-US" sz="2000" dirty="0">
                <a:solidFill>
                  <a:schemeClr val="accent2"/>
                </a:solidFill>
                <a:latin typeface="Yu Gothic UI Semibold" panose="020B0700000000000000" pitchFamily="34" charset="-128"/>
                <a:ea typeface="Yu Gothic UI Semibold" panose="020B0700000000000000" pitchFamily="34" charset="-128"/>
              </a:rPr>
              <a:t>School-Based Health Center Patients</a:t>
            </a:r>
          </a:p>
        </p:txBody>
      </p:sp>
      <p:sp>
        <p:nvSpPr>
          <p:cNvPr id="30" name="TextBox 29">
            <a:extLst>
              <a:ext uri="{FF2B5EF4-FFF2-40B4-BE49-F238E27FC236}">
                <a16:creationId xmlns:a16="http://schemas.microsoft.com/office/drawing/2014/main" id="{CD0262AE-388F-4E71-94CA-B5B153151BC0}"/>
              </a:ext>
            </a:extLst>
          </p:cNvPr>
          <p:cNvSpPr txBox="1"/>
          <p:nvPr/>
        </p:nvSpPr>
        <p:spPr>
          <a:xfrm>
            <a:off x="8433094" y="2063919"/>
            <a:ext cx="2155240" cy="1323439"/>
          </a:xfrm>
          <a:prstGeom prst="rect">
            <a:avLst/>
          </a:prstGeom>
          <a:noFill/>
        </p:spPr>
        <p:txBody>
          <a:bodyPr wrap="square" rtlCol="0">
            <a:spAutoFit/>
          </a:bodyPr>
          <a:lstStyle/>
          <a:p>
            <a:pPr algn="ctr"/>
            <a:r>
              <a:rPr lang="en-US" sz="2000" dirty="0">
                <a:solidFill>
                  <a:schemeClr val="accent1"/>
                </a:solidFill>
                <a:latin typeface="Yu Gothic UI Semibold" panose="020B0700000000000000" pitchFamily="34" charset="-128"/>
                <a:ea typeface="Yu Gothic UI Semibold" panose="020B0700000000000000" pitchFamily="34" charset="-128"/>
              </a:rPr>
              <a:t>1,287,854</a:t>
            </a:r>
          </a:p>
          <a:p>
            <a:pPr algn="ctr"/>
            <a:r>
              <a:rPr lang="en-US" sz="2000" dirty="0">
                <a:solidFill>
                  <a:schemeClr val="accent2"/>
                </a:solidFill>
                <a:latin typeface="Yu Gothic UI Semibold" panose="020B0700000000000000" pitchFamily="34" charset="-128"/>
                <a:ea typeface="Yu Gothic UI Semibold" panose="020B0700000000000000" pitchFamily="34" charset="-128"/>
              </a:rPr>
              <a:t>Patients Experiencing Homelessness</a:t>
            </a:r>
          </a:p>
        </p:txBody>
      </p:sp>
      <p:sp>
        <p:nvSpPr>
          <p:cNvPr id="32" name="TextBox 31">
            <a:extLst>
              <a:ext uri="{FF2B5EF4-FFF2-40B4-BE49-F238E27FC236}">
                <a16:creationId xmlns:a16="http://schemas.microsoft.com/office/drawing/2014/main" id="{A7DCAF57-8304-4737-9EB9-D139912DAFAE}"/>
              </a:ext>
            </a:extLst>
          </p:cNvPr>
          <p:cNvSpPr txBox="1"/>
          <p:nvPr/>
        </p:nvSpPr>
        <p:spPr>
          <a:xfrm>
            <a:off x="5267325" y="1732151"/>
            <a:ext cx="1657350" cy="707886"/>
          </a:xfrm>
          <a:prstGeom prst="rect">
            <a:avLst/>
          </a:prstGeom>
          <a:noFill/>
        </p:spPr>
        <p:txBody>
          <a:bodyPr wrap="square" rtlCol="0">
            <a:spAutoFit/>
          </a:bodyPr>
          <a:lstStyle/>
          <a:p>
            <a:pPr algn="ctr"/>
            <a:r>
              <a:rPr lang="en-US" sz="2000" dirty="0">
                <a:solidFill>
                  <a:schemeClr val="accent1"/>
                </a:solidFill>
                <a:latin typeface="Yu Gothic UI Semibold" panose="020B0700000000000000" pitchFamily="34" charset="-128"/>
                <a:ea typeface="Yu Gothic UI Semibold" panose="020B0700000000000000" pitchFamily="34" charset="-128"/>
              </a:rPr>
              <a:t>376,634</a:t>
            </a:r>
          </a:p>
          <a:p>
            <a:pPr algn="ctr"/>
            <a:r>
              <a:rPr lang="en-US" sz="2000" dirty="0">
                <a:solidFill>
                  <a:schemeClr val="accent2"/>
                </a:solidFill>
                <a:latin typeface="Yu Gothic UI Semibold" panose="020B0700000000000000" pitchFamily="34" charset="-128"/>
                <a:ea typeface="Yu Gothic UI Semibold" panose="020B0700000000000000" pitchFamily="34" charset="-128"/>
              </a:rPr>
              <a:t>Veterans</a:t>
            </a:r>
          </a:p>
        </p:txBody>
      </p:sp>
      <p:grpSp>
        <p:nvGrpSpPr>
          <p:cNvPr id="55" name="Group 54">
            <a:extLst>
              <a:ext uri="{FF2B5EF4-FFF2-40B4-BE49-F238E27FC236}">
                <a16:creationId xmlns:a16="http://schemas.microsoft.com/office/drawing/2014/main" id="{E5CD8A75-DB06-48F4-9DEC-70876F03F6B6}"/>
              </a:ext>
            </a:extLst>
          </p:cNvPr>
          <p:cNvGrpSpPr/>
          <p:nvPr/>
        </p:nvGrpSpPr>
        <p:grpSpPr>
          <a:xfrm>
            <a:off x="4281669" y="2877393"/>
            <a:ext cx="3628663" cy="1721524"/>
            <a:chOff x="1955946" y="2286000"/>
            <a:chExt cx="2929647" cy="1389894"/>
          </a:xfrm>
        </p:grpSpPr>
        <p:grpSp>
          <p:nvGrpSpPr>
            <p:cNvPr id="56" name="Group 55">
              <a:extLst>
                <a:ext uri="{FF2B5EF4-FFF2-40B4-BE49-F238E27FC236}">
                  <a16:creationId xmlns:a16="http://schemas.microsoft.com/office/drawing/2014/main" id="{6FACA085-EDA0-45D4-832A-84FF5A7379AD}"/>
                </a:ext>
              </a:extLst>
            </p:cNvPr>
            <p:cNvGrpSpPr/>
            <p:nvPr/>
          </p:nvGrpSpPr>
          <p:grpSpPr>
            <a:xfrm>
              <a:off x="2147271" y="2286000"/>
              <a:ext cx="2738322" cy="765138"/>
              <a:chOff x="5578314" y="2402726"/>
              <a:chExt cx="2738322" cy="765138"/>
            </a:xfrm>
          </p:grpSpPr>
          <p:pic>
            <p:nvPicPr>
              <p:cNvPr id="81" name="Graphic 80" descr="User">
                <a:extLst>
                  <a:ext uri="{FF2B5EF4-FFF2-40B4-BE49-F238E27FC236}">
                    <a16:creationId xmlns:a16="http://schemas.microsoft.com/office/drawing/2014/main" id="{A3DC096F-15AA-41BB-9B20-EBC4A75541B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78314" y="2402726"/>
                <a:ext cx="765138" cy="765138"/>
              </a:xfrm>
              <a:prstGeom prst="rect">
                <a:avLst/>
              </a:prstGeom>
            </p:spPr>
          </p:pic>
          <p:pic>
            <p:nvPicPr>
              <p:cNvPr id="82" name="Graphic 81" descr="User">
                <a:extLst>
                  <a:ext uri="{FF2B5EF4-FFF2-40B4-BE49-F238E27FC236}">
                    <a16:creationId xmlns:a16="http://schemas.microsoft.com/office/drawing/2014/main" id="{4F07BB75-6BE0-404A-8031-1D098D0DFCB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07178" y="2402726"/>
                <a:ext cx="765138" cy="765138"/>
              </a:xfrm>
              <a:prstGeom prst="rect">
                <a:avLst/>
              </a:prstGeom>
            </p:spPr>
          </p:pic>
          <p:pic>
            <p:nvPicPr>
              <p:cNvPr id="83" name="Graphic 82" descr="User">
                <a:extLst>
                  <a:ext uri="{FF2B5EF4-FFF2-40B4-BE49-F238E27FC236}">
                    <a16:creationId xmlns:a16="http://schemas.microsoft.com/office/drawing/2014/main" id="{B77ED180-E914-41F1-A21B-7391CA9B4B7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36042" y="2402726"/>
                <a:ext cx="765138" cy="765138"/>
              </a:xfrm>
              <a:prstGeom prst="rect">
                <a:avLst/>
              </a:prstGeom>
            </p:spPr>
          </p:pic>
          <p:pic>
            <p:nvPicPr>
              <p:cNvPr id="84" name="Graphic 83" descr="User">
                <a:extLst>
                  <a:ext uri="{FF2B5EF4-FFF2-40B4-BE49-F238E27FC236}">
                    <a16:creationId xmlns:a16="http://schemas.microsoft.com/office/drawing/2014/main" id="{46925684-D25E-4518-9DB7-653F578B50A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64906" y="2402726"/>
                <a:ext cx="765138" cy="765138"/>
              </a:xfrm>
              <a:prstGeom prst="rect">
                <a:avLst/>
              </a:prstGeom>
            </p:spPr>
          </p:pic>
          <p:pic>
            <p:nvPicPr>
              <p:cNvPr id="85" name="Graphic 84" descr="User">
                <a:extLst>
                  <a:ext uri="{FF2B5EF4-FFF2-40B4-BE49-F238E27FC236}">
                    <a16:creationId xmlns:a16="http://schemas.microsoft.com/office/drawing/2014/main" id="{006A84D2-E702-4A0C-A8B6-C4239D935A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93770" y="2402726"/>
                <a:ext cx="765138" cy="765138"/>
              </a:xfrm>
              <a:prstGeom prst="rect">
                <a:avLst/>
              </a:prstGeom>
            </p:spPr>
          </p:pic>
          <p:pic>
            <p:nvPicPr>
              <p:cNvPr id="86" name="Graphic 85" descr="User">
                <a:extLst>
                  <a:ext uri="{FF2B5EF4-FFF2-40B4-BE49-F238E27FC236}">
                    <a16:creationId xmlns:a16="http://schemas.microsoft.com/office/drawing/2014/main" id="{2937D083-C99D-4D0E-A41B-2EF86E4F9C2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22634" y="2402726"/>
                <a:ext cx="765138" cy="765138"/>
              </a:xfrm>
              <a:prstGeom prst="rect">
                <a:avLst/>
              </a:prstGeom>
            </p:spPr>
          </p:pic>
          <p:pic>
            <p:nvPicPr>
              <p:cNvPr id="87" name="Graphic 86" descr="User">
                <a:extLst>
                  <a:ext uri="{FF2B5EF4-FFF2-40B4-BE49-F238E27FC236}">
                    <a16:creationId xmlns:a16="http://schemas.microsoft.com/office/drawing/2014/main" id="{B6B78E74-91A6-478F-8D27-26A0B45FC3C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51498" y="2402726"/>
                <a:ext cx="765138" cy="765138"/>
              </a:xfrm>
              <a:prstGeom prst="rect">
                <a:avLst/>
              </a:prstGeom>
            </p:spPr>
          </p:pic>
        </p:grpSp>
        <p:grpSp>
          <p:nvGrpSpPr>
            <p:cNvPr id="57" name="Group 56">
              <a:extLst>
                <a:ext uri="{FF2B5EF4-FFF2-40B4-BE49-F238E27FC236}">
                  <a16:creationId xmlns:a16="http://schemas.microsoft.com/office/drawing/2014/main" id="{9007B257-80AC-4E3D-AC11-B063EC64FD9D}"/>
                </a:ext>
              </a:extLst>
            </p:cNvPr>
            <p:cNvGrpSpPr/>
            <p:nvPr/>
          </p:nvGrpSpPr>
          <p:grpSpPr>
            <a:xfrm>
              <a:off x="2009651" y="2505104"/>
              <a:ext cx="2738322" cy="765138"/>
              <a:chOff x="5578314" y="2402726"/>
              <a:chExt cx="2738322" cy="765138"/>
            </a:xfrm>
          </p:grpSpPr>
          <p:pic>
            <p:nvPicPr>
              <p:cNvPr id="74" name="Graphic 73" descr="User">
                <a:extLst>
                  <a:ext uri="{FF2B5EF4-FFF2-40B4-BE49-F238E27FC236}">
                    <a16:creationId xmlns:a16="http://schemas.microsoft.com/office/drawing/2014/main" id="{81B30C2B-3232-48FB-A8BE-79F76B00B7A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78314" y="2402726"/>
                <a:ext cx="765138" cy="765138"/>
              </a:xfrm>
              <a:prstGeom prst="rect">
                <a:avLst/>
              </a:prstGeom>
            </p:spPr>
          </p:pic>
          <p:pic>
            <p:nvPicPr>
              <p:cNvPr id="75" name="Graphic 74" descr="User">
                <a:extLst>
                  <a:ext uri="{FF2B5EF4-FFF2-40B4-BE49-F238E27FC236}">
                    <a16:creationId xmlns:a16="http://schemas.microsoft.com/office/drawing/2014/main" id="{B9021087-3AD8-4761-8387-B92A357AE76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07178" y="2402726"/>
                <a:ext cx="765138" cy="765138"/>
              </a:xfrm>
              <a:prstGeom prst="rect">
                <a:avLst/>
              </a:prstGeom>
            </p:spPr>
          </p:pic>
          <p:pic>
            <p:nvPicPr>
              <p:cNvPr id="76" name="Graphic 75" descr="User">
                <a:extLst>
                  <a:ext uri="{FF2B5EF4-FFF2-40B4-BE49-F238E27FC236}">
                    <a16:creationId xmlns:a16="http://schemas.microsoft.com/office/drawing/2014/main" id="{7D5170DE-93F8-4679-B59A-77E85BF86A9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36042" y="2402726"/>
                <a:ext cx="765138" cy="765138"/>
              </a:xfrm>
              <a:prstGeom prst="rect">
                <a:avLst/>
              </a:prstGeom>
            </p:spPr>
          </p:pic>
          <p:pic>
            <p:nvPicPr>
              <p:cNvPr id="77" name="Graphic 76" descr="User">
                <a:extLst>
                  <a:ext uri="{FF2B5EF4-FFF2-40B4-BE49-F238E27FC236}">
                    <a16:creationId xmlns:a16="http://schemas.microsoft.com/office/drawing/2014/main" id="{D585FC72-0087-4483-A3CA-7795816AB11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64906" y="2402726"/>
                <a:ext cx="765138" cy="765138"/>
              </a:xfrm>
              <a:prstGeom prst="rect">
                <a:avLst/>
              </a:prstGeom>
            </p:spPr>
          </p:pic>
          <p:pic>
            <p:nvPicPr>
              <p:cNvPr id="78" name="Graphic 77" descr="User">
                <a:extLst>
                  <a:ext uri="{FF2B5EF4-FFF2-40B4-BE49-F238E27FC236}">
                    <a16:creationId xmlns:a16="http://schemas.microsoft.com/office/drawing/2014/main" id="{220AF92B-FA85-4BCE-BCCB-16FDD51D9F5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93770" y="2402726"/>
                <a:ext cx="765138" cy="765138"/>
              </a:xfrm>
              <a:prstGeom prst="rect">
                <a:avLst/>
              </a:prstGeom>
            </p:spPr>
          </p:pic>
          <p:pic>
            <p:nvPicPr>
              <p:cNvPr id="79" name="Graphic 78" descr="User">
                <a:extLst>
                  <a:ext uri="{FF2B5EF4-FFF2-40B4-BE49-F238E27FC236}">
                    <a16:creationId xmlns:a16="http://schemas.microsoft.com/office/drawing/2014/main" id="{A422E8D9-3CD1-4D8F-8DE9-C6D4A345AF3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22634" y="2402726"/>
                <a:ext cx="765138" cy="765138"/>
              </a:xfrm>
              <a:prstGeom prst="rect">
                <a:avLst/>
              </a:prstGeom>
            </p:spPr>
          </p:pic>
          <p:pic>
            <p:nvPicPr>
              <p:cNvPr id="80" name="Graphic 79" descr="User">
                <a:extLst>
                  <a:ext uri="{FF2B5EF4-FFF2-40B4-BE49-F238E27FC236}">
                    <a16:creationId xmlns:a16="http://schemas.microsoft.com/office/drawing/2014/main" id="{6C3565E7-6339-4001-8386-D0753E6677E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551498" y="2402726"/>
                <a:ext cx="765138" cy="765138"/>
              </a:xfrm>
              <a:prstGeom prst="rect">
                <a:avLst/>
              </a:prstGeom>
            </p:spPr>
          </p:pic>
        </p:grpSp>
        <p:grpSp>
          <p:nvGrpSpPr>
            <p:cNvPr id="58" name="Group 57">
              <a:extLst>
                <a:ext uri="{FF2B5EF4-FFF2-40B4-BE49-F238E27FC236}">
                  <a16:creationId xmlns:a16="http://schemas.microsoft.com/office/drawing/2014/main" id="{A8C941E5-BD20-4DD6-B530-B6FE36CF407B}"/>
                </a:ext>
              </a:extLst>
            </p:cNvPr>
            <p:cNvGrpSpPr/>
            <p:nvPr/>
          </p:nvGrpSpPr>
          <p:grpSpPr>
            <a:xfrm>
              <a:off x="2147271" y="2691652"/>
              <a:ext cx="2738322" cy="765138"/>
              <a:chOff x="5578314" y="2402726"/>
              <a:chExt cx="2738322" cy="765138"/>
            </a:xfrm>
          </p:grpSpPr>
          <p:pic>
            <p:nvPicPr>
              <p:cNvPr id="67" name="Graphic 66" descr="User">
                <a:extLst>
                  <a:ext uri="{FF2B5EF4-FFF2-40B4-BE49-F238E27FC236}">
                    <a16:creationId xmlns:a16="http://schemas.microsoft.com/office/drawing/2014/main" id="{91B38D46-293C-422D-A78E-AEADDEC445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78314" y="2402726"/>
                <a:ext cx="765138" cy="765138"/>
              </a:xfrm>
              <a:prstGeom prst="rect">
                <a:avLst/>
              </a:prstGeom>
            </p:spPr>
          </p:pic>
          <p:pic>
            <p:nvPicPr>
              <p:cNvPr id="68" name="Graphic 67" descr="User">
                <a:extLst>
                  <a:ext uri="{FF2B5EF4-FFF2-40B4-BE49-F238E27FC236}">
                    <a16:creationId xmlns:a16="http://schemas.microsoft.com/office/drawing/2014/main" id="{9DF36D84-7FFE-4462-9EBF-A6912848A18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07178" y="2402726"/>
                <a:ext cx="765138" cy="765138"/>
              </a:xfrm>
              <a:prstGeom prst="rect">
                <a:avLst/>
              </a:prstGeom>
            </p:spPr>
          </p:pic>
          <p:pic>
            <p:nvPicPr>
              <p:cNvPr id="69" name="Graphic 68" descr="User">
                <a:extLst>
                  <a:ext uri="{FF2B5EF4-FFF2-40B4-BE49-F238E27FC236}">
                    <a16:creationId xmlns:a16="http://schemas.microsoft.com/office/drawing/2014/main" id="{ADE72701-98F2-419D-AAA4-252735D7887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36042" y="2402726"/>
                <a:ext cx="765138" cy="765138"/>
              </a:xfrm>
              <a:prstGeom prst="rect">
                <a:avLst/>
              </a:prstGeom>
            </p:spPr>
          </p:pic>
          <p:pic>
            <p:nvPicPr>
              <p:cNvPr id="70" name="Graphic 69" descr="User">
                <a:extLst>
                  <a:ext uri="{FF2B5EF4-FFF2-40B4-BE49-F238E27FC236}">
                    <a16:creationId xmlns:a16="http://schemas.microsoft.com/office/drawing/2014/main" id="{5210A8EE-CBBE-43DC-A6E1-E4DD8B5BF4C2}"/>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564906" y="2402726"/>
                <a:ext cx="765138" cy="765138"/>
              </a:xfrm>
              <a:prstGeom prst="rect">
                <a:avLst/>
              </a:prstGeom>
            </p:spPr>
          </p:pic>
          <p:pic>
            <p:nvPicPr>
              <p:cNvPr id="71" name="Graphic 70" descr="User">
                <a:extLst>
                  <a:ext uri="{FF2B5EF4-FFF2-40B4-BE49-F238E27FC236}">
                    <a16:creationId xmlns:a16="http://schemas.microsoft.com/office/drawing/2014/main" id="{E0FE131E-87A2-4126-B793-163B302D2B4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93770" y="2402726"/>
                <a:ext cx="765138" cy="765138"/>
              </a:xfrm>
              <a:prstGeom prst="rect">
                <a:avLst/>
              </a:prstGeom>
            </p:spPr>
          </p:pic>
          <p:pic>
            <p:nvPicPr>
              <p:cNvPr id="72" name="Graphic 71" descr="User">
                <a:extLst>
                  <a:ext uri="{FF2B5EF4-FFF2-40B4-BE49-F238E27FC236}">
                    <a16:creationId xmlns:a16="http://schemas.microsoft.com/office/drawing/2014/main" id="{F1C4B555-1FC8-465B-B8EA-E072C9F7792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22634" y="2402726"/>
                <a:ext cx="765138" cy="765138"/>
              </a:xfrm>
              <a:prstGeom prst="rect">
                <a:avLst/>
              </a:prstGeom>
            </p:spPr>
          </p:pic>
          <p:pic>
            <p:nvPicPr>
              <p:cNvPr id="73" name="Graphic 72" descr="User">
                <a:extLst>
                  <a:ext uri="{FF2B5EF4-FFF2-40B4-BE49-F238E27FC236}">
                    <a16:creationId xmlns:a16="http://schemas.microsoft.com/office/drawing/2014/main" id="{40BF5E8D-4672-4633-A3FD-AEB947AF666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51498" y="2402726"/>
                <a:ext cx="765138" cy="765138"/>
              </a:xfrm>
              <a:prstGeom prst="rect">
                <a:avLst/>
              </a:prstGeom>
            </p:spPr>
          </p:pic>
        </p:grpSp>
        <p:grpSp>
          <p:nvGrpSpPr>
            <p:cNvPr id="59" name="Group 58">
              <a:extLst>
                <a:ext uri="{FF2B5EF4-FFF2-40B4-BE49-F238E27FC236}">
                  <a16:creationId xmlns:a16="http://schemas.microsoft.com/office/drawing/2014/main" id="{CD8AD0B5-3200-49AE-9F93-AD14205FB738}"/>
                </a:ext>
              </a:extLst>
            </p:cNvPr>
            <p:cNvGrpSpPr/>
            <p:nvPr/>
          </p:nvGrpSpPr>
          <p:grpSpPr>
            <a:xfrm>
              <a:off x="1955946" y="2910756"/>
              <a:ext cx="2738322" cy="765138"/>
              <a:chOff x="5578314" y="2402726"/>
              <a:chExt cx="2738322" cy="765138"/>
            </a:xfrm>
          </p:grpSpPr>
          <p:pic>
            <p:nvPicPr>
              <p:cNvPr id="60" name="Graphic 59" descr="User">
                <a:extLst>
                  <a:ext uri="{FF2B5EF4-FFF2-40B4-BE49-F238E27FC236}">
                    <a16:creationId xmlns:a16="http://schemas.microsoft.com/office/drawing/2014/main" id="{4B388979-236E-4511-861A-845D42096E3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578314" y="2402726"/>
                <a:ext cx="765138" cy="765138"/>
              </a:xfrm>
              <a:prstGeom prst="rect">
                <a:avLst/>
              </a:prstGeom>
            </p:spPr>
          </p:pic>
          <p:pic>
            <p:nvPicPr>
              <p:cNvPr id="61" name="Graphic 60" descr="User">
                <a:extLst>
                  <a:ext uri="{FF2B5EF4-FFF2-40B4-BE49-F238E27FC236}">
                    <a16:creationId xmlns:a16="http://schemas.microsoft.com/office/drawing/2014/main" id="{96052D4D-A6E9-468B-ACA9-7AFC999DF2F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07178" y="2402726"/>
                <a:ext cx="765138" cy="765138"/>
              </a:xfrm>
              <a:prstGeom prst="rect">
                <a:avLst/>
              </a:prstGeom>
            </p:spPr>
          </p:pic>
          <p:pic>
            <p:nvPicPr>
              <p:cNvPr id="62" name="Graphic 61" descr="User">
                <a:extLst>
                  <a:ext uri="{FF2B5EF4-FFF2-40B4-BE49-F238E27FC236}">
                    <a16:creationId xmlns:a16="http://schemas.microsoft.com/office/drawing/2014/main" id="{015A96FE-9BF4-4E0F-831F-0BFAEB5C50E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36042" y="2402726"/>
                <a:ext cx="765138" cy="765138"/>
              </a:xfrm>
              <a:prstGeom prst="rect">
                <a:avLst/>
              </a:prstGeom>
            </p:spPr>
          </p:pic>
          <p:pic>
            <p:nvPicPr>
              <p:cNvPr id="63" name="Graphic 62" descr="User">
                <a:extLst>
                  <a:ext uri="{FF2B5EF4-FFF2-40B4-BE49-F238E27FC236}">
                    <a16:creationId xmlns:a16="http://schemas.microsoft.com/office/drawing/2014/main" id="{C47B09C2-B029-4F99-AF7E-3277F20C1E8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64906" y="2402726"/>
                <a:ext cx="765138" cy="765138"/>
              </a:xfrm>
              <a:prstGeom prst="rect">
                <a:avLst/>
              </a:prstGeom>
            </p:spPr>
          </p:pic>
          <p:pic>
            <p:nvPicPr>
              <p:cNvPr id="64" name="Graphic 63" descr="User">
                <a:extLst>
                  <a:ext uri="{FF2B5EF4-FFF2-40B4-BE49-F238E27FC236}">
                    <a16:creationId xmlns:a16="http://schemas.microsoft.com/office/drawing/2014/main" id="{88933B63-39D5-4940-BD5A-D08650A806E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93770" y="2402726"/>
                <a:ext cx="765138" cy="765138"/>
              </a:xfrm>
              <a:prstGeom prst="rect">
                <a:avLst/>
              </a:prstGeom>
            </p:spPr>
          </p:pic>
          <p:pic>
            <p:nvPicPr>
              <p:cNvPr id="65" name="Graphic 64" descr="User">
                <a:extLst>
                  <a:ext uri="{FF2B5EF4-FFF2-40B4-BE49-F238E27FC236}">
                    <a16:creationId xmlns:a16="http://schemas.microsoft.com/office/drawing/2014/main" id="{D09D8B7E-08E1-414D-BF61-0E3E20487E5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22634" y="2402726"/>
                <a:ext cx="765138" cy="765138"/>
              </a:xfrm>
              <a:prstGeom prst="rect">
                <a:avLst/>
              </a:prstGeom>
            </p:spPr>
          </p:pic>
          <p:pic>
            <p:nvPicPr>
              <p:cNvPr id="66" name="Graphic 65" descr="User">
                <a:extLst>
                  <a:ext uri="{FF2B5EF4-FFF2-40B4-BE49-F238E27FC236}">
                    <a16:creationId xmlns:a16="http://schemas.microsoft.com/office/drawing/2014/main" id="{CD7981BC-8932-4586-929E-C79D48D69FC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51498" y="2402726"/>
                <a:ext cx="765138" cy="765138"/>
              </a:xfrm>
              <a:prstGeom prst="rect">
                <a:avLst/>
              </a:prstGeom>
            </p:spPr>
          </p:pic>
        </p:grpSp>
      </p:grpSp>
    </p:spTree>
    <p:extLst>
      <p:ext uri="{BB962C8B-B14F-4D97-AF65-F5344CB8AC3E}">
        <p14:creationId xmlns:p14="http://schemas.microsoft.com/office/powerpoint/2010/main" val="165417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780AA-6E2F-495C-9EE3-583164564899}"/>
              </a:ext>
            </a:extLst>
          </p:cNvPr>
          <p:cNvSpPr>
            <a:spLocks noGrp="1"/>
          </p:cNvSpPr>
          <p:nvPr>
            <p:ph type="body" sz="quarter" idx="13"/>
          </p:nvPr>
        </p:nvSpPr>
        <p:spPr>
          <a:xfrm>
            <a:off x="38100" y="5715000"/>
            <a:ext cx="12001500" cy="1085850"/>
          </a:xfrm>
        </p:spPr>
        <p:txBody>
          <a:bodyPr>
            <a:normAutofit/>
          </a:bodyPr>
          <a:lstStyle/>
          <a:p>
            <a:r>
              <a:rPr lang="en-US" dirty="0"/>
              <a:t>* Health center population defined as residents of public housing includes all patients served at a health center located in or immediately accessible to a public housing site. </a:t>
            </a:r>
          </a:p>
          <a:p>
            <a:r>
              <a:rPr lang="en-US" dirty="0"/>
              <a:t>Sources: (1) 2020 Uniform Data System, Bureau of Primary Health Care, HRSA, DHHS. (2) Legal Services Corporation: Agricultural-Worker Population Estimates, Final Estimates, November 2021. (3) U.S. Department of Housing and Urban Development. The 2020 Annual Homeless Assessment Report (AHAR) to Congress, March 2021. (4) U.S. Department of Housing and Urban Development. Picture of Subsidized Households Dataset, 2020. </a:t>
            </a:r>
          </a:p>
        </p:txBody>
      </p:sp>
      <p:sp>
        <p:nvSpPr>
          <p:cNvPr id="3" name="Content Placeholder 2">
            <a:extLst>
              <a:ext uri="{FF2B5EF4-FFF2-40B4-BE49-F238E27FC236}">
                <a16:creationId xmlns:a16="http://schemas.microsoft.com/office/drawing/2014/main" id="{875BF480-50B3-4260-8E01-86118478A747}"/>
              </a:ext>
            </a:extLst>
          </p:cNvPr>
          <p:cNvSpPr>
            <a:spLocks noGrp="1"/>
          </p:cNvSpPr>
          <p:nvPr>
            <p:ph sz="quarter" idx="14"/>
          </p:nvPr>
        </p:nvSpPr>
        <p:spPr>
          <a:xfrm>
            <a:off x="438152" y="571500"/>
            <a:ext cx="11315699" cy="1028700"/>
          </a:xfrm>
        </p:spPr>
        <p:txBody>
          <a:bodyPr>
            <a:normAutofit/>
          </a:bodyPr>
          <a:lstStyle/>
          <a:p>
            <a:r>
              <a:rPr lang="en-US" dirty="0"/>
              <a:t>Health Centers Serve Greater Proportions of Special Populations</a:t>
            </a:r>
          </a:p>
        </p:txBody>
      </p:sp>
      <p:sp>
        <p:nvSpPr>
          <p:cNvPr id="4" name="Text Placeholder 3">
            <a:extLst>
              <a:ext uri="{FF2B5EF4-FFF2-40B4-BE49-F238E27FC236}">
                <a16:creationId xmlns:a16="http://schemas.microsoft.com/office/drawing/2014/main" id="{44B1B87D-6E34-44BE-B630-44B5213FA775}"/>
              </a:ext>
            </a:extLst>
          </p:cNvPr>
          <p:cNvSpPr>
            <a:spLocks noGrp="1"/>
          </p:cNvSpPr>
          <p:nvPr>
            <p:ph type="body" sz="quarter" idx="15"/>
          </p:nvPr>
        </p:nvSpPr>
        <p:spPr/>
        <p:txBody>
          <a:bodyPr/>
          <a:lstStyle/>
          <a:p>
            <a:r>
              <a:rPr lang="en-US" b="1" dirty="0">
                <a:latin typeface="Yu Gothic UI Semibold" panose="020B0700000000000000" pitchFamily="34" charset="-128"/>
                <a:ea typeface="Yu Gothic UI Semibold" panose="020B0700000000000000" pitchFamily="34" charset="-128"/>
              </a:rPr>
              <a:t>Figure 1-3</a:t>
            </a:r>
          </a:p>
        </p:txBody>
      </p:sp>
      <p:graphicFrame>
        <p:nvGraphicFramePr>
          <p:cNvPr id="5" name="Chart 4">
            <a:extLst>
              <a:ext uri="{FF2B5EF4-FFF2-40B4-BE49-F238E27FC236}">
                <a16:creationId xmlns:a16="http://schemas.microsoft.com/office/drawing/2014/main" id="{20D93540-65BF-4AE3-9725-0A9973A1991B}"/>
              </a:ext>
            </a:extLst>
          </p:cNvPr>
          <p:cNvGraphicFramePr>
            <a:graphicFrameLocks/>
          </p:cNvGraphicFramePr>
          <p:nvPr>
            <p:extLst>
              <p:ext uri="{D42A27DB-BD31-4B8C-83A1-F6EECF244321}">
                <p14:modId xmlns:p14="http://schemas.microsoft.com/office/powerpoint/2010/main" val="1512818290"/>
              </p:ext>
            </p:extLst>
          </p:nvPr>
        </p:nvGraphicFramePr>
        <p:xfrm>
          <a:off x="1524000" y="1974348"/>
          <a:ext cx="9144000"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71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183E92-EA61-4288-8CCE-74A4E85F5D27}"/>
              </a:ext>
            </a:extLst>
          </p:cNvPr>
          <p:cNvSpPr>
            <a:spLocks noGrp="1"/>
          </p:cNvSpPr>
          <p:nvPr>
            <p:ph type="body" sz="quarter" idx="13"/>
          </p:nvPr>
        </p:nvSpPr>
        <p:spPr/>
        <p:txBody>
          <a:bodyPr/>
          <a:lstStyle/>
          <a:p>
            <a:r>
              <a:rPr lang="en-US" dirty="0"/>
              <a:t>Note: FPL = federal poverty level. Percentages of health center patients in each category are based on patients with known income. </a:t>
            </a:r>
          </a:p>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9EE60932-E3DB-499E-A322-78525385C1B4}"/>
              </a:ext>
            </a:extLst>
          </p:cNvPr>
          <p:cNvSpPr>
            <a:spLocks noGrp="1"/>
          </p:cNvSpPr>
          <p:nvPr>
            <p:ph sz="quarter" idx="14"/>
          </p:nvPr>
        </p:nvSpPr>
        <p:spPr/>
        <p:txBody>
          <a:bodyPr/>
          <a:lstStyle/>
          <a:p>
            <a:r>
              <a:rPr lang="en-US" dirty="0"/>
              <a:t>Health Center Patients are Predominately Low-Income </a:t>
            </a:r>
          </a:p>
        </p:txBody>
      </p:sp>
      <p:sp>
        <p:nvSpPr>
          <p:cNvPr id="4" name="Text Placeholder 3">
            <a:extLst>
              <a:ext uri="{FF2B5EF4-FFF2-40B4-BE49-F238E27FC236}">
                <a16:creationId xmlns:a16="http://schemas.microsoft.com/office/drawing/2014/main" id="{CF20A7DF-79F5-4212-BBFE-41E58B104DE2}"/>
              </a:ext>
            </a:extLst>
          </p:cNvPr>
          <p:cNvSpPr>
            <a:spLocks noGrp="1"/>
          </p:cNvSpPr>
          <p:nvPr>
            <p:ph type="body" sz="quarter" idx="15"/>
          </p:nvPr>
        </p:nvSpPr>
        <p:spPr/>
        <p:txBody>
          <a:bodyPr/>
          <a:lstStyle/>
          <a:p>
            <a:r>
              <a:rPr lang="en-US" dirty="0"/>
              <a:t>Figure 1-4 </a:t>
            </a:r>
          </a:p>
        </p:txBody>
      </p:sp>
      <p:graphicFrame>
        <p:nvGraphicFramePr>
          <p:cNvPr id="5" name="Chart 4">
            <a:extLst>
              <a:ext uri="{FF2B5EF4-FFF2-40B4-BE49-F238E27FC236}">
                <a16:creationId xmlns:a16="http://schemas.microsoft.com/office/drawing/2014/main" id="{478E9076-3089-4BCD-BB90-5F67A7317935}"/>
              </a:ext>
            </a:extLst>
          </p:cNvPr>
          <p:cNvGraphicFramePr>
            <a:graphicFrameLocks/>
          </p:cNvGraphicFramePr>
          <p:nvPr>
            <p:extLst>
              <p:ext uri="{D42A27DB-BD31-4B8C-83A1-F6EECF244321}">
                <p14:modId xmlns:p14="http://schemas.microsoft.com/office/powerpoint/2010/main" val="3395002848"/>
              </p:ext>
            </p:extLst>
          </p:nvPr>
        </p:nvGraphicFramePr>
        <p:xfrm>
          <a:off x="609600" y="1163169"/>
          <a:ext cx="10915650" cy="50090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FB98853-33F5-4285-9B5D-684DB0789E34}"/>
              </a:ext>
            </a:extLst>
          </p:cNvPr>
          <p:cNvSpPr txBox="1"/>
          <p:nvPr/>
        </p:nvSpPr>
        <p:spPr>
          <a:xfrm>
            <a:off x="609600" y="1657350"/>
            <a:ext cx="3429000" cy="646331"/>
          </a:xfrm>
          <a:prstGeom prst="rect">
            <a:avLst/>
          </a:prstGeom>
          <a:noFill/>
        </p:spPr>
        <p:txBody>
          <a:bodyPr wrap="square" rtlCol="0">
            <a:spAutoFit/>
          </a:bodyPr>
          <a:lstStyle/>
          <a:p>
            <a:r>
              <a:rPr lang="en-US" dirty="0">
                <a:solidFill>
                  <a:schemeClr val="accent2"/>
                </a:solidFill>
                <a:latin typeface="Yu Gothic UI Semibold" panose="020B0700000000000000" pitchFamily="34" charset="-128"/>
                <a:ea typeface="Yu Gothic UI Semibold" panose="020B0700000000000000" pitchFamily="34" charset="-128"/>
              </a:rPr>
              <a:t>91% of health center patients are in or near poverty.</a:t>
            </a:r>
          </a:p>
        </p:txBody>
      </p:sp>
    </p:spTree>
    <p:extLst>
      <p:ext uri="{BB962C8B-B14F-4D97-AF65-F5344CB8AC3E}">
        <p14:creationId xmlns:p14="http://schemas.microsoft.com/office/powerpoint/2010/main" val="422564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33D5D8-3545-4406-82F1-3AFE165B3688}"/>
              </a:ext>
            </a:extLst>
          </p:cNvPr>
          <p:cNvSpPr>
            <a:spLocks noGrp="1"/>
          </p:cNvSpPr>
          <p:nvPr>
            <p:ph type="body" sz="quarter" idx="13"/>
          </p:nvPr>
        </p:nvSpPr>
        <p:spPr/>
        <p:txBody>
          <a:bodyPr/>
          <a:lstStyle/>
          <a:p>
            <a:r>
              <a:rPr lang="en-US" dirty="0"/>
              <a:t>Note: Percentage for “Other Public Insurance” includes non-Medicaid CHIP, or coverage where states contract CHIP through private third-party payers and not Medicaid. </a:t>
            </a:r>
          </a:p>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FFB0E6B9-19D2-464F-99B1-F7E5915B34F8}"/>
              </a:ext>
            </a:extLst>
          </p:cNvPr>
          <p:cNvSpPr>
            <a:spLocks noGrp="1"/>
          </p:cNvSpPr>
          <p:nvPr>
            <p:ph sz="quarter" idx="14"/>
          </p:nvPr>
        </p:nvSpPr>
        <p:spPr/>
        <p:txBody>
          <a:bodyPr/>
          <a:lstStyle/>
          <a:p>
            <a:r>
              <a:rPr lang="en-US" dirty="0"/>
              <a:t>Most Health Center Patients are Uninsured or Publicly Insured</a:t>
            </a:r>
          </a:p>
        </p:txBody>
      </p:sp>
      <p:sp>
        <p:nvSpPr>
          <p:cNvPr id="4" name="Text Placeholder 3">
            <a:extLst>
              <a:ext uri="{FF2B5EF4-FFF2-40B4-BE49-F238E27FC236}">
                <a16:creationId xmlns:a16="http://schemas.microsoft.com/office/drawing/2014/main" id="{0BFB0228-E469-4C7A-BD0C-31AD9E57E986}"/>
              </a:ext>
            </a:extLst>
          </p:cNvPr>
          <p:cNvSpPr>
            <a:spLocks noGrp="1"/>
          </p:cNvSpPr>
          <p:nvPr>
            <p:ph type="body" sz="quarter" idx="15"/>
          </p:nvPr>
        </p:nvSpPr>
        <p:spPr/>
        <p:txBody>
          <a:bodyPr/>
          <a:lstStyle/>
          <a:p>
            <a:r>
              <a:rPr lang="en-US" dirty="0"/>
              <a:t>Figure 1-5</a:t>
            </a:r>
          </a:p>
        </p:txBody>
      </p:sp>
      <p:graphicFrame>
        <p:nvGraphicFramePr>
          <p:cNvPr id="6" name="Chart 5">
            <a:extLst>
              <a:ext uri="{FF2B5EF4-FFF2-40B4-BE49-F238E27FC236}">
                <a16:creationId xmlns:a16="http://schemas.microsoft.com/office/drawing/2014/main" id="{B400CAB8-62C1-48D3-BA83-3A2D0A6A2709}"/>
              </a:ext>
            </a:extLst>
          </p:cNvPr>
          <p:cNvGraphicFramePr>
            <a:graphicFrameLocks/>
          </p:cNvGraphicFramePr>
          <p:nvPr>
            <p:extLst>
              <p:ext uri="{D42A27DB-BD31-4B8C-83A1-F6EECF244321}">
                <p14:modId xmlns:p14="http://schemas.microsoft.com/office/powerpoint/2010/main" val="2960323822"/>
              </p:ext>
            </p:extLst>
          </p:nvPr>
        </p:nvGraphicFramePr>
        <p:xfrm>
          <a:off x="1524000" y="1163170"/>
          <a:ext cx="9144000" cy="45518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CA8C954-73ED-41A1-B680-6DEF3AA9E0DC}"/>
              </a:ext>
            </a:extLst>
          </p:cNvPr>
          <p:cNvSpPr txBox="1"/>
          <p:nvPr/>
        </p:nvSpPr>
        <p:spPr>
          <a:xfrm>
            <a:off x="4038600" y="1657350"/>
            <a:ext cx="3707774" cy="646331"/>
          </a:xfrm>
          <a:prstGeom prst="rect">
            <a:avLst/>
          </a:prstGeom>
          <a:noFill/>
        </p:spPr>
        <p:txBody>
          <a:bodyPr wrap="square" rtlCol="0">
            <a:spAutoFit/>
          </a:bodyPr>
          <a:lstStyle/>
          <a:p>
            <a:r>
              <a:rPr lang="en-US" dirty="0">
                <a:solidFill>
                  <a:srgbClr val="E87200"/>
                </a:solidFill>
                <a:latin typeface="Yu Gothic UI Semibold" panose="020B0700000000000000" pitchFamily="34" charset="-128"/>
                <a:ea typeface="Yu Gothic UI Semibold" panose="020B0700000000000000" pitchFamily="34" charset="-128"/>
              </a:rPr>
              <a:t>79% of health center patients are uninsured or publicly insured.</a:t>
            </a:r>
          </a:p>
        </p:txBody>
      </p:sp>
    </p:spTree>
    <p:extLst>
      <p:ext uri="{BB962C8B-B14F-4D97-AF65-F5344CB8AC3E}">
        <p14:creationId xmlns:p14="http://schemas.microsoft.com/office/powerpoint/2010/main" val="165832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Note: FPL = federal poverty level. </a:t>
            </a:r>
          </a:p>
          <a:p>
            <a:r>
              <a:rPr lang="en-US" dirty="0"/>
              <a:t>* Medicaid alone and not in combination with other insurance. </a:t>
            </a:r>
          </a:p>
          <a:p>
            <a:r>
              <a:rPr lang="en-US" dirty="0"/>
              <a:t>Sources: (1) 2019 Uniform Data System, Bureau of Primary Health Care, HRSA, DHHS. (2) U.S. Census Bureau, 2019 American Community Survey 1-Year Estimates, Tables S1701, S2704, S2701</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 Patients are </a:t>
            </a:r>
          </a:p>
          <a:p>
            <a:r>
              <a:rPr lang="en-US" dirty="0"/>
              <a:t>Disproportionately Poor, Uninsured, and Publicly Insured</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a:xfrm>
            <a:off x="4895850" y="57150"/>
            <a:ext cx="2400300" cy="437029"/>
          </a:xfrm>
          <a:noFill/>
        </p:spPr>
        <p:txBody>
          <a:bodyPr/>
          <a:lstStyle/>
          <a:p>
            <a:r>
              <a:rPr lang="en-US" dirty="0"/>
              <a:t>Figure 1-6</a:t>
            </a:r>
          </a:p>
        </p:txBody>
      </p:sp>
      <p:graphicFrame>
        <p:nvGraphicFramePr>
          <p:cNvPr id="5" name="Chart 4">
            <a:extLst>
              <a:ext uri="{FF2B5EF4-FFF2-40B4-BE49-F238E27FC236}">
                <a16:creationId xmlns:a16="http://schemas.microsoft.com/office/drawing/2014/main" id="{FA8BF86B-3B9E-45EA-BB5D-20B6C69AC992}"/>
              </a:ext>
            </a:extLst>
          </p:cNvPr>
          <p:cNvGraphicFramePr>
            <a:graphicFrameLocks/>
          </p:cNvGraphicFramePr>
          <p:nvPr>
            <p:extLst>
              <p:ext uri="{D42A27DB-BD31-4B8C-83A1-F6EECF244321}">
                <p14:modId xmlns:p14="http://schemas.microsoft.com/office/powerpoint/2010/main" val="171303603"/>
              </p:ext>
            </p:extLst>
          </p:nvPr>
        </p:nvGraphicFramePr>
        <p:xfrm>
          <a:off x="1524000" y="1657350"/>
          <a:ext cx="9144000" cy="4514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02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715000"/>
            <a:ext cx="12001500" cy="1085850"/>
          </a:xfrm>
        </p:spPr>
        <p:txBody>
          <a:bodyPr/>
          <a:lstStyle/>
          <a:p>
            <a:r>
              <a:rPr lang="en-US" dirty="0"/>
              <a:t>Notes: Figures may not add to 100% due to rounding and patients of Hispanic ethnicity can identify with any racial category. Based on known race and/or ethnicity.</a:t>
            </a:r>
          </a:p>
          <a:p>
            <a:r>
              <a:rPr lang="en-US" dirty="0"/>
              <a:t>Sources: (1) 2020 Uniform Data System, Bureau of Primary Health Care, HRSA, DHHS. Note: National racial/ethnic minority estimate calculated using the Reference Guide for UDS Data Reports Available to Health Centers, CY 2019, Bureau of Primary Health Care, HRSA, DHHS. (2) U.S. Census Bureau, 2020 ACS 1-Year Experimental Data Table</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 Patients are </a:t>
            </a:r>
          </a:p>
          <a:p>
            <a:r>
              <a:rPr lang="en-US" dirty="0"/>
              <a:t>Disproportionately Members of Racial/Ethnic Minority Groups </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a:noFill/>
        </p:spPr>
        <p:txBody>
          <a:bodyPr/>
          <a:lstStyle/>
          <a:p>
            <a:r>
              <a:rPr lang="en-US" dirty="0"/>
              <a:t>Figure 1-7</a:t>
            </a:r>
          </a:p>
        </p:txBody>
      </p:sp>
      <p:sp>
        <p:nvSpPr>
          <p:cNvPr id="6" name="TextBox 6">
            <a:extLst>
              <a:ext uri="{FF2B5EF4-FFF2-40B4-BE49-F238E27FC236}">
                <a16:creationId xmlns:a16="http://schemas.microsoft.com/office/drawing/2014/main" id="{009E51CD-974F-4CB2-A929-789039E08C21}"/>
              </a:ext>
            </a:extLst>
          </p:cNvPr>
          <p:cNvSpPr txBox="1"/>
          <p:nvPr/>
        </p:nvSpPr>
        <p:spPr>
          <a:xfrm>
            <a:off x="5581650" y="3543300"/>
            <a:ext cx="5257800" cy="9233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3C6A"/>
                </a:solidFill>
                <a:effectLst/>
                <a:latin typeface="Yu Gothic UI Semibold" panose="020B0700000000000000" pitchFamily="34" charset="-128"/>
                <a:ea typeface="Yu Gothic UI Semibold" panose="020B0700000000000000" pitchFamily="34" charset="-128"/>
              </a:rPr>
              <a:t>Nationally, 63% of the health center patients are members of racial/ethnic minorities compared to 42% of the general U.S. population.</a:t>
            </a:r>
          </a:p>
        </p:txBody>
      </p:sp>
      <p:graphicFrame>
        <p:nvGraphicFramePr>
          <p:cNvPr id="7" name="Chart 6">
            <a:extLst>
              <a:ext uri="{FF2B5EF4-FFF2-40B4-BE49-F238E27FC236}">
                <a16:creationId xmlns:a16="http://schemas.microsoft.com/office/drawing/2014/main" id="{2054935C-65A1-49DD-A9A0-26528C0C884A}"/>
              </a:ext>
            </a:extLst>
          </p:cNvPr>
          <p:cNvGraphicFramePr>
            <a:graphicFrameLocks/>
          </p:cNvGraphicFramePr>
          <p:nvPr>
            <p:extLst>
              <p:ext uri="{D42A27DB-BD31-4B8C-83A1-F6EECF244321}">
                <p14:modId xmlns:p14="http://schemas.microsoft.com/office/powerpoint/2010/main" val="3122413348"/>
              </p:ext>
            </p:extLst>
          </p:nvPr>
        </p:nvGraphicFramePr>
        <p:xfrm>
          <a:off x="810186" y="1783976"/>
          <a:ext cx="10486464" cy="4502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089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829300"/>
            <a:ext cx="12001500" cy="971550"/>
          </a:xfrm>
        </p:spPr>
        <p:txBody>
          <a:bodyPr/>
          <a:lstStyle/>
          <a:p>
            <a:r>
              <a:rPr lang="en-US" dirty="0"/>
              <a:t>* Other than during pregnancy. </a:t>
            </a:r>
          </a:p>
          <a:p>
            <a:r>
              <a:rPr lang="en-US" dirty="0"/>
              <a:t>Note: Includes only adult population ages 18 and older. </a:t>
            </a:r>
          </a:p>
          <a:p>
            <a:r>
              <a:rPr lang="en-US" dirty="0"/>
              <a:t>Sources: (1) 2014 Health Center Patient Survey. Bureau of Primary Health Care, HRSA, DHHS. (2) Kaiser Family Foundation. Health Status Indicators. 2015. Note: Used for High Cholesterol, Hypertension, Diabetes, and Self-Reported Health Status. Centers for Disease Control and Prevention. (3) Behavioral Risk Factor Surveillance System. BRFSS Prevalence Trends and Data. 2016. Note: Used for Asthma; estimate is the median crude prevalence rate for all U.S. States, Territories, and D.C.</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 Patients Suffer from Chronic Conditions</a:t>
            </a:r>
          </a:p>
          <a:p>
            <a:r>
              <a:rPr lang="en-US" dirty="0"/>
              <a:t>at Higher Rates than the General Population</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1-8</a:t>
            </a:r>
          </a:p>
        </p:txBody>
      </p:sp>
      <p:graphicFrame>
        <p:nvGraphicFramePr>
          <p:cNvPr id="5" name="Chart 4">
            <a:extLst>
              <a:ext uri="{FF2B5EF4-FFF2-40B4-BE49-F238E27FC236}">
                <a16:creationId xmlns:a16="http://schemas.microsoft.com/office/drawing/2014/main" id="{5EF0D50D-BB0C-4692-ACD0-E3439402782E}"/>
              </a:ext>
            </a:extLst>
          </p:cNvPr>
          <p:cNvGraphicFramePr>
            <a:graphicFrameLocks/>
          </p:cNvGraphicFramePr>
          <p:nvPr>
            <p:extLst>
              <p:ext uri="{D42A27DB-BD31-4B8C-83A1-F6EECF244321}">
                <p14:modId xmlns:p14="http://schemas.microsoft.com/office/powerpoint/2010/main" val="1414996548"/>
              </p:ext>
            </p:extLst>
          </p:nvPr>
        </p:nvGraphicFramePr>
        <p:xfrm>
          <a:off x="1524000" y="1657350"/>
          <a:ext cx="9144000" cy="40576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6ADF63F-3148-46AF-A1FB-767A8CBDD716}"/>
              </a:ext>
            </a:extLst>
          </p:cNvPr>
          <p:cNvSpPr txBox="1"/>
          <p:nvPr/>
        </p:nvSpPr>
        <p:spPr>
          <a:xfrm>
            <a:off x="1924050" y="2281535"/>
            <a:ext cx="6572249" cy="338554"/>
          </a:xfrm>
          <a:prstGeom prst="rect">
            <a:avLst/>
          </a:prstGeom>
          <a:noFill/>
        </p:spPr>
        <p:txBody>
          <a:bodyPr wrap="square" rtlCol="0">
            <a:spAutoFit/>
          </a:bodyPr>
          <a:lstStyle/>
          <a:p>
            <a:pPr algn="ctr"/>
            <a:r>
              <a:rPr lang="en-US" sz="1600" dirty="0">
                <a:latin typeface="Yu Gothic UI Semibold" panose="020B0700000000000000" pitchFamily="34" charset="-128"/>
                <a:ea typeface="Yu Gothic UI Semibold" panose="020B0700000000000000" pitchFamily="34" charset="-128"/>
              </a:rPr>
              <a:t>Percent of Adults who Report Ever Being Told They Have:</a:t>
            </a:r>
          </a:p>
        </p:txBody>
      </p:sp>
      <p:cxnSp>
        <p:nvCxnSpPr>
          <p:cNvPr id="10" name="Straight Connector 9">
            <a:extLst>
              <a:ext uri="{FF2B5EF4-FFF2-40B4-BE49-F238E27FC236}">
                <a16:creationId xmlns:a16="http://schemas.microsoft.com/office/drawing/2014/main" id="{7A158904-E4FC-4FFD-8D38-977878EFD389}"/>
              </a:ext>
            </a:extLst>
          </p:cNvPr>
          <p:cNvCxnSpPr>
            <a:cxnSpLocks/>
          </p:cNvCxnSpPr>
          <p:nvPr/>
        </p:nvCxnSpPr>
        <p:spPr>
          <a:xfrm>
            <a:off x="8753475" y="2281535"/>
            <a:ext cx="0" cy="2747665"/>
          </a:xfrm>
          <a:prstGeom prst="line">
            <a:avLst/>
          </a:prstGeom>
          <a:ln w="38100" cap="rnd">
            <a:solidFill>
              <a:srgbClr val="5E5E5E"/>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8A1660-10A0-4FE8-8CE7-4CD8F3FE072D}"/>
              </a:ext>
            </a:extLst>
          </p:cNvPr>
          <p:cNvSpPr txBox="1"/>
          <p:nvPr/>
        </p:nvSpPr>
        <p:spPr>
          <a:xfrm>
            <a:off x="8781783" y="2158425"/>
            <a:ext cx="2000517" cy="584775"/>
          </a:xfrm>
          <a:prstGeom prst="rect">
            <a:avLst/>
          </a:prstGeom>
          <a:noFill/>
        </p:spPr>
        <p:txBody>
          <a:bodyPr wrap="square" rtlCol="0">
            <a:spAutoFit/>
          </a:bodyPr>
          <a:lstStyle/>
          <a:p>
            <a:pPr algn="ctr"/>
            <a:r>
              <a:rPr lang="en-US" sz="1600" dirty="0">
                <a:latin typeface="Yu Gothic UI Semibold" panose="020B0700000000000000" pitchFamily="34" charset="-128"/>
                <a:ea typeface="Yu Gothic UI Semibold" panose="020B0700000000000000" pitchFamily="34" charset="-128"/>
              </a:rPr>
              <a:t>Percent of Adults Reporting:</a:t>
            </a:r>
          </a:p>
        </p:txBody>
      </p:sp>
    </p:spTree>
    <p:extLst>
      <p:ext uri="{BB962C8B-B14F-4D97-AF65-F5344CB8AC3E}">
        <p14:creationId xmlns:p14="http://schemas.microsoft.com/office/powerpoint/2010/main" val="143035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829300"/>
            <a:ext cx="12001500" cy="971550"/>
          </a:xfrm>
        </p:spPr>
        <p:txBody>
          <a:bodyPr/>
          <a:lstStyle/>
          <a:p>
            <a:r>
              <a:rPr lang="en-US" dirty="0"/>
              <a:t>* COPD = chronic obstructive pulmonary disease</a:t>
            </a:r>
          </a:p>
          <a:p>
            <a:r>
              <a:rPr lang="en-US" dirty="0"/>
              <a:t>** Excludes tobacco and alcohol use disorders</a:t>
            </a:r>
          </a:p>
          <a:p>
            <a:r>
              <a:rPr lang="en-US" dirty="0"/>
              <a:t>Source: National Association of Community Health Centers. Health Centers are Providing Care to Growing Numbers of Patients with Complex Needs. May 2019. Available from </a:t>
            </a:r>
            <a:r>
              <a:rPr lang="en-US" dirty="0">
                <a:hlinkClick r:id="rId3"/>
              </a:rPr>
              <a:t>http://www.nachc.org/research-and-data/research-fact-sheets-and-infographics/</a:t>
            </a:r>
            <a:endParaRPr lang="en-US" dirty="0"/>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657350"/>
          </a:xfrm>
        </p:spPr>
        <p:txBody>
          <a:bodyPr>
            <a:normAutofit/>
          </a:bodyPr>
          <a:lstStyle/>
          <a:p>
            <a:r>
              <a:rPr lang="en-US" dirty="0"/>
              <a:t>Health Center Patients are Growing Increasingly Complex, </a:t>
            </a:r>
          </a:p>
          <a:p>
            <a:r>
              <a:rPr lang="en-US" dirty="0"/>
              <a:t>with Higher Rates of Chronic Conditions than in Previous Years</a:t>
            </a:r>
          </a:p>
          <a:p>
            <a:r>
              <a:rPr lang="en-US" sz="1800" dirty="0">
                <a:latin typeface="Yu Gothic UI Semibold" panose="020B0700000000000000" pitchFamily="34" charset="-128"/>
                <a:ea typeface="Yu Gothic UI Semibold" panose="020B0700000000000000" pitchFamily="34" charset="-128"/>
              </a:rPr>
              <a:t>Percent Growth in Health Center Patients Diagnosed with Selected Chronic Conditions, 2013 - 2017</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1-9</a:t>
            </a:r>
          </a:p>
        </p:txBody>
      </p:sp>
      <p:graphicFrame>
        <p:nvGraphicFramePr>
          <p:cNvPr id="9" name="Chart 8">
            <a:extLst>
              <a:ext uri="{FF2B5EF4-FFF2-40B4-BE49-F238E27FC236}">
                <a16:creationId xmlns:a16="http://schemas.microsoft.com/office/drawing/2014/main" id="{6C65AB5D-32BB-4EFC-9C94-F4E582AD0B02}"/>
              </a:ext>
            </a:extLst>
          </p:cNvPr>
          <p:cNvGraphicFramePr>
            <a:graphicFrameLocks/>
          </p:cNvGraphicFramePr>
          <p:nvPr>
            <p:extLst>
              <p:ext uri="{D42A27DB-BD31-4B8C-83A1-F6EECF244321}">
                <p14:modId xmlns:p14="http://schemas.microsoft.com/office/powerpoint/2010/main" val="166496742"/>
              </p:ext>
            </p:extLst>
          </p:nvPr>
        </p:nvGraphicFramePr>
        <p:xfrm>
          <a:off x="438150" y="2228850"/>
          <a:ext cx="11087100" cy="3486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81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BF93657-7525-462B-85CA-A5132B4FFE7D}"/>
              </a:ext>
            </a:extLst>
          </p:cNvPr>
          <p:cNvGraphicFramePr/>
          <p:nvPr/>
        </p:nvGraphicFramePr>
        <p:xfrm>
          <a:off x="1666753" y="1709043"/>
          <a:ext cx="8293035" cy="44292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373906"/>
            <a:ext cx="12001500" cy="426943"/>
          </a:xfrm>
        </p:spPr>
        <p:txBody>
          <a:bodyPr>
            <a:noAutofit/>
          </a:bodyPr>
          <a:lstStyle/>
          <a:p>
            <a:r>
              <a:rPr lang="en-US" dirty="0"/>
              <a:t>Note: Rates are based on primary care and mental health visits.</a:t>
            </a:r>
          </a:p>
          <a:p>
            <a:r>
              <a:rPr lang="en-US" dirty="0"/>
              <a:t>Source: Corallo, B.; Proser, M.; Nocon, R. Comparing Rates of Multiple Chronic Conditions at Primary Care and Mental Health Visits to Community Health Centers Versus Private Practice Providers, Journal of Ambulatory Care Management: 43(2) - p 136-147. April/June 2020.  </a:t>
            </a:r>
            <a:r>
              <a:rPr lang="en-US" dirty="0">
                <a:hlinkClick r:id="rId4"/>
              </a:rPr>
              <a:t>https://pubmed.ncbi.nlm.nih.gov/32011414/</a:t>
            </a:r>
            <a:r>
              <a:rPr lang="en-US" dirty="0"/>
              <a:t> .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137542"/>
          </a:xfrm>
        </p:spPr>
        <p:txBody>
          <a:bodyPr>
            <a:normAutofit/>
          </a:bodyPr>
          <a:lstStyle/>
          <a:p>
            <a:r>
              <a:rPr lang="en-US" dirty="0"/>
              <a:t>Health Centers are More Likely to Have </a:t>
            </a:r>
          </a:p>
          <a:p>
            <a:r>
              <a:rPr lang="en-US" dirty="0"/>
              <a:t>Patients with Chronic Conditions than Private Practices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1-10</a:t>
            </a:r>
          </a:p>
        </p:txBody>
      </p:sp>
      <p:sp>
        <p:nvSpPr>
          <p:cNvPr id="5" name="Speech Bubble: Rectangle with Corners Rounded 4">
            <a:extLst>
              <a:ext uri="{FF2B5EF4-FFF2-40B4-BE49-F238E27FC236}">
                <a16:creationId xmlns:a16="http://schemas.microsoft.com/office/drawing/2014/main" id="{EED04489-D791-4642-8590-AD759A8C7AF7}"/>
              </a:ext>
            </a:extLst>
          </p:cNvPr>
          <p:cNvSpPr/>
          <p:nvPr/>
        </p:nvSpPr>
        <p:spPr>
          <a:xfrm>
            <a:off x="3562147" y="2106706"/>
            <a:ext cx="1870466" cy="853957"/>
          </a:xfrm>
          <a:prstGeom prst="wedgeRoundRect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Yu Gothic UI Semibold" panose="020B0700000000000000" pitchFamily="34" charset="-128"/>
                <a:ea typeface="Yu Gothic UI Semibold" panose="020B0700000000000000" pitchFamily="34" charset="-128"/>
              </a:rPr>
              <a:t>Health Centers have </a:t>
            </a:r>
            <a:r>
              <a:rPr lang="en-US" sz="1400" b="1" dirty="0">
                <a:solidFill>
                  <a:schemeClr val="accent1"/>
                </a:solidFill>
                <a:latin typeface="Yu Gothic UI Semibold" panose="020B0700000000000000" pitchFamily="34" charset="-128"/>
                <a:ea typeface="Yu Gothic UI Semibold" panose="020B0700000000000000" pitchFamily="34" charset="-128"/>
              </a:rPr>
              <a:t>35% Higher Odds</a:t>
            </a:r>
            <a:r>
              <a:rPr lang="en-US" sz="1400" dirty="0">
                <a:latin typeface="Yu Gothic UI Semibold" panose="020B0700000000000000" pitchFamily="34" charset="-128"/>
                <a:ea typeface="Yu Gothic UI Semibold" panose="020B0700000000000000" pitchFamily="34" charset="-128"/>
              </a:rPr>
              <a:t> than Private Practices</a:t>
            </a:r>
          </a:p>
        </p:txBody>
      </p:sp>
      <p:sp>
        <p:nvSpPr>
          <p:cNvPr id="8" name="Speech Bubble: Rectangle with Corners Rounded 7">
            <a:extLst>
              <a:ext uri="{FF2B5EF4-FFF2-40B4-BE49-F238E27FC236}">
                <a16:creationId xmlns:a16="http://schemas.microsoft.com/office/drawing/2014/main" id="{2C64E15A-3047-4B84-B506-F0F0FCBA8192}"/>
              </a:ext>
            </a:extLst>
          </p:cNvPr>
          <p:cNvSpPr/>
          <p:nvPr/>
        </p:nvSpPr>
        <p:spPr>
          <a:xfrm>
            <a:off x="7171112" y="3056965"/>
            <a:ext cx="1811523" cy="901636"/>
          </a:xfrm>
          <a:prstGeom prst="wedgeRoundRect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Yu Gothic UI Semibold" panose="020B0700000000000000" pitchFamily="34" charset="-128"/>
                <a:ea typeface="Yu Gothic UI Semibold" panose="020B0700000000000000" pitchFamily="34" charset="-128"/>
              </a:rPr>
              <a:t>Health Centers have </a:t>
            </a:r>
            <a:r>
              <a:rPr lang="en-US" sz="1400" b="1" dirty="0">
                <a:solidFill>
                  <a:schemeClr val="accent1"/>
                </a:solidFill>
                <a:latin typeface="Yu Gothic UI Semibold" panose="020B0700000000000000" pitchFamily="34" charset="-128"/>
                <a:ea typeface="Yu Gothic UI Semibold" panose="020B0700000000000000" pitchFamily="34" charset="-128"/>
              </a:rPr>
              <a:t>31% Higher Odds</a:t>
            </a:r>
            <a:r>
              <a:rPr lang="en-US" sz="1400" dirty="0">
                <a:latin typeface="Yu Gothic UI Semibold" panose="020B0700000000000000" pitchFamily="34" charset="-128"/>
                <a:ea typeface="Yu Gothic UI Semibold" panose="020B0700000000000000" pitchFamily="34" charset="-128"/>
              </a:rPr>
              <a:t> than Private Practices</a:t>
            </a:r>
          </a:p>
        </p:txBody>
      </p:sp>
    </p:spTree>
    <p:extLst>
      <p:ext uri="{BB962C8B-B14F-4D97-AF65-F5344CB8AC3E}">
        <p14:creationId xmlns:p14="http://schemas.microsoft.com/office/powerpoint/2010/main" val="171793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499"/>
            <a:ext cx="11315699" cy="1081385"/>
          </a:xfrm>
        </p:spPr>
        <p:txBody>
          <a:bodyPr>
            <a:normAutofit/>
          </a:bodyPr>
          <a:lstStyle/>
          <a:p>
            <a:r>
              <a:rPr lang="en-US" dirty="0"/>
              <a:t>Health Centers Serve Patients Throughout the Life Cycle</a:t>
            </a:r>
          </a:p>
          <a:p>
            <a:r>
              <a:rPr lang="en-US" sz="1800" dirty="0">
                <a:latin typeface="Yu Gothic UI Semibold" panose="020B0700000000000000" pitchFamily="34" charset="-128"/>
                <a:ea typeface="Yu Gothic UI Semibold" panose="020B0700000000000000" pitchFamily="34" charset="-128"/>
              </a:rPr>
              <a:t>Selected Age Groups, Represented Two Ways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a:xfrm>
            <a:off x="4895850" y="57152"/>
            <a:ext cx="2432601" cy="340413"/>
          </a:xfrm>
          <a:noFill/>
        </p:spPr>
        <p:txBody>
          <a:bodyPr/>
          <a:lstStyle/>
          <a:p>
            <a:r>
              <a:rPr lang="en-US" dirty="0"/>
              <a:t>Figure 1-11</a:t>
            </a:r>
          </a:p>
        </p:txBody>
      </p:sp>
      <p:grpSp>
        <p:nvGrpSpPr>
          <p:cNvPr id="23" name="Group 22">
            <a:extLst>
              <a:ext uri="{FF2B5EF4-FFF2-40B4-BE49-F238E27FC236}">
                <a16:creationId xmlns:a16="http://schemas.microsoft.com/office/drawing/2014/main" id="{4EB907F6-872F-4042-A770-E3831238A0B0}"/>
              </a:ext>
            </a:extLst>
          </p:cNvPr>
          <p:cNvGrpSpPr/>
          <p:nvPr/>
        </p:nvGrpSpPr>
        <p:grpSpPr>
          <a:xfrm>
            <a:off x="1695451" y="1428750"/>
            <a:ext cx="8801097" cy="4800600"/>
            <a:chOff x="1695453" y="1371600"/>
            <a:chExt cx="8801097" cy="4800600"/>
          </a:xfrm>
        </p:grpSpPr>
        <p:grpSp>
          <p:nvGrpSpPr>
            <p:cNvPr id="18" name="Group 17">
              <a:extLst>
                <a:ext uri="{FF2B5EF4-FFF2-40B4-BE49-F238E27FC236}">
                  <a16:creationId xmlns:a16="http://schemas.microsoft.com/office/drawing/2014/main" id="{7F7FC6B2-BC7C-442B-9F2B-6A07D75ECE20}"/>
                </a:ext>
              </a:extLst>
            </p:cNvPr>
            <p:cNvGrpSpPr/>
            <p:nvPr/>
          </p:nvGrpSpPr>
          <p:grpSpPr>
            <a:xfrm>
              <a:off x="1695453" y="1371600"/>
              <a:ext cx="8801097" cy="4800600"/>
              <a:chOff x="475446" y="1371600"/>
              <a:chExt cx="8801097" cy="480060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04F74B43-5255-403E-AD62-5126D5D9EE35}"/>
                      </a:ext>
                    </a:extLst>
                  </p:cNvPr>
                  <p:cNvGraphicFramePr/>
                  <p:nvPr>
                    <p:extLst>
                      <p:ext uri="{D42A27DB-BD31-4B8C-83A1-F6EECF244321}">
                        <p14:modId xmlns:p14="http://schemas.microsoft.com/office/powerpoint/2010/main" val="3523635828"/>
                      </p:ext>
                    </p:extLst>
                  </p:nvPr>
                </p:nvGraphicFramePr>
                <p:xfrm>
                  <a:off x="475446" y="1657350"/>
                  <a:ext cx="5620556" cy="451485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04F74B43-5255-403E-AD62-5126D5D9EE35}"/>
                      </a:ext>
                    </a:extLst>
                  </p:cNvPr>
                  <p:cNvPicPr>
                    <a:picLocks noGrp="1" noRot="1" noChangeAspect="1" noMove="1" noResize="1" noEditPoints="1" noAdjustHandles="1" noChangeArrowheads="1" noChangeShapeType="1"/>
                  </p:cNvPicPr>
                  <p:nvPr/>
                </p:nvPicPr>
                <p:blipFill>
                  <a:blip r:embed="rId4"/>
                  <a:stretch>
                    <a:fillRect/>
                  </a:stretch>
                </p:blipFill>
                <p:spPr>
                  <a:xfrm>
                    <a:off x="1695451" y="1712955"/>
                    <a:ext cx="5620556" cy="4514850"/>
                  </a:xfrm>
                  <a:prstGeom prst="rect">
                    <a:avLst/>
                  </a:prstGeom>
                </p:spPr>
              </p:pic>
            </mc:Fallback>
          </mc:AlternateContent>
          <p:graphicFrame>
            <p:nvGraphicFramePr>
              <p:cNvPr id="7" name="Chart 6">
                <a:extLst>
                  <a:ext uri="{FF2B5EF4-FFF2-40B4-BE49-F238E27FC236}">
                    <a16:creationId xmlns:a16="http://schemas.microsoft.com/office/drawing/2014/main" id="{7ED96D69-4A2A-4F7A-B519-B0181643E7A7}"/>
                  </a:ext>
                </a:extLst>
              </p:cNvPr>
              <p:cNvGraphicFramePr>
                <a:graphicFrameLocks/>
              </p:cNvGraphicFramePr>
              <p:nvPr>
                <p:extLst>
                  <p:ext uri="{D42A27DB-BD31-4B8C-83A1-F6EECF244321}">
                    <p14:modId xmlns:p14="http://schemas.microsoft.com/office/powerpoint/2010/main" val="325227485"/>
                  </p:ext>
                </p:extLst>
              </p:nvPr>
            </p:nvGraphicFramePr>
            <p:xfrm>
              <a:off x="6096000" y="1657350"/>
              <a:ext cx="3180543" cy="451485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CC58BA30-A54D-46EB-AFED-15EA223A6E74}"/>
                  </a:ext>
                </a:extLst>
              </p:cNvPr>
              <p:cNvSpPr txBox="1"/>
              <p:nvPr/>
            </p:nvSpPr>
            <p:spPr>
              <a:xfrm>
                <a:off x="989796" y="5134630"/>
                <a:ext cx="800100" cy="523220"/>
              </a:xfrm>
              <a:prstGeom prst="rect">
                <a:avLst/>
              </a:prstGeom>
              <a:noFill/>
              <a:ln>
                <a:noFill/>
              </a:ln>
            </p:spPr>
            <p:txBody>
              <a:bodyPr wrap="square" rtlCol="0">
                <a:spAutoFit/>
              </a:bodyPr>
              <a:lstStyle/>
              <a:p>
                <a:pPr algn="r"/>
                <a:r>
                  <a:rPr lang="en-US" sz="1400" dirty="0">
                    <a:solidFill>
                      <a:srgbClr val="5E5E5E"/>
                    </a:solidFill>
                    <a:latin typeface="Yu Gothic UI Semilight" panose="020B0400000000000000" pitchFamily="34" charset="-128"/>
                    <a:ea typeface="Yu Gothic UI Semilight" panose="020B0400000000000000" pitchFamily="34" charset="-128"/>
                  </a:rPr>
                  <a:t>Under 5</a:t>
                </a:r>
              </a:p>
              <a:p>
                <a:pPr algn="r"/>
                <a:r>
                  <a:rPr lang="en-US" sz="1400" dirty="0">
                    <a:solidFill>
                      <a:srgbClr val="5E5E5E"/>
                    </a:solidFill>
                    <a:latin typeface="Yu Gothic UI Semilight" panose="020B0400000000000000" pitchFamily="34" charset="-128"/>
                    <a:ea typeface="Yu Gothic UI Semilight" panose="020B0400000000000000" pitchFamily="34" charset="-128"/>
                  </a:rPr>
                  <a:t>8%</a:t>
                </a:r>
              </a:p>
            </p:txBody>
          </p:sp>
          <p:sp>
            <p:nvSpPr>
              <p:cNvPr id="9" name="TextBox 8">
                <a:extLst>
                  <a:ext uri="{FF2B5EF4-FFF2-40B4-BE49-F238E27FC236}">
                    <a16:creationId xmlns:a16="http://schemas.microsoft.com/office/drawing/2014/main" id="{FADB1F33-2DE2-4EFD-B4E5-D88C6FC0ED57}"/>
                  </a:ext>
                </a:extLst>
              </p:cNvPr>
              <p:cNvSpPr txBox="1"/>
              <p:nvPr/>
            </p:nvSpPr>
            <p:spPr>
              <a:xfrm>
                <a:off x="1521586" y="4572000"/>
                <a:ext cx="954110" cy="523220"/>
              </a:xfrm>
              <a:prstGeom prst="rect">
                <a:avLst/>
              </a:prstGeom>
              <a:noFill/>
              <a:ln>
                <a:noFill/>
              </a:ln>
            </p:spPr>
            <p:txBody>
              <a:bodyPr wrap="square" rtlCol="0">
                <a:spAutoFit/>
              </a:bodyPr>
              <a:lstStyle/>
              <a:p>
                <a:pPr algn="r"/>
                <a:r>
                  <a:rPr lang="en-US" sz="1400" dirty="0">
                    <a:solidFill>
                      <a:srgbClr val="5E5E5E"/>
                    </a:solidFill>
                    <a:latin typeface="Yu Gothic UI Semilight" panose="020B0400000000000000" pitchFamily="34" charset="-128"/>
                    <a:ea typeface="Yu Gothic UI Semilight" panose="020B0400000000000000" pitchFamily="34" charset="-128"/>
                  </a:rPr>
                  <a:t>Ages 5-12</a:t>
                </a:r>
              </a:p>
              <a:p>
                <a:pPr algn="r"/>
                <a:r>
                  <a:rPr lang="en-US" sz="1400" dirty="0">
                    <a:solidFill>
                      <a:srgbClr val="5E5E5E"/>
                    </a:solidFill>
                    <a:latin typeface="Yu Gothic UI Semilight" panose="020B0400000000000000" pitchFamily="34" charset="-128"/>
                    <a:ea typeface="Yu Gothic UI Semilight" panose="020B0400000000000000" pitchFamily="34" charset="-128"/>
                  </a:rPr>
                  <a:t>12%</a:t>
                </a:r>
              </a:p>
            </p:txBody>
          </p:sp>
          <p:sp>
            <p:nvSpPr>
              <p:cNvPr id="10" name="TextBox 9">
                <a:extLst>
                  <a:ext uri="{FF2B5EF4-FFF2-40B4-BE49-F238E27FC236}">
                    <a16:creationId xmlns:a16="http://schemas.microsoft.com/office/drawing/2014/main" id="{50EA145B-44B6-4F28-A757-DC7ED28EB022}"/>
                  </a:ext>
                </a:extLst>
              </p:cNvPr>
              <p:cNvSpPr txBox="1"/>
              <p:nvPr/>
            </p:nvSpPr>
            <p:spPr>
              <a:xfrm>
                <a:off x="1504146" y="4250319"/>
                <a:ext cx="1371600" cy="523220"/>
              </a:xfrm>
              <a:prstGeom prst="rect">
                <a:avLst/>
              </a:prstGeom>
              <a:noFill/>
              <a:ln>
                <a:noFill/>
              </a:ln>
            </p:spPr>
            <p:txBody>
              <a:bodyPr wrap="square" rtlCol="0">
                <a:spAutoFit/>
              </a:bodyPr>
              <a:lstStyle/>
              <a:p>
                <a:pPr algn="r"/>
                <a:r>
                  <a:rPr lang="en-US" sz="1400" dirty="0">
                    <a:solidFill>
                      <a:srgbClr val="5E5E5E"/>
                    </a:solidFill>
                    <a:latin typeface="Yu Gothic UI Semilight" panose="020B0400000000000000" pitchFamily="34" charset="-128"/>
                    <a:ea typeface="Yu Gothic UI Semilight" panose="020B0400000000000000" pitchFamily="34" charset="-128"/>
                  </a:rPr>
                  <a:t>Ages 13-17</a:t>
                </a:r>
              </a:p>
              <a:p>
                <a:pPr algn="r"/>
                <a:r>
                  <a:rPr lang="en-US" sz="1400" dirty="0">
                    <a:solidFill>
                      <a:srgbClr val="5E5E5E"/>
                    </a:solidFill>
                    <a:latin typeface="Yu Gothic UI Semilight" panose="020B0400000000000000" pitchFamily="34" charset="-128"/>
                    <a:ea typeface="Yu Gothic UI Semilight" panose="020B0400000000000000" pitchFamily="34" charset="-128"/>
                  </a:rPr>
                  <a:t>8%</a:t>
                </a:r>
              </a:p>
            </p:txBody>
          </p:sp>
          <p:sp>
            <p:nvSpPr>
              <p:cNvPr id="11" name="TextBox 10">
                <a:extLst>
                  <a:ext uri="{FF2B5EF4-FFF2-40B4-BE49-F238E27FC236}">
                    <a16:creationId xmlns:a16="http://schemas.microsoft.com/office/drawing/2014/main" id="{86FCF7FC-F3B5-4BDE-9396-1191DB497834}"/>
                  </a:ext>
                </a:extLst>
              </p:cNvPr>
              <p:cNvSpPr txBox="1"/>
              <p:nvPr/>
            </p:nvSpPr>
            <p:spPr>
              <a:xfrm>
                <a:off x="2757289" y="4114800"/>
                <a:ext cx="1147157" cy="523220"/>
              </a:xfrm>
              <a:prstGeom prst="rect">
                <a:avLst/>
              </a:prstGeom>
              <a:noFill/>
              <a:ln>
                <a:noFill/>
              </a:ln>
            </p:spPr>
            <p:txBody>
              <a:bodyPr wrap="square" rtlCol="0">
                <a:spAutoFit/>
              </a:bodyPr>
              <a:lstStyle/>
              <a:p>
                <a:pPr algn="r"/>
                <a:r>
                  <a:rPr lang="en-US" sz="1400" dirty="0">
                    <a:solidFill>
                      <a:srgbClr val="5E5E5E"/>
                    </a:solidFill>
                    <a:latin typeface="Yu Gothic UI Semilight" panose="020B0400000000000000" pitchFamily="34" charset="-128"/>
                    <a:ea typeface="Yu Gothic UI Semilight" panose="020B0400000000000000" pitchFamily="34" charset="-128"/>
                  </a:rPr>
                  <a:t>Ages 18-19</a:t>
                </a:r>
              </a:p>
              <a:p>
                <a:pPr algn="r"/>
                <a:r>
                  <a:rPr lang="en-US" sz="1400" dirty="0">
                    <a:solidFill>
                      <a:srgbClr val="5E5E5E"/>
                    </a:solidFill>
                    <a:latin typeface="Yu Gothic UI Semilight" panose="020B0400000000000000" pitchFamily="34" charset="-128"/>
                    <a:ea typeface="Yu Gothic UI Semilight" panose="020B0400000000000000" pitchFamily="34" charset="-128"/>
                  </a:rPr>
                  <a:t>3%</a:t>
                </a:r>
              </a:p>
            </p:txBody>
          </p:sp>
          <p:sp>
            <p:nvSpPr>
              <p:cNvPr id="12" name="TextBox 11">
                <a:extLst>
                  <a:ext uri="{FF2B5EF4-FFF2-40B4-BE49-F238E27FC236}">
                    <a16:creationId xmlns:a16="http://schemas.microsoft.com/office/drawing/2014/main" id="{EE66DC29-198B-44FD-B340-5F8A32225E87}"/>
                  </a:ext>
                </a:extLst>
              </p:cNvPr>
              <p:cNvSpPr txBox="1"/>
              <p:nvPr/>
            </p:nvSpPr>
            <p:spPr>
              <a:xfrm>
                <a:off x="2532846" y="2776198"/>
                <a:ext cx="2094694" cy="523220"/>
              </a:xfrm>
              <a:prstGeom prst="rect">
                <a:avLst/>
              </a:prstGeom>
              <a:noFill/>
              <a:ln>
                <a:noFill/>
              </a:ln>
            </p:spPr>
            <p:txBody>
              <a:bodyPr wrap="square" rtlCol="0">
                <a:spAutoFit/>
              </a:bodyPr>
              <a:lstStyle/>
              <a:p>
                <a:pPr algn="r"/>
                <a:r>
                  <a:rPr lang="en-US" sz="1400" dirty="0">
                    <a:solidFill>
                      <a:srgbClr val="5E5E5E"/>
                    </a:solidFill>
                    <a:latin typeface="Yu Gothic UI Semilight" panose="020B0400000000000000" pitchFamily="34" charset="-128"/>
                    <a:ea typeface="Yu Gothic UI Semilight" panose="020B0400000000000000" pitchFamily="34" charset="-128"/>
                  </a:rPr>
                  <a:t>Ages 20-44</a:t>
                </a:r>
              </a:p>
              <a:p>
                <a:pPr algn="r"/>
                <a:r>
                  <a:rPr lang="en-US" sz="1400" dirty="0">
                    <a:solidFill>
                      <a:srgbClr val="5E5E5E"/>
                    </a:solidFill>
                    <a:latin typeface="Yu Gothic UI Semilight" panose="020B0400000000000000" pitchFamily="34" charset="-128"/>
                    <a:ea typeface="Yu Gothic UI Semilight" panose="020B0400000000000000" pitchFamily="34" charset="-128"/>
                  </a:rPr>
                  <a:t>34%</a:t>
                </a:r>
              </a:p>
            </p:txBody>
          </p:sp>
          <p:sp>
            <p:nvSpPr>
              <p:cNvPr id="13" name="TextBox 12">
                <a:extLst>
                  <a:ext uri="{FF2B5EF4-FFF2-40B4-BE49-F238E27FC236}">
                    <a16:creationId xmlns:a16="http://schemas.microsoft.com/office/drawing/2014/main" id="{5B57BD27-0AED-4E45-9D85-0BB34AB0355F}"/>
                  </a:ext>
                </a:extLst>
              </p:cNvPr>
              <p:cNvSpPr txBox="1"/>
              <p:nvPr/>
            </p:nvSpPr>
            <p:spPr>
              <a:xfrm>
                <a:off x="2875746" y="1767185"/>
                <a:ext cx="2477304" cy="523220"/>
              </a:xfrm>
              <a:prstGeom prst="rect">
                <a:avLst/>
              </a:prstGeom>
              <a:noFill/>
              <a:ln>
                <a:noFill/>
              </a:ln>
            </p:spPr>
            <p:txBody>
              <a:bodyPr wrap="square" rtlCol="0">
                <a:spAutoFit/>
              </a:bodyPr>
              <a:lstStyle/>
              <a:p>
                <a:pPr algn="r"/>
                <a:r>
                  <a:rPr lang="en-US" sz="1400" dirty="0">
                    <a:solidFill>
                      <a:srgbClr val="5E5E5E"/>
                    </a:solidFill>
                    <a:latin typeface="Yu Gothic UI Semilight" panose="020B0400000000000000" pitchFamily="34" charset="-128"/>
                    <a:ea typeface="Yu Gothic UI Semilight" panose="020B0400000000000000" pitchFamily="34" charset="-128"/>
                  </a:rPr>
                  <a:t>Ages 45-64</a:t>
                </a:r>
              </a:p>
              <a:p>
                <a:pPr algn="r"/>
                <a:r>
                  <a:rPr lang="en-US" sz="1400" dirty="0">
                    <a:solidFill>
                      <a:srgbClr val="5E5E5E"/>
                    </a:solidFill>
                    <a:latin typeface="Yu Gothic UI Semilight" panose="020B0400000000000000" pitchFamily="34" charset="-128"/>
                    <a:ea typeface="Yu Gothic UI Semilight" panose="020B0400000000000000" pitchFamily="34" charset="-128"/>
                  </a:rPr>
                  <a:t>25%</a:t>
                </a:r>
              </a:p>
            </p:txBody>
          </p:sp>
          <p:sp>
            <p:nvSpPr>
              <p:cNvPr id="14" name="TextBox 13">
                <a:extLst>
                  <a:ext uri="{FF2B5EF4-FFF2-40B4-BE49-F238E27FC236}">
                    <a16:creationId xmlns:a16="http://schemas.microsoft.com/office/drawing/2014/main" id="{70EE8A07-AA45-4B0B-8AD2-3B8CFB2B4D3C}"/>
                  </a:ext>
                </a:extLst>
              </p:cNvPr>
              <p:cNvSpPr txBox="1"/>
              <p:nvPr/>
            </p:nvSpPr>
            <p:spPr>
              <a:xfrm>
                <a:off x="3732997" y="1371600"/>
                <a:ext cx="2305853" cy="523220"/>
              </a:xfrm>
              <a:prstGeom prst="rect">
                <a:avLst/>
              </a:prstGeom>
              <a:noFill/>
              <a:ln>
                <a:noFill/>
              </a:ln>
            </p:spPr>
            <p:txBody>
              <a:bodyPr wrap="square" rtlCol="0">
                <a:spAutoFit/>
              </a:bodyPr>
              <a:lstStyle/>
              <a:p>
                <a:pPr algn="r"/>
                <a:r>
                  <a:rPr lang="en-US" sz="1400" dirty="0">
                    <a:solidFill>
                      <a:srgbClr val="5E5E5E"/>
                    </a:solidFill>
                    <a:latin typeface="Yu Gothic UI Semilight" panose="020B0400000000000000" pitchFamily="34" charset="-128"/>
                    <a:ea typeface="Yu Gothic UI Semilight" panose="020B0400000000000000" pitchFamily="34" charset="-128"/>
                  </a:rPr>
                  <a:t>Ages 65+</a:t>
                </a:r>
              </a:p>
              <a:p>
                <a:pPr algn="r"/>
                <a:r>
                  <a:rPr lang="en-US" sz="1400" dirty="0">
                    <a:solidFill>
                      <a:srgbClr val="5E5E5E"/>
                    </a:solidFill>
                    <a:latin typeface="Yu Gothic UI Semilight" panose="020B0400000000000000" pitchFamily="34" charset="-128"/>
                    <a:ea typeface="Yu Gothic UI Semilight" panose="020B0400000000000000" pitchFamily="34" charset="-128"/>
                  </a:rPr>
                  <a:t>10%</a:t>
                </a:r>
              </a:p>
            </p:txBody>
          </p:sp>
        </p:grpSp>
        <p:sp>
          <p:nvSpPr>
            <p:cNvPr id="15" name="Rectangle 14">
              <a:extLst>
                <a:ext uri="{FF2B5EF4-FFF2-40B4-BE49-F238E27FC236}">
                  <a16:creationId xmlns:a16="http://schemas.microsoft.com/office/drawing/2014/main" id="{6F1F0AD6-5557-4717-BC42-0112046E01CF}"/>
                </a:ext>
              </a:extLst>
            </p:cNvPr>
            <p:cNvSpPr/>
            <p:nvPr/>
          </p:nvSpPr>
          <p:spPr>
            <a:xfrm>
              <a:off x="7467600" y="1780037"/>
              <a:ext cx="2363008" cy="45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Yu Gothic UI Semilight" panose="020B0400000000000000" pitchFamily="34" charset="-128"/>
                  <a:ea typeface="Yu Gothic UI Semilight" panose="020B0400000000000000" pitchFamily="34" charset="-128"/>
                </a:rPr>
                <a:t>Ages 65+ (10%)</a:t>
              </a:r>
            </a:p>
          </p:txBody>
        </p:sp>
        <p:sp>
          <p:nvSpPr>
            <p:cNvPr id="20" name="Rectangle 19">
              <a:extLst>
                <a:ext uri="{FF2B5EF4-FFF2-40B4-BE49-F238E27FC236}">
                  <a16:creationId xmlns:a16="http://schemas.microsoft.com/office/drawing/2014/main" id="{7DE51DBA-F9D5-465E-898E-04CAC63CE5AC}"/>
                </a:ext>
              </a:extLst>
            </p:cNvPr>
            <p:cNvSpPr/>
            <p:nvPr/>
          </p:nvSpPr>
          <p:spPr>
            <a:xfrm>
              <a:off x="7477529" y="2290405"/>
              <a:ext cx="2343150" cy="8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Yu Gothic UI Semilight" panose="020B0400000000000000" pitchFamily="34" charset="-128"/>
                  <a:ea typeface="Yu Gothic UI Semilight" panose="020B0400000000000000" pitchFamily="34" charset="-128"/>
                </a:rPr>
                <a:t>Ages 45-64</a:t>
              </a:r>
            </a:p>
            <a:p>
              <a:pPr algn="ctr"/>
              <a:r>
                <a:rPr lang="en-US" sz="1400" dirty="0">
                  <a:latin typeface="Yu Gothic UI Semilight" panose="020B0400000000000000" pitchFamily="34" charset="-128"/>
                  <a:ea typeface="Yu Gothic UI Semilight" panose="020B0400000000000000" pitchFamily="34" charset="-128"/>
                </a:rPr>
                <a:t>25%</a:t>
              </a:r>
            </a:p>
          </p:txBody>
        </p:sp>
        <p:sp>
          <p:nvSpPr>
            <p:cNvPr id="21" name="Rectangle 20">
              <a:extLst>
                <a:ext uri="{FF2B5EF4-FFF2-40B4-BE49-F238E27FC236}">
                  <a16:creationId xmlns:a16="http://schemas.microsoft.com/office/drawing/2014/main" id="{0F8C3065-744C-4D73-A6D1-C9CE9C2B067D}"/>
                </a:ext>
              </a:extLst>
            </p:cNvPr>
            <p:cNvSpPr/>
            <p:nvPr/>
          </p:nvSpPr>
          <p:spPr>
            <a:xfrm>
              <a:off x="7477529" y="3299418"/>
              <a:ext cx="2343150" cy="1338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Yu Gothic UI Semilight" panose="020B0400000000000000" pitchFamily="34" charset="-128"/>
                  <a:ea typeface="Yu Gothic UI Semilight" panose="020B0400000000000000" pitchFamily="34" charset="-128"/>
                </a:rPr>
                <a:t>Ages 18-44</a:t>
              </a:r>
            </a:p>
            <a:p>
              <a:pPr algn="ctr"/>
              <a:r>
                <a:rPr lang="en-US" sz="1400" dirty="0">
                  <a:latin typeface="Yu Gothic UI Semilight" panose="020B0400000000000000" pitchFamily="34" charset="-128"/>
                  <a:ea typeface="Yu Gothic UI Semilight" panose="020B0400000000000000" pitchFamily="34" charset="-128"/>
                </a:rPr>
                <a:t>37%</a:t>
              </a:r>
            </a:p>
          </p:txBody>
        </p:sp>
        <p:sp>
          <p:nvSpPr>
            <p:cNvPr id="22" name="Rectangle 21">
              <a:extLst>
                <a:ext uri="{FF2B5EF4-FFF2-40B4-BE49-F238E27FC236}">
                  <a16:creationId xmlns:a16="http://schemas.microsoft.com/office/drawing/2014/main" id="{BE073B8C-72A1-4DE4-B2BD-1A7B6AF5D559}"/>
                </a:ext>
              </a:extLst>
            </p:cNvPr>
            <p:cNvSpPr/>
            <p:nvPr/>
          </p:nvSpPr>
          <p:spPr>
            <a:xfrm>
              <a:off x="7477529" y="4747658"/>
              <a:ext cx="2343150" cy="1195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Yu Gothic UI Semilight" panose="020B0400000000000000" pitchFamily="34" charset="-128"/>
                  <a:ea typeface="Yu Gothic UI Semilight" panose="020B0400000000000000" pitchFamily="34" charset="-128"/>
                </a:rPr>
                <a:t>Under 18</a:t>
              </a:r>
            </a:p>
            <a:p>
              <a:pPr algn="ctr"/>
              <a:r>
                <a:rPr lang="en-US" sz="1400" dirty="0">
                  <a:latin typeface="Yu Gothic UI Semilight" panose="020B0400000000000000" pitchFamily="34" charset="-128"/>
                  <a:ea typeface="Yu Gothic UI Semilight" panose="020B0400000000000000" pitchFamily="34" charset="-128"/>
                </a:rPr>
                <a:t>28%</a:t>
              </a:r>
            </a:p>
          </p:txBody>
        </p:sp>
      </p:grpSp>
      <p:sp>
        <p:nvSpPr>
          <p:cNvPr id="6" name="TextBox 5">
            <a:extLst>
              <a:ext uri="{FF2B5EF4-FFF2-40B4-BE49-F238E27FC236}">
                <a16:creationId xmlns:a16="http://schemas.microsoft.com/office/drawing/2014/main" id="{C950BB85-E074-4D33-9FB9-C3BD5430861B}"/>
              </a:ext>
            </a:extLst>
          </p:cNvPr>
          <p:cNvSpPr txBox="1"/>
          <p:nvPr/>
        </p:nvSpPr>
        <p:spPr>
          <a:xfrm>
            <a:off x="3792563" y="176718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3343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 Includes patients of federally-funded health centers and look-alikes.</a:t>
            </a:r>
          </a:p>
        </p:txBody>
      </p:sp>
      <p:sp>
        <p:nvSpPr>
          <p:cNvPr id="3" name="Content Placeholder 2"/>
          <p:cNvSpPr>
            <a:spLocks noGrp="1"/>
          </p:cNvSpPr>
          <p:nvPr>
            <p:ph sz="quarter" idx="14"/>
          </p:nvPr>
        </p:nvSpPr>
        <p:spPr/>
        <p:txBody>
          <a:bodyPr/>
          <a:lstStyle/>
          <a:p>
            <a:r>
              <a:rPr lang="en-US" dirty="0"/>
              <a:t>About Community Health Centers</a:t>
            </a:r>
          </a:p>
        </p:txBody>
      </p:sp>
      <p:sp>
        <p:nvSpPr>
          <p:cNvPr id="5" name="TextBox 4"/>
          <p:cNvSpPr txBox="1"/>
          <p:nvPr/>
        </p:nvSpPr>
        <p:spPr>
          <a:xfrm>
            <a:off x="752476" y="1257300"/>
            <a:ext cx="10687049" cy="5131148"/>
          </a:xfrm>
          <a:prstGeom prst="rect">
            <a:avLst/>
          </a:prstGeom>
          <a:noFill/>
        </p:spPr>
        <p:txBody>
          <a:bodyPr wrap="square" rtlCol="0">
            <a:spAutoFit/>
          </a:bodyPr>
          <a:lstStyle/>
          <a:p>
            <a:pPr algn="just">
              <a:lnSpc>
                <a:spcPct val="105000"/>
              </a:lnSpc>
            </a:pPr>
            <a:r>
              <a:rPr lang="en-US" sz="1650" spc="-50" dirty="0">
                <a:solidFill>
                  <a:srgbClr val="003C6A"/>
                </a:solidFill>
                <a:latin typeface="Yu Gothic UI Semilight" panose="020B0400000000000000" pitchFamily="34" charset="-128"/>
                <a:ea typeface="Yu Gothic UI Semilight" panose="020B0400000000000000" pitchFamily="34" charset="-128"/>
              </a:rPr>
              <a:t>The National Association of Community Health Centers (NACHC) is pleased to present the Community Health Center Chartbook, an overview of the Health Center Program and the communities they serve. Health centers began over fifty years ago as part of President Lyndon B. Johnson’s “War on Poverty.” Their aim then, as it is now, is to </a:t>
            </a:r>
            <a:r>
              <a:rPr lang="en-US" sz="1650" b="1" spc="-50" dirty="0">
                <a:solidFill>
                  <a:schemeClr val="accent2"/>
                </a:solidFill>
                <a:latin typeface="Yu Gothic UI Semibold" panose="020B0700000000000000" pitchFamily="34" charset="-128"/>
                <a:ea typeface="Yu Gothic UI Semibold" panose="020B0700000000000000" pitchFamily="34" charset="-128"/>
              </a:rPr>
              <a:t>provide affordable, high quality, comprehensive primary care to medically underserved populations, regardless of their insurance status or ability to pay for services</a:t>
            </a:r>
            <a:r>
              <a:rPr lang="en-US" sz="1650" spc="-50" dirty="0">
                <a:solidFill>
                  <a:schemeClr val="accent2"/>
                </a:solidFill>
                <a:latin typeface="Yu Gothic UI Semibold" panose="020B0700000000000000" pitchFamily="34" charset="-128"/>
                <a:ea typeface="Yu Gothic UI Semibold" panose="020B0700000000000000" pitchFamily="34" charset="-128"/>
              </a:rPr>
              <a:t>.</a:t>
            </a:r>
            <a:r>
              <a:rPr lang="en-US" sz="1650" spc="-50" dirty="0">
                <a:latin typeface="Yu Gothic UI Semilight" panose="020B0400000000000000" pitchFamily="34" charset="-128"/>
                <a:ea typeface="Yu Gothic UI Semilight" panose="020B0400000000000000" pitchFamily="34" charset="-128"/>
              </a:rPr>
              <a:t> </a:t>
            </a:r>
            <a:r>
              <a:rPr lang="en-US" sz="1650" spc="-50" dirty="0">
                <a:solidFill>
                  <a:srgbClr val="003C6A"/>
                </a:solidFill>
                <a:latin typeface="Yu Gothic UI Semilight" panose="020B0400000000000000" pitchFamily="34" charset="-128"/>
                <a:ea typeface="Yu Gothic UI Semilight" panose="020B0400000000000000" pitchFamily="34" charset="-128"/>
              </a:rPr>
              <a:t>A growing number of health centers also provide dental, behavioral health, pharmacy, and other important services. No two health centers are alike, but they all share one common purpose: to provide primary and preventive health care services that are coordinated, culturally and linguistically competent, and community-directed.</a:t>
            </a:r>
          </a:p>
          <a:p>
            <a:pPr algn="just">
              <a:lnSpc>
                <a:spcPct val="105000"/>
              </a:lnSpc>
            </a:pPr>
            <a:endParaRPr lang="en-US" sz="800" spc="-50" dirty="0">
              <a:solidFill>
                <a:srgbClr val="003C6A"/>
              </a:solidFill>
              <a:latin typeface="Yu Gothic UI Semilight" panose="020B0400000000000000" pitchFamily="34" charset="-128"/>
              <a:ea typeface="Yu Gothic UI Semilight" panose="020B0400000000000000" pitchFamily="34" charset="-128"/>
            </a:endParaRPr>
          </a:p>
          <a:p>
            <a:pPr algn="just">
              <a:lnSpc>
                <a:spcPct val="105000"/>
              </a:lnSpc>
            </a:pPr>
            <a:r>
              <a:rPr lang="en-US" sz="1650" spc="-50" dirty="0">
                <a:solidFill>
                  <a:srgbClr val="003C6A"/>
                </a:solidFill>
                <a:latin typeface="Yu Gothic UI Semilight" panose="020B0400000000000000" pitchFamily="34" charset="-128"/>
                <a:ea typeface="Yu Gothic UI Semilight" panose="020B0400000000000000" pitchFamily="34" charset="-128"/>
              </a:rPr>
              <a:t>Health centers play a critical role in the U.S. health care system, delivering care to over </a:t>
            </a:r>
            <a:r>
              <a:rPr lang="en-US" sz="1650" b="1" spc="-50" dirty="0">
                <a:solidFill>
                  <a:schemeClr val="accent2"/>
                </a:solidFill>
                <a:latin typeface="Yu Gothic UI Semibold" panose="020B0700000000000000" pitchFamily="34" charset="-128"/>
                <a:ea typeface="Yu Gothic UI Semibold" panose="020B0700000000000000" pitchFamily="34" charset="-128"/>
              </a:rPr>
              <a:t>29 million* people today</a:t>
            </a:r>
            <a:r>
              <a:rPr lang="en-US" sz="1650" spc="-50" dirty="0">
                <a:solidFill>
                  <a:schemeClr val="accent2"/>
                </a:solidFill>
                <a:latin typeface="Yu Gothic UI Semibold" panose="020B0700000000000000" pitchFamily="34" charset="-128"/>
                <a:ea typeface="Yu Gothic UI Semibold" panose="020B0700000000000000" pitchFamily="34" charset="-128"/>
              </a:rPr>
              <a:t>. </a:t>
            </a:r>
            <a:r>
              <a:rPr lang="en-US" sz="1650" spc="-50" dirty="0">
                <a:solidFill>
                  <a:srgbClr val="003C6A"/>
                </a:solidFill>
                <a:latin typeface="Yu Gothic UI Semilight" panose="020B0400000000000000" pitchFamily="34" charset="-128"/>
                <a:ea typeface="Yu Gothic UI Semilight" panose="020B0400000000000000" pitchFamily="34" charset="-128"/>
              </a:rPr>
              <a:t>They stand as evidence that communities can improve health, reduce health disparities, generate taxpayer savings, and deal with a multitude of costly and significant public health and social problems – including substance use disorder, mental illness, natural disasters, and homelessness – if they have the resources to do so. In response to </a:t>
            </a:r>
            <a:r>
              <a:rPr lang="en-US" sz="1650" b="1" spc="-50" dirty="0">
                <a:solidFill>
                  <a:schemeClr val="accent2"/>
                </a:solidFill>
                <a:latin typeface="Yu Gothic UI Semilight" panose="020B0400000000000000" pitchFamily="34" charset="-128"/>
                <a:ea typeface="Yu Gothic UI Semilight" panose="020B0400000000000000" pitchFamily="34" charset="-128"/>
              </a:rPr>
              <a:t>COVID-19</a:t>
            </a:r>
            <a:r>
              <a:rPr lang="en-US" sz="1650" spc="-50" dirty="0">
                <a:solidFill>
                  <a:srgbClr val="003C6A"/>
                </a:solidFill>
                <a:latin typeface="Yu Gothic UI Semilight" panose="020B0400000000000000" pitchFamily="34" charset="-128"/>
                <a:ea typeface="Yu Gothic UI Semilight" panose="020B0400000000000000" pitchFamily="34" charset="-128"/>
              </a:rPr>
              <a:t>, health centers quickly pivoted their operations to test and vaccinate hundreds of thousands of patients each month, while continuing to provide important health care services.  Their work during this time has been vital to slowing the virus’s spread and reopening communities.  Across the country, health centers produce positive results for their patients and for the communities they serve before and during the pandemic. Federal and state support, along with third party reimbursement, are critically important to keep pace with escalating health care needs and rising costs among populations served by health centers. </a:t>
            </a:r>
          </a:p>
          <a:p>
            <a:pPr algn="just">
              <a:lnSpc>
                <a:spcPct val="105000"/>
              </a:lnSpc>
            </a:pPr>
            <a:endParaRPr lang="en-US" sz="800" spc="-50" dirty="0">
              <a:solidFill>
                <a:srgbClr val="003C6A"/>
              </a:solidFill>
              <a:latin typeface="Yu Gothic UI Semilight" panose="020B0400000000000000" pitchFamily="34" charset="-128"/>
              <a:ea typeface="Yu Gothic UI Semilight" panose="020B0400000000000000" pitchFamily="34" charset="-128"/>
            </a:endParaRPr>
          </a:p>
          <a:p>
            <a:pPr algn="just">
              <a:lnSpc>
                <a:spcPct val="105000"/>
              </a:lnSpc>
            </a:pPr>
            <a:r>
              <a:rPr lang="en-US" sz="1650" spc="-50" dirty="0">
                <a:solidFill>
                  <a:srgbClr val="003C6A"/>
                </a:solidFill>
                <a:latin typeface="Yu Gothic UI Semilight" panose="020B0400000000000000" pitchFamily="34" charset="-128"/>
                <a:ea typeface="Yu Gothic UI Semilight" panose="020B0400000000000000" pitchFamily="34" charset="-128"/>
              </a:rPr>
              <a:t>Who health centers serve, what they do, and their impressive record of accomplishments in keeping communities healthy are represented in this chartbook. </a:t>
            </a:r>
          </a:p>
        </p:txBody>
      </p:sp>
    </p:spTree>
    <p:extLst>
      <p:ext uri="{BB962C8B-B14F-4D97-AF65-F5344CB8AC3E}">
        <p14:creationId xmlns:p14="http://schemas.microsoft.com/office/powerpoint/2010/main" val="170315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829300"/>
            <a:ext cx="12001500" cy="971550"/>
          </a:xfrm>
        </p:spPr>
        <p:txBody>
          <a:bodyPr/>
          <a:lstStyle/>
          <a:p>
            <a:r>
              <a:rPr lang="en-US" dirty="0"/>
              <a:t>Source: 2010 &amp; 2020 Uniform Data System, Bureau of Primary Health Care, HRSA, DHHS.</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657350"/>
          </a:xfrm>
        </p:spPr>
        <p:txBody>
          <a:bodyPr>
            <a:normAutofit/>
          </a:bodyPr>
          <a:lstStyle/>
          <a:p>
            <a:r>
              <a:rPr lang="en-US" dirty="0"/>
              <a:t>Health Center Patients Ages 65 and Older are the Fastest Growing</a:t>
            </a:r>
          </a:p>
          <a:p>
            <a:r>
              <a:rPr lang="en-US" dirty="0"/>
              <a:t>Age Group Over the Past Decade</a:t>
            </a:r>
          </a:p>
          <a:p>
            <a:r>
              <a:rPr lang="en-US" sz="1800" dirty="0">
                <a:latin typeface="Yu Gothic UI Semibold" panose="020B0700000000000000" pitchFamily="34" charset="-128"/>
                <a:ea typeface="Yu Gothic UI Semibold" panose="020B0700000000000000" pitchFamily="34" charset="-128"/>
              </a:rPr>
              <a:t>Number of Health Center Patients by Age Group, 2010 – 2020</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1-12</a:t>
            </a:r>
          </a:p>
        </p:txBody>
      </p:sp>
      <p:grpSp>
        <p:nvGrpSpPr>
          <p:cNvPr id="13" name="Group 12">
            <a:extLst>
              <a:ext uri="{FF2B5EF4-FFF2-40B4-BE49-F238E27FC236}">
                <a16:creationId xmlns:a16="http://schemas.microsoft.com/office/drawing/2014/main" id="{99F63898-713A-4634-A01A-9B67DAA0B567}"/>
              </a:ext>
            </a:extLst>
          </p:cNvPr>
          <p:cNvGrpSpPr/>
          <p:nvPr/>
        </p:nvGrpSpPr>
        <p:grpSpPr>
          <a:xfrm>
            <a:off x="438149" y="1943100"/>
            <a:ext cx="10229851" cy="4400550"/>
            <a:chOff x="1524000" y="1771650"/>
            <a:chExt cx="9144000" cy="4400550"/>
          </a:xfrm>
        </p:grpSpPr>
        <p:graphicFrame>
          <p:nvGraphicFramePr>
            <p:cNvPr id="6" name="Chart 5">
              <a:extLst>
                <a:ext uri="{FF2B5EF4-FFF2-40B4-BE49-F238E27FC236}">
                  <a16:creationId xmlns:a16="http://schemas.microsoft.com/office/drawing/2014/main" id="{063D3FB2-84A5-4A8D-ABD4-11E63FFEB978}"/>
                </a:ext>
              </a:extLst>
            </p:cNvPr>
            <p:cNvGraphicFramePr>
              <a:graphicFrameLocks/>
            </p:cNvGraphicFramePr>
            <p:nvPr>
              <p:extLst>
                <p:ext uri="{D42A27DB-BD31-4B8C-83A1-F6EECF244321}">
                  <p14:modId xmlns:p14="http://schemas.microsoft.com/office/powerpoint/2010/main" val="2116738631"/>
                </p:ext>
              </p:extLst>
            </p:nvPr>
          </p:nvGraphicFramePr>
          <p:xfrm>
            <a:off x="1524000" y="1771650"/>
            <a:ext cx="91440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1B99CED-B531-4993-928A-7A0966407514}"/>
                </a:ext>
              </a:extLst>
            </p:cNvPr>
            <p:cNvSpPr txBox="1"/>
            <p:nvPr/>
          </p:nvSpPr>
          <p:spPr>
            <a:xfrm>
              <a:off x="4068591" y="2431979"/>
              <a:ext cx="1371600" cy="492443"/>
            </a:xfrm>
            <a:prstGeom prst="rect">
              <a:avLst/>
            </a:prstGeom>
            <a:noFill/>
          </p:spPr>
          <p:txBody>
            <a:bodyPr wrap="square" rtlCol="0">
              <a:spAutoFit/>
            </a:bodyPr>
            <a:lstStyle/>
            <a:p>
              <a:pPr algn="ctr"/>
              <a:r>
                <a:rPr lang="en-US" sz="1400" dirty="0">
                  <a:solidFill>
                    <a:schemeClr val="accent3"/>
                  </a:solidFill>
                  <a:latin typeface="Yu Gothic UI Semibold" panose="020B0700000000000000" pitchFamily="34" charset="-128"/>
                  <a:ea typeface="Yu Gothic UI Semibold" panose="020B0700000000000000" pitchFamily="34" charset="-128"/>
                </a:rPr>
                <a:t>Ages 18 – 44</a:t>
              </a:r>
            </a:p>
            <a:p>
              <a:pPr algn="ctr"/>
              <a:r>
                <a:rPr lang="en-US" sz="1200" i="1" dirty="0">
                  <a:solidFill>
                    <a:schemeClr val="accent3"/>
                  </a:solidFill>
                  <a:latin typeface="Yu Gothic UI Semibold" panose="020B0700000000000000" pitchFamily="34" charset="-128"/>
                  <a:ea typeface="Yu Gothic UI Semibold" panose="020B0700000000000000" pitchFamily="34" charset="-128"/>
                </a:rPr>
                <a:t>42% Growth</a:t>
              </a:r>
            </a:p>
          </p:txBody>
        </p:sp>
        <p:sp>
          <p:nvSpPr>
            <p:cNvPr id="8" name="TextBox 7">
              <a:extLst>
                <a:ext uri="{FF2B5EF4-FFF2-40B4-BE49-F238E27FC236}">
                  <a16:creationId xmlns:a16="http://schemas.microsoft.com/office/drawing/2014/main" id="{B74E2F93-8955-4561-A508-B43B3EFDBADA}"/>
                </a:ext>
              </a:extLst>
            </p:cNvPr>
            <p:cNvSpPr txBox="1"/>
            <p:nvPr/>
          </p:nvSpPr>
          <p:spPr>
            <a:xfrm>
              <a:off x="6724650" y="2808559"/>
              <a:ext cx="1314451" cy="492443"/>
            </a:xfrm>
            <a:prstGeom prst="rect">
              <a:avLst/>
            </a:prstGeom>
            <a:noFill/>
          </p:spPr>
          <p:txBody>
            <a:bodyPr wrap="square" rtlCol="0">
              <a:spAutoFit/>
            </a:bodyPr>
            <a:lstStyle/>
            <a:p>
              <a:pPr algn="ctr"/>
              <a:r>
                <a:rPr lang="en-US" sz="1400" dirty="0">
                  <a:solidFill>
                    <a:schemeClr val="accent2"/>
                  </a:solidFill>
                  <a:latin typeface="Yu Gothic UI Semibold" panose="020B0700000000000000" pitchFamily="34" charset="-128"/>
                  <a:ea typeface="Yu Gothic UI Semibold" panose="020B0700000000000000" pitchFamily="34" charset="-128"/>
                </a:rPr>
                <a:t>Under 18</a:t>
              </a:r>
            </a:p>
            <a:p>
              <a:pPr algn="ctr"/>
              <a:r>
                <a:rPr lang="en-US" sz="1200" i="1" dirty="0">
                  <a:solidFill>
                    <a:schemeClr val="accent2"/>
                  </a:solidFill>
                  <a:latin typeface="Yu Gothic UI Semibold" panose="020B0700000000000000" pitchFamily="34" charset="-128"/>
                  <a:ea typeface="Yu Gothic UI Semibold" panose="020B0700000000000000" pitchFamily="34" charset="-128"/>
                </a:rPr>
                <a:t>26% Growth</a:t>
              </a:r>
            </a:p>
          </p:txBody>
        </p:sp>
        <p:sp>
          <p:nvSpPr>
            <p:cNvPr id="10" name="TextBox 9">
              <a:extLst>
                <a:ext uri="{FF2B5EF4-FFF2-40B4-BE49-F238E27FC236}">
                  <a16:creationId xmlns:a16="http://schemas.microsoft.com/office/drawing/2014/main" id="{F2C99802-84A4-4ED5-9A71-99C2A9B9C88D}"/>
                </a:ext>
              </a:extLst>
            </p:cNvPr>
            <p:cNvSpPr txBox="1"/>
            <p:nvPr/>
          </p:nvSpPr>
          <p:spPr>
            <a:xfrm>
              <a:off x="4136937" y="4168026"/>
              <a:ext cx="1371600" cy="492443"/>
            </a:xfrm>
            <a:prstGeom prst="rect">
              <a:avLst/>
            </a:prstGeom>
            <a:noFill/>
          </p:spPr>
          <p:txBody>
            <a:bodyPr wrap="square" rtlCol="0">
              <a:spAutoFit/>
            </a:bodyPr>
            <a:lstStyle/>
            <a:p>
              <a:pPr algn="ctr"/>
              <a:r>
                <a:rPr lang="en-US" sz="1400" dirty="0">
                  <a:solidFill>
                    <a:schemeClr val="accent1"/>
                  </a:solidFill>
                  <a:latin typeface="Yu Gothic UI Semibold" panose="020B0700000000000000" pitchFamily="34" charset="-128"/>
                  <a:ea typeface="Yu Gothic UI Semibold" panose="020B0700000000000000" pitchFamily="34" charset="-128"/>
                </a:rPr>
                <a:t>Ages 45-64</a:t>
              </a:r>
            </a:p>
            <a:p>
              <a:pPr algn="ctr"/>
              <a:r>
                <a:rPr lang="en-US" sz="1200" i="1" dirty="0">
                  <a:solidFill>
                    <a:schemeClr val="accent1"/>
                  </a:solidFill>
                  <a:latin typeface="Yu Gothic UI Semibold" panose="020B0700000000000000" pitchFamily="34" charset="-128"/>
                  <a:ea typeface="Yu Gothic UI Semibold" panose="020B0700000000000000" pitchFamily="34" charset="-128"/>
                </a:rPr>
                <a:t>63% Growth</a:t>
              </a:r>
            </a:p>
          </p:txBody>
        </p:sp>
        <p:sp>
          <p:nvSpPr>
            <p:cNvPr id="12" name="Speech Bubble: Rectangle with Corners Rounded 11">
              <a:extLst>
                <a:ext uri="{FF2B5EF4-FFF2-40B4-BE49-F238E27FC236}">
                  <a16:creationId xmlns:a16="http://schemas.microsoft.com/office/drawing/2014/main" id="{4753012E-33EB-4464-AAF1-C290A5403936}"/>
                </a:ext>
              </a:extLst>
            </p:cNvPr>
            <p:cNvSpPr/>
            <p:nvPr/>
          </p:nvSpPr>
          <p:spPr>
            <a:xfrm>
              <a:off x="6724650" y="3945934"/>
              <a:ext cx="1314451" cy="568915"/>
            </a:xfrm>
            <a:prstGeom prst="wedgeRoundRectCallout">
              <a:avLst>
                <a:gd name="adj1" fmla="val 40894"/>
                <a:gd name="adj2" fmla="val 7381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Yu Gothic UI Semibold" panose="020B0700000000000000" pitchFamily="34" charset="-128"/>
                  <a:ea typeface="Yu Gothic UI Semibold" panose="020B0700000000000000" pitchFamily="34" charset="-128"/>
                </a:rPr>
                <a:t>Ages 65+</a:t>
              </a:r>
            </a:p>
            <a:p>
              <a:pPr algn="ctr"/>
              <a:r>
                <a:rPr lang="en-US" sz="1200" i="1" dirty="0">
                  <a:solidFill>
                    <a:schemeClr val="bg1"/>
                  </a:solidFill>
                  <a:latin typeface="Yu Gothic UI Semibold" panose="020B0700000000000000" pitchFamily="34" charset="-128"/>
                  <a:ea typeface="Yu Gothic UI Semibold" panose="020B0700000000000000" pitchFamily="34" charset="-128"/>
                </a:rPr>
                <a:t>120% Growth</a:t>
              </a:r>
            </a:p>
          </p:txBody>
        </p:sp>
      </p:grpSp>
    </p:spTree>
    <p:extLst>
      <p:ext uri="{BB962C8B-B14F-4D97-AF65-F5344CB8AC3E}">
        <p14:creationId xmlns:p14="http://schemas.microsoft.com/office/powerpoint/2010/main" val="360653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9D702-4F93-4CB5-BF3F-B15C85F2F50F}"/>
              </a:ext>
            </a:extLst>
          </p:cNvPr>
          <p:cNvSpPr>
            <a:spLocks noGrp="1"/>
          </p:cNvSpPr>
          <p:nvPr>
            <p:ph type="ctrTitle"/>
          </p:nvPr>
        </p:nvSpPr>
        <p:spPr/>
        <p:txBody>
          <a:bodyPr/>
          <a:lstStyle/>
          <a:p>
            <a:r>
              <a:rPr lang="en-US" dirty="0"/>
              <a:t>Section 2</a:t>
            </a:r>
          </a:p>
        </p:txBody>
      </p:sp>
      <p:sp>
        <p:nvSpPr>
          <p:cNvPr id="6" name="Subtitle 5">
            <a:extLst>
              <a:ext uri="{FF2B5EF4-FFF2-40B4-BE49-F238E27FC236}">
                <a16:creationId xmlns:a16="http://schemas.microsoft.com/office/drawing/2014/main" id="{1FD39531-584D-4942-974C-93A2E3AFB9C0}"/>
              </a:ext>
            </a:extLst>
          </p:cNvPr>
          <p:cNvSpPr>
            <a:spLocks noGrp="1"/>
          </p:cNvSpPr>
          <p:nvPr>
            <p:ph type="subTitle" idx="1"/>
          </p:nvPr>
        </p:nvSpPr>
        <p:spPr/>
        <p:txBody>
          <a:bodyPr>
            <a:normAutofit lnSpcReduction="10000"/>
          </a:bodyPr>
          <a:lstStyle/>
          <a:p>
            <a:r>
              <a:rPr lang="en-US" dirty="0"/>
              <a:t>Expanding Access to Care</a:t>
            </a:r>
          </a:p>
        </p:txBody>
      </p:sp>
      <p:grpSp>
        <p:nvGrpSpPr>
          <p:cNvPr id="4" name="Group 3">
            <a:extLst>
              <a:ext uri="{FF2B5EF4-FFF2-40B4-BE49-F238E27FC236}">
                <a16:creationId xmlns:a16="http://schemas.microsoft.com/office/drawing/2014/main" id="{9152F3F7-01CD-48B7-962B-982E01100AEF}"/>
              </a:ext>
            </a:extLst>
          </p:cNvPr>
          <p:cNvGrpSpPr/>
          <p:nvPr/>
        </p:nvGrpSpPr>
        <p:grpSpPr>
          <a:xfrm rot="16200000">
            <a:off x="7232561" y="2321015"/>
            <a:ext cx="6870880" cy="2571750"/>
            <a:chOff x="-141936" y="1085850"/>
            <a:chExt cx="7838135" cy="2571750"/>
          </a:xfrm>
        </p:grpSpPr>
        <p:sp>
          <p:nvSpPr>
            <p:cNvPr id="7" name="Rectangle 6">
              <a:extLst>
                <a:ext uri="{FF2B5EF4-FFF2-40B4-BE49-F238E27FC236}">
                  <a16:creationId xmlns:a16="http://schemas.microsoft.com/office/drawing/2014/main" id="{9B4BFB9B-3AB7-4D0D-B040-3CFC1FC95E2C}"/>
                </a:ext>
              </a:extLst>
            </p:cNvPr>
            <p:cNvSpPr/>
            <p:nvPr/>
          </p:nvSpPr>
          <p:spPr>
            <a:xfrm>
              <a:off x="-133350" y="1085850"/>
              <a:ext cx="3614467"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8" name="Rectangle 7">
              <a:extLst>
                <a:ext uri="{FF2B5EF4-FFF2-40B4-BE49-F238E27FC236}">
                  <a16:creationId xmlns:a16="http://schemas.microsoft.com/office/drawing/2014/main" id="{FDB71A68-AC89-4CB9-B464-E01EDD052A4C}"/>
                </a:ext>
              </a:extLst>
            </p:cNvPr>
            <p:cNvSpPr/>
            <p:nvPr/>
          </p:nvSpPr>
          <p:spPr>
            <a:xfrm>
              <a:off x="-141936" y="1752600"/>
              <a:ext cx="474345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9" name="Rectangle 8">
              <a:extLst>
                <a:ext uri="{FF2B5EF4-FFF2-40B4-BE49-F238E27FC236}">
                  <a16:creationId xmlns:a16="http://schemas.microsoft.com/office/drawing/2014/main" id="{282EF03E-C12D-4069-AF5C-04620C1B6D85}"/>
                </a:ext>
              </a:extLst>
            </p:cNvPr>
            <p:cNvSpPr/>
            <p:nvPr/>
          </p:nvSpPr>
          <p:spPr>
            <a:xfrm>
              <a:off x="-133350" y="2419350"/>
              <a:ext cx="594360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0" name="Rectangle 9">
              <a:extLst>
                <a:ext uri="{FF2B5EF4-FFF2-40B4-BE49-F238E27FC236}">
                  <a16:creationId xmlns:a16="http://schemas.microsoft.com/office/drawing/2014/main" id="{1C8D0D10-45CD-4957-9FC0-9EA9A7579C77}"/>
                </a:ext>
              </a:extLst>
            </p:cNvPr>
            <p:cNvSpPr/>
            <p:nvPr/>
          </p:nvSpPr>
          <p:spPr>
            <a:xfrm>
              <a:off x="-133888" y="3086100"/>
              <a:ext cx="7830087" cy="571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bold" panose="020B0700000000000000" pitchFamily="34" charset="-128"/>
                <a:ea typeface="Yu Gothic UI Semibold" panose="020B0700000000000000" pitchFamily="34" charset="-128"/>
              </a:endParaRPr>
            </a:p>
          </p:txBody>
        </p:sp>
      </p:grpSp>
    </p:spTree>
    <p:extLst>
      <p:ext uri="{BB962C8B-B14F-4D97-AF65-F5344CB8AC3E}">
        <p14:creationId xmlns:p14="http://schemas.microsoft.com/office/powerpoint/2010/main" val="317575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851797B8-0F30-4612-A1B1-52034D9C0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588" y="800100"/>
            <a:ext cx="7996824" cy="5580897"/>
          </a:xfrm>
          <a:prstGeom prst="rect">
            <a:avLst/>
          </a:prstGeom>
        </p:spPr>
      </p:pic>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Notes: National figure includes health centers in every state, territory, and D.C. Some territories are not shown in the map above. Binned by quartile for states and territories shown. </a:t>
            </a:r>
          </a:p>
          <a:p>
            <a:r>
              <a:rPr lang="en-US" dirty="0"/>
              <a:t>Source: 2020 Uniform Data System, Bureau of Primary Health Care, HRSA, DHHS.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2-1</a:t>
            </a:r>
          </a:p>
        </p:txBody>
      </p:sp>
      <p:cxnSp>
        <p:nvCxnSpPr>
          <p:cNvPr id="18" name="Straight Connector 17">
            <a:extLst>
              <a:ext uri="{FF2B5EF4-FFF2-40B4-BE49-F238E27FC236}">
                <a16:creationId xmlns:a16="http://schemas.microsoft.com/office/drawing/2014/main" id="{16C4550F-3FFE-4D88-93C2-E5C3B5975B39}"/>
              </a:ext>
            </a:extLst>
          </p:cNvPr>
          <p:cNvCxnSpPr>
            <a:cxnSpLocks/>
          </p:cNvCxnSpPr>
          <p:nvPr/>
        </p:nvCxnSpPr>
        <p:spPr>
          <a:xfrm>
            <a:off x="8610600" y="3162300"/>
            <a:ext cx="171450" cy="147778"/>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p:txBody>
          <a:bodyPr/>
          <a:lstStyle/>
          <a:p>
            <a:r>
              <a:rPr lang="en-US" dirty="0"/>
              <a:t>Number of Federally-Funded Health Center Organizations, 2020</a:t>
            </a:r>
          </a:p>
        </p:txBody>
      </p:sp>
      <p:sp>
        <p:nvSpPr>
          <p:cNvPr id="10" name="TextBox 9">
            <a:extLst>
              <a:ext uri="{FF2B5EF4-FFF2-40B4-BE49-F238E27FC236}">
                <a16:creationId xmlns:a16="http://schemas.microsoft.com/office/drawing/2014/main" id="{7052F58F-7213-4EA6-BE30-0C4B0CA74B47}"/>
              </a:ext>
            </a:extLst>
          </p:cNvPr>
          <p:cNvSpPr txBox="1"/>
          <p:nvPr/>
        </p:nvSpPr>
        <p:spPr>
          <a:xfrm>
            <a:off x="266700" y="4663083"/>
            <a:ext cx="2968581" cy="923330"/>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there are 1,375 federally-funded health </a:t>
            </a:r>
          </a:p>
          <a:p>
            <a:r>
              <a:rPr lang="en-US" dirty="0">
                <a:latin typeface="Yu Gothic UI Semibold" panose="020B0700000000000000" pitchFamily="34" charset="-128"/>
                <a:ea typeface="Yu Gothic UI Semibold" panose="020B0700000000000000" pitchFamily="34" charset="-128"/>
              </a:rPr>
              <a:t>center organizations.</a:t>
            </a:r>
          </a:p>
        </p:txBody>
      </p:sp>
      <p:pic>
        <p:nvPicPr>
          <p:cNvPr id="15" name="Picture 14">
            <a:extLst>
              <a:ext uri="{FF2B5EF4-FFF2-40B4-BE49-F238E27FC236}">
                <a16:creationId xmlns:a16="http://schemas.microsoft.com/office/drawing/2014/main" id="{D8C8F816-0BD7-4B07-BDD1-506D2EB1E566}"/>
              </a:ext>
            </a:extLst>
          </p:cNvPr>
          <p:cNvPicPr>
            <a:picLocks noChangeAspect="1"/>
          </p:cNvPicPr>
          <p:nvPr/>
        </p:nvPicPr>
        <p:blipFill>
          <a:blip r:embed="rId4"/>
          <a:stretch>
            <a:fillRect/>
          </a:stretch>
        </p:blipFill>
        <p:spPr>
          <a:xfrm>
            <a:off x="9727741" y="2932599"/>
            <a:ext cx="1367840" cy="1315897"/>
          </a:xfrm>
          <a:prstGeom prst="rect">
            <a:avLst/>
          </a:prstGeom>
        </p:spPr>
      </p:pic>
    </p:spTree>
    <p:extLst>
      <p:ext uri="{BB962C8B-B14F-4D97-AF65-F5344CB8AC3E}">
        <p14:creationId xmlns:p14="http://schemas.microsoft.com/office/powerpoint/2010/main" val="12909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Source: 2010 - 2020 Uniform Data System, Bureau of Primary Health Care, HRSA, DHHS.</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p:txBody>
          <a:bodyPr/>
          <a:lstStyle/>
          <a:p>
            <a:r>
              <a:rPr lang="en-US" dirty="0"/>
              <a:t>Growth in Health Center Organizations and Sites, 2010 - 2020</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2-2</a:t>
            </a:r>
          </a:p>
        </p:txBody>
      </p:sp>
      <p:graphicFrame>
        <p:nvGraphicFramePr>
          <p:cNvPr id="5" name="Chart 4">
            <a:extLst>
              <a:ext uri="{FF2B5EF4-FFF2-40B4-BE49-F238E27FC236}">
                <a16:creationId xmlns:a16="http://schemas.microsoft.com/office/drawing/2014/main" id="{DF8FB7A5-C4E9-497C-B2A7-91191B37F0D0}"/>
              </a:ext>
            </a:extLst>
          </p:cNvPr>
          <p:cNvGraphicFramePr>
            <a:graphicFrameLocks/>
          </p:cNvGraphicFramePr>
          <p:nvPr>
            <p:extLst>
              <p:ext uri="{D42A27DB-BD31-4B8C-83A1-F6EECF244321}">
                <p14:modId xmlns:p14="http://schemas.microsoft.com/office/powerpoint/2010/main" val="2952542891"/>
              </p:ext>
            </p:extLst>
          </p:nvPr>
        </p:nvGraphicFramePr>
        <p:xfrm>
          <a:off x="609600" y="1657350"/>
          <a:ext cx="10972800" cy="4057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475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Source: 2010 - 2020 Uniform Data System, Bureau of Primary Health Care, HRSA, DHHS.</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p:txBody>
          <a:bodyPr/>
          <a:lstStyle/>
          <a:p>
            <a:r>
              <a:rPr lang="en-US" dirty="0"/>
              <a:t>Growth in Health Center Patients and Visits, 2010 - 2020</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2-3</a:t>
            </a:r>
          </a:p>
        </p:txBody>
      </p:sp>
      <p:graphicFrame>
        <p:nvGraphicFramePr>
          <p:cNvPr id="5" name="Chart 4">
            <a:extLst>
              <a:ext uri="{FF2B5EF4-FFF2-40B4-BE49-F238E27FC236}">
                <a16:creationId xmlns:a16="http://schemas.microsoft.com/office/drawing/2014/main" id="{7D4A1880-5548-449E-A722-C7B679AF23D1}"/>
              </a:ext>
            </a:extLst>
          </p:cNvPr>
          <p:cNvGraphicFramePr>
            <a:graphicFrameLocks/>
          </p:cNvGraphicFramePr>
          <p:nvPr>
            <p:extLst>
              <p:ext uri="{D42A27DB-BD31-4B8C-83A1-F6EECF244321}">
                <p14:modId xmlns:p14="http://schemas.microsoft.com/office/powerpoint/2010/main" val="1551293871"/>
              </p:ext>
            </p:extLst>
          </p:nvPr>
        </p:nvGraphicFramePr>
        <p:xfrm>
          <a:off x="609600" y="1657351"/>
          <a:ext cx="10972799"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811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224134"/>
            <a:ext cx="12001500" cy="576715"/>
          </a:xfrm>
        </p:spPr>
        <p:txBody>
          <a:bodyPr/>
          <a:lstStyle/>
          <a:p>
            <a:r>
              <a:rPr lang="en-US" dirty="0"/>
              <a:t>* The Health Resources and Services Administration (HRSA) defines enabling services as, “non-clinical services that do not include direct patient services that enable individuals to access health care and improve health outcomes.“ Examples of enabling services include case management, translation/interpretation, transportation, and health education.</a:t>
            </a:r>
          </a:p>
          <a:p>
            <a:r>
              <a:rPr lang="en-US" dirty="0"/>
              <a:t>Source: 2010 &amp; 2020 Uniform Data System, Bureau of Primary Health Care, HRSA, DHHS.</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428750"/>
          </a:xfrm>
        </p:spPr>
        <p:txBody>
          <a:bodyPr>
            <a:normAutofit/>
          </a:bodyPr>
          <a:lstStyle/>
          <a:p>
            <a:r>
              <a:rPr lang="en-US" dirty="0"/>
              <a:t>Health Centers Have Expanded Their Capacity</a:t>
            </a:r>
          </a:p>
          <a:p>
            <a:r>
              <a:rPr lang="en-US" dirty="0"/>
              <a:t>to Provide More Services Onsite</a:t>
            </a:r>
          </a:p>
          <a:p>
            <a:r>
              <a:rPr lang="en-US" sz="1800" dirty="0">
                <a:latin typeface="Yu Gothic UI Semibold" panose="020B0700000000000000" pitchFamily="34" charset="-128"/>
                <a:ea typeface="Yu Gothic UI Semibold" panose="020B0700000000000000" pitchFamily="34" charset="-128"/>
              </a:rPr>
              <a:t>Number of Health Centers Employing Staff for Selected Services </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2-4</a:t>
            </a:r>
          </a:p>
        </p:txBody>
      </p:sp>
      <p:grpSp>
        <p:nvGrpSpPr>
          <p:cNvPr id="13" name="Group 12">
            <a:extLst>
              <a:ext uri="{FF2B5EF4-FFF2-40B4-BE49-F238E27FC236}">
                <a16:creationId xmlns:a16="http://schemas.microsoft.com/office/drawing/2014/main" id="{B5A3F6A7-9383-4D5C-BDD4-E5DFE1238B57}"/>
              </a:ext>
            </a:extLst>
          </p:cNvPr>
          <p:cNvGrpSpPr/>
          <p:nvPr/>
        </p:nvGrpSpPr>
        <p:grpSpPr>
          <a:xfrm>
            <a:off x="1440743" y="1947497"/>
            <a:ext cx="9310514" cy="4223884"/>
            <a:chOff x="1549676" y="1891718"/>
            <a:chExt cx="9144000" cy="3886200"/>
          </a:xfrm>
        </p:grpSpPr>
        <p:graphicFrame>
          <p:nvGraphicFramePr>
            <p:cNvPr id="5" name="Chart 4">
              <a:extLst>
                <a:ext uri="{FF2B5EF4-FFF2-40B4-BE49-F238E27FC236}">
                  <a16:creationId xmlns:a16="http://schemas.microsoft.com/office/drawing/2014/main" id="{D78DC1AE-2116-4025-B2E2-CE95FA21E756}"/>
                </a:ext>
              </a:extLst>
            </p:cNvPr>
            <p:cNvGraphicFramePr>
              <a:graphicFrameLocks/>
            </p:cNvGraphicFramePr>
            <p:nvPr>
              <p:extLst>
                <p:ext uri="{D42A27DB-BD31-4B8C-83A1-F6EECF244321}">
                  <p14:modId xmlns:p14="http://schemas.microsoft.com/office/powerpoint/2010/main" val="2234812471"/>
                </p:ext>
              </p:extLst>
            </p:nvPr>
          </p:nvGraphicFramePr>
          <p:xfrm>
            <a:off x="1549676" y="1891718"/>
            <a:ext cx="9144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1057737-6250-486D-94BF-F5142A0E73B7}"/>
                </a:ext>
              </a:extLst>
            </p:cNvPr>
            <p:cNvSpPr txBox="1"/>
            <p:nvPr/>
          </p:nvSpPr>
          <p:spPr>
            <a:xfrm>
              <a:off x="1728007" y="2738544"/>
              <a:ext cx="1200150" cy="307777"/>
            </a:xfrm>
            <a:prstGeom prst="rect">
              <a:avLst/>
            </a:prstGeom>
            <a:noFill/>
          </p:spPr>
          <p:txBody>
            <a:bodyPr wrap="square" rtlCol="0">
              <a:spAutoFit/>
            </a:bodyPr>
            <a:lstStyle/>
            <a:p>
              <a:r>
                <a:rPr lang="en-US" sz="1400" i="1" dirty="0">
                  <a:solidFill>
                    <a:schemeClr val="accent2"/>
                  </a:solidFill>
                  <a:latin typeface="Yu Gothic UI Semibold" panose="020B0700000000000000" pitchFamily="34" charset="-128"/>
                  <a:ea typeface="Yu Gothic UI Semibold" panose="020B0700000000000000" pitchFamily="34" charset="-128"/>
                </a:rPr>
                <a:t>32% Growth</a:t>
              </a:r>
            </a:p>
          </p:txBody>
        </p:sp>
        <p:sp>
          <p:nvSpPr>
            <p:cNvPr id="7" name="TextBox 6">
              <a:extLst>
                <a:ext uri="{FF2B5EF4-FFF2-40B4-BE49-F238E27FC236}">
                  <a16:creationId xmlns:a16="http://schemas.microsoft.com/office/drawing/2014/main" id="{955A6A75-D1C3-43CA-8052-99D64798E8B6}"/>
                </a:ext>
              </a:extLst>
            </p:cNvPr>
            <p:cNvSpPr txBox="1"/>
            <p:nvPr/>
          </p:nvSpPr>
          <p:spPr>
            <a:xfrm>
              <a:off x="4667250" y="3958304"/>
              <a:ext cx="1200150" cy="307777"/>
            </a:xfrm>
            <a:prstGeom prst="rect">
              <a:avLst/>
            </a:prstGeom>
            <a:noFill/>
          </p:spPr>
          <p:txBody>
            <a:bodyPr wrap="square" rtlCol="0">
              <a:spAutoFit/>
            </a:bodyPr>
            <a:lstStyle/>
            <a:p>
              <a:r>
                <a:rPr lang="en-US" sz="1400" i="1" dirty="0">
                  <a:solidFill>
                    <a:schemeClr val="accent2"/>
                  </a:solidFill>
                  <a:latin typeface="Yu Gothic UI Semibold" panose="020B0700000000000000" pitchFamily="34" charset="-128"/>
                  <a:ea typeface="Yu Gothic UI Semibold" panose="020B0700000000000000" pitchFamily="34" charset="-128"/>
                </a:rPr>
                <a:t>77% Growth</a:t>
              </a:r>
            </a:p>
          </p:txBody>
        </p:sp>
        <p:sp>
          <p:nvSpPr>
            <p:cNvPr id="8" name="TextBox 7">
              <a:extLst>
                <a:ext uri="{FF2B5EF4-FFF2-40B4-BE49-F238E27FC236}">
                  <a16:creationId xmlns:a16="http://schemas.microsoft.com/office/drawing/2014/main" id="{DBEB7C7C-5E26-47AE-B38B-10045BC40031}"/>
                </a:ext>
              </a:extLst>
            </p:cNvPr>
            <p:cNvSpPr txBox="1"/>
            <p:nvPr/>
          </p:nvSpPr>
          <p:spPr>
            <a:xfrm>
              <a:off x="6121676" y="3429000"/>
              <a:ext cx="1371598" cy="307777"/>
            </a:xfrm>
            <a:prstGeom prst="rect">
              <a:avLst/>
            </a:prstGeom>
            <a:noFill/>
          </p:spPr>
          <p:txBody>
            <a:bodyPr wrap="square" rtlCol="0">
              <a:spAutoFit/>
            </a:bodyPr>
            <a:lstStyle/>
            <a:p>
              <a:r>
                <a:rPr lang="en-US" sz="1400" i="1" dirty="0">
                  <a:solidFill>
                    <a:schemeClr val="accent2"/>
                  </a:solidFill>
                  <a:latin typeface="Yu Gothic UI Semibold" panose="020B0700000000000000" pitchFamily="34" charset="-128"/>
                  <a:ea typeface="Yu Gothic UI Semibold" panose="020B0700000000000000" pitchFamily="34" charset="-128"/>
                </a:rPr>
                <a:t>54% Growth</a:t>
              </a:r>
            </a:p>
          </p:txBody>
        </p:sp>
        <p:sp>
          <p:nvSpPr>
            <p:cNvPr id="9" name="TextBox 8">
              <a:extLst>
                <a:ext uri="{FF2B5EF4-FFF2-40B4-BE49-F238E27FC236}">
                  <a16:creationId xmlns:a16="http://schemas.microsoft.com/office/drawing/2014/main" id="{21A6709C-1978-40B0-BE9E-64E85E37547A}"/>
                </a:ext>
              </a:extLst>
            </p:cNvPr>
            <p:cNvSpPr txBox="1"/>
            <p:nvPr/>
          </p:nvSpPr>
          <p:spPr>
            <a:xfrm>
              <a:off x="7724106" y="2389286"/>
              <a:ext cx="1200150" cy="307777"/>
            </a:xfrm>
            <a:prstGeom prst="rect">
              <a:avLst/>
            </a:prstGeom>
            <a:noFill/>
          </p:spPr>
          <p:txBody>
            <a:bodyPr wrap="square" rtlCol="0">
              <a:spAutoFit/>
            </a:bodyPr>
            <a:lstStyle/>
            <a:p>
              <a:r>
                <a:rPr lang="en-US" sz="1400" i="1" dirty="0">
                  <a:solidFill>
                    <a:schemeClr val="accent2"/>
                  </a:solidFill>
                  <a:latin typeface="Yu Gothic UI Semibold" panose="020B0700000000000000" pitchFamily="34" charset="-128"/>
                  <a:ea typeface="Yu Gothic UI Semibold" panose="020B0700000000000000" pitchFamily="34" charset="-128"/>
                </a:rPr>
                <a:t>29% Growth</a:t>
              </a:r>
            </a:p>
          </p:txBody>
        </p:sp>
        <p:sp>
          <p:nvSpPr>
            <p:cNvPr id="11" name="Speech Bubble: Rectangle with Corners Rounded 10">
              <a:extLst>
                <a:ext uri="{FF2B5EF4-FFF2-40B4-BE49-F238E27FC236}">
                  <a16:creationId xmlns:a16="http://schemas.microsoft.com/office/drawing/2014/main" id="{71C81089-F72D-43D0-B4F6-67C621380536}"/>
                </a:ext>
              </a:extLst>
            </p:cNvPr>
            <p:cNvSpPr/>
            <p:nvPr/>
          </p:nvSpPr>
          <p:spPr>
            <a:xfrm>
              <a:off x="9305926" y="3126125"/>
              <a:ext cx="1371599" cy="459248"/>
            </a:xfrm>
            <a:prstGeom prst="wedgeRoundRectCallout">
              <a:avLst>
                <a:gd name="adj1" fmla="val -20833"/>
                <a:gd name="adj2" fmla="val 9334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Yu Gothic UI Semibold" panose="020B0700000000000000" pitchFamily="34" charset="-128"/>
                  <a:ea typeface="Yu Gothic UI Semibold" panose="020B0700000000000000" pitchFamily="34" charset="-128"/>
                </a:rPr>
                <a:t>46% Growth</a:t>
              </a:r>
            </a:p>
          </p:txBody>
        </p:sp>
        <p:sp>
          <p:nvSpPr>
            <p:cNvPr id="12" name="TextBox 11">
              <a:extLst>
                <a:ext uri="{FF2B5EF4-FFF2-40B4-BE49-F238E27FC236}">
                  <a16:creationId xmlns:a16="http://schemas.microsoft.com/office/drawing/2014/main" id="{F2B11E9F-874F-4880-BB63-18FCA9362597}"/>
                </a:ext>
              </a:extLst>
            </p:cNvPr>
            <p:cNvSpPr txBox="1"/>
            <p:nvPr/>
          </p:nvSpPr>
          <p:spPr>
            <a:xfrm>
              <a:off x="3267746" y="2358441"/>
              <a:ext cx="1200150" cy="307777"/>
            </a:xfrm>
            <a:prstGeom prst="rect">
              <a:avLst/>
            </a:prstGeom>
            <a:noFill/>
          </p:spPr>
          <p:txBody>
            <a:bodyPr wrap="square" rtlCol="0">
              <a:spAutoFit/>
            </a:bodyPr>
            <a:lstStyle/>
            <a:p>
              <a:r>
                <a:rPr lang="en-US" sz="1400" i="1" dirty="0">
                  <a:solidFill>
                    <a:schemeClr val="accent2"/>
                  </a:solidFill>
                  <a:latin typeface="Yu Gothic UI Semibold" panose="020B0700000000000000" pitchFamily="34" charset="-128"/>
                  <a:ea typeface="Yu Gothic UI Semibold" panose="020B0700000000000000" pitchFamily="34" charset="-128"/>
                </a:rPr>
                <a:t>63% Growth</a:t>
              </a:r>
            </a:p>
          </p:txBody>
        </p:sp>
      </p:grpSp>
    </p:spTree>
    <p:extLst>
      <p:ext uri="{BB962C8B-B14F-4D97-AF65-F5344CB8AC3E}">
        <p14:creationId xmlns:p14="http://schemas.microsoft.com/office/powerpoint/2010/main" val="3138668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Sources: 2014 National Ambulatory Medical Care Survey – Community Health Centers Sample Summary Tables and National Summary Tables. National Center for Health Statistics.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 Physicians Receive Higher Rates of Payments from Public Insurance Than Physicians in Other Practices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2-5</a:t>
            </a:r>
          </a:p>
        </p:txBody>
      </p:sp>
      <p:graphicFrame>
        <p:nvGraphicFramePr>
          <p:cNvPr id="8" name="Chart 7">
            <a:extLst>
              <a:ext uri="{FF2B5EF4-FFF2-40B4-BE49-F238E27FC236}">
                <a16:creationId xmlns:a16="http://schemas.microsoft.com/office/drawing/2014/main" id="{241C0E53-ABF6-41B9-A8A7-D0674A69623C}"/>
              </a:ext>
            </a:extLst>
          </p:cNvPr>
          <p:cNvGraphicFramePr>
            <a:graphicFrameLocks/>
          </p:cNvGraphicFramePr>
          <p:nvPr>
            <p:extLst>
              <p:ext uri="{D42A27DB-BD31-4B8C-83A1-F6EECF244321}">
                <p14:modId xmlns:p14="http://schemas.microsoft.com/office/powerpoint/2010/main" val="1297896484"/>
              </p:ext>
            </p:extLst>
          </p:nvPr>
        </p:nvGraphicFramePr>
        <p:xfrm>
          <a:off x="1638300" y="1657350"/>
          <a:ext cx="10287000" cy="4743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2404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Source: 2010 - 2020 Uniform Data System. Bureau of Primary Health Care, HRSA, DHHS.</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 Patients by Insurance Status, 2010 – 2020</a:t>
            </a:r>
          </a:p>
          <a:p>
            <a:r>
              <a:rPr lang="en-US" sz="1800" dirty="0">
                <a:latin typeface="Yu Gothic UI Semibold" panose="020B0700000000000000" pitchFamily="34" charset="-128"/>
                <a:ea typeface="Yu Gothic UI Semibold" panose="020B0700000000000000" pitchFamily="34" charset="-128"/>
              </a:rPr>
              <a:t>(In Millions)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2-6</a:t>
            </a:r>
          </a:p>
        </p:txBody>
      </p:sp>
      <p:graphicFrame>
        <p:nvGraphicFramePr>
          <p:cNvPr id="5" name="Chart 4">
            <a:extLst>
              <a:ext uri="{FF2B5EF4-FFF2-40B4-BE49-F238E27FC236}">
                <a16:creationId xmlns:a16="http://schemas.microsoft.com/office/drawing/2014/main" id="{76B605E1-CDD4-4C9B-A891-4BB60D44B359}"/>
              </a:ext>
            </a:extLst>
          </p:cNvPr>
          <p:cNvGraphicFramePr>
            <a:graphicFrameLocks/>
          </p:cNvGraphicFramePr>
          <p:nvPr>
            <p:extLst>
              <p:ext uri="{D42A27DB-BD31-4B8C-83A1-F6EECF244321}">
                <p14:modId xmlns:p14="http://schemas.microsoft.com/office/powerpoint/2010/main" val="2870105374"/>
              </p:ext>
            </p:extLst>
          </p:nvPr>
        </p:nvGraphicFramePr>
        <p:xfrm>
          <a:off x="609600" y="1371600"/>
          <a:ext cx="10972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BAEEC1B-3CA6-4D0D-AD0C-203C6905CC96}"/>
              </a:ext>
            </a:extLst>
          </p:cNvPr>
          <p:cNvSpPr txBox="1"/>
          <p:nvPr/>
        </p:nvSpPr>
        <p:spPr>
          <a:xfrm>
            <a:off x="10534650" y="5252108"/>
            <a:ext cx="704850" cy="323165"/>
          </a:xfrm>
          <a:prstGeom prst="rect">
            <a:avLst/>
          </a:prstGeom>
          <a:noFill/>
        </p:spPr>
        <p:txBody>
          <a:bodyPr wrap="square" rtlCol="0">
            <a:spAutoFit/>
          </a:bodyPr>
          <a:lstStyle/>
          <a:p>
            <a:r>
              <a:rPr lang="en-US" sz="1500" dirty="0">
                <a:solidFill>
                  <a:schemeClr val="accent5"/>
                </a:solidFill>
                <a:latin typeface="Yu Gothic UI Semibold" panose="020B0700000000000000" pitchFamily="34" charset="-128"/>
                <a:ea typeface="Yu Gothic UI Semibold" panose="020B0700000000000000" pitchFamily="34" charset="-128"/>
              </a:rPr>
              <a:t>Other</a:t>
            </a:r>
          </a:p>
        </p:txBody>
      </p:sp>
      <p:sp>
        <p:nvSpPr>
          <p:cNvPr id="8" name="TextBox 7">
            <a:extLst>
              <a:ext uri="{FF2B5EF4-FFF2-40B4-BE49-F238E27FC236}">
                <a16:creationId xmlns:a16="http://schemas.microsoft.com/office/drawing/2014/main" id="{D37C027F-A2E7-4FB3-A96C-39CF196F77D0}"/>
              </a:ext>
            </a:extLst>
          </p:cNvPr>
          <p:cNvSpPr txBox="1"/>
          <p:nvPr/>
        </p:nvSpPr>
        <p:spPr>
          <a:xfrm>
            <a:off x="9696450" y="4607123"/>
            <a:ext cx="1028700" cy="323165"/>
          </a:xfrm>
          <a:prstGeom prst="rect">
            <a:avLst/>
          </a:prstGeom>
          <a:noFill/>
        </p:spPr>
        <p:txBody>
          <a:bodyPr wrap="square" rtlCol="0">
            <a:spAutoFit/>
          </a:bodyPr>
          <a:lstStyle/>
          <a:p>
            <a:r>
              <a:rPr lang="en-US" sz="1500" dirty="0">
                <a:solidFill>
                  <a:srgbClr val="FFB71B"/>
                </a:solidFill>
                <a:latin typeface="Yu Gothic UI Semibold" panose="020B0700000000000000" pitchFamily="34" charset="-128"/>
                <a:ea typeface="Yu Gothic UI Semibold" panose="020B0700000000000000" pitchFamily="34" charset="-128"/>
              </a:rPr>
              <a:t>Medicare</a:t>
            </a:r>
          </a:p>
        </p:txBody>
      </p:sp>
      <p:sp>
        <p:nvSpPr>
          <p:cNvPr id="9" name="TextBox 8">
            <a:extLst>
              <a:ext uri="{FF2B5EF4-FFF2-40B4-BE49-F238E27FC236}">
                <a16:creationId xmlns:a16="http://schemas.microsoft.com/office/drawing/2014/main" id="{8F5F2E3E-E122-4C83-9423-2B03E6389EC8}"/>
              </a:ext>
            </a:extLst>
          </p:cNvPr>
          <p:cNvSpPr txBox="1"/>
          <p:nvPr/>
        </p:nvSpPr>
        <p:spPr>
          <a:xfrm>
            <a:off x="10382248" y="4291033"/>
            <a:ext cx="1028700" cy="323165"/>
          </a:xfrm>
          <a:prstGeom prst="rect">
            <a:avLst/>
          </a:prstGeom>
          <a:noFill/>
        </p:spPr>
        <p:txBody>
          <a:bodyPr wrap="square" rtlCol="0">
            <a:spAutoFit/>
          </a:bodyPr>
          <a:lstStyle/>
          <a:p>
            <a:pPr algn="ctr"/>
            <a:r>
              <a:rPr lang="en-US" sz="1500" dirty="0">
                <a:solidFill>
                  <a:schemeClr val="accent3"/>
                </a:solidFill>
                <a:latin typeface="Yu Gothic UI Semibold" panose="020B0700000000000000" pitchFamily="34" charset="-128"/>
                <a:ea typeface="Yu Gothic UI Semibold" panose="020B0700000000000000" pitchFamily="34" charset="-128"/>
              </a:rPr>
              <a:t>Private</a:t>
            </a:r>
          </a:p>
        </p:txBody>
      </p:sp>
      <p:sp>
        <p:nvSpPr>
          <p:cNvPr id="10" name="TextBox 9">
            <a:extLst>
              <a:ext uri="{FF2B5EF4-FFF2-40B4-BE49-F238E27FC236}">
                <a16:creationId xmlns:a16="http://schemas.microsoft.com/office/drawing/2014/main" id="{C8830FE6-E5E0-4D7C-83AF-5FAFFF42FB7A}"/>
              </a:ext>
            </a:extLst>
          </p:cNvPr>
          <p:cNvSpPr txBox="1"/>
          <p:nvPr/>
        </p:nvSpPr>
        <p:spPr>
          <a:xfrm>
            <a:off x="10372725" y="3458602"/>
            <a:ext cx="1371600" cy="323165"/>
          </a:xfrm>
          <a:prstGeom prst="rect">
            <a:avLst/>
          </a:prstGeom>
          <a:noFill/>
        </p:spPr>
        <p:txBody>
          <a:bodyPr wrap="square" rtlCol="0">
            <a:spAutoFit/>
          </a:bodyPr>
          <a:lstStyle/>
          <a:p>
            <a:r>
              <a:rPr lang="en-US" sz="1500" dirty="0">
                <a:solidFill>
                  <a:srgbClr val="D78436"/>
                </a:solidFill>
                <a:latin typeface="Yu Gothic UI Semibold" panose="020B0700000000000000" pitchFamily="34" charset="-128"/>
                <a:ea typeface="Yu Gothic UI Semibold" panose="020B0700000000000000" pitchFamily="34" charset="-128"/>
              </a:rPr>
              <a:t>Uninsured</a:t>
            </a:r>
          </a:p>
        </p:txBody>
      </p:sp>
      <p:sp>
        <p:nvSpPr>
          <p:cNvPr id="11" name="TextBox 10">
            <a:extLst>
              <a:ext uri="{FF2B5EF4-FFF2-40B4-BE49-F238E27FC236}">
                <a16:creationId xmlns:a16="http://schemas.microsoft.com/office/drawing/2014/main" id="{BAA5BAD5-94C5-442A-924F-0F8A2183332E}"/>
              </a:ext>
            </a:extLst>
          </p:cNvPr>
          <p:cNvSpPr txBox="1"/>
          <p:nvPr/>
        </p:nvSpPr>
        <p:spPr>
          <a:xfrm>
            <a:off x="10372725" y="1573086"/>
            <a:ext cx="1028700" cy="323165"/>
          </a:xfrm>
          <a:prstGeom prst="rect">
            <a:avLst/>
          </a:prstGeom>
          <a:noFill/>
        </p:spPr>
        <p:txBody>
          <a:bodyPr wrap="square" rtlCol="0">
            <a:spAutoFit/>
          </a:bodyPr>
          <a:lstStyle/>
          <a:p>
            <a:r>
              <a:rPr lang="en-US" sz="1500" dirty="0">
                <a:latin typeface="Yu Gothic UI Semibold" panose="020B0700000000000000" pitchFamily="34" charset="-128"/>
                <a:ea typeface="Yu Gothic UI Semibold" panose="020B0700000000000000" pitchFamily="34" charset="-128"/>
              </a:rPr>
              <a:t>Medicaid</a:t>
            </a:r>
          </a:p>
        </p:txBody>
      </p:sp>
    </p:spTree>
    <p:extLst>
      <p:ext uri="{BB962C8B-B14F-4D97-AF65-F5344CB8AC3E}">
        <p14:creationId xmlns:p14="http://schemas.microsoft.com/office/powerpoint/2010/main" val="207780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A599C-152E-4930-B0D4-2AAE2B69647C}"/>
              </a:ext>
            </a:extLst>
          </p:cNvPr>
          <p:cNvPicPr>
            <a:picLocks noChangeAspect="1"/>
          </p:cNvPicPr>
          <p:nvPr/>
        </p:nvPicPr>
        <p:blipFill>
          <a:blip r:embed="rId3"/>
          <a:stretch>
            <a:fillRect/>
          </a:stretch>
        </p:blipFill>
        <p:spPr>
          <a:xfrm>
            <a:off x="2112415" y="1009688"/>
            <a:ext cx="7869785" cy="5391112"/>
          </a:xfrm>
          <a:prstGeom prst="rect">
            <a:avLst/>
          </a:prstGeom>
        </p:spPr>
      </p:pic>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400800"/>
            <a:ext cx="12001500" cy="400050"/>
          </a:xfrm>
        </p:spPr>
        <p:txBody>
          <a:bodyPr>
            <a:normAutofit lnSpcReduction="10000"/>
          </a:bodyPr>
          <a:lstStyle/>
          <a:p>
            <a:r>
              <a:rPr lang="en-US" dirty="0"/>
              <a:t>Notes: National figure excludes health center Medicaid patients in territories and does not include Puerto Rico. Binned by quartile for states and territories shown. </a:t>
            </a:r>
          </a:p>
          <a:p>
            <a:r>
              <a:rPr lang="en-US" dirty="0"/>
              <a:t>Sources: NACHC Analysis of (1) 2020 Uniform Data System (UDS). Bureau of Primary Health Care, HRSA, BPHC. (2) Kaiser Family Foundation. Monthly Medicaid and CHIP Enrollment, December 2020. </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2-7</a:t>
            </a:r>
          </a:p>
        </p:txBody>
      </p:sp>
      <p:sp>
        <p:nvSpPr>
          <p:cNvPr id="7" name="TextBox 6">
            <a:extLst>
              <a:ext uri="{FF2B5EF4-FFF2-40B4-BE49-F238E27FC236}">
                <a16:creationId xmlns:a16="http://schemas.microsoft.com/office/drawing/2014/main" id="{BDBA6A45-92D8-40E8-B4F6-2DF52C221205}"/>
              </a:ext>
            </a:extLst>
          </p:cNvPr>
          <p:cNvSpPr txBox="1"/>
          <p:nvPr/>
        </p:nvSpPr>
        <p:spPr>
          <a:xfrm>
            <a:off x="666750" y="4273002"/>
            <a:ext cx="2800348" cy="923330"/>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health centers serve 17% of all Medicaid beneficiaries.</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986844"/>
          </a:xfrm>
        </p:spPr>
        <p:txBody>
          <a:bodyPr>
            <a:normAutofit/>
          </a:bodyPr>
          <a:lstStyle/>
          <a:p>
            <a:r>
              <a:rPr lang="en-US" dirty="0"/>
              <a:t>Percent of Medicaid Beneficiaries Served by Health Centers, 2020</a:t>
            </a:r>
          </a:p>
          <a:p>
            <a:endParaRPr lang="en-US" dirty="0"/>
          </a:p>
        </p:txBody>
      </p:sp>
      <p:pic>
        <p:nvPicPr>
          <p:cNvPr id="6" name="Picture 5">
            <a:extLst>
              <a:ext uri="{FF2B5EF4-FFF2-40B4-BE49-F238E27FC236}">
                <a16:creationId xmlns:a16="http://schemas.microsoft.com/office/drawing/2014/main" id="{8EFAADFA-4437-4081-8995-B524B5F04841}"/>
              </a:ext>
            </a:extLst>
          </p:cNvPr>
          <p:cNvPicPr>
            <a:picLocks noChangeAspect="1"/>
          </p:cNvPicPr>
          <p:nvPr/>
        </p:nvPicPr>
        <p:blipFill>
          <a:blip r:embed="rId4"/>
          <a:stretch>
            <a:fillRect/>
          </a:stretch>
        </p:blipFill>
        <p:spPr>
          <a:xfrm>
            <a:off x="9606721" y="3001387"/>
            <a:ext cx="1428750" cy="1374494"/>
          </a:xfrm>
          <a:prstGeom prst="rect">
            <a:avLst/>
          </a:prstGeom>
        </p:spPr>
      </p:pic>
    </p:spTree>
    <p:extLst>
      <p:ext uri="{BB962C8B-B14F-4D97-AF65-F5344CB8AC3E}">
        <p14:creationId xmlns:p14="http://schemas.microsoft.com/office/powerpoint/2010/main" val="3611516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3374087D-D9F9-4046-8A8A-8755EDA5F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49" y="1079466"/>
            <a:ext cx="7571803" cy="5335362"/>
          </a:xfrm>
          <a:prstGeom prst="rect">
            <a:avLst/>
          </a:prstGeom>
        </p:spPr>
      </p:pic>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Notes: National figure includes health centers in every state, DC, and Puerto Rico. Binned by quartile for states and territories shown. </a:t>
            </a:r>
          </a:p>
          <a:p>
            <a:r>
              <a:rPr lang="en-US" dirty="0"/>
              <a:t>Sources: (1) NACHC Analysis of 2020 Uniform Data System, Bureau of Primary Health Care, HRSA, DHHS. (2) Kaiser Family Foundation.. Health Insurance Coverage of the Total Population.</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2-8</a:t>
            </a:r>
          </a:p>
        </p:txBody>
      </p:sp>
      <p:sp>
        <p:nvSpPr>
          <p:cNvPr id="8" name="TextBox 7">
            <a:extLst>
              <a:ext uri="{FF2B5EF4-FFF2-40B4-BE49-F238E27FC236}">
                <a16:creationId xmlns:a16="http://schemas.microsoft.com/office/drawing/2014/main" id="{BB4D5549-CB8D-4911-8E9D-5D7E834E4D9A}"/>
              </a:ext>
            </a:extLst>
          </p:cNvPr>
          <p:cNvSpPr txBox="1"/>
          <p:nvPr/>
        </p:nvSpPr>
        <p:spPr>
          <a:xfrm>
            <a:off x="209550" y="4114800"/>
            <a:ext cx="2968581" cy="923330"/>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health centers provide care to 22% of the uninsured population.</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p:txBody>
          <a:bodyPr/>
          <a:lstStyle/>
          <a:p>
            <a:r>
              <a:rPr lang="en-US" dirty="0"/>
              <a:t>Percent of the Uninsured Population Served by Health Centers, 2020</a:t>
            </a:r>
          </a:p>
        </p:txBody>
      </p:sp>
      <p:pic>
        <p:nvPicPr>
          <p:cNvPr id="11" name="Picture 10">
            <a:extLst>
              <a:ext uri="{FF2B5EF4-FFF2-40B4-BE49-F238E27FC236}">
                <a16:creationId xmlns:a16="http://schemas.microsoft.com/office/drawing/2014/main" id="{5E690278-269F-4FF8-9FBB-F146E5C04396}"/>
              </a:ext>
            </a:extLst>
          </p:cNvPr>
          <p:cNvPicPr>
            <a:picLocks noChangeAspect="1"/>
          </p:cNvPicPr>
          <p:nvPr/>
        </p:nvPicPr>
        <p:blipFill>
          <a:blip r:embed="rId4"/>
          <a:stretch>
            <a:fillRect/>
          </a:stretch>
        </p:blipFill>
        <p:spPr>
          <a:xfrm>
            <a:off x="9696450" y="2996565"/>
            <a:ext cx="1493069" cy="1436370"/>
          </a:xfrm>
          <a:prstGeom prst="rect">
            <a:avLst/>
          </a:prstGeom>
        </p:spPr>
      </p:pic>
    </p:spTree>
    <p:extLst>
      <p:ext uri="{BB962C8B-B14F-4D97-AF65-F5344CB8AC3E}">
        <p14:creationId xmlns:p14="http://schemas.microsoft.com/office/powerpoint/2010/main" val="337933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Content Placeholder 2"/>
          <p:cNvSpPr>
            <a:spLocks noGrp="1"/>
          </p:cNvSpPr>
          <p:nvPr>
            <p:ph sz="quarter" idx="14"/>
          </p:nvPr>
        </p:nvSpPr>
        <p:spPr/>
        <p:txBody>
          <a:bodyPr/>
          <a:lstStyle/>
          <a:p>
            <a:r>
              <a:rPr lang="en-US" dirty="0"/>
              <a:t>About this Chartbook</a:t>
            </a:r>
          </a:p>
        </p:txBody>
      </p:sp>
      <p:sp>
        <p:nvSpPr>
          <p:cNvPr id="5" name="TextBox 4"/>
          <p:cNvSpPr txBox="1"/>
          <p:nvPr/>
        </p:nvSpPr>
        <p:spPr>
          <a:xfrm>
            <a:off x="752476" y="1371600"/>
            <a:ext cx="10687049" cy="2545249"/>
          </a:xfrm>
          <a:prstGeom prst="rect">
            <a:avLst/>
          </a:prstGeom>
          <a:noFill/>
        </p:spPr>
        <p:txBody>
          <a:bodyPr wrap="square" rtlCol="0">
            <a:spAutoFit/>
          </a:bodyPr>
          <a:lstStyle/>
          <a:p>
            <a:pPr algn="just">
              <a:lnSpc>
                <a:spcPct val="105000"/>
              </a:lnSpc>
            </a:pPr>
            <a:r>
              <a:rPr lang="en-US" sz="1700" dirty="0">
                <a:solidFill>
                  <a:srgbClr val="003C6A"/>
                </a:solidFill>
                <a:latin typeface="Yu Gothic UI Semilight" panose="020B0400000000000000" pitchFamily="34" charset="-128"/>
                <a:ea typeface="Yu Gothic UI Semilight" panose="020B0400000000000000" pitchFamily="34" charset="-128"/>
              </a:rPr>
              <a:t>The Community Health Center Chartbook highlights important research and data on Health Center Program Grantees, as well as other Federally-Qualified Health Centers (FQHCs). In this document, unless otherwise noted, the term “health center” is generally used to refer to organizations that receive grants under the Health Center Program as authorized under section 330 of the Public Health Service Act, as amended (referred to as “grantees”). Data and research sources can be found at the bottom of each figure. Most slides draw from the Uniform Data System (UDS) maintained by the Bureau of Primary Health Care, HRSA, DHHS. UDS data included in this chartbook are limited to health centers that meet the federal grant requirements and receive federal funding from the Bureau of Primary Health Care. For more information about UDS data, visit </a:t>
            </a:r>
            <a:r>
              <a:rPr lang="en-US" sz="1700" b="1" dirty="0">
                <a:solidFill>
                  <a:schemeClr val="accent2"/>
                </a:solidFill>
                <a:latin typeface="Yu Gothic UI Semibold" panose="020B0700000000000000" pitchFamily="34" charset="-128"/>
                <a:ea typeface="Yu Gothic UI Semibold" panose="020B0700000000000000" pitchFamily="34" charset="-128"/>
                <a:hlinkClick r:id="rId3">
                  <a:extLst>
                    <a:ext uri="{A12FA001-AC4F-418D-AE19-62706E023703}">
                      <ahyp:hlinkClr xmlns:ahyp="http://schemas.microsoft.com/office/drawing/2018/hyperlinkcolor" val="tx"/>
                    </a:ext>
                  </a:extLst>
                </a:hlinkClick>
              </a:rPr>
              <a:t>https://bphc.hrsa.gov/uds/datacenter.aspx</a:t>
            </a:r>
            <a:r>
              <a:rPr lang="en-US" sz="1700" dirty="0">
                <a:solidFill>
                  <a:schemeClr val="accent1"/>
                </a:solidFill>
                <a:latin typeface="Yu Gothic UI Semibold" panose="020B0700000000000000" pitchFamily="34" charset="-128"/>
                <a:ea typeface="Yu Gothic UI Semibold" panose="020B0700000000000000" pitchFamily="34" charset="-128"/>
              </a:rPr>
              <a:t>. </a:t>
            </a:r>
            <a:endParaRPr lang="en-US" sz="1700" spc="-50" dirty="0">
              <a:solidFill>
                <a:schemeClr val="accent1"/>
              </a:solidFill>
              <a:latin typeface="Yu Gothic UI Semibold" panose="020B0700000000000000" pitchFamily="34" charset="-128"/>
              <a:ea typeface="Yu Gothic UI Semibold" panose="020B0700000000000000" pitchFamily="34"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407" y="6172172"/>
            <a:ext cx="1702443" cy="457228"/>
          </a:xfrm>
          <a:prstGeom prst="rect">
            <a:avLst/>
          </a:prstGeom>
        </p:spPr>
      </p:pic>
    </p:spTree>
    <p:extLst>
      <p:ext uri="{BB962C8B-B14F-4D97-AF65-F5344CB8AC3E}">
        <p14:creationId xmlns:p14="http://schemas.microsoft.com/office/powerpoint/2010/main" val="4082974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2C44D9-7ECF-4182-913A-DA1783526CDD}"/>
              </a:ext>
            </a:extLst>
          </p:cNvPr>
          <p:cNvSpPr>
            <a:spLocks noGrp="1"/>
          </p:cNvSpPr>
          <p:nvPr>
            <p:ph type="ctrTitle"/>
          </p:nvPr>
        </p:nvSpPr>
        <p:spPr/>
        <p:txBody>
          <a:bodyPr/>
          <a:lstStyle/>
          <a:p>
            <a:r>
              <a:rPr lang="en-US" dirty="0"/>
              <a:t>Section 3</a:t>
            </a:r>
          </a:p>
        </p:txBody>
      </p:sp>
      <p:sp>
        <p:nvSpPr>
          <p:cNvPr id="6" name="Subtitle 5">
            <a:extLst>
              <a:ext uri="{FF2B5EF4-FFF2-40B4-BE49-F238E27FC236}">
                <a16:creationId xmlns:a16="http://schemas.microsoft.com/office/drawing/2014/main" id="{94A6B1C6-93CF-4522-B0C6-A9483940FC76}"/>
              </a:ext>
            </a:extLst>
          </p:cNvPr>
          <p:cNvSpPr>
            <a:spLocks noGrp="1"/>
          </p:cNvSpPr>
          <p:nvPr>
            <p:ph type="subTitle" idx="1"/>
          </p:nvPr>
        </p:nvSpPr>
        <p:spPr/>
        <p:txBody>
          <a:bodyPr>
            <a:normAutofit lnSpcReduction="10000"/>
          </a:bodyPr>
          <a:lstStyle/>
          <a:p>
            <a:r>
              <a:rPr lang="en-US" dirty="0"/>
              <a:t>High Quality Care and Reducing Health Disparities</a:t>
            </a:r>
          </a:p>
        </p:txBody>
      </p:sp>
      <p:grpSp>
        <p:nvGrpSpPr>
          <p:cNvPr id="4" name="Group 3">
            <a:extLst>
              <a:ext uri="{FF2B5EF4-FFF2-40B4-BE49-F238E27FC236}">
                <a16:creationId xmlns:a16="http://schemas.microsoft.com/office/drawing/2014/main" id="{B73D88BC-E620-414D-AA58-A416B5EEB964}"/>
              </a:ext>
            </a:extLst>
          </p:cNvPr>
          <p:cNvGrpSpPr/>
          <p:nvPr/>
        </p:nvGrpSpPr>
        <p:grpSpPr>
          <a:xfrm rot="16200000">
            <a:off x="7232561" y="2321015"/>
            <a:ext cx="6870880" cy="2571750"/>
            <a:chOff x="-141936" y="1085850"/>
            <a:chExt cx="7838135" cy="2571750"/>
          </a:xfrm>
        </p:grpSpPr>
        <p:sp>
          <p:nvSpPr>
            <p:cNvPr id="7" name="Rectangle 6">
              <a:extLst>
                <a:ext uri="{FF2B5EF4-FFF2-40B4-BE49-F238E27FC236}">
                  <a16:creationId xmlns:a16="http://schemas.microsoft.com/office/drawing/2014/main" id="{9C34BE6D-2F9E-4DD4-B2FE-8EC179C59AE8}"/>
                </a:ext>
              </a:extLst>
            </p:cNvPr>
            <p:cNvSpPr/>
            <p:nvPr/>
          </p:nvSpPr>
          <p:spPr>
            <a:xfrm>
              <a:off x="-133350" y="1085850"/>
              <a:ext cx="3614467"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8" name="Rectangle 7">
              <a:extLst>
                <a:ext uri="{FF2B5EF4-FFF2-40B4-BE49-F238E27FC236}">
                  <a16:creationId xmlns:a16="http://schemas.microsoft.com/office/drawing/2014/main" id="{CB2B852B-4148-46B5-A365-86A33DFF8B5D}"/>
                </a:ext>
              </a:extLst>
            </p:cNvPr>
            <p:cNvSpPr/>
            <p:nvPr/>
          </p:nvSpPr>
          <p:spPr>
            <a:xfrm>
              <a:off x="-141936" y="1752600"/>
              <a:ext cx="474345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9" name="Rectangle 8">
              <a:extLst>
                <a:ext uri="{FF2B5EF4-FFF2-40B4-BE49-F238E27FC236}">
                  <a16:creationId xmlns:a16="http://schemas.microsoft.com/office/drawing/2014/main" id="{26B882B4-77BE-4520-94C2-7CBFFB69529D}"/>
                </a:ext>
              </a:extLst>
            </p:cNvPr>
            <p:cNvSpPr/>
            <p:nvPr/>
          </p:nvSpPr>
          <p:spPr>
            <a:xfrm>
              <a:off x="-133350" y="2419350"/>
              <a:ext cx="594360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0" name="Rectangle 9">
              <a:extLst>
                <a:ext uri="{FF2B5EF4-FFF2-40B4-BE49-F238E27FC236}">
                  <a16:creationId xmlns:a16="http://schemas.microsoft.com/office/drawing/2014/main" id="{F74A8846-D6C7-419E-A8D9-35D9B986212D}"/>
                </a:ext>
              </a:extLst>
            </p:cNvPr>
            <p:cNvSpPr/>
            <p:nvPr/>
          </p:nvSpPr>
          <p:spPr>
            <a:xfrm>
              <a:off x="-133888" y="3086100"/>
              <a:ext cx="7830087" cy="571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bold" panose="020B0700000000000000" pitchFamily="34" charset="-128"/>
                <a:ea typeface="Yu Gothic UI Semibold" panose="020B0700000000000000" pitchFamily="34" charset="-128"/>
              </a:endParaRPr>
            </a:p>
          </p:txBody>
        </p:sp>
      </p:grpSp>
    </p:spTree>
    <p:extLst>
      <p:ext uri="{BB962C8B-B14F-4D97-AF65-F5344CB8AC3E}">
        <p14:creationId xmlns:p14="http://schemas.microsoft.com/office/powerpoint/2010/main" val="342489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286500"/>
            <a:ext cx="12001500" cy="514350"/>
          </a:xfrm>
        </p:spPr>
        <p:txBody>
          <a:bodyPr>
            <a:normAutofit/>
          </a:bodyPr>
          <a:lstStyle/>
          <a:p>
            <a:r>
              <a:rPr lang="en-US" dirty="0"/>
              <a:t>Sources: (1) NACHC Analysis of 2020 Uniform Data System, Bureau of Primary Health Care, HRSA, DHHS. (2) CDC, Million Hearts.  March 2021.  Estimated Hypertension Prevalence, Treatment, and Control Among U.S. Adults. (3) CDC.  2020.  National Diabetes Statistics Report.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600200"/>
          </a:xfrm>
        </p:spPr>
        <p:txBody>
          <a:bodyPr>
            <a:normAutofit/>
          </a:bodyPr>
          <a:lstStyle/>
          <a:p>
            <a:r>
              <a:rPr lang="en-US" dirty="0"/>
              <a:t>Health Centers Achieve Higher Rates of </a:t>
            </a:r>
          </a:p>
          <a:p>
            <a:r>
              <a:rPr lang="en-US" dirty="0"/>
              <a:t>Hypertension and Diabetes Control than the National Average, </a:t>
            </a:r>
          </a:p>
          <a:p>
            <a:r>
              <a:rPr lang="en-US" dirty="0"/>
              <a:t>Despite Serving More At-Risk Patients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a:noFill/>
        </p:spPr>
        <p:txBody>
          <a:bodyPr/>
          <a:lstStyle/>
          <a:p>
            <a:r>
              <a:rPr lang="en-US" dirty="0"/>
              <a:t>Figure 3-1</a:t>
            </a:r>
          </a:p>
        </p:txBody>
      </p:sp>
      <p:graphicFrame>
        <p:nvGraphicFramePr>
          <p:cNvPr id="5" name="Chart 4">
            <a:extLst>
              <a:ext uri="{FF2B5EF4-FFF2-40B4-BE49-F238E27FC236}">
                <a16:creationId xmlns:a16="http://schemas.microsoft.com/office/drawing/2014/main" id="{DCCF4D23-F3A3-410C-9DBE-C221DD61378D}"/>
              </a:ext>
            </a:extLst>
          </p:cNvPr>
          <p:cNvGraphicFramePr>
            <a:graphicFrameLocks/>
          </p:cNvGraphicFramePr>
          <p:nvPr>
            <p:extLst>
              <p:ext uri="{D42A27DB-BD31-4B8C-83A1-F6EECF244321}">
                <p14:modId xmlns:p14="http://schemas.microsoft.com/office/powerpoint/2010/main" val="3223566245"/>
              </p:ext>
            </p:extLst>
          </p:nvPr>
        </p:nvGraphicFramePr>
        <p:xfrm>
          <a:off x="1409700" y="2171700"/>
          <a:ext cx="9258300"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42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Sources: (1) 2020 Uniform Data System, Bureau of Primary Health Care, HRSA, DHHS. (2) NACHC analysis of CDC WONDER. Data downloaded November 5, 2021.</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543050"/>
          </a:xfrm>
        </p:spPr>
        <p:txBody>
          <a:bodyPr>
            <a:normAutofit/>
          </a:bodyPr>
          <a:lstStyle/>
          <a:p>
            <a:r>
              <a:rPr lang="en-US" dirty="0"/>
              <a:t>Health Center Patients Have Lower Rates of </a:t>
            </a:r>
          </a:p>
          <a:p>
            <a:r>
              <a:rPr lang="en-US" dirty="0"/>
              <a:t>Low Birth Weight (LBW) than National Average, </a:t>
            </a:r>
          </a:p>
          <a:p>
            <a:r>
              <a:rPr lang="en-US" dirty="0"/>
              <a:t>Despite Health Centers Serving More At-Risk Patients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3-2</a:t>
            </a:r>
          </a:p>
        </p:txBody>
      </p:sp>
      <p:graphicFrame>
        <p:nvGraphicFramePr>
          <p:cNvPr id="5" name="Chart 4">
            <a:extLst>
              <a:ext uri="{FF2B5EF4-FFF2-40B4-BE49-F238E27FC236}">
                <a16:creationId xmlns:a16="http://schemas.microsoft.com/office/drawing/2014/main" id="{0602E100-CAA9-40AC-BB43-F2DA32FD8317}"/>
              </a:ext>
            </a:extLst>
          </p:cNvPr>
          <p:cNvGraphicFramePr>
            <a:graphicFrameLocks/>
          </p:cNvGraphicFramePr>
          <p:nvPr>
            <p:extLst>
              <p:ext uri="{D42A27DB-BD31-4B8C-83A1-F6EECF244321}">
                <p14:modId xmlns:p14="http://schemas.microsoft.com/office/powerpoint/2010/main" val="185033921"/>
              </p:ext>
            </p:extLst>
          </p:nvPr>
        </p:nvGraphicFramePr>
        <p:xfrm>
          <a:off x="609600" y="2114550"/>
          <a:ext cx="10972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Speech Bubble: Rectangle with Corners Rounded 7">
            <a:extLst>
              <a:ext uri="{FF2B5EF4-FFF2-40B4-BE49-F238E27FC236}">
                <a16:creationId xmlns:a16="http://schemas.microsoft.com/office/drawing/2014/main" id="{63655EBE-BEC8-49B9-99A3-37CE3E65E9C8}"/>
              </a:ext>
            </a:extLst>
          </p:cNvPr>
          <p:cNvSpPr/>
          <p:nvPr/>
        </p:nvSpPr>
        <p:spPr>
          <a:xfrm>
            <a:off x="10296525" y="1206878"/>
            <a:ext cx="1543050" cy="930532"/>
          </a:xfrm>
          <a:prstGeom prst="wedgeRoundRectCallout">
            <a:avLst>
              <a:gd name="adj1" fmla="val -9554"/>
              <a:gd name="adj2" fmla="val 95049"/>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400" b="0" i="0" u="none" strike="noStrike" kern="1200" baseline="0">
                <a:solidFill>
                  <a:srgbClr val="E7E6E6">
                    <a:lumMod val="25000"/>
                  </a:srgbClr>
                </a:solidFill>
                <a:latin typeface="Yu Gothic UI Semilight" panose="020B0400000000000000" pitchFamily="34" charset="-128"/>
                <a:ea typeface="Yu Gothic UI Semilight" panose="020B0400000000000000" pitchFamily="34" charset="-128"/>
                <a:cs typeface="+mn-cs"/>
              </a:defRPr>
            </a:pPr>
            <a:r>
              <a:rPr lang="en-US" dirty="0">
                <a:solidFill>
                  <a:schemeClr val="bg1"/>
                </a:solidFill>
              </a:rPr>
              <a:t>Health Centers have a 15 percentage point lower LBW</a:t>
            </a:r>
          </a:p>
        </p:txBody>
      </p:sp>
    </p:spTree>
    <p:extLst>
      <p:ext uri="{BB962C8B-B14F-4D97-AF65-F5344CB8AC3E}">
        <p14:creationId xmlns:p14="http://schemas.microsoft.com/office/powerpoint/2010/main" val="2929426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886450"/>
            <a:ext cx="12001500" cy="914400"/>
          </a:xfrm>
        </p:spPr>
        <p:txBody>
          <a:bodyPr>
            <a:normAutofit/>
          </a:bodyPr>
          <a:lstStyle/>
          <a:p>
            <a:r>
              <a:rPr lang="en-US" dirty="0"/>
              <a:t>* The Health Resources and Services Administration (HRSA) defines enabling services as, “non-clinical services that do not include direct patient services that enable individuals to access health care and improve health outcomes.“ Examples of enabling services include case management, translation/interpretation, transportation, and health education. (HRSA Health Center Program Terms and Definitions, n.d.).</a:t>
            </a:r>
          </a:p>
          <a:p>
            <a:r>
              <a:rPr lang="en-US" dirty="0"/>
              <a:t>Note: This figure compares health center patients who used enabling services to patients that did not use enabling services.</a:t>
            </a:r>
          </a:p>
          <a:p>
            <a:r>
              <a:rPr lang="en-US" dirty="0"/>
              <a:t>Source: Yue et al. Enabling Services Improve Access to Care, Preventive Services, and Satisfaction Among Health Center Patients. Health Affairs 38(9). September 2019.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lstStyle/>
          <a:p>
            <a:r>
              <a:rPr lang="en-US" dirty="0"/>
              <a:t>Enabling Services* are a Defining Characteristic of Health Centers</a:t>
            </a:r>
          </a:p>
          <a:p>
            <a:r>
              <a:rPr lang="en-US" dirty="0"/>
              <a:t>and Help Improve Access to Care and Patient Satisfaction </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3-3</a:t>
            </a:r>
          </a:p>
        </p:txBody>
      </p:sp>
      <p:sp>
        <p:nvSpPr>
          <p:cNvPr id="5" name="TextBox 4">
            <a:extLst>
              <a:ext uri="{FF2B5EF4-FFF2-40B4-BE49-F238E27FC236}">
                <a16:creationId xmlns:a16="http://schemas.microsoft.com/office/drawing/2014/main" id="{ED893259-E507-4DCE-A03E-749E31E703D6}"/>
              </a:ext>
            </a:extLst>
          </p:cNvPr>
          <p:cNvSpPr txBox="1"/>
          <p:nvPr/>
        </p:nvSpPr>
        <p:spPr>
          <a:xfrm>
            <a:off x="1952625" y="2171700"/>
            <a:ext cx="8286750" cy="461665"/>
          </a:xfrm>
          <a:prstGeom prst="rect">
            <a:avLst/>
          </a:prstGeom>
          <a:noFill/>
        </p:spPr>
        <p:txBody>
          <a:bodyPr wrap="square" rtlCol="0">
            <a:spAutoFit/>
          </a:bodyPr>
          <a:lstStyle/>
          <a:p>
            <a:r>
              <a:rPr lang="en-US" sz="2400" dirty="0">
                <a:latin typeface="Yu Gothic UI Semibold" panose="020B0700000000000000" pitchFamily="34" charset="-128"/>
                <a:ea typeface="Yu Gothic UI Semibold" panose="020B0700000000000000" pitchFamily="34" charset="-128"/>
              </a:rPr>
              <a:t>Health Center Patients Who Used Enabling Services* Had: </a:t>
            </a:r>
          </a:p>
        </p:txBody>
      </p:sp>
      <p:grpSp>
        <p:nvGrpSpPr>
          <p:cNvPr id="24" name="Group 23">
            <a:extLst>
              <a:ext uri="{FF2B5EF4-FFF2-40B4-BE49-F238E27FC236}">
                <a16:creationId xmlns:a16="http://schemas.microsoft.com/office/drawing/2014/main" id="{ED5EBD8D-607F-4C79-B617-0AE362D07A28}"/>
              </a:ext>
            </a:extLst>
          </p:cNvPr>
          <p:cNvGrpSpPr/>
          <p:nvPr/>
        </p:nvGrpSpPr>
        <p:grpSpPr>
          <a:xfrm>
            <a:off x="6324601" y="2928925"/>
            <a:ext cx="5372099" cy="914400"/>
            <a:chOff x="5873034" y="2809166"/>
            <a:chExt cx="5372099" cy="914400"/>
          </a:xfrm>
        </p:grpSpPr>
        <p:sp>
          <p:nvSpPr>
            <p:cNvPr id="8" name="TextBox 7">
              <a:extLst>
                <a:ext uri="{FF2B5EF4-FFF2-40B4-BE49-F238E27FC236}">
                  <a16:creationId xmlns:a16="http://schemas.microsoft.com/office/drawing/2014/main" id="{DA9C67BD-DA49-45CD-BAA6-9B3ED1DFAAD4}"/>
                </a:ext>
              </a:extLst>
            </p:cNvPr>
            <p:cNvSpPr txBox="1"/>
            <p:nvPr/>
          </p:nvSpPr>
          <p:spPr>
            <a:xfrm>
              <a:off x="6787434" y="3077235"/>
              <a:ext cx="4457699" cy="646331"/>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A 12 percentage-point </a:t>
              </a:r>
              <a:r>
                <a:rPr lang="en-US" dirty="0">
                  <a:solidFill>
                    <a:schemeClr val="accent2"/>
                  </a:solidFill>
                  <a:latin typeface="Yu Gothic UI Semibold" panose="020B0700000000000000" pitchFamily="34" charset="-128"/>
                  <a:ea typeface="Yu Gothic UI Semibold" panose="020B0700000000000000" pitchFamily="34" charset="-128"/>
                </a:rPr>
                <a:t>higher likelihood of getting a routine checkup</a:t>
              </a:r>
            </a:p>
          </p:txBody>
        </p:sp>
        <p:pic>
          <p:nvPicPr>
            <p:cNvPr id="13" name="Graphic 12" descr="Checklist RTL">
              <a:extLst>
                <a:ext uri="{FF2B5EF4-FFF2-40B4-BE49-F238E27FC236}">
                  <a16:creationId xmlns:a16="http://schemas.microsoft.com/office/drawing/2014/main" id="{3056422F-1B24-4B8A-9986-E8ADA35429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3034" y="2809166"/>
              <a:ext cx="914400" cy="914400"/>
            </a:xfrm>
            <a:prstGeom prst="rect">
              <a:avLst/>
            </a:prstGeom>
          </p:spPr>
        </p:pic>
      </p:grpSp>
      <p:grpSp>
        <p:nvGrpSpPr>
          <p:cNvPr id="22" name="Group 21">
            <a:extLst>
              <a:ext uri="{FF2B5EF4-FFF2-40B4-BE49-F238E27FC236}">
                <a16:creationId xmlns:a16="http://schemas.microsoft.com/office/drawing/2014/main" id="{3F852C08-E271-475E-BAD9-5F4061A3346C}"/>
              </a:ext>
            </a:extLst>
          </p:cNvPr>
          <p:cNvGrpSpPr/>
          <p:nvPr/>
        </p:nvGrpSpPr>
        <p:grpSpPr>
          <a:xfrm>
            <a:off x="664469" y="4286250"/>
            <a:ext cx="4358694" cy="914400"/>
            <a:chOff x="664469" y="4277450"/>
            <a:chExt cx="4358694" cy="914400"/>
          </a:xfrm>
        </p:grpSpPr>
        <p:sp>
          <p:nvSpPr>
            <p:cNvPr id="9" name="TextBox 8">
              <a:extLst>
                <a:ext uri="{FF2B5EF4-FFF2-40B4-BE49-F238E27FC236}">
                  <a16:creationId xmlns:a16="http://schemas.microsoft.com/office/drawing/2014/main" id="{267012C7-462C-4D59-80A3-68DE9803BFE5}"/>
                </a:ext>
              </a:extLst>
            </p:cNvPr>
            <p:cNvSpPr txBox="1"/>
            <p:nvPr/>
          </p:nvSpPr>
          <p:spPr>
            <a:xfrm>
              <a:off x="1587455" y="4545519"/>
              <a:ext cx="3435708" cy="646331"/>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A 16 percentage-point </a:t>
              </a:r>
              <a:r>
                <a:rPr lang="en-US" dirty="0">
                  <a:solidFill>
                    <a:schemeClr val="accent2"/>
                  </a:solidFill>
                  <a:latin typeface="Yu Gothic UI Semibold" panose="020B0700000000000000" pitchFamily="34" charset="-128"/>
                  <a:ea typeface="Yu Gothic UI Semibold" panose="020B0700000000000000" pitchFamily="34" charset="-128"/>
                </a:rPr>
                <a:t>higher likelihood of getting a flu shot</a:t>
              </a:r>
            </a:p>
          </p:txBody>
        </p:sp>
        <p:pic>
          <p:nvPicPr>
            <p:cNvPr id="15" name="Graphic 14" descr="Needle">
              <a:extLst>
                <a:ext uri="{FF2B5EF4-FFF2-40B4-BE49-F238E27FC236}">
                  <a16:creationId xmlns:a16="http://schemas.microsoft.com/office/drawing/2014/main" id="{EE053B36-BF13-4AE7-8520-51F5CAB6B3E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469" y="4277450"/>
              <a:ext cx="914400" cy="914400"/>
            </a:xfrm>
            <a:prstGeom prst="rect">
              <a:avLst/>
            </a:prstGeom>
          </p:spPr>
        </p:pic>
      </p:grpSp>
      <p:grpSp>
        <p:nvGrpSpPr>
          <p:cNvPr id="23" name="Group 22">
            <a:extLst>
              <a:ext uri="{FF2B5EF4-FFF2-40B4-BE49-F238E27FC236}">
                <a16:creationId xmlns:a16="http://schemas.microsoft.com/office/drawing/2014/main" id="{ACC393D5-B2AF-4895-8A3B-C8FA5B4A3089}"/>
              </a:ext>
            </a:extLst>
          </p:cNvPr>
          <p:cNvGrpSpPr/>
          <p:nvPr/>
        </p:nvGrpSpPr>
        <p:grpSpPr>
          <a:xfrm>
            <a:off x="757841" y="2928925"/>
            <a:ext cx="4171951" cy="914400"/>
            <a:chOff x="723900" y="2705784"/>
            <a:chExt cx="4171951" cy="914400"/>
          </a:xfrm>
        </p:grpSpPr>
        <p:sp>
          <p:nvSpPr>
            <p:cNvPr id="11" name="TextBox 10">
              <a:extLst>
                <a:ext uri="{FF2B5EF4-FFF2-40B4-BE49-F238E27FC236}">
                  <a16:creationId xmlns:a16="http://schemas.microsoft.com/office/drawing/2014/main" id="{97F6B517-7C88-4CB9-9DCF-19E5045ECC66}"/>
                </a:ext>
              </a:extLst>
            </p:cNvPr>
            <p:cNvSpPr txBox="1"/>
            <p:nvPr/>
          </p:nvSpPr>
          <p:spPr>
            <a:xfrm>
              <a:off x="1630520" y="2973853"/>
              <a:ext cx="3265331" cy="646331"/>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1.9 </a:t>
              </a:r>
              <a:r>
                <a:rPr lang="en-US" dirty="0">
                  <a:solidFill>
                    <a:schemeClr val="accent2"/>
                  </a:solidFill>
                  <a:latin typeface="Yu Gothic UI Semibold" panose="020B0700000000000000" pitchFamily="34" charset="-128"/>
                  <a:ea typeface="Yu Gothic UI Semibold" panose="020B0700000000000000" pitchFamily="34" charset="-128"/>
                </a:rPr>
                <a:t>more health center visits </a:t>
              </a:r>
              <a:r>
                <a:rPr lang="en-US" dirty="0">
                  <a:latin typeface="Yu Gothic UI Semibold" panose="020B0700000000000000" pitchFamily="34" charset="-128"/>
                  <a:ea typeface="Yu Gothic UI Semibold" panose="020B0700000000000000" pitchFamily="34" charset="-128"/>
                </a:rPr>
                <a:t>in the past year (on average)</a:t>
              </a:r>
            </a:p>
          </p:txBody>
        </p:sp>
        <p:pic>
          <p:nvPicPr>
            <p:cNvPr id="17" name="Graphic 16" descr="Hospital">
              <a:extLst>
                <a:ext uri="{FF2B5EF4-FFF2-40B4-BE49-F238E27FC236}">
                  <a16:creationId xmlns:a16="http://schemas.microsoft.com/office/drawing/2014/main" id="{0F7EA464-0A3D-4F22-A942-F14FC26A7F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900" y="2705784"/>
              <a:ext cx="914400" cy="914400"/>
            </a:xfrm>
            <a:prstGeom prst="rect">
              <a:avLst/>
            </a:prstGeom>
          </p:spPr>
        </p:pic>
      </p:grpSp>
      <p:grpSp>
        <p:nvGrpSpPr>
          <p:cNvPr id="25" name="Group 24">
            <a:extLst>
              <a:ext uri="{FF2B5EF4-FFF2-40B4-BE49-F238E27FC236}">
                <a16:creationId xmlns:a16="http://schemas.microsoft.com/office/drawing/2014/main" id="{3963DC1A-460B-49F4-A117-B631AC50488C}"/>
              </a:ext>
            </a:extLst>
          </p:cNvPr>
          <p:cNvGrpSpPr/>
          <p:nvPr/>
        </p:nvGrpSpPr>
        <p:grpSpPr>
          <a:xfrm>
            <a:off x="6489342" y="4286250"/>
            <a:ext cx="5042616" cy="914400"/>
            <a:chOff x="5864716" y="4950483"/>
            <a:chExt cx="5042616" cy="914400"/>
          </a:xfrm>
        </p:grpSpPr>
        <p:sp>
          <p:nvSpPr>
            <p:cNvPr id="10" name="TextBox 9">
              <a:extLst>
                <a:ext uri="{FF2B5EF4-FFF2-40B4-BE49-F238E27FC236}">
                  <a16:creationId xmlns:a16="http://schemas.microsoft.com/office/drawing/2014/main" id="{43BDB424-C6FA-404E-BC56-1898B0F3B52C}"/>
                </a:ext>
              </a:extLst>
            </p:cNvPr>
            <p:cNvSpPr txBox="1"/>
            <p:nvPr/>
          </p:nvSpPr>
          <p:spPr>
            <a:xfrm>
              <a:off x="6779116" y="5218552"/>
              <a:ext cx="4128216" cy="646331"/>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An 8 percentage-point </a:t>
              </a:r>
              <a:r>
                <a:rPr lang="en-US" dirty="0">
                  <a:solidFill>
                    <a:schemeClr val="accent2"/>
                  </a:solidFill>
                  <a:latin typeface="Yu Gothic UI Semibold" panose="020B0700000000000000" pitchFamily="34" charset="-128"/>
                  <a:ea typeface="Yu Gothic UI Semibold" panose="020B0700000000000000" pitchFamily="34" charset="-128"/>
                </a:rPr>
                <a:t>higher likelihood of being satisfied with care</a:t>
              </a:r>
            </a:p>
          </p:txBody>
        </p:sp>
        <p:pic>
          <p:nvPicPr>
            <p:cNvPr id="21" name="Graphic 20" descr="Thumbs up sign">
              <a:extLst>
                <a:ext uri="{FF2B5EF4-FFF2-40B4-BE49-F238E27FC236}">
                  <a16:creationId xmlns:a16="http://schemas.microsoft.com/office/drawing/2014/main" id="{C55F4890-FB28-4AE9-8E61-9FBA3D09C4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64716" y="4950483"/>
              <a:ext cx="914400" cy="914400"/>
            </a:xfrm>
            <a:prstGeom prst="rect">
              <a:avLst/>
            </a:prstGeom>
          </p:spPr>
        </p:pic>
      </p:grpSp>
    </p:spTree>
    <p:extLst>
      <p:ext uri="{BB962C8B-B14F-4D97-AF65-F5344CB8AC3E}">
        <p14:creationId xmlns:p14="http://schemas.microsoft.com/office/powerpoint/2010/main" val="48115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715000"/>
            <a:ext cx="12001500" cy="1085850"/>
          </a:xfrm>
        </p:spPr>
        <p:txBody>
          <a:bodyPr/>
          <a:lstStyle/>
          <a:p>
            <a:r>
              <a:rPr lang="en-US" dirty="0"/>
              <a:t>Notes: Quality measures include control of diabetes: share of patients with diabetes with HbA1c between 7% and 9%; control of hypertension: share of patients with hypertension with blood pressure &lt; 140/90; Pap tests: share of female patients age 24 – 64 who received Pap test within past three years. </a:t>
            </a:r>
          </a:p>
          <a:p>
            <a:r>
              <a:rPr lang="en-US" dirty="0"/>
              <a:t>Source: Shin P, Sharac J, Rosenbaum S, Paradise J. Quality of Care in Community Health Centers and Factors Associated with Performance. Kaiser Commission on Medicaid and the Uninsured Report #8447 (June 2013).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Centers Exceed Medicaid Managed Care Organization (MCO)</a:t>
            </a:r>
          </a:p>
          <a:p>
            <a:r>
              <a:rPr lang="en-US" dirty="0"/>
              <a:t>High Performance Benchmark Scores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3-4</a:t>
            </a:r>
          </a:p>
        </p:txBody>
      </p:sp>
      <p:grpSp>
        <p:nvGrpSpPr>
          <p:cNvPr id="29" name="Group 28">
            <a:extLst>
              <a:ext uri="{FF2B5EF4-FFF2-40B4-BE49-F238E27FC236}">
                <a16:creationId xmlns:a16="http://schemas.microsoft.com/office/drawing/2014/main" id="{32B9D90B-7BEF-4CFE-8C50-1AF8C3049030}"/>
              </a:ext>
            </a:extLst>
          </p:cNvPr>
          <p:cNvGrpSpPr/>
          <p:nvPr/>
        </p:nvGrpSpPr>
        <p:grpSpPr>
          <a:xfrm>
            <a:off x="981074" y="1734669"/>
            <a:ext cx="10229851" cy="4437531"/>
            <a:chOff x="1524000" y="1657351"/>
            <a:chExt cx="10229851" cy="4057650"/>
          </a:xfrm>
        </p:grpSpPr>
        <p:grpSp>
          <p:nvGrpSpPr>
            <p:cNvPr id="28" name="Group 27">
              <a:extLst>
                <a:ext uri="{FF2B5EF4-FFF2-40B4-BE49-F238E27FC236}">
                  <a16:creationId xmlns:a16="http://schemas.microsoft.com/office/drawing/2014/main" id="{41A9394A-A30E-4655-9BE5-F14D386A2F26}"/>
                </a:ext>
              </a:extLst>
            </p:cNvPr>
            <p:cNvGrpSpPr/>
            <p:nvPr/>
          </p:nvGrpSpPr>
          <p:grpSpPr>
            <a:xfrm>
              <a:off x="1524000" y="1657351"/>
              <a:ext cx="10229851" cy="4057650"/>
              <a:chOff x="1524000" y="1657351"/>
              <a:chExt cx="10229851" cy="4057650"/>
            </a:xfrm>
          </p:grpSpPr>
          <p:graphicFrame>
            <p:nvGraphicFramePr>
              <p:cNvPr id="5" name="Chart 4">
                <a:extLst>
                  <a:ext uri="{FF2B5EF4-FFF2-40B4-BE49-F238E27FC236}">
                    <a16:creationId xmlns:a16="http://schemas.microsoft.com/office/drawing/2014/main" id="{55CB69A6-6140-47CD-95C7-7A4CDF9967B1}"/>
                  </a:ext>
                </a:extLst>
              </p:cNvPr>
              <p:cNvGraphicFramePr>
                <a:graphicFrameLocks/>
              </p:cNvGraphicFramePr>
              <p:nvPr>
                <p:extLst>
                  <p:ext uri="{D42A27DB-BD31-4B8C-83A1-F6EECF244321}">
                    <p14:modId xmlns:p14="http://schemas.microsoft.com/office/powerpoint/2010/main" val="2234921418"/>
                  </p:ext>
                </p:extLst>
              </p:nvPr>
            </p:nvGraphicFramePr>
            <p:xfrm>
              <a:off x="1524000" y="1657351"/>
              <a:ext cx="10229851" cy="405765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8E18EEB3-40CE-4A6D-86E9-773A47513881}"/>
                  </a:ext>
                </a:extLst>
              </p:cNvPr>
              <p:cNvCxnSpPr>
                <a:cxnSpLocks/>
              </p:cNvCxnSpPr>
              <p:nvPr/>
            </p:nvCxnSpPr>
            <p:spPr>
              <a:xfrm>
                <a:off x="2438400" y="3224908"/>
                <a:ext cx="177165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3657E1-68CD-492E-95B0-7AE6739F99CC}"/>
                  </a:ext>
                </a:extLst>
              </p:cNvPr>
              <p:cNvCxnSpPr>
                <a:cxnSpLocks/>
              </p:cNvCxnSpPr>
              <p:nvPr/>
            </p:nvCxnSpPr>
            <p:spPr>
              <a:xfrm>
                <a:off x="5753100" y="3231260"/>
                <a:ext cx="177165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15E53C-979B-4D44-B05A-70A7FA465F61}"/>
                  </a:ext>
                </a:extLst>
              </p:cNvPr>
              <p:cNvCxnSpPr>
                <a:cxnSpLocks/>
              </p:cNvCxnSpPr>
              <p:nvPr/>
            </p:nvCxnSpPr>
            <p:spPr>
              <a:xfrm>
                <a:off x="9067800" y="2945348"/>
                <a:ext cx="177165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76376D5-9E0B-4511-BC84-783285CD1313}"/>
                </a:ext>
              </a:extLst>
            </p:cNvPr>
            <p:cNvSpPr txBox="1"/>
            <p:nvPr/>
          </p:nvSpPr>
          <p:spPr>
            <a:xfrm>
              <a:off x="4210050" y="3086407"/>
              <a:ext cx="514350" cy="281429"/>
            </a:xfrm>
            <a:prstGeom prst="rect">
              <a:avLst/>
            </a:prstGeom>
            <a:noFill/>
          </p:spPr>
          <p:txBody>
            <a:bodyPr wrap="square" rtlCol="0">
              <a:spAutoFit/>
            </a:bodyPr>
            <a:lstStyle/>
            <a:p>
              <a:r>
                <a:rPr lang="en-US" sz="1400" dirty="0">
                  <a:solidFill>
                    <a:srgbClr val="5E5E5E"/>
                  </a:solidFill>
                  <a:latin typeface="Yu Gothic UI Semilight" panose="020B0400000000000000" pitchFamily="34" charset="-128"/>
                  <a:ea typeface="Yu Gothic UI Semilight" panose="020B0400000000000000" pitchFamily="34" charset="-128"/>
                </a:rPr>
                <a:t>62%</a:t>
              </a:r>
            </a:p>
          </p:txBody>
        </p:sp>
        <p:sp>
          <p:nvSpPr>
            <p:cNvPr id="16" name="TextBox 15">
              <a:extLst>
                <a:ext uri="{FF2B5EF4-FFF2-40B4-BE49-F238E27FC236}">
                  <a16:creationId xmlns:a16="http://schemas.microsoft.com/office/drawing/2014/main" id="{15AF390C-1D7E-4363-8151-23F402D5A4B7}"/>
                </a:ext>
              </a:extLst>
            </p:cNvPr>
            <p:cNvSpPr txBox="1"/>
            <p:nvPr/>
          </p:nvSpPr>
          <p:spPr>
            <a:xfrm>
              <a:off x="7524750" y="3086410"/>
              <a:ext cx="514350" cy="281429"/>
            </a:xfrm>
            <a:prstGeom prst="rect">
              <a:avLst/>
            </a:prstGeom>
            <a:noFill/>
          </p:spPr>
          <p:txBody>
            <a:bodyPr wrap="square" rtlCol="0">
              <a:spAutoFit/>
            </a:bodyPr>
            <a:lstStyle/>
            <a:p>
              <a:r>
                <a:rPr lang="en-US" sz="1400" dirty="0">
                  <a:solidFill>
                    <a:srgbClr val="5E5E5E"/>
                  </a:solidFill>
                  <a:latin typeface="Yu Gothic UI Semilight" panose="020B0400000000000000" pitchFamily="34" charset="-128"/>
                  <a:ea typeface="Yu Gothic UI Semilight" panose="020B0400000000000000" pitchFamily="34" charset="-128"/>
                </a:rPr>
                <a:t>62%</a:t>
              </a:r>
            </a:p>
          </p:txBody>
        </p:sp>
        <p:sp>
          <p:nvSpPr>
            <p:cNvPr id="17" name="TextBox 16">
              <a:extLst>
                <a:ext uri="{FF2B5EF4-FFF2-40B4-BE49-F238E27FC236}">
                  <a16:creationId xmlns:a16="http://schemas.microsoft.com/office/drawing/2014/main" id="{5472CF73-083D-4E64-9B83-D62FEE0E0428}"/>
                </a:ext>
              </a:extLst>
            </p:cNvPr>
            <p:cNvSpPr txBox="1"/>
            <p:nvPr/>
          </p:nvSpPr>
          <p:spPr>
            <a:xfrm>
              <a:off x="10839450" y="2800659"/>
              <a:ext cx="514350" cy="281429"/>
            </a:xfrm>
            <a:prstGeom prst="rect">
              <a:avLst/>
            </a:prstGeom>
            <a:noFill/>
          </p:spPr>
          <p:txBody>
            <a:bodyPr wrap="square" rtlCol="0">
              <a:spAutoFit/>
            </a:bodyPr>
            <a:lstStyle/>
            <a:p>
              <a:r>
                <a:rPr lang="en-US" sz="1400" dirty="0">
                  <a:solidFill>
                    <a:srgbClr val="5E5E5E"/>
                  </a:solidFill>
                  <a:latin typeface="Yu Gothic UI Semilight" panose="020B0400000000000000" pitchFamily="34" charset="-128"/>
                  <a:ea typeface="Yu Gothic UI Semilight" panose="020B0400000000000000" pitchFamily="34" charset="-128"/>
                </a:rPr>
                <a:t>72%</a:t>
              </a:r>
            </a:p>
          </p:txBody>
        </p:sp>
      </p:grpSp>
      <p:grpSp>
        <p:nvGrpSpPr>
          <p:cNvPr id="27" name="Group 26">
            <a:extLst>
              <a:ext uri="{FF2B5EF4-FFF2-40B4-BE49-F238E27FC236}">
                <a16:creationId xmlns:a16="http://schemas.microsoft.com/office/drawing/2014/main" id="{85961C73-33E2-4B51-A4EE-320DD0E7173E}"/>
              </a:ext>
            </a:extLst>
          </p:cNvPr>
          <p:cNvGrpSpPr/>
          <p:nvPr/>
        </p:nvGrpSpPr>
        <p:grpSpPr>
          <a:xfrm>
            <a:off x="3467100" y="2206823"/>
            <a:ext cx="6115050" cy="307777"/>
            <a:chOff x="3810000" y="1972762"/>
            <a:chExt cx="6115050" cy="307777"/>
          </a:xfrm>
        </p:grpSpPr>
        <p:cxnSp>
          <p:nvCxnSpPr>
            <p:cNvPr id="18" name="Straight Connector 17">
              <a:extLst>
                <a:ext uri="{FF2B5EF4-FFF2-40B4-BE49-F238E27FC236}">
                  <a16:creationId xmlns:a16="http://schemas.microsoft.com/office/drawing/2014/main" id="{DB3B3B21-028B-46A5-AB69-F476C0E14E84}"/>
                </a:ext>
              </a:extLst>
            </p:cNvPr>
            <p:cNvCxnSpPr>
              <a:cxnSpLocks/>
            </p:cNvCxnSpPr>
            <p:nvPr/>
          </p:nvCxnSpPr>
          <p:spPr>
            <a:xfrm flipH="1">
              <a:off x="3810000" y="2126651"/>
              <a:ext cx="17145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668BE42-15C6-45AF-AFBA-1ABBDA04977C}"/>
                </a:ext>
              </a:extLst>
            </p:cNvPr>
            <p:cNvSpPr txBox="1"/>
            <p:nvPr/>
          </p:nvSpPr>
          <p:spPr>
            <a:xfrm>
              <a:off x="3924300" y="1972762"/>
              <a:ext cx="6000750" cy="307777"/>
            </a:xfrm>
            <a:prstGeom prst="rect">
              <a:avLst/>
            </a:prstGeom>
            <a:noFill/>
          </p:spPr>
          <p:txBody>
            <a:bodyPr wrap="square" rtlCol="0">
              <a:spAutoFit/>
            </a:bodyPr>
            <a:lstStyle/>
            <a:p>
              <a:r>
                <a:rPr lang="en-US" sz="1400" dirty="0">
                  <a:solidFill>
                    <a:srgbClr val="5E5E5E"/>
                  </a:solidFill>
                  <a:latin typeface="Yu Gothic UI Semibold" panose="020B0700000000000000" pitchFamily="34" charset="-128"/>
                  <a:ea typeface="Yu Gothic UI Semibold" panose="020B0700000000000000" pitchFamily="34" charset="-128"/>
                </a:rPr>
                <a:t>Medicaid MCO High Performance Benchmark (75</a:t>
              </a:r>
              <a:r>
                <a:rPr lang="en-US" sz="1400" baseline="30000" dirty="0">
                  <a:solidFill>
                    <a:srgbClr val="5E5E5E"/>
                  </a:solidFill>
                  <a:latin typeface="Yu Gothic UI Semibold" panose="020B0700000000000000" pitchFamily="34" charset="-128"/>
                  <a:ea typeface="Yu Gothic UI Semibold" panose="020B0700000000000000" pitchFamily="34" charset="-128"/>
                </a:rPr>
                <a:t>th</a:t>
              </a:r>
              <a:r>
                <a:rPr lang="en-US" sz="1400" dirty="0">
                  <a:solidFill>
                    <a:srgbClr val="5E5E5E"/>
                  </a:solidFill>
                  <a:latin typeface="Yu Gothic UI Semibold" panose="020B0700000000000000" pitchFamily="34" charset="-128"/>
                  <a:ea typeface="Yu Gothic UI Semibold" panose="020B0700000000000000" pitchFamily="34" charset="-128"/>
                </a:rPr>
                <a:t> Percentile)</a:t>
              </a:r>
            </a:p>
          </p:txBody>
        </p:sp>
      </p:grpSp>
    </p:spTree>
    <p:extLst>
      <p:ext uri="{BB962C8B-B14F-4D97-AF65-F5344CB8AC3E}">
        <p14:creationId xmlns:p14="http://schemas.microsoft.com/office/powerpoint/2010/main" val="394122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886447"/>
            <a:ext cx="12001500" cy="914403"/>
          </a:xfrm>
        </p:spPr>
        <p:txBody>
          <a:bodyPr>
            <a:normAutofit/>
          </a:bodyPr>
          <a:lstStyle/>
          <a:p>
            <a:r>
              <a:rPr lang="en-US" dirty="0"/>
              <a:t>Sources: (1) Shi L, Tsai J, Higgins PC, Lebrun La. (2009). Racial/Ethnic and Socioeconomic Disparities in Access to Care and Quality of Care for U.S. Health Center Patients Compared with Non-Health Center Patients. J Ambul Care Manage 32(4): 342 – 50. (2) Shi L, Leburn L, Tsai J and Zhu J. (2010). Characteristics of Ambulatory Care Patients and Services: A Comparison of Community Health Centers and Physicians' Offices J Health Care for Poor and Underserved 21(4): 1169-83. (3) Hing E, Hooker RS, Ashman JJ. (2010). Primary Health Care in Community Health Centers and Comparison with Office-Based Practice. J Community Health. 2011 Jun; 36(3): 406 - 13. (4) Fontil et al. Management of Hypertension in Primary Care Safety-Net Clinics in the United States: A Comparison of Community Health Centers and Private Physicians’ Offices. Health Services Research. April 2017. 52:2.</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Centers Provide More Preventive Services</a:t>
            </a:r>
          </a:p>
          <a:p>
            <a:r>
              <a:rPr lang="en-US" dirty="0"/>
              <a:t>than Other Primary Care Providers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3-5</a:t>
            </a:r>
          </a:p>
        </p:txBody>
      </p:sp>
      <p:graphicFrame>
        <p:nvGraphicFramePr>
          <p:cNvPr id="6" name="Chart 5">
            <a:extLst>
              <a:ext uri="{FF2B5EF4-FFF2-40B4-BE49-F238E27FC236}">
                <a16:creationId xmlns:a16="http://schemas.microsoft.com/office/drawing/2014/main" id="{37E17EAF-C2C9-40B0-AFB9-D9A752F5EE2F}"/>
              </a:ext>
            </a:extLst>
          </p:cNvPr>
          <p:cNvGraphicFramePr>
            <a:graphicFrameLocks/>
          </p:cNvGraphicFramePr>
          <p:nvPr>
            <p:extLst>
              <p:ext uri="{D42A27DB-BD31-4B8C-83A1-F6EECF244321}">
                <p14:modId xmlns:p14="http://schemas.microsoft.com/office/powerpoint/2010/main" val="278862146"/>
              </p:ext>
            </p:extLst>
          </p:nvPr>
        </p:nvGraphicFramePr>
        <p:xfrm>
          <a:off x="609600" y="1828799"/>
          <a:ext cx="10915650" cy="3886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695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31CA4-C985-446E-9E62-076300099F47}"/>
              </a:ext>
            </a:extLst>
          </p:cNvPr>
          <p:cNvSpPr>
            <a:spLocks noGrp="1"/>
          </p:cNvSpPr>
          <p:nvPr>
            <p:ph sz="quarter" idx="14"/>
          </p:nvPr>
        </p:nvSpPr>
        <p:spPr/>
        <p:txBody>
          <a:bodyPr>
            <a:noAutofit/>
          </a:bodyPr>
          <a:lstStyle/>
          <a:p>
            <a:r>
              <a:rPr lang="en-US" dirty="0"/>
              <a:t>Health Centers Reduce Unmet Health Care Needs</a:t>
            </a:r>
          </a:p>
        </p:txBody>
      </p:sp>
      <p:sp>
        <p:nvSpPr>
          <p:cNvPr id="4" name="Text Placeholder 3">
            <a:extLst>
              <a:ext uri="{FF2B5EF4-FFF2-40B4-BE49-F238E27FC236}">
                <a16:creationId xmlns:a16="http://schemas.microsoft.com/office/drawing/2014/main" id="{0710FF2D-8F93-4D64-883D-3FFEB8B12B31}"/>
              </a:ext>
            </a:extLst>
          </p:cNvPr>
          <p:cNvSpPr>
            <a:spLocks noGrp="1"/>
          </p:cNvSpPr>
          <p:nvPr>
            <p:ph type="body" sz="quarter" idx="15"/>
          </p:nvPr>
        </p:nvSpPr>
        <p:spPr/>
        <p:txBody>
          <a:bodyPr/>
          <a:lstStyle/>
          <a:p>
            <a:r>
              <a:rPr lang="en-US" dirty="0"/>
              <a:t>Figure 3-6</a:t>
            </a:r>
          </a:p>
        </p:txBody>
      </p:sp>
      <p:graphicFrame>
        <p:nvGraphicFramePr>
          <p:cNvPr id="7" name="Chart 6">
            <a:extLst>
              <a:ext uri="{FF2B5EF4-FFF2-40B4-BE49-F238E27FC236}">
                <a16:creationId xmlns:a16="http://schemas.microsoft.com/office/drawing/2014/main" id="{26E3C771-F616-45FD-8DFA-B2291DEDF8F1}"/>
              </a:ext>
            </a:extLst>
          </p:cNvPr>
          <p:cNvGraphicFramePr/>
          <p:nvPr>
            <p:extLst>
              <p:ext uri="{D42A27DB-BD31-4B8C-83A1-F6EECF244321}">
                <p14:modId xmlns:p14="http://schemas.microsoft.com/office/powerpoint/2010/main" val="4089990912"/>
              </p:ext>
            </p:extLst>
          </p:nvPr>
        </p:nvGraphicFramePr>
        <p:xfrm>
          <a:off x="618934" y="1809851"/>
          <a:ext cx="10954131" cy="44930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FD648253-5A26-4103-A86D-4EAEAB4E39D0}"/>
              </a:ext>
            </a:extLst>
          </p:cNvPr>
          <p:cNvSpPr>
            <a:spLocks noGrp="1"/>
          </p:cNvSpPr>
          <p:nvPr>
            <p:ph type="body" sz="quarter" idx="13"/>
          </p:nvPr>
        </p:nvSpPr>
        <p:spPr>
          <a:xfrm>
            <a:off x="95250" y="6229350"/>
            <a:ext cx="12001500" cy="571500"/>
          </a:xfrm>
        </p:spPr>
        <p:txBody>
          <a:bodyPr>
            <a:noAutofit/>
          </a:bodyPr>
          <a:lstStyle/>
          <a:p>
            <a:r>
              <a:rPr lang="en-US" dirty="0"/>
              <a:t>Source: Pourat, N.; Chen, X.; Lee, C; et al. HRSA-funded Health Centers Are an Important Source of Care and Reduce Unmet Needs in Primary Care Services, Medical Care 57(12) - p 996-1001 . December 2019.</a:t>
            </a:r>
          </a:p>
        </p:txBody>
      </p:sp>
      <p:sp>
        <p:nvSpPr>
          <p:cNvPr id="6" name="TextBox 5">
            <a:extLst>
              <a:ext uri="{FF2B5EF4-FFF2-40B4-BE49-F238E27FC236}">
                <a16:creationId xmlns:a16="http://schemas.microsoft.com/office/drawing/2014/main" id="{1A3FEAD9-C410-4A31-8B5F-E9E0CA05669B}"/>
              </a:ext>
            </a:extLst>
          </p:cNvPr>
          <p:cNvSpPr txBox="1"/>
          <p:nvPr/>
        </p:nvSpPr>
        <p:spPr>
          <a:xfrm>
            <a:off x="3043451" y="1237053"/>
            <a:ext cx="6155139" cy="646331"/>
          </a:xfrm>
          <a:prstGeom prst="rect">
            <a:avLst/>
          </a:prstGeom>
          <a:noFill/>
        </p:spPr>
        <p:txBody>
          <a:bodyPr wrap="square" rtlCol="0">
            <a:spAutoFit/>
          </a:bodyPr>
          <a:lstStyle/>
          <a:p>
            <a:pPr algn="ctr"/>
            <a:r>
              <a:rPr lang="en-US" b="1" dirty="0">
                <a:solidFill>
                  <a:schemeClr val="tx2"/>
                </a:solidFill>
                <a:latin typeface="Yu Gothic UI Semibold" panose="020B0700000000000000" pitchFamily="34" charset="-128"/>
                <a:ea typeface="Yu Gothic UI Semibold" panose="020B0700000000000000" pitchFamily="34" charset="-128"/>
              </a:rPr>
              <a:t>Percent of Patients Experiencing Unmet Care Needs or Delayed Care by Source of Care</a:t>
            </a:r>
          </a:p>
        </p:txBody>
      </p:sp>
    </p:spTree>
    <p:extLst>
      <p:ext uri="{BB962C8B-B14F-4D97-AF65-F5344CB8AC3E}">
        <p14:creationId xmlns:p14="http://schemas.microsoft.com/office/powerpoint/2010/main" val="2912594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943600"/>
            <a:ext cx="12001500" cy="857250"/>
          </a:xfrm>
        </p:spPr>
        <p:txBody>
          <a:bodyPr>
            <a:normAutofit/>
          </a:bodyPr>
          <a:lstStyle/>
          <a:p>
            <a:r>
              <a:rPr lang="en-US" dirty="0"/>
              <a:t>* Includes women below 100% FPL or at 100% FPL and below. </a:t>
            </a:r>
          </a:p>
          <a:p>
            <a:r>
              <a:rPr lang="en-US" dirty="0"/>
              <a:t>Sources: (1) Health Resources and Services Administration, 2014 Health Center Patient Survey. Female Health Center Patients Aged 40+ Who Had a Mammogram in the Past 2 Years. (2) National Center for Health Statistics. Health, United States, 2016: With Chartbook on Long-term Trends in Health. Hyattsville, MD. 2017. Table 70. Use of Mammography Among Women Aged 40 and Over, by Selected Characteristics: United States, Selected Years 1987 - 2015.</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Women at Health Centers are More Likely to Receive </a:t>
            </a:r>
            <a:r>
              <a:rPr lang="en-US" dirty="0">
                <a:latin typeface="Yu Gothic UI Semibold" panose="020B0700000000000000" pitchFamily="34" charset="-128"/>
                <a:ea typeface="Yu Gothic UI Semibold" panose="020B0700000000000000" pitchFamily="34" charset="-128"/>
              </a:rPr>
              <a:t>Mammograms</a:t>
            </a:r>
          </a:p>
          <a:p>
            <a:r>
              <a:rPr lang="en-US" dirty="0"/>
              <a:t>than Their Counterparts Nationally</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3-7</a:t>
            </a:r>
          </a:p>
        </p:txBody>
      </p:sp>
      <p:graphicFrame>
        <p:nvGraphicFramePr>
          <p:cNvPr id="5" name="Chart 4">
            <a:extLst>
              <a:ext uri="{FF2B5EF4-FFF2-40B4-BE49-F238E27FC236}">
                <a16:creationId xmlns:a16="http://schemas.microsoft.com/office/drawing/2014/main" id="{0B70972F-F8C9-4CA1-B62D-AE664711375C}"/>
              </a:ext>
            </a:extLst>
          </p:cNvPr>
          <p:cNvGraphicFramePr>
            <a:graphicFrameLocks/>
          </p:cNvGraphicFramePr>
          <p:nvPr>
            <p:extLst>
              <p:ext uri="{D42A27DB-BD31-4B8C-83A1-F6EECF244321}">
                <p14:modId xmlns:p14="http://schemas.microsoft.com/office/powerpoint/2010/main" val="572215748"/>
              </p:ext>
            </p:extLst>
          </p:nvPr>
        </p:nvGraphicFramePr>
        <p:xfrm>
          <a:off x="1524000" y="1657350"/>
          <a:ext cx="9144000"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6956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886450"/>
            <a:ext cx="12001500" cy="914400"/>
          </a:xfrm>
        </p:spPr>
        <p:txBody>
          <a:bodyPr/>
          <a:lstStyle/>
          <a:p>
            <a:r>
              <a:rPr lang="en-US" dirty="0"/>
              <a:t>* Includes women below 100% FPL or at 100% FPL and below. </a:t>
            </a:r>
          </a:p>
          <a:p>
            <a:r>
              <a:rPr lang="en-US" dirty="0"/>
              <a:t>Sources: (1) Health Resources and Services Administration, 2014 Health Center Patient Survey. Female Health Center Patients Aged 18+ Who Had a Pap Smear in the Past 3 Years. (2) National Center for Health Statistics. Health, United States, 2016: With Chartbook on Long-term Trends in Health. Hyattsville, MD. 2017. Table 71. Use of Pap Smears Among Women Aged 18 and Over, by Selected Characteristics: United States, Selected Years 1987 – 2015.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Women at Health Centers are More Likely to Receive </a:t>
            </a:r>
            <a:r>
              <a:rPr lang="en-US" dirty="0">
                <a:latin typeface="Yu Gothic UI Semibold" panose="020B0700000000000000" pitchFamily="34" charset="-128"/>
                <a:ea typeface="Yu Gothic UI Semibold" panose="020B0700000000000000" pitchFamily="34" charset="-128"/>
              </a:rPr>
              <a:t>Pap Smears</a:t>
            </a:r>
          </a:p>
          <a:p>
            <a:r>
              <a:rPr lang="en-US" dirty="0"/>
              <a:t>than Their Counterparts Nationally</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3-8</a:t>
            </a:r>
          </a:p>
        </p:txBody>
      </p:sp>
      <p:graphicFrame>
        <p:nvGraphicFramePr>
          <p:cNvPr id="5" name="Chart 4">
            <a:extLst>
              <a:ext uri="{FF2B5EF4-FFF2-40B4-BE49-F238E27FC236}">
                <a16:creationId xmlns:a16="http://schemas.microsoft.com/office/drawing/2014/main" id="{B31FA58B-41AF-4123-A86E-1565A194DF1B}"/>
              </a:ext>
            </a:extLst>
          </p:cNvPr>
          <p:cNvGraphicFramePr>
            <a:graphicFrameLocks/>
          </p:cNvGraphicFramePr>
          <p:nvPr>
            <p:extLst>
              <p:ext uri="{D42A27DB-BD31-4B8C-83A1-F6EECF244321}">
                <p14:modId xmlns:p14="http://schemas.microsoft.com/office/powerpoint/2010/main" val="1465413059"/>
              </p:ext>
            </p:extLst>
          </p:nvPr>
        </p:nvGraphicFramePr>
        <p:xfrm>
          <a:off x="1524000" y="1657350"/>
          <a:ext cx="9143999"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8502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5715000"/>
            <a:ext cx="12001500" cy="1085850"/>
          </a:xfrm>
        </p:spPr>
        <p:txBody>
          <a:bodyPr>
            <a:normAutofit/>
          </a:bodyPr>
          <a:lstStyle/>
          <a:p>
            <a:r>
              <a:rPr lang="en-US" dirty="0"/>
              <a:t>* Includes individuals below 100% FPL or at 100% FPL and below. </a:t>
            </a:r>
          </a:p>
          <a:p>
            <a:r>
              <a:rPr lang="en-US" dirty="0"/>
              <a:t>Sources: (1) Health Resources and Services Administration, 2014 Health Center Patient Survey. Health Center Patients Aged 50+ Who Ever Had a Colonoscopy. (2) National Center for Health Statistics. Health, United States, 2016: With Chartbook on Long-term Trends in Health. Hyattsville, MD. 2017. Table 72. Use of Colorectal Tests or Procedures Among Adults Aged 50-75, by Selected Characteristics: United States, Selected Years 2000 - 2015.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 Patients are More Likely to Receive </a:t>
            </a:r>
            <a:r>
              <a:rPr lang="en-US" dirty="0">
                <a:latin typeface="Yu Gothic UI Semibold" panose="020B0700000000000000" pitchFamily="34" charset="-128"/>
                <a:ea typeface="Yu Gothic UI Semibold" panose="020B0700000000000000" pitchFamily="34" charset="-128"/>
              </a:rPr>
              <a:t>Colorectal Cancer</a:t>
            </a:r>
          </a:p>
          <a:p>
            <a:r>
              <a:rPr lang="en-US" dirty="0">
                <a:latin typeface="Yu Gothic UI Semibold" panose="020B0700000000000000" pitchFamily="34" charset="-128"/>
                <a:ea typeface="Yu Gothic UI Semibold" panose="020B0700000000000000" pitchFamily="34" charset="-128"/>
              </a:rPr>
              <a:t>Screenings</a:t>
            </a:r>
            <a:r>
              <a:rPr lang="en-US" dirty="0"/>
              <a:t> than Their Counterparts Nationally</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3-9</a:t>
            </a:r>
          </a:p>
        </p:txBody>
      </p:sp>
      <p:graphicFrame>
        <p:nvGraphicFramePr>
          <p:cNvPr id="5" name="Chart 4">
            <a:extLst>
              <a:ext uri="{FF2B5EF4-FFF2-40B4-BE49-F238E27FC236}">
                <a16:creationId xmlns:a16="http://schemas.microsoft.com/office/drawing/2014/main" id="{5A413542-69E6-4626-84D3-E5779DFD1A5B}"/>
              </a:ext>
            </a:extLst>
          </p:cNvPr>
          <p:cNvGraphicFramePr>
            <a:graphicFrameLocks/>
          </p:cNvGraphicFramePr>
          <p:nvPr>
            <p:extLst>
              <p:ext uri="{D42A27DB-BD31-4B8C-83A1-F6EECF244321}">
                <p14:modId xmlns:p14="http://schemas.microsoft.com/office/powerpoint/2010/main" val="3534636505"/>
              </p:ext>
            </p:extLst>
          </p:nvPr>
        </p:nvGraphicFramePr>
        <p:xfrm>
          <a:off x="1524000" y="1657350"/>
          <a:ext cx="9144000"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703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38151" y="514378"/>
            <a:ext cx="11315699" cy="514350"/>
          </a:xfrm>
        </p:spPr>
        <p:txBody>
          <a:bodyPr/>
          <a:lstStyle/>
          <a:p>
            <a:r>
              <a:rPr lang="en-US" dirty="0"/>
              <a:t>Table of Contents</a:t>
            </a:r>
          </a:p>
        </p:txBody>
      </p:sp>
      <p:sp>
        <p:nvSpPr>
          <p:cNvPr id="7" name="TextBox 6"/>
          <p:cNvSpPr txBox="1"/>
          <p:nvPr/>
        </p:nvSpPr>
        <p:spPr>
          <a:xfrm>
            <a:off x="752476" y="1257300"/>
            <a:ext cx="10715624"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b="1" i="0" u="sng" strike="noStrike" kern="1200" cap="none" spc="0" normalizeH="0" baseline="0" noProof="0" dirty="0">
                <a:ln>
                  <a:noFill/>
                </a:ln>
                <a:solidFill>
                  <a:srgbClr val="E87200"/>
                </a:solidFill>
                <a:effectLst/>
                <a:uLnTx/>
                <a:uFillTx/>
                <a:latin typeface="Yu Gothic UI Semibold" panose="020B0700000000000000" pitchFamily="34" charset="-128"/>
                <a:ea typeface="Yu Gothic UI Semibold" panose="020B0700000000000000" pitchFamily="34" charset="-128"/>
                <a:cs typeface="+mn-cs"/>
                <a:hlinkClick r:id="rId3" action="ppaction://hlinksldjump"/>
              </a:rPr>
              <a:t>Section 1: Who Health Centers Serve</a:t>
            </a:r>
            <a:endParaRPr kumimoji="0" lang="en-US" sz="1900" b="1" i="0" u="none" strike="noStrike" kern="1200" cap="none" spc="0" normalizeH="0" baseline="0" noProof="0" dirty="0">
              <a:ln>
                <a:noFill/>
              </a:ln>
              <a:solidFill>
                <a:srgbClr val="E87200"/>
              </a:solidFill>
              <a:effectLst/>
              <a:uLnTx/>
              <a:uFillTx/>
              <a:latin typeface="Yu Gothic UI Semibold" panose="020B0700000000000000" pitchFamily="34" charset="-128"/>
              <a:ea typeface="Yu Gothic UI Semibold" panose="020B0700000000000000" pitchFamily="34" charset="-128"/>
              <a:cs typeface="+mn-cs"/>
            </a:endParaRP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1-1	Health Centers Serve…</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1-2	Health Centers Serve Many Special Populations</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1-3	Health Centers Serve Greater Proportions of Special Populations</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1-4	Health Center Patients are Predominately Low-Income</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1-5	Most Health Center Patients are Uninsured or Publicly Insured</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1-6	Health Center Patients are Disproportionately Poor, Uninsured, and Publicly Insured</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1-7	Health Center Patients are Disproportionately Members of Racial/Ethnic Minority Groups</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1-8	Health Center Patients Suffer from Chronic Conditions at Higher Rates than the General Population</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1-9	Health Center Patients are Growing Increasingly Complex, with Higher Rates of Chronic Conditions than in Previous Years</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1-10   	Health Centers are More Likely to Have Patients with Chronic Conditions than Private Practices</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1-11	Health Centers Serve Patients Throughout the Life Cycle</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1-12	Health Center Patients Ages 65 and Older are the Fastest Growing Age Group</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endParaRPr kumimoji="0" lang="it-IT" sz="1500" b="0" i="0" u="none" strike="noStrike" kern="1200" cap="none" spc="0" normalizeH="0" baseline="0" noProof="0" dirty="0">
              <a:ln>
                <a:noFill/>
              </a:ln>
              <a:solidFill>
                <a:srgbClr val="003C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b="1" i="0" u="sng" strike="noStrike" kern="1200" cap="none" spc="0" normalizeH="0" baseline="0" noProof="0" dirty="0">
                <a:ln>
                  <a:noFill/>
                </a:ln>
                <a:solidFill>
                  <a:srgbClr val="E87200"/>
                </a:solidFill>
                <a:effectLst/>
                <a:uLnTx/>
                <a:uFillTx/>
                <a:latin typeface="Yu Gothic UI Semibold" panose="020B0700000000000000" pitchFamily="34" charset="-128"/>
                <a:ea typeface="Yu Gothic UI Semibold" panose="020B0700000000000000" pitchFamily="34" charset="-128"/>
                <a:cs typeface="+mn-cs"/>
                <a:hlinkClick r:id="rId4" action="ppaction://hlinksldjump"/>
              </a:rPr>
              <a:t>Section 2: Expanding Access to Care</a:t>
            </a:r>
            <a:endParaRPr kumimoji="0" lang="en-US" sz="1800" b="0" i="0" u="none" strike="noStrike" kern="1200" cap="none" spc="0" normalizeH="0" baseline="0" noProof="0" dirty="0">
              <a:ln>
                <a:noFill/>
              </a:ln>
              <a:solidFill>
                <a:srgbClr val="003C6A"/>
              </a:solidFill>
              <a:effectLst/>
              <a:uLnTx/>
              <a:uFillTx/>
              <a:latin typeface="Yu Gothic UI Semibold" panose="020B0700000000000000" pitchFamily="34" charset="-128"/>
              <a:ea typeface="Yu Gothic UI Semibold" panose="020B0700000000000000" pitchFamily="34" charset="-128"/>
              <a:cs typeface="+mn-cs"/>
            </a:endParaRP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2-1	Number of Federally-Funded Health Center Organizations, 2020</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2-2	Growth in Health Center Organizations and Sites, 2010 – 2020</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2-3	Growth in Health Center Patients and Visits, 2010 – 2020</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2-4	Health Centers Have Expanded Their Capacity To Provide More Services Onsite</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2-5	Health Centers Have Higher Rates of Accepting New Patients Compared to Other Primary Care Providers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407" y="6172172"/>
            <a:ext cx="1702443" cy="457228"/>
          </a:xfrm>
          <a:prstGeom prst="rect">
            <a:avLst/>
          </a:prstGeom>
        </p:spPr>
      </p:pic>
    </p:spTree>
    <p:extLst>
      <p:ext uri="{BB962C8B-B14F-4D97-AF65-F5344CB8AC3E}">
        <p14:creationId xmlns:p14="http://schemas.microsoft.com/office/powerpoint/2010/main" val="3989544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3937B9-53EB-4091-B802-4E67B11F2493}"/>
              </a:ext>
            </a:extLst>
          </p:cNvPr>
          <p:cNvPicPr>
            <a:picLocks noChangeAspect="1"/>
          </p:cNvPicPr>
          <p:nvPr/>
        </p:nvPicPr>
        <p:blipFill>
          <a:blip r:embed="rId3"/>
          <a:stretch>
            <a:fillRect/>
          </a:stretch>
        </p:blipFill>
        <p:spPr>
          <a:xfrm>
            <a:off x="2462212" y="1499470"/>
            <a:ext cx="7267575" cy="5010150"/>
          </a:xfrm>
          <a:prstGeom prst="rect">
            <a:avLst/>
          </a:prstGeom>
        </p:spPr>
      </p:pic>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a:solidFill>
            <a:schemeClr val="bg1"/>
          </a:solidFill>
        </p:spPr>
        <p:txBody>
          <a:bodyPr/>
          <a:lstStyle/>
          <a:p>
            <a:r>
              <a:rPr lang="en-US" dirty="0"/>
              <a:t>Figure 3-10</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Percent of Health Centers with </a:t>
            </a:r>
          </a:p>
          <a:p>
            <a:r>
              <a:rPr lang="en-US" dirty="0"/>
              <a:t>Patient-Centered Medical Home Recognition, 2020</a:t>
            </a:r>
          </a:p>
        </p:txBody>
      </p:sp>
      <p:sp>
        <p:nvSpPr>
          <p:cNvPr id="8" name="TextBox 7">
            <a:extLst>
              <a:ext uri="{FF2B5EF4-FFF2-40B4-BE49-F238E27FC236}">
                <a16:creationId xmlns:a16="http://schemas.microsoft.com/office/drawing/2014/main" id="{E7972948-157B-41BB-8A8A-BB6E0F35116C}"/>
              </a:ext>
            </a:extLst>
          </p:cNvPr>
          <p:cNvSpPr txBox="1"/>
          <p:nvPr/>
        </p:nvSpPr>
        <p:spPr>
          <a:xfrm>
            <a:off x="209550" y="4286250"/>
            <a:ext cx="2968581" cy="1200329"/>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77% of health centers have achieved Patient-Centered Medical Home recognition.</a:t>
            </a:r>
          </a:p>
        </p:txBody>
      </p:sp>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Notes: National figure includes all 1,75 health centers in every state, territory, and D.C. Some territories are not shown in the map above. Binned by quantile for states and territories shown. </a:t>
            </a:r>
          </a:p>
          <a:p>
            <a:r>
              <a:rPr lang="en-US" dirty="0"/>
              <a:t>Source: Communication with the Bureau of Primary Health Care, HRSA, DHHS, October 2020.</a:t>
            </a:r>
          </a:p>
        </p:txBody>
      </p:sp>
      <p:pic>
        <p:nvPicPr>
          <p:cNvPr id="13" name="Picture 12">
            <a:extLst>
              <a:ext uri="{FF2B5EF4-FFF2-40B4-BE49-F238E27FC236}">
                <a16:creationId xmlns:a16="http://schemas.microsoft.com/office/drawing/2014/main" id="{6EE9081F-CBDA-42AE-9062-66C7414C59A1}"/>
              </a:ext>
            </a:extLst>
          </p:cNvPr>
          <p:cNvPicPr>
            <a:picLocks noChangeAspect="1"/>
          </p:cNvPicPr>
          <p:nvPr/>
        </p:nvPicPr>
        <p:blipFill>
          <a:blip r:embed="rId4"/>
          <a:stretch>
            <a:fillRect/>
          </a:stretch>
        </p:blipFill>
        <p:spPr>
          <a:xfrm>
            <a:off x="9296400" y="3318393"/>
            <a:ext cx="1203960" cy="1158240"/>
          </a:xfrm>
          <a:prstGeom prst="rect">
            <a:avLst/>
          </a:prstGeom>
        </p:spPr>
      </p:pic>
    </p:spTree>
    <p:extLst>
      <p:ext uri="{BB962C8B-B14F-4D97-AF65-F5344CB8AC3E}">
        <p14:creationId xmlns:p14="http://schemas.microsoft.com/office/powerpoint/2010/main" val="89627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413562"/>
            <a:ext cx="12001500" cy="387286"/>
          </a:xfrm>
        </p:spPr>
        <p:txBody>
          <a:bodyPr>
            <a:normAutofit lnSpcReduction="10000"/>
          </a:bodyPr>
          <a:lstStyle/>
          <a:p>
            <a:r>
              <a:rPr lang="en-US" dirty="0"/>
              <a:t>Source: Rittenhouse, D.; Wiley, J. A.; Peterson, L..; Phillips Jr, R. L.  Meaningful Use and Medical Home Functionality in Primary Care Practice.  Journal of Health Affairs.  </a:t>
            </a:r>
          </a:p>
          <a:p>
            <a:r>
              <a:rPr lang="en-US" dirty="0"/>
              <a:t>39(11) – p. 1977-1983. November 2020.  https://www.healthaffairs.org/doi/pdf/10.1377/hlthaff.2020.00782</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8084634" y="2665756"/>
            <a:ext cx="3780265" cy="1137542"/>
          </a:xfrm>
        </p:spPr>
        <p:txBody>
          <a:bodyPr>
            <a:normAutofit/>
          </a:bodyPr>
          <a:lstStyle/>
          <a:p>
            <a:pPr algn="l"/>
            <a:r>
              <a:rPr lang="en-US" sz="1800" dirty="0"/>
              <a:t>Health Centers have higher odds of  PCMH certification compared to other health care practices</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3-11</a:t>
            </a:r>
          </a:p>
        </p:txBody>
      </p:sp>
      <p:sp>
        <p:nvSpPr>
          <p:cNvPr id="9" name="TextBox 8">
            <a:extLst>
              <a:ext uri="{FF2B5EF4-FFF2-40B4-BE49-F238E27FC236}">
                <a16:creationId xmlns:a16="http://schemas.microsoft.com/office/drawing/2014/main" id="{DA8A0E5F-104F-49E6-9F26-A71A7AA81F98}"/>
              </a:ext>
            </a:extLst>
          </p:cNvPr>
          <p:cNvSpPr txBox="1"/>
          <p:nvPr/>
        </p:nvSpPr>
        <p:spPr>
          <a:xfrm>
            <a:off x="624469" y="479706"/>
            <a:ext cx="11240430" cy="954107"/>
          </a:xfrm>
          <a:prstGeom prst="rect">
            <a:avLst/>
          </a:prstGeom>
          <a:noFill/>
        </p:spPr>
        <p:txBody>
          <a:bodyPr wrap="square" rtlCol="0">
            <a:spAutoFit/>
          </a:bodyPr>
          <a:lstStyle/>
          <a:p>
            <a:pPr algn="ctr"/>
            <a:r>
              <a:rPr lang="en-US" sz="2800" b="1" dirty="0">
                <a:solidFill>
                  <a:schemeClr val="tx2"/>
                </a:solidFill>
                <a:latin typeface="Yu Gothic UI Semibold" panose="020B0700000000000000" pitchFamily="34" charset="-128"/>
                <a:ea typeface="Yu Gothic UI Semibold" panose="020B0700000000000000" pitchFamily="34" charset="-128"/>
              </a:rPr>
              <a:t>Health Centers are Leaders in P</a:t>
            </a:r>
            <a:r>
              <a:rPr lang="en-US" sz="2800" dirty="0">
                <a:solidFill>
                  <a:schemeClr val="tx2"/>
                </a:solidFill>
                <a:latin typeface="Yu Gothic UI Semibold" panose="020B0700000000000000" pitchFamily="34" charset="-128"/>
                <a:ea typeface="Yu Gothic UI Semibold" panose="020B0700000000000000" pitchFamily="34" charset="-128"/>
              </a:rPr>
              <a:t>atient-Centered Medical Home (PCMH)</a:t>
            </a:r>
            <a:r>
              <a:rPr lang="en-US" sz="2800" b="1" dirty="0">
                <a:solidFill>
                  <a:schemeClr val="tx2"/>
                </a:solidFill>
                <a:latin typeface="Yu Gothic UI Semibold" panose="020B0700000000000000" pitchFamily="34" charset="-128"/>
                <a:ea typeface="Yu Gothic UI Semibold" panose="020B0700000000000000" pitchFamily="34" charset="-128"/>
              </a:rPr>
              <a:t> Certification and Adoption of PCMH Elements</a:t>
            </a:r>
          </a:p>
        </p:txBody>
      </p:sp>
      <p:graphicFrame>
        <p:nvGraphicFramePr>
          <p:cNvPr id="7" name="Chart 6">
            <a:extLst>
              <a:ext uri="{FF2B5EF4-FFF2-40B4-BE49-F238E27FC236}">
                <a16:creationId xmlns:a16="http://schemas.microsoft.com/office/drawing/2014/main" id="{7CA4C695-1396-45DB-946F-7E0A20FB5CA3}"/>
              </a:ext>
            </a:extLst>
          </p:cNvPr>
          <p:cNvGraphicFramePr/>
          <p:nvPr>
            <p:extLst>
              <p:ext uri="{D42A27DB-BD31-4B8C-83A1-F6EECF244321}">
                <p14:modId xmlns:p14="http://schemas.microsoft.com/office/powerpoint/2010/main" val="3088809877"/>
              </p:ext>
            </p:extLst>
          </p:nvPr>
        </p:nvGraphicFramePr>
        <p:xfrm>
          <a:off x="1317812" y="2097741"/>
          <a:ext cx="9296400" cy="4040592"/>
        </p:xfrm>
        <a:graphic>
          <a:graphicData uri="http://schemas.openxmlformats.org/drawingml/2006/chart">
            <c:chart xmlns:c="http://schemas.openxmlformats.org/drawingml/2006/chart" xmlns:r="http://schemas.openxmlformats.org/officeDocument/2006/relationships" r:id="rId3"/>
          </a:graphicData>
        </a:graphic>
      </p:graphicFrame>
      <p:sp>
        <p:nvSpPr>
          <p:cNvPr id="8" name="Speech Bubble: Rectangle with Corners Rounded 7">
            <a:extLst>
              <a:ext uri="{FF2B5EF4-FFF2-40B4-BE49-F238E27FC236}">
                <a16:creationId xmlns:a16="http://schemas.microsoft.com/office/drawing/2014/main" id="{5B4A75D8-528A-4782-AFF3-AE4E12383081}"/>
              </a:ext>
            </a:extLst>
          </p:cNvPr>
          <p:cNvSpPr/>
          <p:nvPr/>
        </p:nvSpPr>
        <p:spPr>
          <a:xfrm>
            <a:off x="1658471" y="1709042"/>
            <a:ext cx="1721223" cy="721345"/>
          </a:xfrm>
          <a:prstGeom prst="wedgeRoundRectCallout">
            <a:avLst>
              <a:gd name="adj1" fmla="val -9554"/>
              <a:gd name="adj2" fmla="val 95049"/>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400" b="0" i="0" u="none" strike="noStrike" kern="1200" baseline="0">
                <a:solidFill>
                  <a:srgbClr val="E7E6E6">
                    <a:lumMod val="25000"/>
                  </a:srgbClr>
                </a:solidFill>
                <a:latin typeface="Yu Gothic UI Semilight" panose="020B0400000000000000" pitchFamily="34" charset="-128"/>
                <a:ea typeface="Yu Gothic UI Semilight" panose="020B0400000000000000" pitchFamily="34" charset="-128"/>
                <a:cs typeface="+mn-cs"/>
              </a:defRPr>
            </a:pPr>
            <a:r>
              <a:rPr lang="en-US" sz="1400" dirty="0">
                <a:solidFill>
                  <a:schemeClr val="accent1"/>
                </a:solidFill>
                <a:latin typeface="Yu Gothic UI Semibold" panose="020B0700000000000000" pitchFamily="34" charset="-128"/>
                <a:ea typeface="Yu Gothic UI Semibold" panose="020B0700000000000000" pitchFamily="34" charset="-128"/>
              </a:rPr>
              <a:t>8 Greater Odds </a:t>
            </a:r>
            <a:r>
              <a:rPr lang="en-US" sz="1400" dirty="0">
                <a:solidFill>
                  <a:schemeClr val="bg1"/>
                </a:solidFill>
                <a:latin typeface="Yu Gothic UI Semibold" panose="020B0700000000000000" pitchFamily="34" charset="-128"/>
                <a:ea typeface="Yu Gothic UI Semibold" panose="020B0700000000000000" pitchFamily="34" charset="-128"/>
              </a:rPr>
              <a:t>of Attaining PCMH Certification.</a:t>
            </a:r>
          </a:p>
        </p:txBody>
      </p:sp>
      <p:sp>
        <p:nvSpPr>
          <p:cNvPr id="5" name="TextBox 4">
            <a:extLst>
              <a:ext uri="{FF2B5EF4-FFF2-40B4-BE49-F238E27FC236}">
                <a16:creationId xmlns:a16="http://schemas.microsoft.com/office/drawing/2014/main" id="{1E6C11E0-CD1F-46D1-8348-B411FEB3795E}"/>
              </a:ext>
            </a:extLst>
          </p:cNvPr>
          <p:cNvSpPr txBox="1"/>
          <p:nvPr/>
        </p:nvSpPr>
        <p:spPr>
          <a:xfrm>
            <a:off x="3546088" y="1598643"/>
            <a:ext cx="4862466" cy="1228991"/>
          </a:xfrm>
          <a:prstGeom prst="rect">
            <a:avLst/>
          </a:prstGeom>
          <a:noFill/>
        </p:spPr>
        <p:txBody>
          <a:bodyPr wrap="square" rtlCol="0">
            <a:spAutoFit/>
          </a:bodyPr>
          <a:lstStyle/>
          <a:p>
            <a:pPr algn="ctr">
              <a:defRPr sz="1862" b="0" i="0" u="none" strike="noStrike" kern="1200" spc="0" baseline="0">
                <a:solidFill>
                  <a:srgbClr val="44546A"/>
                </a:solidFill>
                <a:latin typeface="+mn-lt"/>
                <a:ea typeface="+mn-ea"/>
                <a:cs typeface="+mn-cs"/>
              </a:defRPr>
            </a:pPr>
            <a:r>
              <a:rPr lang="en-US" b="1" dirty="0">
                <a:solidFill>
                  <a:schemeClr val="tx2"/>
                </a:solidFill>
                <a:latin typeface="Yu Gothic UI Semibold" panose="020B0700000000000000" pitchFamily="34" charset="-128"/>
                <a:ea typeface="Yu Gothic UI Semibold" panose="020B0700000000000000" pitchFamily="34" charset="-128"/>
              </a:rPr>
              <a:t>Patient Centered Medical Home Certification </a:t>
            </a:r>
          </a:p>
          <a:p>
            <a:pPr algn="ctr">
              <a:defRPr sz="1862" b="0" i="0" u="none" strike="noStrike" kern="1200" spc="0" baseline="0">
                <a:solidFill>
                  <a:srgbClr val="44546A"/>
                </a:solidFill>
                <a:latin typeface="+mn-lt"/>
                <a:ea typeface="+mn-ea"/>
                <a:cs typeface="+mn-cs"/>
              </a:defRPr>
            </a:pPr>
            <a:r>
              <a:rPr lang="en-US" b="1" dirty="0">
                <a:solidFill>
                  <a:schemeClr val="tx2"/>
                </a:solidFill>
                <a:latin typeface="Yu Gothic UI Semibold" panose="020B0700000000000000" pitchFamily="34" charset="-128"/>
                <a:ea typeface="Yu Gothic UI Semibold" panose="020B0700000000000000" pitchFamily="34" charset="-128"/>
              </a:rPr>
              <a:t>Likelihood by Practice</a:t>
            </a:r>
          </a:p>
          <a:p>
            <a:endParaRPr lang="en-US" dirty="0"/>
          </a:p>
        </p:txBody>
      </p:sp>
    </p:spTree>
    <p:extLst>
      <p:ext uri="{BB962C8B-B14F-4D97-AF65-F5344CB8AC3E}">
        <p14:creationId xmlns:p14="http://schemas.microsoft.com/office/powerpoint/2010/main" val="659912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8ACC25-EDA3-4F36-B788-88F54906E19F}"/>
              </a:ext>
            </a:extLst>
          </p:cNvPr>
          <p:cNvSpPr>
            <a:spLocks noGrp="1"/>
          </p:cNvSpPr>
          <p:nvPr>
            <p:ph type="ctrTitle"/>
          </p:nvPr>
        </p:nvSpPr>
        <p:spPr/>
        <p:txBody>
          <a:bodyPr/>
          <a:lstStyle/>
          <a:p>
            <a:r>
              <a:rPr lang="en-US" dirty="0"/>
              <a:t>Section 4</a:t>
            </a:r>
          </a:p>
        </p:txBody>
      </p:sp>
      <p:sp>
        <p:nvSpPr>
          <p:cNvPr id="6" name="Subtitle 5">
            <a:extLst>
              <a:ext uri="{FF2B5EF4-FFF2-40B4-BE49-F238E27FC236}">
                <a16:creationId xmlns:a16="http://schemas.microsoft.com/office/drawing/2014/main" id="{F6EE8977-DC87-452C-B948-C909602C2CB1}"/>
              </a:ext>
            </a:extLst>
          </p:cNvPr>
          <p:cNvSpPr>
            <a:spLocks noGrp="1"/>
          </p:cNvSpPr>
          <p:nvPr>
            <p:ph type="subTitle" idx="1"/>
          </p:nvPr>
        </p:nvSpPr>
        <p:spPr/>
        <p:txBody>
          <a:bodyPr>
            <a:normAutofit lnSpcReduction="10000"/>
          </a:bodyPr>
          <a:lstStyle/>
          <a:p>
            <a:r>
              <a:rPr lang="en-US" dirty="0"/>
              <a:t>Cost-Effective Care</a:t>
            </a:r>
          </a:p>
        </p:txBody>
      </p:sp>
      <p:grpSp>
        <p:nvGrpSpPr>
          <p:cNvPr id="4" name="Group 3">
            <a:extLst>
              <a:ext uri="{FF2B5EF4-FFF2-40B4-BE49-F238E27FC236}">
                <a16:creationId xmlns:a16="http://schemas.microsoft.com/office/drawing/2014/main" id="{CD3850D9-0335-4456-98AE-306C29CABA4B}"/>
              </a:ext>
            </a:extLst>
          </p:cNvPr>
          <p:cNvGrpSpPr/>
          <p:nvPr/>
        </p:nvGrpSpPr>
        <p:grpSpPr>
          <a:xfrm rot="16200000">
            <a:off x="7232561" y="2321015"/>
            <a:ext cx="6870880" cy="2571750"/>
            <a:chOff x="-141936" y="1085850"/>
            <a:chExt cx="7838135" cy="2571750"/>
          </a:xfrm>
        </p:grpSpPr>
        <p:sp>
          <p:nvSpPr>
            <p:cNvPr id="7" name="Rectangle 6">
              <a:extLst>
                <a:ext uri="{FF2B5EF4-FFF2-40B4-BE49-F238E27FC236}">
                  <a16:creationId xmlns:a16="http://schemas.microsoft.com/office/drawing/2014/main" id="{67CC1649-4045-42C0-A56D-B7A23D2C6D68}"/>
                </a:ext>
              </a:extLst>
            </p:cNvPr>
            <p:cNvSpPr/>
            <p:nvPr/>
          </p:nvSpPr>
          <p:spPr>
            <a:xfrm>
              <a:off x="-133350" y="1085850"/>
              <a:ext cx="3614467"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8" name="Rectangle 7">
              <a:extLst>
                <a:ext uri="{FF2B5EF4-FFF2-40B4-BE49-F238E27FC236}">
                  <a16:creationId xmlns:a16="http://schemas.microsoft.com/office/drawing/2014/main" id="{72E74A8F-A9B1-42F6-8F07-B9974165C724}"/>
                </a:ext>
              </a:extLst>
            </p:cNvPr>
            <p:cNvSpPr/>
            <p:nvPr/>
          </p:nvSpPr>
          <p:spPr>
            <a:xfrm>
              <a:off x="-141936" y="1752600"/>
              <a:ext cx="474345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9" name="Rectangle 8">
              <a:extLst>
                <a:ext uri="{FF2B5EF4-FFF2-40B4-BE49-F238E27FC236}">
                  <a16:creationId xmlns:a16="http://schemas.microsoft.com/office/drawing/2014/main" id="{4893D680-E41C-48FE-8A84-8C97FFDFCD6A}"/>
                </a:ext>
              </a:extLst>
            </p:cNvPr>
            <p:cNvSpPr/>
            <p:nvPr/>
          </p:nvSpPr>
          <p:spPr>
            <a:xfrm>
              <a:off x="-133350" y="2419350"/>
              <a:ext cx="594360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0" name="Rectangle 9">
              <a:extLst>
                <a:ext uri="{FF2B5EF4-FFF2-40B4-BE49-F238E27FC236}">
                  <a16:creationId xmlns:a16="http://schemas.microsoft.com/office/drawing/2014/main" id="{FC7DE847-0A36-40A2-8098-6380F18798DB}"/>
                </a:ext>
              </a:extLst>
            </p:cNvPr>
            <p:cNvSpPr/>
            <p:nvPr/>
          </p:nvSpPr>
          <p:spPr>
            <a:xfrm>
              <a:off x="-133888" y="3086100"/>
              <a:ext cx="7830087" cy="571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bold" panose="020B0700000000000000" pitchFamily="34" charset="-128"/>
                <a:ea typeface="Yu Gothic UI Semibold" panose="020B0700000000000000" pitchFamily="34" charset="-128"/>
              </a:endParaRPr>
            </a:p>
          </p:txBody>
        </p:sp>
      </p:grpSp>
    </p:spTree>
    <p:extLst>
      <p:ext uri="{BB962C8B-B14F-4D97-AF65-F5344CB8AC3E}">
        <p14:creationId xmlns:p14="http://schemas.microsoft.com/office/powerpoint/2010/main" val="3745391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4A1BB-2C45-4FA3-97F1-0501E9CEB388}"/>
              </a:ext>
            </a:extLst>
          </p:cNvPr>
          <p:cNvSpPr>
            <a:spLocks noGrp="1"/>
          </p:cNvSpPr>
          <p:nvPr>
            <p:ph type="body" sz="quarter" idx="13"/>
          </p:nvPr>
        </p:nvSpPr>
        <p:spPr/>
        <p:txBody>
          <a:bodyPr/>
          <a:lstStyle/>
          <a:p>
            <a:r>
              <a:rPr lang="en-US" dirty="0"/>
              <a:t>Source: Lewis et al. Changes at Community Health Centers, and How Patients are Benefiting: Results from the Commonwealth Fund National Survey of Federally Qualified Health Centers, 2013-2018. The Commonwealth Fund. August 2019. Available from </a:t>
            </a:r>
            <a:r>
              <a:rPr lang="en-US" dirty="0">
                <a:hlinkClick r:id="rId3"/>
              </a:rPr>
              <a:t>https://www.commonwealthfund.org/publications/issue-briefs/2019/aug/changes-at-community-health-centers-how-patients-are-benefiting</a:t>
            </a:r>
            <a:endParaRPr lang="en-US" dirty="0"/>
          </a:p>
        </p:txBody>
      </p:sp>
      <p:sp>
        <p:nvSpPr>
          <p:cNvPr id="3" name="Content Placeholder 2">
            <a:extLst>
              <a:ext uri="{FF2B5EF4-FFF2-40B4-BE49-F238E27FC236}">
                <a16:creationId xmlns:a16="http://schemas.microsoft.com/office/drawing/2014/main" id="{B25D3EC9-F090-4950-B425-967DAB46A28B}"/>
              </a:ext>
            </a:extLst>
          </p:cNvPr>
          <p:cNvSpPr>
            <a:spLocks noGrp="1"/>
          </p:cNvSpPr>
          <p:nvPr>
            <p:ph sz="quarter" idx="14"/>
          </p:nvPr>
        </p:nvSpPr>
        <p:spPr>
          <a:xfrm>
            <a:off x="438152" y="571500"/>
            <a:ext cx="11315699" cy="1085850"/>
          </a:xfrm>
        </p:spPr>
        <p:txBody>
          <a:bodyPr>
            <a:normAutofit/>
          </a:bodyPr>
          <a:lstStyle/>
          <a:p>
            <a:r>
              <a:rPr lang="en-US" dirty="0"/>
              <a:t>Health Centers are Increasingly Participating in</a:t>
            </a:r>
          </a:p>
          <a:p>
            <a:r>
              <a:rPr lang="en-US" dirty="0"/>
              <a:t>New Payment and Delivery System Models</a:t>
            </a:r>
          </a:p>
        </p:txBody>
      </p:sp>
      <p:sp>
        <p:nvSpPr>
          <p:cNvPr id="4" name="Text Placeholder 3">
            <a:extLst>
              <a:ext uri="{FF2B5EF4-FFF2-40B4-BE49-F238E27FC236}">
                <a16:creationId xmlns:a16="http://schemas.microsoft.com/office/drawing/2014/main" id="{0E884032-D613-49E4-B68F-818996FE9D1C}"/>
              </a:ext>
            </a:extLst>
          </p:cNvPr>
          <p:cNvSpPr>
            <a:spLocks noGrp="1"/>
          </p:cNvSpPr>
          <p:nvPr>
            <p:ph type="body" sz="quarter" idx="15"/>
          </p:nvPr>
        </p:nvSpPr>
        <p:spPr/>
        <p:txBody>
          <a:bodyPr/>
          <a:lstStyle/>
          <a:p>
            <a:r>
              <a:rPr lang="en-US" dirty="0"/>
              <a:t>Figure 4-1</a:t>
            </a:r>
          </a:p>
        </p:txBody>
      </p:sp>
      <p:graphicFrame>
        <p:nvGraphicFramePr>
          <p:cNvPr id="5" name="Chart 4">
            <a:extLst>
              <a:ext uri="{FF2B5EF4-FFF2-40B4-BE49-F238E27FC236}">
                <a16:creationId xmlns:a16="http://schemas.microsoft.com/office/drawing/2014/main" id="{2F91E7EA-F7DB-42BD-984B-913FA60F01E7}"/>
              </a:ext>
            </a:extLst>
          </p:cNvPr>
          <p:cNvGraphicFramePr>
            <a:graphicFrameLocks/>
          </p:cNvGraphicFramePr>
          <p:nvPr>
            <p:extLst>
              <p:ext uri="{D42A27DB-BD31-4B8C-83A1-F6EECF244321}">
                <p14:modId xmlns:p14="http://schemas.microsoft.com/office/powerpoint/2010/main" val="3772211940"/>
              </p:ext>
            </p:extLst>
          </p:nvPr>
        </p:nvGraphicFramePr>
        <p:xfrm>
          <a:off x="1524000" y="1657350"/>
          <a:ext cx="9144000" cy="451485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C3F35F9-91D1-43C2-BDD6-E2A9266BE838}"/>
              </a:ext>
            </a:extLst>
          </p:cNvPr>
          <p:cNvSpPr txBox="1"/>
          <p:nvPr/>
        </p:nvSpPr>
        <p:spPr>
          <a:xfrm>
            <a:off x="438150" y="1943100"/>
            <a:ext cx="3943350" cy="646331"/>
          </a:xfrm>
          <a:prstGeom prst="rect">
            <a:avLst/>
          </a:prstGeom>
          <a:noFill/>
        </p:spPr>
        <p:txBody>
          <a:bodyPr wrap="square" rtlCol="0">
            <a:spAutoFit/>
          </a:bodyPr>
          <a:lstStyle/>
          <a:p>
            <a:pPr algn="ctr"/>
            <a:r>
              <a:rPr lang="en-US" dirty="0">
                <a:solidFill>
                  <a:srgbClr val="5E5E5E"/>
                </a:solidFill>
                <a:latin typeface="Yu Gothic UI Semibold" panose="020B0700000000000000" pitchFamily="34" charset="-128"/>
                <a:ea typeface="Yu Gothic UI Semibold" panose="020B0700000000000000" pitchFamily="34" charset="-128"/>
              </a:rPr>
              <a:t>Percent of Health Centers Reporting that Their Organization:</a:t>
            </a:r>
          </a:p>
        </p:txBody>
      </p:sp>
    </p:spTree>
    <p:extLst>
      <p:ext uri="{BB962C8B-B14F-4D97-AF65-F5344CB8AC3E}">
        <p14:creationId xmlns:p14="http://schemas.microsoft.com/office/powerpoint/2010/main" val="3769683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Note: Non-health centers include private physician offices and outpatient clinics. </a:t>
            </a:r>
          </a:p>
          <a:p>
            <a:r>
              <a:rPr lang="en-US" dirty="0"/>
              <a:t>Source: Nocon et al. Health Care Use and Spending for Medicaid Enrollees in Federally Qualified Health Centers Versus Other Primary Care Settings. AJPH. November 2016. 106(11): 1981-1989. </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Centers Save 24% Per </a:t>
            </a:r>
            <a:r>
              <a:rPr lang="en-US" dirty="0">
                <a:latin typeface="Yu Gothic UI Semibold" panose="020B0700000000000000" pitchFamily="34" charset="-128"/>
                <a:ea typeface="Yu Gothic UI Semibold" panose="020B0700000000000000" pitchFamily="34" charset="-128"/>
              </a:rPr>
              <a:t>Medicaid Patient</a:t>
            </a:r>
            <a:r>
              <a:rPr lang="en-US" dirty="0"/>
              <a:t> </a:t>
            </a:r>
          </a:p>
          <a:p>
            <a:r>
              <a:rPr lang="en-US" dirty="0"/>
              <a:t>Compared to Other Providers</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4-2</a:t>
            </a:r>
          </a:p>
        </p:txBody>
      </p:sp>
      <p:graphicFrame>
        <p:nvGraphicFramePr>
          <p:cNvPr id="5" name="Chart 4">
            <a:extLst>
              <a:ext uri="{FF2B5EF4-FFF2-40B4-BE49-F238E27FC236}">
                <a16:creationId xmlns:a16="http://schemas.microsoft.com/office/drawing/2014/main" id="{D5028F81-19F6-403E-9B75-99C8B59FB4AD}"/>
              </a:ext>
            </a:extLst>
          </p:cNvPr>
          <p:cNvGraphicFramePr>
            <a:graphicFrameLocks/>
          </p:cNvGraphicFramePr>
          <p:nvPr>
            <p:extLst>
              <p:ext uri="{D42A27DB-BD31-4B8C-83A1-F6EECF244321}">
                <p14:modId xmlns:p14="http://schemas.microsoft.com/office/powerpoint/2010/main" val="3632400850"/>
              </p:ext>
            </p:extLst>
          </p:nvPr>
        </p:nvGraphicFramePr>
        <p:xfrm>
          <a:off x="1238250" y="1657350"/>
          <a:ext cx="9429750" cy="4629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FC10AAC-2714-4006-8EC9-2E0410C8D867}"/>
              </a:ext>
            </a:extLst>
          </p:cNvPr>
          <p:cNvSpPr txBox="1"/>
          <p:nvPr/>
        </p:nvSpPr>
        <p:spPr>
          <a:xfrm>
            <a:off x="7497640" y="3843060"/>
            <a:ext cx="142875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14% Lower Spending</a:t>
            </a:r>
          </a:p>
        </p:txBody>
      </p:sp>
      <p:sp>
        <p:nvSpPr>
          <p:cNvPr id="7" name="TextBox 6">
            <a:extLst>
              <a:ext uri="{FF2B5EF4-FFF2-40B4-BE49-F238E27FC236}">
                <a16:creationId xmlns:a16="http://schemas.microsoft.com/office/drawing/2014/main" id="{7DC910B0-DA5E-4207-91CB-2CDAD3D24099}"/>
              </a:ext>
            </a:extLst>
          </p:cNvPr>
          <p:cNvSpPr txBox="1"/>
          <p:nvPr/>
        </p:nvSpPr>
        <p:spPr>
          <a:xfrm>
            <a:off x="6083544" y="3749070"/>
            <a:ext cx="142875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33% Lower Spending</a:t>
            </a:r>
          </a:p>
        </p:txBody>
      </p:sp>
      <p:sp>
        <p:nvSpPr>
          <p:cNvPr id="8" name="TextBox 7">
            <a:extLst>
              <a:ext uri="{FF2B5EF4-FFF2-40B4-BE49-F238E27FC236}">
                <a16:creationId xmlns:a16="http://schemas.microsoft.com/office/drawing/2014/main" id="{BF0D1D3B-DC87-40E2-8D92-6BE0C3A32F8D}"/>
              </a:ext>
            </a:extLst>
          </p:cNvPr>
          <p:cNvSpPr txBox="1"/>
          <p:nvPr/>
        </p:nvSpPr>
        <p:spPr>
          <a:xfrm>
            <a:off x="4475285" y="4066520"/>
            <a:ext cx="142875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27% Lower Spending</a:t>
            </a:r>
          </a:p>
        </p:txBody>
      </p:sp>
      <p:sp>
        <p:nvSpPr>
          <p:cNvPr id="9" name="TextBox 8">
            <a:extLst>
              <a:ext uri="{FF2B5EF4-FFF2-40B4-BE49-F238E27FC236}">
                <a16:creationId xmlns:a16="http://schemas.microsoft.com/office/drawing/2014/main" id="{40EC0BAD-BFBB-4A91-8BB9-7700BA42FDED}"/>
              </a:ext>
            </a:extLst>
          </p:cNvPr>
          <p:cNvSpPr txBox="1"/>
          <p:nvPr/>
        </p:nvSpPr>
        <p:spPr>
          <a:xfrm>
            <a:off x="2773240" y="4129582"/>
            <a:ext cx="142875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23% Lower Spending</a:t>
            </a:r>
          </a:p>
        </p:txBody>
      </p:sp>
      <p:sp>
        <p:nvSpPr>
          <p:cNvPr id="10" name="TextBox 9">
            <a:extLst>
              <a:ext uri="{FF2B5EF4-FFF2-40B4-BE49-F238E27FC236}">
                <a16:creationId xmlns:a16="http://schemas.microsoft.com/office/drawing/2014/main" id="{0E73D867-1528-462A-8871-5EDE041E2EF4}"/>
              </a:ext>
            </a:extLst>
          </p:cNvPr>
          <p:cNvSpPr txBox="1"/>
          <p:nvPr/>
        </p:nvSpPr>
        <p:spPr>
          <a:xfrm>
            <a:off x="1344490" y="4727600"/>
            <a:ext cx="142875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11% Lower Spending</a:t>
            </a:r>
          </a:p>
        </p:txBody>
      </p:sp>
      <p:sp>
        <p:nvSpPr>
          <p:cNvPr id="11" name="Speech Bubble: Rectangle with Corners Rounded 10">
            <a:extLst>
              <a:ext uri="{FF2B5EF4-FFF2-40B4-BE49-F238E27FC236}">
                <a16:creationId xmlns:a16="http://schemas.microsoft.com/office/drawing/2014/main" id="{029D5026-9E95-427E-9A32-F5CF3CEB148A}"/>
              </a:ext>
            </a:extLst>
          </p:cNvPr>
          <p:cNvSpPr/>
          <p:nvPr/>
        </p:nvSpPr>
        <p:spPr>
          <a:xfrm>
            <a:off x="9636130" y="1448919"/>
            <a:ext cx="1574795" cy="571500"/>
          </a:xfrm>
          <a:prstGeom prst="wedgeRoundRectCallout">
            <a:avLst>
              <a:gd name="adj1" fmla="val -33162"/>
              <a:gd name="adj2" fmla="val 88107"/>
              <a:gd name="adj3" fmla="val 16667"/>
            </a:avLst>
          </a:prstGeom>
          <a:solidFill>
            <a:srgbClr val="E8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Yu Gothic UI Semibold" panose="020B0700000000000000" pitchFamily="34" charset="-128"/>
                <a:ea typeface="Yu Gothic UI Semibold" panose="020B0700000000000000" pitchFamily="34" charset="-128"/>
              </a:rPr>
              <a:t>24% Lower </a:t>
            </a:r>
            <a:r>
              <a:rPr lang="en-US" sz="1400" u="sng" dirty="0">
                <a:latin typeface="Yu Gothic UI Semibold" panose="020B0700000000000000" pitchFamily="34" charset="-128"/>
                <a:ea typeface="Yu Gothic UI Semibold" panose="020B0700000000000000" pitchFamily="34" charset="-128"/>
              </a:rPr>
              <a:t>Total Spending</a:t>
            </a:r>
          </a:p>
        </p:txBody>
      </p:sp>
    </p:spTree>
    <p:extLst>
      <p:ext uri="{BB962C8B-B14F-4D97-AF65-F5344CB8AC3E}">
        <p14:creationId xmlns:p14="http://schemas.microsoft.com/office/powerpoint/2010/main" val="933454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a:xfrm>
            <a:off x="95250" y="5715000"/>
            <a:ext cx="12001500" cy="1085850"/>
          </a:xfrm>
        </p:spPr>
        <p:txBody>
          <a:bodyPr/>
          <a:lstStyle/>
          <a:p>
            <a:r>
              <a:rPr lang="en-US" dirty="0"/>
              <a:t>Notes: Other Providers (or “non-health centers”) include private physician offices and outpatient clinics. MT was included in the national-level analyses but did not have a large enough sample size to be included in the adjusted state-level analyses. </a:t>
            </a:r>
          </a:p>
          <a:p>
            <a:r>
              <a:rPr lang="en-US" dirty="0"/>
              <a:t>Source: Nocon et al. Health Care Use and Spending for Medicaid Enrollees in Federally Qualified Health Centers Versus Other Primary Care Settings. AJPH. November 2016. 106(11): 1981-1989.</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Centers Have Lower Total Spending Per Medicaid Patient</a:t>
            </a:r>
          </a:p>
          <a:p>
            <a:r>
              <a:rPr lang="en-US" dirty="0"/>
              <a:t>Compared to Other Providers</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4-3</a:t>
            </a:r>
          </a:p>
        </p:txBody>
      </p:sp>
      <p:graphicFrame>
        <p:nvGraphicFramePr>
          <p:cNvPr id="5" name="Chart 4">
            <a:extLst>
              <a:ext uri="{FF2B5EF4-FFF2-40B4-BE49-F238E27FC236}">
                <a16:creationId xmlns:a16="http://schemas.microsoft.com/office/drawing/2014/main" id="{4BF7EBE0-9F9F-467D-9BC5-BFC832ABC1D9}"/>
              </a:ext>
            </a:extLst>
          </p:cNvPr>
          <p:cNvGraphicFramePr>
            <a:graphicFrameLocks/>
          </p:cNvGraphicFramePr>
          <p:nvPr>
            <p:extLst>
              <p:ext uri="{D42A27DB-BD31-4B8C-83A1-F6EECF244321}">
                <p14:modId xmlns:p14="http://schemas.microsoft.com/office/powerpoint/2010/main" val="4016817245"/>
              </p:ext>
            </p:extLst>
          </p:nvPr>
        </p:nvGraphicFramePr>
        <p:xfrm>
          <a:off x="1524000" y="1657350"/>
          <a:ext cx="9144000"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7175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a:xfrm>
            <a:off x="95250" y="6286500"/>
            <a:ext cx="12001500" cy="514350"/>
          </a:xfrm>
        </p:spPr>
        <p:txBody>
          <a:bodyPr/>
          <a:lstStyle/>
          <a:p>
            <a:r>
              <a:rPr lang="en-US" dirty="0"/>
              <a:t>Note: Medicaid expenditures do not include administrative costs, accounting adjustments or U.S. territories. National figure only includes health centers in the 50 states and DC. Sources: NACHC analysis of (1) 2020 Uniform Data System. Bureau of Primary Health Care, HRSA, DHHS. (2) Kaiser Family Foundation. Total Medicaid Spending FY 2020. State Health Facts. </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4-4</a:t>
            </a:r>
          </a:p>
        </p:txBody>
      </p:sp>
      <p:pic>
        <p:nvPicPr>
          <p:cNvPr id="8" name="Picture 7">
            <a:extLst>
              <a:ext uri="{FF2B5EF4-FFF2-40B4-BE49-F238E27FC236}">
                <a16:creationId xmlns:a16="http://schemas.microsoft.com/office/drawing/2014/main" id="{CC491A71-042F-468E-A72F-2276A744C93F}"/>
              </a:ext>
            </a:extLst>
          </p:cNvPr>
          <p:cNvPicPr>
            <a:picLocks noChangeAspect="1"/>
          </p:cNvPicPr>
          <p:nvPr/>
        </p:nvPicPr>
        <p:blipFill>
          <a:blip r:embed="rId3"/>
          <a:stretch>
            <a:fillRect/>
          </a:stretch>
        </p:blipFill>
        <p:spPr>
          <a:xfrm>
            <a:off x="2344816" y="1257299"/>
            <a:ext cx="7502367" cy="5168297"/>
          </a:xfrm>
          <a:prstGeom prst="rect">
            <a:avLst/>
          </a:prstGeom>
        </p:spPr>
      </p:pic>
      <p:sp>
        <p:nvSpPr>
          <p:cNvPr id="9" name="TextBox 8">
            <a:extLst>
              <a:ext uri="{FF2B5EF4-FFF2-40B4-BE49-F238E27FC236}">
                <a16:creationId xmlns:a16="http://schemas.microsoft.com/office/drawing/2014/main" id="{B2F3999E-31AD-498E-AEC3-D4DE9EB93FC7}"/>
              </a:ext>
            </a:extLst>
          </p:cNvPr>
          <p:cNvSpPr txBox="1"/>
          <p:nvPr/>
        </p:nvSpPr>
        <p:spPr>
          <a:xfrm>
            <a:off x="99645" y="3944293"/>
            <a:ext cx="3408930" cy="1815882"/>
          </a:xfrm>
          <a:prstGeom prst="rect">
            <a:avLst/>
          </a:prstGeom>
          <a:noFill/>
        </p:spPr>
        <p:txBody>
          <a:bodyPr wrap="square" rtlCol="0">
            <a:spAutoFit/>
          </a:bodyPr>
          <a:lstStyle/>
          <a:p>
            <a:r>
              <a:rPr lang="en-US" sz="1600" dirty="0">
                <a:latin typeface="Yu Gothic UI Semibold" panose="020B0700000000000000" pitchFamily="34" charset="-128"/>
                <a:ea typeface="Yu Gothic UI Semibold" panose="020B0700000000000000" pitchFamily="34" charset="-128"/>
              </a:rPr>
              <a:t>Nationally, health center </a:t>
            </a:r>
          </a:p>
          <a:p>
            <a:r>
              <a:rPr lang="en-US" sz="1600" dirty="0">
                <a:latin typeface="Yu Gothic UI Semibold" panose="020B0700000000000000" pitchFamily="34" charset="-128"/>
                <a:ea typeface="Yu Gothic UI Semibold" panose="020B0700000000000000" pitchFamily="34" charset="-128"/>
              </a:rPr>
              <a:t>revenues account for 2.1% of Medicaid service expenditures…</a:t>
            </a:r>
          </a:p>
          <a:p>
            <a:endParaRPr lang="en-US" sz="1600" dirty="0">
              <a:latin typeface="Yu Gothic UI Semibold" panose="020B0700000000000000" pitchFamily="34" charset="-128"/>
              <a:ea typeface="Yu Gothic UI Semibold" panose="020B0700000000000000" pitchFamily="34" charset="-128"/>
            </a:endParaRPr>
          </a:p>
          <a:p>
            <a:r>
              <a:rPr lang="en-US" sz="1600" dirty="0">
                <a:latin typeface="Yu Gothic UI Semibold" panose="020B0700000000000000" pitchFamily="34" charset="-128"/>
                <a:ea typeface="Yu Gothic UI Semibold" panose="020B0700000000000000" pitchFamily="34" charset="-128"/>
              </a:rPr>
              <a:t>       …While serving 17% of all Medicaid beneficiaries. </a:t>
            </a:r>
          </a:p>
          <a:p>
            <a:r>
              <a:rPr lang="en-US" sz="1600" i="1" dirty="0">
                <a:latin typeface="Yu Gothic UI Semibold" panose="020B0700000000000000" pitchFamily="34" charset="-128"/>
                <a:ea typeface="Yu Gothic UI Semibold" panose="020B0700000000000000" pitchFamily="34" charset="-128"/>
              </a:rPr>
              <a:t>        (see figure 2-7)</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 Medicaid Revenues as a Percent</a:t>
            </a:r>
          </a:p>
          <a:p>
            <a:r>
              <a:rPr lang="en-US" dirty="0"/>
              <a:t>of Total Medicaid Expenditures</a:t>
            </a:r>
          </a:p>
        </p:txBody>
      </p:sp>
      <p:pic>
        <p:nvPicPr>
          <p:cNvPr id="5" name="Picture 4">
            <a:extLst>
              <a:ext uri="{FF2B5EF4-FFF2-40B4-BE49-F238E27FC236}">
                <a16:creationId xmlns:a16="http://schemas.microsoft.com/office/drawing/2014/main" id="{B6C029BF-B9BB-4DD5-8D19-C61112CBA2B2}"/>
              </a:ext>
            </a:extLst>
          </p:cNvPr>
          <p:cNvPicPr>
            <a:picLocks noChangeAspect="1"/>
          </p:cNvPicPr>
          <p:nvPr/>
        </p:nvPicPr>
        <p:blipFill>
          <a:blip r:embed="rId4"/>
          <a:stretch>
            <a:fillRect/>
          </a:stretch>
        </p:blipFill>
        <p:spPr>
          <a:xfrm>
            <a:off x="9410700" y="3028950"/>
            <a:ext cx="1485148" cy="1428750"/>
          </a:xfrm>
          <a:prstGeom prst="rect">
            <a:avLst/>
          </a:prstGeom>
        </p:spPr>
      </p:pic>
    </p:spTree>
    <p:extLst>
      <p:ext uri="{BB962C8B-B14F-4D97-AF65-F5344CB8AC3E}">
        <p14:creationId xmlns:p14="http://schemas.microsoft.com/office/powerpoint/2010/main" val="2199483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Source: Mukamel, D.B., White, L.M., Nocon R.S., et al. Comparing the Cost of Caring for Medicare Beneficiaries in Federally Funded Health Centers to Other Care Settings. Health Serv Res. April 2016. 51(2): 625-644.</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0" y="571500"/>
            <a:ext cx="12192000" cy="1085850"/>
          </a:xfrm>
        </p:spPr>
        <p:txBody>
          <a:bodyPr>
            <a:normAutofit/>
          </a:bodyPr>
          <a:lstStyle/>
          <a:p>
            <a:r>
              <a:rPr lang="en-US" dirty="0"/>
              <a:t>Health Centers are Associated with Lower Total Costs of Care for </a:t>
            </a:r>
            <a:r>
              <a:rPr lang="en-US" dirty="0">
                <a:latin typeface="Yu Gothic UI Semibold" panose="020B0700000000000000" pitchFamily="34" charset="-128"/>
                <a:ea typeface="Yu Gothic UI Semibold" panose="020B0700000000000000" pitchFamily="34" charset="-128"/>
              </a:rPr>
              <a:t>Medicare</a:t>
            </a:r>
          </a:p>
          <a:p>
            <a:r>
              <a:rPr lang="en-US" dirty="0"/>
              <a:t>Patients Compared to Other Providers</a:t>
            </a:r>
          </a:p>
          <a:p>
            <a:endParaRPr lang="en-US" dirty="0"/>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4-5</a:t>
            </a:r>
          </a:p>
        </p:txBody>
      </p:sp>
      <p:graphicFrame>
        <p:nvGraphicFramePr>
          <p:cNvPr id="5" name="Chart 4">
            <a:extLst>
              <a:ext uri="{FF2B5EF4-FFF2-40B4-BE49-F238E27FC236}">
                <a16:creationId xmlns:a16="http://schemas.microsoft.com/office/drawing/2014/main" id="{36C5BC81-98BE-4E2C-AEBC-F9940FEC296A}"/>
              </a:ext>
            </a:extLst>
          </p:cNvPr>
          <p:cNvGraphicFramePr>
            <a:graphicFrameLocks/>
          </p:cNvGraphicFramePr>
          <p:nvPr>
            <p:extLst>
              <p:ext uri="{D42A27DB-BD31-4B8C-83A1-F6EECF244321}">
                <p14:modId xmlns:p14="http://schemas.microsoft.com/office/powerpoint/2010/main" val="2000420100"/>
              </p:ext>
            </p:extLst>
          </p:nvPr>
        </p:nvGraphicFramePr>
        <p:xfrm>
          <a:off x="1524000" y="1657350"/>
          <a:ext cx="9143999" cy="40576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4CE24B0-0486-4DFF-AC9F-A06F139E7852}"/>
              </a:ext>
            </a:extLst>
          </p:cNvPr>
          <p:cNvSpPr txBox="1"/>
          <p:nvPr/>
        </p:nvSpPr>
        <p:spPr>
          <a:xfrm>
            <a:off x="7715250" y="4000321"/>
            <a:ext cx="3714750" cy="1200329"/>
          </a:xfrm>
          <a:prstGeom prst="rect">
            <a:avLst/>
          </a:prstGeom>
          <a:noFill/>
        </p:spPr>
        <p:txBody>
          <a:bodyPr wrap="square" rtlCol="0">
            <a:spAutoFit/>
          </a:bodyPr>
          <a:lstStyle/>
          <a:p>
            <a:r>
              <a:rPr lang="en-US" dirty="0">
                <a:solidFill>
                  <a:srgbClr val="E87200"/>
                </a:solidFill>
                <a:latin typeface="Yu Gothic UI Semibold" panose="020B0700000000000000" pitchFamily="34" charset="-128"/>
                <a:ea typeface="Yu Gothic UI Semibold" panose="020B0700000000000000" pitchFamily="34" charset="-128"/>
              </a:rPr>
              <a:t>Costs for health center Medicare patients are 10% lower than physician office patients and 30% lower than outpatient clinics.</a:t>
            </a:r>
          </a:p>
        </p:txBody>
      </p:sp>
    </p:spTree>
    <p:extLst>
      <p:ext uri="{BB962C8B-B14F-4D97-AF65-F5344CB8AC3E}">
        <p14:creationId xmlns:p14="http://schemas.microsoft.com/office/powerpoint/2010/main" val="2314855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a:xfrm>
            <a:off x="95250" y="5715000"/>
            <a:ext cx="12001500" cy="1085850"/>
          </a:xfrm>
        </p:spPr>
        <p:txBody>
          <a:bodyPr>
            <a:normAutofit/>
          </a:bodyPr>
          <a:lstStyle/>
          <a:p>
            <a:r>
              <a:rPr lang="en-US" dirty="0"/>
              <a:t>Note: High health center penetration corresponds to a 54% health center penetration rate among low-income residents; low health center penetration corresponds to 3% health center penetration rate among low-income residents; average health center penetration rate among low-income residents was 21%. </a:t>
            </a:r>
          </a:p>
          <a:p>
            <a:r>
              <a:rPr lang="en-US" dirty="0"/>
              <a:t>Source: Sharma R, Lebrun-Harris L, Ngo-Metzger Q. Costs and Clinical Quality Among Medicare Beneficiaries: Associations with Health Center Penetration of Low-Income Residents. Medicare and Medicaid Research Review. 2014; 4(3):E1-E17.58.</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Medicare Spending is Lower in Areas Where Health Centers</a:t>
            </a:r>
          </a:p>
          <a:p>
            <a:r>
              <a:rPr lang="en-US" dirty="0"/>
              <a:t>Serve More Low-Income Residents</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4-6</a:t>
            </a:r>
          </a:p>
        </p:txBody>
      </p:sp>
      <p:graphicFrame>
        <p:nvGraphicFramePr>
          <p:cNvPr id="5" name="Chart 4">
            <a:extLst>
              <a:ext uri="{FF2B5EF4-FFF2-40B4-BE49-F238E27FC236}">
                <a16:creationId xmlns:a16="http://schemas.microsoft.com/office/drawing/2014/main" id="{812E27FB-F19C-4918-8F11-5FB1B3864EDA}"/>
              </a:ext>
            </a:extLst>
          </p:cNvPr>
          <p:cNvGraphicFramePr>
            <a:graphicFrameLocks/>
          </p:cNvGraphicFramePr>
          <p:nvPr>
            <p:extLst>
              <p:ext uri="{D42A27DB-BD31-4B8C-83A1-F6EECF244321}">
                <p14:modId xmlns:p14="http://schemas.microsoft.com/office/powerpoint/2010/main" val="3028703534"/>
              </p:ext>
            </p:extLst>
          </p:nvPr>
        </p:nvGraphicFramePr>
        <p:xfrm>
          <a:off x="1524000" y="1657350"/>
          <a:ext cx="6572250" cy="40576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67812FC-F84A-48FF-9F81-5857B35CDB0B}"/>
              </a:ext>
            </a:extLst>
          </p:cNvPr>
          <p:cNvSpPr txBox="1"/>
          <p:nvPr/>
        </p:nvSpPr>
        <p:spPr>
          <a:xfrm>
            <a:off x="8258174" y="3943171"/>
            <a:ext cx="3667125" cy="1200329"/>
          </a:xfrm>
          <a:prstGeom prst="rect">
            <a:avLst/>
          </a:prstGeom>
          <a:noFill/>
        </p:spPr>
        <p:txBody>
          <a:bodyPr wrap="square" rtlCol="0">
            <a:spAutoFit/>
          </a:bodyPr>
          <a:lstStyle/>
          <a:p>
            <a:r>
              <a:rPr lang="en-US" dirty="0">
                <a:solidFill>
                  <a:srgbClr val="E87200"/>
                </a:solidFill>
                <a:latin typeface="Yu Gothic UI Semibold" panose="020B0700000000000000" pitchFamily="34" charset="-128"/>
                <a:ea typeface="Yu Gothic UI Semibold" panose="020B0700000000000000" pitchFamily="34" charset="-128"/>
              </a:rPr>
              <a:t>Areas with high health center penetration have 10% ($926) lower Medicare spending per beneficiary.</a:t>
            </a:r>
          </a:p>
        </p:txBody>
      </p:sp>
    </p:spTree>
    <p:extLst>
      <p:ext uri="{BB962C8B-B14F-4D97-AF65-F5344CB8AC3E}">
        <p14:creationId xmlns:p14="http://schemas.microsoft.com/office/powerpoint/2010/main" val="1405780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Source: Bruen B, Ku L. Community Health Centers Reduce the Costs of Children’s Health Care. Geiger Gibson/RCHN Community Health Foundation Research Collaborative. Policy Research Brief #48. June 20, 2017.</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p:txBody>
          <a:bodyPr/>
          <a:lstStyle/>
          <a:p>
            <a:r>
              <a:rPr lang="en-US" dirty="0"/>
              <a:t>Health Centers Save 35% Per </a:t>
            </a:r>
            <a:r>
              <a:rPr lang="en-US" dirty="0">
                <a:latin typeface="Yu Gothic UI Semibold" panose="020B0700000000000000" pitchFamily="34" charset="-128"/>
                <a:ea typeface="Yu Gothic UI Semibold" panose="020B0700000000000000" pitchFamily="34" charset="-128"/>
              </a:rPr>
              <a:t>Child</a:t>
            </a:r>
            <a:r>
              <a:rPr lang="en-US" dirty="0"/>
              <a:t> Compared to Other Providers</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4-7</a:t>
            </a:r>
          </a:p>
        </p:txBody>
      </p:sp>
      <p:graphicFrame>
        <p:nvGraphicFramePr>
          <p:cNvPr id="5" name="Chart 4">
            <a:extLst>
              <a:ext uri="{FF2B5EF4-FFF2-40B4-BE49-F238E27FC236}">
                <a16:creationId xmlns:a16="http://schemas.microsoft.com/office/drawing/2014/main" id="{63D78640-C76D-4977-AC8C-A27C2178450A}"/>
              </a:ext>
            </a:extLst>
          </p:cNvPr>
          <p:cNvGraphicFramePr>
            <a:graphicFrameLocks/>
          </p:cNvGraphicFramePr>
          <p:nvPr>
            <p:extLst>
              <p:ext uri="{D42A27DB-BD31-4B8C-83A1-F6EECF244321}">
                <p14:modId xmlns:p14="http://schemas.microsoft.com/office/powerpoint/2010/main" val="3663715824"/>
              </p:ext>
            </p:extLst>
          </p:nvPr>
        </p:nvGraphicFramePr>
        <p:xfrm>
          <a:off x="1123950" y="1630851"/>
          <a:ext cx="9658348" cy="46628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730DC5C-9503-48AB-8F10-48EFC6108856}"/>
              </a:ext>
            </a:extLst>
          </p:cNvPr>
          <p:cNvSpPr txBox="1"/>
          <p:nvPr/>
        </p:nvSpPr>
        <p:spPr>
          <a:xfrm>
            <a:off x="4381500" y="3395990"/>
            <a:ext cx="137160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49% Lower Spending</a:t>
            </a:r>
          </a:p>
        </p:txBody>
      </p:sp>
      <p:sp>
        <p:nvSpPr>
          <p:cNvPr id="7" name="TextBox 6">
            <a:extLst>
              <a:ext uri="{FF2B5EF4-FFF2-40B4-BE49-F238E27FC236}">
                <a16:creationId xmlns:a16="http://schemas.microsoft.com/office/drawing/2014/main" id="{E60B3727-2BAC-4982-8AC0-29D5DDFE2919}"/>
              </a:ext>
            </a:extLst>
          </p:cNvPr>
          <p:cNvSpPr txBox="1"/>
          <p:nvPr/>
        </p:nvSpPr>
        <p:spPr>
          <a:xfrm>
            <a:off x="6610351" y="2829721"/>
            <a:ext cx="137160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40% Lower Spending</a:t>
            </a:r>
          </a:p>
        </p:txBody>
      </p:sp>
      <p:sp>
        <p:nvSpPr>
          <p:cNvPr id="9" name="Speech Bubble: Rectangle with Corners Rounded 8">
            <a:extLst>
              <a:ext uri="{FF2B5EF4-FFF2-40B4-BE49-F238E27FC236}">
                <a16:creationId xmlns:a16="http://schemas.microsoft.com/office/drawing/2014/main" id="{12BE6D27-76F4-4532-8052-BB836018B1AF}"/>
              </a:ext>
            </a:extLst>
          </p:cNvPr>
          <p:cNvSpPr/>
          <p:nvPr/>
        </p:nvSpPr>
        <p:spPr>
          <a:xfrm>
            <a:off x="9639300" y="1428750"/>
            <a:ext cx="1543048" cy="814619"/>
          </a:xfrm>
          <a:prstGeom prst="wedgeRoundRectCallout">
            <a:avLst>
              <a:gd name="adj1" fmla="val -32356"/>
              <a:gd name="adj2" fmla="val 85885"/>
              <a:gd name="adj3" fmla="val 16667"/>
            </a:avLst>
          </a:prstGeom>
          <a:solidFill>
            <a:srgbClr val="E8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Yu Gothic UI Semibold" panose="020B0700000000000000" pitchFamily="34" charset="-128"/>
                <a:ea typeface="Yu Gothic UI Semibold" panose="020B0700000000000000" pitchFamily="34" charset="-128"/>
              </a:rPr>
              <a:t>35% Lower </a:t>
            </a:r>
            <a:r>
              <a:rPr lang="en-US" sz="1400" u="sng" dirty="0">
                <a:latin typeface="Yu Gothic UI Semibold" panose="020B0700000000000000" pitchFamily="34" charset="-128"/>
                <a:ea typeface="Yu Gothic UI Semibold" panose="020B0700000000000000" pitchFamily="34" charset="-128"/>
              </a:rPr>
              <a:t>Total Spending</a:t>
            </a:r>
          </a:p>
        </p:txBody>
      </p:sp>
      <p:sp>
        <p:nvSpPr>
          <p:cNvPr id="10" name="TextBox 9">
            <a:extLst>
              <a:ext uri="{FF2B5EF4-FFF2-40B4-BE49-F238E27FC236}">
                <a16:creationId xmlns:a16="http://schemas.microsoft.com/office/drawing/2014/main" id="{1FCD7C80-DFC7-417E-8866-A9F5BC1A4973}"/>
              </a:ext>
            </a:extLst>
          </p:cNvPr>
          <p:cNvSpPr txBox="1"/>
          <p:nvPr/>
        </p:nvSpPr>
        <p:spPr>
          <a:xfrm>
            <a:off x="2152650" y="3652510"/>
            <a:ext cx="137160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69% Higher Spending</a:t>
            </a:r>
          </a:p>
        </p:txBody>
      </p:sp>
    </p:spTree>
    <p:extLst>
      <p:ext uri="{BB962C8B-B14F-4D97-AF65-F5344CB8AC3E}">
        <p14:creationId xmlns:p14="http://schemas.microsoft.com/office/powerpoint/2010/main" val="361739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a:t>Table of Contents</a:t>
            </a:r>
          </a:p>
        </p:txBody>
      </p:sp>
      <p:sp>
        <p:nvSpPr>
          <p:cNvPr id="7" name="TextBox 6"/>
          <p:cNvSpPr txBox="1"/>
          <p:nvPr/>
        </p:nvSpPr>
        <p:spPr>
          <a:xfrm>
            <a:off x="752476" y="1257300"/>
            <a:ext cx="10715624"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b="1" i="0" u="sng" strike="noStrike" kern="1200" cap="none" spc="0" normalizeH="0" baseline="0" noProof="0" dirty="0">
                <a:ln>
                  <a:noFill/>
                </a:ln>
                <a:solidFill>
                  <a:srgbClr val="E87200"/>
                </a:solidFill>
                <a:effectLst/>
                <a:uLnTx/>
                <a:uFillTx/>
                <a:latin typeface="Yu Gothic UI Semibold" panose="020B0700000000000000" pitchFamily="34" charset="-128"/>
                <a:ea typeface="Yu Gothic UI Semibold" panose="020B0700000000000000" pitchFamily="34" charset="-128"/>
                <a:cs typeface="+mn-cs"/>
                <a:hlinkClick r:id="rId3" action="ppaction://hlinksldjump"/>
              </a:rPr>
              <a:t>Section 2: Expanding Access to Care </a:t>
            </a:r>
            <a:r>
              <a:rPr kumimoji="0" lang="en-US" sz="1900" b="1" i="1" u="sng" strike="noStrike" kern="1200" cap="none" spc="0" normalizeH="0" baseline="0" noProof="0" dirty="0">
                <a:ln>
                  <a:noFill/>
                </a:ln>
                <a:solidFill>
                  <a:srgbClr val="E87200"/>
                </a:solidFill>
                <a:effectLst/>
                <a:uLnTx/>
                <a:uFillTx/>
                <a:latin typeface="Yu Gothic UI Semibold" panose="020B0700000000000000" pitchFamily="34" charset="-128"/>
                <a:ea typeface="Yu Gothic UI Semibold" panose="020B0700000000000000" pitchFamily="34" charset="-128"/>
                <a:cs typeface="+mn-cs"/>
                <a:hlinkClick r:id="rId3" action="ppaction://hlinksldjump"/>
              </a:rPr>
              <a:t>(Continued…)</a:t>
            </a:r>
            <a:endParaRPr kumimoji="0" lang="en-US" sz="1900" b="1" i="0" u="none" strike="noStrike" kern="1200" cap="none" spc="0" normalizeH="0" baseline="0" noProof="0" dirty="0">
              <a:ln>
                <a:noFill/>
              </a:ln>
              <a:solidFill>
                <a:srgbClr val="E87200"/>
              </a:solidFill>
              <a:effectLst/>
              <a:uLnTx/>
              <a:uFillTx/>
              <a:latin typeface="Yu Gothic UI Semibold" panose="020B0700000000000000" pitchFamily="34" charset="-128"/>
              <a:ea typeface="Yu Gothic UI Semibold" panose="020B0700000000000000" pitchFamily="34" charset="-128"/>
              <a:cs typeface="+mn-cs"/>
            </a:endParaRP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2-6	Health Center Patients by Insurance Status, 2010 - 2020</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2-7	Percent of Medicaid Beneficiaries Served by Health Centers, 2020</a:t>
            </a:r>
          </a:p>
          <a:p>
            <a:pPr marL="574675" marR="0" lvl="0" indent="-574675" algn="l" defTabSz="633413" rtl="0" eaLnBrk="1" fontAlgn="auto" latinLnBrk="0" hangingPunct="1">
              <a:lnSpc>
                <a:spcPct val="100000"/>
              </a:lnSpc>
              <a:spcBef>
                <a:spcPts val="0"/>
              </a:spcBef>
              <a:spcAft>
                <a:spcPts val="0"/>
              </a:spcAft>
              <a:buClrTx/>
              <a:buSzTx/>
              <a:buFontTx/>
              <a:buNone/>
              <a:tabLst>
                <a:tab pos="574675" algn="l"/>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2-8	Percent of Uninsured Population Served by Health Centers, 2020</a:t>
            </a:r>
          </a:p>
          <a:p>
            <a:pPr marL="0" marR="0" lvl="0" indent="0" algn="l" defTabSz="633413" rtl="0" eaLnBrk="1" fontAlgn="auto" latinLnBrk="0" hangingPunct="1">
              <a:lnSpc>
                <a:spcPct val="100000"/>
              </a:lnSpc>
              <a:spcBef>
                <a:spcPts val="0"/>
              </a:spcBef>
              <a:spcAft>
                <a:spcPts val="0"/>
              </a:spcAft>
              <a:buClrTx/>
              <a:buSzTx/>
              <a:buFontTx/>
              <a:buNone/>
              <a:tabLst>
                <a:tab pos="574675" algn="l"/>
              </a:tabLst>
              <a:defRPr/>
            </a:pPr>
            <a:endParaRPr kumimoji="0" lang="it-IT" sz="1500" b="0" i="0" u="none" strike="noStrike" kern="1200" cap="none" spc="0" normalizeH="0" baseline="0" noProof="0" dirty="0">
              <a:ln>
                <a:noFill/>
              </a:ln>
              <a:solidFill>
                <a:srgbClr val="003C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900" b="1" i="0" u="sng" strike="noStrike" kern="1200" cap="none" spc="0" normalizeH="0" baseline="0" noProof="0" dirty="0">
                <a:ln>
                  <a:noFill/>
                </a:ln>
                <a:solidFill>
                  <a:srgbClr val="E87200"/>
                </a:solidFill>
                <a:effectLst/>
                <a:uLnTx/>
                <a:uFillTx/>
                <a:latin typeface="Yu Gothic UI Semibold" panose="020B0700000000000000" pitchFamily="34" charset="-128"/>
                <a:ea typeface="Yu Gothic UI Semibold" panose="020B0700000000000000" pitchFamily="34" charset="-128"/>
                <a:cs typeface="+mn-cs"/>
                <a:hlinkClick r:id="rId4" action="ppaction://hlinksldjump"/>
              </a:rPr>
              <a:t>Section 3: High Quality Care and Reducing Health Disparities</a:t>
            </a:r>
            <a:endParaRPr kumimoji="0" lang="en-US" sz="1800" b="0" i="0" u="none" strike="noStrike" kern="1200" cap="none" spc="0" normalizeH="0" baseline="0" noProof="0" dirty="0">
              <a:ln>
                <a:noFill/>
              </a:ln>
              <a:solidFill>
                <a:srgbClr val="003C6A"/>
              </a:solidFill>
              <a:effectLst/>
              <a:uLnTx/>
              <a:uFillTx/>
              <a:latin typeface="Yu Gothic UI Semibold" panose="020B0700000000000000" pitchFamily="34" charset="-128"/>
              <a:ea typeface="Yu Gothic UI Semibold" panose="020B0700000000000000" pitchFamily="34" charset="-128"/>
              <a:cs typeface="+mn-cs"/>
            </a:endParaRP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3-1	Health Centers Achieve Higher Rates of Hypertension and Diabetes Control than the National Average, Despite Serving 	More At-Risk Patients</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3-2	Health Center Patients Have Lower Rates of Low Birth Weight than Their U.S. Counterparts, Despite Serving More At-Risk 	Patients</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3-3	Enabling Services are a Defining Characteristic of Health Centers and Help Improve Access to Care and Patient 	Satisfaction</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3-4	Health Centers Exceed Medicaid Managed Care Organization (MCO) High Performance Benchmark Scores</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3-5	Health Centers Provide More Preventive Services than Other Primary Care Providers</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3-6  	Health Centers Reduce Unmet Health Care Needs</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3-7	Women at Health Centers are More Likely to Receive Mammograms than Their Counterparts Nationally</a:t>
            </a:r>
          </a:p>
          <a:p>
            <a:pPr marL="0" marR="0" lvl="0" indent="0" algn="l" defTabSz="57467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6A"/>
                </a:solidFill>
                <a:effectLst/>
                <a:uLnTx/>
                <a:uFillTx/>
                <a:latin typeface="Yu Gothic UI Semilight" panose="020B0400000000000000" pitchFamily="34" charset="-128"/>
                <a:ea typeface="Yu Gothic UI Semilight" panose="020B0400000000000000" pitchFamily="34" charset="-128"/>
                <a:cs typeface="+mn-cs"/>
              </a:rPr>
              <a:t>3-8	Women at Health Centers are More Likely to Receive Pap Smears than Their Counterparts Nationally</a:t>
            </a:r>
          </a:p>
          <a:p>
            <a:pPr marL="574675" lvl="0" indent="-574675"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3-9	Health Center Patients are More Likely to Receive Colorectal Cancer Screenings than Their Counterparts Nationally</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3-10	Percent of Health Centers with Patient-Centered Medical Home Recognition, December 2020</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3-11	Health Centers are Leaders in Patient-Centered Medical Home (PCMH) Certification and Adoption of PCMH Elements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407" y="6172172"/>
            <a:ext cx="1702443" cy="457228"/>
          </a:xfrm>
          <a:prstGeom prst="rect">
            <a:avLst/>
          </a:prstGeom>
        </p:spPr>
      </p:pic>
    </p:spTree>
    <p:extLst>
      <p:ext uri="{BB962C8B-B14F-4D97-AF65-F5344CB8AC3E}">
        <p14:creationId xmlns:p14="http://schemas.microsoft.com/office/powerpoint/2010/main" val="3784849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Sources: NACHC analysis based on Ku et al. Using Primary Care to Bend the Curve: Estimating the Impact of a Health Center Expansion on Health Care Costs. GWU Department of Health Policy. Policy Research Brief No. 14. September 2009.</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Health Centers Save $1,263 (or 24%) Per Patient Per Year</a:t>
            </a:r>
          </a:p>
          <a:p>
            <a:r>
              <a:rPr lang="en-US" sz="1800" dirty="0">
                <a:latin typeface="Yu Gothic UI Semibold" panose="020B0700000000000000" pitchFamily="34" charset="-128"/>
                <a:ea typeface="Yu Gothic UI Semibold" panose="020B0700000000000000" pitchFamily="34" charset="-128"/>
              </a:rPr>
              <a:t>Total Health Expenditures Per Patient Per Year</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4-8</a:t>
            </a:r>
          </a:p>
        </p:txBody>
      </p:sp>
      <p:graphicFrame>
        <p:nvGraphicFramePr>
          <p:cNvPr id="11" name="Chart 10">
            <a:extLst>
              <a:ext uri="{FF2B5EF4-FFF2-40B4-BE49-F238E27FC236}">
                <a16:creationId xmlns:a16="http://schemas.microsoft.com/office/drawing/2014/main" id="{0ED6AAAD-D091-499F-B3FF-D124D5E660AE}"/>
              </a:ext>
            </a:extLst>
          </p:cNvPr>
          <p:cNvGraphicFramePr>
            <a:graphicFrameLocks/>
          </p:cNvGraphicFramePr>
          <p:nvPr>
            <p:extLst>
              <p:ext uri="{D42A27DB-BD31-4B8C-83A1-F6EECF244321}">
                <p14:modId xmlns:p14="http://schemas.microsoft.com/office/powerpoint/2010/main" val="3721423497"/>
              </p:ext>
            </p:extLst>
          </p:nvPr>
        </p:nvGraphicFramePr>
        <p:xfrm>
          <a:off x="1524000" y="1657350"/>
          <a:ext cx="9144000"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3315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4A9B4-71C5-466E-8286-8A939C3E9DA9}"/>
              </a:ext>
            </a:extLst>
          </p:cNvPr>
          <p:cNvSpPr>
            <a:spLocks noGrp="1"/>
          </p:cNvSpPr>
          <p:nvPr>
            <p:ph type="ctrTitle"/>
          </p:nvPr>
        </p:nvSpPr>
        <p:spPr/>
        <p:txBody>
          <a:bodyPr/>
          <a:lstStyle/>
          <a:p>
            <a:r>
              <a:rPr lang="en-US" dirty="0"/>
              <a:t>Section 5</a:t>
            </a:r>
          </a:p>
        </p:txBody>
      </p:sp>
      <p:sp>
        <p:nvSpPr>
          <p:cNvPr id="6" name="Subtitle 5">
            <a:extLst>
              <a:ext uri="{FF2B5EF4-FFF2-40B4-BE49-F238E27FC236}">
                <a16:creationId xmlns:a16="http://schemas.microsoft.com/office/drawing/2014/main" id="{AEB7BCF1-CF80-4908-8814-7FAD1B06C731}"/>
              </a:ext>
            </a:extLst>
          </p:cNvPr>
          <p:cNvSpPr>
            <a:spLocks noGrp="1"/>
          </p:cNvSpPr>
          <p:nvPr>
            <p:ph type="subTitle" idx="1"/>
          </p:nvPr>
        </p:nvSpPr>
        <p:spPr/>
        <p:txBody>
          <a:bodyPr>
            <a:normAutofit lnSpcReduction="10000"/>
          </a:bodyPr>
          <a:lstStyle/>
          <a:p>
            <a:r>
              <a:rPr lang="en-US" dirty="0"/>
              <a:t>Health Center Services and Staffing</a:t>
            </a:r>
          </a:p>
        </p:txBody>
      </p:sp>
      <p:grpSp>
        <p:nvGrpSpPr>
          <p:cNvPr id="4" name="Group 3">
            <a:extLst>
              <a:ext uri="{FF2B5EF4-FFF2-40B4-BE49-F238E27FC236}">
                <a16:creationId xmlns:a16="http://schemas.microsoft.com/office/drawing/2014/main" id="{776555C1-BD41-4722-A8D1-8F85F04D6A53}"/>
              </a:ext>
            </a:extLst>
          </p:cNvPr>
          <p:cNvGrpSpPr/>
          <p:nvPr/>
        </p:nvGrpSpPr>
        <p:grpSpPr>
          <a:xfrm rot="16200000">
            <a:off x="7232561" y="2321015"/>
            <a:ext cx="6870880" cy="2571750"/>
            <a:chOff x="-141936" y="1085850"/>
            <a:chExt cx="7838135" cy="2571750"/>
          </a:xfrm>
        </p:grpSpPr>
        <p:sp>
          <p:nvSpPr>
            <p:cNvPr id="7" name="Rectangle 6">
              <a:extLst>
                <a:ext uri="{FF2B5EF4-FFF2-40B4-BE49-F238E27FC236}">
                  <a16:creationId xmlns:a16="http://schemas.microsoft.com/office/drawing/2014/main" id="{06F861DA-133A-4A49-84DC-C93767E2BB02}"/>
                </a:ext>
              </a:extLst>
            </p:cNvPr>
            <p:cNvSpPr/>
            <p:nvPr/>
          </p:nvSpPr>
          <p:spPr>
            <a:xfrm>
              <a:off x="-133350" y="1085850"/>
              <a:ext cx="3614467"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8" name="Rectangle 7">
              <a:extLst>
                <a:ext uri="{FF2B5EF4-FFF2-40B4-BE49-F238E27FC236}">
                  <a16:creationId xmlns:a16="http://schemas.microsoft.com/office/drawing/2014/main" id="{27D50DA0-AF98-444F-B865-2FE2C4C5A8FA}"/>
                </a:ext>
              </a:extLst>
            </p:cNvPr>
            <p:cNvSpPr/>
            <p:nvPr/>
          </p:nvSpPr>
          <p:spPr>
            <a:xfrm>
              <a:off x="-141936" y="1752600"/>
              <a:ext cx="474345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9" name="Rectangle 8">
              <a:extLst>
                <a:ext uri="{FF2B5EF4-FFF2-40B4-BE49-F238E27FC236}">
                  <a16:creationId xmlns:a16="http://schemas.microsoft.com/office/drawing/2014/main" id="{53B85EB7-8B7B-4246-B3CC-6FEA48118789}"/>
                </a:ext>
              </a:extLst>
            </p:cNvPr>
            <p:cNvSpPr/>
            <p:nvPr/>
          </p:nvSpPr>
          <p:spPr>
            <a:xfrm>
              <a:off x="-133350" y="2419350"/>
              <a:ext cx="594360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0" name="Rectangle 9">
              <a:extLst>
                <a:ext uri="{FF2B5EF4-FFF2-40B4-BE49-F238E27FC236}">
                  <a16:creationId xmlns:a16="http://schemas.microsoft.com/office/drawing/2014/main" id="{072A0653-EE8E-41FC-BED4-08F2E7D999F5}"/>
                </a:ext>
              </a:extLst>
            </p:cNvPr>
            <p:cNvSpPr/>
            <p:nvPr/>
          </p:nvSpPr>
          <p:spPr>
            <a:xfrm>
              <a:off x="-133888" y="3086100"/>
              <a:ext cx="7830087" cy="571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bold" panose="020B0700000000000000" pitchFamily="34" charset="-128"/>
                <a:ea typeface="Yu Gothic UI Semibold" panose="020B0700000000000000" pitchFamily="34" charset="-128"/>
              </a:endParaRPr>
            </a:p>
          </p:txBody>
        </p:sp>
      </p:grpSp>
    </p:spTree>
    <p:extLst>
      <p:ext uri="{BB962C8B-B14F-4D97-AF65-F5344CB8AC3E}">
        <p14:creationId xmlns:p14="http://schemas.microsoft.com/office/powerpoint/2010/main" val="3504737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Notes: NP, PA, CNM stand for Nurse Practitioners, Physician Assistants, Certified Nurse Midwives, respectively. Behavioral health staff includes mental health and substance abuse staff. </a:t>
            </a:r>
          </a:p>
          <a:p>
            <a:r>
              <a:rPr lang="en-US" dirty="0"/>
              <a:t>Source: 2010 &amp;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0" y="571500"/>
            <a:ext cx="11315699" cy="1085850"/>
          </a:xfrm>
        </p:spPr>
        <p:txBody>
          <a:bodyPr>
            <a:normAutofit/>
          </a:bodyPr>
          <a:lstStyle/>
          <a:p>
            <a:r>
              <a:rPr lang="en-US" dirty="0"/>
              <a:t>Growth in Health Center Clinical Staff, 2010 – 2020</a:t>
            </a:r>
          </a:p>
          <a:p>
            <a:r>
              <a:rPr lang="en-US" sz="1800" dirty="0">
                <a:latin typeface="Yu Gothic UI Semibold" panose="020B0700000000000000" pitchFamily="34" charset="-128"/>
                <a:ea typeface="Yu Gothic UI Semibold" panose="020B0700000000000000" pitchFamily="34" charset="-128"/>
              </a:rPr>
              <a:t>In Full-Time Equivalent</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5-1</a:t>
            </a:r>
          </a:p>
        </p:txBody>
      </p:sp>
      <p:graphicFrame>
        <p:nvGraphicFramePr>
          <p:cNvPr id="5" name="Chart 4">
            <a:extLst>
              <a:ext uri="{FF2B5EF4-FFF2-40B4-BE49-F238E27FC236}">
                <a16:creationId xmlns:a16="http://schemas.microsoft.com/office/drawing/2014/main" id="{5FD3C6CA-EDEC-4056-9659-CD559356B604}"/>
              </a:ext>
            </a:extLst>
          </p:cNvPr>
          <p:cNvGraphicFramePr>
            <a:graphicFrameLocks/>
          </p:cNvGraphicFramePr>
          <p:nvPr>
            <p:extLst>
              <p:ext uri="{D42A27DB-BD31-4B8C-83A1-F6EECF244321}">
                <p14:modId xmlns:p14="http://schemas.microsoft.com/office/powerpoint/2010/main" val="2721541109"/>
              </p:ext>
            </p:extLst>
          </p:nvPr>
        </p:nvGraphicFramePr>
        <p:xfrm>
          <a:off x="1181100" y="1657350"/>
          <a:ext cx="94869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C2D75BB-ECAE-485E-8D9C-401784825ECD}"/>
              </a:ext>
            </a:extLst>
          </p:cNvPr>
          <p:cNvSpPr txBox="1"/>
          <p:nvPr/>
        </p:nvSpPr>
        <p:spPr>
          <a:xfrm>
            <a:off x="9091938" y="2579813"/>
            <a:ext cx="102870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86% Increase</a:t>
            </a:r>
          </a:p>
        </p:txBody>
      </p:sp>
      <p:sp>
        <p:nvSpPr>
          <p:cNvPr id="7" name="TextBox 6">
            <a:extLst>
              <a:ext uri="{FF2B5EF4-FFF2-40B4-BE49-F238E27FC236}">
                <a16:creationId xmlns:a16="http://schemas.microsoft.com/office/drawing/2014/main" id="{E3973686-1F99-4DA2-96DC-A19C48AF3E83}"/>
              </a:ext>
            </a:extLst>
          </p:cNvPr>
          <p:cNvSpPr txBox="1"/>
          <p:nvPr/>
        </p:nvSpPr>
        <p:spPr>
          <a:xfrm>
            <a:off x="7272395" y="2345097"/>
            <a:ext cx="102870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74% Increase</a:t>
            </a:r>
          </a:p>
        </p:txBody>
      </p:sp>
      <p:sp>
        <p:nvSpPr>
          <p:cNvPr id="8" name="TextBox 7">
            <a:extLst>
              <a:ext uri="{FF2B5EF4-FFF2-40B4-BE49-F238E27FC236}">
                <a16:creationId xmlns:a16="http://schemas.microsoft.com/office/drawing/2014/main" id="{CF9BD202-DC2D-4CAC-9FA0-597A1602016D}"/>
              </a:ext>
            </a:extLst>
          </p:cNvPr>
          <p:cNvSpPr txBox="1"/>
          <p:nvPr/>
        </p:nvSpPr>
        <p:spPr>
          <a:xfrm>
            <a:off x="5582094" y="2787705"/>
            <a:ext cx="102870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140% Increase</a:t>
            </a:r>
          </a:p>
        </p:txBody>
      </p:sp>
      <p:sp>
        <p:nvSpPr>
          <p:cNvPr id="9" name="TextBox 8">
            <a:extLst>
              <a:ext uri="{FF2B5EF4-FFF2-40B4-BE49-F238E27FC236}">
                <a16:creationId xmlns:a16="http://schemas.microsoft.com/office/drawing/2014/main" id="{30ACB63E-C49D-45C3-855E-664420BD62CF}"/>
              </a:ext>
            </a:extLst>
          </p:cNvPr>
          <p:cNvSpPr txBox="1"/>
          <p:nvPr/>
        </p:nvSpPr>
        <p:spPr>
          <a:xfrm>
            <a:off x="3827172" y="2711594"/>
            <a:ext cx="102870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230% Increase</a:t>
            </a:r>
          </a:p>
        </p:txBody>
      </p:sp>
      <p:sp>
        <p:nvSpPr>
          <p:cNvPr id="10" name="TextBox 9">
            <a:extLst>
              <a:ext uri="{FF2B5EF4-FFF2-40B4-BE49-F238E27FC236}">
                <a16:creationId xmlns:a16="http://schemas.microsoft.com/office/drawing/2014/main" id="{B49FCFA0-92C8-4845-B881-EA2458B00604}"/>
              </a:ext>
            </a:extLst>
          </p:cNvPr>
          <p:cNvSpPr txBox="1"/>
          <p:nvPr/>
        </p:nvSpPr>
        <p:spPr>
          <a:xfrm>
            <a:off x="1757783" y="2905780"/>
            <a:ext cx="1028700" cy="523220"/>
          </a:xfrm>
          <a:prstGeom prst="rect">
            <a:avLst/>
          </a:prstGeom>
          <a:noFill/>
        </p:spPr>
        <p:txBody>
          <a:bodyPr wrap="square" rtlCol="0">
            <a:spAutoFit/>
          </a:bodyPr>
          <a:lstStyle/>
          <a:p>
            <a:pPr algn="ctr"/>
            <a:r>
              <a:rPr lang="en-US" sz="1400" i="1" dirty="0">
                <a:solidFill>
                  <a:srgbClr val="E87200"/>
                </a:solidFill>
                <a:latin typeface="Yu Gothic UI Semibold" panose="020B0700000000000000" pitchFamily="34" charset="-128"/>
                <a:ea typeface="Yu Gothic UI Semibold" panose="020B0700000000000000" pitchFamily="34" charset="-128"/>
              </a:rPr>
              <a:t>49% Increase</a:t>
            </a:r>
          </a:p>
        </p:txBody>
      </p:sp>
    </p:spTree>
    <p:extLst>
      <p:ext uri="{BB962C8B-B14F-4D97-AF65-F5344CB8AC3E}">
        <p14:creationId xmlns:p14="http://schemas.microsoft.com/office/powerpoint/2010/main" val="2697505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 Care Team Staff Provide a Broad Array of Services</a:t>
            </a:r>
          </a:p>
          <a:p>
            <a:r>
              <a:rPr lang="en-US" sz="1800" dirty="0">
                <a:latin typeface="Yu Gothic UI Semibold" panose="020B0700000000000000" pitchFamily="34" charset="-128"/>
                <a:ea typeface="Yu Gothic UI Semibold" panose="020B0700000000000000" pitchFamily="34" charset="-128"/>
              </a:rPr>
              <a:t>Total Care Team: 155,595 Full-Time Equivalent (FTE)</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a:solidFill>
            <a:srgbClr val="FFFF00"/>
          </a:solidFill>
        </p:spPr>
        <p:txBody>
          <a:bodyPr/>
          <a:lstStyle/>
          <a:p>
            <a:r>
              <a:rPr lang="en-US" dirty="0"/>
              <a:t>Figure 5-2</a:t>
            </a:r>
          </a:p>
        </p:txBody>
      </p:sp>
      <p:graphicFrame>
        <p:nvGraphicFramePr>
          <p:cNvPr id="5" name="Chart 4">
            <a:extLst>
              <a:ext uri="{FF2B5EF4-FFF2-40B4-BE49-F238E27FC236}">
                <a16:creationId xmlns:a16="http://schemas.microsoft.com/office/drawing/2014/main" id="{368788AC-DDFA-46D9-8AE4-BB55B47ECBAB}"/>
              </a:ext>
            </a:extLst>
          </p:cNvPr>
          <p:cNvGraphicFramePr>
            <a:graphicFrameLocks/>
          </p:cNvGraphicFramePr>
          <p:nvPr>
            <p:extLst>
              <p:ext uri="{D42A27DB-BD31-4B8C-83A1-F6EECF244321}">
                <p14:modId xmlns:p14="http://schemas.microsoft.com/office/powerpoint/2010/main" val="2510882470"/>
              </p:ext>
            </p:extLst>
          </p:nvPr>
        </p:nvGraphicFramePr>
        <p:xfrm>
          <a:off x="1238250" y="1371600"/>
          <a:ext cx="9429750" cy="49149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30FE0D5-3CE5-4485-A6D5-7007EC710FD4}"/>
              </a:ext>
            </a:extLst>
          </p:cNvPr>
          <p:cNvSpPr txBox="1"/>
          <p:nvPr/>
        </p:nvSpPr>
        <p:spPr>
          <a:xfrm>
            <a:off x="7296151" y="1776443"/>
            <a:ext cx="2305049" cy="523220"/>
          </a:xfrm>
          <a:prstGeom prst="rect">
            <a:avLst/>
          </a:prstGeom>
          <a:solidFill>
            <a:srgbClr val="5E5E5E"/>
          </a:solidFill>
        </p:spPr>
        <p:txBody>
          <a:bodyPr wrap="square" rtlCol="0">
            <a:spAutoFit/>
          </a:bodyPr>
          <a:lstStyle/>
          <a:p>
            <a:pPr algn="ctr"/>
            <a:r>
              <a:rPr lang="en-US" sz="1400" dirty="0">
                <a:solidFill>
                  <a:schemeClr val="bg1"/>
                </a:solidFill>
                <a:latin typeface="Yu Gothic UI Semilight" panose="020B0400000000000000" pitchFamily="34" charset="-128"/>
                <a:ea typeface="Yu Gothic UI Semilight" panose="020B0400000000000000" pitchFamily="34" charset="-128"/>
              </a:rPr>
              <a:t>Other Professional Services</a:t>
            </a:r>
          </a:p>
          <a:p>
            <a:pPr algn="ctr"/>
            <a:r>
              <a:rPr lang="en-US" sz="1400" dirty="0">
                <a:solidFill>
                  <a:schemeClr val="bg1"/>
                </a:solidFill>
                <a:latin typeface="Yu Gothic UI Semilight" panose="020B0400000000000000" pitchFamily="34" charset="-128"/>
                <a:ea typeface="Yu Gothic UI Semilight" panose="020B0400000000000000" pitchFamily="34" charset="-128"/>
              </a:rPr>
              <a:t>1.%</a:t>
            </a:r>
          </a:p>
        </p:txBody>
      </p:sp>
      <p:sp>
        <p:nvSpPr>
          <p:cNvPr id="7" name="TextBox 6">
            <a:extLst>
              <a:ext uri="{FF2B5EF4-FFF2-40B4-BE49-F238E27FC236}">
                <a16:creationId xmlns:a16="http://schemas.microsoft.com/office/drawing/2014/main" id="{9A7BACD8-861B-414D-9467-883AAA7A49C9}"/>
              </a:ext>
            </a:extLst>
          </p:cNvPr>
          <p:cNvSpPr txBox="1"/>
          <p:nvPr/>
        </p:nvSpPr>
        <p:spPr>
          <a:xfrm>
            <a:off x="8267700" y="2391430"/>
            <a:ext cx="1333500" cy="523220"/>
          </a:xfrm>
          <a:prstGeom prst="rect">
            <a:avLst/>
          </a:prstGeom>
          <a:solidFill>
            <a:srgbClr val="60269E"/>
          </a:solidFill>
        </p:spPr>
        <p:txBody>
          <a:bodyPr wrap="square" rtlCol="0">
            <a:spAutoFit/>
          </a:bodyPr>
          <a:lstStyle/>
          <a:p>
            <a:pPr algn="ctr"/>
            <a:r>
              <a:rPr lang="en-US" sz="1400" dirty="0">
                <a:solidFill>
                  <a:schemeClr val="bg1"/>
                </a:solidFill>
                <a:latin typeface="Yu Gothic UI Semilight" panose="020B0400000000000000" pitchFamily="34" charset="-128"/>
                <a:ea typeface="Yu Gothic UI Semilight" panose="020B0400000000000000" pitchFamily="34" charset="-128"/>
              </a:rPr>
              <a:t>Vision Services</a:t>
            </a:r>
          </a:p>
          <a:p>
            <a:pPr algn="ctr"/>
            <a:r>
              <a:rPr lang="en-US" sz="1400" dirty="0">
                <a:solidFill>
                  <a:schemeClr val="bg1"/>
                </a:solidFill>
                <a:latin typeface="Yu Gothic UI Semilight" panose="020B0400000000000000" pitchFamily="34" charset="-128"/>
                <a:ea typeface="Yu Gothic UI Semilight" panose="020B0400000000000000" pitchFamily="34" charset="-128"/>
              </a:rPr>
              <a:t>1%</a:t>
            </a:r>
          </a:p>
        </p:txBody>
      </p:sp>
    </p:spTree>
    <p:extLst>
      <p:ext uri="{BB962C8B-B14F-4D97-AF65-F5344CB8AC3E}">
        <p14:creationId xmlns:p14="http://schemas.microsoft.com/office/powerpoint/2010/main" val="1696222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119480"/>
            <a:ext cx="12001500" cy="681370"/>
          </a:xfrm>
        </p:spPr>
        <p:txBody>
          <a:bodyPr>
            <a:normAutofit lnSpcReduction="10000"/>
          </a:bodyPr>
          <a:lstStyle/>
          <a:p>
            <a:r>
              <a:rPr lang="en-US" dirty="0"/>
              <a:t>*Percentages are based on an average of weekly data collected between January 1, 2021 and December 17, 2021; response rate varied from 56% to 72%. </a:t>
            </a:r>
          </a:p>
          <a:p>
            <a:r>
              <a:rPr lang="en-US" dirty="0"/>
              <a:t>Note: Survey data are preliminary and do not reflect all health centers.  Some duplication of patients and staff tested from week to week may occur. For more information, please visit https://bphc.hrsa.gov or contact </a:t>
            </a:r>
            <a:r>
              <a:rPr lang="en-US" dirty="0">
                <a:hlinkClick r:id="rId3"/>
              </a:rPr>
              <a:t>research@nachc.org</a:t>
            </a:r>
            <a:r>
              <a:rPr lang="en-US" dirty="0"/>
              <a:t>.</a:t>
            </a:r>
          </a:p>
          <a:p>
            <a:r>
              <a:rPr lang="en-US" dirty="0"/>
              <a:t>Source: Bureau of Primary Health Care, Health Resources and Services Administration, Health Center COVID-19 Survey.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137542"/>
          </a:xfrm>
        </p:spPr>
        <p:txBody>
          <a:bodyPr>
            <a:normAutofit/>
          </a:bodyPr>
          <a:lstStyle/>
          <a:p>
            <a:r>
              <a:rPr lang="en-US" dirty="0"/>
              <a:t>Health Centers Tested and Vaccinated Hundreds of Thousands of People Each Week in 2021</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a:solidFill>
            <a:srgbClr val="FFFF00"/>
          </a:solidFill>
        </p:spPr>
        <p:txBody>
          <a:bodyPr/>
          <a:lstStyle/>
          <a:p>
            <a:r>
              <a:rPr lang="en-US" dirty="0"/>
              <a:t>Figure 5-3</a:t>
            </a:r>
          </a:p>
        </p:txBody>
      </p:sp>
      <p:sp>
        <p:nvSpPr>
          <p:cNvPr id="9" name="TextBox 8">
            <a:extLst>
              <a:ext uri="{FF2B5EF4-FFF2-40B4-BE49-F238E27FC236}">
                <a16:creationId xmlns:a16="http://schemas.microsoft.com/office/drawing/2014/main" id="{DA8A0E5F-104F-49E6-9F26-A71A7AA81F98}"/>
              </a:ext>
            </a:extLst>
          </p:cNvPr>
          <p:cNvSpPr txBox="1"/>
          <p:nvPr/>
        </p:nvSpPr>
        <p:spPr>
          <a:xfrm>
            <a:off x="9503651" y="2182529"/>
            <a:ext cx="2688349" cy="1477328"/>
          </a:xfrm>
          <a:prstGeom prst="rect">
            <a:avLst/>
          </a:prstGeom>
          <a:noFill/>
        </p:spPr>
        <p:txBody>
          <a:bodyPr wrap="square" rtlCol="0">
            <a:spAutoFit/>
          </a:bodyPr>
          <a:lstStyle/>
          <a:p>
            <a:r>
              <a:rPr lang="en-US" dirty="0">
                <a:solidFill>
                  <a:schemeClr val="tx2"/>
                </a:solidFill>
                <a:latin typeface="Yu Gothic UI Semibold" panose="020B0700000000000000" pitchFamily="34" charset="-128"/>
                <a:ea typeface="Yu Gothic UI Semibold" panose="020B0700000000000000" pitchFamily="34" charset="-128"/>
              </a:rPr>
              <a:t>Each week, health centers tested </a:t>
            </a:r>
            <a:r>
              <a:rPr lang="en-US" dirty="0">
                <a:solidFill>
                  <a:schemeClr val="accent2"/>
                </a:solidFill>
                <a:latin typeface="Yu Gothic UI Semibold" panose="020B0700000000000000" pitchFamily="34" charset="-128"/>
                <a:ea typeface="Yu Gothic UI Semibold" panose="020B0700000000000000" pitchFamily="34" charset="-128"/>
              </a:rPr>
              <a:t>150,000</a:t>
            </a:r>
            <a:r>
              <a:rPr lang="en-US" dirty="0">
                <a:solidFill>
                  <a:schemeClr val="tx2"/>
                </a:solidFill>
                <a:latin typeface="Yu Gothic UI Semibold" panose="020B0700000000000000" pitchFamily="34" charset="-128"/>
                <a:ea typeface="Yu Gothic UI Semibold" panose="020B0700000000000000" pitchFamily="34" charset="-128"/>
              </a:rPr>
              <a:t> patients and administered </a:t>
            </a:r>
            <a:r>
              <a:rPr lang="en-US" dirty="0">
                <a:solidFill>
                  <a:schemeClr val="accent2"/>
                </a:solidFill>
                <a:latin typeface="Yu Gothic UI Semibold" panose="020B0700000000000000" pitchFamily="34" charset="-128"/>
                <a:ea typeface="Yu Gothic UI Semibold" panose="020B0700000000000000" pitchFamily="34" charset="-128"/>
              </a:rPr>
              <a:t>253,000</a:t>
            </a:r>
            <a:r>
              <a:rPr lang="en-US" dirty="0">
                <a:solidFill>
                  <a:schemeClr val="tx2"/>
                </a:solidFill>
                <a:latin typeface="Yu Gothic UI Semibold" panose="020B0700000000000000" pitchFamily="34" charset="-128"/>
                <a:ea typeface="Yu Gothic UI Semibold" panose="020B0700000000000000" pitchFamily="34" charset="-128"/>
              </a:rPr>
              <a:t> vaccines.* </a:t>
            </a:r>
          </a:p>
        </p:txBody>
      </p:sp>
      <p:graphicFrame>
        <p:nvGraphicFramePr>
          <p:cNvPr id="10" name="Chart 9">
            <a:extLst>
              <a:ext uri="{FF2B5EF4-FFF2-40B4-BE49-F238E27FC236}">
                <a16:creationId xmlns:a16="http://schemas.microsoft.com/office/drawing/2014/main" id="{3FBE4140-93C7-4585-AE55-F47C44D4491C}"/>
              </a:ext>
            </a:extLst>
          </p:cNvPr>
          <p:cNvGraphicFramePr>
            <a:graphicFrameLocks/>
          </p:cNvGraphicFramePr>
          <p:nvPr>
            <p:extLst>
              <p:ext uri="{D42A27DB-BD31-4B8C-83A1-F6EECF244321}">
                <p14:modId xmlns:p14="http://schemas.microsoft.com/office/powerpoint/2010/main" val="916249113"/>
              </p:ext>
            </p:extLst>
          </p:nvPr>
        </p:nvGraphicFramePr>
        <p:xfrm>
          <a:off x="264401" y="1658608"/>
          <a:ext cx="11315699" cy="4519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5097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364940"/>
            <a:ext cx="12001500" cy="435909"/>
          </a:xfrm>
        </p:spPr>
        <p:txBody>
          <a:bodyPr>
            <a:noAutofit/>
          </a:bodyPr>
          <a:lstStyle/>
          <a:p>
            <a:r>
              <a:rPr lang="en-US" dirty="0"/>
              <a:t>Note: Data is from survey collected between April 3 and November 6 2020, response rate varied from 68% - 72%.  For more information, please visit https://bphc.hrsa.gov or contact </a:t>
            </a:r>
            <a:r>
              <a:rPr lang="en-US" dirty="0">
                <a:hlinkClick r:id="rId3"/>
              </a:rPr>
              <a:t>research@nachc.org</a:t>
            </a:r>
            <a:r>
              <a:rPr lang="en-US" dirty="0"/>
              <a:t>.</a:t>
            </a:r>
          </a:p>
          <a:p>
            <a:r>
              <a:rPr lang="en-US" dirty="0"/>
              <a:t>Source: Bureau of Primary Health Care, Health Resources and Services Administration, Health Center COVID-19 Survey. </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02776"/>
          </a:xfrm>
        </p:spPr>
        <p:txBody>
          <a:bodyPr>
            <a:normAutofit/>
          </a:bodyPr>
          <a:lstStyle/>
          <a:p>
            <a:r>
              <a:rPr lang="en-US" dirty="0"/>
              <a:t>Health Centers Rapidly Expanded Their Ability to Test Patients for COVID-19</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a:solidFill>
            <a:srgbClr val="FFFF00"/>
          </a:solidFill>
        </p:spPr>
        <p:txBody>
          <a:bodyPr/>
          <a:lstStyle/>
          <a:p>
            <a:r>
              <a:rPr lang="en-US" dirty="0"/>
              <a:t>Figure 5-4</a:t>
            </a:r>
          </a:p>
        </p:txBody>
      </p:sp>
      <p:graphicFrame>
        <p:nvGraphicFramePr>
          <p:cNvPr id="8" name="Chart 7">
            <a:extLst>
              <a:ext uri="{FF2B5EF4-FFF2-40B4-BE49-F238E27FC236}">
                <a16:creationId xmlns:a16="http://schemas.microsoft.com/office/drawing/2014/main" id="{6AD541F7-7E1D-4939-9E45-44FF6954ABB4}"/>
              </a:ext>
            </a:extLst>
          </p:cNvPr>
          <p:cNvGraphicFramePr/>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4830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a:xfrm>
            <a:off x="95250" y="5886450"/>
            <a:ext cx="12001500" cy="914400"/>
          </a:xfrm>
        </p:spPr>
        <p:txBody>
          <a:bodyPr>
            <a:normAutofit/>
          </a:bodyPr>
          <a:lstStyle/>
          <a:p>
            <a:r>
              <a:rPr lang="en-US" dirty="0"/>
              <a:t>* Total Care Team is shown in Figure 5-2. </a:t>
            </a:r>
          </a:p>
          <a:p>
            <a:r>
              <a:rPr lang="en-US" dirty="0"/>
              <a:t>Notes: NP/PA/CNM stands for Nurse Practitioners, Physician Assistants, and Certified Nurse Midwives. Other Medical Personnel include, but are not limited to, medical assistants, nurses’ aides, laboratory personnel and X-Ray personnel. Percentages may not add to 100% due to rounding. </a:t>
            </a:r>
          </a:p>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1558655" y="531882"/>
            <a:ext cx="9074689" cy="1085850"/>
          </a:xfrm>
        </p:spPr>
        <p:txBody>
          <a:bodyPr>
            <a:normAutofit/>
          </a:bodyPr>
          <a:lstStyle/>
          <a:p>
            <a:r>
              <a:rPr lang="en-US" dirty="0"/>
              <a:t>Health Center Medical Services Staff</a:t>
            </a:r>
          </a:p>
          <a:p>
            <a:r>
              <a:rPr lang="en-US" sz="1800" dirty="0">
                <a:latin typeface="Yu Gothic UI Semibold" panose="020B0700000000000000" pitchFamily="34" charset="-128"/>
                <a:ea typeface="Yu Gothic UI Semibold" panose="020B0700000000000000" pitchFamily="34" charset="-128"/>
              </a:rPr>
              <a:t>Total Medical Team: 88,091 Full-Time Equivalent</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5-5</a:t>
            </a:r>
          </a:p>
        </p:txBody>
      </p:sp>
      <p:grpSp>
        <p:nvGrpSpPr>
          <p:cNvPr id="10" name="Group 9">
            <a:extLst>
              <a:ext uri="{FF2B5EF4-FFF2-40B4-BE49-F238E27FC236}">
                <a16:creationId xmlns:a16="http://schemas.microsoft.com/office/drawing/2014/main" id="{62997C24-DC40-487C-8E17-4D4B87429F9E}"/>
              </a:ext>
            </a:extLst>
          </p:cNvPr>
          <p:cNvGrpSpPr/>
          <p:nvPr/>
        </p:nvGrpSpPr>
        <p:grpSpPr>
          <a:xfrm>
            <a:off x="9514115" y="57150"/>
            <a:ext cx="2628900" cy="2486025"/>
            <a:chOff x="9183889" y="314325"/>
            <a:chExt cx="2628900" cy="2486025"/>
          </a:xfrm>
        </p:grpSpPr>
        <p:graphicFrame>
          <p:nvGraphicFramePr>
            <p:cNvPr id="7" name="Chart 6">
              <a:extLst>
                <a:ext uri="{FF2B5EF4-FFF2-40B4-BE49-F238E27FC236}">
                  <a16:creationId xmlns:a16="http://schemas.microsoft.com/office/drawing/2014/main" id="{3752D5C7-8639-4CCC-B59E-963DE7CE32E4}"/>
                </a:ext>
              </a:extLst>
            </p:cNvPr>
            <p:cNvGraphicFramePr>
              <a:graphicFrameLocks/>
            </p:cNvGraphicFramePr>
            <p:nvPr>
              <p:extLst>
                <p:ext uri="{D42A27DB-BD31-4B8C-83A1-F6EECF244321}">
                  <p14:modId xmlns:p14="http://schemas.microsoft.com/office/powerpoint/2010/main" val="2300927365"/>
                </p:ext>
              </p:extLst>
            </p:nvPr>
          </p:nvGraphicFramePr>
          <p:xfrm>
            <a:off x="9228880" y="314325"/>
            <a:ext cx="2538919" cy="24860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3F00E331-E290-46CB-8605-392BA74B3DE9}"/>
                </a:ext>
              </a:extLst>
            </p:cNvPr>
            <p:cNvSpPr txBox="1"/>
            <p:nvPr/>
          </p:nvSpPr>
          <p:spPr>
            <a:xfrm>
              <a:off x="9183889" y="2469138"/>
              <a:ext cx="2628900" cy="3102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5E5E5E"/>
                  </a:solidFill>
                  <a:latin typeface="Yu Gothic UI Semilight" panose="020B0400000000000000" pitchFamily="34" charset="-128"/>
                  <a:ea typeface="Yu Gothic UI Semilight" panose="020B0400000000000000" pitchFamily="34" charset="-128"/>
                </a:rPr>
                <a:t>Share of Total Care Team*</a:t>
              </a:r>
            </a:p>
          </p:txBody>
        </p:sp>
      </p:grpSp>
      <p:graphicFrame>
        <p:nvGraphicFramePr>
          <p:cNvPr id="17" name="Chart 16">
            <a:extLst>
              <a:ext uri="{FF2B5EF4-FFF2-40B4-BE49-F238E27FC236}">
                <a16:creationId xmlns:a16="http://schemas.microsoft.com/office/drawing/2014/main" id="{95E42211-AE9C-4D87-85EF-4BF512C8AB8F}"/>
              </a:ext>
            </a:extLst>
          </p:cNvPr>
          <p:cNvGraphicFramePr>
            <a:graphicFrameLocks/>
          </p:cNvGraphicFramePr>
          <p:nvPr>
            <p:extLst>
              <p:ext uri="{D42A27DB-BD31-4B8C-83A1-F6EECF244321}">
                <p14:modId xmlns:p14="http://schemas.microsoft.com/office/powerpoint/2010/main" val="3701794412"/>
              </p:ext>
            </p:extLst>
          </p:nvPr>
        </p:nvGraphicFramePr>
        <p:xfrm>
          <a:off x="609600" y="1580031"/>
          <a:ext cx="5366922" cy="44207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1C3969F8-BFF5-4DF2-95A5-E844260C721F}"/>
              </a:ext>
            </a:extLst>
          </p:cNvPr>
          <p:cNvGraphicFramePr>
            <a:graphicFrameLocks/>
          </p:cNvGraphicFramePr>
          <p:nvPr>
            <p:extLst>
              <p:ext uri="{D42A27DB-BD31-4B8C-83A1-F6EECF244321}">
                <p14:modId xmlns:p14="http://schemas.microsoft.com/office/powerpoint/2010/main" val="1130430573"/>
              </p:ext>
            </p:extLst>
          </p:nvPr>
        </p:nvGraphicFramePr>
        <p:xfrm>
          <a:off x="5381624" y="2614980"/>
          <a:ext cx="5657850" cy="3066006"/>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19">
            <a:extLst>
              <a:ext uri="{FF2B5EF4-FFF2-40B4-BE49-F238E27FC236}">
                <a16:creationId xmlns:a16="http://schemas.microsoft.com/office/drawing/2014/main" id="{A1E27E9C-111C-43E1-87B9-1FFFF1BDBE30}"/>
              </a:ext>
            </a:extLst>
          </p:cNvPr>
          <p:cNvSpPr/>
          <p:nvPr/>
        </p:nvSpPr>
        <p:spPr>
          <a:xfrm>
            <a:off x="9994360" y="4467155"/>
            <a:ext cx="2090229" cy="461665"/>
          </a:xfrm>
          <a:prstGeom prst="rect">
            <a:avLst/>
          </a:prstGeom>
          <a:solidFill>
            <a:srgbClr val="E8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1400" b="0" i="0" u="none" strike="noStrike" kern="1200" baseline="0">
                <a:solidFill>
                  <a:prstClr val="white"/>
                </a:solidFill>
                <a:latin typeface="+mn-lt"/>
                <a:ea typeface="+mn-ea"/>
                <a:cs typeface="+mn-cs"/>
              </a:defRPr>
            </a:pPr>
            <a:fld id="{094F1F71-01D7-40D7-AAB8-EDF5D68B0C9E}" type="CATEGORYNAME">
              <a:rPr lang="en-US" sz="1400" smtClean="0">
                <a:highlight>
                  <a:srgbClr val="E87200"/>
                </a:highlight>
              </a:rPr>
              <a:pPr algn="ctr" rtl="0">
                <a:defRPr sz="1400" b="0" i="0" u="none" strike="noStrike" kern="1200" baseline="0">
                  <a:solidFill>
                    <a:prstClr val="white"/>
                  </a:solidFill>
                  <a:latin typeface="+mn-lt"/>
                  <a:ea typeface="+mn-ea"/>
                  <a:cs typeface="+mn-cs"/>
                </a:defRPr>
              </a:pPr>
              <a:t>General Practitioners</a:t>
            </a:fld>
            <a:r>
              <a:rPr lang="en-US" sz="1400" baseline="0" dirty="0"/>
              <a:t>
</a:t>
            </a:r>
            <a:fld id="{1A43E8AF-7CFF-4760-9E29-DC79D8149FC1}" type="VALUE">
              <a:rPr lang="en-US" sz="1400" baseline="0" smtClean="0">
                <a:highlight>
                  <a:srgbClr val="E87200"/>
                </a:highlight>
              </a:rPr>
              <a:pPr algn="ctr" rtl="0">
                <a:defRPr sz="1400" b="0" i="0" u="none" strike="noStrike" kern="1200" baseline="0">
                  <a:solidFill>
                    <a:prstClr val="white"/>
                  </a:solidFill>
                  <a:latin typeface="+mn-lt"/>
                  <a:ea typeface="+mn-ea"/>
                  <a:cs typeface="+mn-cs"/>
                </a:defRPr>
              </a:pPr>
              <a:t>4%</a:t>
            </a:fld>
            <a:endParaRPr lang="en-US" sz="1400" dirty="0">
              <a:highlight>
                <a:srgbClr val="E87200"/>
              </a:highlight>
            </a:endParaRPr>
          </a:p>
        </p:txBody>
      </p:sp>
      <p:sp>
        <p:nvSpPr>
          <p:cNvPr id="21" name="Rectangle 20">
            <a:extLst>
              <a:ext uri="{FF2B5EF4-FFF2-40B4-BE49-F238E27FC236}">
                <a16:creationId xmlns:a16="http://schemas.microsoft.com/office/drawing/2014/main" id="{265036E3-2028-4919-B734-1165893B9B72}"/>
              </a:ext>
            </a:extLst>
          </p:cNvPr>
          <p:cNvSpPr/>
          <p:nvPr/>
        </p:nvSpPr>
        <p:spPr>
          <a:xfrm>
            <a:off x="9810750" y="3648699"/>
            <a:ext cx="2273839" cy="46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Yu Gothic UI Semilight" panose="020B0400000000000000" pitchFamily="34" charset="-128"/>
                <a:ea typeface="Yu Gothic UI Semilight" panose="020B0400000000000000" pitchFamily="34" charset="-128"/>
              </a:rPr>
              <a:t>Other Specialty Physicians</a:t>
            </a:r>
          </a:p>
          <a:p>
            <a:pPr algn="ctr"/>
            <a:r>
              <a:rPr lang="en-US" sz="1400" dirty="0">
                <a:solidFill>
                  <a:schemeClr val="bg1"/>
                </a:solidFill>
                <a:latin typeface="Yu Gothic UI Semilight" panose="020B0400000000000000" pitchFamily="34" charset="-128"/>
                <a:ea typeface="Yu Gothic UI Semilight" panose="020B0400000000000000" pitchFamily="34" charset="-128"/>
              </a:rPr>
              <a:t>4%</a:t>
            </a:r>
          </a:p>
        </p:txBody>
      </p:sp>
      <p:cxnSp>
        <p:nvCxnSpPr>
          <p:cNvPr id="6" name="Straight Connector 5">
            <a:extLst>
              <a:ext uri="{FF2B5EF4-FFF2-40B4-BE49-F238E27FC236}">
                <a16:creationId xmlns:a16="http://schemas.microsoft.com/office/drawing/2014/main" id="{1C18C5ED-93D7-4EFD-97D9-C4A2A7ACCB6B}"/>
              </a:ext>
            </a:extLst>
          </p:cNvPr>
          <p:cNvCxnSpPr>
            <a:cxnSpLocks/>
          </p:cNvCxnSpPr>
          <p:nvPr/>
        </p:nvCxnSpPr>
        <p:spPr>
          <a:xfrm>
            <a:off x="4895851" y="2949068"/>
            <a:ext cx="2171699" cy="841322"/>
          </a:xfrm>
          <a:prstGeom prst="line">
            <a:avLst/>
          </a:prstGeom>
          <a:ln w="12700">
            <a:prstDash val="sysDot"/>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2B230EA5-444C-4C32-8A25-8C609FBF8C52}"/>
              </a:ext>
            </a:extLst>
          </p:cNvPr>
          <p:cNvCxnSpPr>
            <a:cxnSpLocks/>
          </p:cNvCxnSpPr>
          <p:nvPr/>
        </p:nvCxnSpPr>
        <p:spPr>
          <a:xfrm flipV="1">
            <a:off x="4781550" y="4343400"/>
            <a:ext cx="2286000" cy="354588"/>
          </a:xfrm>
          <a:prstGeom prst="line">
            <a:avLst/>
          </a:prstGeom>
          <a:ln w="12700">
            <a:prstDash val="sysDot"/>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48647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26B3413-203B-4342-BCE9-C0F9D81954B5}"/>
              </a:ext>
            </a:extLst>
          </p:cNvPr>
          <p:cNvGraphicFramePr>
            <a:graphicFrameLocks/>
          </p:cNvGraphicFramePr>
          <p:nvPr>
            <p:extLst>
              <p:ext uri="{D42A27DB-BD31-4B8C-83A1-F6EECF244321}">
                <p14:modId xmlns:p14="http://schemas.microsoft.com/office/powerpoint/2010/main" val="1524040340"/>
              </p:ext>
            </p:extLst>
          </p:nvPr>
        </p:nvGraphicFramePr>
        <p:xfrm>
          <a:off x="838200" y="1657350"/>
          <a:ext cx="10058400" cy="471746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Notes: NP, PA, and CNM stand for Nurse Practitioner, Physician Assistant, and Certified Nurse Midwife, respectively. </a:t>
            </a:r>
          </a:p>
          <a:p>
            <a:r>
              <a:rPr lang="en-US" dirty="0"/>
              <a:t>Source: 2010 - 2020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Centers are Hiring Non-Physician Providers</a:t>
            </a:r>
          </a:p>
          <a:p>
            <a:r>
              <a:rPr lang="en-US" dirty="0"/>
              <a:t>at Higher Rates than Physicians</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5-6</a:t>
            </a:r>
          </a:p>
        </p:txBody>
      </p:sp>
      <p:sp>
        <p:nvSpPr>
          <p:cNvPr id="6" name="TextBox 5">
            <a:extLst>
              <a:ext uri="{FF2B5EF4-FFF2-40B4-BE49-F238E27FC236}">
                <a16:creationId xmlns:a16="http://schemas.microsoft.com/office/drawing/2014/main" id="{EA228BB3-7B2E-4867-B4E5-E3F228A8B558}"/>
              </a:ext>
            </a:extLst>
          </p:cNvPr>
          <p:cNvSpPr txBox="1"/>
          <p:nvPr/>
        </p:nvSpPr>
        <p:spPr>
          <a:xfrm>
            <a:off x="7581900" y="5575045"/>
            <a:ext cx="4286251" cy="923330"/>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Since 2018, health centers have employed more NP/PA/CNMs than physicians.</a:t>
            </a:r>
          </a:p>
        </p:txBody>
      </p:sp>
    </p:spTree>
    <p:extLst>
      <p:ext uri="{BB962C8B-B14F-4D97-AF65-F5344CB8AC3E}">
        <p14:creationId xmlns:p14="http://schemas.microsoft.com/office/powerpoint/2010/main" val="2156998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 Total Care Team is shown in Figure 5-2. </a:t>
            </a:r>
          </a:p>
          <a:p>
            <a:r>
              <a:rPr lang="en-US" dirty="0"/>
              <a:t>Note: Percentages may not add to 100% due to rounding. </a:t>
            </a:r>
          </a:p>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9074689" cy="1085850"/>
          </a:xfrm>
        </p:spPr>
        <p:txBody>
          <a:bodyPr>
            <a:normAutofit/>
          </a:bodyPr>
          <a:lstStyle/>
          <a:p>
            <a:r>
              <a:rPr lang="en-US" dirty="0"/>
              <a:t>Health Center Enabling Services &amp; Other Programs Staff</a:t>
            </a:r>
          </a:p>
          <a:p>
            <a:r>
              <a:rPr lang="en-US" sz="1800" dirty="0">
                <a:latin typeface="Yu Gothic UI Semibold" panose="020B0700000000000000" pitchFamily="34" charset="-128"/>
                <a:ea typeface="Yu Gothic UI Semibold" panose="020B0700000000000000" pitchFamily="34" charset="-128"/>
              </a:rPr>
              <a:t>Total: 30,008 Full-Time Equivalent</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5-7</a:t>
            </a:r>
          </a:p>
        </p:txBody>
      </p:sp>
      <p:grpSp>
        <p:nvGrpSpPr>
          <p:cNvPr id="10" name="Group 9">
            <a:extLst>
              <a:ext uri="{FF2B5EF4-FFF2-40B4-BE49-F238E27FC236}">
                <a16:creationId xmlns:a16="http://schemas.microsoft.com/office/drawing/2014/main" id="{62997C24-DC40-487C-8E17-4D4B87429F9E}"/>
              </a:ext>
            </a:extLst>
          </p:cNvPr>
          <p:cNvGrpSpPr/>
          <p:nvPr/>
        </p:nvGrpSpPr>
        <p:grpSpPr>
          <a:xfrm>
            <a:off x="9467850" y="114300"/>
            <a:ext cx="2628900" cy="2486025"/>
            <a:chOff x="9183889" y="314325"/>
            <a:chExt cx="2628900" cy="2486025"/>
          </a:xfrm>
        </p:grpSpPr>
        <p:graphicFrame>
          <p:nvGraphicFramePr>
            <p:cNvPr id="7" name="Chart 6">
              <a:extLst>
                <a:ext uri="{FF2B5EF4-FFF2-40B4-BE49-F238E27FC236}">
                  <a16:creationId xmlns:a16="http://schemas.microsoft.com/office/drawing/2014/main" id="{3752D5C7-8639-4CCC-B59E-963DE7CE32E4}"/>
                </a:ext>
              </a:extLst>
            </p:cNvPr>
            <p:cNvGraphicFramePr>
              <a:graphicFrameLocks/>
            </p:cNvGraphicFramePr>
            <p:nvPr>
              <p:extLst>
                <p:ext uri="{D42A27DB-BD31-4B8C-83A1-F6EECF244321}">
                  <p14:modId xmlns:p14="http://schemas.microsoft.com/office/powerpoint/2010/main" val="2188357942"/>
                </p:ext>
              </p:extLst>
            </p:nvPr>
          </p:nvGraphicFramePr>
          <p:xfrm>
            <a:off x="9228880" y="314325"/>
            <a:ext cx="2538919" cy="24860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3F00E331-E290-46CB-8605-392BA74B3DE9}"/>
                </a:ext>
              </a:extLst>
            </p:cNvPr>
            <p:cNvSpPr txBox="1"/>
            <p:nvPr/>
          </p:nvSpPr>
          <p:spPr>
            <a:xfrm>
              <a:off x="9183889" y="2469138"/>
              <a:ext cx="2628900" cy="3102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5E5E5E"/>
                  </a:solidFill>
                  <a:latin typeface="Yu Gothic UI Semilight" panose="020B0400000000000000" pitchFamily="34" charset="-128"/>
                  <a:ea typeface="Yu Gothic UI Semilight" panose="020B0400000000000000" pitchFamily="34" charset="-128"/>
                </a:rPr>
                <a:t>Share of Total Care Team*</a:t>
              </a:r>
            </a:p>
          </p:txBody>
        </p:sp>
      </p:grpSp>
      <p:sp>
        <p:nvSpPr>
          <p:cNvPr id="9" name="Rectangle 8">
            <a:extLst>
              <a:ext uri="{FF2B5EF4-FFF2-40B4-BE49-F238E27FC236}">
                <a16:creationId xmlns:a16="http://schemas.microsoft.com/office/drawing/2014/main" id="{B2F7EA60-D27E-40C1-BD7F-72706C9FD604}"/>
              </a:ext>
            </a:extLst>
          </p:cNvPr>
          <p:cNvSpPr/>
          <p:nvPr/>
        </p:nvSpPr>
        <p:spPr>
          <a:xfrm>
            <a:off x="9353550" y="2770553"/>
            <a:ext cx="2090229"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Yu Gothic UI Semilight" panose="020B0400000000000000" pitchFamily="34" charset="-128"/>
                <a:ea typeface="Yu Gothic UI Semilight" panose="020B0400000000000000" pitchFamily="34" charset="-128"/>
              </a:rPr>
              <a:t>Other Enabling Services</a:t>
            </a:r>
          </a:p>
          <a:p>
            <a:pPr algn="ctr"/>
            <a:r>
              <a:rPr lang="en-US" sz="1400" dirty="0">
                <a:solidFill>
                  <a:schemeClr val="bg1"/>
                </a:solidFill>
                <a:latin typeface="Yu Gothic UI Semilight" panose="020B0400000000000000" pitchFamily="34" charset="-128"/>
                <a:ea typeface="Yu Gothic UI Semilight" panose="020B0400000000000000" pitchFamily="34" charset="-128"/>
              </a:rPr>
              <a:t>2%</a:t>
            </a:r>
          </a:p>
        </p:txBody>
      </p:sp>
      <p:sp>
        <p:nvSpPr>
          <p:cNvPr id="17" name="Rectangle 16">
            <a:extLst>
              <a:ext uri="{FF2B5EF4-FFF2-40B4-BE49-F238E27FC236}">
                <a16:creationId xmlns:a16="http://schemas.microsoft.com/office/drawing/2014/main" id="{E45A90BA-E2FD-4679-AD4D-5B5591AB8833}"/>
              </a:ext>
            </a:extLst>
          </p:cNvPr>
          <p:cNvSpPr/>
          <p:nvPr/>
        </p:nvSpPr>
        <p:spPr>
          <a:xfrm>
            <a:off x="9353550" y="3294148"/>
            <a:ext cx="2090229" cy="461665"/>
          </a:xfrm>
          <a:prstGeom prst="rect">
            <a:avLst/>
          </a:prstGeom>
          <a:solidFill>
            <a:srgbClr val="E8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Yu Gothic UI Semilight" panose="020B0400000000000000" pitchFamily="34" charset="-128"/>
                <a:ea typeface="Yu Gothic UI Semilight" panose="020B0400000000000000" pitchFamily="34" charset="-128"/>
              </a:rPr>
              <a:t>Transportation Staff</a:t>
            </a:r>
          </a:p>
          <a:p>
            <a:pPr algn="ctr"/>
            <a:r>
              <a:rPr lang="en-US" sz="1400" dirty="0">
                <a:solidFill>
                  <a:schemeClr val="bg1"/>
                </a:solidFill>
                <a:latin typeface="Yu Gothic UI Semilight" panose="020B0400000000000000" pitchFamily="34" charset="-128"/>
                <a:ea typeface="Yu Gothic UI Semilight" panose="020B0400000000000000" pitchFamily="34" charset="-128"/>
              </a:rPr>
              <a:t>3%</a:t>
            </a:r>
          </a:p>
        </p:txBody>
      </p:sp>
      <p:sp>
        <p:nvSpPr>
          <p:cNvPr id="18" name="Rectangle 17">
            <a:extLst>
              <a:ext uri="{FF2B5EF4-FFF2-40B4-BE49-F238E27FC236}">
                <a16:creationId xmlns:a16="http://schemas.microsoft.com/office/drawing/2014/main" id="{A89B3199-BE04-4F49-B8EB-024360350BD6}"/>
              </a:ext>
            </a:extLst>
          </p:cNvPr>
          <p:cNvSpPr/>
          <p:nvPr/>
        </p:nvSpPr>
        <p:spPr>
          <a:xfrm>
            <a:off x="9353550" y="3817744"/>
            <a:ext cx="2090229" cy="46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Yu Gothic UI Semilight" panose="020B0400000000000000" pitchFamily="34" charset="-128"/>
                <a:ea typeface="Yu Gothic UI Semilight" panose="020B0400000000000000" pitchFamily="34" charset="-128"/>
              </a:rPr>
              <a:t>Interpretation Staff</a:t>
            </a:r>
          </a:p>
          <a:p>
            <a:pPr algn="ctr"/>
            <a:r>
              <a:rPr lang="en-US" sz="1400" dirty="0">
                <a:solidFill>
                  <a:schemeClr val="bg1"/>
                </a:solidFill>
                <a:latin typeface="Yu Gothic UI Semilight" panose="020B0400000000000000" pitchFamily="34" charset="-128"/>
                <a:ea typeface="Yu Gothic UI Semilight" panose="020B0400000000000000" pitchFamily="34" charset="-128"/>
              </a:rPr>
              <a:t>4%</a:t>
            </a:r>
          </a:p>
        </p:txBody>
      </p:sp>
      <p:graphicFrame>
        <p:nvGraphicFramePr>
          <p:cNvPr id="19" name="Chart 18">
            <a:extLst>
              <a:ext uri="{FF2B5EF4-FFF2-40B4-BE49-F238E27FC236}">
                <a16:creationId xmlns:a16="http://schemas.microsoft.com/office/drawing/2014/main" id="{C97E793B-9455-4500-BC60-C8D5E83E959C}"/>
              </a:ext>
            </a:extLst>
          </p:cNvPr>
          <p:cNvGraphicFramePr>
            <a:graphicFrameLocks/>
          </p:cNvGraphicFramePr>
          <p:nvPr>
            <p:extLst>
              <p:ext uri="{D42A27DB-BD31-4B8C-83A1-F6EECF244321}">
                <p14:modId xmlns:p14="http://schemas.microsoft.com/office/powerpoint/2010/main" val="1207925840"/>
              </p:ext>
            </p:extLst>
          </p:nvPr>
        </p:nvGraphicFramePr>
        <p:xfrm>
          <a:off x="1533024" y="1476959"/>
          <a:ext cx="8892711" cy="51432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1584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 Total Care Team is shown in Figure 5-2. </a:t>
            </a:r>
          </a:p>
          <a:p>
            <a:r>
              <a:rPr lang="en-US" dirty="0"/>
              <a:t>Note: Percentages may not add to 100% due to rounding. </a:t>
            </a:r>
          </a:p>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1558655" y="498745"/>
            <a:ext cx="9074689" cy="1085850"/>
          </a:xfrm>
        </p:spPr>
        <p:txBody>
          <a:bodyPr>
            <a:normAutofit/>
          </a:bodyPr>
          <a:lstStyle/>
          <a:p>
            <a:r>
              <a:rPr lang="en-US" dirty="0"/>
              <a:t>Health Center Dental Staff</a:t>
            </a:r>
          </a:p>
          <a:p>
            <a:r>
              <a:rPr lang="en-US" sz="1800" dirty="0">
                <a:latin typeface="Yu Gothic UI Semibold" panose="020B0700000000000000" pitchFamily="34" charset="-128"/>
                <a:ea typeface="Yu Gothic UI Semibold" panose="020B0700000000000000" pitchFamily="34" charset="-128"/>
              </a:rPr>
              <a:t>Total: 17,583 Full-Time Equivalent</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a:xfrm>
            <a:off x="4348996" y="94299"/>
            <a:ext cx="2400300" cy="437029"/>
          </a:xfrm>
        </p:spPr>
        <p:txBody>
          <a:bodyPr/>
          <a:lstStyle/>
          <a:p>
            <a:r>
              <a:rPr lang="en-US" dirty="0"/>
              <a:t>Figure 5-8</a:t>
            </a:r>
          </a:p>
        </p:txBody>
      </p:sp>
      <p:grpSp>
        <p:nvGrpSpPr>
          <p:cNvPr id="10" name="Group 9">
            <a:extLst>
              <a:ext uri="{FF2B5EF4-FFF2-40B4-BE49-F238E27FC236}">
                <a16:creationId xmlns:a16="http://schemas.microsoft.com/office/drawing/2014/main" id="{62997C24-DC40-487C-8E17-4D4B87429F9E}"/>
              </a:ext>
            </a:extLst>
          </p:cNvPr>
          <p:cNvGrpSpPr/>
          <p:nvPr/>
        </p:nvGrpSpPr>
        <p:grpSpPr>
          <a:xfrm>
            <a:off x="9500507" y="114300"/>
            <a:ext cx="2628900" cy="2486025"/>
            <a:chOff x="9183889" y="314325"/>
            <a:chExt cx="2628900" cy="2486025"/>
          </a:xfrm>
        </p:grpSpPr>
        <p:graphicFrame>
          <p:nvGraphicFramePr>
            <p:cNvPr id="7" name="Chart 6">
              <a:extLst>
                <a:ext uri="{FF2B5EF4-FFF2-40B4-BE49-F238E27FC236}">
                  <a16:creationId xmlns:a16="http://schemas.microsoft.com/office/drawing/2014/main" id="{3752D5C7-8639-4CCC-B59E-963DE7CE32E4}"/>
                </a:ext>
              </a:extLst>
            </p:cNvPr>
            <p:cNvGraphicFramePr>
              <a:graphicFrameLocks/>
            </p:cNvGraphicFramePr>
            <p:nvPr>
              <p:extLst>
                <p:ext uri="{D42A27DB-BD31-4B8C-83A1-F6EECF244321}">
                  <p14:modId xmlns:p14="http://schemas.microsoft.com/office/powerpoint/2010/main" val="3832548154"/>
                </p:ext>
              </p:extLst>
            </p:nvPr>
          </p:nvGraphicFramePr>
          <p:xfrm>
            <a:off x="9228880" y="314325"/>
            <a:ext cx="2538919" cy="24860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3F00E331-E290-46CB-8605-392BA74B3DE9}"/>
                </a:ext>
              </a:extLst>
            </p:cNvPr>
            <p:cNvSpPr txBox="1"/>
            <p:nvPr/>
          </p:nvSpPr>
          <p:spPr>
            <a:xfrm>
              <a:off x="9183889" y="2469138"/>
              <a:ext cx="2628900" cy="3102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5E5E5E"/>
                  </a:solidFill>
                  <a:latin typeface="Yu Gothic UI Semilight" panose="020B0400000000000000" pitchFamily="34" charset="-128"/>
                  <a:ea typeface="Yu Gothic UI Semilight" panose="020B0400000000000000" pitchFamily="34" charset="-128"/>
                </a:rPr>
                <a:t>Share of Total Care Team*</a:t>
              </a:r>
            </a:p>
          </p:txBody>
        </p:sp>
      </p:grpSp>
      <p:graphicFrame>
        <p:nvGraphicFramePr>
          <p:cNvPr id="15" name="Chart 14">
            <a:extLst>
              <a:ext uri="{FF2B5EF4-FFF2-40B4-BE49-F238E27FC236}">
                <a16:creationId xmlns:a16="http://schemas.microsoft.com/office/drawing/2014/main" id="{1621BF3C-CDDF-46A2-A665-71CA508443BF}"/>
              </a:ext>
            </a:extLst>
          </p:cNvPr>
          <p:cNvGraphicFramePr>
            <a:graphicFrameLocks/>
          </p:cNvGraphicFramePr>
          <p:nvPr>
            <p:extLst>
              <p:ext uri="{D42A27DB-BD31-4B8C-83A1-F6EECF244321}">
                <p14:modId xmlns:p14="http://schemas.microsoft.com/office/powerpoint/2010/main" val="2731249273"/>
              </p:ext>
            </p:extLst>
          </p:nvPr>
        </p:nvGraphicFramePr>
        <p:xfrm>
          <a:off x="1687565" y="1041670"/>
          <a:ext cx="7749905" cy="49019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621BF3C-CDDF-46A2-A665-71CA508443BF}"/>
              </a:ext>
            </a:extLst>
          </p:cNvPr>
          <p:cNvGraphicFramePr>
            <a:graphicFrameLocks/>
          </p:cNvGraphicFramePr>
          <p:nvPr>
            <p:extLst>
              <p:ext uri="{D42A27DB-BD31-4B8C-83A1-F6EECF244321}">
                <p14:modId xmlns:p14="http://schemas.microsoft.com/office/powerpoint/2010/main" val="780848802"/>
              </p:ext>
            </p:extLst>
          </p:nvPr>
        </p:nvGraphicFramePr>
        <p:xfrm>
          <a:off x="2066924" y="1400175"/>
          <a:ext cx="8058150" cy="5114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7162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a:t>Table of Contents</a:t>
            </a:r>
          </a:p>
        </p:txBody>
      </p:sp>
      <p:sp>
        <p:nvSpPr>
          <p:cNvPr id="7" name="TextBox 6"/>
          <p:cNvSpPr txBox="1"/>
          <p:nvPr/>
        </p:nvSpPr>
        <p:spPr>
          <a:xfrm>
            <a:off x="752476" y="1257300"/>
            <a:ext cx="10715624" cy="5909310"/>
          </a:xfrm>
          <a:prstGeom prst="rect">
            <a:avLst/>
          </a:prstGeom>
          <a:noFill/>
        </p:spPr>
        <p:txBody>
          <a:bodyPr wrap="square" rtlCol="0">
            <a:spAutoFit/>
          </a:bodyPr>
          <a:lstStyle/>
          <a:p>
            <a:pPr lvl="0">
              <a:spcAft>
                <a:spcPts val="600"/>
              </a:spcAft>
            </a:pPr>
            <a:r>
              <a:rPr lang="en-US" sz="1900" b="1" u="sng" dirty="0">
                <a:solidFill>
                  <a:srgbClr val="E87200"/>
                </a:solidFill>
                <a:latin typeface="Yu Gothic UI Semibold" panose="020B0700000000000000" pitchFamily="34" charset="-128"/>
                <a:ea typeface="Yu Gothic UI Semibold" panose="020B0700000000000000" pitchFamily="34" charset="-128"/>
                <a:hlinkClick r:id="rId3" action="ppaction://hlinksldjump"/>
              </a:rPr>
              <a:t>Section 4: Cost-Effective Care</a:t>
            </a:r>
            <a:endParaRPr lang="en-US" dirty="0">
              <a:solidFill>
                <a:srgbClr val="003C6A"/>
              </a:solidFill>
              <a:latin typeface="Yu Gothic UI Semibold" panose="020B0700000000000000" pitchFamily="34" charset="-128"/>
              <a:ea typeface="Yu Gothic UI Semibold" panose="020B0700000000000000" pitchFamily="34" charset="-128"/>
            </a:endParaRPr>
          </a:p>
          <a:p>
            <a:pPr lvl="0" defTabSz="574675"/>
            <a:r>
              <a:rPr lang="en-US" sz="1500" dirty="0">
                <a:solidFill>
                  <a:srgbClr val="003C6A"/>
                </a:solidFill>
                <a:latin typeface="Yu Gothic UI Semilight" panose="020B0400000000000000" pitchFamily="34" charset="-128"/>
                <a:ea typeface="Yu Gothic UI Semilight" panose="020B0400000000000000" pitchFamily="34" charset="-128"/>
              </a:rPr>
              <a:t>4-1	Health Centers are Increasingly Participating in New Payment and Delivery System Models</a:t>
            </a:r>
          </a:p>
          <a:p>
            <a:pPr lvl="0" defTabSz="574675"/>
            <a:r>
              <a:rPr lang="en-US" sz="1500" dirty="0">
                <a:solidFill>
                  <a:srgbClr val="003C6A"/>
                </a:solidFill>
                <a:latin typeface="Yu Gothic UI Semilight" panose="020B0400000000000000" pitchFamily="34" charset="-128"/>
                <a:ea typeface="Yu Gothic UI Semilight" panose="020B0400000000000000" pitchFamily="34" charset="-128"/>
              </a:rPr>
              <a:t>4-2	Health Centers Save 24% Per Medicaid Patient Compared to Other Providers</a:t>
            </a:r>
          </a:p>
          <a:p>
            <a:pPr lvl="0" defTabSz="574675"/>
            <a:r>
              <a:rPr lang="en-US" sz="1500" dirty="0">
                <a:solidFill>
                  <a:srgbClr val="003C6A"/>
                </a:solidFill>
                <a:latin typeface="Yu Gothic UI Semilight" panose="020B0400000000000000" pitchFamily="34" charset="-128"/>
                <a:ea typeface="Yu Gothic UI Semilight" panose="020B0400000000000000" pitchFamily="34" charset="-128"/>
              </a:rPr>
              <a:t>4-3	Health Centers Have Lower Total Spending Per Medicaid Patient Compared to Other Providers</a:t>
            </a:r>
          </a:p>
          <a:p>
            <a:pPr lvl="0" defTabSz="574675"/>
            <a:r>
              <a:rPr lang="en-US" sz="1500" dirty="0">
                <a:solidFill>
                  <a:srgbClr val="003C6A"/>
                </a:solidFill>
                <a:latin typeface="Yu Gothic UI Semilight" panose="020B0400000000000000" pitchFamily="34" charset="-128"/>
                <a:ea typeface="Yu Gothic UI Semilight" panose="020B0400000000000000" pitchFamily="34" charset="-128"/>
              </a:rPr>
              <a:t>4-4	Health Center Medicaid Revenues as a Percent of Total Medicaid Expenditures</a:t>
            </a:r>
          </a:p>
          <a:p>
            <a:pPr lvl="0" defTabSz="574675"/>
            <a:r>
              <a:rPr lang="en-US" sz="1500" dirty="0">
                <a:solidFill>
                  <a:srgbClr val="003C6A"/>
                </a:solidFill>
                <a:latin typeface="Yu Gothic UI Semilight" panose="020B0400000000000000" pitchFamily="34" charset="-128"/>
                <a:ea typeface="Yu Gothic UI Semilight" panose="020B0400000000000000" pitchFamily="34" charset="-128"/>
              </a:rPr>
              <a:t>4-5	Health Centers are Associated with Lower Total Costs of Care for Medicare Patients Compared to Other Providers</a:t>
            </a:r>
          </a:p>
          <a:p>
            <a:pPr lvl="0" defTabSz="574675"/>
            <a:r>
              <a:rPr lang="en-US" sz="1500" dirty="0">
                <a:solidFill>
                  <a:srgbClr val="003C6A"/>
                </a:solidFill>
                <a:latin typeface="Yu Gothic UI Semilight" panose="020B0400000000000000" pitchFamily="34" charset="-128"/>
                <a:ea typeface="Yu Gothic UI Semilight" panose="020B0400000000000000" pitchFamily="34" charset="-128"/>
              </a:rPr>
              <a:t>4-6	Medicare Spending is Lower in Areas Where Health Centers Serve More Low-Income Residents</a:t>
            </a:r>
          </a:p>
          <a:p>
            <a:pPr lvl="0" defTabSz="574675"/>
            <a:r>
              <a:rPr lang="en-US" sz="1500" dirty="0">
                <a:solidFill>
                  <a:srgbClr val="003C6A"/>
                </a:solidFill>
                <a:latin typeface="Yu Gothic UI Semilight" panose="020B0400000000000000" pitchFamily="34" charset="-128"/>
                <a:ea typeface="Yu Gothic UI Semilight" panose="020B0400000000000000" pitchFamily="34" charset="-128"/>
              </a:rPr>
              <a:t>4-7	Health Centers Save 35% Per Child Compared to Other Providers</a:t>
            </a:r>
          </a:p>
          <a:p>
            <a:pPr lvl="0" defTabSz="574675"/>
            <a:r>
              <a:rPr lang="en-US" sz="1500" dirty="0">
                <a:solidFill>
                  <a:srgbClr val="003C6A"/>
                </a:solidFill>
                <a:latin typeface="Yu Gothic UI Semilight" panose="020B0400000000000000" pitchFamily="34" charset="-128"/>
                <a:ea typeface="Yu Gothic UI Semilight" panose="020B0400000000000000" pitchFamily="34" charset="-128"/>
              </a:rPr>
              <a:t>4-8	Health Centers Save $1,263 (or 24%) Per Patient Per Year</a:t>
            </a:r>
          </a:p>
          <a:p>
            <a:pPr lvl="0" defTabSz="574675"/>
            <a:endParaRPr lang="en-US" sz="1500" dirty="0">
              <a:solidFill>
                <a:srgbClr val="003C6A"/>
              </a:solidFill>
              <a:latin typeface="Yu Gothic UI Semilight" panose="020B0400000000000000" pitchFamily="34" charset="-128"/>
              <a:ea typeface="Yu Gothic UI Semilight" panose="020B0400000000000000" pitchFamily="34" charset="-128"/>
            </a:endParaRPr>
          </a:p>
          <a:p>
            <a:pPr lvl="0">
              <a:spcAft>
                <a:spcPts val="600"/>
              </a:spcAft>
            </a:pPr>
            <a:r>
              <a:rPr lang="en-US" sz="1900" b="1" u="sng" dirty="0">
                <a:solidFill>
                  <a:srgbClr val="E87200"/>
                </a:solidFill>
                <a:latin typeface="Yu Gothic UI Semibold" panose="020B0700000000000000" pitchFamily="34" charset="-128"/>
                <a:ea typeface="Yu Gothic UI Semibold" panose="020B0700000000000000" pitchFamily="34" charset="-128"/>
                <a:hlinkClick r:id="" action="ppaction://noaction"/>
              </a:rPr>
              <a:t>Section 5: Health Center Services and Staffing</a:t>
            </a:r>
            <a:endParaRPr lang="en-US" sz="1900" b="1" dirty="0">
              <a:solidFill>
                <a:srgbClr val="E87200"/>
              </a:solidFill>
              <a:latin typeface="Yu Gothic UI Semibold" panose="020B0700000000000000" pitchFamily="34" charset="-128"/>
              <a:ea typeface="Yu Gothic UI Semibold" panose="020B0700000000000000" pitchFamily="34" charset="-128"/>
            </a:endParaRP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	Growth in Health Center Clinical Staff, 2010 - 2020</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5-2	Health Center Care Team Staff Provide a Broad Array of Services</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5-3	Health Centers Test Hundreds of Thousands of Patients for COVID-19 Each Week in 2020</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5-4	Health Centers Rapidly Expanded Their Ability to Test Patients for COVID-19</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5-5	Health Center Medical Services Staff, 2020</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5-6	Health Centers are Hiring Non-Physician Providers at Higher Rates than Physicians</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5-7	Health Center Enabling Services and Other Programs Staff, 2020</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5-8	Health Center Dental Staff, 2020</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5-9	Percent of Health Centers Offering Dental Services Onsite, 2020</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5-10	Health Center Behavioral Health Staff, 2020</a:t>
            </a:r>
          </a:p>
          <a:p>
            <a:pPr lvl="0" defTabSz="633413">
              <a:tabLst>
                <a:tab pos="574675" algn="l"/>
              </a:tabLst>
            </a:pPr>
            <a:endParaRPr lang="en-US" sz="1500" dirty="0">
              <a:solidFill>
                <a:srgbClr val="003C6A"/>
              </a:solidFill>
              <a:latin typeface="Yu Gothic UI Semilight" panose="020B0400000000000000" pitchFamily="34" charset="-128"/>
              <a:ea typeface="Yu Gothic UI Semilight" panose="020B0400000000000000" pitchFamily="34" charset="-128"/>
            </a:endParaRPr>
          </a:p>
          <a:p>
            <a:pPr defTabSz="633413">
              <a:tabLst>
                <a:tab pos="574675" algn="l"/>
              </a:tabLst>
            </a:pPr>
            <a:endParaRPr lang="en-US" sz="1500" dirty="0">
              <a:solidFill>
                <a:srgbClr val="003C6A"/>
              </a:solidFill>
              <a:latin typeface="Yu Gothic UI Semilight" panose="020B0400000000000000" pitchFamily="34" charset="-128"/>
              <a:ea typeface="Yu Gothic UI Semilight" panose="020B0400000000000000" pitchFamily="34" charset="-128"/>
            </a:endParaRPr>
          </a:p>
          <a:p>
            <a:pPr lvl="0" defTabSz="574675"/>
            <a:endParaRPr lang="en-US" sz="1500" dirty="0">
              <a:solidFill>
                <a:srgbClr val="003C6A"/>
              </a:solidFill>
              <a:latin typeface="Yu Gothic UI Semilight" panose="020B0400000000000000" pitchFamily="34" charset="-128"/>
              <a:ea typeface="Yu Gothic UI Semilight" panose="020B0400000000000000" pitchFamily="34" charset="-12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407" y="6172172"/>
            <a:ext cx="1702443" cy="457228"/>
          </a:xfrm>
          <a:prstGeom prst="rect">
            <a:avLst/>
          </a:prstGeom>
        </p:spPr>
      </p:pic>
    </p:spTree>
    <p:extLst>
      <p:ext uri="{BB962C8B-B14F-4D97-AF65-F5344CB8AC3E}">
        <p14:creationId xmlns:p14="http://schemas.microsoft.com/office/powerpoint/2010/main" val="1807241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501B4B81-D8DC-4A2A-BC2D-43F4B334C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733" y="1265271"/>
            <a:ext cx="7246534" cy="5021886"/>
          </a:xfrm>
          <a:prstGeom prst="rect">
            <a:avLst/>
          </a:prstGeom>
        </p:spPr>
      </p:pic>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5-9</a:t>
            </a:r>
          </a:p>
        </p:txBody>
      </p:sp>
      <p:sp>
        <p:nvSpPr>
          <p:cNvPr id="7" name="TextBox 6">
            <a:extLst>
              <a:ext uri="{FF2B5EF4-FFF2-40B4-BE49-F238E27FC236}">
                <a16:creationId xmlns:a16="http://schemas.microsoft.com/office/drawing/2014/main" id="{51C94B09-AD26-44B1-993C-D364D3ADB25B}"/>
              </a:ext>
            </a:extLst>
          </p:cNvPr>
          <p:cNvSpPr txBox="1"/>
          <p:nvPr/>
        </p:nvSpPr>
        <p:spPr>
          <a:xfrm>
            <a:off x="325459" y="4337186"/>
            <a:ext cx="2968581" cy="923330"/>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82% of health centers provide dental services onsite.</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Percent of Health Centers with the Capacity to Offer </a:t>
            </a:r>
          </a:p>
          <a:p>
            <a:r>
              <a:rPr lang="en-US" dirty="0">
                <a:latin typeface="Yu Gothic UI Semibold" panose="020B0700000000000000" pitchFamily="34" charset="-128"/>
                <a:ea typeface="Yu Gothic UI Semibold" panose="020B0700000000000000" pitchFamily="34" charset="-128"/>
              </a:rPr>
              <a:t>Dental Services </a:t>
            </a:r>
            <a:r>
              <a:rPr lang="en-US" dirty="0"/>
              <a:t>Onsite, 2020</a:t>
            </a:r>
          </a:p>
        </p:txBody>
      </p:sp>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lstStyle/>
          <a:p>
            <a:r>
              <a:rPr lang="en-US" dirty="0"/>
              <a:t>Notes: National figure includes all 1,375 health centers in every state, territory, and D.C. Some territories are not shown in the map above. Binned by quartile for states and territories shown. Based on the number of health centers employing more than 0 full-time equivalent dental staff. </a:t>
            </a:r>
          </a:p>
          <a:p>
            <a:r>
              <a:rPr lang="en-US" dirty="0"/>
              <a:t>Source: 2020 Uniform Data System. Bureau of Primary Health Care, HRSA, DHHS. </a:t>
            </a:r>
            <a:endParaRPr lang="en-US" dirty="0">
              <a:highlight>
                <a:srgbClr val="FFFF00"/>
              </a:highlight>
            </a:endParaRPr>
          </a:p>
        </p:txBody>
      </p:sp>
      <p:pic>
        <p:nvPicPr>
          <p:cNvPr id="11" name="Picture 10">
            <a:extLst>
              <a:ext uri="{FF2B5EF4-FFF2-40B4-BE49-F238E27FC236}">
                <a16:creationId xmlns:a16="http://schemas.microsoft.com/office/drawing/2014/main" id="{D25EA162-90F9-430F-AB28-C145ED012484}"/>
              </a:ext>
            </a:extLst>
          </p:cNvPr>
          <p:cNvPicPr>
            <a:picLocks noChangeAspect="1"/>
          </p:cNvPicPr>
          <p:nvPr/>
        </p:nvPicPr>
        <p:blipFill>
          <a:blip r:embed="rId4"/>
          <a:stretch>
            <a:fillRect/>
          </a:stretch>
        </p:blipFill>
        <p:spPr>
          <a:xfrm>
            <a:off x="9532599" y="2649215"/>
            <a:ext cx="1203960" cy="1158240"/>
          </a:xfrm>
          <a:prstGeom prst="rect">
            <a:avLst/>
          </a:prstGeom>
        </p:spPr>
      </p:pic>
    </p:spTree>
    <p:extLst>
      <p:ext uri="{BB962C8B-B14F-4D97-AF65-F5344CB8AC3E}">
        <p14:creationId xmlns:p14="http://schemas.microsoft.com/office/powerpoint/2010/main" val="10829427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 Total Care Team is shown in Figure 5-2. </a:t>
            </a:r>
          </a:p>
          <a:p>
            <a:r>
              <a:rPr lang="en-US" dirty="0"/>
              <a:t>Note: Percentages may not add to 100% due to rounding. </a:t>
            </a:r>
          </a:p>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1558655" y="581895"/>
            <a:ext cx="9074689" cy="1085850"/>
          </a:xfrm>
        </p:spPr>
        <p:txBody>
          <a:bodyPr>
            <a:normAutofit/>
          </a:bodyPr>
          <a:lstStyle/>
          <a:p>
            <a:r>
              <a:rPr lang="en-US" dirty="0"/>
              <a:t>Health Center Behavioral Health Staff</a:t>
            </a:r>
          </a:p>
          <a:p>
            <a:r>
              <a:rPr lang="en-US" sz="1800" dirty="0">
                <a:latin typeface="Yu Gothic UI Semibold" panose="020B0700000000000000" pitchFamily="34" charset="-128"/>
                <a:ea typeface="Yu Gothic UI Semibold" panose="020B0700000000000000" pitchFamily="34" charset="-128"/>
              </a:rPr>
              <a:t>Total: 16,811 Full-Time Equivalent</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a:noFill/>
        </p:spPr>
        <p:txBody>
          <a:bodyPr/>
          <a:lstStyle/>
          <a:p>
            <a:r>
              <a:rPr lang="en-US" dirty="0"/>
              <a:t>Figure 5-10</a:t>
            </a:r>
          </a:p>
        </p:txBody>
      </p:sp>
      <p:grpSp>
        <p:nvGrpSpPr>
          <p:cNvPr id="10" name="Group 9">
            <a:extLst>
              <a:ext uri="{FF2B5EF4-FFF2-40B4-BE49-F238E27FC236}">
                <a16:creationId xmlns:a16="http://schemas.microsoft.com/office/drawing/2014/main" id="{62997C24-DC40-487C-8E17-4D4B87429F9E}"/>
              </a:ext>
            </a:extLst>
          </p:cNvPr>
          <p:cNvGrpSpPr/>
          <p:nvPr/>
        </p:nvGrpSpPr>
        <p:grpSpPr>
          <a:xfrm>
            <a:off x="9500507" y="114300"/>
            <a:ext cx="2628900" cy="2486025"/>
            <a:chOff x="9183889" y="314325"/>
            <a:chExt cx="2628900" cy="2486025"/>
          </a:xfrm>
        </p:grpSpPr>
        <p:graphicFrame>
          <p:nvGraphicFramePr>
            <p:cNvPr id="7" name="Chart 6">
              <a:extLst>
                <a:ext uri="{FF2B5EF4-FFF2-40B4-BE49-F238E27FC236}">
                  <a16:creationId xmlns:a16="http://schemas.microsoft.com/office/drawing/2014/main" id="{3752D5C7-8639-4CCC-B59E-963DE7CE32E4}"/>
                </a:ext>
              </a:extLst>
            </p:cNvPr>
            <p:cNvGraphicFramePr>
              <a:graphicFrameLocks/>
            </p:cNvGraphicFramePr>
            <p:nvPr>
              <p:extLst>
                <p:ext uri="{D42A27DB-BD31-4B8C-83A1-F6EECF244321}">
                  <p14:modId xmlns:p14="http://schemas.microsoft.com/office/powerpoint/2010/main" val="4215428527"/>
                </p:ext>
              </p:extLst>
            </p:nvPr>
          </p:nvGraphicFramePr>
          <p:xfrm>
            <a:off x="9228880" y="314325"/>
            <a:ext cx="2538919" cy="24860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3F00E331-E290-46CB-8605-392BA74B3DE9}"/>
                </a:ext>
              </a:extLst>
            </p:cNvPr>
            <p:cNvSpPr txBox="1"/>
            <p:nvPr/>
          </p:nvSpPr>
          <p:spPr>
            <a:xfrm>
              <a:off x="9183889" y="2469138"/>
              <a:ext cx="2628900" cy="3102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5E5E5E"/>
                  </a:solidFill>
                  <a:latin typeface="Yu Gothic UI Semilight" panose="020B0400000000000000" pitchFamily="34" charset="-128"/>
                  <a:ea typeface="Yu Gothic UI Semilight" panose="020B0400000000000000" pitchFamily="34" charset="-128"/>
                </a:rPr>
                <a:t>Share of Total Care Team*</a:t>
              </a:r>
            </a:p>
          </p:txBody>
        </p:sp>
      </p:grpSp>
      <p:graphicFrame>
        <p:nvGraphicFramePr>
          <p:cNvPr id="11" name="Chart 10">
            <a:extLst>
              <a:ext uri="{FF2B5EF4-FFF2-40B4-BE49-F238E27FC236}">
                <a16:creationId xmlns:a16="http://schemas.microsoft.com/office/drawing/2014/main" id="{CBB0121E-D419-4A3B-BF0E-98969DE483D0}"/>
              </a:ext>
            </a:extLst>
          </p:cNvPr>
          <p:cNvGraphicFramePr>
            <a:graphicFrameLocks/>
          </p:cNvGraphicFramePr>
          <p:nvPr>
            <p:extLst>
              <p:ext uri="{D42A27DB-BD31-4B8C-83A1-F6EECF244321}">
                <p14:modId xmlns:p14="http://schemas.microsoft.com/office/powerpoint/2010/main" val="3063992430"/>
              </p:ext>
            </p:extLst>
          </p:nvPr>
        </p:nvGraphicFramePr>
        <p:xfrm>
          <a:off x="1352550" y="1657350"/>
          <a:ext cx="851535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4213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Source: 2010 &amp; 2020 Uniform Data System, Bureau of Primary Health Care, HRSA, DHHS. </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543050"/>
          </a:xfrm>
        </p:spPr>
        <p:txBody>
          <a:bodyPr>
            <a:normAutofit/>
          </a:bodyPr>
          <a:lstStyle/>
          <a:p>
            <a:r>
              <a:rPr lang="en-US" dirty="0"/>
              <a:t>Health Centers Have Responded to an Increasing Need for</a:t>
            </a:r>
          </a:p>
          <a:p>
            <a:r>
              <a:rPr lang="en-US" dirty="0"/>
              <a:t>Substance Use Disorder (SUD) Treatment and Therapy</a:t>
            </a:r>
          </a:p>
          <a:p>
            <a:r>
              <a:rPr lang="en-US" dirty="0"/>
              <a:t>By Building Their Capacity and Integrating Care</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5-11</a:t>
            </a:r>
          </a:p>
        </p:txBody>
      </p:sp>
      <p:grpSp>
        <p:nvGrpSpPr>
          <p:cNvPr id="38" name="Group 37">
            <a:extLst>
              <a:ext uri="{FF2B5EF4-FFF2-40B4-BE49-F238E27FC236}">
                <a16:creationId xmlns:a16="http://schemas.microsoft.com/office/drawing/2014/main" id="{334DCC64-46F9-46E7-9C20-8FC99B68E831}"/>
              </a:ext>
            </a:extLst>
          </p:cNvPr>
          <p:cNvGrpSpPr/>
          <p:nvPr/>
        </p:nvGrpSpPr>
        <p:grpSpPr>
          <a:xfrm>
            <a:off x="586123" y="2571750"/>
            <a:ext cx="11019755" cy="3499162"/>
            <a:chOff x="723900" y="2286000"/>
            <a:chExt cx="11019755" cy="3499162"/>
          </a:xfrm>
        </p:grpSpPr>
        <p:sp>
          <p:nvSpPr>
            <p:cNvPr id="7" name="TextBox 6">
              <a:extLst>
                <a:ext uri="{FF2B5EF4-FFF2-40B4-BE49-F238E27FC236}">
                  <a16:creationId xmlns:a16="http://schemas.microsoft.com/office/drawing/2014/main" id="{873B69D3-6D55-4417-9187-AA826199FAFD}"/>
                </a:ext>
              </a:extLst>
            </p:cNvPr>
            <p:cNvSpPr txBox="1"/>
            <p:nvPr/>
          </p:nvSpPr>
          <p:spPr>
            <a:xfrm>
              <a:off x="723900" y="2743200"/>
              <a:ext cx="2363240" cy="954107"/>
            </a:xfrm>
            <a:prstGeom prst="rect">
              <a:avLst/>
            </a:prstGeom>
            <a:noFill/>
          </p:spPr>
          <p:txBody>
            <a:bodyPr wrap="square" rtlCol="0">
              <a:spAutoFit/>
            </a:bodyPr>
            <a:lstStyle/>
            <a:p>
              <a:pPr algn="ctr"/>
              <a:r>
                <a:rPr lang="en-US" sz="1400" dirty="0">
                  <a:latin typeface="Yu Gothic UI Semibold" panose="020B0700000000000000" pitchFamily="34" charset="-128"/>
                  <a:ea typeface="Yu Gothic UI Semibold" panose="020B0700000000000000" pitchFamily="34" charset="-128"/>
                </a:rPr>
                <a:t>Health centers have </a:t>
              </a:r>
              <a:r>
                <a:rPr lang="en-US" sz="1400" dirty="0">
                  <a:solidFill>
                    <a:schemeClr val="accent2"/>
                  </a:solidFill>
                  <a:latin typeface="Yu Gothic UI Semibold" panose="020B0700000000000000" pitchFamily="34" charset="-128"/>
                  <a:ea typeface="Yu Gothic UI Semibold" panose="020B0700000000000000" pitchFamily="34" charset="-128"/>
                </a:rPr>
                <a:t>tripled their behavioral health staff</a:t>
              </a:r>
              <a:r>
                <a:rPr lang="en-US" sz="1400" dirty="0">
                  <a:latin typeface="Yu Gothic UI Semibold" panose="020B0700000000000000" pitchFamily="34" charset="-128"/>
                  <a:ea typeface="Yu Gothic UI Semibold" panose="020B0700000000000000" pitchFamily="34" charset="-128"/>
                </a:rPr>
                <a:t> over the past 10 years.</a:t>
              </a:r>
            </a:p>
          </p:txBody>
        </p:sp>
        <p:sp>
          <p:nvSpPr>
            <p:cNvPr id="8" name="TextBox 7">
              <a:extLst>
                <a:ext uri="{FF2B5EF4-FFF2-40B4-BE49-F238E27FC236}">
                  <a16:creationId xmlns:a16="http://schemas.microsoft.com/office/drawing/2014/main" id="{1C39F972-CBC0-457A-8A3E-2EBAC9F57149}"/>
                </a:ext>
              </a:extLst>
            </p:cNvPr>
            <p:cNvSpPr txBox="1"/>
            <p:nvPr/>
          </p:nvSpPr>
          <p:spPr>
            <a:xfrm>
              <a:off x="3642570" y="4272855"/>
              <a:ext cx="2363240" cy="1384995"/>
            </a:xfrm>
            <a:prstGeom prst="rect">
              <a:avLst/>
            </a:prstGeom>
            <a:noFill/>
          </p:spPr>
          <p:txBody>
            <a:bodyPr wrap="square" rtlCol="0">
              <a:spAutoFit/>
            </a:bodyPr>
            <a:lstStyle/>
            <a:p>
              <a:pPr algn="ctr"/>
              <a:r>
                <a:rPr lang="en-US" sz="1400" dirty="0">
                  <a:latin typeface="Yu Gothic UI Semibold" panose="020B0700000000000000" pitchFamily="34" charset="-128"/>
                  <a:ea typeface="Yu Gothic UI Semibold" panose="020B0700000000000000" pitchFamily="34" charset="-128"/>
                </a:rPr>
                <a:t>Health center providers performed evidence-based screening, intervention, and referral procedure (SBIRT) for</a:t>
              </a:r>
              <a:r>
                <a:rPr lang="en-US" sz="1400" dirty="0">
                  <a:solidFill>
                    <a:schemeClr val="accent2"/>
                  </a:solidFill>
                  <a:latin typeface="Yu Gothic UI Semibold" panose="020B0700000000000000" pitchFamily="34" charset="-128"/>
                  <a:ea typeface="Yu Gothic UI Semibold" panose="020B0700000000000000" pitchFamily="34" charset="-128"/>
                </a:rPr>
                <a:t> almost 1.3 million patients </a:t>
              </a:r>
              <a:r>
                <a:rPr lang="en-US" sz="1400" dirty="0">
                  <a:latin typeface="Yu Gothic UI Semibold" panose="020B0700000000000000" pitchFamily="34" charset="-128"/>
                  <a:ea typeface="Yu Gothic UI Semibold" panose="020B0700000000000000" pitchFamily="34" charset="-128"/>
                </a:rPr>
                <a:t>in 2020.</a:t>
              </a:r>
            </a:p>
          </p:txBody>
        </p:sp>
        <p:sp>
          <p:nvSpPr>
            <p:cNvPr id="9" name="TextBox 8">
              <a:extLst>
                <a:ext uri="{FF2B5EF4-FFF2-40B4-BE49-F238E27FC236}">
                  <a16:creationId xmlns:a16="http://schemas.microsoft.com/office/drawing/2014/main" id="{2BFA14A1-B195-4602-AAB9-8CAD81E47203}"/>
                </a:ext>
              </a:extLst>
            </p:cNvPr>
            <p:cNvSpPr txBox="1"/>
            <p:nvPr/>
          </p:nvSpPr>
          <p:spPr>
            <a:xfrm>
              <a:off x="6727659" y="2356068"/>
              <a:ext cx="2564235" cy="1600438"/>
            </a:xfrm>
            <a:prstGeom prst="rect">
              <a:avLst/>
            </a:prstGeom>
            <a:noFill/>
          </p:spPr>
          <p:txBody>
            <a:bodyPr wrap="square" rtlCol="0">
              <a:spAutoFit/>
            </a:bodyPr>
            <a:lstStyle/>
            <a:p>
              <a:pPr algn="ctr"/>
              <a:r>
                <a:rPr lang="en-US" sz="1400" dirty="0">
                  <a:latin typeface="Yu Gothic UI Semibold" panose="020B0700000000000000" pitchFamily="34" charset="-128"/>
                  <a:ea typeface="Yu Gothic UI Semibold" panose="020B0700000000000000" pitchFamily="34" charset="-128"/>
                </a:rPr>
                <a:t>There are </a:t>
              </a:r>
              <a:r>
                <a:rPr lang="en-US" sz="1400" dirty="0">
                  <a:solidFill>
                    <a:schemeClr val="accent2"/>
                  </a:solidFill>
                  <a:latin typeface="Yu Gothic UI Semibold" panose="020B0700000000000000" pitchFamily="34" charset="-128"/>
                  <a:ea typeface="Yu Gothic UI Semibold" panose="020B0700000000000000" pitchFamily="34" charset="-128"/>
                </a:rPr>
                <a:t>8,400 </a:t>
              </a:r>
              <a:r>
                <a:rPr lang="en-US" sz="1400" dirty="0">
                  <a:latin typeface="Yu Gothic UI Semibold" panose="020B0700000000000000" pitchFamily="34" charset="-128"/>
                  <a:ea typeface="Yu Gothic UI Semibold" panose="020B0700000000000000" pitchFamily="34" charset="-128"/>
                </a:rPr>
                <a:t>health center physicians, certified nurse practitioners, and physician assistants with authorization to provide </a:t>
              </a:r>
              <a:r>
                <a:rPr lang="en-US" sz="1400" dirty="0">
                  <a:solidFill>
                    <a:schemeClr val="accent2"/>
                  </a:solidFill>
                  <a:latin typeface="Yu Gothic UI Semibold" panose="020B0700000000000000" pitchFamily="34" charset="-128"/>
                  <a:ea typeface="Yu Gothic UI Semibold" panose="020B0700000000000000" pitchFamily="34" charset="-128"/>
                </a:rPr>
                <a:t>medication-assisted treatment </a:t>
              </a:r>
              <a:r>
                <a:rPr lang="en-US" sz="1400" dirty="0">
                  <a:latin typeface="Yu Gothic UI Semibold" panose="020B0700000000000000" pitchFamily="34" charset="-128"/>
                  <a:ea typeface="Yu Gothic UI Semibold" panose="020B0700000000000000" pitchFamily="34" charset="-128"/>
                </a:rPr>
                <a:t>for opioid addiction. </a:t>
              </a:r>
            </a:p>
          </p:txBody>
        </p:sp>
        <p:sp>
          <p:nvSpPr>
            <p:cNvPr id="10" name="TextBox 9">
              <a:extLst>
                <a:ext uri="{FF2B5EF4-FFF2-40B4-BE49-F238E27FC236}">
                  <a16:creationId xmlns:a16="http://schemas.microsoft.com/office/drawing/2014/main" id="{7A32D111-D573-4485-BD8C-0DA8C9E0E9DF}"/>
                </a:ext>
              </a:extLst>
            </p:cNvPr>
            <p:cNvSpPr txBox="1"/>
            <p:nvPr/>
          </p:nvSpPr>
          <p:spPr>
            <a:xfrm>
              <a:off x="9291894" y="4373999"/>
              <a:ext cx="2451761" cy="954107"/>
            </a:xfrm>
            <a:prstGeom prst="rect">
              <a:avLst/>
            </a:prstGeom>
            <a:noFill/>
          </p:spPr>
          <p:txBody>
            <a:bodyPr wrap="square" rtlCol="0">
              <a:spAutoFit/>
            </a:bodyPr>
            <a:lstStyle/>
            <a:p>
              <a:pPr algn="ctr"/>
              <a:r>
                <a:rPr lang="en-US" sz="1400" dirty="0">
                  <a:latin typeface="Yu Gothic UI Semibold" panose="020B0700000000000000" pitchFamily="34" charset="-128"/>
                  <a:ea typeface="Yu Gothic UI Semibold" panose="020B0700000000000000" pitchFamily="34" charset="-128"/>
                </a:rPr>
                <a:t>Nearly </a:t>
              </a:r>
              <a:r>
                <a:rPr lang="en-US" sz="1400" dirty="0">
                  <a:solidFill>
                    <a:schemeClr val="accent2"/>
                  </a:solidFill>
                  <a:latin typeface="Yu Gothic UI Semibold" panose="020B0700000000000000" pitchFamily="34" charset="-128"/>
                  <a:ea typeface="Yu Gothic UI Semibold" panose="020B0700000000000000" pitchFamily="34" charset="-128"/>
                </a:rPr>
                <a:t>182,000 patients </a:t>
              </a:r>
              <a:r>
                <a:rPr lang="en-US" sz="1400" dirty="0">
                  <a:latin typeface="Yu Gothic UI Semibold" panose="020B0700000000000000" pitchFamily="34" charset="-128"/>
                  <a:ea typeface="Yu Gothic UI Semibold" panose="020B0700000000000000" pitchFamily="34" charset="-128"/>
                </a:rPr>
                <a:t>received medication-assisted treatment for opioid use disorder in 2020.</a:t>
              </a:r>
            </a:p>
          </p:txBody>
        </p:sp>
        <p:pic>
          <p:nvPicPr>
            <p:cNvPr id="12" name="Graphic 11" descr="Users">
              <a:extLst>
                <a:ext uri="{FF2B5EF4-FFF2-40B4-BE49-F238E27FC236}">
                  <a16:creationId xmlns:a16="http://schemas.microsoft.com/office/drawing/2014/main" id="{52AE6411-74D6-42A7-BE95-BFD24A8639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845" y="3925907"/>
              <a:ext cx="1657350" cy="1657350"/>
            </a:xfrm>
            <a:prstGeom prst="rect">
              <a:avLst/>
            </a:prstGeom>
          </p:spPr>
        </p:pic>
        <p:pic>
          <p:nvPicPr>
            <p:cNvPr id="26" name="Graphic 25" descr="Medical">
              <a:extLst>
                <a:ext uri="{FF2B5EF4-FFF2-40B4-BE49-F238E27FC236}">
                  <a16:creationId xmlns:a16="http://schemas.microsoft.com/office/drawing/2014/main" id="{AEEA4036-AA87-45E2-A33F-93C3B48938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0522" y="2572612"/>
              <a:ext cx="1343026" cy="1343026"/>
            </a:xfrm>
            <a:prstGeom prst="rect">
              <a:avLst/>
            </a:prstGeom>
          </p:spPr>
        </p:pic>
        <p:grpSp>
          <p:nvGrpSpPr>
            <p:cNvPr id="36" name="Group 35">
              <a:extLst>
                <a:ext uri="{FF2B5EF4-FFF2-40B4-BE49-F238E27FC236}">
                  <a16:creationId xmlns:a16="http://schemas.microsoft.com/office/drawing/2014/main" id="{3D45B5B7-01F7-489D-84AE-B44F8EA769CD}"/>
                </a:ext>
              </a:extLst>
            </p:cNvPr>
            <p:cNvGrpSpPr/>
            <p:nvPr/>
          </p:nvGrpSpPr>
          <p:grpSpPr>
            <a:xfrm>
              <a:off x="6835697" y="4598688"/>
              <a:ext cx="2232103" cy="1186474"/>
              <a:chOff x="6946744" y="4075023"/>
              <a:chExt cx="2232103" cy="1186474"/>
            </a:xfrm>
          </p:grpSpPr>
          <p:pic>
            <p:nvPicPr>
              <p:cNvPr id="30" name="Graphic 29" descr="Doctor">
                <a:extLst>
                  <a:ext uri="{FF2B5EF4-FFF2-40B4-BE49-F238E27FC236}">
                    <a16:creationId xmlns:a16="http://schemas.microsoft.com/office/drawing/2014/main" id="{71AE4634-7FC2-4F3B-BF70-5AC5FE3D32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6744" y="4075023"/>
                <a:ext cx="1041712" cy="1041712"/>
              </a:xfrm>
              <a:prstGeom prst="rect">
                <a:avLst/>
              </a:prstGeom>
            </p:spPr>
          </p:pic>
          <p:pic>
            <p:nvPicPr>
              <p:cNvPr id="28" name="Graphic 27" descr="Doctor">
                <a:extLst>
                  <a:ext uri="{FF2B5EF4-FFF2-40B4-BE49-F238E27FC236}">
                    <a16:creationId xmlns:a16="http://schemas.microsoft.com/office/drawing/2014/main" id="{3C63FC11-5EB0-47D6-9548-12F2A442CC8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31342" y="4171871"/>
                <a:ext cx="1041712" cy="1041712"/>
              </a:xfrm>
              <a:prstGeom prst="rect">
                <a:avLst/>
              </a:prstGeom>
            </p:spPr>
          </p:pic>
          <p:pic>
            <p:nvPicPr>
              <p:cNvPr id="29" name="Graphic 28" descr="Doctor">
                <a:extLst>
                  <a:ext uri="{FF2B5EF4-FFF2-40B4-BE49-F238E27FC236}">
                    <a16:creationId xmlns:a16="http://schemas.microsoft.com/office/drawing/2014/main" id="{D7BE1C5D-BD08-47A4-BD20-79F827B1CD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37135" y="4219785"/>
                <a:ext cx="1041712" cy="1041712"/>
              </a:xfrm>
              <a:prstGeom prst="rect">
                <a:avLst/>
              </a:prstGeom>
            </p:spPr>
          </p:pic>
        </p:grpSp>
        <p:grpSp>
          <p:nvGrpSpPr>
            <p:cNvPr id="37" name="Group 36">
              <a:extLst>
                <a:ext uri="{FF2B5EF4-FFF2-40B4-BE49-F238E27FC236}">
                  <a16:creationId xmlns:a16="http://schemas.microsoft.com/office/drawing/2014/main" id="{95442B75-00B6-4BE4-836B-239F07EC21FB}"/>
                </a:ext>
              </a:extLst>
            </p:cNvPr>
            <p:cNvGrpSpPr/>
            <p:nvPr/>
          </p:nvGrpSpPr>
          <p:grpSpPr>
            <a:xfrm>
              <a:off x="3666680" y="2286000"/>
              <a:ext cx="2315020" cy="1713962"/>
              <a:chOff x="3609531" y="2171700"/>
              <a:chExt cx="2315020" cy="1713962"/>
            </a:xfrm>
          </p:grpSpPr>
          <p:pic>
            <p:nvPicPr>
              <p:cNvPr id="24" name="Graphic 23" descr="Subtitles RTL">
                <a:extLst>
                  <a:ext uri="{FF2B5EF4-FFF2-40B4-BE49-F238E27FC236}">
                    <a16:creationId xmlns:a16="http://schemas.microsoft.com/office/drawing/2014/main" id="{B787597B-AF48-4897-9D4C-A6656898520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09531" y="2664147"/>
                <a:ext cx="1518653" cy="1221515"/>
              </a:xfrm>
              <a:prstGeom prst="rect">
                <a:avLst/>
              </a:prstGeom>
            </p:spPr>
          </p:pic>
          <p:pic>
            <p:nvPicPr>
              <p:cNvPr id="22" name="Graphic 21" descr="Subtitles">
                <a:extLst>
                  <a:ext uri="{FF2B5EF4-FFF2-40B4-BE49-F238E27FC236}">
                    <a16:creationId xmlns:a16="http://schemas.microsoft.com/office/drawing/2014/main" id="{7E119A2B-97EF-4B2F-8DDC-F347E4DCE2F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17286" y="2171700"/>
                <a:ext cx="1507265" cy="1221515"/>
              </a:xfrm>
              <a:prstGeom prst="rect">
                <a:avLst/>
              </a:prstGeom>
            </p:spPr>
          </p:pic>
        </p:grpSp>
      </p:grpSp>
    </p:spTree>
    <p:extLst>
      <p:ext uri="{BB962C8B-B14F-4D97-AF65-F5344CB8AC3E}">
        <p14:creationId xmlns:p14="http://schemas.microsoft.com/office/powerpoint/2010/main" val="507422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K = Thousands</a:t>
            </a:r>
          </a:p>
          <a:p>
            <a:r>
              <a:rPr lang="en-US" dirty="0"/>
              <a:t>Source: 2010 &amp;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Centers Have Responded to an Increasing Need for Substance</a:t>
            </a:r>
          </a:p>
          <a:p>
            <a:r>
              <a:rPr lang="en-US" dirty="0"/>
              <a:t>Use Disorder (SUD) Treatment and Therapy by Seeing More Patients</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5-12</a:t>
            </a:r>
          </a:p>
        </p:txBody>
      </p:sp>
      <p:grpSp>
        <p:nvGrpSpPr>
          <p:cNvPr id="16" name="Group 15">
            <a:extLst>
              <a:ext uri="{FF2B5EF4-FFF2-40B4-BE49-F238E27FC236}">
                <a16:creationId xmlns:a16="http://schemas.microsoft.com/office/drawing/2014/main" id="{03190BEB-8123-4A0C-B267-9C3EA8DCBCA3}"/>
              </a:ext>
            </a:extLst>
          </p:cNvPr>
          <p:cNvGrpSpPr/>
          <p:nvPr/>
        </p:nvGrpSpPr>
        <p:grpSpPr>
          <a:xfrm>
            <a:off x="609600" y="1978734"/>
            <a:ext cx="11144251" cy="4157831"/>
            <a:chOff x="609600" y="1557169"/>
            <a:chExt cx="10806547" cy="4157831"/>
          </a:xfrm>
        </p:grpSpPr>
        <p:graphicFrame>
          <p:nvGraphicFramePr>
            <p:cNvPr id="5" name="Chart 4">
              <a:extLst>
                <a:ext uri="{FF2B5EF4-FFF2-40B4-BE49-F238E27FC236}">
                  <a16:creationId xmlns:a16="http://schemas.microsoft.com/office/drawing/2014/main" id="{DC4CEADD-4F52-454C-B1DC-9BAB2D8B022F}"/>
                </a:ext>
              </a:extLst>
            </p:cNvPr>
            <p:cNvGraphicFramePr>
              <a:graphicFrameLocks/>
            </p:cNvGraphicFramePr>
            <p:nvPr>
              <p:extLst>
                <p:ext uri="{D42A27DB-BD31-4B8C-83A1-F6EECF244321}">
                  <p14:modId xmlns:p14="http://schemas.microsoft.com/office/powerpoint/2010/main" val="754105004"/>
                </p:ext>
              </p:extLst>
            </p:nvPr>
          </p:nvGraphicFramePr>
          <p:xfrm>
            <a:off x="6781801" y="2207336"/>
            <a:ext cx="4634346" cy="3507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00BD2B2-1C3D-4C6D-9085-04F036DF6110}"/>
                </a:ext>
              </a:extLst>
            </p:cNvPr>
            <p:cNvGraphicFramePr>
              <a:graphicFrameLocks/>
            </p:cNvGraphicFramePr>
            <p:nvPr>
              <p:extLst>
                <p:ext uri="{D42A27DB-BD31-4B8C-83A1-F6EECF244321}">
                  <p14:modId xmlns:p14="http://schemas.microsoft.com/office/powerpoint/2010/main" val="388166533"/>
                </p:ext>
              </p:extLst>
            </p:nvPr>
          </p:nvGraphicFramePr>
          <p:xfrm>
            <a:off x="609600" y="2154114"/>
            <a:ext cx="4800600" cy="356088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23252E6-A2AF-4E0B-B4D6-8C70326DD215}"/>
                </a:ext>
              </a:extLst>
            </p:cNvPr>
            <p:cNvSpPr txBox="1"/>
            <p:nvPr/>
          </p:nvSpPr>
          <p:spPr>
            <a:xfrm>
              <a:off x="1066800" y="1606550"/>
              <a:ext cx="4229100" cy="523220"/>
            </a:xfrm>
            <a:prstGeom prst="rect">
              <a:avLst/>
            </a:prstGeom>
            <a:noFill/>
          </p:spPr>
          <p:txBody>
            <a:bodyPr wrap="square" rtlCol="0">
              <a:spAutoFit/>
            </a:bodyPr>
            <a:lstStyle/>
            <a:p>
              <a:pPr algn="ctr"/>
              <a:r>
                <a:rPr lang="en-US" sz="1400" dirty="0">
                  <a:solidFill>
                    <a:srgbClr val="5E5E5E"/>
                  </a:solidFill>
                  <a:latin typeface="Yu Gothic UI Semibold" panose="020B0700000000000000" pitchFamily="34" charset="-128"/>
                  <a:ea typeface="Yu Gothic UI Semibold" panose="020B0700000000000000" pitchFamily="34" charset="-128"/>
                </a:rPr>
                <a:t>Patients for SUD Services</a:t>
              </a:r>
            </a:p>
            <a:p>
              <a:pPr algn="ctr"/>
              <a:r>
                <a:rPr lang="en-US" sz="1400" dirty="0">
                  <a:solidFill>
                    <a:srgbClr val="5E5E5E"/>
                  </a:solidFill>
                  <a:latin typeface="Yu Gothic UI Semibold" panose="020B0700000000000000" pitchFamily="34" charset="-128"/>
                  <a:ea typeface="Yu Gothic UI Semibold" panose="020B0700000000000000" pitchFamily="34" charset="-128"/>
                </a:rPr>
                <a:t>2010 vs. 2020</a:t>
              </a:r>
            </a:p>
          </p:txBody>
        </p:sp>
        <p:sp>
          <p:nvSpPr>
            <p:cNvPr id="8" name="TextBox 7">
              <a:extLst>
                <a:ext uri="{FF2B5EF4-FFF2-40B4-BE49-F238E27FC236}">
                  <a16:creationId xmlns:a16="http://schemas.microsoft.com/office/drawing/2014/main" id="{21D60CDA-7748-4B47-A3E3-246A1C84D47F}"/>
                </a:ext>
              </a:extLst>
            </p:cNvPr>
            <p:cNvSpPr txBox="1"/>
            <p:nvPr/>
          </p:nvSpPr>
          <p:spPr>
            <a:xfrm>
              <a:off x="6953250" y="1591330"/>
              <a:ext cx="4171950" cy="523220"/>
            </a:xfrm>
            <a:prstGeom prst="rect">
              <a:avLst/>
            </a:prstGeom>
            <a:noFill/>
          </p:spPr>
          <p:txBody>
            <a:bodyPr wrap="square" rtlCol="0">
              <a:spAutoFit/>
            </a:bodyPr>
            <a:lstStyle/>
            <a:p>
              <a:pPr algn="ctr"/>
              <a:r>
                <a:rPr lang="en-US" sz="1400" dirty="0">
                  <a:solidFill>
                    <a:srgbClr val="5E5E5E"/>
                  </a:solidFill>
                  <a:latin typeface="Yu Gothic UI Semibold" panose="020B0700000000000000" pitchFamily="34" charset="-128"/>
                  <a:ea typeface="Yu Gothic UI Semibold" panose="020B0700000000000000" pitchFamily="34" charset="-128"/>
                </a:rPr>
                <a:t>Visits for SUD Services</a:t>
              </a:r>
            </a:p>
            <a:p>
              <a:pPr algn="ctr"/>
              <a:r>
                <a:rPr lang="en-US" sz="1400" dirty="0">
                  <a:solidFill>
                    <a:srgbClr val="5E5E5E"/>
                  </a:solidFill>
                  <a:latin typeface="Yu Gothic UI Semibold" panose="020B0700000000000000" pitchFamily="34" charset="-128"/>
                  <a:ea typeface="Yu Gothic UI Semibold" panose="020B0700000000000000" pitchFamily="34" charset="-128"/>
                </a:rPr>
                <a:t>2010 vs. 2020</a:t>
              </a:r>
            </a:p>
          </p:txBody>
        </p:sp>
        <p:sp>
          <p:nvSpPr>
            <p:cNvPr id="9" name="TextBox 8">
              <a:extLst>
                <a:ext uri="{FF2B5EF4-FFF2-40B4-BE49-F238E27FC236}">
                  <a16:creationId xmlns:a16="http://schemas.microsoft.com/office/drawing/2014/main" id="{8FB2E4F4-BA87-4A88-885D-6745A3C56C51}"/>
                </a:ext>
              </a:extLst>
            </p:cNvPr>
            <p:cNvSpPr txBox="1"/>
            <p:nvPr/>
          </p:nvSpPr>
          <p:spPr>
            <a:xfrm>
              <a:off x="5410200" y="2505730"/>
              <a:ext cx="1371600" cy="523220"/>
            </a:xfrm>
            <a:prstGeom prst="rect">
              <a:avLst/>
            </a:prstGeom>
            <a:noFill/>
          </p:spPr>
          <p:txBody>
            <a:bodyPr wrap="square" rtlCol="0">
              <a:spAutoFit/>
            </a:bodyPr>
            <a:lstStyle/>
            <a:p>
              <a:pPr algn="ctr"/>
              <a:r>
                <a:rPr lang="en-US" sz="1400" dirty="0">
                  <a:solidFill>
                    <a:srgbClr val="5E5E5E"/>
                  </a:solidFill>
                  <a:latin typeface="Yu Gothic UI Semilight" panose="020B0400000000000000" pitchFamily="34" charset="-128"/>
                  <a:ea typeface="Yu Gothic UI Semilight" panose="020B0400000000000000" pitchFamily="34" charset="-128"/>
                </a:rPr>
                <a:t>Tobacco</a:t>
              </a:r>
            </a:p>
            <a:p>
              <a:pPr algn="ctr"/>
              <a:r>
                <a:rPr lang="en-US" sz="1400" dirty="0">
                  <a:solidFill>
                    <a:srgbClr val="5E5E5E"/>
                  </a:solidFill>
                  <a:latin typeface="Yu Gothic UI Semilight" panose="020B0400000000000000" pitchFamily="34" charset="-128"/>
                  <a:ea typeface="Yu Gothic UI Semilight" panose="020B0400000000000000" pitchFamily="34" charset="-128"/>
                </a:rPr>
                <a:t>Cessation</a:t>
              </a:r>
            </a:p>
          </p:txBody>
        </p:sp>
        <p:sp>
          <p:nvSpPr>
            <p:cNvPr id="10" name="TextBox 9">
              <a:extLst>
                <a:ext uri="{FF2B5EF4-FFF2-40B4-BE49-F238E27FC236}">
                  <a16:creationId xmlns:a16="http://schemas.microsoft.com/office/drawing/2014/main" id="{1421DC3B-491C-43CF-BC03-514FB440BAB1}"/>
                </a:ext>
              </a:extLst>
            </p:cNvPr>
            <p:cNvSpPr txBox="1"/>
            <p:nvPr/>
          </p:nvSpPr>
          <p:spPr>
            <a:xfrm>
              <a:off x="5410200" y="4563130"/>
              <a:ext cx="1371600" cy="523220"/>
            </a:xfrm>
            <a:prstGeom prst="rect">
              <a:avLst/>
            </a:prstGeom>
            <a:noFill/>
          </p:spPr>
          <p:txBody>
            <a:bodyPr wrap="square" rtlCol="0">
              <a:spAutoFit/>
            </a:bodyPr>
            <a:lstStyle/>
            <a:p>
              <a:pPr algn="ctr"/>
              <a:r>
                <a:rPr lang="en-US" sz="1400" dirty="0">
                  <a:solidFill>
                    <a:srgbClr val="5E5E5E"/>
                  </a:solidFill>
                  <a:latin typeface="Yu Gothic UI Semilight" panose="020B0400000000000000" pitchFamily="34" charset="-128"/>
                  <a:ea typeface="Yu Gothic UI Semilight" panose="020B0400000000000000" pitchFamily="34" charset="-128"/>
                </a:rPr>
                <a:t>Alcohol </a:t>
              </a:r>
            </a:p>
            <a:p>
              <a:pPr algn="ctr"/>
              <a:r>
                <a:rPr lang="en-US" sz="1400" dirty="0">
                  <a:solidFill>
                    <a:srgbClr val="5E5E5E"/>
                  </a:solidFill>
                  <a:latin typeface="Yu Gothic UI Semilight" panose="020B0400000000000000" pitchFamily="34" charset="-128"/>
                  <a:ea typeface="Yu Gothic UI Semilight" panose="020B0400000000000000" pitchFamily="34" charset="-128"/>
                </a:rPr>
                <a:t>Dependence</a:t>
              </a:r>
            </a:p>
          </p:txBody>
        </p:sp>
        <p:sp>
          <p:nvSpPr>
            <p:cNvPr id="11" name="TextBox 10">
              <a:extLst>
                <a:ext uri="{FF2B5EF4-FFF2-40B4-BE49-F238E27FC236}">
                  <a16:creationId xmlns:a16="http://schemas.microsoft.com/office/drawing/2014/main" id="{B52CC31C-A1A9-45C9-A6D0-1949D3DAFC56}"/>
                </a:ext>
              </a:extLst>
            </p:cNvPr>
            <p:cNvSpPr txBox="1"/>
            <p:nvPr/>
          </p:nvSpPr>
          <p:spPr>
            <a:xfrm>
              <a:off x="5295900" y="3534430"/>
              <a:ext cx="1657350" cy="523220"/>
            </a:xfrm>
            <a:prstGeom prst="rect">
              <a:avLst/>
            </a:prstGeom>
            <a:noFill/>
          </p:spPr>
          <p:txBody>
            <a:bodyPr wrap="square" rtlCol="0">
              <a:spAutoFit/>
            </a:bodyPr>
            <a:lstStyle/>
            <a:p>
              <a:pPr algn="ctr"/>
              <a:r>
                <a:rPr lang="en-US" sz="1400" dirty="0">
                  <a:solidFill>
                    <a:srgbClr val="5E5E5E"/>
                  </a:solidFill>
                  <a:latin typeface="Yu Gothic UI Semilight" panose="020B0400000000000000" pitchFamily="34" charset="-128"/>
                  <a:ea typeface="Yu Gothic UI Semilight" panose="020B0400000000000000" pitchFamily="34" charset="-128"/>
                </a:rPr>
                <a:t>Other SUD</a:t>
              </a:r>
            </a:p>
            <a:p>
              <a:pPr algn="ctr"/>
              <a:r>
                <a:rPr lang="en-US" sz="1400" dirty="0">
                  <a:solidFill>
                    <a:srgbClr val="5E5E5E"/>
                  </a:solidFill>
                  <a:latin typeface="Yu Gothic UI Semilight" panose="020B0400000000000000" pitchFamily="34" charset="-128"/>
                  <a:ea typeface="Yu Gothic UI Semilight" panose="020B0400000000000000" pitchFamily="34" charset="-128"/>
                </a:rPr>
                <a:t>(Including Opioids)</a:t>
              </a:r>
            </a:p>
          </p:txBody>
        </p:sp>
        <p:sp>
          <p:nvSpPr>
            <p:cNvPr id="12" name="TextBox 11">
              <a:extLst>
                <a:ext uri="{FF2B5EF4-FFF2-40B4-BE49-F238E27FC236}">
                  <a16:creationId xmlns:a16="http://schemas.microsoft.com/office/drawing/2014/main" id="{5BD448A2-4B5F-4633-A0ED-D02D10C18D17}"/>
                </a:ext>
              </a:extLst>
            </p:cNvPr>
            <p:cNvSpPr txBox="1"/>
            <p:nvPr/>
          </p:nvSpPr>
          <p:spPr>
            <a:xfrm>
              <a:off x="6029980" y="1557169"/>
              <a:ext cx="571500" cy="307777"/>
            </a:xfrm>
            <a:prstGeom prst="rect">
              <a:avLst/>
            </a:prstGeom>
            <a:noFill/>
          </p:spPr>
          <p:txBody>
            <a:bodyPr wrap="square" rtlCol="0">
              <a:spAutoFit/>
            </a:bodyPr>
            <a:lstStyle/>
            <a:p>
              <a:pPr>
                <a:spcAft>
                  <a:spcPts val="600"/>
                </a:spcAft>
              </a:pPr>
              <a:r>
                <a:rPr lang="en-US" sz="1400" dirty="0">
                  <a:solidFill>
                    <a:srgbClr val="5E5E5E"/>
                  </a:solidFill>
                  <a:latin typeface="Yu Gothic UI Semibold" panose="020B0700000000000000" pitchFamily="34" charset="-128"/>
                  <a:ea typeface="Yu Gothic UI Semibold" panose="020B0700000000000000" pitchFamily="34" charset="-128"/>
                </a:rPr>
                <a:t>2010</a:t>
              </a:r>
            </a:p>
          </p:txBody>
        </p:sp>
        <p:sp>
          <p:nvSpPr>
            <p:cNvPr id="13" name="TextBox 12">
              <a:extLst>
                <a:ext uri="{FF2B5EF4-FFF2-40B4-BE49-F238E27FC236}">
                  <a16:creationId xmlns:a16="http://schemas.microsoft.com/office/drawing/2014/main" id="{C8C65E78-C2A2-4888-9B8E-F96E1E3F6B3C}"/>
                </a:ext>
              </a:extLst>
            </p:cNvPr>
            <p:cNvSpPr txBox="1"/>
            <p:nvPr/>
          </p:nvSpPr>
          <p:spPr>
            <a:xfrm>
              <a:off x="6029980" y="1837491"/>
              <a:ext cx="704850" cy="307777"/>
            </a:xfrm>
            <a:prstGeom prst="rect">
              <a:avLst/>
            </a:prstGeom>
            <a:noFill/>
          </p:spPr>
          <p:txBody>
            <a:bodyPr wrap="square" rtlCol="0">
              <a:spAutoFit/>
            </a:bodyPr>
            <a:lstStyle/>
            <a:p>
              <a:pPr>
                <a:spcAft>
                  <a:spcPts val="600"/>
                </a:spcAft>
              </a:pPr>
              <a:r>
                <a:rPr lang="en-US" sz="1400" dirty="0">
                  <a:solidFill>
                    <a:srgbClr val="5E5E5E"/>
                  </a:solidFill>
                  <a:latin typeface="Yu Gothic UI Semibold" panose="020B0700000000000000" pitchFamily="34" charset="-128"/>
                  <a:ea typeface="Yu Gothic UI Semibold" panose="020B0700000000000000" pitchFamily="34" charset="-128"/>
                </a:rPr>
                <a:t>2020</a:t>
              </a:r>
            </a:p>
          </p:txBody>
        </p:sp>
        <p:sp>
          <p:nvSpPr>
            <p:cNvPr id="14" name="Rectangle 13">
              <a:extLst>
                <a:ext uri="{FF2B5EF4-FFF2-40B4-BE49-F238E27FC236}">
                  <a16:creationId xmlns:a16="http://schemas.microsoft.com/office/drawing/2014/main" id="{CF3D1F57-8566-4FA9-AC10-8F1338FD97F2}"/>
                </a:ext>
              </a:extLst>
            </p:cNvPr>
            <p:cNvSpPr/>
            <p:nvPr/>
          </p:nvSpPr>
          <p:spPr>
            <a:xfrm>
              <a:off x="5867400" y="1910089"/>
              <a:ext cx="162580" cy="162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6CE669C-97E4-4B5A-8524-920CCDE0A1D3}"/>
                </a:ext>
              </a:extLst>
            </p:cNvPr>
            <p:cNvSpPr/>
            <p:nvPr/>
          </p:nvSpPr>
          <p:spPr>
            <a:xfrm>
              <a:off x="5867400" y="1629767"/>
              <a:ext cx="162580" cy="162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8C2858AB-8E39-42BA-ACC1-ED3DC55D4C40}"/>
              </a:ext>
            </a:extLst>
          </p:cNvPr>
          <p:cNvSpPr txBox="1"/>
          <p:nvPr/>
        </p:nvSpPr>
        <p:spPr>
          <a:xfrm>
            <a:off x="1181100" y="4057650"/>
            <a:ext cx="2514600" cy="1569660"/>
          </a:xfrm>
          <a:prstGeom prst="rect">
            <a:avLst/>
          </a:prstGeom>
          <a:noFill/>
        </p:spPr>
        <p:txBody>
          <a:bodyPr wrap="square" rtlCol="0">
            <a:spAutoFit/>
          </a:bodyPr>
          <a:lstStyle/>
          <a:p>
            <a:r>
              <a:rPr lang="en-US" sz="1600" dirty="0">
                <a:latin typeface="Yu Gothic UI Semibold" panose="020B0700000000000000" pitchFamily="34" charset="-128"/>
                <a:ea typeface="Yu Gothic UI Semibold" panose="020B0700000000000000" pitchFamily="34" charset="-128"/>
              </a:rPr>
              <a:t>Health centers have experienced a </a:t>
            </a:r>
            <a:r>
              <a:rPr lang="en-US" sz="1600" u="sng" dirty="0">
                <a:latin typeface="Yu Gothic UI Semibold" panose="020B0700000000000000" pitchFamily="34" charset="-128"/>
                <a:ea typeface="Yu Gothic UI Semibold" panose="020B0700000000000000" pitchFamily="34" charset="-128"/>
              </a:rPr>
              <a:t>more </a:t>
            </a:r>
          </a:p>
          <a:p>
            <a:r>
              <a:rPr lang="en-US" sz="1600" u="sng" dirty="0">
                <a:latin typeface="Yu Gothic UI Semibold" panose="020B0700000000000000" pitchFamily="34" charset="-128"/>
                <a:ea typeface="Yu Gothic UI Semibold" panose="020B0700000000000000" pitchFamily="34" charset="-128"/>
              </a:rPr>
              <a:t>than 600% increase</a:t>
            </a:r>
            <a:r>
              <a:rPr lang="en-US" sz="1600" dirty="0">
                <a:latin typeface="Yu Gothic UI Semibold" panose="020B0700000000000000" pitchFamily="34" charset="-128"/>
                <a:ea typeface="Yu Gothic UI Semibold" panose="020B0700000000000000" pitchFamily="34" charset="-128"/>
              </a:rPr>
              <a:t> </a:t>
            </a:r>
          </a:p>
          <a:p>
            <a:r>
              <a:rPr lang="en-US" sz="1600" dirty="0">
                <a:latin typeface="Yu Gothic UI Semibold" panose="020B0700000000000000" pitchFamily="34" charset="-128"/>
                <a:ea typeface="Yu Gothic UI Semibold" panose="020B0700000000000000" pitchFamily="34" charset="-128"/>
              </a:rPr>
              <a:t>in patients seeking treatment for opioids and other SUDs.</a:t>
            </a:r>
          </a:p>
        </p:txBody>
      </p:sp>
    </p:spTree>
    <p:extLst>
      <p:ext uri="{BB962C8B-B14F-4D97-AF65-F5344CB8AC3E}">
        <p14:creationId xmlns:p14="http://schemas.microsoft.com/office/powerpoint/2010/main" val="919170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562E17-EBAB-4D6E-B625-4E5A2F7E296B}"/>
              </a:ext>
            </a:extLst>
          </p:cNvPr>
          <p:cNvPicPr>
            <a:picLocks noChangeAspect="1"/>
          </p:cNvPicPr>
          <p:nvPr/>
        </p:nvPicPr>
        <p:blipFill>
          <a:blip r:embed="rId3"/>
          <a:stretch>
            <a:fillRect/>
          </a:stretch>
        </p:blipFill>
        <p:spPr>
          <a:xfrm>
            <a:off x="2471737" y="1200150"/>
            <a:ext cx="7248525" cy="5086350"/>
          </a:xfrm>
          <a:prstGeom prst="rect">
            <a:avLst/>
          </a:prstGeom>
        </p:spPr>
      </p:pic>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p:txBody>
          <a:bodyPr>
            <a:normAutofit/>
          </a:bodyPr>
          <a:lstStyle/>
          <a:p>
            <a:r>
              <a:rPr lang="en-US" dirty="0"/>
              <a:t>Notes: National figure includes all 1,375 health centers in every state, territory, and D.C. Some territories are not shown in the map above. Binned by quartile for states and territories shown. Based on the number of health centers employing more than 0 full-time equivalent vision staff. </a:t>
            </a:r>
          </a:p>
          <a:p>
            <a:r>
              <a:rPr lang="en-US" dirty="0"/>
              <a:t>Source: 2020 Uniform Data System. Bureau of Primary Health Care, HRSA, DHHS. </a:t>
            </a:r>
            <a:endParaRPr lang="en-US" dirty="0">
              <a:highlight>
                <a:srgbClr val="FFFF00"/>
              </a:highlight>
            </a:endParaRP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Percent of Health Centers with Capacity to Offer </a:t>
            </a:r>
          </a:p>
          <a:p>
            <a:r>
              <a:rPr lang="en-US" dirty="0">
                <a:latin typeface="Yu Gothic UI Semibold" panose="020B0700000000000000" pitchFamily="34" charset="-128"/>
                <a:ea typeface="Yu Gothic UI Semibold" panose="020B0700000000000000" pitchFamily="34" charset="-128"/>
              </a:rPr>
              <a:t>Vision Services </a:t>
            </a:r>
            <a:r>
              <a:rPr lang="en-US" dirty="0"/>
              <a:t>Onsite, 2020</a:t>
            </a:r>
          </a:p>
        </p:txBody>
      </p:sp>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5-13</a:t>
            </a:r>
          </a:p>
        </p:txBody>
      </p:sp>
      <p:sp>
        <p:nvSpPr>
          <p:cNvPr id="7" name="TextBox 6">
            <a:extLst>
              <a:ext uri="{FF2B5EF4-FFF2-40B4-BE49-F238E27FC236}">
                <a16:creationId xmlns:a16="http://schemas.microsoft.com/office/drawing/2014/main" id="{4F225D77-993A-4491-A8DB-81A345101795}"/>
              </a:ext>
            </a:extLst>
          </p:cNvPr>
          <p:cNvSpPr txBox="1"/>
          <p:nvPr/>
        </p:nvSpPr>
        <p:spPr>
          <a:xfrm>
            <a:off x="323850" y="4343400"/>
            <a:ext cx="2968581" cy="923330"/>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26% of health centers provide vision services onsite.</a:t>
            </a:r>
          </a:p>
        </p:txBody>
      </p:sp>
      <p:pic>
        <p:nvPicPr>
          <p:cNvPr id="6" name="Picture 5">
            <a:extLst>
              <a:ext uri="{FF2B5EF4-FFF2-40B4-BE49-F238E27FC236}">
                <a16:creationId xmlns:a16="http://schemas.microsoft.com/office/drawing/2014/main" id="{9EBDA6AF-EFC8-47E5-B854-6B9311B755D5}"/>
              </a:ext>
            </a:extLst>
          </p:cNvPr>
          <p:cNvPicPr>
            <a:picLocks noChangeAspect="1"/>
          </p:cNvPicPr>
          <p:nvPr/>
        </p:nvPicPr>
        <p:blipFill>
          <a:blip r:embed="rId4"/>
          <a:stretch>
            <a:fillRect/>
          </a:stretch>
        </p:blipFill>
        <p:spPr>
          <a:xfrm>
            <a:off x="9239250" y="2971800"/>
            <a:ext cx="1170842" cy="1126380"/>
          </a:xfrm>
          <a:prstGeom prst="rect">
            <a:avLst/>
          </a:prstGeom>
        </p:spPr>
      </p:pic>
    </p:spTree>
    <p:extLst>
      <p:ext uri="{BB962C8B-B14F-4D97-AF65-F5344CB8AC3E}">
        <p14:creationId xmlns:p14="http://schemas.microsoft.com/office/powerpoint/2010/main" val="3110889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9C0C69-2DC1-4273-B6AB-2D8F7DB46E82}"/>
              </a:ext>
            </a:extLst>
          </p:cNvPr>
          <p:cNvPicPr>
            <a:picLocks noChangeAspect="1"/>
          </p:cNvPicPr>
          <p:nvPr/>
        </p:nvPicPr>
        <p:blipFill>
          <a:blip r:embed="rId3"/>
          <a:stretch>
            <a:fillRect/>
          </a:stretch>
        </p:blipFill>
        <p:spPr>
          <a:xfrm>
            <a:off x="2305050" y="1314450"/>
            <a:ext cx="7581900" cy="4972050"/>
          </a:xfrm>
          <a:prstGeom prst="rect">
            <a:avLst/>
          </a:prstGeom>
        </p:spPr>
      </p:pic>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5-14</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085850"/>
          </a:xfrm>
        </p:spPr>
        <p:txBody>
          <a:bodyPr>
            <a:normAutofit/>
          </a:bodyPr>
          <a:lstStyle/>
          <a:p>
            <a:r>
              <a:rPr lang="en-US" dirty="0"/>
              <a:t>Percent of Health Centers with Capacity to Offer </a:t>
            </a:r>
          </a:p>
          <a:p>
            <a:r>
              <a:rPr lang="en-US" dirty="0">
                <a:latin typeface="Yu Gothic UI Semibold" panose="020B0700000000000000" pitchFamily="34" charset="-128"/>
                <a:ea typeface="Yu Gothic UI Semibold" panose="020B0700000000000000" pitchFamily="34" charset="-128"/>
              </a:rPr>
              <a:t>Pharmacy Services </a:t>
            </a:r>
            <a:r>
              <a:rPr lang="en-US" dirty="0"/>
              <a:t>Onsite, 2020</a:t>
            </a:r>
          </a:p>
        </p:txBody>
      </p:sp>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057901"/>
            <a:ext cx="12001500" cy="742950"/>
          </a:xfrm>
        </p:spPr>
        <p:txBody>
          <a:bodyPr>
            <a:normAutofit/>
          </a:bodyPr>
          <a:lstStyle/>
          <a:p>
            <a:r>
              <a:rPr lang="en-US" dirty="0"/>
              <a:t>Notes: Figures do not include contract pharmacies operating in health centers. Based on the number of health centers employing more than 0 full-time equivalent pharmacy staff. National estimate includes all 1,375 health centers in every state, territory, and D.C. Some territories are not shown in the map above. Binned by quartile for states and territories shown. </a:t>
            </a:r>
          </a:p>
          <a:p>
            <a:r>
              <a:rPr lang="en-US" dirty="0"/>
              <a:t>Source: 2020 Uniform Data System. Bureau of Primary Health Care, HRSA, DHHS. </a:t>
            </a:r>
            <a:endParaRPr lang="en-US" dirty="0">
              <a:highlight>
                <a:srgbClr val="FFFF00"/>
              </a:highlight>
            </a:endParaRPr>
          </a:p>
        </p:txBody>
      </p:sp>
      <p:sp>
        <p:nvSpPr>
          <p:cNvPr id="8" name="TextBox 7">
            <a:extLst>
              <a:ext uri="{FF2B5EF4-FFF2-40B4-BE49-F238E27FC236}">
                <a16:creationId xmlns:a16="http://schemas.microsoft.com/office/drawing/2014/main" id="{CDEC0FE8-7B97-48A4-9DB2-7E4FAC9C7F7C}"/>
              </a:ext>
            </a:extLst>
          </p:cNvPr>
          <p:cNvSpPr txBox="1"/>
          <p:nvPr/>
        </p:nvSpPr>
        <p:spPr>
          <a:xfrm>
            <a:off x="621997" y="4286250"/>
            <a:ext cx="2968581" cy="923330"/>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49% of health center provide pharmacy services onsite.</a:t>
            </a:r>
          </a:p>
        </p:txBody>
      </p:sp>
      <p:pic>
        <p:nvPicPr>
          <p:cNvPr id="10" name="Picture 9">
            <a:extLst>
              <a:ext uri="{FF2B5EF4-FFF2-40B4-BE49-F238E27FC236}">
                <a16:creationId xmlns:a16="http://schemas.microsoft.com/office/drawing/2014/main" id="{83E8F01D-8016-446F-A2C1-F51335306356}"/>
              </a:ext>
            </a:extLst>
          </p:cNvPr>
          <p:cNvPicPr>
            <a:picLocks noChangeAspect="1"/>
          </p:cNvPicPr>
          <p:nvPr/>
        </p:nvPicPr>
        <p:blipFill>
          <a:blip r:embed="rId4"/>
          <a:stretch>
            <a:fillRect/>
          </a:stretch>
        </p:blipFill>
        <p:spPr>
          <a:xfrm>
            <a:off x="9525000" y="2849880"/>
            <a:ext cx="1203960" cy="1158240"/>
          </a:xfrm>
          <a:prstGeom prst="rect">
            <a:avLst/>
          </a:prstGeom>
        </p:spPr>
      </p:pic>
    </p:spTree>
    <p:extLst>
      <p:ext uri="{BB962C8B-B14F-4D97-AF65-F5344CB8AC3E}">
        <p14:creationId xmlns:p14="http://schemas.microsoft.com/office/powerpoint/2010/main" val="61820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B91A4-A32F-4FB6-962B-3ED112622C9C}"/>
              </a:ext>
            </a:extLst>
          </p:cNvPr>
          <p:cNvPicPr>
            <a:picLocks noChangeAspect="1"/>
          </p:cNvPicPr>
          <p:nvPr/>
        </p:nvPicPr>
        <p:blipFill>
          <a:blip r:embed="rId3"/>
          <a:stretch>
            <a:fillRect/>
          </a:stretch>
        </p:blipFill>
        <p:spPr>
          <a:xfrm>
            <a:off x="2609850" y="1667110"/>
            <a:ext cx="7167562" cy="4840191"/>
          </a:xfrm>
          <a:prstGeom prst="rect">
            <a:avLst/>
          </a:prstGeom>
        </p:spPr>
      </p:pic>
      <p:sp>
        <p:nvSpPr>
          <p:cNvPr id="4" name="Text Placeholder 3">
            <a:extLst>
              <a:ext uri="{FF2B5EF4-FFF2-40B4-BE49-F238E27FC236}">
                <a16:creationId xmlns:a16="http://schemas.microsoft.com/office/drawing/2014/main" id="{24E17430-EA3F-4697-B29C-7FB4446BAD1C}"/>
              </a:ext>
            </a:extLst>
          </p:cNvPr>
          <p:cNvSpPr>
            <a:spLocks noGrp="1"/>
          </p:cNvSpPr>
          <p:nvPr>
            <p:ph type="body" sz="quarter" idx="15"/>
          </p:nvPr>
        </p:nvSpPr>
        <p:spPr/>
        <p:txBody>
          <a:bodyPr/>
          <a:lstStyle/>
          <a:p>
            <a:r>
              <a:rPr lang="en-US" dirty="0"/>
              <a:t>Figure 5-15</a:t>
            </a:r>
          </a:p>
        </p:txBody>
      </p:sp>
      <p:sp>
        <p:nvSpPr>
          <p:cNvPr id="8" name="TextBox 7">
            <a:extLst>
              <a:ext uri="{FF2B5EF4-FFF2-40B4-BE49-F238E27FC236}">
                <a16:creationId xmlns:a16="http://schemas.microsoft.com/office/drawing/2014/main" id="{33670A70-7CF0-4DED-85FB-F97DBD6EEB03}"/>
              </a:ext>
            </a:extLst>
          </p:cNvPr>
          <p:cNvSpPr txBox="1"/>
          <p:nvPr/>
        </p:nvSpPr>
        <p:spPr>
          <a:xfrm>
            <a:off x="323850" y="4057650"/>
            <a:ext cx="2968581" cy="1200329"/>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82% of health centers offer three or more services in addition to medical care.</a:t>
            </a:r>
          </a:p>
        </p:txBody>
      </p:sp>
      <p:sp>
        <p:nvSpPr>
          <p:cNvPr id="3" name="Content Placeholder 2">
            <a:extLst>
              <a:ext uri="{FF2B5EF4-FFF2-40B4-BE49-F238E27FC236}">
                <a16:creationId xmlns:a16="http://schemas.microsoft.com/office/drawing/2014/main" id="{F3234CB2-6449-4FF3-ABC1-F5CA40EA6CC6}"/>
              </a:ext>
            </a:extLst>
          </p:cNvPr>
          <p:cNvSpPr>
            <a:spLocks noGrp="1"/>
          </p:cNvSpPr>
          <p:nvPr>
            <p:ph sz="quarter" idx="14"/>
          </p:nvPr>
        </p:nvSpPr>
        <p:spPr>
          <a:xfrm>
            <a:off x="438152" y="571500"/>
            <a:ext cx="11315699" cy="1314450"/>
          </a:xfrm>
        </p:spPr>
        <p:txBody>
          <a:bodyPr>
            <a:normAutofit fontScale="92500" lnSpcReduction="10000"/>
          </a:bodyPr>
          <a:lstStyle/>
          <a:p>
            <a:r>
              <a:rPr lang="en-US" dirty="0"/>
              <a:t>Percent of Health Centers with Capacity to Offer </a:t>
            </a:r>
            <a:r>
              <a:rPr lang="en-US" dirty="0">
                <a:latin typeface="Yu Gothic UI Semibold" panose="020B0700000000000000" pitchFamily="34" charset="-128"/>
                <a:ea typeface="Yu Gothic UI Semibold" panose="020B0700000000000000" pitchFamily="34" charset="-128"/>
              </a:rPr>
              <a:t>Three or More Services</a:t>
            </a:r>
            <a:r>
              <a:rPr lang="en-US" dirty="0"/>
              <a:t>, </a:t>
            </a:r>
          </a:p>
          <a:p>
            <a:r>
              <a:rPr lang="en-US" dirty="0"/>
              <a:t>in Addition to Medical Care</a:t>
            </a:r>
          </a:p>
          <a:p>
            <a:r>
              <a:rPr lang="en-US" sz="2100" dirty="0">
                <a:latin typeface="Yu Gothic UI Semibold" panose="020B0700000000000000" pitchFamily="34" charset="-128"/>
                <a:ea typeface="Yu Gothic UI Semibold" panose="020B0700000000000000" pitchFamily="34" charset="-128"/>
              </a:rPr>
              <a:t>(Services include Enabling, Dental, Behavioral Health, and Vision)</a:t>
            </a:r>
          </a:p>
        </p:txBody>
      </p:sp>
      <p:sp>
        <p:nvSpPr>
          <p:cNvPr id="2" name="Text Placeholder 1">
            <a:extLst>
              <a:ext uri="{FF2B5EF4-FFF2-40B4-BE49-F238E27FC236}">
                <a16:creationId xmlns:a16="http://schemas.microsoft.com/office/drawing/2014/main" id="{7CEAC462-A123-497D-89AE-18A576788B22}"/>
              </a:ext>
            </a:extLst>
          </p:cNvPr>
          <p:cNvSpPr>
            <a:spLocks noGrp="1"/>
          </p:cNvSpPr>
          <p:nvPr>
            <p:ph type="body" sz="quarter" idx="13"/>
          </p:nvPr>
        </p:nvSpPr>
        <p:spPr>
          <a:xfrm>
            <a:off x="95250" y="6057900"/>
            <a:ext cx="12001500" cy="742950"/>
          </a:xfrm>
        </p:spPr>
        <p:txBody>
          <a:bodyPr>
            <a:normAutofit/>
          </a:bodyPr>
          <a:lstStyle/>
          <a:p>
            <a:r>
              <a:rPr lang="en-US" dirty="0"/>
              <a:t>Source: 2020 Uniform Data System. Bureau of Primary Health Care, HRSA, DHHS.  98% of health centers provide behavioral health services and 99% provide enabling services. </a:t>
            </a:r>
            <a:endParaRPr lang="en-US" dirty="0">
              <a:highlight>
                <a:srgbClr val="FFFF00"/>
              </a:highlight>
            </a:endParaRPr>
          </a:p>
        </p:txBody>
      </p:sp>
      <p:pic>
        <p:nvPicPr>
          <p:cNvPr id="6" name="Picture 5">
            <a:extLst>
              <a:ext uri="{FF2B5EF4-FFF2-40B4-BE49-F238E27FC236}">
                <a16:creationId xmlns:a16="http://schemas.microsoft.com/office/drawing/2014/main" id="{19B83239-7267-4E63-A64D-8EB92F857920}"/>
              </a:ext>
            </a:extLst>
          </p:cNvPr>
          <p:cNvPicPr>
            <a:picLocks noChangeAspect="1"/>
          </p:cNvPicPr>
          <p:nvPr/>
        </p:nvPicPr>
        <p:blipFill>
          <a:blip r:embed="rId4"/>
          <a:stretch>
            <a:fillRect/>
          </a:stretch>
        </p:blipFill>
        <p:spPr>
          <a:xfrm>
            <a:off x="9467850" y="3200400"/>
            <a:ext cx="1370848" cy="1318791"/>
          </a:xfrm>
          <a:prstGeom prst="rect">
            <a:avLst/>
          </a:prstGeom>
        </p:spPr>
      </p:pic>
    </p:spTree>
    <p:extLst>
      <p:ext uri="{BB962C8B-B14F-4D97-AF65-F5344CB8AC3E}">
        <p14:creationId xmlns:p14="http://schemas.microsoft.com/office/powerpoint/2010/main" val="3150482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Source: 2020 Uniform Data System. Bureau of Primary Health Care, HRSA, DHHS. </a:t>
            </a:r>
          </a:p>
          <a:p>
            <a:r>
              <a:rPr lang="en-US" dirty="0"/>
              <a:t>*Primary care includes radiology</a:t>
            </a:r>
          </a:p>
          <a:p>
            <a:r>
              <a:rPr lang="en-US" dirty="0"/>
              <a:t>**Health Consultation and Education includes consumer health education, provider-to-provider consultation, nutrition and dietary consultation</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538954"/>
          </a:xfrm>
        </p:spPr>
        <p:txBody>
          <a:bodyPr>
            <a:normAutofit/>
          </a:bodyPr>
          <a:lstStyle/>
          <a:p>
            <a:r>
              <a:rPr lang="en-US" dirty="0"/>
              <a:t>Health Centers are Using Telehealth to </a:t>
            </a:r>
          </a:p>
          <a:p>
            <a:r>
              <a:rPr lang="en-US" dirty="0"/>
              <a:t>Expand Access to Needed Services</a:t>
            </a:r>
          </a:p>
          <a:p>
            <a:r>
              <a:rPr lang="en-US" sz="1800" dirty="0">
                <a:latin typeface="Yu Gothic UI Semibold" panose="020B0700000000000000" pitchFamily="34" charset="-128"/>
                <a:ea typeface="Yu Gothic UI Semibold" panose="020B0700000000000000" pitchFamily="34" charset="-128"/>
              </a:rPr>
              <a:t>Number of Health Centers Offering Selected Telehealth Services by Location, 2020</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5-16</a:t>
            </a:r>
          </a:p>
        </p:txBody>
      </p:sp>
      <p:sp>
        <p:nvSpPr>
          <p:cNvPr id="19" name="TextBox 18">
            <a:extLst>
              <a:ext uri="{FF2B5EF4-FFF2-40B4-BE49-F238E27FC236}">
                <a16:creationId xmlns:a16="http://schemas.microsoft.com/office/drawing/2014/main" id="{2060776F-9BA3-46D3-ACE2-13AC64852EC7}"/>
              </a:ext>
            </a:extLst>
          </p:cNvPr>
          <p:cNvSpPr txBox="1"/>
          <p:nvPr/>
        </p:nvSpPr>
        <p:spPr>
          <a:xfrm>
            <a:off x="8039100" y="4371795"/>
            <a:ext cx="2753126" cy="1200329"/>
          </a:xfrm>
          <a:prstGeom prst="rect">
            <a:avLst/>
          </a:prstGeom>
          <a:noFill/>
        </p:spPr>
        <p:txBody>
          <a:bodyPr wrap="square" rtlCol="0">
            <a:spAutoFit/>
          </a:bodyPr>
          <a:lstStyle/>
          <a:p>
            <a:r>
              <a:rPr lang="en-US" dirty="0">
                <a:latin typeface="Yu Gothic UI Semibold" panose="020B0700000000000000" pitchFamily="34" charset="-128"/>
                <a:ea typeface="Yu Gothic UI Semibold" panose="020B0700000000000000" pitchFamily="34" charset="-128"/>
              </a:rPr>
              <a:t>Nationally, 1,362 (99%) </a:t>
            </a:r>
          </a:p>
          <a:p>
            <a:r>
              <a:rPr lang="en-US" dirty="0">
                <a:latin typeface="Yu Gothic UI Semibold" panose="020B0700000000000000" pitchFamily="34" charset="-128"/>
                <a:ea typeface="Yu Gothic UI Semibold" panose="020B0700000000000000" pitchFamily="34" charset="-128"/>
              </a:rPr>
              <a:t>of health centers use telehealth for a variety of services.</a:t>
            </a:r>
          </a:p>
        </p:txBody>
      </p:sp>
      <p:graphicFrame>
        <p:nvGraphicFramePr>
          <p:cNvPr id="27" name="Chart 26">
            <a:extLst>
              <a:ext uri="{FF2B5EF4-FFF2-40B4-BE49-F238E27FC236}">
                <a16:creationId xmlns:a16="http://schemas.microsoft.com/office/drawing/2014/main" id="{5E868F40-CBA4-49FA-815A-65B988843DB8}"/>
              </a:ext>
            </a:extLst>
          </p:cNvPr>
          <p:cNvGraphicFramePr>
            <a:graphicFrameLocks/>
          </p:cNvGraphicFramePr>
          <p:nvPr>
            <p:extLst>
              <p:ext uri="{D42A27DB-BD31-4B8C-83A1-F6EECF244321}">
                <p14:modId xmlns:p14="http://schemas.microsoft.com/office/powerpoint/2010/main" val="3379028912"/>
              </p:ext>
            </p:extLst>
          </p:nvPr>
        </p:nvGraphicFramePr>
        <p:xfrm>
          <a:off x="438149" y="1885951"/>
          <a:ext cx="11144251"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6324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Source: 2020 Uniform Data System. Bureau of Primary Health Care, HRSA, DHHS. </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538954"/>
          </a:xfrm>
        </p:spPr>
        <p:txBody>
          <a:bodyPr>
            <a:normAutofit/>
          </a:bodyPr>
          <a:lstStyle/>
          <a:p>
            <a:r>
              <a:rPr lang="en-US" dirty="0"/>
              <a:t>Health Centers’ Telehealth Utilization Increased </a:t>
            </a:r>
          </a:p>
          <a:p>
            <a:r>
              <a:rPr lang="en-US" dirty="0"/>
              <a:t>Dramatically from 2018 - 2020</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5-17</a:t>
            </a:r>
          </a:p>
        </p:txBody>
      </p:sp>
      <p:sp>
        <p:nvSpPr>
          <p:cNvPr id="5" name="TextBox 4">
            <a:extLst>
              <a:ext uri="{FF2B5EF4-FFF2-40B4-BE49-F238E27FC236}">
                <a16:creationId xmlns:a16="http://schemas.microsoft.com/office/drawing/2014/main" id="{0778F19A-7B65-44A3-A77B-9E642681CAE6}"/>
              </a:ext>
            </a:extLst>
          </p:cNvPr>
          <p:cNvSpPr txBox="1"/>
          <p:nvPr/>
        </p:nvSpPr>
        <p:spPr>
          <a:xfrm>
            <a:off x="2462364" y="1666016"/>
            <a:ext cx="9315450" cy="646331"/>
          </a:xfrm>
          <a:prstGeom prst="rect">
            <a:avLst/>
          </a:prstGeom>
          <a:noFill/>
        </p:spPr>
        <p:txBody>
          <a:bodyPr wrap="square" rtlCol="0">
            <a:spAutoFit/>
          </a:bodyPr>
          <a:lstStyle/>
          <a:p>
            <a:r>
              <a:rPr lang="en-US" sz="1800" dirty="0">
                <a:latin typeface="Yu Gothic UI Semibold" panose="020B0700000000000000" pitchFamily="34" charset="-128"/>
                <a:ea typeface="Yu Gothic UI Semibold" panose="020B0700000000000000" pitchFamily="34" charset="-128"/>
              </a:rPr>
              <a:t>% of Health Centers Offering Telehealth Services by Location</a:t>
            </a:r>
          </a:p>
          <a:p>
            <a:endParaRPr lang="en-US" dirty="0"/>
          </a:p>
        </p:txBody>
      </p:sp>
      <p:graphicFrame>
        <p:nvGraphicFramePr>
          <p:cNvPr id="8" name="Chart 7">
            <a:extLst>
              <a:ext uri="{FF2B5EF4-FFF2-40B4-BE49-F238E27FC236}">
                <a16:creationId xmlns:a16="http://schemas.microsoft.com/office/drawing/2014/main" id="{E104709B-DEDD-4A50-988E-9B3E2B682835}"/>
              </a:ext>
            </a:extLst>
          </p:cNvPr>
          <p:cNvGraphicFramePr>
            <a:graphicFrameLocks/>
          </p:cNvGraphicFramePr>
          <p:nvPr>
            <p:extLst>
              <p:ext uri="{D42A27DB-BD31-4B8C-83A1-F6EECF244321}">
                <p14:modId xmlns:p14="http://schemas.microsoft.com/office/powerpoint/2010/main" val="4155728414"/>
              </p:ext>
            </p:extLst>
          </p:nvPr>
        </p:nvGraphicFramePr>
        <p:xfrm>
          <a:off x="1581150" y="2057400"/>
          <a:ext cx="76581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5917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Note: Percentages for health centers based on all health centers, including those that do or do not use telehealth in 2018.</a:t>
            </a:r>
          </a:p>
          <a:p>
            <a:r>
              <a:rPr lang="en-US" dirty="0"/>
              <a:t>Sources: (1) 2018 Uniform Data System. Bureau of Primary Health Care, HRSA, DHHS. (2) Kane, C. K. and Gillis, K. The Use of Telemedicine by Physicians: Still the Exception Rather than the Rule. Health Affairs 37(12). December 2018. </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499"/>
            <a:ext cx="11315699" cy="1085851"/>
          </a:xfrm>
        </p:spPr>
        <p:txBody>
          <a:bodyPr>
            <a:normAutofit/>
          </a:bodyPr>
          <a:lstStyle/>
          <a:p>
            <a:r>
              <a:rPr lang="en-US" dirty="0"/>
              <a:t>Health Centers are Adopting Innovative Telehealth Services </a:t>
            </a:r>
          </a:p>
          <a:p>
            <a:r>
              <a:rPr lang="en-US" dirty="0"/>
              <a:t>At Higher Rates than Other Primary Care Providers</a:t>
            </a:r>
            <a:endParaRPr lang="en-US" sz="1800" dirty="0">
              <a:highlight>
                <a:srgbClr val="FFFF00"/>
              </a:highlight>
              <a:latin typeface="Yu Gothic UI Semibold" panose="020B0700000000000000" pitchFamily="34" charset="-128"/>
              <a:ea typeface="Yu Gothic UI Semibold" panose="020B0700000000000000" pitchFamily="34" charset="-128"/>
            </a:endParaRP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5-18</a:t>
            </a:r>
          </a:p>
        </p:txBody>
      </p:sp>
      <p:grpSp>
        <p:nvGrpSpPr>
          <p:cNvPr id="13" name="Group 12">
            <a:extLst>
              <a:ext uri="{FF2B5EF4-FFF2-40B4-BE49-F238E27FC236}">
                <a16:creationId xmlns:a16="http://schemas.microsoft.com/office/drawing/2014/main" id="{D02E3B0B-1824-4F42-BF8E-750C630CDCF0}"/>
              </a:ext>
            </a:extLst>
          </p:cNvPr>
          <p:cNvGrpSpPr/>
          <p:nvPr/>
        </p:nvGrpSpPr>
        <p:grpSpPr>
          <a:xfrm>
            <a:off x="723899" y="1657350"/>
            <a:ext cx="11144251" cy="4514850"/>
            <a:chOff x="609600" y="1657350"/>
            <a:chExt cx="11144251" cy="4514850"/>
          </a:xfrm>
        </p:grpSpPr>
        <p:grpSp>
          <p:nvGrpSpPr>
            <p:cNvPr id="12" name="Group 11">
              <a:extLst>
                <a:ext uri="{FF2B5EF4-FFF2-40B4-BE49-F238E27FC236}">
                  <a16:creationId xmlns:a16="http://schemas.microsoft.com/office/drawing/2014/main" id="{17C50259-EFB6-406B-BC9A-E20AFD76EDED}"/>
                </a:ext>
              </a:extLst>
            </p:cNvPr>
            <p:cNvGrpSpPr/>
            <p:nvPr/>
          </p:nvGrpSpPr>
          <p:grpSpPr>
            <a:xfrm>
              <a:off x="609600" y="1657350"/>
              <a:ext cx="11144251" cy="4514850"/>
              <a:chOff x="609600" y="1657350"/>
              <a:chExt cx="11144251" cy="4514850"/>
            </a:xfrm>
          </p:grpSpPr>
          <p:graphicFrame>
            <p:nvGraphicFramePr>
              <p:cNvPr id="6" name="Chart 5">
                <a:extLst>
                  <a:ext uri="{FF2B5EF4-FFF2-40B4-BE49-F238E27FC236}">
                    <a16:creationId xmlns:a16="http://schemas.microsoft.com/office/drawing/2014/main" id="{46BE9289-8777-43CF-A6DD-8053806C3101}"/>
                  </a:ext>
                </a:extLst>
              </p:cNvPr>
              <p:cNvGraphicFramePr>
                <a:graphicFrameLocks/>
              </p:cNvGraphicFramePr>
              <p:nvPr>
                <p:extLst>
                  <p:ext uri="{D42A27DB-BD31-4B8C-83A1-F6EECF244321}">
                    <p14:modId xmlns:p14="http://schemas.microsoft.com/office/powerpoint/2010/main" val="1213393025"/>
                  </p:ext>
                </p:extLst>
              </p:nvPr>
            </p:nvGraphicFramePr>
            <p:xfrm>
              <a:off x="609600" y="1657350"/>
              <a:ext cx="10915650" cy="4514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CAD733C-1CC3-47FF-8537-F4B06C8D8336}"/>
                  </a:ext>
                </a:extLst>
              </p:cNvPr>
              <p:cNvGraphicFramePr>
                <a:graphicFrameLocks/>
              </p:cNvGraphicFramePr>
              <p:nvPr>
                <p:extLst>
                  <p:ext uri="{D42A27DB-BD31-4B8C-83A1-F6EECF244321}">
                    <p14:modId xmlns:p14="http://schemas.microsoft.com/office/powerpoint/2010/main" val="1750861662"/>
                  </p:ext>
                </p:extLst>
              </p:nvPr>
            </p:nvGraphicFramePr>
            <p:xfrm>
              <a:off x="6095999" y="2171700"/>
              <a:ext cx="5657852" cy="40005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D35637E-C630-41F5-99C1-A5CDC8A02FC1}"/>
                  </a:ext>
                </a:extLst>
              </p:cNvPr>
              <p:cNvSpPr txBox="1"/>
              <p:nvPr/>
            </p:nvSpPr>
            <p:spPr>
              <a:xfrm>
                <a:off x="1924051" y="1921073"/>
                <a:ext cx="2845211" cy="307777"/>
              </a:xfrm>
              <a:prstGeom prst="rect">
                <a:avLst/>
              </a:prstGeom>
              <a:noFill/>
            </p:spPr>
            <p:txBody>
              <a:bodyPr wrap="square" rtlCol="0">
                <a:spAutoFit/>
              </a:bodyPr>
              <a:lstStyle/>
              <a:p>
                <a:r>
                  <a:rPr lang="en-US" sz="1400" dirty="0">
                    <a:solidFill>
                      <a:srgbClr val="5E5E5E"/>
                    </a:solidFill>
                    <a:latin typeface="Yu Gothic UI Semibold" panose="020B0700000000000000" pitchFamily="34" charset="-128"/>
                    <a:ea typeface="Yu Gothic UI Semibold" panose="020B0700000000000000" pitchFamily="34" charset="-128"/>
                  </a:rPr>
                  <a:t>Providers Using Telehealth for:</a:t>
                </a:r>
              </a:p>
            </p:txBody>
          </p:sp>
          <p:sp>
            <p:nvSpPr>
              <p:cNvPr id="10" name="TextBox 9">
                <a:extLst>
                  <a:ext uri="{FF2B5EF4-FFF2-40B4-BE49-F238E27FC236}">
                    <a16:creationId xmlns:a16="http://schemas.microsoft.com/office/drawing/2014/main" id="{317FECE2-60B2-4A08-9602-3E77C5BDAF24}"/>
                  </a:ext>
                </a:extLst>
              </p:cNvPr>
              <p:cNvSpPr txBox="1"/>
              <p:nvPr/>
            </p:nvSpPr>
            <p:spPr>
              <a:xfrm>
                <a:off x="7753351" y="1921073"/>
                <a:ext cx="2610466" cy="307777"/>
              </a:xfrm>
              <a:prstGeom prst="rect">
                <a:avLst/>
              </a:prstGeom>
              <a:noFill/>
            </p:spPr>
            <p:txBody>
              <a:bodyPr wrap="square" rtlCol="0">
                <a:spAutoFit/>
              </a:bodyPr>
              <a:lstStyle/>
              <a:p>
                <a:r>
                  <a:rPr lang="en-US" sz="1400" dirty="0">
                    <a:solidFill>
                      <a:srgbClr val="5E5E5E"/>
                    </a:solidFill>
                    <a:latin typeface="Yu Gothic UI Semibold" panose="020B0700000000000000" pitchFamily="34" charset="-128"/>
                    <a:ea typeface="Yu Gothic UI Semibold" panose="020B0700000000000000" pitchFamily="34" charset="-128"/>
                  </a:rPr>
                  <a:t>Telehealth Modalities Used:</a:t>
                </a:r>
              </a:p>
            </p:txBody>
          </p:sp>
        </p:grpSp>
        <p:cxnSp>
          <p:nvCxnSpPr>
            <p:cNvPr id="11" name="Straight Connector 10">
              <a:extLst>
                <a:ext uri="{FF2B5EF4-FFF2-40B4-BE49-F238E27FC236}">
                  <a16:creationId xmlns:a16="http://schemas.microsoft.com/office/drawing/2014/main" id="{497D4944-88F4-4641-A946-F46007BC7141}"/>
                </a:ext>
              </a:extLst>
            </p:cNvPr>
            <p:cNvCxnSpPr>
              <a:cxnSpLocks/>
            </p:cNvCxnSpPr>
            <p:nvPr/>
          </p:nvCxnSpPr>
          <p:spPr>
            <a:xfrm>
              <a:off x="5867400" y="1921073"/>
              <a:ext cx="0" cy="3912692"/>
            </a:xfrm>
            <a:prstGeom prst="line">
              <a:avLst/>
            </a:prstGeom>
            <a:ln w="38100" cap="rnd">
              <a:solidFill>
                <a:srgbClr val="5E5E5E"/>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727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a:t>Table of Contents</a:t>
            </a:r>
          </a:p>
        </p:txBody>
      </p:sp>
      <p:sp>
        <p:nvSpPr>
          <p:cNvPr id="7" name="TextBox 6"/>
          <p:cNvSpPr txBox="1"/>
          <p:nvPr/>
        </p:nvSpPr>
        <p:spPr>
          <a:xfrm>
            <a:off x="752476" y="1257300"/>
            <a:ext cx="10715624" cy="5324535"/>
          </a:xfrm>
          <a:prstGeom prst="rect">
            <a:avLst/>
          </a:prstGeom>
          <a:noFill/>
        </p:spPr>
        <p:txBody>
          <a:bodyPr wrap="square" rtlCol="0">
            <a:spAutoFit/>
          </a:bodyPr>
          <a:lstStyle/>
          <a:p>
            <a:pPr marL="577850" indent="-577850" defTabSz="633413">
              <a:tabLst>
                <a:tab pos="574675" algn="l"/>
              </a:tabLst>
            </a:pPr>
            <a:r>
              <a:rPr lang="en-US" sz="1900" b="1" u="sng" dirty="0">
                <a:solidFill>
                  <a:srgbClr val="E87200"/>
                </a:solidFill>
                <a:latin typeface="Yu Gothic UI Semibold" panose="020B0700000000000000" pitchFamily="34" charset="-128"/>
                <a:ea typeface="Yu Gothic UI Semibold" panose="020B0700000000000000" pitchFamily="34" charset="-128"/>
                <a:hlinkClick r:id="" action="ppaction://noaction"/>
              </a:rPr>
              <a:t>Section 5: Health Center Services and Staffing </a:t>
            </a:r>
            <a:r>
              <a:rPr lang="en-US" sz="1900" b="1" i="1" u="sng" dirty="0">
                <a:solidFill>
                  <a:srgbClr val="E87200"/>
                </a:solidFill>
                <a:latin typeface="Yu Gothic UI Semibold" panose="020B0700000000000000" pitchFamily="34" charset="-128"/>
                <a:ea typeface="Yu Gothic UI Semibold" panose="020B0700000000000000" pitchFamily="34" charset="-128"/>
                <a:hlinkClick r:id="" action="ppaction://noaction"/>
              </a:rPr>
              <a:t>(Continued...)</a:t>
            </a:r>
            <a:endParaRPr lang="en-US" sz="1900" dirty="0">
              <a:solidFill>
                <a:srgbClr val="003C6A"/>
              </a:solidFill>
              <a:latin typeface="Yu Gothic UI Semilight" panose="020B0400000000000000" pitchFamily="34" charset="-128"/>
              <a:ea typeface="Yu Gothic UI Semilight" panose="020B0400000000000000" pitchFamily="34" charset="-128"/>
            </a:endParaRPr>
          </a:p>
          <a:p>
            <a:pPr marL="577850" indent="-57785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5-11	Health Centers Have Responded to an Increasing Need For Substance Use Disorder (SUD) Treatment and Therapy By Building Their Capacity and Integrating Care</a:t>
            </a:r>
          </a:p>
          <a:p>
            <a:pPr marL="574675" lvl="0" indent="-574675"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5-12	Health Centers Have Responded to an Increasing Need for Substance Use Disorder (SUD) Treatment and Therapy by Seeing More Patients</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5-13	Percent of Health Centers Offering Vision Services Onsite, 2020</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5-14	Percent of Health Centers Offering Pharmacy Services Onsite, 2020</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5-15	Percent of Health Centers Offering Four or More Services Onsite, in Addition to Medical Care </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5-16	Health Centers are Using Telehealth to Expand Access to Needed Services</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5-17	Health Centers’ Telehealth Utilization Increased Dramatically from 2019 - 2020</a:t>
            </a:r>
          </a:p>
          <a:p>
            <a:pPr lvl="0"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5-18	Health Centers are Adopting Innovative Telehealth Services at Higher Rates than Other Primary Care Providers</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5-19	Medical Services Were the Most Common Service Delivered Virtually by Health Centers in 2020</a:t>
            </a:r>
          </a:p>
          <a:p>
            <a:pPr lvl="0" defTabSz="633413">
              <a:tabLst>
                <a:tab pos="574675" algn="l"/>
              </a:tabLst>
            </a:pPr>
            <a:endParaRPr lang="it-IT" sz="1500" dirty="0">
              <a:solidFill>
                <a:srgbClr val="003C6A"/>
              </a:solidFill>
            </a:endParaRPr>
          </a:p>
          <a:p>
            <a:pPr lvl="0">
              <a:spcAft>
                <a:spcPts val="600"/>
              </a:spcAft>
            </a:pPr>
            <a:r>
              <a:rPr lang="en-US" sz="1900" b="1" u="sng" dirty="0">
                <a:solidFill>
                  <a:srgbClr val="E87200"/>
                </a:solidFill>
                <a:latin typeface="Yu Gothic UI Semibold" panose="020B0700000000000000" pitchFamily="34" charset="-128"/>
                <a:ea typeface="Yu Gothic UI Semibold" panose="020B0700000000000000" pitchFamily="34" charset="-128"/>
                <a:hlinkClick r:id="" action="ppaction://noaction"/>
              </a:rPr>
              <a:t>Section 6: Challenges in Meeting Demand for Care</a:t>
            </a:r>
            <a:endParaRPr lang="en-US" sz="1900" b="1" dirty="0">
              <a:solidFill>
                <a:srgbClr val="E87200"/>
              </a:solidFill>
              <a:latin typeface="Yu Gothic UI Semibold" panose="020B0700000000000000" pitchFamily="34" charset="-128"/>
              <a:ea typeface="Yu Gothic UI Semibold" panose="020B0700000000000000" pitchFamily="34" charset="-128"/>
            </a:endParaRP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6-1	Payments from Third Party Payers are Less than Cost</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6-2	Federal Health Center Appropriation History, FY10 – FY21</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6-3	Health Center Funding Per Uninsured Patient is Well Below Total Per Patient Cost</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6-4	Health Centers Experience Difficulty Recruiting Many Clinical Staff</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6-5	Health Centers Have Unique Challenges Recruiting and Retaining Staff</a:t>
            </a: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6-6	</a:t>
            </a:r>
            <a:r>
              <a:rPr lang="en-US" sz="1500" dirty="0">
                <a:latin typeface="Yu Gothic UI Semilight" panose="020B0400000000000000" pitchFamily="34" charset="-128"/>
                <a:ea typeface="Yu Gothic UI Semilight" panose="020B0400000000000000" pitchFamily="34" charset="-128"/>
              </a:rPr>
              <a:t>Estimated Percent of County Residents Experiencing Shortages of Primary Care Physicians</a:t>
            </a:r>
            <a:endParaRPr lang="en-US" sz="1500" dirty="0">
              <a:solidFill>
                <a:srgbClr val="003C6A"/>
              </a:solidFill>
              <a:latin typeface="Yu Gothic UI Semilight" panose="020B0400000000000000" pitchFamily="34" charset="-128"/>
              <a:ea typeface="Yu Gothic UI Semilight" panose="020B0400000000000000" pitchFamily="34" charset="-128"/>
            </a:endParaRPr>
          </a:p>
          <a:p>
            <a:pPr defTabSz="633413">
              <a:tabLst>
                <a:tab pos="574675" algn="l"/>
              </a:tabLst>
            </a:pPr>
            <a:r>
              <a:rPr lang="en-US" sz="1500" dirty="0">
                <a:solidFill>
                  <a:srgbClr val="003C6A"/>
                </a:solidFill>
                <a:latin typeface="Yu Gothic UI Semilight" panose="020B0400000000000000" pitchFamily="34" charset="-128"/>
                <a:ea typeface="Yu Gothic UI Semilight" panose="020B0400000000000000" pitchFamily="34" charset="-128"/>
              </a:rPr>
              <a:t>6-7	Health Center Capital Project Plans and Funding Needs</a:t>
            </a:r>
          </a:p>
          <a:p>
            <a:pPr lvl="0" defTabSz="633413">
              <a:tabLst>
                <a:tab pos="574675" algn="l"/>
              </a:tabLst>
            </a:pPr>
            <a:endParaRPr lang="en-US" sz="1500" dirty="0">
              <a:solidFill>
                <a:srgbClr val="003C6A"/>
              </a:solidFill>
              <a:latin typeface="Yu Gothic UI Semilight" panose="020B0400000000000000" pitchFamily="34" charset="-128"/>
              <a:ea typeface="Yu Gothic UI Semilight" panose="020B0400000000000000" pitchFamily="34" charset="-12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1407" y="6172172"/>
            <a:ext cx="1702443" cy="457228"/>
          </a:xfrm>
          <a:prstGeom prst="rect">
            <a:avLst/>
          </a:prstGeom>
        </p:spPr>
      </p:pic>
    </p:spTree>
    <p:extLst>
      <p:ext uri="{BB962C8B-B14F-4D97-AF65-F5344CB8AC3E}">
        <p14:creationId xmlns:p14="http://schemas.microsoft.com/office/powerpoint/2010/main" val="3257060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F3189-80AA-4FF8-A3A7-51B29B538B06}"/>
              </a:ext>
            </a:extLst>
          </p:cNvPr>
          <p:cNvSpPr>
            <a:spLocks noGrp="1"/>
          </p:cNvSpPr>
          <p:nvPr>
            <p:ph type="body" sz="quarter" idx="13"/>
          </p:nvPr>
        </p:nvSpPr>
        <p:spPr/>
        <p:txBody>
          <a:bodyPr>
            <a:normAutofit/>
          </a:bodyPr>
          <a:lstStyle/>
          <a:p>
            <a:r>
              <a:rPr lang="en-US" dirty="0"/>
              <a:t>Note: Behavioral health includes services for mental health and substance use disorder; Enabling services includes case management and education specialist services; Other services includes vision, dental, and other professional services.  </a:t>
            </a:r>
          </a:p>
          <a:p>
            <a:r>
              <a:rPr lang="en-US" dirty="0"/>
              <a:t>Source: 2020 Uniform Data System. Bureau of Primary Health Care, HRSA, DHHS. </a:t>
            </a:r>
          </a:p>
        </p:txBody>
      </p:sp>
      <p:sp>
        <p:nvSpPr>
          <p:cNvPr id="4" name="Text Placeholder 3">
            <a:extLst>
              <a:ext uri="{FF2B5EF4-FFF2-40B4-BE49-F238E27FC236}">
                <a16:creationId xmlns:a16="http://schemas.microsoft.com/office/drawing/2014/main" id="{1B83CF92-A7BB-4DA4-8DEA-1F4A27A92540}"/>
              </a:ext>
            </a:extLst>
          </p:cNvPr>
          <p:cNvSpPr>
            <a:spLocks noGrp="1"/>
          </p:cNvSpPr>
          <p:nvPr>
            <p:ph type="body" sz="quarter" idx="15"/>
          </p:nvPr>
        </p:nvSpPr>
        <p:spPr/>
        <p:txBody>
          <a:bodyPr/>
          <a:lstStyle/>
          <a:p>
            <a:r>
              <a:rPr lang="en-US" dirty="0"/>
              <a:t>Figure 5-19</a:t>
            </a:r>
          </a:p>
        </p:txBody>
      </p:sp>
      <p:sp>
        <p:nvSpPr>
          <p:cNvPr id="24" name="Content Placeholder 2">
            <a:extLst>
              <a:ext uri="{FF2B5EF4-FFF2-40B4-BE49-F238E27FC236}">
                <a16:creationId xmlns:a16="http://schemas.microsoft.com/office/drawing/2014/main" id="{5B080501-F33C-49E9-A779-61D97FD9DF49}"/>
              </a:ext>
            </a:extLst>
          </p:cNvPr>
          <p:cNvSpPr txBox="1">
            <a:spLocks/>
          </p:cNvSpPr>
          <p:nvPr/>
        </p:nvSpPr>
        <p:spPr>
          <a:xfrm>
            <a:off x="438152" y="571500"/>
            <a:ext cx="11315699" cy="11375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003C6A"/>
                </a:solidFill>
                <a:latin typeface="Yu Gothic UI Semilight" panose="020B0400000000000000" pitchFamily="34" charset="-128"/>
                <a:ea typeface="Yu Gothic UI Semilight" panose="020B0400000000000000" pitchFamily="34" charset="-128"/>
                <a:cs typeface="Simplified Arabic" panose="020B0604020202020204" pitchFamily="18"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Medical Services Were the Most Common Services Delivered Virtually by Health Centers in 2020</a:t>
            </a:r>
          </a:p>
        </p:txBody>
      </p:sp>
      <p:graphicFrame>
        <p:nvGraphicFramePr>
          <p:cNvPr id="10" name="Chart 9">
            <a:extLst>
              <a:ext uri="{FF2B5EF4-FFF2-40B4-BE49-F238E27FC236}">
                <a16:creationId xmlns:a16="http://schemas.microsoft.com/office/drawing/2014/main" id="{CFA4A89C-3CC0-44B1-92AD-1201963F54AE}"/>
              </a:ext>
            </a:extLst>
          </p:cNvPr>
          <p:cNvGraphicFramePr/>
          <p:nvPr>
            <p:extLst>
              <p:ext uri="{D42A27DB-BD31-4B8C-83A1-F6EECF244321}">
                <p14:modId xmlns:p14="http://schemas.microsoft.com/office/powerpoint/2010/main" val="2119468546"/>
              </p:ext>
            </p:extLst>
          </p:nvPr>
        </p:nvGraphicFramePr>
        <p:xfrm>
          <a:off x="2335396" y="1616710"/>
          <a:ext cx="7521207" cy="45203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8724C41-627E-4933-A10B-363CDC41AEBE}"/>
              </a:ext>
            </a:extLst>
          </p:cNvPr>
          <p:cNvSpPr txBox="1"/>
          <p:nvPr/>
        </p:nvSpPr>
        <p:spPr>
          <a:xfrm>
            <a:off x="4311577" y="1524376"/>
            <a:ext cx="3832679" cy="369332"/>
          </a:xfrm>
          <a:prstGeom prst="rect">
            <a:avLst/>
          </a:prstGeom>
          <a:noFill/>
        </p:spPr>
        <p:txBody>
          <a:bodyPr wrap="square" rtlCol="0">
            <a:spAutoFit/>
          </a:bodyPr>
          <a:lstStyle/>
          <a:p>
            <a:r>
              <a:rPr lang="en-US" b="1" dirty="0">
                <a:solidFill>
                  <a:schemeClr val="tx2"/>
                </a:solidFill>
                <a:latin typeface="Yu Gothic UI Semibold" panose="020B0700000000000000" pitchFamily="34" charset="-128"/>
                <a:ea typeface="Yu Gothic UI Semibold" panose="020B0700000000000000" pitchFamily="34" charset="-128"/>
              </a:rPr>
              <a:t>Percent of Virtual Visits by Service</a:t>
            </a:r>
          </a:p>
        </p:txBody>
      </p:sp>
      <p:sp>
        <p:nvSpPr>
          <p:cNvPr id="3" name="TextBox 2">
            <a:extLst>
              <a:ext uri="{FF2B5EF4-FFF2-40B4-BE49-F238E27FC236}">
                <a16:creationId xmlns:a16="http://schemas.microsoft.com/office/drawing/2014/main" id="{C8123762-3367-4369-851A-082B2336F0FD}"/>
              </a:ext>
            </a:extLst>
          </p:cNvPr>
          <p:cNvSpPr txBox="1"/>
          <p:nvPr/>
        </p:nvSpPr>
        <p:spPr>
          <a:xfrm>
            <a:off x="1181100" y="3357860"/>
            <a:ext cx="1895474" cy="923330"/>
          </a:xfrm>
          <a:prstGeom prst="rect">
            <a:avLst/>
          </a:prstGeom>
          <a:noFill/>
        </p:spPr>
        <p:txBody>
          <a:bodyPr wrap="square" rtlCol="0">
            <a:spAutoFit/>
          </a:bodyPr>
          <a:lstStyle/>
          <a:p>
            <a:r>
              <a:rPr lang="en-US" dirty="0">
                <a:solidFill>
                  <a:schemeClr val="tx2"/>
                </a:solidFill>
              </a:rPr>
              <a:t>28.7 million visits were conducted virtually in 2020</a:t>
            </a:r>
          </a:p>
        </p:txBody>
      </p:sp>
    </p:spTree>
    <p:extLst>
      <p:ext uri="{BB962C8B-B14F-4D97-AF65-F5344CB8AC3E}">
        <p14:creationId xmlns:p14="http://schemas.microsoft.com/office/powerpoint/2010/main" val="326793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5554B3-9245-49CD-A718-FD248E418676}"/>
              </a:ext>
            </a:extLst>
          </p:cNvPr>
          <p:cNvSpPr>
            <a:spLocks noGrp="1"/>
          </p:cNvSpPr>
          <p:nvPr>
            <p:ph type="ctrTitle"/>
          </p:nvPr>
        </p:nvSpPr>
        <p:spPr/>
        <p:txBody>
          <a:bodyPr/>
          <a:lstStyle/>
          <a:p>
            <a:r>
              <a:rPr lang="en-US" dirty="0"/>
              <a:t>Section 6</a:t>
            </a:r>
          </a:p>
        </p:txBody>
      </p:sp>
      <p:sp>
        <p:nvSpPr>
          <p:cNvPr id="6" name="Subtitle 5">
            <a:extLst>
              <a:ext uri="{FF2B5EF4-FFF2-40B4-BE49-F238E27FC236}">
                <a16:creationId xmlns:a16="http://schemas.microsoft.com/office/drawing/2014/main" id="{B97E1286-7F87-4B5D-988B-CC7B313EEC5C}"/>
              </a:ext>
            </a:extLst>
          </p:cNvPr>
          <p:cNvSpPr>
            <a:spLocks noGrp="1"/>
          </p:cNvSpPr>
          <p:nvPr>
            <p:ph type="subTitle" idx="1"/>
          </p:nvPr>
        </p:nvSpPr>
        <p:spPr/>
        <p:txBody>
          <a:bodyPr>
            <a:normAutofit lnSpcReduction="10000"/>
          </a:bodyPr>
          <a:lstStyle/>
          <a:p>
            <a:r>
              <a:rPr lang="en-US" dirty="0"/>
              <a:t>Challenges in Meeting Demand for Care</a:t>
            </a:r>
          </a:p>
        </p:txBody>
      </p:sp>
      <p:grpSp>
        <p:nvGrpSpPr>
          <p:cNvPr id="4" name="Group 3">
            <a:extLst>
              <a:ext uri="{FF2B5EF4-FFF2-40B4-BE49-F238E27FC236}">
                <a16:creationId xmlns:a16="http://schemas.microsoft.com/office/drawing/2014/main" id="{F08312F5-10F1-414C-A61C-6FC8BC35B09C}"/>
              </a:ext>
            </a:extLst>
          </p:cNvPr>
          <p:cNvGrpSpPr/>
          <p:nvPr/>
        </p:nvGrpSpPr>
        <p:grpSpPr>
          <a:xfrm rot="16200000">
            <a:off x="7232561" y="2321015"/>
            <a:ext cx="6870880" cy="2571750"/>
            <a:chOff x="-141936" y="1085850"/>
            <a:chExt cx="7838135" cy="2571750"/>
          </a:xfrm>
        </p:grpSpPr>
        <p:sp>
          <p:nvSpPr>
            <p:cNvPr id="7" name="Rectangle 6">
              <a:extLst>
                <a:ext uri="{FF2B5EF4-FFF2-40B4-BE49-F238E27FC236}">
                  <a16:creationId xmlns:a16="http://schemas.microsoft.com/office/drawing/2014/main" id="{D9CDCADB-02D9-4411-B67E-56F6CC0F44BF}"/>
                </a:ext>
              </a:extLst>
            </p:cNvPr>
            <p:cNvSpPr/>
            <p:nvPr/>
          </p:nvSpPr>
          <p:spPr>
            <a:xfrm>
              <a:off x="-133350" y="1085850"/>
              <a:ext cx="3614467"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8" name="Rectangle 7">
              <a:extLst>
                <a:ext uri="{FF2B5EF4-FFF2-40B4-BE49-F238E27FC236}">
                  <a16:creationId xmlns:a16="http://schemas.microsoft.com/office/drawing/2014/main" id="{BF4A83F3-E1F6-4CFC-9873-5EE30E9AC298}"/>
                </a:ext>
              </a:extLst>
            </p:cNvPr>
            <p:cNvSpPr/>
            <p:nvPr/>
          </p:nvSpPr>
          <p:spPr>
            <a:xfrm>
              <a:off x="-141936" y="1752600"/>
              <a:ext cx="474345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9" name="Rectangle 8">
              <a:extLst>
                <a:ext uri="{FF2B5EF4-FFF2-40B4-BE49-F238E27FC236}">
                  <a16:creationId xmlns:a16="http://schemas.microsoft.com/office/drawing/2014/main" id="{FBC1CC14-8601-4902-9941-3EF2377DA2A3}"/>
                </a:ext>
              </a:extLst>
            </p:cNvPr>
            <p:cNvSpPr/>
            <p:nvPr/>
          </p:nvSpPr>
          <p:spPr>
            <a:xfrm>
              <a:off x="-133350" y="2419350"/>
              <a:ext cx="594360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0" name="Rectangle 9">
              <a:extLst>
                <a:ext uri="{FF2B5EF4-FFF2-40B4-BE49-F238E27FC236}">
                  <a16:creationId xmlns:a16="http://schemas.microsoft.com/office/drawing/2014/main" id="{80DFB936-AB87-49F2-82AB-92825012553A}"/>
                </a:ext>
              </a:extLst>
            </p:cNvPr>
            <p:cNvSpPr/>
            <p:nvPr/>
          </p:nvSpPr>
          <p:spPr>
            <a:xfrm>
              <a:off x="-133888" y="3086100"/>
              <a:ext cx="7830087" cy="571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bold" panose="020B0700000000000000" pitchFamily="34" charset="-128"/>
                <a:ea typeface="Yu Gothic UI Semibold" panose="020B0700000000000000" pitchFamily="34" charset="-128"/>
              </a:endParaRPr>
            </a:p>
          </p:txBody>
        </p:sp>
      </p:grpSp>
    </p:spTree>
    <p:extLst>
      <p:ext uri="{BB962C8B-B14F-4D97-AF65-F5344CB8AC3E}">
        <p14:creationId xmlns:p14="http://schemas.microsoft.com/office/powerpoint/2010/main" val="4651543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Note: Health centers are non-profits, and thus charges are a proxy for costs. </a:t>
            </a:r>
          </a:p>
          <a:p>
            <a:r>
              <a:rPr lang="en-US" dirty="0"/>
              <a:t>Source: 2020 Uniform Data System, Bureau of Primary Health Care, HRSA, DHHS.</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p:txBody>
          <a:bodyPr/>
          <a:lstStyle/>
          <a:p>
            <a:r>
              <a:rPr lang="en-US" dirty="0"/>
              <a:t>Payments from Third Party Payers are Less than Cost</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6-1</a:t>
            </a:r>
          </a:p>
        </p:txBody>
      </p:sp>
      <p:graphicFrame>
        <p:nvGraphicFramePr>
          <p:cNvPr id="5" name="Chart 4">
            <a:extLst>
              <a:ext uri="{FF2B5EF4-FFF2-40B4-BE49-F238E27FC236}">
                <a16:creationId xmlns:a16="http://schemas.microsoft.com/office/drawing/2014/main" id="{D4EB150F-5EA0-4B77-A4E6-CFCE914470C6}"/>
              </a:ext>
            </a:extLst>
          </p:cNvPr>
          <p:cNvGraphicFramePr>
            <a:graphicFrameLocks/>
          </p:cNvGraphicFramePr>
          <p:nvPr>
            <p:extLst>
              <p:ext uri="{D42A27DB-BD31-4B8C-83A1-F6EECF244321}">
                <p14:modId xmlns:p14="http://schemas.microsoft.com/office/powerpoint/2010/main" val="3647305571"/>
              </p:ext>
            </p:extLst>
          </p:nvPr>
        </p:nvGraphicFramePr>
        <p:xfrm>
          <a:off x="1524000" y="1657350"/>
          <a:ext cx="9144000" cy="405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893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D97B8-2210-42DC-8D99-89B59182342E}"/>
              </a:ext>
            </a:extLst>
          </p:cNvPr>
          <p:cNvSpPr>
            <a:spLocks noGrp="1"/>
          </p:cNvSpPr>
          <p:nvPr>
            <p:ph sz="quarter" idx="14"/>
          </p:nvPr>
        </p:nvSpPr>
        <p:spPr/>
        <p:txBody>
          <a:bodyPr/>
          <a:lstStyle/>
          <a:p>
            <a:r>
              <a:rPr lang="en-US" dirty="0"/>
              <a:t>Federal Health Center Appropriation History, FY10-FY21</a:t>
            </a:r>
          </a:p>
          <a:p>
            <a:endParaRPr lang="en-US" dirty="0"/>
          </a:p>
        </p:txBody>
      </p:sp>
      <p:sp>
        <p:nvSpPr>
          <p:cNvPr id="4" name="Text Placeholder 3">
            <a:extLst>
              <a:ext uri="{FF2B5EF4-FFF2-40B4-BE49-F238E27FC236}">
                <a16:creationId xmlns:a16="http://schemas.microsoft.com/office/drawing/2014/main" id="{93A3B049-0F0E-48FA-BD85-E2CA0315FBFD}"/>
              </a:ext>
            </a:extLst>
          </p:cNvPr>
          <p:cNvSpPr>
            <a:spLocks noGrp="1"/>
          </p:cNvSpPr>
          <p:nvPr>
            <p:ph type="body" sz="quarter" idx="15"/>
          </p:nvPr>
        </p:nvSpPr>
        <p:spPr/>
        <p:txBody>
          <a:bodyPr/>
          <a:lstStyle/>
          <a:p>
            <a:r>
              <a:rPr lang="en-US" dirty="0"/>
              <a:t>Figure 6-2</a:t>
            </a:r>
          </a:p>
        </p:txBody>
      </p:sp>
      <p:sp>
        <p:nvSpPr>
          <p:cNvPr id="5" name="Text Placeholder 1">
            <a:extLst>
              <a:ext uri="{FF2B5EF4-FFF2-40B4-BE49-F238E27FC236}">
                <a16:creationId xmlns:a16="http://schemas.microsoft.com/office/drawing/2014/main" id="{A3F9BF57-F524-4A69-8C6C-181D5E08CA11}"/>
              </a:ext>
            </a:extLst>
          </p:cNvPr>
          <p:cNvSpPr>
            <a:spLocks noGrp="1"/>
          </p:cNvSpPr>
          <p:nvPr>
            <p:ph type="body" sz="quarter" idx="13"/>
          </p:nvPr>
        </p:nvSpPr>
        <p:spPr>
          <a:xfrm>
            <a:off x="95250" y="6229350"/>
            <a:ext cx="12001500" cy="571500"/>
          </a:xfrm>
        </p:spPr>
        <p:txBody>
          <a:bodyPr>
            <a:normAutofit fontScale="92500" lnSpcReduction="20000"/>
          </a:bodyPr>
          <a:lstStyle/>
          <a:p>
            <a:r>
              <a:rPr lang="en-US" dirty="0"/>
              <a:t>B = Billions. </a:t>
            </a:r>
          </a:p>
          <a:p>
            <a:r>
              <a:rPr lang="en-US" dirty="0"/>
              <a:t>*Includes Continuing Resolutions and Health Extender Legislation; Health center mandatory funding for FY20 and the first quarter of FY21 was not the result of a full reauthorization of the Community Health Center Fund (CHCF), but was covered by a collection of short-term extensions of the previous authorization of the CHCF which occurred in 2018 and initially expired on September 30, 2019.</a:t>
            </a:r>
          </a:p>
          <a:p>
            <a:r>
              <a:rPr lang="en-US" dirty="0"/>
              <a:t>Source: Federal appropriations are for consolidated health centers under PHSA Section 330. Federally-funded health centers only. </a:t>
            </a:r>
          </a:p>
        </p:txBody>
      </p:sp>
      <p:graphicFrame>
        <p:nvGraphicFramePr>
          <p:cNvPr id="6" name="Chart 5">
            <a:extLst>
              <a:ext uri="{FF2B5EF4-FFF2-40B4-BE49-F238E27FC236}">
                <a16:creationId xmlns:a16="http://schemas.microsoft.com/office/drawing/2014/main" id="{566299C3-7B0C-4A19-A41B-DDF277E211C4}"/>
              </a:ext>
            </a:extLst>
          </p:cNvPr>
          <p:cNvGraphicFramePr>
            <a:graphicFrameLocks/>
          </p:cNvGraphicFramePr>
          <p:nvPr/>
        </p:nvGraphicFramePr>
        <p:xfrm>
          <a:off x="1289155" y="1978702"/>
          <a:ext cx="9968458" cy="409231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DFFFB359-4DCB-44E2-B9E9-4F31FFE9C1A3}"/>
              </a:ext>
            </a:extLst>
          </p:cNvPr>
          <p:cNvSpPr txBox="1"/>
          <p:nvPr/>
        </p:nvSpPr>
        <p:spPr>
          <a:xfrm>
            <a:off x="1899783" y="1607148"/>
            <a:ext cx="4514850" cy="584775"/>
          </a:xfrm>
          <a:prstGeom prst="rect">
            <a:avLst/>
          </a:prstGeom>
          <a:noFill/>
        </p:spPr>
        <p:txBody>
          <a:bodyPr wrap="square" rtlCol="0">
            <a:spAutoFit/>
          </a:bodyPr>
          <a:lstStyle/>
          <a:p>
            <a:pPr algn="ctr"/>
            <a:r>
              <a:rPr lang="en-US" sz="1600" dirty="0">
                <a:solidFill>
                  <a:srgbClr val="5E5E5E"/>
                </a:solidFill>
                <a:latin typeface="Yu Gothic UI Semibold" panose="020B0700000000000000" pitchFamily="34" charset="-128"/>
                <a:ea typeface="Yu Gothic UI Semibold" panose="020B0700000000000000" pitchFamily="34" charset="-128"/>
              </a:rPr>
              <a:t>Community Health Center Fund (CHCF) Created, 5-Year Authorization</a:t>
            </a:r>
          </a:p>
        </p:txBody>
      </p:sp>
      <p:sp>
        <p:nvSpPr>
          <p:cNvPr id="13" name="Left Bracket 12">
            <a:extLst>
              <a:ext uri="{FF2B5EF4-FFF2-40B4-BE49-F238E27FC236}">
                <a16:creationId xmlns:a16="http://schemas.microsoft.com/office/drawing/2014/main" id="{8E914674-B410-4121-97E1-0A61843AE128}"/>
              </a:ext>
            </a:extLst>
          </p:cNvPr>
          <p:cNvSpPr/>
          <p:nvPr/>
        </p:nvSpPr>
        <p:spPr>
          <a:xfrm rot="5400000">
            <a:off x="4086098" y="390891"/>
            <a:ext cx="230988" cy="3918732"/>
          </a:xfrm>
          <a:prstGeom prst="leftBracket">
            <a:avLst/>
          </a:prstGeom>
          <a:ln w="19050">
            <a:solidFill>
              <a:srgbClr val="5E5E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E5E5E"/>
              </a:solidFill>
            </a:endParaRPr>
          </a:p>
        </p:txBody>
      </p:sp>
      <p:sp>
        <p:nvSpPr>
          <p:cNvPr id="14" name="Left Bracket 13">
            <a:extLst>
              <a:ext uri="{FF2B5EF4-FFF2-40B4-BE49-F238E27FC236}">
                <a16:creationId xmlns:a16="http://schemas.microsoft.com/office/drawing/2014/main" id="{1ADD642D-9B3A-4E6C-916E-2284AF056226}"/>
              </a:ext>
            </a:extLst>
          </p:cNvPr>
          <p:cNvSpPr/>
          <p:nvPr/>
        </p:nvSpPr>
        <p:spPr>
          <a:xfrm rot="5400000">
            <a:off x="6925920" y="1554079"/>
            <a:ext cx="230988" cy="1592356"/>
          </a:xfrm>
          <a:prstGeom prst="leftBracket">
            <a:avLst/>
          </a:prstGeom>
          <a:ln w="19050">
            <a:solidFill>
              <a:srgbClr val="5E5E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E5E5E"/>
              </a:solidFill>
            </a:endParaRPr>
          </a:p>
        </p:txBody>
      </p:sp>
      <p:sp>
        <p:nvSpPr>
          <p:cNvPr id="15" name="TextBox 14">
            <a:extLst>
              <a:ext uri="{FF2B5EF4-FFF2-40B4-BE49-F238E27FC236}">
                <a16:creationId xmlns:a16="http://schemas.microsoft.com/office/drawing/2014/main" id="{56866FE9-3DF6-4103-AF1B-D6D753D80260}"/>
              </a:ext>
            </a:extLst>
          </p:cNvPr>
          <p:cNvSpPr txBox="1"/>
          <p:nvPr/>
        </p:nvSpPr>
        <p:spPr>
          <a:xfrm>
            <a:off x="6131778" y="1267131"/>
            <a:ext cx="1705814" cy="830997"/>
          </a:xfrm>
          <a:prstGeom prst="rect">
            <a:avLst/>
          </a:prstGeom>
          <a:noFill/>
        </p:spPr>
        <p:txBody>
          <a:bodyPr wrap="square" rtlCol="0">
            <a:spAutoFit/>
          </a:bodyPr>
          <a:lstStyle/>
          <a:p>
            <a:pPr algn="ctr"/>
            <a:r>
              <a:rPr lang="en-US" sz="1600" dirty="0">
                <a:solidFill>
                  <a:srgbClr val="5E5E5E"/>
                </a:solidFill>
                <a:latin typeface="Yu Gothic UI Semibold" panose="020B0700000000000000" pitchFamily="34" charset="-128"/>
                <a:ea typeface="Yu Gothic UI Semibold" panose="020B0700000000000000" pitchFamily="34" charset="-128"/>
              </a:rPr>
              <a:t>CHCF Extended, </a:t>
            </a:r>
          </a:p>
          <a:p>
            <a:pPr algn="ctr"/>
            <a:r>
              <a:rPr lang="en-US" sz="1600" dirty="0">
                <a:solidFill>
                  <a:srgbClr val="5E5E5E"/>
                </a:solidFill>
                <a:latin typeface="Yu Gothic UI Semibold" panose="020B0700000000000000" pitchFamily="34" charset="-128"/>
                <a:ea typeface="Yu Gothic UI Semibold" panose="020B0700000000000000" pitchFamily="34" charset="-128"/>
              </a:rPr>
              <a:t>2-Year </a:t>
            </a:r>
          </a:p>
          <a:p>
            <a:pPr algn="ctr"/>
            <a:r>
              <a:rPr lang="en-US" sz="1600" dirty="0">
                <a:solidFill>
                  <a:srgbClr val="5E5E5E"/>
                </a:solidFill>
                <a:latin typeface="Yu Gothic UI Semibold" panose="020B0700000000000000" pitchFamily="34" charset="-128"/>
                <a:ea typeface="Yu Gothic UI Semibold" panose="020B0700000000000000" pitchFamily="34" charset="-128"/>
              </a:rPr>
              <a:t>Authorization</a:t>
            </a:r>
          </a:p>
        </p:txBody>
      </p:sp>
      <p:sp>
        <p:nvSpPr>
          <p:cNvPr id="18" name="TextBox 17">
            <a:extLst>
              <a:ext uri="{FF2B5EF4-FFF2-40B4-BE49-F238E27FC236}">
                <a16:creationId xmlns:a16="http://schemas.microsoft.com/office/drawing/2014/main" id="{08EB8A53-3208-4F64-9DAD-1D7103F28793}"/>
              </a:ext>
            </a:extLst>
          </p:cNvPr>
          <p:cNvSpPr txBox="1"/>
          <p:nvPr/>
        </p:nvSpPr>
        <p:spPr>
          <a:xfrm>
            <a:off x="7837592" y="1270060"/>
            <a:ext cx="1705814" cy="830997"/>
          </a:xfrm>
          <a:prstGeom prst="rect">
            <a:avLst/>
          </a:prstGeom>
          <a:noFill/>
        </p:spPr>
        <p:txBody>
          <a:bodyPr wrap="square" rtlCol="0">
            <a:spAutoFit/>
          </a:bodyPr>
          <a:lstStyle/>
          <a:p>
            <a:pPr algn="ctr"/>
            <a:r>
              <a:rPr lang="en-US" sz="1600" dirty="0">
                <a:solidFill>
                  <a:srgbClr val="5E5E5E"/>
                </a:solidFill>
                <a:latin typeface="Yu Gothic UI Semibold" panose="020B0700000000000000" pitchFamily="34" charset="-128"/>
                <a:ea typeface="Yu Gothic UI Semibold" panose="020B0700000000000000" pitchFamily="34" charset="-128"/>
              </a:rPr>
              <a:t>CHCF Extended, </a:t>
            </a:r>
          </a:p>
          <a:p>
            <a:pPr algn="ctr"/>
            <a:r>
              <a:rPr lang="en-US" sz="1600" dirty="0">
                <a:solidFill>
                  <a:srgbClr val="5E5E5E"/>
                </a:solidFill>
                <a:latin typeface="Yu Gothic UI Semibold" panose="020B0700000000000000" pitchFamily="34" charset="-128"/>
                <a:ea typeface="Yu Gothic UI Semibold" panose="020B0700000000000000" pitchFamily="34" charset="-128"/>
              </a:rPr>
              <a:t>2-Year </a:t>
            </a:r>
          </a:p>
          <a:p>
            <a:pPr algn="ctr"/>
            <a:r>
              <a:rPr lang="en-US" sz="1600" dirty="0">
                <a:solidFill>
                  <a:srgbClr val="5E5E5E"/>
                </a:solidFill>
                <a:latin typeface="Yu Gothic UI Semibold" panose="020B0700000000000000" pitchFamily="34" charset="-128"/>
                <a:ea typeface="Yu Gothic UI Semibold" panose="020B0700000000000000" pitchFamily="34" charset="-128"/>
              </a:rPr>
              <a:t>Authorization</a:t>
            </a:r>
          </a:p>
        </p:txBody>
      </p:sp>
      <p:sp>
        <p:nvSpPr>
          <p:cNvPr id="19" name="Left Bracket 18">
            <a:extLst>
              <a:ext uri="{FF2B5EF4-FFF2-40B4-BE49-F238E27FC236}">
                <a16:creationId xmlns:a16="http://schemas.microsoft.com/office/drawing/2014/main" id="{73D5C731-E018-49DF-9BB1-D711A233014F}"/>
              </a:ext>
            </a:extLst>
          </p:cNvPr>
          <p:cNvSpPr/>
          <p:nvPr/>
        </p:nvSpPr>
        <p:spPr>
          <a:xfrm rot="5400000">
            <a:off x="8603208" y="1554079"/>
            <a:ext cx="230988" cy="1592356"/>
          </a:xfrm>
          <a:prstGeom prst="leftBracket">
            <a:avLst/>
          </a:prstGeom>
          <a:ln w="19050">
            <a:solidFill>
              <a:srgbClr val="5E5E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E5E5E"/>
              </a:solidFill>
            </a:endParaRPr>
          </a:p>
        </p:txBody>
      </p:sp>
      <p:sp>
        <p:nvSpPr>
          <p:cNvPr id="21" name="Left Bracket 20">
            <a:extLst>
              <a:ext uri="{FF2B5EF4-FFF2-40B4-BE49-F238E27FC236}">
                <a16:creationId xmlns:a16="http://schemas.microsoft.com/office/drawing/2014/main" id="{FDCCD079-8DC9-4AB7-8EFE-D287368FB3CD}"/>
              </a:ext>
            </a:extLst>
          </p:cNvPr>
          <p:cNvSpPr/>
          <p:nvPr/>
        </p:nvSpPr>
        <p:spPr>
          <a:xfrm rot="5400000">
            <a:off x="9828711" y="1995403"/>
            <a:ext cx="243515" cy="676612"/>
          </a:xfrm>
          <a:prstGeom prst="leftBracket">
            <a:avLst/>
          </a:prstGeom>
          <a:ln w="19050">
            <a:solidFill>
              <a:srgbClr val="5E5E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E5E5E"/>
              </a:solidFill>
            </a:endParaRPr>
          </a:p>
        </p:txBody>
      </p:sp>
      <p:sp>
        <p:nvSpPr>
          <p:cNvPr id="16" name="Left Bracket 15">
            <a:extLst>
              <a:ext uri="{FF2B5EF4-FFF2-40B4-BE49-F238E27FC236}">
                <a16:creationId xmlns:a16="http://schemas.microsoft.com/office/drawing/2014/main" id="{7FDC3394-4129-4CAA-B27E-EF1B8C5FDC05}"/>
              </a:ext>
            </a:extLst>
          </p:cNvPr>
          <p:cNvSpPr/>
          <p:nvPr/>
        </p:nvSpPr>
        <p:spPr>
          <a:xfrm rot="5400000">
            <a:off x="10608385" y="1995403"/>
            <a:ext cx="243515" cy="676612"/>
          </a:xfrm>
          <a:prstGeom prst="leftBracket">
            <a:avLst/>
          </a:prstGeom>
          <a:ln w="19050">
            <a:solidFill>
              <a:srgbClr val="5E5E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E5E5E"/>
              </a:solidFill>
            </a:endParaRPr>
          </a:p>
        </p:txBody>
      </p:sp>
      <p:sp>
        <p:nvSpPr>
          <p:cNvPr id="17" name="TextBox 16">
            <a:extLst>
              <a:ext uri="{FF2B5EF4-FFF2-40B4-BE49-F238E27FC236}">
                <a16:creationId xmlns:a16="http://schemas.microsoft.com/office/drawing/2014/main" id="{EC5B4496-0C0E-455E-A04D-986199B7AE74}"/>
              </a:ext>
            </a:extLst>
          </p:cNvPr>
          <p:cNvSpPr txBox="1"/>
          <p:nvPr/>
        </p:nvSpPr>
        <p:spPr>
          <a:xfrm rot="18499423">
            <a:off x="10078404" y="1166110"/>
            <a:ext cx="1733854" cy="584775"/>
          </a:xfrm>
          <a:prstGeom prst="rect">
            <a:avLst/>
          </a:prstGeom>
          <a:noFill/>
        </p:spPr>
        <p:txBody>
          <a:bodyPr wrap="square" rtlCol="0">
            <a:spAutoFit/>
          </a:bodyPr>
          <a:lstStyle/>
          <a:p>
            <a:pPr algn="ctr"/>
            <a:r>
              <a:rPr lang="en-US" sz="1600" dirty="0">
                <a:solidFill>
                  <a:srgbClr val="5E5E5E"/>
                </a:solidFill>
                <a:latin typeface="Yu Gothic UI Semibold" panose="020B0700000000000000" pitchFamily="34" charset="-128"/>
                <a:ea typeface="Yu Gothic UI Semibold" panose="020B0700000000000000" pitchFamily="34" charset="-128"/>
              </a:rPr>
              <a:t>First Year of 3-Year  Extension*</a:t>
            </a:r>
          </a:p>
        </p:txBody>
      </p:sp>
      <p:sp>
        <p:nvSpPr>
          <p:cNvPr id="22" name="TextBox 21">
            <a:extLst>
              <a:ext uri="{FF2B5EF4-FFF2-40B4-BE49-F238E27FC236}">
                <a16:creationId xmlns:a16="http://schemas.microsoft.com/office/drawing/2014/main" id="{3A4500B4-6570-4BA2-B4C4-62345B044A6D}"/>
              </a:ext>
            </a:extLst>
          </p:cNvPr>
          <p:cNvSpPr txBox="1"/>
          <p:nvPr/>
        </p:nvSpPr>
        <p:spPr>
          <a:xfrm rot="18499423">
            <a:off x="9207226" y="1301646"/>
            <a:ext cx="1733854" cy="584775"/>
          </a:xfrm>
          <a:prstGeom prst="rect">
            <a:avLst/>
          </a:prstGeom>
          <a:noFill/>
        </p:spPr>
        <p:txBody>
          <a:bodyPr wrap="square" rtlCol="0">
            <a:spAutoFit/>
          </a:bodyPr>
          <a:lstStyle/>
          <a:p>
            <a:pPr algn="ctr"/>
            <a:r>
              <a:rPr lang="en-US" sz="1600" dirty="0">
                <a:solidFill>
                  <a:srgbClr val="5E5E5E"/>
                </a:solidFill>
                <a:latin typeface="Yu Gothic UI Semibold" panose="020B0700000000000000" pitchFamily="34" charset="-128"/>
                <a:ea typeface="Yu Gothic UI Semibold" panose="020B0700000000000000" pitchFamily="34" charset="-128"/>
              </a:rPr>
              <a:t>Short-Term Extension*</a:t>
            </a:r>
          </a:p>
        </p:txBody>
      </p:sp>
    </p:spTree>
    <p:extLst>
      <p:ext uri="{BB962C8B-B14F-4D97-AF65-F5344CB8AC3E}">
        <p14:creationId xmlns:p14="http://schemas.microsoft.com/office/powerpoint/2010/main" val="3866860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a:xfrm>
            <a:off x="209549" y="6000750"/>
            <a:ext cx="12001500" cy="571500"/>
          </a:xfrm>
        </p:spPr>
        <p:txBody>
          <a:bodyPr/>
          <a:lstStyle/>
          <a:p>
            <a:r>
              <a:rPr lang="en-US" dirty="0"/>
              <a:t>* Calculated by taking the difference between 2020 health center total cost per patient (all patients) and 2020 health center funding per uninsured patient, then multiplying by the number of health center uninsured patients in 2020. </a:t>
            </a:r>
          </a:p>
          <a:p>
            <a:r>
              <a:rPr lang="en-US" dirty="0"/>
              <a:t>Source: 2010 - 2020 Uniform Data System, Bureau of Primary Health Care, HRSA, DHHS. </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 Funding Per Uninsured Patient</a:t>
            </a:r>
          </a:p>
          <a:p>
            <a:r>
              <a:rPr lang="en-US" dirty="0"/>
              <a:t>Is Well Below Total Per Patient Cost</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6-3</a:t>
            </a:r>
          </a:p>
        </p:txBody>
      </p:sp>
      <p:sp>
        <p:nvSpPr>
          <p:cNvPr id="6" name="TextBox 5">
            <a:extLst>
              <a:ext uri="{FF2B5EF4-FFF2-40B4-BE49-F238E27FC236}">
                <a16:creationId xmlns:a16="http://schemas.microsoft.com/office/drawing/2014/main" id="{73A70CB9-B90E-49E4-8210-B6205412B2BA}"/>
              </a:ext>
            </a:extLst>
          </p:cNvPr>
          <p:cNvSpPr txBox="1"/>
          <p:nvPr/>
        </p:nvSpPr>
        <p:spPr>
          <a:xfrm>
            <a:off x="5238750" y="3672959"/>
            <a:ext cx="1943098" cy="369332"/>
          </a:xfrm>
          <a:prstGeom prst="rect">
            <a:avLst/>
          </a:prstGeom>
          <a:noFill/>
        </p:spPr>
        <p:txBody>
          <a:bodyPr wrap="square" rtlCol="0">
            <a:spAutoFit/>
          </a:bodyPr>
          <a:lstStyle/>
          <a:p>
            <a:r>
              <a:rPr lang="en-US" dirty="0">
                <a:solidFill>
                  <a:schemeClr val="bg1"/>
                </a:solidFill>
                <a:latin typeface="Yu Gothic UI Semibold" panose="020B0700000000000000" pitchFamily="34" charset="-128"/>
                <a:ea typeface="Yu Gothic UI Semibold" panose="020B0700000000000000" pitchFamily="34" charset="-128"/>
              </a:rPr>
              <a:t>Cost of Care Gap</a:t>
            </a:r>
          </a:p>
        </p:txBody>
      </p:sp>
      <p:sp>
        <p:nvSpPr>
          <p:cNvPr id="8" name="TextBox 7">
            <a:extLst>
              <a:ext uri="{FF2B5EF4-FFF2-40B4-BE49-F238E27FC236}">
                <a16:creationId xmlns:a16="http://schemas.microsoft.com/office/drawing/2014/main" id="{D715A7D2-EE85-499E-8DBB-5D6617163AC6}"/>
              </a:ext>
            </a:extLst>
          </p:cNvPr>
          <p:cNvSpPr txBox="1"/>
          <p:nvPr/>
        </p:nvSpPr>
        <p:spPr>
          <a:xfrm>
            <a:off x="1009650" y="2202013"/>
            <a:ext cx="4857750" cy="307777"/>
          </a:xfrm>
          <a:prstGeom prst="rect">
            <a:avLst/>
          </a:prstGeom>
          <a:noFill/>
        </p:spPr>
        <p:txBody>
          <a:bodyPr wrap="square" rtlCol="0">
            <a:spAutoFit/>
          </a:bodyPr>
          <a:lstStyle/>
          <a:p>
            <a:r>
              <a:rPr lang="en-US" sz="1400" dirty="0">
                <a:latin typeface="Yu Gothic UI Semibold" panose="020B0700000000000000" pitchFamily="34" charset="-128"/>
                <a:ea typeface="Yu Gothic UI Semibold" panose="020B0700000000000000" pitchFamily="34" charset="-128"/>
              </a:rPr>
              <a:t>Annual Health Center Total Cost Per Patient (All Patients)</a:t>
            </a:r>
          </a:p>
        </p:txBody>
      </p:sp>
      <p:graphicFrame>
        <p:nvGraphicFramePr>
          <p:cNvPr id="11" name="Chart 10">
            <a:extLst>
              <a:ext uri="{FF2B5EF4-FFF2-40B4-BE49-F238E27FC236}">
                <a16:creationId xmlns:a16="http://schemas.microsoft.com/office/drawing/2014/main" id="{92E2F1F3-B9E0-41D9-AE13-13994E57915F}"/>
              </a:ext>
            </a:extLst>
          </p:cNvPr>
          <p:cNvGraphicFramePr>
            <a:graphicFrameLocks/>
          </p:cNvGraphicFramePr>
          <p:nvPr>
            <p:extLst>
              <p:ext uri="{D42A27DB-BD31-4B8C-83A1-F6EECF244321}">
                <p14:modId xmlns:p14="http://schemas.microsoft.com/office/powerpoint/2010/main" val="2120257796"/>
              </p:ext>
            </p:extLst>
          </p:nvPr>
        </p:nvGraphicFramePr>
        <p:xfrm>
          <a:off x="1423987" y="1257300"/>
          <a:ext cx="9701213" cy="46435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798E578-B999-4E08-BA65-1C0E509F5A0A}"/>
              </a:ext>
            </a:extLst>
          </p:cNvPr>
          <p:cNvSpPr txBox="1"/>
          <p:nvPr/>
        </p:nvSpPr>
        <p:spPr>
          <a:xfrm>
            <a:off x="1666873" y="4765952"/>
            <a:ext cx="4857750" cy="307777"/>
          </a:xfrm>
          <a:prstGeom prst="rect">
            <a:avLst/>
          </a:prstGeom>
          <a:noFill/>
        </p:spPr>
        <p:txBody>
          <a:bodyPr wrap="square" rtlCol="0">
            <a:spAutoFit/>
          </a:bodyPr>
          <a:lstStyle/>
          <a:p>
            <a:r>
              <a:rPr lang="en-US" sz="1400" dirty="0">
                <a:solidFill>
                  <a:srgbClr val="E87200"/>
                </a:solidFill>
                <a:latin typeface="Yu Gothic UI Semibold" panose="020B0700000000000000" pitchFamily="34" charset="-128"/>
                <a:ea typeface="Yu Gothic UI Semibold" panose="020B0700000000000000" pitchFamily="34" charset="-128"/>
              </a:rPr>
              <a:t>Annual Health Center Funding Per Uninsured Patient</a:t>
            </a:r>
          </a:p>
        </p:txBody>
      </p:sp>
      <p:sp>
        <p:nvSpPr>
          <p:cNvPr id="7" name="TextBox 6">
            <a:extLst>
              <a:ext uri="{FF2B5EF4-FFF2-40B4-BE49-F238E27FC236}">
                <a16:creationId xmlns:a16="http://schemas.microsoft.com/office/drawing/2014/main" id="{D0F329D5-A405-4A08-B98B-20A8948B36F6}"/>
              </a:ext>
            </a:extLst>
          </p:cNvPr>
          <p:cNvSpPr txBox="1"/>
          <p:nvPr/>
        </p:nvSpPr>
        <p:spPr>
          <a:xfrm>
            <a:off x="7758061" y="3764440"/>
            <a:ext cx="3359150" cy="1077218"/>
          </a:xfrm>
          <a:prstGeom prst="rect">
            <a:avLst/>
          </a:prstGeom>
          <a:noFill/>
        </p:spPr>
        <p:txBody>
          <a:bodyPr wrap="square" rtlCol="0">
            <a:spAutoFit/>
          </a:bodyPr>
          <a:lstStyle/>
          <a:p>
            <a:r>
              <a:rPr lang="en-US" sz="1600" dirty="0">
                <a:solidFill>
                  <a:srgbClr val="E87200"/>
                </a:solidFill>
                <a:latin typeface="Yu Gothic UI Semibold" panose="020B0700000000000000" pitchFamily="34" charset="-128"/>
                <a:ea typeface="Yu Gothic UI Semibold" panose="020B0700000000000000" pitchFamily="34" charset="-128"/>
              </a:rPr>
              <a:t>Health centers cared for over </a:t>
            </a:r>
          </a:p>
          <a:p>
            <a:r>
              <a:rPr lang="en-US" sz="1600" dirty="0">
                <a:solidFill>
                  <a:srgbClr val="E87200"/>
                </a:solidFill>
                <a:latin typeface="Yu Gothic UI Semibold" panose="020B0700000000000000" pitchFamily="34" charset="-128"/>
                <a:ea typeface="Yu Gothic UI Semibold" panose="020B0700000000000000" pitchFamily="34" charset="-128"/>
              </a:rPr>
              <a:t>6.2 million uninsured individuals </a:t>
            </a:r>
          </a:p>
          <a:p>
            <a:r>
              <a:rPr lang="en-US" sz="1600" dirty="0">
                <a:solidFill>
                  <a:srgbClr val="E87200"/>
                </a:solidFill>
                <a:latin typeface="Yu Gothic UI Semibold" panose="020B0700000000000000" pitchFamily="34" charset="-128"/>
                <a:ea typeface="Yu Gothic UI Semibold" panose="020B0700000000000000" pitchFamily="34" charset="-128"/>
              </a:rPr>
              <a:t>in 2020, leaving a cost of care gap of over $2 billion*</a:t>
            </a:r>
          </a:p>
        </p:txBody>
      </p:sp>
      <p:sp>
        <p:nvSpPr>
          <p:cNvPr id="12" name="TextBox 11">
            <a:extLst>
              <a:ext uri="{FF2B5EF4-FFF2-40B4-BE49-F238E27FC236}">
                <a16:creationId xmlns:a16="http://schemas.microsoft.com/office/drawing/2014/main" id="{17CFBD01-A2B4-436E-9A72-E73A96FE72FC}"/>
              </a:ext>
            </a:extLst>
          </p:cNvPr>
          <p:cNvSpPr txBox="1"/>
          <p:nvPr/>
        </p:nvSpPr>
        <p:spPr>
          <a:xfrm>
            <a:off x="2181224" y="3602858"/>
            <a:ext cx="4857750" cy="323165"/>
          </a:xfrm>
          <a:prstGeom prst="rect">
            <a:avLst/>
          </a:prstGeom>
          <a:noFill/>
        </p:spPr>
        <p:txBody>
          <a:bodyPr wrap="square" rtlCol="0">
            <a:spAutoFit/>
          </a:bodyPr>
          <a:lstStyle/>
          <a:p>
            <a:r>
              <a:rPr lang="en-US" sz="1500" dirty="0">
                <a:solidFill>
                  <a:schemeClr val="bg1"/>
                </a:solidFill>
                <a:latin typeface="Yu Gothic UI Semibold" panose="020B0700000000000000" pitchFamily="34" charset="-128"/>
                <a:ea typeface="Yu Gothic UI Semibold" panose="020B0700000000000000" pitchFamily="34" charset="-128"/>
              </a:rPr>
              <a:t>Cost of Care Gap</a:t>
            </a:r>
          </a:p>
        </p:txBody>
      </p:sp>
    </p:spTree>
    <p:extLst>
      <p:ext uri="{BB962C8B-B14F-4D97-AF65-F5344CB8AC3E}">
        <p14:creationId xmlns:p14="http://schemas.microsoft.com/office/powerpoint/2010/main" val="3560758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Source: NACHC. Staffing the Safety Net: Building the Primary Care Workforce at America’s Health Centers. 2016. Available from: </a:t>
            </a:r>
            <a:r>
              <a:rPr lang="en-US" dirty="0">
                <a:hlinkClick r:id="rId3"/>
              </a:rPr>
              <a:t>http://www.nachc.org/research-and-data/</a:t>
            </a:r>
            <a:r>
              <a:rPr lang="en-US" dirty="0"/>
              <a:t> </a:t>
            </a:r>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Centers Experience Difficulty Recruiting Many Clinical Staff</a:t>
            </a:r>
          </a:p>
          <a:p>
            <a:r>
              <a:rPr lang="en-US" sz="1800" dirty="0">
                <a:latin typeface="Yu Gothic UI Semibold" panose="020B0700000000000000" pitchFamily="34" charset="-128"/>
                <a:ea typeface="Yu Gothic UI Semibold" panose="020B0700000000000000" pitchFamily="34" charset="-128"/>
              </a:rPr>
              <a:t>Percent of Health Centers Reporting a Vacancy for Specific Clinical Positions</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6-4</a:t>
            </a:r>
          </a:p>
        </p:txBody>
      </p:sp>
      <p:graphicFrame>
        <p:nvGraphicFramePr>
          <p:cNvPr id="5" name="Chart 4">
            <a:extLst>
              <a:ext uri="{FF2B5EF4-FFF2-40B4-BE49-F238E27FC236}">
                <a16:creationId xmlns:a16="http://schemas.microsoft.com/office/drawing/2014/main" id="{12BAC7F6-5BB8-4E12-9FC5-778900C223AD}"/>
              </a:ext>
            </a:extLst>
          </p:cNvPr>
          <p:cNvGraphicFramePr>
            <a:graphicFrameLocks/>
          </p:cNvGraphicFramePr>
          <p:nvPr>
            <p:extLst>
              <p:ext uri="{D42A27DB-BD31-4B8C-83A1-F6EECF244321}">
                <p14:modId xmlns:p14="http://schemas.microsoft.com/office/powerpoint/2010/main" val="2942084758"/>
              </p:ext>
            </p:extLst>
          </p:nvPr>
        </p:nvGraphicFramePr>
        <p:xfrm>
          <a:off x="1524000" y="1657350"/>
          <a:ext cx="9144000" cy="4514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8471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4BC20-74A3-4388-A4ED-1595F2D48621}"/>
              </a:ext>
            </a:extLst>
          </p:cNvPr>
          <p:cNvSpPr>
            <a:spLocks noGrp="1"/>
          </p:cNvSpPr>
          <p:nvPr>
            <p:ph type="body" sz="quarter" idx="13"/>
          </p:nvPr>
        </p:nvSpPr>
        <p:spPr/>
        <p:txBody>
          <a:bodyPr/>
          <a:lstStyle/>
          <a:p>
            <a:r>
              <a:rPr lang="en-US" dirty="0"/>
              <a:t>Source: NACHC. Staffing the Safety Net: Building the Primary Care Workforce at America’s Health Centers. 2016. Retrieved from: </a:t>
            </a:r>
            <a:r>
              <a:rPr lang="en-US" dirty="0">
                <a:hlinkClick r:id="rId3"/>
              </a:rPr>
              <a:t>http://www.nachc.org/research-and-data/research-fact-sheets-and-infographics/</a:t>
            </a:r>
            <a:endParaRPr lang="en-US" dirty="0"/>
          </a:p>
        </p:txBody>
      </p:sp>
      <p:sp>
        <p:nvSpPr>
          <p:cNvPr id="3" name="Content Placeholder 2">
            <a:extLst>
              <a:ext uri="{FF2B5EF4-FFF2-40B4-BE49-F238E27FC236}">
                <a16:creationId xmlns:a16="http://schemas.microsoft.com/office/drawing/2014/main" id="{FF03939C-42C1-4DC0-A846-73B23724A159}"/>
              </a:ext>
            </a:extLst>
          </p:cNvPr>
          <p:cNvSpPr>
            <a:spLocks noGrp="1"/>
          </p:cNvSpPr>
          <p:nvPr>
            <p:ph sz="quarter" idx="14"/>
          </p:nvPr>
        </p:nvSpPr>
        <p:spPr>
          <a:xfrm>
            <a:off x="438152" y="571500"/>
            <a:ext cx="11315699" cy="1085850"/>
          </a:xfrm>
        </p:spPr>
        <p:txBody>
          <a:bodyPr>
            <a:normAutofit/>
          </a:bodyPr>
          <a:lstStyle/>
          <a:p>
            <a:r>
              <a:rPr lang="en-US" dirty="0"/>
              <a:t>Health Centers Have Unique Challenges Recruiting and Retaining Staff</a:t>
            </a:r>
          </a:p>
          <a:p>
            <a:r>
              <a:rPr lang="en-US" sz="1800" dirty="0">
                <a:latin typeface="Yu Gothic UI Semibold" panose="020B0700000000000000" pitchFamily="34" charset="-128"/>
                <a:ea typeface="Yu Gothic UI Semibold" panose="020B0700000000000000" pitchFamily="34" charset="-128"/>
              </a:rPr>
              <a:t>Percent of Health Centers Reporting Specific Challenges for Recruitment and Retention</a:t>
            </a:r>
          </a:p>
        </p:txBody>
      </p:sp>
      <p:sp>
        <p:nvSpPr>
          <p:cNvPr id="4" name="Text Placeholder 3">
            <a:extLst>
              <a:ext uri="{FF2B5EF4-FFF2-40B4-BE49-F238E27FC236}">
                <a16:creationId xmlns:a16="http://schemas.microsoft.com/office/drawing/2014/main" id="{3BB055D7-90A7-4362-B677-6CBA3491CB8A}"/>
              </a:ext>
            </a:extLst>
          </p:cNvPr>
          <p:cNvSpPr>
            <a:spLocks noGrp="1"/>
          </p:cNvSpPr>
          <p:nvPr>
            <p:ph type="body" sz="quarter" idx="15"/>
          </p:nvPr>
        </p:nvSpPr>
        <p:spPr/>
        <p:txBody>
          <a:bodyPr/>
          <a:lstStyle/>
          <a:p>
            <a:r>
              <a:rPr lang="en-US" dirty="0"/>
              <a:t>Figure 6-5</a:t>
            </a:r>
          </a:p>
        </p:txBody>
      </p:sp>
      <p:graphicFrame>
        <p:nvGraphicFramePr>
          <p:cNvPr id="5" name="Chart 4">
            <a:extLst>
              <a:ext uri="{FF2B5EF4-FFF2-40B4-BE49-F238E27FC236}">
                <a16:creationId xmlns:a16="http://schemas.microsoft.com/office/drawing/2014/main" id="{21FA8A13-4056-434D-9DA0-207A97605D94}"/>
              </a:ext>
            </a:extLst>
          </p:cNvPr>
          <p:cNvGraphicFramePr>
            <a:graphicFrameLocks/>
          </p:cNvGraphicFramePr>
          <p:nvPr>
            <p:extLst>
              <p:ext uri="{D42A27DB-BD31-4B8C-83A1-F6EECF244321}">
                <p14:modId xmlns:p14="http://schemas.microsoft.com/office/powerpoint/2010/main" val="1004474599"/>
              </p:ext>
            </p:extLst>
          </p:nvPr>
        </p:nvGraphicFramePr>
        <p:xfrm>
          <a:off x="609600" y="1657350"/>
          <a:ext cx="4572000" cy="4514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BB3A87F-AB3B-4ACF-B3DD-1FE64A7D0998}"/>
              </a:ext>
            </a:extLst>
          </p:cNvPr>
          <p:cNvGraphicFramePr>
            <a:graphicFrameLocks/>
          </p:cNvGraphicFramePr>
          <p:nvPr>
            <p:extLst>
              <p:ext uri="{D42A27DB-BD31-4B8C-83A1-F6EECF244321}">
                <p14:modId xmlns:p14="http://schemas.microsoft.com/office/powerpoint/2010/main" val="1171314258"/>
              </p:ext>
            </p:extLst>
          </p:nvPr>
        </p:nvGraphicFramePr>
        <p:xfrm>
          <a:off x="7010400" y="1657350"/>
          <a:ext cx="4572000" cy="451485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2DCE3535-7B94-44D2-89D3-BEE77424E15D}"/>
              </a:ext>
            </a:extLst>
          </p:cNvPr>
          <p:cNvSpPr txBox="1"/>
          <p:nvPr/>
        </p:nvSpPr>
        <p:spPr>
          <a:xfrm>
            <a:off x="4895850" y="2314928"/>
            <a:ext cx="2400300" cy="292388"/>
          </a:xfrm>
          <a:prstGeom prst="rect">
            <a:avLst/>
          </a:prstGeom>
          <a:noFill/>
        </p:spPr>
        <p:txBody>
          <a:bodyPr wrap="square" rtlCol="0">
            <a:spAutoFit/>
          </a:bodyPr>
          <a:lstStyle/>
          <a:p>
            <a:pPr algn="ctr"/>
            <a:r>
              <a:rPr lang="en-US" sz="1300" dirty="0">
                <a:solidFill>
                  <a:srgbClr val="5E5E5E"/>
                </a:solidFill>
                <a:latin typeface="Yu Gothic UI Semilight" panose="020B0400000000000000" pitchFamily="34" charset="-128"/>
                <a:ea typeface="Yu Gothic UI Semilight" panose="020B0400000000000000" pitchFamily="34" charset="-128"/>
              </a:rPr>
              <a:t>Salary that is Competitive</a:t>
            </a:r>
          </a:p>
        </p:txBody>
      </p:sp>
      <p:sp>
        <p:nvSpPr>
          <p:cNvPr id="10" name="TextBox 9">
            <a:extLst>
              <a:ext uri="{FF2B5EF4-FFF2-40B4-BE49-F238E27FC236}">
                <a16:creationId xmlns:a16="http://schemas.microsoft.com/office/drawing/2014/main" id="{A3429B39-C31D-4858-B707-956B7ACA4DA4}"/>
              </a:ext>
            </a:extLst>
          </p:cNvPr>
          <p:cNvSpPr txBox="1"/>
          <p:nvPr/>
        </p:nvSpPr>
        <p:spPr>
          <a:xfrm>
            <a:off x="4781550" y="2696338"/>
            <a:ext cx="2628900" cy="492443"/>
          </a:xfrm>
          <a:prstGeom prst="rect">
            <a:avLst/>
          </a:prstGeom>
          <a:noFill/>
        </p:spPr>
        <p:txBody>
          <a:bodyPr wrap="square" rtlCol="0">
            <a:spAutoFit/>
          </a:bodyPr>
          <a:lstStyle/>
          <a:p>
            <a:pPr algn="ctr"/>
            <a:r>
              <a:rPr lang="en-US" sz="1300" dirty="0">
                <a:solidFill>
                  <a:srgbClr val="5E5E5E"/>
                </a:solidFill>
                <a:latin typeface="Yu Gothic UI Semilight" panose="020B0400000000000000" pitchFamily="34" charset="-128"/>
                <a:ea typeface="Yu Gothic UI Semilight" panose="020B0400000000000000" pitchFamily="34" charset="-128"/>
              </a:rPr>
              <a:t>Community Amenities and Other Health Center Location Factors</a:t>
            </a:r>
          </a:p>
        </p:txBody>
      </p:sp>
      <p:sp>
        <p:nvSpPr>
          <p:cNvPr id="11" name="TextBox 10">
            <a:extLst>
              <a:ext uri="{FF2B5EF4-FFF2-40B4-BE49-F238E27FC236}">
                <a16:creationId xmlns:a16="http://schemas.microsoft.com/office/drawing/2014/main" id="{0FBDEFC5-203E-45ED-BD4A-EE62A9C563B2}"/>
              </a:ext>
            </a:extLst>
          </p:cNvPr>
          <p:cNvSpPr txBox="1"/>
          <p:nvPr/>
        </p:nvSpPr>
        <p:spPr>
          <a:xfrm>
            <a:off x="5181600" y="3196907"/>
            <a:ext cx="1828800" cy="492443"/>
          </a:xfrm>
          <a:prstGeom prst="rect">
            <a:avLst/>
          </a:prstGeom>
          <a:noFill/>
        </p:spPr>
        <p:txBody>
          <a:bodyPr wrap="square" rtlCol="0">
            <a:spAutoFit/>
          </a:bodyPr>
          <a:lstStyle/>
          <a:p>
            <a:pPr algn="ctr"/>
            <a:r>
              <a:rPr lang="en-US" sz="1300" dirty="0">
                <a:solidFill>
                  <a:srgbClr val="5E5E5E"/>
                </a:solidFill>
                <a:latin typeface="Yu Gothic UI Semilight" panose="020B0400000000000000" pitchFamily="34" charset="-128"/>
                <a:ea typeface="Yu Gothic UI Semilight" panose="020B0400000000000000" pitchFamily="34" charset="-128"/>
              </a:rPr>
              <a:t>Benefits Package that is Competitive</a:t>
            </a:r>
          </a:p>
        </p:txBody>
      </p:sp>
      <p:sp>
        <p:nvSpPr>
          <p:cNvPr id="12" name="TextBox 11">
            <a:extLst>
              <a:ext uri="{FF2B5EF4-FFF2-40B4-BE49-F238E27FC236}">
                <a16:creationId xmlns:a16="http://schemas.microsoft.com/office/drawing/2014/main" id="{BE8C5DEA-6135-4B3B-B465-2F59518AC89A}"/>
              </a:ext>
            </a:extLst>
          </p:cNvPr>
          <p:cNvSpPr txBox="1"/>
          <p:nvPr/>
        </p:nvSpPr>
        <p:spPr>
          <a:xfrm>
            <a:off x="4781551" y="3708555"/>
            <a:ext cx="2628899" cy="492443"/>
          </a:xfrm>
          <a:prstGeom prst="rect">
            <a:avLst/>
          </a:prstGeom>
          <a:noFill/>
        </p:spPr>
        <p:txBody>
          <a:bodyPr wrap="square" rtlCol="0">
            <a:spAutoFit/>
          </a:bodyPr>
          <a:lstStyle/>
          <a:p>
            <a:pPr algn="ctr"/>
            <a:r>
              <a:rPr lang="en-US" sz="1300" dirty="0">
                <a:solidFill>
                  <a:srgbClr val="5E5E5E"/>
                </a:solidFill>
                <a:latin typeface="Yu Gothic UI Semilight" panose="020B0400000000000000" pitchFamily="34" charset="-128"/>
                <a:ea typeface="Yu Gothic UI Semilight" panose="020B0400000000000000" pitchFamily="34" charset="-128"/>
              </a:rPr>
              <a:t>Candidates’ Language Proficiency and/or Cultural Competency</a:t>
            </a:r>
          </a:p>
        </p:txBody>
      </p:sp>
      <p:sp>
        <p:nvSpPr>
          <p:cNvPr id="13" name="TextBox 12">
            <a:extLst>
              <a:ext uri="{FF2B5EF4-FFF2-40B4-BE49-F238E27FC236}">
                <a16:creationId xmlns:a16="http://schemas.microsoft.com/office/drawing/2014/main" id="{22BB2312-CE91-4AE5-B772-4E7E16F83C38}"/>
              </a:ext>
            </a:extLst>
          </p:cNvPr>
          <p:cNvSpPr txBox="1"/>
          <p:nvPr/>
        </p:nvSpPr>
        <p:spPr>
          <a:xfrm>
            <a:off x="4775200" y="4225607"/>
            <a:ext cx="2641600" cy="492443"/>
          </a:xfrm>
          <a:prstGeom prst="rect">
            <a:avLst/>
          </a:prstGeom>
          <a:noFill/>
        </p:spPr>
        <p:txBody>
          <a:bodyPr wrap="square" rtlCol="0">
            <a:spAutoFit/>
          </a:bodyPr>
          <a:lstStyle/>
          <a:p>
            <a:pPr algn="ctr"/>
            <a:r>
              <a:rPr lang="en-US" sz="1300" dirty="0">
                <a:solidFill>
                  <a:srgbClr val="5E5E5E"/>
                </a:solidFill>
                <a:latin typeface="Yu Gothic UI Semilight" panose="020B0400000000000000" pitchFamily="34" charset="-128"/>
                <a:ea typeface="Yu Gothic UI Semilight" panose="020B0400000000000000" pitchFamily="34" charset="-128"/>
              </a:rPr>
              <a:t>Health Center’s Current Workload and/or Call Schedule</a:t>
            </a:r>
          </a:p>
        </p:txBody>
      </p:sp>
      <p:sp>
        <p:nvSpPr>
          <p:cNvPr id="14" name="TextBox 13">
            <a:extLst>
              <a:ext uri="{FF2B5EF4-FFF2-40B4-BE49-F238E27FC236}">
                <a16:creationId xmlns:a16="http://schemas.microsoft.com/office/drawing/2014/main" id="{D94E823D-81FE-4385-9097-488DC6AF6144}"/>
              </a:ext>
            </a:extLst>
          </p:cNvPr>
          <p:cNvSpPr txBox="1"/>
          <p:nvPr/>
        </p:nvSpPr>
        <p:spPr>
          <a:xfrm>
            <a:off x="4781550" y="4851112"/>
            <a:ext cx="2628900" cy="292388"/>
          </a:xfrm>
          <a:prstGeom prst="rect">
            <a:avLst/>
          </a:prstGeom>
          <a:noFill/>
        </p:spPr>
        <p:txBody>
          <a:bodyPr wrap="square" rtlCol="0">
            <a:spAutoFit/>
          </a:bodyPr>
          <a:lstStyle/>
          <a:p>
            <a:pPr algn="ctr"/>
            <a:r>
              <a:rPr lang="en-US" sz="1300" dirty="0">
                <a:solidFill>
                  <a:srgbClr val="5E5E5E"/>
                </a:solidFill>
                <a:latin typeface="Yu Gothic UI Semilight" panose="020B0400000000000000" pitchFamily="34" charset="-128"/>
                <a:ea typeface="Yu Gothic UI Semilight" panose="020B0400000000000000" pitchFamily="34" charset="-128"/>
              </a:rPr>
              <a:t>Health Center Facility Condition</a:t>
            </a:r>
          </a:p>
        </p:txBody>
      </p:sp>
      <p:sp>
        <p:nvSpPr>
          <p:cNvPr id="15" name="TextBox 14">
            <a:extLst>
              <a:ext uri="{FF2B5EF4-FFF2-40B4-BE49-F238E27FC236}">
                <a16:creationId xmlns:a16="http://schemas.microsoft.com/office/drawing/2014/main" id="{1A21E6D7-DEB3-453F-B4AA-0FF0FD43DB6D}"/>
              </a:ext>
            </a:extLst>
          </p:cNvPr>
          <p:cNvSpPr txBox="1"/>
          <p:nvPr/>
        </p:nvSpPr>
        <p:spPr>
          <a:xfrm>
            <a:off x="4781550" y="5197157"/>
            <a:ext cx="2628900" cy="492443"/>
          </a:xfrm>
          <a:prstGeom prst="rect">
            <a:avLst/>
          </a:prstGeom>
          <a:noFill/>
        </p:spPr>
        <p:txBody>
          <a:bodyPr wrap="square" rtlCol="0">
            <a:spAutoFit/>
          </a:bodyPr>
          <a:lstStyle/>
          <a:p>
            <a:pPr algn="ctr"/>
            <a:r>
              <a:rPr lang="en-US" sz="1300" dirty="0">
                <a:solidFill>
                  <a:srgbClr val="5E5E5E"/>
                </a:solidFill>
                <a:latin typeface="Yu Gothic UI Semilight" panose="020B0400000000000000" pitchFamily="34" charset="-128"/>
                <a:ea typeface="Yu Gothic UI Semilight" panose="020B0400000000000000" pitchFamily="34" charset="-128"/>
              </a:rPr>
              <a:t>Health Information Technology Capacity</a:t>
            </a:r>
          </a:p>
        </p:txBody>
      </p:sp>
    </p:spTree>
    <p:extLst>
      <p:ext uri="{BB962C8B-B14F-4D97-AF65-F5344CB8AC3E}">
        <p14:creationId xmlns:p14="http://schemas.microsoft.com/office/powerpoint/2010/main" val="221784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C8E7F-E97D-44C7-A425-3B0D2C00FB9A}"/>
              </a:ext>
            </a:extLst>
          </p:cNvPr>
          <p:cNvSpPr>
            <a:spLocks noGrp="1"/>
          </p:cNvSpPr>
          <p:nvPr>
            <p:ph type="body" sz="quarter" idx="13"/>
          </p:nvPr>
        </p:nvSpPr>
        <p:spPr/>
        <p:txBody>
          <a:bodyPr/>
          <a:lstStyle/>
          <a:p>
            <a:r>
              <a:rPr lang="en-US" dirty="0"/>
              <a:t>Sources: Created by The Robert Graham Center (2014). U.S. Census 2010; HRSA Data Warehouse 2014 HPSA and MUA/P shapefiles; AMA Masterfile 2013; UDS Mapper 2014. The Medically Disenfranchised and the Shortage of Primary Care: The Role of Health Centers in Improving Access to Care. NACHC. March 2014. Retrieved from: </a:t>
            </a:r>
          </a:p>
          <a:p>
            <a:pPr>
              <a:spcBef>
                <a:spcPts val="0"/>
              </a:spcBef>
            </a:pPr>
            <a:r>
              <a:rPr lang="en-US" dirty="0">
                <a:hlinkClick r:id="rId3"/>
              </a:rPr>
              <a:t>http://www.nachc.org/wp-content/uploads/2015/11/MDFS.pdf</a:t>
            </a:r>
            <a:endParaRPr lang="en-US" dirty="0"/>
          </a:p>
        </p:txBody>
      </p:sp>
      <p:sp>
        <p:nvSpPr>
          <p:cNvPr id="3" name="Content Placeholder 2">
            <a:extLst>
              <a:ext uri="{FF2B5EF4-FFF2-40B4-BE49-F238E27FC236}">
                <a16:creationId xmlns:a16="http://schemas.microsoft.com/office/drawing/2014/main" id="{EFC4B174-B8A3-419C-BA18-B83B3B1B0906}"/>
              </a:ext>
            </a:extLst>
          </p:cNvPr>
          <p:cNvSpPr>
            <a:spLocks noGrp="1"/>
          </p:cNvSpPr>
          <p:nvPr>
            <p:ph sz="quarter" idx="14"/>
          </p:nvPr>
        </p:nvSpPr>
        <p:spPr>
          <a:xfrm>
            <a:off x="438152" y="571500"/>
            <a:ext cx="11315699" cy="1085850"/>
          </a:xfrm>
        </p:spPr>
        <p:txBody>
          <a:bodyPr>
            <a:normAutofit/>
          </a:bodyPr>
          <a:lstStyle/>
          <a:p>
            <a:pPr>
              <a:spcBef>
                <a:spcPts val="300"/>
              </a:spcBef>
            </a:pPr>
            <a:r>
              <a:rPr lang="en-US" dirty="0"/>
              <a:t>Estimated Percent of County Residents Experiencing</a:t>
            </a:r>
          </a:p>
          <a:p>
            <a:pPr>
              <a:spcBef>
                <a:spcPts val="300"/>
              </a:spcBef>
            </a:pPr>
            <a:r>
              <a:rPr lang="en-US" dirty="0"/>
              <a:t>Shortages of Primary Care Physicians</a:t>
            </a:r>
          </a:p>
          <a:p>
            <a:endParaRPr lang="en-US" dirty="0"/>
          </a:p>
        </p:txBody>
      </p:sp>
      <p:sp>
        <p:nvSpPr>
          <p:cNvPr id="4" name="Text Placeholder 3">
            <a:extLst>
              <a:ext uri="{FF2B5EF4-FFF2-40B4-BE49-F238E27FC236}">
                <a16:creationId xmlns:a16="http://schemas.microsoft.com/office/drawing/2014/main" id="{83599475-4B87-4CA6-8DFC-BAE3C7956216}"/>
              </a:ext>
            </a:extLst>
          </p:cNvPr>
          <p:cNvSpPr>
            <a:spLocks noGrp="1"/>
          </p:cNvSpPr>
          <p:nvPr>
            <p:ph type="body" sz="quarter" idx="15"/>
          </p:nvPr>
        </p:nvSpPr>
        <p:spPr/>
        <p:txBody>
          <a:bodyPr/>
          <a:lstStyle/>
          <a:p>
            <a:r>
              <a:rPr lang="en-US" dirty="0"/>
              <a:t>Figure 6-6</a:t>
            </a:r>
          </a:p>
        </p:txBody>
      </p:sp>
      <p:pic>
        <p:nvPicPr>
          <p:cNvPr id="14" name="Picture 3">
            <a:extLst>
              <a:ext uri="{FF2B5EF4-FFF2-40B4-BE49-F238E27FC236}">
                <a16:creationId xmlns:a16="http://schemas.microsoft.com/office/drawing/2014/main" id="{E1BFC3EA-324C-4ADB-9C52-117EB946BAE4}"/>
              </a:ext>
            </a:extLst>
          </p:cNvPr>
          <p:cNvPicPr>
            <a:picLocks noChangeAspect="1"/>
          </p:cNvPicPr>
          <p:nvPr/>
        </p:nvPicPr>
        <p:blipFill>
          <a:blip r:embed="rId4"/>
          <a:srcRect l="4907" t="12296" r="4871" b="12296"/>
          <a:stretch>
            <a:fillRect/>
          </a:stretch>
        </p:blipFill>
        <p:spPr bwMode="auto">
          <a:xfrm>
            <a:off x="1451088" y="1605020"/>
            <a:ext cx="6889524" cy="4452880"/>
          </a:xfrm>
          <a:prstGeom prst="rect">
            <a:avLst/>
          </a:prstGeom>
          <a:noFill/>
          <a:ln w="9525">
            <a:noFill/>
            <a:miter lim="800000"/>
            <a:headEnd/>
            <a:tailEnd/>
          </a:ln>
        </p:spPr>
      </p:pic>
      <p:sp>
        <p:nvSpPr>
          <p:cNvPr id="15" name="TextBox 14">
            <a:extLst>
              <a:ext uri="{FF2B5EF4-FFF2-40B4-BE49-F238E27FC236}">
                <a16:creationId xmlns:a16="http://schemas.microsoft.com/office/drawing/2014/main" id="{34A6C494-86F5-4DCB-ADAD-7B064FF38F7C}"/>
              </a:ext>
            </a:extLst>
          </p:cNvPr>
          <p:cNvSpPr txBox="1"/>
          <p:nvPr/>
        </p:nvSpPr>
        <p:spPr>
          <a:xfrm>
            <a:off x="8046981" y="3429000"/>
            <a:ext cx="3478269" cy="1477328"/>
          </a:xfrm>
          <a:prstGeom prst="rect">
            <a:avLst/>
          </a:prstGeom>
          <a:noFill/>
          <a:ln w="28575">
            <a:noFill/>
          </a:ln>
        </p:spPr>
        <p:txBody>
          <a:bodyPr wrap="square" rtlCol="0">
            <a:spAutoFit/>
          </a:bodyPr>
          <a:lstStyle/>
          <a:p>
            <a:r>
              <a:rPr lang="en-US" dirty="0">
                <a:solidFill>
                  <a:srgbClr val="003C6A"/>
                </a:solidFill>
                <a:latin typeface="Yu Gothic UI Semibold" panose="020B0700000000000000" pitchFamily="34" charset="-128"/>
                <a:ea typeface="Yu Gothic UI Semibold" panose="020B0700000000000000" pitchFamily="34" charset="-128"/>
              </a:rPr>
              <a:t>As of 2013, 62 million people experience inadequate or no access to primary care because of shortages of physicians in their communities.</a:t>
            </a:r>
          </a:p>
        </p:txBody>
      </p:sp>
    </p:spTree>
    <p:extLst>
      <p:ext uri="{BB962C8B-B14F-4D97-AF65-F5344CB8AC3E}">
        <p14:creationId xmlns:p14="http://schemas.microsoft.com/office/powerpoint/2010/main" val="12225835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C8E7F-E97D-44C7-A425-3B0D2C00FB9A}"/>
              </a:ext>
            </a:extLst>
          </p:cNvPr>
          <p:cNvSpPr>
            <a:spLocks noGrp="1"/>
          </p:cNvSpPr>
          <p:nvPr>
            <p:ph type="body" sz="quarter" idx="13"/>
          </p:nvPr>
        </p:nvSpPr>
        <p:spPr/>
        <p:txBody>
          <a:bodyPr/>
          <a:lstStyle/>
          <a:p>
            <a:r>
              <a:rPr lang="en-US" dirty="0"/>
              <a:t>Source: Capital Link. Capital Investment Trends and Needs of FQHCs.  2021</a:t>
            </a:r>
          </a:p>
        </p:txBody>
      </p:sp>
      <p:pic>
        <p:nvPicPr>
          <p:cNvPr id="7" name="Content Placeholder 6" descr="Traffic cone">
            <a:extLst>
              <a:ext uri="{FF2B5EF4-FFF2-40B4-BE49-F238E27FC236}">
                <a16:creationId xmlns:a16="http://schemas.microsoft.com/office/drawing/2014/main" id="{B8F720A9-8AB7-43E4-9C1D-ADAB5E43F6D0}"/>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6859" y="1543050"/>
            <a:ext cx="1664691" cy="1657350"/>
          </a:xfrm>
        </p:spPr>
      </p:pic>
      <p:sp>
        <p:nvSpPr>
          <p:cNvPr id="4" name="Text Placeholder 3">
            <a:extLst>
              <a:ext uri="{FF2B5EF4-FFF2-40B4-BE49-F238E27FC236}">
                <a16:creationId xmlns:a16="http://schemas.microsoft.com/office/drawing/2014/main" id="{83599475-4B87-4CA6-8DFC-BAE3C7956216}"/>
              </a:ext>
            </a:extLst>
          </p:cNvPr>
          <p:cNvSpPr>
            <a:spLocks noGrp="1"/>
          </p:cNvSpPr>
          <p:nvPr>
            <p:ph type="body" sz="quarter" idx="15"/>
          </p:nvPr>
        </p:nvSpPr>
        <p:spPr/>
        <p:txBody>
          <a:bodyPr/>
          <a:lstStyle/>
          <a:p>
            <a:r>
              <a:rPr lang="en-US" dirty="0"/>
              <a:t>Figure 6-7</a:t>
            </a:r>
          </a:p>
        </p:txBody>
      </p:sp>
      <p:sp>
        <p:nvSpPr>
          <p:cNvPr id="5" name="TextBox 4">
            <a:extLst>
              <a:ext uri="{FF2B5EF4-FFF2-40B4-BE49-F238E27FC236}">
                <a16:creationId xmlns:a16="http://schemas.microsoft.com/office/drawing/2014/main" id="{4F293E90-34A8-40F5-9820-C331CCF47B29}"/>
              </a:ext>
            </a:extLst>
          </p:cNvPr>
          <p:cNvSpPr txBox="1"/>
          <p:nvPr/>
        </p:nvSpPr>
        <p:spPr>
          <a:xfrm>
            <a:off x="3204210" y="1570990"/>
            <a:ext cx="6061710" cy="1569660"/>
          </a:xfrm>
          <a:prstGeom prst="rect">
            <a:avLst/>
          </a:prstGeom>
          <a:noFill/>
        </p:spPr>
        <p:txBody>
          <a:bodyPr wrap="square" rtlCol="0">
            <a:spAutoFit/>
          </a:bodyPr>
          <a:lstStyle/>
          <a:p>
            <a:r>
              <a:rPr lang="en-US" sz="2400" dirty="0">
                <a:latin typeface="Yu Gothic UI Semibold" panose="020B0700000000000000" pitchFamily="34" charset="-128"/>
                <a:ea typeface="Yu Gothic UI Semibold" panose="020B0700000000000000" pitchFamily="34" charset="-128"/>
              </a:rPr>
              <a:t>As of 2021, 97% of health centers had plans to initiate capital projects within the next several years. </a:t>
            </a:r>
            <a:r>
              <a:rPr lang="en-US" sz="2400" dirty="0">
                <a:solidFill>
                  <a:schemeClr val="accent2"/>
                </a:solidFill>
                <a:latin typeface="Yu Gothic UI Semibold" panose="020B0700000000000000" pitchFamily="34" charset="-128"/>
                <a:ea typeface="Yu Gothic UI Semibold" panose="020B0700000000000000" pitchFamily="34" charset="-128"/>
              </a:rPr>
              <a:t>These plans represent more than 2,000 capital projects.</a:t>
            </a:r>
          </a:p>
        </p:txBody>
      </p:sp>
      <p:sp>
        <p:nvSpPr>
          <p:cNvPr id="8" name="TextBox 7">
            <a:extLst>
              <a:ext uri="{FF2B5EF4-FFF2-40B4-BE49-F238E27FC236}">
                <a16:creationId xmlns:a16="http://schemas.microsoft.com/office/drawing/2014/main" id="{C2E8733A-881A-4839-9C38-283B217A2E6D}"/>
              </a:ext>
            </a:extLst>
          </p:cNvPr>
          <p:cNvSpPr txBox="1"/>
          <p:nvPr/>
        </p:nvSpPr>
        <p:spPr>
          <a:xfrm>
            <a:off x="1493520" y="3325018"/>
            <a:ext cx="7720330" cy="984885"/>
          </a:xfrm>
          <a:prstGeom prst="rect">
            <a:avLst/>
          </a:prstGeom>
          <a:noFill/>
        </p:spPr>
        <p:txBody>
          <a:bodyPr wrap="square" rtlCol="0">
            <a:spAutoFit/>
          </a:bodyPr>
          <a:lstStyle/>
          <a:p>
            <a:pPr algn="ctr"/>
            <a:r>
              <a:rPr lang="en-US" dirty="0">
                <a:latin typeface="Yu Gothic UI Semibold" panose="020B0700000000000000" pitchFamily="34" charset="-128"/>
                <a:ea typeface="Yu Gothic UI Semibold" panose="020B0700000000000000" pitchFamily="34" charset="-128"/>
              </a:rPr>
              <a:t>These planned projects are estimated to cost $17.5 billion, resulting in </a:t>
            </a:r>
            <a:r>
              <a:rPr lang="en-US" sz="2200" dirty="0">
                <a:solidFill>
                  <a:schemeClr val="accent2"/>
                </a:solidFill>
                <a:latin typeface="Yu Gothic UI Semibold" panose="020B0700000000000000" pitchFamily="34" charset="-128"/>
                <a:ea typeface="Yu Gothic UI Semibold" panose="020B0700000000000000" pitchFamily="34" charset="-128"/>
              </a:rPr>
              <a:t>38.5 million patients by 2025</a:t>
            </a:r>
          </a:p>
          <a:p>
            <a:pPr marL="285750" indent="-285750">
              <a:buFont typeface="Arial" panose="020B0604020202020204" pitchFamily="34" charset="0"/>
              <a:buChar char="•"/>
            </a:pPr>
            <a:endParaRPr lang="en-US" dirty="0">
              <a:latin typeface="Yu Gothic UI Semibold" panose="020B0700000000000000" pitchFamily="34" charset="-128"/>
              <a:ea typeface="Yu Gothic UI Semibold" panose="020B0700000000000000" pitchFamily="34" charset="-128"/>
            </a:endParaRPr>
          </a:p>
        </p:txBody>
      </p:sp>
      <p:sp>
        <p:nvSpPr>
          <p:cNvPr id="9" name="TextBox 8">
            <a:extLst>
              <a:ext uri="{FF2B5EF4-FFF2-40B4-BE49-F238E27FC236}">
                <a16:creationId xmlns:a16="http://schemas.microsoft.com/office/drawing/2014/main" id="{F8C7B4A4-3DA9-44D1-8E40-F99456085C2D}"/>
              </a:ext>
            </a:extLst>
          </p:cNvPr>
          <p:cNvSpPr txBox="1"/>
          <p:nvPr/>
        </p:nvSpPr>
        <p:spPr>
          <a:xfrm>
            <a:off x="723900" y="5117683"/>
            <a:ext cx="8686800" cy="830997"/>
          </a:xfrm>
          <a:prstGeom prst="rect">
            <a:avLst/>
          </a:prstGeom>
          <a:noFill/>
        </p:spPr>
        <p:txBody>
          <a:bodyPr wrap="square" rtlCol="0">
            <a:spAutoFit/>
          </a:bodyPr>
          <a:lstStyle/>
          <a:p>
            <a:pPr algn="r"/>
            <a:r>
              <a:rPr lang="en-US" sz="2400" dirty="0">
                <a:latin typeface="Yu Gothic UI Semibold" panose="020B0700000000000000" pitchFamily="34" charset="-128"/>
                <a:ea typeface="Yu Gothic UI Semibold" panose="020B0700000000000000" pitchFamily="34" charset="-128"/>
              </a:rPr>
              <a:t>However, almost half of health centers report they are uncertain they can secure funding for these planned projects.</a:t>
            </a:r>
          </a:p>
        </p:txBody>
      </p:sp>
      <p:pic>
        <p:nvPicPr>
          <p:cNvPr id="12" name="Content Placeholder 6" descr="Traffic cone">
            <a:extLst>
              <a:ext uri="{FF2B5EF4-FFF2-40B4-BE49-F238E27FC236}">
                <a16:creationId xmlns:a16="http://schemas.microsoft.com/office/drawing/2014/main" id="{AFCD4826-7A10-4DBA-BEC0-45EFC1961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5920" y="4629150"/>
            <a:ext cx="1657350" cy="1657350"/>
          </a:xfrm>
          <a:prstGeom prst="rect">
            <a:avLst/>
          </a:prstGeom>
        </p:spPr>
      </p:pic>
      <p:sp>
        <p:nvSpPr>
          <p:cNvPr id="13" name="Content Placeholder 2">
            <a:extLst>
              <a:ext uri="{FF2B5EF4-FFF2-40B4-BE49-F238E27FC236}">
                <a16:creationId xmlns:a16="http://schemas.microsoft.com/office/drawing/2014/main" id="{56E18641-1386-45E5-AEF3-A6D8EE4EDBC7}"/>
              </a:ext>
            </a:extLst>
          </p:cNvPr>
          <p:cNvSpPr txBox="1">
            <a:spLocks/>
          </p:cNvSpPr>
          <p:nvPr/>
        </p:nvSpPr>
        <p:spPr>
          <a:xfrm>
            <a:off x="438152" y="571500"/>
            <a:ext cx="11315699" cy="1085850"/>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800" kern="1200">
                <a:solidFill>
                  <a:srgbClr val="003C6A"/>
                </a:solidFill>
                <a:latin typeface="Yu Gothic UI Semilight" panose="020B0400000000000000" pitchFamily="34" charset="-128"/>
                <a:ea typeface="Yu Gothic UI Semilight" panose="020B0400000000000000" pitchFamily="34" charset="-128"/>
                <a:cs typeface="Simplified Arabic" panose="020B0604020202020204" pitchFamily="18" charset="-78"/>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D4553"/>
                </a:solidFill>
                <a:latin typeface="Yu Gothic UI Semilight" panose="020B0400000000000000" pitchFamily="34" charset="-128"/>
                <a:ea typeface="Yu Gothic UI Semilight"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D4553"/>
                </a:solidFill>
                <a:latin typeface="Yu Gothic UI Semilight" panose="020B0400000000000000" pitchFamily="34" charset="-128"/>
                <a:ea typeface="Yu Gothic UI Semilight"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D4553"/>
                </a:solidFill>
                <a:latin typeface="Yu Gothic UI Semilight" panose="020B0400000000000000" pitchFamily="34" charset="-128"/>
                <a:ea typeface="Yu Gothic UI Semilight"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D4553"/>
                </a:solidFill>
                <a:latin typeface="Yu Gothic UI Semilight" panose="020B0400000000000000" pitchFamily="34" charset="-128"/>
                <a:ea typeface="Yu Gothic UI Semilight"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Health Center Capital Project Plans and Funding Needs</a:t>
            </a:r>
          </a:p>
        </p:txBody>
      </p:sp>
    </p:spTree>
    <p:extLst>
      <p:ext uri="{BB962C8B-B14F-4D97-AF65-F5344CB8AC3E}">
        <p14:creationId xmlns:p14="http://schemas.microsoft.com/office/powerpoint/2010/main" val="2973970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C8E7F-E97D-44C7-A425-3B0D2C00FB9A}"/>
              </a:ext>
            </a:extLst>
          </p:cNvPr>
          <p:cNvSpPr>
            <a:spLocks noGrp="1"/>
          </p:cNvSpPr>
          <p:nvPr>
            <p:ph type="body" sz="quarter" idx="13"/>
          </p:nvPr>
        </p:nvSpPr>
        <p:spPr/>
        <p:txBody>
          <a:bodyPr/>
          <a:lstStyle/>
          <a:p>
            <a:endParaRPr lang="en-US" dirty="0"/>
          </a:p>
        </p:txBody>
      </p:sp>
      <p:sp>
        <p:nvSpPr>
          <p:cNvPr id="5" name="Title 1">
            <a:extLst>
              <a:ext uri="{FF2B5EF4-FFF2-40B4-BE49-F238E27FC236}">
                <a16:creationId xmlns:a16="http://schemas.microsoft.com/office/drawing/2014/main" id="{EA974346-CF92-4C95-87AF-F6CE02289735}"/>
              </a:ext>
            </a:extLst>
          </p:cNvPr>
          <p:cNvSpPr txBox="1">
            <a:spLocks/>
          </p:cNvSpPr>
          <p:nvPr/>
        </p:nvSpPr>
        <p:spPr>
          <a:xfrm>
            <a:off x="609600" y="738185"/>
            <a:ext cx="10972800" cy="892173"/>
          </a:xfrm>
          <a:prstGeom prst="rect">
            <a:avLst/>
          </a:prstGeom>
        </p:spPr>
        <p:txBody>
          <a:bodyPr>
            <a:normAutofit/>
          </a:bodyPr>
          <a:lstStyle>
            <a:lvl1pPr algn="l" defTabSz="914377" rtl="0" eaLnBrk="1" latinLnBrk="0" hangingPunct="1">
              <a:lnSpc>
                <a:spcPct val="90000"/>
              </a:lnSpc>
              <a:spcBef>
                <a:spcPct val="0"/>
              </a:spcBef>
              <a:buNone/>
              <a:defRPr sz="4400" kern="1200">
                <a:solidFill>
                  <a:srgbClr val="1D4553"/>
                </a:solidFill>
                <a:latin typeface="Yu Gothic UI Semilight" panose="020B0400000000000000" pitchFamily="34" charset="-128"/>
                <a:ea typeface="Yu Gothic UI Semilight" panose="020B0400000000000000" pitchFamily="34" charset="-128"/>
                <a:cs typeface="+mj-cs"/>
              </a:defRPr>
            </a:lvl1pPr>
          </a:lstStyle>
          <a:p>
            <a:pPr algn="ctr"/>
            <a:r>
              <a:rPr lang="en-US" sz="2800" dirty="0">
                <a:solidFill>
                  <a:schemeClr val="bg1"/>
                </a:solidFill>
              </a:rPr>
              <a:t>© National Association of Community Health Centers </a:t>
            </a:r>
            <a:br>
              <a:rPr lang="en-US" sz="2800" dirty="0">
                <a:solidFill>
                  <a:schemeClr val="bg1"/>
                </a:solidFill>
              </a:rPr>
            </a:br>
            <a:r>
              <a:rPr lang="en-US" sz="2800" dirty="0">
                <a:solidFill>
                  <a:schemeClr val="bg1"/>
                </a:solidFill>
              </a:rPr>
              <a:t>For more information, email </a:t>
            </a:r>
            <a:r>
              <a:rPr lang="en-US" sz="2800" dirty="0">
                <a:solidFill>
                  <a:schemeClr val="bg1"/>
                </a:solidFill>
                <a:hlinkClick r:id="rId3"/>
              </a:rPr>
              <a:t>research@nachc.org</a:t>
            </a:r>
            <a:r>
              <a:rPr lang="en-US" sz="2800" dirty="0">
                <a:solidFill>
                  <a:schemeClr val="bg1"/>
                </a:solidFill>
              </a:rPr>
              <a:t>.</a:t>
            </a:r>
          </a:p>
        </p:txBody>
      </p:sp>
      <p:sp>
        <p:nvSpPr>
          <p:cNvPr id="6" name="Content Placeholder 3">
            <a:extLst>
              <a:ext uri="{FF2B5EF4-FFF2-40B4-BE49-F238E27FC236}">
                <a16:creationId xmlns:a16="http://schemas.microsoft.com/office/drawing/2014/main" id="{468A2D53-CEC1-4BF7-B23E-D45057DC6378}"/>
              </a:ext>
            </a:extLst>
          </p:cNvPr>
          <p:cNvSpPr txBox="1">
            <a:spLocks/>
          </p:cNvSpPr>
          <p:nvPr/>
        </p:nvSpPr>
        <p:spPr>
          <a:xfrm>
            <a:off x="609600" y="3371850"/>
            <a:ext cx="10972800" cy="3262315"/>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D4553"/>
                </a:solidFill>
                <a:latin typeface="Yu Gothic UI Semilight" panose="020B0400000000000000" pitchFamily="34" charset="-128"/>
                <a:ea typeface="Yu Gothic UI Semilight" panose="020B0400000000000000" pitchFamily="34" charset="-128"/>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D4553"/>
                </a:solidFill>
                <a:latin typeface="Yu Gothic UI Semilight" panose="020B0400000000000000" pitchFamily="34" charset="-128"/>
                <a:ea typeface="Yu Gothic UI Semilight"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D4553"/>
                </a:solidFill>
                <a:latin typeface="Yu Gothic UI Semilight" panose="020B0400000000000000" pitchFamily="34" charset="-128"/>
                <a:ea typeface="Yu Gothic UI Semilight"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D4553"/>
                </a:solidFill>
                <a:latin typeface="Yu Gothic UI Semilight" panose="020B0400000000000000" pitchFamily="34" charset="-128"/>
                <a:ea typeface="Yu Gothic UI Semilight"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D4553"/>
                </a:solidFill>
                <a:latin typeface="Yu Gothic UI Semilight" panose="020B0400000000000000" pitchFamily="34" charset="-128"/>
                <a:ea typeface="Yu Gothic UI Semilight"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96938">
              <a:buNone/>
            </a:pPr>
            <a:r>
              <a:rPr lang="en-US" sz="1800" dirty="0">
                <a:solidFill>
                  <a:schemeClr val="bg1"/>
                </a:solidFill>
              </a:rPr>
              <a:t>This publication was supported by the Health Resources and Services Administration (HRSA) of the U.S. Department of Health and Human Services (HHS) as part of an award totaling $6,625,000 with 0 percentage financed with non­governmental sources. The contents are those of the authors and do not necessarily represent the official views of, nor an endorsement, by HRSA, HHS, or the U.S. Government. For more information, please visit HRSA.gov.</a:t>
            </a:r>
          </a:p>
          <a:p>
            <a:pPr marL="0" indent="0" algn="ctr" defTabSz="896938">
              <a:buNone/>
            </a:pPr>
            <a:endParaRPr lang="en-US" sz="1800" dirty="0">
              <a:solidFill>
                <a:schemeClr val="bg1"/>
              </a:solidFill>
            </a:endParaRPr>
          </a:p>
          <a:p>
            <a:pPr marL="0" indent="0" algn="ctr">
              <a:buFont typeface="Arial" panose="020B0604020202020204" pitchFamily="34" charset="0"/>
              <a:buNone/>
            </a:pPr>
            <a:r>
              <a:rPr lang="en-US" sz="1800" dirty="0">
                <a:solidFill>
                  <a:schemeClr val="bg1"/>
                </a:solidFill>
              </a:rPr>
              <a:t>Suggested Citation: </a:t>
            </a:r>
          </a:p>
          <a:p>
            <a:pPr marL="0" indent="0" algn="ctr">
              <a:spcBef>
                <a:spcPts val="500"/>
              </a:spcBef>
              <a:buFont typeface="Arial" panose="020B0604020202020204" pitchFamily="34" charset="0"/>
              <a:buNone/>
            </a:pPr>
            <a:r>
              <a:rPr lang="en-US" sz="1800" dirty="0">
                <a:solidFill>
                  <a:schemeClr val="bg1"/>
                </a:solidFill>
              </a:rPr>
              <a:t>National Association of Community Health Centers. Community Health Center Chartbook. January 2022.</a:t>
            </a:r>
          </a:p>
          <a:p>
            <a:endParaRPr lang="en-US" dirty="0">
              <a:latin typeface="+mn-lt"/>
            </a:endParaRPr>
          </a:p>
        </p:txBody>
      </p:sp>
      <p:pic>
        <p:nvPicPr>
          <p:cNvPr id="7" name="Picture 6">
            <a:extLst>
              <a:ext uri="{FF2B5EF4-FFF2-40B4-BE49-F238E27FC236}">
                <a16:creationId xmlns:a16="http://schemas.microsoft.com/office/drawing/2014/main" id="{82E3BC34-26C4-40D2-BB37-3A73F39E91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81475" y="2073135"/>
            <a:ext cx="3829050" cy="1012965"/>
          </a:xfrm>
          <a:prstGeom prst="rect">
            <a:avLst/>
          </a:prstGeom>
          <a:solidFill>
            <a:srgbClr val="003C6A"/>
          </a:solidFill>
        </p:spPr>
      </p:pic>
    </p:spTree>
    <p:extLst>
      <p:ext uri="{BB962C8B-B14F-4D97-AF65-F5344CB8AC3E}">
        <p14:creationId xmlns:p14="http://schemas.microsoft.com/office/powerpoint/2010/main" val="383259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DB92D5-0557-4D9F-9984-BE16A3F01AB0}"/>
              </a:ext>
            </a:extLst>
          </p:cNvPr>
          <p:cNvSpPr>
            <a:spLocks noGrp="1"/>
          </p:cNvSpPr>
          <p:nvPr>
            <p:ph type="ctrTitle"/>
          </p:nvPr>
        </p:nvSpPr>
        <p:spPr>
          <a:xfrm>
            <a:off x="1524000" y="1085850"/>
            <a:ext cx="9144000" cy="1657350"/>
          </a:xfrm>
        </p:spPr>
        <p:txBody>
          <a:bodyPr/>
          <a:lstStyle/>
          <a:p>
            <a:r>
              <a:rPr lang="en-US" dirty="0"/>
              <a:t>Section 1</a:t>
            </a:r>
          </a:p>
        </p:txBody>
      </p:sp>
      <p:sp>
        <p:nvSpPr>
          <p:cNvPr id="5" name="Subtitle 4">
            <a:extLst>
              <a:ext uri="{FF2B5EF4-FFF2-40B4-BE49-F238E27FC236}">
                <a16:creationId xmlns:a16="http://schemas.microsoft.com/office/drawing/2014/main" id="{DD4E0031-891A-4603-A917-DC936FC51908}"/>
              </a:ext>
            </a:extLst>
          </p:cNvPr>
          <p:cNvSpPr>
            <a:spLocks noGrp="1"/>
          </p:cNvSpPr>
          <p:nvPr>
            <p:ph type="subTitle" idx="1"/>
          </p:nvPr>
        </p:nvSpPr>
        <p:spPr/>
        <p:txBody>
          <a:bodyPr>
            <a:normAutofit lnSpcReduction="10000"/>
          </a:bodyPr>
          <a:lstStyle/>
          <a:p>
            <a:r>
              <a:rPr lang="en-US" dirty="0"/>
              <a:t>Who Health Centers Serve</a:t>
            </a:r>
          </a:p>
        </p:txBody>
      </p:sp>
      <p:grpSp>
        <p:nvGrpSpPr>
          <p:cNvPr id="12" name="Group 11">
            <a:extLst>
              <a:ext uri="{FF2B5EF4-FFF2-40B4-BE49-F238E27FC236}">
                <a16:creationId xmlns:a16="http://schemas.microsoft.com/office/drawing/2014/main" id="{44D9565F-E488-4B43-AB3C-A4A46D47C8B8}"/>
              </a:ext>
            </a:extLst>
          </p:cNvPr>
          <p:cNvGrpSpPr/>
          <p:nvPr/>
        </p:nvGrpSpPr>
        <p:grpSpPr>
          <a:xfrm rot="16200000">
            <a:off x="7232561" y="2321015"/>
            <a:ext cx="6870880" cy="2571750"/>
            <a:chOff x="-141936" y="1085850"/>
            <a:chExt cx="7838135" cy="2571750"/>
          </a:xfrm>
        </p:grpSpPr>
        <p:sp>
          <p:nvSpPr>
            <p:cNvPr id="13" name="Rectangle 12">
              <a:extLst>
                <a:ext uri="{FF2B5EF4-FFF2-40B4-BE49-F238E27FC236}">
                  <a16:creationId xmlns:a16="http://schemas.microsoft.com/office/drawing/2014/main" id="{428CEAD7-0073-487C-929D-84452FD4C29D}"/>
                </a:ext>
              </a:extLst>
            </p:cNvPr>
            <p:cNvSpPr/>
            <p:nvPr/>
          </p:nvSpPr>
          <p:spPr>
            <a:xfrm>
              <a:off x="-133350" y="1085850"/>
              <a:ext cx="3614467"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4" name="Rectangle 13">
              <a:extLst>
                <a:ext uri="{FF2B5EF4-FFF2-40B4-BE49-F238E27FC236}">
                  <a16:creationId xmlns:a16="http://schemas.microsoft.com/office/drawing/2014/main" id="{7FC90C3B-E991-4C85-90E4-1E525D24E2AD}"/>
                </a:ext>
              </a:extLst>
            </p:cNvPr>
            <p:cNvSpPr/>
            <p:nvPr/>
          </p:nvSpPr>
          <p:spPr>
            <a:xfrm>
              <a:off x="-141936" y="1752600"/>
              <a:ext cx="474345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5" name="Rectangle 14">
              <a:extLst>
                <a:ext uri="{FF2B5EF4-FFF2-40B4-BE49-F238E27FC236}">
                  <a16:creationId xmlns:a16="http://schemas.microsoft.com/office/drawing/2014/main" id="{BC5EE7F4-1F9A-4730-8ECE-2F99AB319E0B}"/>
                </a:ext>
              </a:extLst>
            </p:cNvPr>
            <p:cNvSpPr/>
            <p:nvPr/>
          </p:nvSpPr>
          <p:spPr>
            <a:xfrm>
              <a:off x="-133350" y="2419350"/>
              <a:ext cx="5943600" cy="57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light" panose="020B0400000000000000" pitchFamily="34" charset="-128"/>
                <a:ea typeface="Yu Gothic UI Semilight" panose="020B0400000000000000" pitchFamily="34" charset="-128"/>
              </a:endParaRPr>
            </a:p>
          </p:txBody>
        </p:sp>
        <p:sp>
          <p:nvSpPr>
            <p:cNvPr id="16" name="Rectangle 15">
              <a:extLst>
                <a:ext uri="{FF2B5EF4-FFF2-40B4-BE49-F238E27FC236}">
                  <a16:creationId xmlns:a16="http://schemas.microsoft.com/office/drawing/2014/main" id="{662BF515-C595-4C35-9EF4-24964F2A14C8}"/>
                </a:ext>
              </a:extLst>
            </p:cNvPr>
            <p:cNvSpPr/>
            <p:nvPr/>
          </p:nvSpPr>
          <p:spPr>
            <a:xfrm>
              <a:off x="-133888" y="3086100"/>
              <a:ext cx="7830087" cy="571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latin typeface="Yu Gothic UI Semibold" panose="020B0700000000000000" pitchFamily="34" charset="-128"/>
                <a:ea typeface="Yu Gothic UI Semibold" panose="020B0700000000000000" pitchFamily="34" charset="-128"/>
              </a:endParaRPr>
            </a:p>
          </p:txBody>
        </p:sp>
      </p:grpSp>
    </p:spTree>
    <p:extLst>
      <p:ext uri="{BB962C8B-B14F-4D97-AF65-F5344CB8AC3E}">
        <p14:creationId xmlns:p14="http://schemas.microsoft.com/office/powerpoint/2010/main" val="340089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067CF-4847-46EC-AA6D-CFF086BB5540}"/>
              </a:ext>
            </a:extLst>
          </p:cNvPr>
          <p:cNvSpPr>
            <a:spLocks noGrp="1"/>
          </p:cNvSpPr>
          <p:nvPr>
            <p:ph type="body" sz="quarter" idx="13"/>
          </p:nvPr>
        </p:nvSpPr>
        <p:spPr/>
        <p:txBody>
          <a:bodyPr/>
          <a:lstStyle/>
          <a:p>
            <a:r>
              <a:rPr lang="en-US" dirty="0"/>
              <a:t>Sources: (1) NACHC, 2020. Based on 2019 Uniform Data System data on federally-funded and look-alike health centers, estimates for annual patient growth, and national data sources. (2) Bureau of Primary Health Care. 2020. Health Center Program Impact and Growth Factsheet. Available from </a:t>
            </a:r>
            <a:r>
              <a:rPr lang="en-US" dirty="0">
                <a:hlinkClick r:id="rId3"/>
              </a:rPr>
              <a:t>https://bphc.hrsa.gov/about/healthcenterprogram/index.html</a:t>
            </a:r>
            <a:endParaRPr lang="en-US" dirty="0"/>
          </a:p>
        </p:txBody>
      </p:sp>
      <p:sp>
        <p:nvSpPr>
          <p:cNvPr id="3" name="Content Placeholder 2">
            <a:extLst>
              <a:ext uri="{FF2B5EF4-FFF2-40B4-BE49-F238E27FC236}">
                <a16:creationId xmlns:a16="http://schemas.microsoft.com/office/drawing/2014/main" id="{C5018EE6-E749-425A-A331-1B621C017962}"/>
              </a:ext>
            </a:extLst>
          </p:cNvPr>
          <p:cNvSpPr>
            <a:spLocks noGrp="1"/>
          </p:cNvSpPr>
          <p:nvPr>
            <p:ph sz="quarter" idx="14"/>
          </p:nvPr>
        </p:nvSpPr>
        <p:spPr>
          <a:xfrm>
            <a:off x="438152" y="571500"/>
            <a:ext cx="11315699" cy="1600200"/>
          </a:xfrm>
        </p:spPr>
        <p:txBody>
          <a:bodyPr>
            <a:normAutofit/>
          </a:bodyPr>
          <a:lstStyle/>
          <a:p>
            <a:pPr>
              <a:spcBef>
                <a:spcPts val="600"/>
              </a:spcBef>
            </a:pPr>
            <a:r>
              <a:rPr lang="en-US" dirty="0"/>
              <a:t>Health Centers Serve</a:t>
            </a:r>
          </a:p>
          <a:p>
            <a:pPr>
              <a:spcBef>
                <a:spcPts val="600"/>
              </a:spcBef>
            </a:pPr>
            <a:r>
              <a:rPr lang="en-US" dirty="0">
                <a:solidFill>
                  <a:schemeClr val="accent2"/>
                </a:solidFill>
                <a:latin typeface="Yu Gothic UI Semibold" panose="020B0700000000000000" pitchFamily="34" charset="-128"/>
                <a:ea typeface="Yu Gothic UI Semibold" panose="020B0700000000000000" pitchFamily="34" charset="-128"/>
              </a:rPr>
              <a:t>1 in 11 People in the U.S.</a:t>
            </a:r>
          </a:p>
          <a:p>
            <a:pPr>
              <a:spcBef>
                <a:spcPts val="600"/>
              </a:spcBef>
            </a:pPr>
            <a:r>
              <a:rPr lang="en-US" dirty="0"/>
              <a:t>Including…</a:t>
            </a:r>
          </a:p>
        </p:txBody>
      </p:sp>
      <p:sp>
        <p:nvSpPr>
          <p:cNvPr id="4" name="Text Placeholder 3">
            <a:extLst>
              <a:ext uri="{FF2B5EF4-FFF2-40B4-BE49-F238E27FC236}">
                <a16:creationId xmlns:a16="http://schemas.microsoft.com/office/drawing/2014/main" id="{2DD16F43-CAFD-4AF4-AC80-AC7093DE620A}"/>
              </a:ext>
            </a:extLst>
          </p:cNvPr>
          <p:cNvSpPr>
            <a:spLocks noGrp="1"/>
          </p:cNvSpPr>
          <p:nvPr>
            <p:ph type="body" sz="quarter" idx="15"/>
          </p:nvPr>
        </p:nvSpPr>
        <p:spPr>
          <a:xfrm>
            <a:off x="4891117" y="89860"/>
            <a:ext cx="2400300" cy="437029"/>
          </a:xfrm>
          <a:noFill/>
        </p:spPr>
        <p:txBody>
          <a:bodyPr/>
          <a:lstStyle/>
          <a:p>
            <a:r>
              <a:rPr lang="en-US" dirty="0"/>
              <a:t>Figure 1-1</a:t>
            </a:r>
          </a:p>
        </p:txBody>
      </p:sp>
      <p:grpSp>
        <p:nvGrpSpPr>
          <p:cNvPr id="9" name="Group 8">
            <a:extLst>
              <a:ext uri="{FF2B5EF4-FFF2-40B4-BE49-F238E27FC236}">
                <a16:creationId xmlns:a16="http://schemas.microsoft.com/office/drawing/2014/main" id="{50E77E96-867D-4954-A7A7-E581F640C6B1}"/>
              </a:ext>
            </a:extLst>
          </p:cNvPr>
          <p:cNvGrpSpPr/>
          <p:nvPr/>
        </p:nvGrpSpPr>
        <p:grpSpPr>
          <a:xfrm>
            <a:off x="2576407" y="2114550"/>
            <a:ext cx="6952662" cy="4229100"/>
            <a:chOff x="2576407" y="2114550"/>
            <a:chExt cx="6952662" cy="4229100"/>
          </a:xfrm>
        </p:grpSpPr>
        <p:grpSp>
          <p:nvGrpSpPr>
            <p:cNvPr id="60" name="Group 59">
              <a:extLst>
                <a:ext uri="{FF2B5EF4-FFF2-40B4-BE49-F238E27FC236}">
                  <a16:creationId xmlns:a16="http://schemas.microsoft.com/office/drawing/2014/main" id="{CB252C28-AD34-4AFD-B427-EEA1A1498298}"/>
                </a:ext>
              </a:extLst>
            </p:cNvPr>
            <p:cNvGrpSpPr/>
            <p:nvPr/>
          </p:nvGrpSpPr>
          <p:grpSpPr>
            <a:xfrm>
              <a:off x="2576407" y="2980602"/>
              <a:ext cx="6952662" cy="765414"/>
              <a:chOff x="596714" y="2865868"/>
              <a:chExt cx="6952662" cy="765414"/>
            </a:xfrm>
          </p:grpSpPr>
          <p:sp>
            <p:nvSpPr>
              <p:cNvPr id="6" name="TextBox 5">
                <a:extLst>
                  <a:ext uri="{FF2B5EF4-FFF2-40B4-BE49-F238E27FC236}">
                    <a16:creationId xmlns:a16="http://schemas.microsoft.com/office/drawing/2014/main" id="{7263AE93-64CB-43BF-9EB5-BEABDDCA8AB6}"/>
                  </a:ext>
                </a:extLst>
              </p:cNvPr>
              <p:cNvSpPr txBox="1"/>
              <p:nvPr/>
            </p:nvSpPr>
            <p:spPr>
              <a:xfrm>
                <a:off x="3426575" y="3212622"/>
                <a:ext cx="4122801" cy="400110"/>
              </a:xfrm>
              <a:prstGeom prst="rect">
                <a:avLst/>
              </a:prstGeom>
              <a:noFill/>
            </p:spPr>
            <p:txBody>
              <a:bodyPr wrap="square" rtlCol="0">
                <a:spAutoFit/>
              </a:bodyPr>
              <a:lstStyle/>
              <a:p>
                <a:pPr algn="ctr"/>
                <a:r>
                  <a:rPr lang="en-US" sz="2000" b="1" spc="100" dirty="0">
                    <a:solidFill>
                      <a:srgbClr val="003C6A"/>
                    </a:solidFill>
                    <a:latin typeface="Arial Nova" panose="020B0504020202020204" pitchFamily="34" charset="0"/>
                  </a:rPr>
                  <a:t>1 in 7 Racial/Ethnic Minorities</a:t>
                </a:r>
              </a:p>
            </p:txBody>
          </p:sp>
          <p:grpSp>
            <p:nvGrpSpPr>
              <p:cNvPr id="22" name="Group 21">
                <a:extLst>
                  <a:ext uri="{FF2B5EF4-FFF2-40B4-BE49-F238E27FC236}">
                    <a16:creationId xmlns:a16="http://schemas.microsoft.com/office/drawing/2014/main" id="{CABFA87A-B2C8-4B54-84A9-234CEF7F5770}"/>
                  </a:ext>
                </a:extLst>
              </p:cNvPr>
              <p:cNvGrpSpPr/>
              <p:nvPr/>
            </p:nvGrpSpPr>
            <p:grpSpPr>
              <a:xfrm>
                <a:off x="596714" y="2865868"/>
                <a:ext cx="2962936" cy="765414"/>
                <a:chOff x="1816296" y="955230"/>
                <a:chExt cx="2962936" cy="765414"/>
              </a:xfrm>
              <a:solidFill>
                <a:schemeClr val="accent1"/>
              </a:solidFill>
            </p:grpSpPr>
            <p:pic>
              <p:nvPicPr>
                <p:cNvPr id="23" name="Graphic 22" descr="User">
                  <a:extLst>
                    <a:ext uri="{FF2B5EF4-FFF2-40B4-BE49-F238E27FC236}">
                      <a16:creationId xmlns:a16="http://schemas.microsoft.com/office/drawing/2014/main" id="{BCB95EF1-79A5-4062-9387-BA334E376A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9048" y="955230"/>
                  <a:ext cx="765138" cy="765138"/>
                </a:xfrm>
                <a:prstGeom prst="rect">
                  <a:avLst/>
                </a:prstGeom>
              </p:spPr>
            </p:pic>
            <p:pic>
              <p:nvPicPr>
                <p:cNvPr id="24" name="Graphic 23" descr="User">
                  <a:extLst>
                    <a:ext uri="{FF2B5EF4-FFF2-40B4-BE49-F238E27FC236}">
                      <a16:creationId xmlns:a16="http://schemas.microsoft.com/office/drawing/2014/main" id="{29445B89-FB64-499C-8F0D-B1EBCF3E05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1218" y="955506"/>
                  <a:ext cx="765138" cy="765138"/>
                </a:xfrm>
                <a:prstGeom prst="rect">
                  <a:avLst/>
                </a:prstGeom>
              </p:spPr>
            </p:pic>
            <p:pic>
              <p:nvPicPr>
                <p:cNvPr id="25" name="Graphic 24" descr="User">
                  <a:extLst>
                    <a:ext uri="{FF2B5EF4-FFF2-40B4-BE49-F238E27FC236}">
                      <a16:creationId xmlns:a16="http://schemas.microsoft.com/office/drawing/2014/main" id="{2856778A-29EC-453E-B4B6-44F168CE80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4403" y="955506"/>
                  <a:ext cx="765138" cy="765138"/>
                </a:xfrm>
                <a:prstGeom prst="rect">
                  <a:avLst/>
                </a:prstGeom>
              </p:spPr>
            </p:pic>
            <p:pic>
              <p:nvPicPr>
                <p:cNvPr id="26" name="Graphic 25" descr="User">
                  <a:extLst>
                    <a:ext uri="{FF2B5EF4-FFF2-40B4-BE49-F238E27FC236}">
                      <a16:creationId xmlns:a16="http://schemas.microsoft.com/office/drawing/2014/main" id="{B5582637-7863-4CA7-8829-8A3D6ED974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8739" y="955230"/>
                  <a:ext cx="765138" cy="765138"/>
                </a:xfrm>
                <a:prstGeom prst="rect">
                  <a:avLst/>
                </a:prstGeom>
              </p:spPr>
            </p:pic>
            <p:pic>
              <p:nvPicPr>
                <p:cNvPr id="27" name="Graphic 26" descr="User">
                  <a:extLst>
                    <a:ext uri="{FF2B5EF4-FFF2-40B4-BE49-F238E27FC236}">
                      <a16:creationId xmlns:a16="http://schemas.microsoft.com/office/drawing/2014/main" id="{5704972A-C099-4BA4-AD46-A47905434B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924" y="955230"/>
                  <a:ext cx="765138" cy="765138"/>
                </a:xfrm>
                <a:prstGeom prst="rect">
                  <a:avLst/>
                </a:prstGeom>
              </p:spPr>
            </p:pic>
            <p:pic>
              <p:nvPicPr>
                <p:cNvPr id="28" name="Graphic 27" descr="User">
                  <a:extLst>
                    <a:ext uri="{FF2B5EF4-FFF2-40B4-BE49-F238E27FC236}">
                      <a16:creationId xmlns:a16="http://schemas.microsoft.com/office/drawing/2014/main" id="{2F1E2C14-C6BA-4221-B12E-4A0B103DA7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4094" y="955506"/>
                  <a:ext cx="765138" cy="765138"/>
                </a:xfrm>
                <a:prstGeom prst="rect">
                  <a:avLst/>
                </a:prstGeom>
              </p:spPr>
            </p:pic>
            <p:pic>
              <p:nvPicPr>
                <p:cNvPr id="29" name="Graphic 28" descr="User">
                  <a:extLst>
                    <a:ext uri="{FF2B5EF4-FFF2-40B4-BE49-F238E27FC236}">
                      <a16:creationId xmlns:a16="http://schemas.microsoft.com/office/drawing/2014/main" id="{B652A470-05CE-4F6A-911C-98A9D99998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6296" y="955230"/>
                  <a:ext cx="765138" cy="765138"/>
                </a:xfrm>
                <a:prstGeom prst="rect">
                  <a:avLst/>
                </a:prstGeom>
              </p:spPr>
            </p:pic>
          </p:grpSp>
        </p:grpSp>
        <p:grpSp>
          <p:nvGrpSpPr>
            <p:cNvPr id="59" name="Group 58">
              <a:extLst>
                <a:ext uri="{FF2B5EF4-FFF2-40B4-BE49-F238E27FC236}">
                  <a16:creationId xmlns:a16="http://schemas.microsoft.com/office/drawing/2014/main" id="{E04CCCD4-053C-41B7-B2E1-2DAD3E53D208}"/>
                </a:ext>
              </a:extLst>
            </p:cNvPr>
            <p:cNvGrpSpPr/>
            <p:nvPr/>
          </p:nvGrpSpPr>
          <p:grpSpPr>
            <a:xfrm>
              <a:off x="2576407" y="2114550"/>
              <a:ext cx="5652993" cy="765588"/>
              <a:chOff x="596714" y="1997745"/>
              <a:chExt cx="5652993" cy="765588"/>
            </a:xfrm>
          </p:grpSpPr>
          <p:sp>
            <p:nvSpPr>
              <p:cNvPr id="7" name="TextBox 6">
                <a:extLst>
                  <a:ext uri="{FF2B5EF4-FFF2-40B4-BE49-F238E27FC236}">
                    <a16:creationId xmlns:a16="http://schemas.microsoft.com/office/drawing/2014/main" id="{2FCB3B8A-9D3A-4DB8-BF72-92E71D3E01E0}"/>
                  </a:ext>
                </a:extLst>
              </p:cNvPr>
              <p:cNvSpPr txBox="1"/>
              <p:nvPr/>
            </p:nvSpPr>
            <p:spPr>
              <a:xfrm>
                <a:off x="4111574" y="2335710"/>
                <a:ext cx="2138133" cy="400110"/>
              </a:xfrm>
              <a:prstGeom prst="rect">
                <a:avLst/>
              </a:prstGeom>
              <a:noFill/>
            </p:spPr>
            <p:txBody>
              <a:bodyPr wrap="square" rtlCol="0">
                <a:spAutoFit/>
              </a:bodyPr>
              <a:lstStyle/>
              <a:p>
                <a:pPr algn="ctr"/>
                <a:r>
                  <a:rPr lang="en-US" sz="2000" b="1" spc="100" dirty="0">
                    <a:solidFill>
                      <a:srgbClr val="003C6A"/>
                    </a:solidFill>
                    <a:latin typeface="Arial Nova" panose="020B0504020202020204" pitchFamily="34" charset="0"/>
                  </a:rPr>
                  <a:t>1 in 8 Children</a:t>
                </a:r>
              </a:p>
            </p:txBody>
          </p:sp>
          <p:grpSp>
            <p:nvGrpSpPr>
              <p:cNvPr id="30" name="Group 29">
                <a:extLst>
                  <a:ext uri="{FF2B5EF4-FFF2-40B4-BE49-F238E27FC236}">
                    <a16:creationId xmlns:a16="http://schemas.microsoft.com/office/drawing/2014/main" id="{A47D7674-589F-4D2C-8EED-B93EDB45B070}"/>
                  </a:ext>
                </a:extLst>
              </p:cNvPr>
              <p:cNvGrpSpPr/>
              <p:nvPr/>
            </p:nvGrpSpPr>
            <p:grpSpPr>
              <a:xfrm>
                <a:off x="596714" y="1997745"/>
                <a:ext cx="3647373" cy="765588"/>
                <a:chOff x="1816296" y="955056"/>
                <a:chExt cx="3647373" cy="765588"/>
              </a:xfrm>
              <a:solidFill>
                <a:schemeClr val="accent1"/>
              </a:solidFill>
            </p:grpSpPr>
            <p:pic>
              <p:nvPicPr>
                <p:cNvPr id="31" name="Graphic 30" descr="User">
                  <a:extLst>
                    <a:ext uri="{FF2B5EF4-FFF2-40B4-BE49-F238E27FC236}">
                      <a16:creationId xmlns:a16="http://schemas.microsoft.com/office/drawing/2014/main" id="{AAAFF1AD-BDE4-4962-9264-FCA97153CF0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9048" y="955230"/>
                  <a:ext cx="765138" cy="765138"/>
                </a:xfrm>
                <a:prstGeom prst="rect">
                  <a:avLst/>
                </a:prstGeom>
              </p:spPr>
            </p:pic>
            <p:pic>
              <p:nvPicPr>
                <p:cNvPr id="32" name="Graphic 31" descr="User">
                  <a:extLst>
                    <a:ext uri="{FF2B5EF4-FFF2-40B4-BE49-F238E27FC236}">
                      <a16:creationId xmlns:a16="http://schemas.microsoft.com/office/drawing/2014/main" id="{5C33B1F6-5788-4766-B27F-1DED8D1DC4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1218" y="955506"/>
                  <a:ext cx="765138" cy="765138"/>
                </a:xfrm>
                <a:prstGeom prst="rect">
                  <a:avLst/>
                </a:prstGeom>
              </p:spPr>
            </p:pic>
            <p:pic>
              <p:nvPicPr>
                <p:cNvPr id="33" name="Graphic 32" descr="User">
                  <a:extLst>
                    <a:ext uri="{FF2B5EF4-FFF2-40B4-BE49-F238E27FC236}">
                      <a16:creationId xmlns:a16="http://schemas.microsoft.com/office/drawing/2014/main" id="{90897A61-4FDD-4223-91A1-6443423029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4403" y="955506"/>
                  <a:ext cx="765138" cy="765138"/>
                </a:xfrm>
                <a:prstGeom prst="rect">
                  <a:avLst/>
                </a:prstGeom>
              </p:spPr>
            </p:pic>
            <p:pic>
              <p:nvPicPr>
                <p:cNvPr id="34" name="Graphic 33" descr="User">
                  <a:extLst>
                    <a:ext uri="{FF2B5EF4-FFF2-40B4-BE49-F238E27FC236}">
                      <a16:creationId xmlns:a16="http://schemas.microsoft.com/office/drawing/2014/main" id="{349F6E41-E518-4CAE-8DEA-8ACE12B96E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8739" y="955230"/>
                  <a:ext cx="765138" cy="765138"/>
                </a:xfrm>
                <a:prstGeom prst="rect">
                  <a:avLst/>
                </a:prstGeom>
              </p:spPr>
            </p:pic>
            <p:pic>
              <p:nvPicPr>
                <p:cNvPr id="35" name="Graphic 34" descr="User">
                  <a:extLst>
                    <a:ext uri="{FF2B5EF4-FFF2-40B4-BE49-F238E27FC236}">
                      <a16:creationId xmlns:a16="http://schemas.microsoft.com/office/drawing/2014/main" id="{8103EAC0-84B6-4FC9-A678-FB281CC62A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924" y="955230"/>
                  <a:ext cx="765138" cy="765138"/>
                </a:xfrm>
                <a:prstGeom prst="rect">
                  <a:avLst/>
                </a:prstGeom>
              </p:spPr>
            </p:pic>
            <p:pic>
              <p:nvPicPr>
                <p:cNvPr id="36" name="Graphic 35" descr="User">
                  <a:extLst>
                    <a:ext uri="{FF2B5EF4-FFF2-40B4-BE49-F238E27FC236}">
                      <a16:creationId xmlns:a16="http://schemas.microsoft.com/office/drawing/2014/main" id="{15BC282A-F41B-47F6-9DB6-EC8B53F29F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4094" y="955506"/>
                  <a:ext cx="765138" cy="765138"/>
                </a:xfrm>
                <a:prstGeom prst="rect">
                  <a:avLst/>
                </a:prstGeom>
              </p:spPr>
            </p:pic>
            <p:pic>
              <p:nvPicPr>
                <p:cNvPr id="37" name="Graphic 36" descr="User">
                  <a:extLst>
                    <a:ext uri="{FF2B5EF4-FFF2-40B4-BE49-F238E27FC236}">
                      <a16:creationId xmlns:a16="http://schemas.microsoft.com/office/drawing/2014/main" id="{03CDDB14-7F56-4C75-94FC-BDFEB4736F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7279" y="955506"/>
                  <a:ext cx="765138" cy="765138"/>
                </a:xfrm>
                <a:prstGeom prst="rect">
                  <a:avLst/>
                </a:prstGeom>
              </p:spPr>
            </p:pic>
            <p:pic>
              <p:nvPicPr>
                <p:cNvPr id="38" name="Graphic 37" descr="User">
                  <a:extLst>
                    <a:ext uri="{FF2B5EF4-FFF2-40B4-BE49-F238E27FC236}">
                      <a16:creationId xmlns:a16="http://schemas.microsoft.com/office/drawing/2014/main" id="{6EF3CD04-0F94-415B-8A4E-93BDE44C80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8531" y="955056"/>
                  <a:ext cx="765138" cy="765138"/>
                </a:xfrm>
                <a:prstGeom prst="rect">
                  <a:avLst/>
                </a:prstGeom>
              </p:spPr>
            </p:pic>
            <p:pic>
              <p:nvPicPr>
                <p:cNvPr id="39" name="Graphic 38" descr="User">
                  <a:extLst>
                    <a:ext uri="{FF2B5EF4-FFF2-40B4-BE49-F238E27FC236}">
                      <a16:creationId xmlns:a16="http://schemas.microsoft.com/office/drawing/2014/main" id="{FC5692A6-D0D7-4EE8-8506-F17CA342F77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6296" y="955230"/>
                  <a:ext cx="765138" cy="765138"/>
                </a:xfrm>
                <a:prstGeom prst="rect">
                  <a:avLst/>
                </a:prstGeom>
              </p:spPr>
            </p:pic>
          </p:grpSp>
        </p:grpSp>
        <p:grpSp>
          <p:nvGrpSpPr>
            <p:cNvPr id="61" name="Group 60">
              <a:extLst>
                <a:ext uri="{FF2B5EF4-FFF2-40B4-BE49-F238E27FC236}">
                  <a16:creationId xmlns:a16="http://schemas.microsoft.com/office/drawing/2014/main" id="{C5F64433-767A-459C-8876-729F5D7D829A}"/>
                </a:ext>
              </a:extLst>
            </p:cNvPr>
            <p:cNvGrpSpPr/>
            <p:nvPr/>
          </p:nvGrpSpPr>
          <p:grpSpPr>
            <a:xfrm>
              <a:off x="2576407" y="4712358"/>
              <a:ext cx="5652992" cy="765414"/>
              <a:chOff x="596714" y="3733817"/>
              <a:chExt cx="5652992" cy="765414"/>
            </a:xfrm>
          </p:grpSpPr>
          <p:sp>
            <p:nvSpPr>
              <p:cNvPr id="8" name="TextBox 7">
                <a:extLst>
                  <a:ext uri="{FF2B5EF4-FFF2-40B4-BE49-F238E27FC236}">
                    <a16:creationId xmlns:a16="http://schemas.microsoft.com/office/drawing/2014/main" id="{F4F5D357-5984-4562-817B-F3EF89F87D3C}"/>
                  </a:ext>
                </a:extLst>
              </p:cNvPr>
              <p:cNvSpPr txBox="1"/>
              <p:nvPr/>
            </p:nvSpPr>
            <p:spPr>
              <a:xfrm>
                <a:off x="2766849" y="4072215"/>
                <a:ext cx="3482857" cy="400110"/>
              </a:xfrm>
              <a:prstGeom prst="rect">
                <a:avLst/>
              </a:prstGeom>
              <a:noFill/>
            </p:spPr>
            <p:txBody>
              <a:bodyPr wrap="square" rtlCol="0">
                <a:spAutoFit/>
              </a:bodyPr>
              <a:lstStyle/>
              <a:p>
                <a:pPr algn="ctr"/>
                <a:r>
                  <a:rPr lang="en-US" sz="2000" b="1" spc="100" dirty="0">
                    <a:solidFill>
                      <a:srgbClr val="003C6A"/>
                    </a:solidFill>
                    <a:latin typeface="Arial Nova" panose="020B0504020202020204" pitchFamily="34" charset="0"/>
                  </a:rPr>
                  <a:t>1 in 5 Uninsured Persons</a:t>
                </a:r>
              </a:p>
            </p:txBody>
          </p:sp>
          <p:grpSp>
            <p:nvGrpSpPr>
              <p:cNvPr id="40" name="Group 39">
                <a:extLst>
                  <a:ext uri="{FF2B5EF4-FFF2-40B4-BE49-F238E27FC236}">
                    <a16:creationId xmlns:a16="http://schemas.microsoft.com/office/drawing/2014/main" id="{E0A3F2D3-C8AA-4C72-A8A3-8E670A7CC885}"/>
                  </a:ext>
                </a:extLst>
              </p:cNvPr>
              <p:cNvGrpSpPr/>
              <p:nvPr/>
            </p:nvGrpSpPr>
            <p:grpSpPr>
              <a:xfrm>
                <a:off x="596714" y="3733817"/>
                <a:ext cx="2297581" cy="765414"/>
                <a:chOff x="1816296" y="955230"/>
                <a:chExt cx="2297581" cy="765414"/>
              </a:xfrm>
              <a:solidFill>
                <a:schemeClr val="accent1"/>
              </a:solidFill>
            </p:grpSpPr>
            <p:pic>
              <p:nvPicPr>
                <p:cNvPr id="41" name="Graphic 40" descr="User">
                  <a:extLst>
                    <a:ext uri="{FF2B5EF4-FFF2-40B4-BE49-F238E27FC236}">
                      <a16:creationId xmlns:a16="http://schemas.microsoft.com/office/drawing/2014/main" id="{C581BF15-0101-4356-AB28-C88F4DC484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9048" y="955230"/>
                  <a:ext cx="765138" cy="765138"/>
                </a:xfrm>
                <a:prstGeom prst="rect">
                  <a:avLst/>
                </a:prstGeom>
              </p:spPr>
            </p:pic>
            <p:pic>
              <p:nvPicPr>
                <p:cNvPr id="42" name="Graphic 41" descr="User">
                  <a:extLst>
                    <a:ext uri="{FF2B5EF4-FFF2-40B4-BE49-F238E27FC236}">
                      <a16:creationId xmlns:a16="http://schemas.microsoft.com/office/drawing/2014/main" id="{EB9CD6F9-49F4-49C4-8E5D-DC00C4BB7C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1218" y="955506"/>
                  <a:ext cx="765138" cy="765138"/>
                </a:xfrm>
                <a:prstGeom prst="rect">
                  <a:avLst/>
                </a:prstGeom>
              </p:spPr>
            </p:pic>
            <p:pic>
              <p:nvPicPr>
                <p:cNvPr id="43" name="Graphic 42" descr="User">
                  <a:extLst>
                    <a:ext uri="{FF2B5EF4-FFF2-40B4-BE49-F238E27FC236}">
                      <a16:creationId xmlns:a16="http://schemas.microsoft.com/office/drawing/2014/main" id="{9764CADC-D2F5-4306-9B32-0C1D7D580F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4403" y="955506"/>
                  <a:ext cx="765138" cy="765138"/>
                </a:xfrm>
                <a:prstGeom prst="rect">
                  <a:avLst/>
                </a:prstGeom>
              </p:spPr>
            </p:pic>
            <p:pic>
              <p:nvPicPr>
                <p:cNvPr id="44" name="Graphic 43" descr="User">
                  <a:extLst>
                    <a:ext uri="{FF2B5EF4-FFF2-40B4-BE49-F238E27FC236}">
                      <a16:creationId xmlns:a16="http://schemas.microsoft.com/office/drawing/2014/main" id="{8A197F0D-17F0-4212-A70B-8DE875E8CD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8739" y="955230"/>
                  <a:ext cx="765138" cy="765138"/>
                </a:xfrm>
                <a:prstGeom prst="rect">
                  <a:avLst/>
                </a:prstGeom>
              </p:spPr>
            </p:pic>
            <p:pic>
              <p:nvPicPr>
                <p:cNvPr id="45" name="Graphic 44" descr="User">
                  <a:extLst>
                    <a:ext uri="{FF2B5EF4-FFF2-40B4-BE49-F238E27FC236}">
                      <a16:creationId xmlns:a16="http://schemas.microsoft.com/office/drawing/2014/main" id="{C313D49E-7342-4F04-8F57-4A838391A6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6296" y="955230"/>
                  <a:ext cx="765138" cy="765138"/>
                </a:xfrm>
                <a:prstGeom prst="rect">
                  <a:avLst/>
                </a:prstGeom>
              </p:spPr>
            </p:pic>
          </p:grpSp>
        </p:grpSp>
        <p:grpSp>
          <p:nvGrpSpPr>
            <p:cNvPr id="62" name="Group 61">
              <a:extLst>
                <a:ext uri="{FF2B5EF4-FFF2-40B4-BE49-F238E27FC236}">
                  <a16:creationId xmlns:a16="http://schemas.microsoft.com/office/drawing/2014/main" id="{59B8DF88-F827-41F8-8778-5E0550A64FD1}"/>
                </a:ext>
              </a:extLst>
            </p:cNvPr>
            <p:cNvGrpSpPr/>
            <p:nvPr/>
          </p:nvGrpSpPr>
          <p:grpSpPr>
            <a:xfrm>
              <a:off x="2576407" y="3846480"/>
              <a:ext cx="6172076" cy="765414"/>
              <a:chOff x="596714" y="4601766"/>
              <a:chExt cx="6172076" cy="765414"/>
            </a:xfrm>
          </p:grpSpPr>
          <p:sp>
            <p:nvSpPr>
              <p:cNvPr id="5" name="TextBox 4">
                <a:extLst>
                  <a:ext uri="{FF2B5EF4-FFF2-40B4-BE49-F238E27FC236}">
                    <a16:creationId xmlns:a16="http://schemas.microsoft.com/office/drawing/2014/main" id="{D810A5D6-2222-4B65-9477-DCF7A76B44E6}"/>
                  </a:ext>
                </a:extLst>
              </p:cNvPr>
              <p:cNvSpPr txBox="1"/>
              <p:nvPr/>
            </p:nvSpPr>
            <p:spPr>
              <a:xfrm>
                <a:off x="2766850" y="4933732"/>
                <a:ext cx="4001940" cy="400110"/>
              </a:xfrm>
              <a:prstGeom prst="rect">
                <a:avLst/>
              </a:prstGeom>
              <a:noFill/>
            </p:spPr>
            <p:txBody>
              <a:bodyPr wrap="square" rtlCol="0">
                <a:spAutoFit/>
              </a:bodyPr>
              <a:lstStyle/>
              <a:p>
                <a:pPr algn="ctr"/>
                <a:r>
                  <a:rPr lang="en-US" sz="2000" b="1" spc="100" dirty="0">
                    <a:solidFill>
                      <a:srgbClr val="003C6A"/>
                    </a:solidFill>
                    <a:latin typeface="Arial Nova" panose="020B0504020202020204" pitchFamily="34" charset="0"/>
                  </a:rPr>
                  <a:t>1 in 5 Medicaid Beneficiaries</a:t>
                </a:r>
              </a:p>
            </p:txBody>
          </p:sp>
          <p:grpSp>
            <p:nvGrpSpPr>
              <p:cNvPr id="46" name="Group 45">
                <a:extLst>
                  <a:ext uri="{FF2B5EF4-FFF2-40B4-BE49-F238E27FC236}">
                    <a16:creationId xmlns:a16="http://schemas.microsoft.com/office/drawing/2014/main" id="{CD618265-DA97-4FFE-8962-CBA3ABD1F862}"/>
                  </a:ext>
                </a:extLst>
              </p:cNvPr>
              <p:cNvGrpSpPr/>
              <p:nvPr/>
            </p:nvGrpSpPr>
            <p:grpSpPr>
              <a:xfrm>
                <a:off x="596714" y="4601766"/>
                <a:ext cx="2297581" cy="765414"/>
                <a:chOff x="1816296" y="955230"/>
                <a:chExt cx="2297581" cy="765414"/>
              </a:xfrm>
              <a:solidFill>
                <a:schemeClr val="accent1"/>
              </a:solidFill>
            </p:grpSpPr>
            <p:pic>
              <p:nvPicPr>
                <p:cNvPr id="47" name="Graphic 46" descr="User">
                  <a:extLst>
                    <a:ext uri="{FF2B5EF4-FFF2-40B4-BE49-F238E27FC236}">
                      <a16:creationId xmlns:a16="http://schemas.microsoft.com/office/drawing/2014/main" id="{30CB26B3-D1F6-4B1E-BC43-996D9228D4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9048" y="955230"/>
                  <a:ext cx="765138" cy="765138"/>
                </a:xfrm>
                <a:prstGeom prst="rect">
                  <a:avLst/>
                </a:prstGeom>
              </p:spPr>
            </p:pic>
            <p:pic>
              <p:nvPicPr>
                <p:cNvPr id="48" name="Graphic 47" descr="User">
                  <a:extLst>
                    <a:ext uri="{FF2B5EF4-FFF2-40B4-BE49-F238E27FC236}">
                      <a16:creationId xmlns:a16="http://schemas.microsoft.com/office/drawing/2014/main" id="{1250D6B8-A5EB-463D-88F4-9D789B1A65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1218" y="955506"/>
                  <a:ext cx="765138" cy="765138"/>
                </a:xfrm>
                <a:prstGeom prst="rect">
                  <a:avLst/>
                </a:prstGeom>
              </p:spPr>
            </p:pic>
            <p:pic>
              <p:nvPicPr>
                <p:cNvPr id="49" name="Graphic 48" descr="User">
                  <a:extLst>
                    <a:ext uri="{FF2B5EF4-FFF2-40B4-BE49-F238E27FC236}">
                      <a16:creationId xmlns:a16="http://schemas.microsoft.com/office/drawing/2014/main" id="{AB2315ED-CB2E-4B5E-838A-DFF2527DED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4403" y="955506"/>
                  <a:ext cx="765138" cy="765138"/>
                </a:xfrm>
                <a:prstGeom prst="rect">
                  <a:avLst/>
                </a:prstGeom>
              </p:spPr>
            </p:pic>
            <p:pic>
              <p:nvPicPr>
                <p:cNvPr id="50" name="Graphic 49" descr="User">
                  <a:extLst>
                    <a:ext uri="{FF2B5EF4-FFF2-40B4-BE49-F238E27FC236}">
                      <a16:creationId xmlns:a16="http://schemas.microsoft.com/office/drawing/2014/main" id="{3B7EF83C-A01B-4D62-9BAF-B337DC1BA4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8739" y="955230"/>
                  <a:ext cx="765138" cy="765138"/>
                </a:xfrm>
                <a:prstGeom prst="rect">
                  <a:avLst/>
                </a:prstGeom>
              </p:spPr>
            </p:pic>
            <p:pic>
              <p:nvPicPr>
                <p:cNvPr id="51" name="Graphic 50" descr="User">
                  <a:extLst>
                    <a:ext uri="{FF2B5EF4-FFF2-40B4-BE49-F238E27FC236}">
                      <a16:creationId xmlns:a16="http://schemas.microsoft.com/office/drawing/2014/main" id="{36D80EFC-0B97-4954-8D5A-F66B2EE0AA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6296" y="955230"/>
                  <a:ext cx="765138" cy="765138"/>
                </a:xfrm>
                <a:prstGeom prst="rect">
                  <a:avLst/>
                </a:prstGeom>
              </p:spPr>
            </p:pic>
          </p:grpSp>
        </p:grpSp>
        <p:grpSp>
          <p:nvGrpSpPr>
            <p:cNvPr id="63" name="Group 62">
              <a:extLst>
                <a:ext uri="{FF2B5EF4-FFF2-40B4-BE49-F238E27FC236}">
                  <a16:creationId xmlns:a16="http://schemas.microsoft.com/office/drawing/2014/main" id="{69CC5255-8FF8-46F7-89D3-809883D7C17C}"/>
                </a:ext>
              </a:extLst>
            </p:cNvPr>
            <p:cNvGrpSpPr/>
            <p:nvPr/>
          </p:nvGrpSpPr>
          <p:grpSpPr>
            <a:xfrm>
              <a:off x="2576407" y="5578236"/>
              <a:ext cx="4800476" cy="765414"/>
              <a:chOff x="596714" y="5469713"/>
              <a:chExt cx="4800476" cy="765414"/>
            </a:xfrm>
          </p:grpSpPr>
          <p:grpSp>
            <p:nvGrpSpPr>
              <p:cNvPr id="52" name="Group 51">
                <a:extLst>
                  <a:ext uri="{FF2B5EF4-FFF2-40B4-BE49-F238E27FC236}">
                    <a16:creationId xmlns:a16="http://schemas.microsoft.com/office/drawing/2014/main" id="{2C1A024B-762C-4AB8-B4A3-9259F20ADE7F}"/>
                  </a:ext>
                </a:extLst>
              </p:cNvPr>
              <p:cNvGrpSpPr/>
              <p:nvPr/>
            </p:nvGrpSpPr>
            <p:grpSpPr>
              <a:xfrm>
                <a:off x="596714" y="5469713"/>
                <a:ext cx="1620060" cy="765414"/>
                <a:chOff x="1816296" y="955230"/>
                <a:chExt cx="1620060" cy="765414"/>
              </a:xfrm>
              <a:solidFill>
                <a:schemeClr val="accent1"/>
              </a:solidFill>
            </p:grpSpPr>
            <p:pic>
              <p:nvPicPr>
                <p:cNvPr id="53" name="Graphic 52" descr="User">
                  <a:extLst>
                    <a:ext uri="{FF2B5EF4-FFF2-40B4-BE49-F238E27FC236}">
                      <a16:creationId xmlns:a16="http://schemas.microsoft.com/office/drawing/2014/main" id="{D715F9C1-8684-4502-9459-04487E0BF3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9048" y="955230"/>
                  <a:ext cx="765138" cy="765138"/>
                </a:xfrm>
                <a:prstGeom prst="rect">
                  <a:avLst/>
                </a:prstGeom>
              </p:spPr>
            </p:pic>
            <p:pic>
              <p:nvPicPr>
                <p:cNvPr id="54" name="Graphic 53" descr="User">
                  <a:extLst>
                    <a:ext uri="{FF2B5EF4-FFF2-40B4-BE49-F238E27FC236}">
                      <a16:creationId xmlns:a16="http://schemas.microsoft.com/office/drawing/2014/main" id="{76A26601-E644-4112-A16C-648AC60A0A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1218" y="955506"/>
                  <a:ext cx="765138" cy="765138"/>
                </a:xfrm>
                <a:prstGeom prst="rect">
                  <a:avLst/>
                </a:prstGeom>
              </p:spPr>
            </p:pic>
            <p:pic>
              <p:nvPicPr>
                <p:cNvPr id="55" name="Graphic 54" descr="User">
                  <a:extLst>
                    <a:ext uri="{FF2B5EF4-FFF2-40B4-BE49-F238E27FC236}">
                      <a16:creationId xmlns:a16="http://schemas.microsoft.com/office/drawing/2014/main" id="{A4AE491D-70B5-4869-A455-2178DA0B7A7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6296" y="955230"/>
                  <a:ext cx="765138" cy="765138"/>
                </a:xfrm>
                <a:prstGeom prst="rect">
                  <a:avLst/>
                </a:prstGeom>
              </p:spPr>
            </p:pic>
          </p:grpSp>
          <p:sp>
            <p:nvSpPr>
              <p:cNvPr id="56" name="TextBox 55">
                <a:extLst>
                  <a:ext uri="{FF2B5EF4-FFF2-40B4-BE49-F238E27FC236}">
                    <a16:creationId xmlns:a16="http://schemas.microsoft.com/office/drawing/2014/main" id="{989D935E-D4DF-4C95-85D4-C14EC0F2F5E8}"/>
                  </a:ext>
                </a:extLst>
              </p:cNvPr>
              <p:cNvSpPr txBox="1"/>
              <p:nvPr/>
            </p:nvSpPr>
            <p:spPr>
              <a:xfrm>
                <a:off x="2082692" y="5823983"/>
                <a:ext cx="3314498" cy="400110"/>
              </a:xfrm>
              <a:prstGeom prst="rect">
                <a:avLst/>
              </a:prstGeom>
              <a:noFill/>
            </p:spPr>
            <p:txBody>
              <a:bodyPr wrap="square" rtlCol="0">
                <a:spAutoFit/>
              </a:bodyPr>
              <a:lstStyle/>
              <a:p>
                <a:pPr algn="ctr"/>
                <a:r>
                  <a:rPr lang="en-US" sz="2000" b="1" spc="100" dirty="0">
                    <a:solidFill>
                      <a:srgbClr val="003C6A"/>
                    </a:solidFill>
                    <a:latin typeface="Arial Nova" panose="020B0504020202020204" pitchFamily="34" charset="0"/>
                  </a:rPr>
                  <a:t>1 in 3 People in Poverty</a:t>
                </a:r>
              </a:p>
            </p:txBody>
          </p:sp>
        </p:grpSp>
      </p:grpSp>
    </p:spTree>
    <p:extLst>
      <p:ext uri="{BB962C8B-B14F-4D97-AF65-F5344CB8AC3E}">
        <p14:creationId xmlns:p14="http://schemas.microsoft.com/office/powerpoint/2010/main" val="650681991"/>
      </p:ext>
    </p:extLst>
  </p:cSld>
  <p:clrMapOvr>
    <a:masterClrMapping/>
  </p:clrMapOvr>
</p:sld>
</file>

<file path=ppt/theme/theme1.xml><?xml version="1.0" encoding="utf-8"?>
<a:theme xmlns:a="http://schemas.openxmlformats.org/drawingml/2006/main" name="Office Theme">
  <a:themeElements>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9">
    <a:dk1>
      <a:srgbClr val="003C6A"/>
    </a:dk1>
    <a:lt1>
      <a:sysClr val="window" lastClr="FFFFFF"/>
    </a:lt1>
    <a:dk2>
      <a:srgbClr val="003C6A"/>
    </a:dk2>
    <a:lt2>
      <a:srgbClr val="E7E6E6"/>
    </a:lt2>
    <a:accent1>
      <a:srgbClr val="003C6A"/>
    </a:accent1>
    <a:accent2>
      <a:srgbClr val="E87200"/>
    </a:accent2>
    <a:accent3>
      <a:srgbClr val="789904"/>
    </a:accent3>
    <a:accent4>
      <a:srgbClr val="FFB71B"/>
    </a:accent4>
    <a:accent5>
      <a:srgbClr val="9B552B"/>
    </a:accent5>
    <a:accent6>
      <a:srgbClr val="7B6756"/>
    </a:accent6>
    <a:hlink>
      <a:srgbClr val="E87200"/>
    </a:hlink>
    <a:folHlink>
      <a:srgbClr val="E87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7873</Words>
  <Application>Microsoft Office PowerPoint</Application>
  <PresentationFormat>Widescreen</PresentationFormat>
  <Paragraphs>710</Paragraphs>
  <Slides>79</Slides>
  <Notes>78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Yu Gothic UI Semibold</vt:lpstr>
      <vt:lpstr>Yu Gothic UI Semilight</vt:lpstr>
      <vt:lpstr>Arial</vt:lpstr>
      <vt:lpstr>Arial Nova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2021-03-23T20:31:31Z</dcterms:created>
  <dcterms:modified xsi:type="dcterms:W3CDTF">2022-02-11T20:14:10Z</dcterms:modified>
</cp:coreProperties>
</file>