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6" r:id="rId5"/>
    <p:sldMasterId id="2147483691" r:id="rId6"/>
    <p:sldMasterId id="2147483723" r:id="rId7"/>
  </p:sldMasterIdLst>
  <p:notesMasterIdLst>
    <p:notesMasterId r:id="rId46"/>
  </p:notesMasterIdLst>
  <p:sldIdLst>
    <p:sldId id="279" r:id="rId8"/>
    <p:sldId id="265" r:id="rId9"/>
    <p:sldId id="865" r:id="rId10"/>
    <p:sldId id="288" r:id="rId11"/>
    <p:sldId id="838" r:id="rId12"/>
    <p:sldId id="874" r:id="rId13"/>
    <p:sldId id="293" r:id="rId14"/>
    <p:sldId id="260" r:id="rId15"/>
    <p:sldId id="261" r:id="rId16"/>
    <p:sldId id="262" r:id="rId17"/>
    <p:sldId id="263" r:id="rId18"/>
    <p:sldId id="264" r:id="rId19"/>
    <p:sldId id="353" r:id="rId20"/>
    <p:sldId id="875" r:id="rId21"/>
    <p:sldId id="270" r:id="rId22"/>
    <p:sldId id="287" r:id="rId23"/>
    <p:sldId id="268" r:id="rId24"/>
    <p:sldId id="286" r:id="rId25"/>
    <p:sldId id="273" r:id="rId26"/>
    <p:sldId id="351" r:id="rId27"/>
    <p:sldId id="350" r:id="rId28"/>
    <p:sldId id="274" r:id="rId29"/>
    <p:sldId id="275" r:id="rId30"/>
    <p:sldId id="276" r:id="rId31"/>
    <p:sldId id="289" r:id="rId32"/>
    <p:sldId id="277" r:id="rId33"/>
    <p:sldId id="278" r:id="rId34"/>
    <p:sldId id="328" r:id="rId35"/>
    <p:sldId id="876" r:id="rId36"/>
    <p:sldId id="280" r:id="rId37"/>
    <p:sldId id="282" r:id="rId38"/>
    <p:sldId id="283" r:id="rId39"/>
    <p:sldId id="284" r:id="rId40"/>
    <p:sldId id="285" r:id="rId41"/>
    <p:sldId id="347" r:id="rId42"/>
    <p:sldId id="327" r:id="rId43"/>
    <p:sldId id="349" r:id="rId44"/>
    <p:sldId id="81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9803"/>
    <a:srgbClr val="FFB71B"/>
    <a:srgbClr val="7B6755"/>
    <a:srgbClr val="60269D"/>
    <a:srgbClr val="0055B7"/>
    <a:srgbClr val="A50063"/>
    <a:srgbClr val="6D6E70"/>
    <a:srgbClr val="E87200"/>
    <a:srgbClr val="007CA4"/>
    <a:srgbClr val="003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4645"/>
  </p:normalViewPr>
  <p:slideViewPr>
    <p:cSldViewPr snapToObjects="1">
      <p:cViewPr varScale="1">
        <p:scale>
          <a:sx n="86" d="100"/>
          <a:sy n="86" d="100"/>
        </p:scale>
        <p:origin x="326" y="4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CB476FFE-0C74-1C48-ACFB-40CDB841E0FF}" type="datetimeFigureOut">
              <a:rPr lang="en-US" smtClean="0"/>
              <a:t>6/8/2021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C46209-2136-F44B-918E-10CBFA1D56FB}" type="slidenum">
              <a:rPr lang="en-US" smtClean="0"/>
              <a:t>‹#›</a:t>
            </a:fld>
            <a:endParaRPr lang="en-US"/>
          </a:p>
        </p:txBody>
      </p:sp>
    </p:spTree>
    <p:extLst>
      <p:ext uri="{BB962C8B-B14F-4D97-AF65-F5344CB8AC3E}">
        <p14:creationId xmlns:p14="http://schemas.microsoft.com/office/powerpoint/2010/main" val="3138942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FF0FF-7023-4807-8D96-966C53B921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633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111111"/>
                </a:solidFill>
                <a:effectLst/>
                <a:latin typeface="Tahoma" panose="020B0604030504040204" pitchFamily="34" charset="0"/>
                <a:ea typeface="Tahoma" panose="020B0604030504040204" pitchFamily="34" charset="0"/>
                <a:cs typeface="Tahoma" panose="020B0604030504040204" pitchFamily="34" charset="0"/>
              </a:rPr>
              <a:t>Key employees, like others, may have different specific roles and responsibilities during or following an incident. While some employees may fill an incident role similar to their everyday role, such as someone in accounts payable and receivable who will continue to monitor expenses during the incident, others may have an incident role vastly different from their everyday role.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rgbClr val="111111"/>
              </a:solidFill>
              <a:effectLst/>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111111"/>
                </a:solidFill>
                <a:effectLst/>
                <a:latin typeface="Tahoma" panose="020B0604030504040204" pitchFamily="34" charset="0"/>
                <a:ea typeface="Tahoma" panose="020B0604030504040204" pitchFamily="34" charset="0"/>
                <a:cs typeface="Tahoma" panose="020B0604030504040204" pitchFamily="34" charset="0"/>
              </a:rPr>
              <a:t>One thing to note: it is recommended that an organization’s CEO not serve as the Incident Commander. This allows the CEO to focus on the overall center operations and board communications with a look toward recovery.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rgbClr val="111111"/>
              </a:solidFill>
              <a:effectLst/>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During a crisis or incident, organizations may implement an Incident Command structure, which is scalable depending on the incident.  The basic incident command structure was developed by the US Fire Service as an efficient and effective way to manage an incident. The size and scope of the structure will vary based on the severity and type of incident.</a:t>
            </a:r>
            <a:endParaRPr lang="en-US" b="0" i="0" dirty="0">
              <a:solidFill>
                <a:srgbClr val="111111"/>
              </a:solidFill>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2D9C4-2B2C-4A5F-9730-AE187C5AD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28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The incident command structure is a standardized hierarchical structure that allows for a cooperative response by multiple organizations to organize and coordinate response activities.</a:t>
            </a:r>
          </a:p>
          <a:p>
            <a:pPr marL="171450" indent="-1714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The primary role of ICS is to establish planning and management functions for responders to work in a coordinated and systematic approach.</a:t>
            </a:r>
          </a:p>
          <a:p>
            <a:pPr marL="171450" indent="-1714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Incidents are identified by a number based on the size of the incident, the severity of the incident, and the number of resources involved. The scale is from 1 to 5 with a type 1 incident being catastrophic (Hurricane Katrina, Harvey, Sandy) to type 5 which would be a small event like a house fire.</a:t>
            </a:r>
          </a:p>
          <a:p>
            <a:pPr marL="171450" indent="-1714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The structure you see here would be appropriate for a type 3, 4, and 5 incident</a:t>
            </a:r>
          </a:p>
          <a:p>
            <a:pPr marL="171450" indent="-171450">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0" marR="0">
              <a:spcBef>
                <a:spcPts val="200"/>
              </a:spcBef>
              <a:spcAft>
                <a:spcPts val="0"/>
              </a:spcAft>
            </a:pPr>
            <a:r>
              <a:rPr lang="en-US" sz="1200" b="1" dirty="0">
                <a:solidFill>
                  <a:srgbClr val="376B66"/>
                </a:solidFill>
                <a:effectLst/>
                <a:latin typeface="Tahoma" panose="020B0604030504040204" pitchFamily="34" charset="0"/>
                <a:ea typeface="Tahoma" panose="020B0604030504040204" pitchFamily="34" charset="0"/>
                <a:cs typeface="Tahoma" panose="020B0604030504040204" pitchFamily="34" charset="0"/>
              </a:rPr>
              <a:t>Incident Commander</a:t>
            </a:r>
          </a:p>
          <a:p>
            <a:pPr marL="0" marR="0">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Incident Commander (IC) is responsible for the overall management of the incident. The IC establishes the strategy and tactics for the incident response effort and has the ultimate respon­sibility for the success of all response and recovery activities. The IC role is filled at every incident, no matter how small or large and is selected by qualifications, experience, and level of authority within the organization. In collaboration with Section Chiefs, the IC determines incident objective and strategy, sets immediate priorities, and authorizes an Incident Action Plan. </a:t>
            </a:r>
          </a:p>
          <a:p>
            <a:pPr marL="0" marR="0">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 </a:t>
            </a:r>
          </a:p>
          <a:p>
            <a:pPr marL="0" marR="0">
              <a:spcBef>
                <a:spcPts val="0"/>
              </a:spcBef>
              <a:spcAft>
                <a:spcPts val="0"/>
              </a:spcAft>
            </a:pPr>
            <a:r>
              <a:rPr lang="en-US" sz="1200" b="1" dirty="0">
                <a:solidFill>
                  <a:srgbClr val="376B66"/>
                </a:solidFill>
                <a:effectLst/>
                <a:latin typeface="Tahoma" panose="020B0604030504040204" pitchFamily="34" charset="0"/>
                <a:ea typeface="Tahoma" panose="020B0604030504040204" pitchFamily="34" charset="0"/>
                <a:cs typeface="Tahoma" panose="020B0604030504040204" pitchFamily="34" charset="0"/>
              </a:rPr>
              <a:t>Public Information Officer</a:t>
            </a:r>
            <a:endParaRPr lang="en-US" sz="1200" dirty="0">
              <a:effectLst/>
              <a:latin typeface="Tahoma" panose="020B0604030504040204" pitchFamily="34" charset="0"/>
              <a:ea typeface="Tahoma" panose="020B0604030504040204" pitchFamily="34" charset="0"/>
              <a:cs typeface="Tahoma" panose="020B0604030504040204" pitchFamily="34" charset="0"/>
            </a:endParaRPr>
          </a:p>
          <a:p>
            <a:pPr marL="0" marR="0">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Public Information Officer (PIO) reports to the Incident Commander and is responsible for the development and release of information about the incident. The PIO conducts media briefings, develops messaging, distributes information to incident personnel, and works closely with other members of the IMT.</a:t>
            </a:r>
            <a:r>
              <a:rPr lang="en-US" sz="1200" i="1" dirty="0">
                <a:effectLst/>
                <a:latin typeface="Tahoma" panose="020B0604030504040204" pitchFamily="34" charset="0"/>
                <a:ea typeface="Tahoma" panose="020B0604030504040204" pitchFamily="34" charset="0"/>
                <a:cs typeface="Tahoma" panose="020B0604030504040204" pitchFamily="34" charset="0"/>
              </a:rPr>
              <a:t> </a:t>
            </a:r>
            <a:endParaRPr lang="en-US" sz="1200" dirty="0">
              <a:effectLst/>
              <a:latin typeface="Tahoma" panose="020B0604030504040204" pitchFamily="34" charset="0"/>
              <a:ea typeface="Tahoma" panose="020B0604030504040204" pitchFamily="34" charset="0"/>
              <a:cs typeface="Tahoma" panose="020B0604030504040204" pitchFamily="34" charset="0"/>
            </a:endParaRPr>
          </a:p>
          <a:p>
            <a:pPr marL="0" marR="0">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 </a:t>
            </a:r>
          </a:p>
          <a:p>
            <a:pPr marL="0" marR="0">
              <a:spcBef>
                <a:spcPts val="0"/>
              </a:spcBef>
              <a:spcAft>
                <a:spcPts val="0"/>
              </a:spcAft>
            </a:pPr>
            <a:r>
              <a:rPr lang="en-US" sz="1200" b="1" dirty="0">
                <a:solidFill>
                  <a:srgbClr val="376B66"/>
                </a:solidFill>
                <a:effectLst/>
                <a:latin typeface="Tahoma" panose="020B0604030504040204" pitchFamily="34" charset="0"/>
                <a:ea typeface="Tahoma" panose="020B0604030504040204" pitchFamily="34" charset="0"/>
                <a:cs typeface="Tahoma" panose="020B0604030504040204" pitchFamily="34" charset="0"/>
              </a:rPr>
              <a:t>Safety Officer</a:t>
            </a:r>
            <a:r>
              <a:rPr lang="en-US" sz="1200" i="1" dirty="0">
                <a:effectLst/>
                <a:latin typeface="Tahoma" panose="020B0604030504040204" pitchFamily="34" charset="0"/>
                <a:ea typeface="Tahoma" panose="020B0604030504040204" pitchFamily="34" charset="0"/>
                <a:cs typeface="Tahoma" panose="020B0604030504040204" pitchFamily="34" charset="0"/>
              </a:rPr>
              <a:t> </a:t>
            </a:r>
            <a:endParaRPr lang="en-US" sz="1200" dirty="0">
              <a:effectLst/>
              <a:latin typeface="Tahoma" panose="020B0604030504040204" pitchFamily="34" charset="0"/>
              <a:ea typeface="Tahoma" panose="020B0604030504040204" pitchFamily="34" charset="0"/>
              <a:cs typeface="Tahoma" panose="020B0604030504040204" pitchFamily="34" charset="0"/>
            </a:endParaRPr>
          </a:p>
          <a:p>
            <a:pPr marL="0" marR="0">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Safety Officer is responsible for monitoring and assessing hazardous and unsafe situations as well as developing measures for assuring personal safety. The Safety Officer reports directly to the IC and is the only person that can supersede the IC in the event of an unsafe situation.</a:t>
            </a:r>
          </a:p>
          <a:p>
            <a:pPr marL="0" marR="0">
              <a:spcBef>
                <a:spcPts val="0"/>
              </a:spcBef>
              <a:spcAft>
                <a:spcPts val="0"/>
              </a:spcAft>
            </a:pPr>
            <a:endParaRPr lang="en-US" sz="1200" b="1" dirty="0">
              <a:solidFill>
                <a:srgbClr val="376B66"/>
              </a:solidFill>
              <a:effectLst/>
              <a:latin typeface="Tahoma" panose="020B0604030504040204" pitchFamily="34" charset="0"/>
              <a:ea typeface="Tahoma" panose="020B0604030504040204" pitchFamily="34" charset="0"/>
              <a:cs typeface="Tahoma" panose="020B0604030504040204" pitchFamily="34" charset="0"/>
            </a:endParaRPr>
          </a:p>
          <a:p>
            <a:pPr marL="0" marR="0">
              <a:spcBef>
                <a:spcPts val="0"/>
              </a:spcBef>
              <a:spcAft>
                <a:spcPts val="0"/>
              </a:spcAft>
            </a:pPr>
            <a:r>
              <a:rPr lang="en-US" sz="1200" b="1" dirty="0">
                <a:solidFill>
                  <a:srgbClr val="376B66"/>
                </a:solidFill>
                <a:effectLst/>
                <a:latin typeface="Tahoma" panose="020B0604030504040204" pitchFamily="34" charset="0"/>
                <a:ea typeface="Tahoma" panose="020B0604030504040204" pitchFamily="34" charset="0"/>
                <a:cs typeface="Tahoma" panose="020B0604030504040204" pitchFamily="34" charset="0"/>
              </a:rPr>
              <a:t>Liaison Officer</a:t>
            </a:r>
            <a:endParaRPr lang="en-US" sz="1200" dirty="0">
              <a:effectLst/>
              <a:latin typeface="Tahoma" panose="020B0604030504040204" pitchFamily="34" charset="0"/>
              <a:ea typeface="Tahoma" panose="020B0604030504040204" pitchFamily="34" charset="0"/>
              <a:cs typeface="Tahoma" panose="020B0604030504040204" pitchFamily="34" charset="0"/>
            </a:endParaRPr>
          </a:p>
          <a:p>
            <a:pPr marL="0" marR="0">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Liaison Officer’s (LO) role is to serve as the point of contact for assisting and coordinating activities between the Incident Commander and other healthcare providers and government agencies. The LO reports directly to the Incident Commander.</a:t>
            </a:r>
          </a:p>
          <a:p>
            <a:pPr marL="0" marR="0">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 </a:t>
            </a:r>
          </a:p>
          <a:p>
            <a:pPr marL="0" marR="0">
              <a:spcBef>
                <a:spcPts val="200"/>
              </a:spcBef>
              <a:spcAft>
                <a:spcPts val="0"/>
              </a:spcAft>
            </a:pPr>
            <a:r>
              <a:rPr lang="en-US" sz="1200" b="1" dirty="0">
                <a:solidFill>
                  <a:srgbClr val="376B66"/>
                </a:solidFill>
                <a:effectLst/>
                <a:latin typeface="Tahoma" panose="020B0604030504040204" pitchFamily="34" charset="0"/>
                <a:ea typeface="Tahoma" panose="020B0604030504040204" pitchFamily="34" charset="0"/>
                <a:cs typeface="Tahoma" panose="020B0604030504040204" pitchFamily="34" charset="0"/>
              </a:rPr>
              <a:t>Operations Section Chief</a:t>
            </a:r>
          </a:p>
          <a:p>
            <a:pPr marL="0" marR="0">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Operations Section Chief manages the incident’s tactical operations by directly supervising all resources assigned to the Operations Section. The function of Operations Section is to accomplish the response and recovery strategies by directing resources to execute tactical objectives. The Operations Section Chief directs all the incident tactical operations and assists the IMT in the development of the Incident Action Plan.</a:t>
            </a:r>
          </a:p>
          <a:p>
            <a:pPr marL="0" marR="0">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 </a:t>
            </a:r>
          </a:p>
          <a:p>
            <a:pPr marL="0" marR="0">
              <a:spcBef>
                <a:spcPts val="200"/>
              </a:spcBef>
              <a:spcAft>
                <a:spcPts val="0"/>
              </a:spcAft>
            </a:pPr>
            <a:r>
              <a:rPr lang="en-US" sz="1200" b="1" dirty="0">
                <a:solidFill>
                  <a:srgbClr val="376B66"/>
                </a:solidFill>
                <a:effectLst/>
                <a:latin typeface="Tahoma" panose="020B0604030504040204" pitchFamily="34" charset="0"/>
                <a:ea typeface="Tahoma" panose="020B0604030504040204" pitchFamily="34" charset="0"/>
                <a:cs typeface="Tahoma" panose="020B0604030504040204" pitchFamily="34" charset="0"/>
              </a:rPr>
              <a:t>Planning Section Chief</a:t>
            </a:r>
          </a:p>
          <a:p>
            <a:pPr marL="0" marR="0">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Planning Section Chief supervises the collection, evaluation, processing, and dissemination of the Incident Action Plan (IAP). The function of the Planning Section is to collect and evaluate information that is needed for preparation of the IAP. The Planning Section forecasts the probable course of events the incident may take and prepares alternative strategies for changes in or modifications to the IAP.</a:t>
            </a:r>
          </a:p>
          <a:p>
            <a:pPr marL="0" marR="0">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 </a:t>
            </a:r>
          </a:p>
          <a:p>
            <a:pPr marL="0" marR="0">
              <a:spcBef>
                <a:spcPts val="200"/>
              </a:spcBef>
              <a:spcAft>
                <a:spcPts val="0"/>
              </a:spcAft>
            </a:pPr>
            <a:r>
              <a:rPr lang="en-US" sz="1200" b="1" dirty="0">
                <a:solidFill>
                  <a:srgbClr val="376B66"/>
                </a:solidFill>
                <a:effectLst/>
                <a:latin typeface="Tahoma" panose="020B0604030504040204" pitchFamily="34" charset="0"/>
                <a:ea typeface="Tahoma" panose="020B0604030504040204" pitchFamily="34" charset="0"/>
                <a:cs typeface="Tahoma" panose="020B0604030504040204" pitchFamily="34" charset="0"/>
              </a:rPr>
              <a:t>Logistics Section Chief</a:t>
            </a:r>
          </a:p>
          <a:p>
            <a:pPr marL="0" marR="0">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Logistics Section Chief manages logistical needs and provides facilities, services, people, and materials in support of the incident. The Logistics Section is responsible for all service support requirements needed to facilitate effective and efficient incident management, including ordering resources from off-incident locations. This Section also provides facilities, security, transportation, supplies, equipment maintenance and fuel, food services, and communications and information technology support.</a:t>
            </a:r>
            <a:endParaRPr lang="en-US" sz="1200" b="1" dirty="0">
              <a:solidFill>
                <a:srgbClr val="376B66"/>
              </a:solidFill>
              <a:effectLst/>
              <a:latin typeface="Tahoma" panose="020B0604030504040204" pitchFamily="34" charset="0"/>
              <a:ea typeface="Tahoma" panose="020B0604030504040204" pitchFamily="34" charset="0"/>
              <a:cs typeface="Tahoma" panose="020B0604030504040204" pitchFamily="34" charset="0"/>
            </a:endParaRPr>
          </a:p>
          <a:p>
            <a:pPr marL="0" marR="0">
              <a:spcBef>
                <a:spcPts val="200"/>
              </a:spcBef>
              <a:spcAft>
                <a:spcPts val="0"/>
              </a:spcAft>
            </a:pPr>
            <a:r>
              <a:rPr lang="en-US" sz="1200" b="1" dirty="0">
                <a:solidFill>
                  <a:srgbClr val="376B66"/>
                </a:solidFill>
                <a:effectLst/>
                <a:latin typeface="Tahoma" panose="020B0604030504040204" pitchFamily="34" charset="0"/>
                <a:ea typeface="Tahoma" panose="020B0604030504040204" pitchFamily="34" charset="0"/>
                <a:cs typeface="Tahoma" panose="020B0604030504040204" pitchFamily="34" charset="0"/>
              </a:rPr>
              <a:t> </a:t>
            </a:r>
          </a:p>
          <a:p>
            <a:pPr marL="0" marR="0">
              <a:spcBef>
                <a:spcPts val="200"/>
              </a:spcBef>
              <a:spcAft>
                <a:spcPts val="0"/>
              </a:spcAft>
            </a:pPr>
            <a:r>
              <a:rPr lang="en-US" sz="1200" b="1" dirty="0">
                <a:solidFill>
                  <a:srgbClr val="376B66"/>
                </a:solidFill>
                <a:effectLst/>
                <a:latin typeface="Tahoma" panose="020B0604030504040204" pitchFamily="34" charset="0"/>
                <a:ea typeface="Tahoma" panose="020B0604030504040204" pitchFamily="34" charset="0"/>
                <a:cs typeface="Tahoma" panose="020B0604030504040204" pitchFamily="34" charset="0"/>
              </a:rPr>
              <a:t>Finance/Administrative Section Chief</a:t>
            </a:r>
          </a:p>
          <a:p>
            <a:pPr marL="0" marR="0">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Finance/Administration Section Chief is responsible for all financial, administrative, and cost analysis aspects of an incident. The Finance/Administration Section must fiscally manage the incident, including claims processing, contracting, and administrative functions.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2D9C4-2B2C-4A5F-9730-AE187C5AD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05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A type 2 or 1 event would likely have a structure like this</a:t>
            </a:r>
          </a:p>
          <a:p>
            <a:pPr marL="171450" indent="-1714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As you can see, it is much more in depth with additional positions under each Section</a:t>
            </a:r>
          </a:p>
          <a:p>
            <a:pPr marL="171450" indent="-1714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A reminder – the incident command structure is scalable. You want to only activate those positions that are needed at that time. You can add more staff anytime if the emergency warrants it.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2D9C4-2B2C-4A5F-9730-AE187C5AD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588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Let’s move on to our next topic – succession planning.</a:t>
            </a:r>
          </a:p>
          <a:p>
            <a:pPr marL="171450" indent="-171450">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ahoma" panose="020B0604030504040204" pitchFamily="34" charset="0"/>
                <a:ea typeface="Tahoma" panose="020B0604030504040204" pitchFamily="34" charset="0"/>
                <a:cs typeface="Tahoma" panose="020B0604030504040204" pitchFamily="34" charset="0"/>
              </a:rPr>
              <a:t>I’d like to take a quick poll, but first let me provide you with a brief scenario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ahoma" panose="020B0604030504040204" pitchFamily="34" charset="0"/>
                <a:ea typeface="Tahoma" panose="020B0604030504040204" pitchFamily="34" charset="0"/>
                <a:cs typeface="Tahoma" panose="020B060403050404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ahoma" panose="020B0604030504040204" pitchFamily="34" charset="0"/>
                <a:ea typeface="Tahoma" panose="020B0604030504040204" pitchFamily="34" charset="0"/>
                <a:cs typeface="Tahoma" panose="020B0604030504040204" pitchFamily="34" charset="0"/>
              </a:rPr>
              <a:t>Say you are in the middle of a response to an incident, let’s say you are 4 days into a national stay at home order. Everything is chaos. You are working with your team to figure out how to keep the health center open. Unexpectedly, a member of your senior leadership experiences a death in the family and  will be unavailable for the foreseeable future. Who is going to take their place?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2D9C4-2B2C-4A5F-9730-AE187C5AD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38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Join instructions
https://www.polleverywhere.com/join_instructions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2D9C4-2B2C-4A5F-9730-AE187C5AD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670DC88-D299-4C13-8909-AF1379F687C2}"/>
              </a:ext>
            </a:extLst>
          </p:cNvPr>
          <p:cNvSpPr txBox="1"/>
          <p:nvPr/>
        </p:nvSpPr>
        <p:spPr>
          <a:xfrm>
            <a:off x="0" y="0"/>
            <a:ext cx="3810000" cy="1270000"/>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335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Who will take the place of a member of senior leadership should they become unavailable?
https://www.polleverywhere.com/free_text_polls/w5tnSJt4LFUNPXTmafS9m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2D9C4-2B2C-4A5F-9730-AE187C5AD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819A3F0-168A-41A6-B4C2-7DFA31B37BD0}"/>
              </a:ext>
            </a:extLst>
          </p:cNvPr>
          <p:cNvSpPr txBox="1"/>
          <p:nvPr/>
        </p:nvSpPr>
        <p:spPr>
          <a:xfrm>
            <a:off x="0" y="0"/>
            <a:ext cx="3810000" cy="1270000"/>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448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The situation we just discussed is an issue related to succession planning.</a:t>
            </a:r>
          </a:p>
          <a:p>
            <a:pPr marL="171450" indent="-171450">
              <a:buFont typeface="Arial" panose="020B0604020202020204" pitchFamily="34" charset="0"/>
              <a:buChar char="•"/>
            </a:pPr>
            <a:r>
              <a:rPr lang="en-US" b="0" i="0" dirty="0">
                <a:solidFill>
                  <a:srgbClr val="4D5156"/>
                </a:solidFill>
                <a:effectLst/>
                <a:latin typeface="Tahoma" panose="020B0604030504040204" pitchFamily="34" charset="0"/>
                <a:ea typeface="Tahoma" panose="020B0604030504040204" pitchFamily="34" charset="0"/>
                <a:cs typeface="Tahoma" panose="020B0604030504040204" pitchFamily="34" charset="0"/>
              </a:rPr>
              <a:t>Succession planning is a process for preparing employees for new roles.</a:t>
            </a:r>
          </a:p>
          <a:p>
            <a:pPr marL="171450" indent="-171450">
              <a:buFont typeface="Arial" panose="020B0604020202020204" pitchFamily="34" charset="0"/>
              <a:buChar char="•"/>
            </a:pPr>
            <a:r>
              <a:rPr lang="en-US" b="0" i="0" dirty="0">
                <a:solidFill>
                  <a:srgbClr val="4D5156"/>
                </a:solidFill>
                <a:effectLst/>
                <a:latin typeface="Tahoma" panose="020B0604030504040204" pitchFamily="34" charset="0"/>
                <a:ea typeface="Tahoma" panose="020B0604030504040204" pitchFamily="34" charset="0"/>
                <a:cs typeface="Tahoma" panose="020B0604030504040204" pitchFamily="34" charset="0"/>
              </a:rPr>
              <a:t>This can be for everyday operations or for crisis operations. Here we are going to talk just about crisis operations.</a:t>
            </a:r>
          </a:p>
          <a:p>
            <a:pPr marL="171450" indent="-171450">
              <a:buFont typeface="Arial" panose="020B0604020202020204" pitchFamily="34" charset="0"/>
              <a:buChar char="•"/>
            </a:pPr>
            <a:r>
              <a:rPr lang="en-US" b="0" i="0" dirty="0">
                <a:solidFill>
                  <a:srgbClr val="4D5156"/>
                </a:solidFill>
                <a:effectLst/>
                <a:latin typeface="Tahoma" panose="020B0604030504040204" pitchFamily="34" charset="0"/>
                <a:ea typeface="Tahoma" panose="020B0604030504040204" pitchFamily="34" charset="0"/>
                <a:cs typeface="Tahoma" panose="020B0604030504040204" pitchFamily="34" charset="0"/>
              </a:rPr>
              <a:t>It can also be defined as identifying and developing new leaders who can replace old leaders when they leave, retire or die.</a:t>
            </a:r>
          </a:p>
          <a:p>
            <a:pPr marL="171450" indent="-171450">
              <a:buFont typeface="Arial" panose="020B0604020202020204" pitchFamily="34" charset="0"/>
              <a:buChar char="•"/>
            </a:pPr>
            <a:r>
              <a:rPr lang="en-US" sz="1200" b="0"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In this process, you ensure that you will have a key roles fulfilled at all times</a:t>
            </a:r>
          </a:p>
          <a:p>
            <a:pPr marL="171450" indent="-171450">
              <a:buFont typeface="Arial" panose="020B0604020202020204" pitchFamily="34" charset="0"/>
              <a:buChar char="•"/>
            </a:pPr>
            <a:r>
              <a:rPr lang="en-US" sz="1200" dirty="0">
                <a:solidFill>
                  <a:srgbClr val="202124"/>
                </a:solidFill>
                <a:latin typeface="Tahoma" panose="020B0604030504040204" pitchFamily="34" charset="0"/>
                <a:ea typeface="Tahoma" panose="020B0604030504040204" pitchFamily="34" charset="0"/>
                <a:cs typeface="Tahoma" panose="020B0604030504040204" pitchFamily="34" charset="0"/>
              </a:rPr>
              <a:t>A successful succession plan will have key roles identified, as well as at least three individuals to serve in those roles.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202124"/>
                </a:solidFill>
                <a:latin typeface="Tahoma" panose="020B0604030504040204" pitchFamily="34" charset="0"/>
                <a:ea typeface="Tahoma" panose="020B0604030504040204" pitchFamily="34" charset="0"/>
                <a:cs typeface="Tahoma" panose="020B0604030504040204" pitchFamily="34" charset="0"/>
              </a:rPr>
              <a:t>Many organizations implement protocols that limit situations where no more than one of those key employees would unavailable at any one time</a:t>
            </a:r>
            <a:endParaRPr lang="en-US"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endParaRPr lang="en-US" sz="1200" dirty="0">
              <a:solidFill>
                <a:srgbClr val="202124"/>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01E58-EAC7-45D0-BF0B-12AF9EA6E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001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buFont typeface="Arial" panose="020B0604020202020204" pitchFamily="34" charset="0"/>
              <a:buChar char="•"/>
            </a:pPr>
            <a:r>
              <a:rPr lang="en-US" sz="1200" dirty="0">
                <a:solidFill>
                  <a:srgbClr val="202124"/>
                </a:solidFill>
                <a:latin typeface="Tahoma" panose="020B0604030504040204" pitchFamily="34" charset="0"/>
                <a:ea typeface="Tahoma" panose="020B0604030504040204" pitchFamily="34" charset="0"/>
                <a:cs typeface="Tahoma" panose="020B0604030504040204" pitchFamily="34" charset="0"/>
              </a:rPr>
              <a:t>Key employee successors should only be assigned to one primary or alternate position to avoid competing requirements to fill a key position.</a:t>
            </a:r>
          </a:p>
          <a:p>
            <a:pPr marL="0" indent="0">
              <a:lnSpc>
                <a:spcPct val="100000"/>
              </a:lnSpc>
              <a:buFont typeface="Arial" panose="020B0604020202020204" pitchFamily="34" charset="0"/>
              <a:buNone/>
            </a:pPr>
            <a:endParaRPr lang="en-US" sz="1200" dirty="0">
              <a:solidFill>
                <a:srgbClr val="202124"/>
              </a:solidFill>
              <a:latin typeface="Tahoma" panose="020B0604030504040204" pitchFamily="34" charset="0"/>
              <a:ea typeface="Tahoma" panose="020B0604030504040204" pitchFamily="34" charset="0"/>
              <a:cs typeface="Tahoma" panose="020B0604030504040204" pitchFamily="34" charset="0"/>
            </a:endParaRPr>
          </a:p>
          <a:p>
            <a:pPr marL="171450" indent="-171450">
              <a:lnSpc>
                <a:spcPct val="100000"/>
              </a:lnSpc>
              <a:buFont typeface="Arial" panose="020B0604020202020204" pitchFamily="34" charset="0"/>
              <a:buChar char="•"/>
            </a:pPr>
            <a:r>
              <a:rPr lang="en-US" sz="1200" dirty="0">
                <a:solidFill>
                  <a:srgbClr val="202124"/>
                </a:solidFill>
                <a:latin typeface="Tahoma" panose="020B0604030504040204" pitchFamily="34" charset="0"/>
                <a:ea typeface="Tahoma" panose="020B0604030504040204" pitchFamily="34" charset="0"/>
                <a:cs typeface="Tahoma" panose="020B0604030504040204" pitchFamily="34" charset="0"/>
              </a:rPr>
              <a:t>For the succession planning associated with normal operations, a development plan can be utilized to groom the selected individual for their future role. </a:t>
            </a:r>
          </a:p>
          <a:p>
            <a:pPr marL="0" indent="0">
              <a:lnSpc>
                <a:spcPct val="100000"/>
              </a:lnSpc>
              <a:buFont typeface="Arial" panose="020B0604020202020204" pitchFamily="34" charset="0"/>
              <a:buNone/>
            </a:pPr>
            <a:r>
              <a:rPr lang="en-US" sz="1200" dirty="0">
                <a:solidFill>
                  <a:srgbClr val="202124"/>
                </a:solidFill>
                <a:latin typeface="Tahoma" panose="020B0604030504040204" pitchFamily="34" charset="0"/>
                <a:ea typeface="Tahoma" panose="020B0604030504040204" pitchFamily="34" charset="0"/>
                <a:cs typeface="Tahoma" panose="020B060403050404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202124"/>
                </a:solidFill>
                <a:latin typeface="Tahoma" panose="020B0604030504040204" pitchFamily="34" charset="0"/>
                <a:ea typeface="Tahoma" panose="020B0604030504040204" pitchFamily="34" charset="0"/>
                <a:cs typeface="Tahoma" panose="020B0604030504040204" pitchFamily="34" charset="0"/>
              </a:rPr>
              <a:t>Individuals that are selected to serve as a successor should be selected based on their skills, core competencies, and backgrounds, and not necessarily on their seniority within the health center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202124"/>
              </a:solidFill>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202124"/>
                </a:solidFill>
                <a:latin typeface="Tahoma" panose="020B0604030504040204" pitchFamily="34" charset="0"/>
                <a:ea typeface="Tahoma" panose="020B0604030504040204" pitchFamily="34" charset="0"/>
                <a:cs typeface="Tahoma" panose="020B0604030504040204" pitchFamily="34" charset="0"/>
              </a:rPr>
              <a:t>Homework – talk to your health center’s leadership to find out more about how your center’s succession planning works.</a:t>
            </a:r>
            <a:endParaRPr lang="en-US" sz="1200" dirty="0">
              <a:latin typeface="Tahoma" panose="020B0604030504040204" pitchFamily="34" charset="0"/>
              <a:ea typeface="Tahoma" panose="020B0604030504040204" pitchFamily="34" charset="0"/>
              <a:cs typeface="Tahoma" panose="020B0604030504040204" pitchFamily="34" charset="0"/>
            </a:endParaRPr>
          </a:p>
          <a:p>
            <a:pPr marL="171450" indent="-171450">
              <a:lnSpc>
                <a:spcPct val="100000"/>
              </a:lnSpc>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01E58-EAC7-45D0-BF0B-12AF9EA6E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69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a:buFont typeface="+mj-lt"/>
              <a:buAutoNum type="arabicPeriod"/>
            </a:pPr>
            <a:r>
              <a:rPr lang="en-US" sz="1200"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Identify key positions within your organization</a:t>
            </a:r>
          </a:p>
          <a:p>
            <a:pPr marL="628650" lvl="1" indent="-171450" algn="l">
              <a:buFont typeface="Arial" panose="020B0604020202020204" pitchFamily="34" charset="0"/>
              <a:buChar char="•"/>
            </a:pPr>
            <a:r>
              <a:rPr lang="en-US" sz="1200"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Who keeps your health center running? Who pays the electricity? Who authorizes changes in policy and procedures? Who updates your software?</a:t>
            </a:r>
          </a:p>
          <a:p>
            <a:pPr marL="228600" indent="-228600" algn="l">
              <a:buFont typeface="+mj-lt"/>
              <a:buAutoNum type="arabicPeriod"/>
            </a:pPr>
            <a:r>
              <a:rPr lang="en-US" sz="1200"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Identify the core competencies of each key position</a:t>
            </a:r>
          </a:p>
          <a:p>
            <a:pPr marL="628650" lvl="1" indent="-171450" algn="l">
              <a:buFont typeface="Arial" panose="020B0604020202020204" pitchFamily="34" charset="0"/>
              <a:buChar char="•"/>
            </a:pPr>
            <a:r>
              <a:rPr lang="en-US" sz="1200"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Skill level, experience, any required certifications or licensure</a:t>
            </a:r>
          </a:p>
          <a:p>
            <a:pPr marL="228600" indent="-228600" algn="l">
              <a:buFont typeface="+mj-lt"/>
              <a:buAutoNum type="arabicPeriod"/>
            </a:pPr>
            <a:r>
              <a:rPr lang="en-US" sz="1200"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Develop job profiles and a description of the position's roles</a:t>
            </a:r>
          </a:p>
          <a:p>
            <a:pPr marL="628650" lvl="1" indent="-171450" algn="l">
              <a:buFont typeface="Arial" panose="020B0604020202020204" pitchFamily="34" charset="0"/>
              <a:buChar char="•"/>
            </a:pPr>
            <a:r>
              <a:rPr lang="en-US" sz="1200"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Do this just as you would if you were hiring someone new into this position</a:t>
            </a:r>
          </a:p>
          <a:p>
            <a:pPr marL="228600" indent="-228600" algn="l">
              <a:buFont typeface="+mj-lt"/>
              <a:buAutoNum type="arabicPeriod"/>
            </a:pPr>
            <a:r>
              <a:rPr lang="en-US" sz="1200"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Implement recruiting initiatives</a:t>
            </a:r>
          </a:p>
          <a:p>
            <a:pPr marL="628650" lvl="1" indent="-171450" algn="l">
              <a:buFont typeface="Arial" panose="020B0604020202020204" pitchFamily="34" charset="0"/>
              <a:buChar char="•"/>
            </a:pPr>
            <a:r>
              <a:rPr lang="en-US" sz="1200"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Again, let employees know you are recruiting individuals to serve as a successor for the position</a:t>
            </a:r>
          </a:p>
          <a:p>
            <a:pPr marL="228600" lvl="0" indent="-228600" algn="l">
              <a:buFont typeface="+mj-lt"/>
              <a:buAutoNum type="arabicPeriod"/>
            </a:pPr>
            <a:r>
              <a:rPr lang="en-US" sz="1200" dirty="0">
                <a:solidFill>
                  <a:srgbClr val="202124"/>
                </a:solidFill>
                <a:latin typeface="Tahoma" panose="020B0604030504040204" pitchFamily="34" charset="0"/>
                <a:ea typeface="Tahoma" panose="020B0604030504040204" pitchFamily="34" charset="0"/>
                <a:cs typeface="Tahoma" panose="020B0604030504040204" pitchFamily="34" charset="0"/>
              </a:rPr>
              <a:t>D</a:t>
            </a:r>
            <a:r>
              <a:rPr lang="en-US" sz="1200"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evelop the new recruited employee, ensure you train on job specifics</a:t>
            </a:r>
          </a:p>
          <a:p>
            <a:pPr marL="628650" lvl="1" indent="-171450" algn="l">
              <a:buFont typeface="Arial" panose="020B0604020202020204" pitchFamily="34" charset="0"/>
              <a:buChar char="•"/>
            </a:pPr>
            <a:r>
              <a:rPr lang="en-US" sz="1200"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Perhaps they could shadow someone who has this experience. Maybe someone retired or at another health center. Provide opportunities for formal training. FEMA training, online training, local and state government training</a:t>
            </a:r>
          </a:p>
          <a:p>
            <a:pPr marL="0" indent="0" algn="l">
              <a:buFont typeface="+mj-lt"/>
              <a:buNone/>
            </a:pPr>
            <a:r>
              <a:rPr lang="en-US" sz="1200"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6. Appoint the successor to the position</a:t>
            </a:r>
          </a:p>
          <a:p>
            <a:pPr marL="628650" lvl="1" indent="-171450" algn="l">
              <a:buFont typeface="Arial" panose="020B0604020202020204" pitchFamily="34" charset="0"/>
              <a:buChar char="•"/>
            </a:pPr>
            <a:r>
              <a:rPr lang="en-US" sz="1200"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This can be done in the same way you recruited the original employee, or you can appoint someone you feel meets the criteria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01E58-EAC7-45D0-BF0B-12AF9EA6E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091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sz="1200"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During the incident</a:t>
            </a:r>
          </a:p>
          <a:p>
            <a:pPr marL="0" indent="0" algn="l">
              <a:buFont typeface="Arial" panose="020B0604020202020204" pitchFamily="34" charset="0"/>
              <a:buNone/>
            </a:pPr>
            <a:endParaRPr lang="en-US" sz="1200" i="0" dirty="0">
              <a:solidFill>
                <a:srgbClr val="202124"/>
              </a:solidFill>
              <a:effectLst/>
              <a:latin typeface="Tahoma" panose="020B0604030504040204" pitchFamily="34" charset="0"/>
              <a:ea typeface="Tahoma" panose="020B0604030504040204" pitchFamily="34" charset="0"/>
              <a:cs typeface="Tahoma" panose="020B0604030504040204" pitchFamily="34" charset="0"/>
            </a:endParaRPr>
          </a:p>
          <a:p>
            <a:pPr marL="228600" indent="-228600" algn="l">
              <a:buFont typeface="+mj-lt"/>
              <a:buAutoNum type="arabicPeriod"/>
            </a:pPr>
            <a:r>
              <a:rPr lang="en-US" sz="1200"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Assist with the transition as the position is ‘handed over’</a:t>
            </a:r>
          </a:p>
          <a:p>
            <a:pPr marL="628650" lvl="1" indent="-171450" algn="l">
              <a:buFont typeface="Arial" panose="020B0604020202020204" pitchFamily="34" charset="0"/>
              <a:buChar char="•"/>
            </a:pPr>
            <a:r>
              <a:rPr lang="en-US" sz="1200"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It can be difficult when someone new steps into a leadership position, but supporting the successor during the disaster will benefit your health center, patients, and you</a:t>
            </a:r>
          </a:p>
          <a:p>
            <a:pPr marL="0" indent="0" algn="l">
              <a:buFont typeface="+mj-lt"/>
              <a:buNone/>
            </a:pPr>
            <a:endParaRPr lang="en-US" sz="1200" i="0" dirty="0">
              <a:solidFill>
                <a:srgbClr val="202124"/>
              </a:solidFill>
              <a:effectLst/>
              <a:latin typeface="Tahoma" panose="020B0604030504040204" pitchFamily="34" charset="0"/>
              <a:ea typeface="Tahoma" panose="020B0604030504040204" pitchFamily="34" charset="0"/>
              <a:cs typeface="Tahoma" panose="020B0604030504040204" pitchFamily="34" charset="0"/>
            </a:endParaRPr>
          </a:p>
          <a:p>
            <a:pPr marL="0" indent="0" algn="l">
              <a:buFont typeface="+mj-lt"/>
              <a:buNone/>
            </a:pPr>
            <a:r>
              <a:rPr lang="en-US" sz="1200"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2. Document the transition to ensure that any required mentoring or coaching is provided when necessary</a:t>
            </a:r>
          </a:p>
          <a:p>
            <a:pPr marL="628650" lvl="1" indent="-171450" algn="l">
              <a:buFont typeface="Arial" panose="020B0604020202020204" pitchFamily="34" charset="0"/>
              <a:buChar char="•"/>
            </a:pPr>
            <a:r>
              <a:rPr lang="en-US" sz="1200"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This will also help with documenting the incident for legal requirements and will add to the health center’s incident record of major decisions and changes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01E58-EAC7-45D0-BF0B-12AF9EA6E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320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marR="0" lvl="0"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Today we will build on what you learned during Sessions 1 and 2: Intro to Business Continuity Planning and Creating a Business Continuity Plan</a:t>
            </a:r>
          </a:p>
          <a:p>
            <a:pPr marL="176679" marR="0" lvl="0"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Our goal today is to provide you with information on the best human resource strategies to implement during a disruption</a:t>
            </a:r>
          </a:p>
          <a:p>
            <a:pPr marL="176679" marR="0" lvl="0"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We will discuss how best to support your employees by providing wraparound services</a:t>
            </a:r>
          </a:p>
          <a:p>
            <a:pPr marL="176679" marR="0" lvl="0"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We’ll cover staff management during an emergency and discuss key incident response team roles</a:t>
            </a:r>
          </a:p>
          <a:p>
            <a:pPr marL="176679" marR="0" lvl="0"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Finally, we will review what it means to have a successful succession plan in place as well as a brief overview of the practice of telecommuting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01E58-EAC7-45D0-BF0B-12AF9EA6E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521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So now we are going to switch gears a bit while continuity to discuss how to manage HR issues during a disruption. Let’s talk about a popular topic in the workplace today, working remote or teleworking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2D9C4-2B2C-4A5F-9730-AE187C5AD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992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rgbClr val="333E63"/>
                </a:solidFill>
                <a:effectLst/>
                <a:latin typeface="Tahoma" panose="020B0604030504040204" pitchFamily="34" charset="0"/>
                <a:ea typeface="Tahoma" panose="020B0604030504040204" pitchFamily="34" charset="0"/>
                <a:cs typeface="Tahoma" panose="020B0604030504040204" pitchFamily="34" charset="0"/>
              </a:rPr>
              <a:t>Remote work and telecommuting are often used interchangeably, but there can be small differences between the two. </a:t>
            </a:r>
          </a:p>
          <a:p>
            <a:pPr marL="171450" indent="-171450" algn="l">
              <a:buFont typeface="Arial" panose="020B0604020202020204" pitchFamily="34" charset="0"/>
              <a:buChar char="•"/>
            </a:pPr>
            <a:r>
              <a:rPr lang="en-US" b="0" i="0" dirty="0">
                <a:solidFill>
                  <a:srgbClr val="333E63"/>
                </a:solidFill>
                <a:effectLst/>
                <a:latin typeface="Tahoma" panose="020B0604030504040204" pitchFamily="34" charset="0"/>
                <a:ea typeface="Tahoma" panose="020B0604030504040204" pitchFamily="34" charset="0"/>
                <a:cs typeface="Tahoma" panose="020B0604030504040204" pitchFamily="34" charset="0"/>
              </a:rPr>
              <a:t>Remote work suggests that the employee is just that—remotely located. It’s not a technical definition, but it does imply that the employee is too far away from the company to come into the office. They may “work remotely” on a temporary basis, such as while traveling, or they might be a permanent remote worker.</a:t>
            </a:r>
          </a:p>
          <a:p>
            <a:pPr marL="171450" indent="-171450" algn="l">
              <a:buFont typeface="Arial" panose="020B0604020202020204" pitchFamily="34" charset="0"/>
              <a:buChar char="•"/>
            </a:pPr>
            <a:r>
              <a:rPr lang="en-US" b="0" i="0" dirty="0">
                <a:solidFill>
                  <a:srgbClr val="333E63"/>
                </a:solidFill>
                <a:effectLst/>
                <a:latin typeface="Tahoma" panose="020B0604030504040204" pitchFamily="34" charset="0"/>
                <a:ea typeface="Tahoma" panose="020B0604030504040204" pitchFamily="34" charset="0"/>
                <a:cs typeface="Tahoma" panose="020B0604030504040204" pitchFamily="34" charset="0"/>
              </a:rPr>
              <a:t>Telecommuting, also called telework, can mean that the employee might be working on-site some of the time. However, they also might never come into the office. Most positions considered “telecommuting” are usually filled by candidates that are geographically close to the business.</a:t>
            </a:r>
          </a:p>
          <a:p>
            <a:pPr marL="171450" indent="-171450">
              <a:lnSpc>
                <a:spcPct val="100000"/>
              </a:lnSpc>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Remote work and telecommuting has been viewed as an opportunity for businesses to help reduce the impact that commuters have on the environment.  </a:t>
            </a:r>
          </a:p>
          <a:p>
            <a:pPr marL="171450" indent="-171450">
              <a:lnSpc>
                <a:spcPct val="100000"/>
              </a:lnSpc>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With the arrival of COVID, it has become a crucial step in reducing the spread of the virus.</a:t>
            </a:r>
          </a:p>
          <a:p>
            <a:pPr marL="171450" indent="-171450">
              <a:lnSpc>
                <a:spcPct val="100000"/>
              </a:lnSpc>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Now we know that not every position is eligible for remote work or telecommuting.  Clinical staff are not able to do either as their skillsets are used in direct contact with patients. Nonetheless there are some positions in which remote work or telecommuting can work. For example, finance, IT, HR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01E58-EAC7-45D0-BF0B-12AF9EA6E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374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Health centers have regulatory requirements that require business continuity planning.
https://www.polleverywhere.com/multiple_choice_polls/n1GPskUU5el1kVf31kaGT?flow=Default&amp;onscreen=persist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2D9C4-2B2C-4A5F-9730-AE187C5AD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B0F1689-8686-40C0-B555-D548E0FDA528}"/>
              </a:ext>
            </a:extLst>
          </p:cNvPr>
          <p:cNvSpPr txBox="1"/>
          <p:nvPr/>
        </p:nvSpPr>
        <p:spPr>
          <a:xfrm>
            <a:off x="0" y="0"/>
            <a:ext cx="3810000" cy="1270000"/>
          </a:xfrm>
          <a:prstGeom prst="rect">
            <a:avLst/>
          </a:prstGeom>
          <a:noFill/>
        </p:spPr>
        <p:txBody>
          <a:bodyPr vert="horz"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643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10000"/>
              </a:lnSpc>
              <a:buFont typeface="Arial" panose="020B0604020202020204" pitchFamily="34" charset="0"/>
              <a:buChar char="•"/>
            </a:pPr>
            <a:r>
              <a:rPr lang="en-US"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The first step in the implementation of having employees work remotely is the development of a Remote Work Policy </a:t>
            </a:r>
            <a:r>
              <a:rPr lang="en-US" dirty="0">
                <a:solidFill>
                  <a:srgbClr val="202124"/>
                </a:solidFill>
                <a:latin typeface="Tahoma" panose="020B0604030504040204" pitchFamily="34" charset="0"/>
                <a:ea typeface="Tahoma" panose="020B0604030504040204" pitchFamily="34" charset="0"/>
                <a:cs typeface="Tahoma" panose="020B0604030504040204" pitchFamily="34" charset="0"/>
              </a:rPr>
              <a:t>(</a:t>
            </a:r>
            <a:r>
              <a:rPr lang="en-US"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Telecommuting*)</a:t>
            </a:r>
          </a:p>
          <a:p>
            <a:pPr marL="171450" indent="-171450">
              <a:lnSpc>
                <a:spcPct val="110000"/>
              </a:lnSpc>
              <a:buFont typeface="Arial" panose="020B0604020202020204" pitchFamily="34" charset="0"/>
              <a:buChar char="•"/>
            </a:pPr>
            <a:r>
              <a:rPr lang="en-US"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A Remote Work Policy should include specific topics such as communication requirements and managerial oversite. It should also  include a clause that the remote working program may be discontinued at will and at any time.  </a:t>
            </a:r>
          </a:p>
          <a:p>
            <a:pPr marL="171450" indent="-171450">
              <a:lnSpc>
                <a:spcPct val="110000"/>
              </a:lnSpc>
              <a:buFont typeface="Arial" panose="020B0604020202020204" pitchFamily="34" charset="0"/>
              <a:buChar char="•"/>
            </a:pPr>
            <a:r>
              <a:rPr lang="en-US" dirty="0">
                <a:solidFill>
                  <a:srgbClr val="202124"/>
                </a:solidFill>
                <a:latin typeface="Tahoma" panose="020B0604030504040204" pitchFamily="34" charset="0"/>
                <a:ea typeface="Tahoma" panose="020B0604030504040204" pitchFamily="34" charset="0"/>
                <a:cs typeface="Tahoma" panose="020B0604030504040204" pitchFamily="34" charset="0"/>
              </a:rPr>
              <a:t>Human Resource e</a:t>
            </a:r>
            <a:r>
              <a:rPr lang="en-US"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xperts agree that an evaluation of all remote workers' performance should focus on work output and completion of objectives rather than on time-based performance.</a:t>
            </a:r>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01E58-EAC7-45D0-BF0B-12AF9EA6E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073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0000"/>
              </a:lnSpc>
              <a:spcBef>
                <a:spcPts val="0"/>
              </a:spcBef>
              <a:spcAft>
                <a:spcPts val="750"/>
              </a:spcAft>
              <a:buFont typeface="Arial" panose="020B0604020202020204" pitchFamily="34" charset="0"/>
              <a:buChar char="•"/>
            </a:pPr>
            <a:r>
              <a:rPr lang="en-US" sz="1200" dirty="0">
                <a:effectLst/>
                <a:latin typeface="Tahoma" panose="020B0604030504040204" pitchFamily="34" charset="0"/>
                <a:ea typeface="Tahoma" panose="020B0604030504040204" pitchFamily="34" charset="0"/>
                <a:cs typeface="Tahoma" panose="020B0604030504040204" pitchFamily="34" charset="0"/>
              </a:rPr>
              <a:t>Objective</a:t>
            </a:r>
          </a:p>
          <a:p>
            <a:pPr marL="742950" lvl="1" indent="-285750">
              <a:lnSpc>
                <a:spcPct val="100000"/>
              </a:lnSpc>
              <a:spcBef>
                <a:spcPts val="0"/>
              </a:spcBef>
              <a:spcAft>
                <a:spcPts val="750"/>
              </a:spcAft>
              <a:buFont typeface="Arial" panose="020B0604020202020204" pitchFamily="34" charset="0"/>
              <a:buChar char="•"/>
            </a:pPr>
            <a:r>
              <a:rPr lang="en-US" sz="1200" dirty="0">
                <a:effectLst/>
                <a:latin typeface="Tahoma" panose="020B0604030504040204" pitchFamily="34" charset="0"/>
                <a:ea typeface="Tahoma" panose="020B0604030504040204" pitchFamily="34" charset="0"/>
                <a:cs typeface="Tahoma" panose="020B0604030504040204" pitchFamily="34" charset="0"/>
              </a:rPr>
              <a:t>Why are you creating a remote work policy? </a:t>
            </a:r>
          </a:p>
          <a:p>
            <a:pPr marL="742950" lvl="1" indent="-285750">
              <a:lnSpc>
                <a:spcPct val="100000"/>
              </a:lnSpc>
              <a:spcBef>
                <a:spcPts val="0"/>
              </a:spcBef>
              <a:spcAft>
                <a:spcPts val="750"/>
              </a:spcAft>
              <a:buFont typeface="Arial" panose="020B0604020202020204" pitchFamily="34" charset="0"/>
              <a:buChar char="•"/>
            </a:pPr>
            <a:r>
              <a:rPr lang="en-US" sz="1200" dirty="0">
                <a:effectLst/>
                <a:latin typeface="Tahoma" panose="020B0604030504040204" pitchFamily="34" charset="0"/>
                <a:ea typeface="Tahoma" panose="020B0604030504040204" pitchFamily="34" charset="0"/>
                <a:cs typeface="Tahoma" panose="020B0604030504040204" pitchFamily="34" charset="0"/>
              </a:rPr>
              <a:t>What issues would the remote work policy solve?</a:t>
            </a:r>
          </a:p>
          <a:p>
            <a:pPr marL="285750" indent="-285750">
              <a:lnSpc>
                <a:spcPct val="100000"/>
              </a:lnSpc>
              <a:spcBef>
                <a:spcPts val="0"/>
              </a:spcBef>
              <a:spcAft>
                <a:spcPts val="750"/>
              </a:spcAft>
              <a:buFont typeface="Arial" panose="020B0604020202020204" pitchFamily="34" charset="0"/>
              <a:buChar char="•"/>
            </a:pPr>
            <a:r>
              <a:rPr lang="en-US" sz="1200" dirty="0">
                <a:effectLst/>
                <a:latin typeface="Tahoma" panose="020B0604030504040204" pitchFamily="34" charset="0"/>
                <a:ea typeface="Tahoma" panose="020B0604030504040204" pitchFamily="34" charset="0"/>
                <a:cs typeface="Tahoma" panose="020B0604030504040204" pitchFamily="34" charset="0"/>
              </a:rPr>
              <a:t>Procedures</a:t>
            </a:r>
          </a:p>
          <a:p>
            <a:pPr marL="742950" lvl="1" indent="-285750">
              <a:lnSpc>
                <a:spcPct val="100000"/>
              </a:lnSpc>
              <a:spcBef>
                <a:spcPts val="0"/>
              </a:spcBef>
              <a:spcAft>
                <a:spcPts val="750"/>
              </a:spcAft>
              <a:buFont typeface="Arial" panose="020B0604020202020204" pitchFamily="34" charset="0"/>
              <a:buChar char="•"/>
            </a:pPr>
            <a:r>
              <a:rPr lang="en-US" sz="1200" dirty="0">
                <a:effectLst/>
                <a:latin typeface="Tahoma" panose="020B0604030504040204" pitchFamily="34" charset="0"/>
                <a:ea typeface="Tahoma" panose="020B0604030504040204" pitchFamily="34" charset="0"/>
                <a:cs typeface="Tahoma" panose="020B0604030504040204" pitchFamily="34" charset="0"/>
              </a:rPr>
              <a:t>What procedures need to be in place for a remote work policy to work?</a:t>
            </a:r>
          </a:p>
          <a:p>
            <a:pPr marL="1200150" lvl="2" indent="-285750">
              <a:lnSpc>
                <a:spcPct val="100000"/>
              </a:lnSpc>
              <a:spcBef>
                <a:spcPts val="0"/>
              </a:spcBef>
              <a:spcAft>
                <a:spcPts val="750"/>
              </a:spcAft>
              <a:buFont typeface="Arial" panose="020B0604020202020204" pitchFamily="34" charset="0"/>
              <a:buChar char="•"/>
            </a:pPr>
            <a:r>
              <a:rPr lang="en-US" sz="1200" dirty="0">
                <a:effectLst/>
                <a:latin typeface="Tahoma" panose="020B0604030504040204" pitchFamily="34" charset="0"/>
                <a:ea typeface="Tahoma" panose="020B0604030504040204" pitchFamily="34" charset="0"/>
                <a:cs typeface="Tahoma" panose="020B0604030504040204" pitchFamily="34" charset="0"/>
              </a:rPr>
              <a:t>How often should staff check in with their supervisor?</a:t>
            </a:r>
          </a:p>
          <a:p>
            <a:pPr marL="1200150" lvl="2" indent="-285750">
              <a:lnSpc>
                <a:spcPct val="100000"/>
              </a:lnSpc>
              <a:spcBef>
                <a:spcPts val="0"/>
              </a:spcBef>
              <a:spcAft>
                <a:spcPts val="750"/>
              </a:spcAft>
              <a:buFont typeface="Arial" panose="020B0604020202020204" pitchFamily="34" charset="0"/>
              <a:buChar char="•"/>
            </a:pPr>
            <a:r>
              <a:rPr lang="en-US" sz="1200" dirty="0">
                <a:effectLst/>
                <a:latin typeface="Tahoma" panose="020B0604030504040204" pitchFamily="34" charset="0"/>
                <a:ea typeface="Tahoma" panose="020B0604030504040204" pitchFamily="34" charset="0"/>
                <a:cs typeface="Tahoma" panose="020B0604030504040204" pitchFamily="34" charset="0"/>
              </a:rPr>
              <a:t>How will you conduct virtual meetings?</a:t>
            </a:r>
          </a:p>
          <a:p>
            <a:pPr marL="1200150" lvl="2" indent="-285750">
              <a:lnSpc>
                <a:spcPct val="100000"/>
              </a:lnSpc>
              <a:spcBef>
                <a:spcPts val="0"/>
              </a:spcBef>
              <a:spcAft>
                <a:spcPts val="750"/>
              </a:spcAft>
              <a:buFont typeface="Arial" panose="020B0604020202020204" pitchFamily="34" charset="0"/>
              <a:buChar char="•"/>
            </a:pPr>
            <a:r>
              <a:rPr lang="en-US" sz="1200" dirty="0">
                <a:effectLst/>
                <a:latin typeface="Tahoma" panose="020B0604030504040204" pitchFamily="34" charset="0"/>
                <a:ea typeface="Tahoma" panose="020B0604030504040204" pitchFamily="34" charset="0"/>
                <a:cs typeface="Tahoma" panose="020B0604030504040204" pitchFamily="34" charset="0"/>
              </a:rPr>
              <a:t>Are there limitations to the remote work policy?</a:t>
            </a:r>
          </a:p>
          <a:p>
            <a:pPr marL="1200150" lvl="2" indent="-285750">
              <a:lnSpc>
                <a:spcPct val="100000"/>
              </a:lnSpc>
              <a:spcBef>
                <a:spcPts val="0"/>
              </a:spcBef>
              <a:spcAft>
                <a:spcPts val="750"/>
              </a:spcAft>
              <a:buFont typeface="Arial" panose="020B0604020202020204" pitchFamily="34" charset="0"/>
              <a:buChar char="•"/>
            </a:pPr>
            <a:r>
              <a:rPr lang="en-US" sz="1200" dirty="0">
                <a:effectLst/>
                <a:latin typeface="Tahoma" panose="020B0604030504040204" pitchFamily="34" charset="0"/>
                <a:ea typeface="Tahoma" panose="020B0604030504040204" pitchFamily="34" charset="0"/>
                <a:cs typeface="Tahoma" panose="020B0604030504040204" pitchFamily="34" charset="0"/>
              </a:rPr>
              <a:t>What is the process for requesting more office supplies?</a:t>
            </a:r>
          </a:p>
          <a:p>
            <a:pPr marL="285750" indent="-285750">
              <a:lnSpc>
                <a:spcPct val="100000"/>
              </a:lnSpc>
              <a:spcBef>
                <a:spcPts val="0"/>
              </a:spcBef>
              <a:spcAft>
                <a:spcPts val="750"/>
              </a:spcAft>
              <a:buFont typeface="Arial" panose="020B0604020202020204" pitchFamily="34" charset="0"/>
              <a:buChar char="•"/>
            </a:pPr>
            <a:r>
              <a:rPr lang="en-US" sz="1200" dirty="0">
                <a:effectLst/>
                <a:latin typeface="Tahoma" panose="020B0604030504040204" pitchFamily="34" charset="0"/>
                <a:ea typeface="Tahoma" panose="020B0604030504040204" pitchFamily="34" charset="0"/>
                <a:cs typeface="Tahoma" panose="020B0604030504040204" pitchFamily="34" charset="0"/>
              </a:rPr>
              <a:t>Eligibility</a:t>
            </a:r>
          </a:p>
          <a:p>
            <a:pPr marL="742950" lvl="1" indent="-285750">
              <a:lnSpc>
                <a:spcPct val="100000"/>
              </a:lnSpc>
              <a:spcBef>
                <a:spcPts val="0"/>
              </a:spcBef>
              <a:spcAft>
                <a:spcPts val="750"/>
              </a:spcAft>
              <a:buFont typeface="Arial" panose="020B0604020202020204" pitchFamily="34" charset="0"/>
              <a:buChar char="•"/>
            </a:pPr>
            <a:r>
              <a:rPr lang="en-US" sz="1200" dirty="0">
                <a:effectLst/>
                <a:latin typeface="Tahoma" panose="020B0604030504040204" pitchFamily="34" charset="0"/>
                <a:ea typeface="Tahoma" panose="020B0604030504040204" pitchFamily="34" charset="0"/>
                <a:cs typeface="Tahoma" panose="020B0604030504040204" pitchFamily="34" charset="0"/>
              </a:rPr>
              <a:t>What positions are eligible for remote work?</a:t>
            </a:r>
          </a:p>
          <a:p>
            <a:pPr marL="742950" lvl="1" indent="-285750">
              <a:lnSpc>
                <a:spcPct val="100000"/>
              </a:lnSpc>
              <a:spcBef>
                <a:spcPts val="0"/>
              </a:spcBef>
              <a:spcAft>
                <a:spcPts val="750"/>
              </a:spcAft>
              <a:buFont typeface="Arial" panose="020B0604020202020204" pitchFamily="34" charset="0"/>
              <a:buChar char="•"/>
            </a:pPr>
            <a:r>
              <a:rPr lang="en-US" sz="1200" dirty="0">
                <a:effectLst/>
                <a:latin typeface="Tahoma" panose="020B0604030504040204" pitchFamily="34" charset="0"/>
                <a:ea typeface="Tahoma" panose="020B0604030504040204" pitchFamily="34" charset="0"/>
                <a:cs typeface="Tahoma" panose="020B0604030504040204" pitchFamily="34" charset="0"/>
              </a:rPr>
              <a:t>What are the requirements for </a:t>
            </a:r>
            <a:r>
              <a:rPr lang="en-US" sz="1200" dirty="0" err="1">
                <a:effectLst/>
                <a:latin typeface="Tahoma" panose="020B0604030504040204" pitchFamily="34" charset="0"/>
                <a:ea typeface="Tahoma" panose="020B0604030504040204" pitchFamily="34" charset="0"/>
                <a:cs typeface="Tahoma" panose="020B0604030504040204" pitchFamily="34" charset="0"/>
              </a:rPr>
              <a:t>eligiblity</a:t>
            </a:r>
            <a:r>
              <a:rPr lang="en-US" sz="1200" dirty="0">
                <a:effectLst/>
                <a:latin typeface="Tahoma" panose="020B0604030504040204" pitchFamily="34" charset="0"/>
                <a:ea typeface="Tahoma" panose="020B0604030504040204" pitchFamily="34" charset="0"/>
                <a:cs typeface="Tahoma" panose="020B0604030504040204" pitchFamily="34" charset="0"/>
              </a:rPr>
              <a:t>?</a:t>
            </a:r>
          </a:p>
          <a:p>
            <a:pPr marL="285750" indent="-285750">
              <a:lnSpc>
                <a:spcPct val="100000"/>
              </a:lnSpc>
              <a:spcBef>
                <a:spcPts val="0"/>
              </a:spcBef>
              <a:spcAft>
                <a:spcPts val="750"/>
              </a:spcAft>
              <a:buFont typeface="Arial" panose="020B0604020202020204" pitchFamily="34" charset="0"/>
              <a:buChar char="•"/>
            </a:pPr>
            <a:r>
              <a:rPr lang="en-US" sz="1200" dirty="0">
                <a:effectLst/>
                <a:latin typeface="Tahoma" panose="020B0604030504040204" pitchFamily="34" charset="0"/>
                <a:ea typeface="Tahoma" panose="020B0604030504040204" pitchFamily="34" charset="0"/>
                <a:cs typeface="Tahoma" panose="020B0604030504040204" pitchFamily="34" charset="0"/>
              </a:rPr>
              <a:t>Equipment (computer and office supplies)</a:t>
            </a:r>
          </a:p>
          <a:p>
            <a:pPr marL="742950" lvl="1" indent="-285750">
              <a:lnSpc>
                <a:spcPct val="100000"/>
              </a:lnSpc>
              <a:spcBef>
                <a:spcPts val="0"/>
              </a:spcBef>
              <a:spcAft>
                <a:spcPts val="750"/>
              </a:spcAft>
              <a:buFont typeface="Arial" panose="020B0604020202020204" pitchFamily="34" charset="0"/>
              <a:buChar char="•"/>
            </a:pPr>
            <a:r>
              <a:rPr lang="en-US" sz="1200" dirty="0">
                <a:effectLst/>
                <a:latin typeface="Tahoma" panose="020B0604030504040204" pitchFamily="34" charset="0"/>
                <a:ea typeface="Tahoma" panose="020B0604030504040204" pitchFamily="34" charset="0"/>
                <a:cs typeface="Tahoma" panose="020B0604030504040204" pitchFamily="34" charset="0"/>
              </a:rPr>
              <a:t>Identify all required equipment that staff must use in their job functions.</a:t>
            </a:r>
          </a:p>
          <a:p>
            <a:pPr marL="742950" lvl="1" indent="-285750">
              <a:lnSpc>
                <a:spcPct val="100000"/>
              </a:lnSpc>
              <a:spcBef>
                <a:spcPts val="0"/>
              </a:spcBef>
              <a:spcAft>
                <a:spcPts val="750"/>
              </a:spcAft>
              <a:buFont typeface="Arial" panose="020B0604020202020204" pitchFamily="34" charset="0"/>
              <a:buChar char="•"/>
            </a:pPr>
            <a:r>
              <a:rPr lang="en-US" sz="1200" dirty="0">
                <a:effectLst/>
                <a:latin typeface="Tahoma" panose="020B0604030504040204" pitchFamily="34" charset="0"/>
                <a:ea typeface="Tahoma" panose="020B0604030504040204" pitchFamily="34" charset="0"/>
                <a:cs typeface="Tahoma" panose="020B0604030504040204" pitchFamily="34" charset="0"/>
              </a:rPr>
              <a:t>What are the maintenance requirements for equipment (e.g., computer software update)</a:t>
            </a:r>
          </a:p>
          <a:p>
            <a:pPr marL="171450" marR="0" indent="-171450">
              <a:lnSpc>
                <a:spcPct val="100000"/>
              </a:lnSpc>
              <a:spcBef>
                <a:spcPts val="0"/>
              </a:spcBef>
              <a:spcAft>
                <a:spcPts val="750"/>
              </a:spcAft>
              <a:buFont typeface="Arial" panose="020B0604020202020204" pitchFamily="34" charset="0"/>
              <a:buChar char="•"/>
            </a:pPr>
            <a:r>
              <a:rPr lang="en-US" dirty="0">
                <a:effectLst/>
                <a:latin typeface="Tahoma" panose="020B0604030504040204" pitchFamily="34" charset="0"/>
                <a:ea typeface="Tahoma" panose="020B0604030504040204" pitchFamily="34" charset="0"/>
                <a:cs typeface="Tahoma" panose="020B0604030504040204" pitchFamily="34" charset="0"/>
              </a:rPr>
              <a:t>Security (protection of proprietary and customer information)</a:t>
            </a:r>
          </a:p>
          <a:p>
            <a:pPr marL="628650" marR="0" lvl="1" indent="-171450">
              <a:lnSpc>
                <a:spcPct val="100000"/>
              </a:lnSpc>
              <a:spcBef>
                <a:spcPts val="0"/>
              </a:spcBef>
              <a:spcAft>
                <a:spcPts val="750"/>
              </a:spcAft>
              <a:buFont typeface="Arial" panose="020B0604020202020204" pitchFamily="34" charset="0"/>
              <a:buChar char="•"/>
            </a:pPr>
            <a:r>
              <a:rPr lang="en-US" dirty="0">
                <a:effectLst/>
                <a:latin typeface="Tahoma" panose="020B0604030504040204" pitchFamily="34" charset="0"/>
                <a:ea typeface="Tahoma" panose="020B0604030504040204" pitchFamily="34" charset="0"/>
                <a:cs typeface="Tahoma" panose="020B0604030504040204" pitchFamily="34" charset="0"/>
              </a:rPr>
              <a:t>How will your staff protect proprietary and patient information?</a:t>
            </a:r>
          </a:p>
          <a:p>
            <a:pPr marL="628650" marR="0" lvl="1" indent="-171450">
              <a:lnSpc>
                <a:spcPct val="100000"/>
              </a:lnSpc>
              <a:spcBef>
                <a:spcPts val="0"/>
              </a:spcBef>
              <a:spcAft>
                <a:spcPts val="750"/>
              </a:spcAft>
              <a:buFont typeface="Arial" panose="020B0604020202020204" pitchFamily="34" charset="0"/>
              <a:buChar char="•"/>
            </a:pPr>
            <a:r>
              <a:rPr lang="en-US" dirty="0">
                <a:effectLst/>
                <a:latin typeface="Tahoma" panose="020B0604030504040204" pitchFamily="34" charset="0"/>
                <a:ea typeface="Tahoma" panose="020B0604030504040204" pitchFamily="34" charset="0"/>
                <a:cs typeface="Tahoma" panose="020B0604030504040204" pitchFamily="34" charset="0"/>
              </a:rPr>
              <a:t>Are staff aware and trained in cybersecurity basics?</a:t>
            </a:r>
          </a:p>
          <a:p>
            <a:pPr marL="628650" marR="0" lvl="1" indent="-171450">
              <a:lnSpc>
                <a:spcPct val="100000"/>
              </a:lnSpc>
              <a:spcBef>
                <a:spcPts val="0"/>
              </a:spcBef>
              <a:spcAft>
                <a:spcPts val="750"/>
              </a:spcAft>
              <a:buFont typeface="Arial" panose="020B0604020202020204" pitchFamily="34" charset="0"/>
              <a:buChar char="•"/>
            </a:pPr>
            <a:r>
              <a:rPr lang="en-US" dirty="0">
                <a:effectLst/>
                <a:latin typeface="Tahoma" panose="020B0604030504040204" pitchFamily="34" charset="0"/>
                <a:ea typeface="Tahoma" panose="020B0604030504040204" pitchFamily="34" charset="0"/>
                <a:cs typeface="Tahoma" panose="020B0604030504040204" pitchFamily="34" charset="0"/>
              </a:rPr>
              <a:t>Do you have a cybersecurity plan?</a:t>
            </a:r>
          </a:p>
          <a:p>
            <a:pPr marL="171450" indent="-171450">
              <a:lnSpc>
                <a:spcPct val="100000"/>
              </a:lnSpc>
              <a:spcBef>
                <a:spcPts val="0"/>
              </a:spcBef>
              <a:spcAft>
                <a:spcPts val="750"/>
              </a:spcAft>
              <a:buFont typeface="Arial" panose="020B0604020202020204" pitchFamily="34" charset="0"/>
              <a:buChar char="•"/>
            </a:pPr>
            <a:r>
              <a:rPr lang="en-US" dirty="0">
                <a:effectLst/>
                <a:latin typeface="Tahoma" panose="020B0604030504040204" pitchFamily="34" charset="0"/>
                <a:ea typeface="Tahoma" panose="020B0604030504040204" pitchFamily="34" charset="0"/>
                <a:cs typeface="Tahoma" panose="020B0604030504040204" pitchFamily="34" charset="0"/>
              </a:rPr>
              <a:t>Time worked (Fair Labor Standards Act)</a:t>
            </a:r>
          </a:p>
          <a:p>
            <a:pPr marL="628650" lvl="1" indent="-171450">
              <a:lnSpc>
                <a:spcPct val="100000"/>
              </a:lnSpc>
              <a:spcBef>
                <a:spcPts val="0"/>
              </a:spcBef>
              <a:spcAft>
                <a:spcPts val="750"/>
              </a:spcAft>
              <a:buFont typeface="Arial" panose="020B0604020202020204" pitchFamily="34" charset="0"/>
              <a:buChar char="•"/>
            </a:pPr>
            <a:r>
              <a:rPr lang="en-US" dirty="0">
                <a:effectLst/>
                <a:latin typeface="Tahoma" panose="020B0604030504040204" pitchFamily="34" charset="0"/>
                <a:ea typeface="Tahoma" panose="020B0604030504040204" pitchFamily="34" charset="0"/>
                <a:cs typeface="Tahoma" panose="020B0604030504040204" pitchFamily="34" charset="0"/>
              </a:rPr>
              <a:t>Will the total number of hours or hours of operation change for employees who work remotely?</a:t>
            </a:r>
          </a:p>
          <a:p>
            <a:pPr marL="628650" lvl="1" indent="-171450">
              <a:lnSpc>
                <a:spcPct val="100000"/>
              </a:lnSpc>
              <a:spcBef>
                <a:spcPts val="0"/>
              </a:spcBef>
              <a:spcAft>
                <a:spcPts val="750"/>
              </a:spcAft>
              <a:buFont typeface="Arial" panose="020B0604020202020204" pitchFamily="34" charset="0"/>
              <a:buChar char="•"/>
            </a:pPr>
            <a:r>
              <a:rPr lang="en-US" dirty="0">
                <a:effectLst/>
                <a:latin typeface="Tahoma" panose="020B0604030504040204" pitchFamily="34" charset="0"/>
                <a:ea typeface="Tahoma" panose="020B0604030504040204" pitchFamily="34" charset="0"/>
                <a:cs typeface="Tahoma" panose="020B0604030504040204" pitchFamily="34" charset="0"/>
              </a:rPr>
              <a:t>Will staff need approval to work overtime?</a:t>
            </a:r>
          </a:p>
          <a:p>
            <a:pPr marL="628650" lvl="1" indent="-171450">
              <a:lnSpc>
                <a:spcPct val="100000"/>
              </a:lnSpc>
              <a:spcBef>
                <a:spcPts val="0"/>
              </a:spcBef>
              <a:spcAft>
                <a:spcPts val="750"/>
              </a:spcAft>
              <a:buFont typeface="Arial" panose="020B0604020202020204" pitchFamily="34" charset="0"/>
              <a:buChar char="•"/>
            </a:pPr>
            <a:r>
              <a:rPr lang="en-US" dirty="0">
                <a:effectLst/>
                <a:latin typeface="Tahoma" panose="020B0604030504040204" pitchFamily="34" charset="0"/>
                <a:ea typeface="Tahoma" panose="020B0604030504040204" pitchFamily="34" charset="0"/>
                <a:cs typeface="Tahoma" panose="020B0604030504040204" pitchFamily="34" charset="0"/>
              </a:rPr>
              <a:t>Can remote work be used as a substitute for child or adult care?</a:t>
            </a:r>
          </a:p>
          <a:p>
            <a:pPr marL="171450" marR="0" indent="-171450">
              <a:lnSpc>
                <a:spcPct val="100000"/>
              </a:lnSpc>
              <a:spcBef>
                <a:spcPts val="0"/>
              </a:spcBef>
              <a:spcAft>
                <a:spcPts val="750"/>
              </a:spcAft>
              <a:buFont typeface="Arial" panose="020B0604020202020204" pitchFamily="34" charset="0"/>
              <a:buChar char="•"/>
            </a:pPr>
            <a:r>
              <a:rPr lang="en-US" dirty="0">
                <a:effectLst/>
                <a:latin typeface="Tahoma" panose="020B0604030504040204" pitchFamily="34" charset="0"/>
                <a:ea typeface="Tahoma" panose="020B0604030504040204" pitchFamily="34" charset="0"/>
                <a:cs typeface="Tahoma" panose="020B0604030504040204" pitchFamily="34" charset="0"/>
              </a:rPr>
              <a:t>Remote Work Agreement</a:t>
            </a:r>
          </a:p>
          <a:p>
            <a:pPr marL="628650" marR="0" lvl="1" indent="-171450">
              <a:lnSpc>
                <a:spcPct val="100000"/>
              </a:lnSpc>
              <a:spcBef>
                <a:spcPts val="0"/>
              </a:spcBef>
              <a:spcAft>
                <a:spcPts val="750"/>
              </a:spcAft>
              <a:buFont typeface="Arial" panose="020B0604020202020204" pitchFamily="34" charset="0"/>
              <a:buChar char="•"/>
            </a:pPr>
            <a:r>
              <a:rPr lang="en-US" dirty="0">
                <a:effectLst/>
                <a:latin typeface="Tahoma" panose="020B0604030504040204" pitchFamily="34" charset="0"/>
                <a:ea typeface="Tahoma" panose="020B0604030504040204" pitchFamily="34" charset="0"/>
                <a:cs typeface="Tahoma" panose="020B0604030504040204" pitchFamily="34" charset="0"/>
              </a:rPr>
              <a:t>Remote work employees will need to sign an agreement. </a:t>
            </a:r>
          </a:p>
          <a:p>
            <a:pPr marL="628650" marR="0" lvl="1" indent="-171450">
              <a:lnSpc>
                <a:spcPct val="100000"/>
              </a:lnSpc>
              <a:spcBef>
                <a:spcPts val="0"/>
              </a:spcBef>
              <a:spcAft>
                <a:spcPts val="750"/>
              </a:spcAft>
              <a:buFont typeface="Arial" panose="020B0604020202020204" pitchFamily="34" charset="0"/>
              <a:buChar char="•"/>
            </a:pPr>
            <a:r>
              <a:rPr lang="en-US" dirty="0">
                <a:effectLst/>
                <a:latin typeface="Tahoma" panose="020B0604030504040204" pitchFamily="34" charset="0"/>
                <a:ea typeface="Tahoma" panose="020B0604030504040204" pitchFamily="34" charset="0"/>
                <a:cs typeface="Tahoma" panose="020B0604030504040204" pitchFamily="34" charset="0"/>
              </a:rPr>
              <a:t>The agreement should address:</a:t>
            </a:r>
          </a:p>
          <a:p>
            <a:pPr marL="1085850" marR="0" lvl="2" indent="-171450">
              <a:lnSpc>
                <a:spcPct val="100000"/>
              </a:lnSpc>
              <a:spcBef>
                <a:spcPts val="0"/>
              </a:spcBef>
              <a:spcAft>
                <a:spcPts val="750"/>
              </a:spcAft>
              <a:buFont typeface="Arial" panose="020B0604020202020204" pitchFamily="34" charset="0"/>
              <a:buChar char="•"/>
            </a:pPr>
            <a:r>
              <a:rPr lang="en-US" dirty="0">
                <a:effectLst/>
                <a:latin typeface="Tahoma" panose="020B0604030504040204" pitchFamily="34" charset="0"/>
                <a:ea typeface="Tahoma" panose="020B0604030504040204" pitchFamily="34" charset="0"/>
                <a:cs typeface="Tahoma" panose="020B0604030504040204" pitchFamily="34" charset="0"/>
              </a:rPr>
              <a:t>Guidance on choosing the best location to work remotely</a:t>
            </a:r>
          </a:p>
          <a:p>
            <a:pPr marL="1085850" marR="0" lvl="2" indent="-171450">
              <a:lnSpc>
                <a:spcPct val="100000"/>
              </a:lnSpc>
              <a:spcBef>
                <a:spcPts val="0"/>
              </a:spcBef>
              <a:spcAft>
                <a:spcPts val="750"/>
              </a:spcAft>
              <a:buFont typeface="Arial" panose="020B0604020202020204" pitchFamily="34" charset="0"/>
              <a:buChar char="•"/>
            </a:pPr>
            <a:r>
              <a:rPr lang="en-US" dirty="0">
                <a:effectLst/>
                <a:latin typeface="Tahoma" panose="020B0604030504040204" pitchFamily="34" charset="0"/>
                <a:ea typeface="Tahoma" panose="020B0604030504040204" pitchFamily="34" charset="0"/>
                <a:cs typeface="Tahoma" panose="020B0604030504040204" pitchFamily="34" charset="0"/>
              </a:rPr>
              <a:t>Expectations of the remote worker</a:t>
            </a:r>
          </a:p>
          <a:p>
            <a:pPr marL="1085850" marR="0" lvl="2" indent="-171450">
              <a:lnSpc>
                <a:spcPct val="100000"/>
              </a:lnSpc>
              <a:spcBef>
                <a:spcPts val="0"/>
              </a:spcBef>
              <a:spcAft>
                <a:spcPts val="750"/>
              </a:spcAft>
              <a:buFont typeface="Arial" panose="020B0604020202020204" pitchFamily="34" charset="0"/>
              <a:buChar char="•"/>
            </a:pPr>
            <a:r>
              <a:rPr lang="en-US" dirty="0">
                <a:effectLst/>
                <a:latin typeface="Tahoma" panose="020B0604030504040204" pitchFamily="34" charset="0"/>
                <a:ea typeface="Tahoma" panose="020B0604030504040204" pitchFamily="34" charset="0"/>
                <a:cs typeface="Tahoma" panose="020B0604030504040204" pitchFamily="34" charset="0"/>
              </a:rPr>
              <a:t>Specific information on communication and meeting requirements between remote worker and supervisor</a:t>
            </a:r>
          </a:p>
          <a:p>
            <a:pPr marL="1085850" marR="0" lvl="2" indent="-171450">
              <a:lnSpc>
                <a:spcPct val="100000"/>
              </a:lnSpc>
              <a:spcBef>
                <a:spcPts val="0"/>
              </a:spcBef>
              <a:spcAft>
                <a:spcPts val="750"/>
              </a:spcAft>
              <a:buFont typeface="Arial" panose="020B0604020202020204" pitchFamily="34" charset="0"/>
              <a:buChar char="•"/>
            </a:pPr>
            <a:r>
              <a:rPr lang="en-US" dirty="0">
                <a:effectLst/>
                <a:latin typeface="Tahoma" panose="020B0604030504040204" pitchFamily="34" charset="0"/>
                <a:ea typeface="Tahoma" panose="020B0604030504040204" pitchFamily="34" charset="0"/>
                <a:cs typeface="Tahoma" panose="020B0604030504040204" pitchFamily="34" charset="0"/>
              </a:rPr>
              <a:t>Identified work schedule for the remote worker</a:t>
            </a:r>
          </a:p>
          <a:p>
            <a:pPr marL="1085850" marR="0" lvl="2" indent="-171450">
              <a:lnSpc>
                <a:spcPct val="100000"/>
              </a:lnSpc>
              <a:spcBef>
                <a:spcPts val="0"/>
              </a:spcBef>
              <a:spcAft>
                <a:spcPts val="750"/>
              </a:spcAft>
              <a:buFont typeface="Arial" panose="020B0604020202020204" pitchFamily="34" charset="0"/>
              <a:buChar char="•"/>
            </a:pPr>
            <a:r>
              <a:rPr lang="en-US" dirty="0">
                <a:effectLst/>
                <a:latin typeface="Tahoma" panose="020B0604030504040204" pitchFamily="34" charset="0"/>
                <a:ea typeface="Tahoma" panose="020B0604030504040204" pitchFamily="34" charset="0"/>
                <a:cs typeface="Tahoma" panose="020B0604030504040204" pitchFamily="34" charset="0"/>
              </a:rPr>
              <a:t>Length of time an employee is permitted to work remotely (the agreement should be no longer than 12 months, with the option to renew)</a:t>
            </a:r>
          </a:p>
          <a:p>
            <a:pPr marL="1085850" marR="0" lvl="2" indent="-171450">
              <a:lnSpc>
                <a:spcPct val="100000"/>
              </a:lnSpc>
              <a:spcBef>
                <a:spcPts val="0"/>
              </a:spcBef>
              <a:spcAft>
                <a:spcPts val="750"/>
              </a:spcAft>
              <a:buFont typeface="Arial" panose="020B0604020202020204" pitchFamily="34" charset="0"/>
              <a:buChar char="•"/>
            </a:pPr>
            <a:r>
              <a:rPr lang="en-US" dirty="0">
                <a:effectLst/>
                <a:latin typeface="Tahoma" panose="020B0604030504040204" pitchFamily="34" charset="0"/>
                <a:ea typeface="Tahoma" panose="020B0604030504040204" pitchFamily="34" charset="0"/>
                <a:cs typeface="Tahoma" panose="020B0604030504040204" pitchFamily="34" charset="0"/>
              </a:rPr>
              <a:t>How to modify or terminate the remote work agreement</a:t>
            </a:r>
          </a:p>
          <a:p>
            <a:pPr marL="1085850" marR="0" lvl="2" indent="-171450">
              <a:lnSpc>
                <a:spcPct val="100000"/>
              </a:lnSpc>
              <a:spcBef>
                <a:spcPts val="0"/>
              </a:spcBef>
              <a:spcAft>
                <a:spcPts val="750"/>
              </a:spcAft>
              <a:buFont typeface="Arial" panose="020B0604020202020204" pitchFamily="34" charset="0"/>
              <a:buChar char="•"/>
            </a:pPr>
            <a:r>
              <a:rPr lang="en-US" dirty="0">
                <a:effectLst/>
                <a:latin typeface="Tahoma" panose="020B0604030504040204" pitchFamily="34" charset="0"/>
                <a:ea typeface="Tahoma" panose="020B0604030504040204" pitchFamily="34" charset="0"/>
                <a:cs typeface="Tahoma" panose="020B0604030504040204" pitchFamily="34" charset="0"/>
              </a:rPr>
              <a:t>Acknowledgment of the Remote Worker Policy</a:t>
            </a:r>
          </a:p>
          <a:p>
            <a:pPr marL="285750" indent="-285750">
              <a:lnSpc>
                <a:spcPct val="100000"/>
              </a:lnSpc>
              <a:spcBef>
                <a:spcPts val="0"/>
              </a:spcBef>
              <a:spcAft>
                <a:spcPts val="75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01E58-EAC7-45D0-BF0B-12AF9EA6E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820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Now I want to briefly touch on federal and state labor regulations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2D9C4-2B2C-4A5F-9730-AE187C5AD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927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Federal</a:t>
            </a:r>
            <a:r>
              <a:rPr lang="en-US" sz="1200"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 legislation acts as umbrella laws for state-level implementation. As an example, the minimum wage requirement in a particular state-enacted Shops and Establishments Acts must be in line with the Minimum Wage Act enacted at the federal level.</a:t>
            </a:r>
          </a:p>
          <a:p>
            <a:pPr marL="171450" indent="-171450">
              <a:buFont typeface="Arial" panose="020B0604020202020204" pitchFamily="34" charset="0"/>
              <a:buChar char="•"/>
            </a:pPr>
            <a:endParaRPr lang="en-US" sz="1200" dirty="0">
              <a:solidFill>
                <a:srgbClr val="202124"/>
              </a:solidFill>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n-US" sz="1200" b="1" i="0" dirty="0">
                <a:effectLst/>
                <a:latin typeface="Tahoma" panose="020B0604030504040204" pitchFamily="34" charset="0"/>
                <a:ea typeface="Tahoma" panose="020B0604030504040204" pitchFamily="34" charset="0"/>
                <a:cs typeface="Tahoma" panose="020B0604030504040204" pitchFamily="34" charset="0"/>
              </a:rPr>
              <a:t>State</a:t>
            </a:r>
            <a:r>
              <a:rPr lang="en-US" sz="1200" b="0" i="0" dirty="0">
                <a:effectLst/>
                <a:latin typeface="Tahoma" panose="020B0604030504040204" pitchFamily="34" charset="0"/>
                <a:ea typeface="Tahoma" panose="020B0604030504040204" pitchFamily="34" charset="0"/>
                <a:cs typeface="Tahoma" panose="020B0604030504040204" pitchFamily="34" charset="0"/>
              </a:rPr>
              <a:t> legislation addresses a number of legal concerns which can arise in the workplace, ranging from standard labor disputes, to contractual questions, and even to discrimination and sexual harassment. Research would be required to determine state-specific employment laws, including minimum wage laws, whistleblower protection statutes, and more.</a:t>
            </a:r>
            <a:endParaRPr lang="en-US" sz="1200" i="0" dirty="0">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01E58-EAC7-45D0-BF0B-12AF9EA6E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059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20000"/>
              </a:lnSpc>
              <a:buFont typeface="Arial" panose="020B0604020202020204" pitchFamily="34" charset="0"/>
              <a:buChar char="•"/>
            </a:pPr>
            <a:r>
              <a:rPr lang="en-US" dirty="0">
                <a:solidFill>
                  <a:srgbClr val="202124"/>
                </a:solidFill>
                <a:latin typeface="Tahoma" panose="020B0604030504040204" pitchFamily="34" charset="0"/>
                <a:ea typeface="Tahoma" panose="020B0604030504040204" pitchFamily="34" charset="0"/>
                <a:cs typeface="Tahoma" panose="020B0604030504040204" pitchFamily="34" charset="0"/>
              </a:rPr>
              <a:t>Affordable Care Act </a:t>
            </a:r>
          </a:p>
          <a:p>
            <a:pPr marL="171450" indent="-171450">
              <a:lnSpc>
                <a:spcPct val="120000"/>
              </a:lnSpc>
              <a:buFont typeface="Arial" panose="020B0604020202020204" pitchFamily="34" charset="0"/>
              <a:buChar char="•"/>
            </a:pPr>
            <a:r>
              <a:rPr lang="en-US" dirty="0">
                <a:solidFill>
                  <a:srgbClr val="202124"/>
                </a:solidFill>
                <a:latin typeface="Tahoma" panose="020B0604030504040204" pitchFamily="34" charset="0"/>
                <a:ea typeface="Tahoma" panose="020B0604030504040204" pitchFamily="34" charset="0"/>
                <a:cs typeface="Tahoma" panose="020B0604030504040204" pitchFamily="34" charset="0"/>
              </a:rPr>
              <a:t>Americans with Disabilities Act </a:t>
            </a:r>
          </a:p>
          <a:p>
            <a:pPr marL="171450" indent="-171450">
              <a:lnSpc>
                <a:spcPct val="120000"/>
              </a:lnSpc>
              <a:buFont typeface="Arial" panose="020B0604020202020204" pitchFamily="34" charset="0"/>
              <a:buChar char="•"/>
            </a:pPr>
            <a:r>
              <a:rPr lang="en-US" dirty="0">
                <a:solidFill>
                  <a:srgbClr val="202124"/>
                </a:solidFill>
                <a:latin typeface="Tahoma" panose="020B0604030504040204" pitchFamily="34" charset="0"/>
                <a:ea typeface="Tahoma" panose="020B0604030504040204" pitchFamily="34" charset="0"/>
                <a:cs typeface="Tahoma" panose="020B0604030504040204" pitchFamily="34" charset="0"/>
              </a:rPr>
              <a:t>Rehabilitation Act of 1973</a:t>
            </a:r>
          </a:p>
          <a:p>
            <a:pPr marL="171450" indent="-171450">
              <a:lnSpc>
                <a:spcPct val="120000"/>
              </a:lnSpc>
              <a:buFont typeface="Arial" panose="020B0604020202020204" pitchFamily="34" charset="0"/>
              <a:buChar char="•"/>
            </a:pPr>
            <a:r>
              <a:rPr lang="en-US" dirty="0">
                <a:solidFill>
                  <a:srgbClr val="202124"/>
                </a:solidFill>
                <a:latin typeface="Tahoma" panose="020B0604030504040204" pitchFamily="34" charset="0"/>
                <a:ea typeface="Tahoma" panose="020B0604030504040204" pitchFamily="34" charset="0"/>
                <a:cs typeface="Tahoma" panose="020B0604030504040204" pitchFamily="34" charset="0"/>
              </a:rPr>
              <a:t>Age Discrimination in Employment Act </a:t>
            </a:r>
          </a:p>
          <a:p>
            <a:pPr marL="171450" indent="-171450">
              <a:lnSpc>
                <a:spcPct val="120000"/>
              </a:lnSpc>
              <a:buFont typeface="Arial" panose="020B0604020202020204" pitchFamily="34" charset="0"/>
              <a:buChar char="•"/>
            </a:pPr>
            <a:r>
              <a:rPr lang="en-US" dirty="0">
                <a:solidFill>
                  <a:srgbClr val="202124"/>
                </a:solidFill>
                <a:latin typeface="Tahoma" panose="020B0604030504040204" pitchFamily="34" charset="0"/>
                <a:ea typeface="Tahoma" panose="020B0604030504040204" pitchFamily="34" charset="0"/>
                <a:cs typeface="Tahoma" panose="020B0604030504040204" pitchFamily="34" charset="0"/>
              </a:rPr>
              <a:t>Child Labor Laws </a:t>
            </a:r>
          </a:p>
          <a:p>
            <a:pPr marL="171450" indent="-171450">
              <a:lnSpc>
                <a:spcPct val="120000"/>
              </a:lnSpc>
              <a:buFont typeface="Arial" panose="020B0604020202020204" pitchFamily="34" charset="0"/>
              <a:buChar char="•"/>
            </a:pPr>
            <a:r>
              <a:rPr lang="en-US" dirty="0">
                <a:solidFill>
                  <a:srgbClr val="202124"/>
                </a:solidFill>
                <a:latin typeface="Tahoma" panose="020B0604030504040204" pitchFamily="34" charset="0"/>
                <a:ea typeface="Tahoma" panose="020B0604030504040204" pitchFamily="34" charset="0"/>
                <a:cs typeface="Tahoma" panose="020B0604030504040204" pitchFamily="34" charset="0"/>
              </a:rPr>
              <a:t>Fair Credit Reporting Act </a:t>
            </a:r>
          </a:p>
          <a:p>
            <a:pPr marL="171450" indent="-171450">
              <a:lnSpc>
                <a:spcPct val="120000"/>
              </a:lnSpc>
              <a:buFont typeface="Arial" panose="020B0604020202020204" pitchFamily="34" charset="0"/>
              <a:buChar char="•"/>
            </a:pPr>
            <a:r>
              <a:rPr lang="en-US" dirty="0">
                <a:solidFill>
                  <a:srgbClr val="202124"/>
                </a:solidFill>
                <a:latin typeface="Tahoma" panose="020B0604030504040204" pitchFamily="34" charset="0"/>
                <a:ea typeface="Tahoma" panose="020B0604030504040204" pitchFamily="34" charset="0"/>
                <a:cs typeface="Tahoma" panose="020B0604030504040204" pitchFamily="34" charset="0"/>
              </a:rPr>
              <a:t>Fair Labor Standards Act</a:t>
            </a:r>
          </a:p>
          <a:p>
            <a:pPr marL="171450" indent="-171450">
              <a:lnSpc>
                <a:spcPct val="120000"/>
              </a:lnSpc>
              <a:buFont typeface="Arial" panose="020B0604020202020204" pitchFamily="34" charset="0"/>
              <a:buChar char="•"/>
            </a:pPr>
            <a:r>
              <a:rPr lang="en-US" sz="1200" dirty="0">
                <a:solidFill>
                  <a:srgbClr val="202124"/>
                </a:solidFill>
                <a:latin typeface="Tahoma" panose="020B0604030504040204" pitchFamily="34" charset="0"/>
                <a:ea typeface="Tahoma" panose="020B0604030504040204" pitchFamily="34" charset="0"/>
                <a:cs typeface="Tahoma" panose="020B0604030504040204" pitchFamily="34" charset="0"/>
              </a:rPr>
              <a:t>Family and Medical Leave Act </a:t>
            </a:r>
          </a:p>
          <a:p>
            <a:pPr marL="171450" indent="-171450">
              <a:lnSpc>
                <a:spcPct val="120000"/>
              </a:lnSpc>
              <a:buFont typeface="Arial" panose="020B0604020202020204" pitchFamily="34" charset="0"/>
              <a:buChar char="•"/>
            </a:pPr>
            <a:r>
              <a:rPr lang="en-US" sz="1200" dirty="0">
                <a:solidFill>
                  <a:srgbClr val="202124"/>
                </a:solidFill>
                <a:latin typeface="Tahoma" panose="020B0604030504040204" pitchFamily="34" charset="0"/>
                <a:ea typeface="Tahoma" panose="020B0604030504040204" pitchFamily="34" charset="0"/>
                <a:cs typeface="Tahoma" panose="020B0604030504040204" pitchFamily="34" charset="0"/>
              </a:rPr>
              <a:t>National Labor Relations Act </a:t>
            </a:r>
          </a:p>
          <a:p>
            <a:pPr marL="171450" indent="-171450">
              <a:lnSpc>
                <a:spcPct val="120000"/>
              </a:lnSpc>
              <a:buFont typeface="Arial" panose="020B0604020202020204" pitchFamily="34" charset="0"/>
              <a:buChar char="•"/>
            </a:pPr>
            <a:r>
              <a:rPr lang="en-US" sz="1200" dirty="0">
                <a:solidFill>
                  <a:srgbClr val="202124"/>
                </a:solidFill>
                <a:latin typeface="Tahoma" panose="020B0604030504040204" pitchFamily="34" charset="0"/>
                <a:ea typeface="Tahoma" panose="020B0604030504040204" pitchFamily="34" charset="0"/>
                <a:cs typeface="Tahoma" panose="020B0604030504040204" pitchFamily="34" charset="0"/>
              </a:rPr>
              <a:t>Occupational Safety and Health Act </a:t>
            </a:r>
          </a:p>
          <a:p>
            <a:pPr marL="171450" indent="-171450">
              <a:lnSpc>
                <a:spcPct val="120000"/>
              </a:lnSpc>
              <a:buFont typeface="Arial" panose="020B0604020202020204" pitchFamily="34" charset="0"/>
              <a:buChar char="•"/>
            </a:pPr>
            <a:r>
              <a:rPr lang="en-US" sz="1200" dirty="0">
                <a:solidFill>
                  <a:srgbClr val="202124"/>
                </a:solidFill>
                <a:latin typeface="Tahoma" panose="020B0604030504040204" pitchFamily="34" charset="0"/>
                <a:ea typeface="Tahoma" panose="020B0604030504040204" pitchFamily="34" charset="0"/>
                <a:cs typeface="Tahoma" panose="020B0604030504040204" pitchFamily="34" charset="0"/>
              </a:rPr>
              <a:t>Retaliation and Whistleblower Laws</a:t>
            </a:r>
          </a:p>
          <a:p>
            <a:pPr marL="171450" indent="-171450">
              <a:lnSpc>
                <a:spcPct val="120000"/>
              </a:lnSpc>
              <a:buFont typeface="Arial" panose="020B0604020202020204" pitchFamily="34" charset="0"/>
              <a:buChar char="•"/>
            </a:pPr>
            <a:r>
              <a:rPr lang="en-US" sz="1200" dirty="0">
                <a:solidFill>
                  <a:srgbClr val="202124"/>
                </a:solidFill>
                <a:latin typeface="Tahoma" panose="020B0604030504040204" pitchFamily="34" charset="0"/>
                <a:ea typeface="Tahoma" panose="020B0604030504040204" pitchFamily="34" charset="0"/>
                <a:cs typeface="Tahoma" panose="020B0604030504040204" pitchFamily="34" charset="0"/>
              </a:rPr>
              <a:t>Title </a:t>
            </a:r>
            <a:r>
              <a:rPr lang="en-US" sz="1200" dirty="0" err="1">
                <a:solidFill>
                  <a:srgbClr val="202124"/>
                </a:solidFill>
                <a:latin typeface="Tahoma" panose="020B0604030504040204" pitchFamily="34" charset="0"/>
                <a:ea typeface="Tahoma" panose="020B0604030504040204" pitchFamily="34" charset="0"/>
                <a:cs typeface="Tahoma" panose="020B0604030504040204" pitchFamily="34" charset="0"/>
              </a:rPr>
              <a:t>Vll</a:t>
            </a:r>
            <a:r>
              <a:rPr lang="en-US" sz="1200" dirty="0">
                <a:solidFill>
                  <a:srgbClr val="202124"/>
                </a:solidFill>
                <a:latin typeface="Tahoma" panose="020B0604030504040204" pitchFamily="34" charset="0"/>
                <a:ea typeface="Tahoma" panose="020B0604030504040204" pitchFamily="34" charset="0"/>
                <a:cs typeface="Tahoma" panose="020B0604030504040204" pitchFamily="34" charset="0"/>
              </a:rPr>
              <a:t> (Race, National Origin, Religion and Sex discrimination)</a:t>
            </a:r>
          </a:p>
          <a:p>
            <a:pPr marL="171450" indent="-171450">
              <a:lnSpc>
                <a:spcPct val="120000"/>
              </a:lnSpc>
              <a:buFont typeface="Arial" panose="020B0604020202020204" pitchFamily="34" charset="0"/>
              <a:buChar char="•"/>
            </a:pPr>
            <a:r>
              <a:rPr lang="en-US" sz="1200" dirty="0">
                <a:solidFill>
                  <a:srgbClr val="202124"/>
                </a:solidFill>
                <a:latin typeface="Tahoma" panose="020B0604030504040204" pitchFamily="34" charset="0"/>
                <a:ea typeface="Tahoma" panose="020B0604030504040204" pitchFamily="34" charset="0"/>
                <a:cs typeface="Tahoma" panose="020B0604030504040204" pitchFamily="34" charset="0"/>
              </a:rPr>
              <a:t>Wage and Hour Laws</a:t>
            </a:r>
          </a:p>
          <a:p>
            <a:pPr marL="171450" indent="-171450">
              <a:lnSpc>
                <a:spcPct val="120000"/>
              </a:lnSpc>
              <a:buFont typeface="Arial" panose="020B0604020202020204" pitchFamily="34" charset="0"/>
              <a:buChar char="•"/>
            </a:pPr>
            <a:r>
              <a:rPr lang="en-US" sz="1200" dirty="0">
                <a:solidFill>
                  <a:srgbClr val="202124"/>
                </a:solidFill>
                <a:latin typeface="Tahoma" panose="020B0604030504040204" pitchFamily="34" charset="0"/>
                <a:ea typeface="Tahoma" panose="020B0604030504040204" pitchFamily="34" charset="0"/>
                <a:cs typeface="Tahoma" panose="020B0604030504040204" pitchFamily="34" charset="0"/>
              </a:rPr>
              <a:t>Worker Adjustment and Retraining Notification Act </a:t>
            </a:r>
            <a:endParaRPr lang="en-US" sz="1200"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01E58-EAC7-45D0-BF0B-12AF9EA6E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0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01E58-EAC7-45D0-BF0B-12AF9EA6E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302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2D9C4-2B2C-4A5F-9730-AE187C5AD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799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As I briefly mentioned in the previous slide, we will use some time to dive into what wraparound services are and how they can support your staff during a disaster</a:t>
            </a:r>
          </a:p>
          <a:p>
            <a:pPr marL="176679" marR="0" lvl="0"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ahoma" panose="020B0604030504040204" pitchFamily="34" charset="0"/>
                <a:ea typeface="Tahoma" panose="020B0604030504040204" pitchFamily="34" charset="0"/>
                <a:cs typeface="Tahoma" panose="020B0604030504040204" pitchFamily="34" charset="0"/>
              </a:rPr>
              <a:t>Next, </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I’ll provide you with an overview of how to manage staff during a disruption and this will include a brief review of the standard incident management team and their roles and responsibilities</a:t>
            </a:r>
          </a:p>
          <a:p>
            <a:pPr marL="176679" marR="0" lvl="0"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Then we’ll move into succession planning</a:t>
            </a:r>
          </a:p>
          <a:p>
            <a:pPr marL="176679" marR="0" lvl="0"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Followed by a review of the practice of telecommuting</a:t>
            </a:r>
          </a:p>
          <a:p>
            <a:pPr marL="176679" marR="0" lvl="0" indent="-1766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And finally, I’ll briefly review federal and state regulations related to business continuity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2D9C4-2B2C-4A5F-9730-AE187C5AD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462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2D9C4-2B2C-4A5F-9730-AE187C5AD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942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2D9C4-2B2C-4A5F-9730-AE187C5AD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487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sz="1200" b="0" i="0" dirty="0">
                <a:effectLst/>
                <a:latin typeface="Tahoma" panose="020B0604030504040204" pitchFamily="34" charset="0"/>
                <a:ea typeface="Tahoma" panose="020B0604030504040204" pitchFamily="34" charset="0"/>
                <a:cs typeface="Tahoma" panose="020B0604030504040204" pitchFamily="34" charset="0"/>
              </a:rPr>
              <a:t>What is wraparound?</a:t>
            </a:r>
          </a:p>
          <a:p>
            <a:pPr marL="628650" lvl="1" indent="-171450" fontAlgn="base">
              <a:buFont typeface="Arial" panose="020B0604020202020204" pitchFamily="34" charset="0"/>
              <a:buChar char="•"/>
            </a:pPr>
            <a:r>
              <a:rPr lang="en-US" sz="1200" b="0" i="0" dirty="0">
                <a:effectLst/>
                <a:latin typeface="Tahoma" panose="020B0604030504040204" pitchFamily="34" charset="0"/>
                <a:ea typeface="Tahoma" panose="020B0604030504040204" pitchFamily="34" charset="0"/>
                <a:cs typeface="Tahoma" panose="020B0604030504040204" pitchFamily="34" charset="0"/>
              </a:rPr>
              <a:t>Comprehensive and holistic method of supporting individuals when they experience trauma or crises. </a:t>
            </a:r>
          </a:p>
          <a:p>
            <a:pPr marL="628650" lvl="1" indent="-171450" fontAlgn="base">
              <a:buFont typeface="Arial" panose="020B0604020202020204" pitchFamily="34" charset="0"/>
              <a:buChar char="•"/>
            </a:pPr>
            <a:r>
              <a:rPr lang="en-US" sz="1200" b="0" i="0" dirty="0">
                <a:effectLst/>
                <a:latin typeface="Tahoma" panose="020B0604030504040204" pitchFamily="34" charset="0"/>
                <a:ea typeface="Tahoma" panose="020B0604030504040204" pitchFamily="34" charset="0"/>
                <a:cs typeface="Tahoma" panose="020B0604030504040204" pitchFamily="34" charset="0"/>
              </a:rPr>
              <a:t>Wraparound places the employee in the center of a support network. Their support network may include close friends and family, medical providers, and employers.</a:t>
            </a:r>
          </a:p>
          <a:p>
            <a:pPr marL="171450" lvl="0" indent="-171450" fontAlgn="base">
              <a:buFont typeface="Arial" panose="020B0604020202020204" pitchFamily="34" charset="0"/>
              <a:buChar char="•"/>
            </a:pPr>
            <a:r>
              <a:rPr lang="en-US" sz="1200" b="0" i="0" dirty="0">
                <a:effectLst/>
                <a:latin typeface="Tahoma" panose="020B0604030504040204" pitchFamily="34" charset="0"/>
                <a:ea typeface="Tahoma" panose="020B0604030504040204" pitchFamily="34" charset="0"/>
                <a:cs typeface="Tahoma" panose="020B0604030504040204" pitchFamily="34" charset="0"/>
              </a:rPr>
              <a:t>Why?</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dirty="0">
                <a:effectLst/>
                <a:latin typeface="Tahoma" panose="020B0604030504040204" pitchFamily="34" charset="0"/>
                <a:ea typeface="Tahoma" panose="020B0604030504040204" pitchFamily="34" charset="0"/>
                <a:cs typeface="Tahoma" panose="020B0604030504040204" pitchFamily="34" charset="0"/>
              </a:rPr>
              <a:t>Natural disasters, pandemics, and other disruptive events may cause stress and trauma to employees. Employees may not be able to focus on their jobs or come to work until they have a grasp on their situation, which will take time and support from everyone, including their employer. </a:t>
            </a:r>
          </a:p>
          <a:p>
            <a:pPr marL="628650" lvl="1" indent="-171450" fontAlgn="base">
              <a:buFont typeface="Arial" panose="020B0604020202020204" pitchFamily="34" charset="0"/>
              <a:buChar char="•"/>
            </a:pPr>
            <a:endParaRPr lang="en-US" sz="1200" b="0" i="0" dirty="0">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01E58-EAC7-45D0-BF0B-12AF9EA6E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293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sz="1200" b="0" i="0" dirty="0">
                <a:effectLst/>
                <a:latin typeface="Tahoma" panose="020B0604030504040204" pitchFamily="34" charset="0"/>
                <a:ea typeface="Tahoma" panose="020B0604030504040204" pitchFamily="34" charset="0"/>
                <a:cs typeface="Tahoma" panose="020B0604030504040204" pitchFamily="34" charset="0"/>
              </a:rPr>
              <a:t>The wraparound strategy aims to “wrap-around” the employee to ensure they have access to the resources they need. </a:t>
            </a:r>
          </a:p>
          <a:p>
            <a:pPr marL="0" indent="0" fontAlgn="base">
              <a:buFont typeface="Arial" panose="020B0604020202020204" pitchFamily="34" charset="0"/>
              <a:buNone/>
            </a:pPr>
            <a:endParaRPr lang="en-US" sz="1200" b="0" i="0" dirty="0">
              <a:effectLst/>
              <a:latin typeface="Tahoma" panose="020B0604030504040204" pitchFamily="34" charset="0"/>
              <a:ea typeface="Tahoma" panose="020B0604030504040204" pitchFamily="34" charset="0"/>
              <a:cs typeface="Tahoma" panose="020B0604030504040204" pitchFamily="34" charset="0"/>
            </a:endParaRPr>
          </a:p>
          <a:p>
            <a:pPr marL="171450" indent="-171450" fontAlgn="base">
              <a:buFont typeface="Arial" panose="020B0604020202020204" pitchFamily="34" charset="0"/>
              <a:buChar char="•"/>
            </a:pPr>
            <a:r>
              <a:rPr lang="en-US" sz="1200" b="0" i="0" dirty="0">
                <a:effectLst/>
                <a:latin typeface="Tahoma" panose="020B0604030504040204" pitchFamily="34" charset="0"/>
                <a:ea typeface="Tahoma" panose="020B0604030504040204" pitchFamily="34" charset="0"/>
                <a:cs typeface="Tahoma" panose="020B0604030504040204" pitchFamily="34" charset="0"/>
              </a:rPr>
              <a:t>When it pertains to employment, the wraparound strategy may take multiple forms, including:</a:t>
            </a:r>
          </a:p>
          <a:p>
            <a:pPr marL="628650" lvl="1" indent="-171450" fontAlgn="base">
              <a:buFont typeface="Arial" panose="020B0604020202020204" pitchFamily="34" charset="0"/>
              <a:buChar char="•"/>
            </a:pPr>
            <a:r>
              <a:rPr lang="en-US" sz="1200" b="0" i="0" dirty="0">
                <a:effectLst/>
                <a:latin typeface="Tahoma" panose="020B0604030504040204" pitchFamily="34" charset="0"/>
                <a:ea typeface="Tahoma" panose="020B0604030504040204" pitchFamily="34" charset="0"/>
                <a:cs typeface="Tahoma" panose="020B0604030504040204" pitchFamily="34" charset="0"/>
              </a:rPr>
              <a:t>Frequent communication through multiple channels: employees need to know what is going on and what is expected of them. Providing some sense of normalcy may help employees deal with changes caused by the disruption. Avoid making false promises, but ensure your messaging is supportive and hopeful. Use as many communication channels as possible to reach employees wherever they are, which may vary depending on the availability of power and access to computers and the internet. Check in regularly with employees and encourage them to do the same.</a:t>
            </a:r>
          </a:p>
          <a:p>
            <a:pPr marL="457200" lvl="1" indent="0" fontAlgn="base">
              <a:buFont typeface="Arial" panose="020B0604020202020204" pitchFamily="34" charset="0"/>
              <a:buNone/>
            </a:pPr>
            <a:endParaRPr lang="en-US" sz="1200" b="0" i="0" dirty="0">
              <a:effectLst/>
              <a:latin typeface="Tahoma" panose="020B0604030504040204" pitchFamily="34" charset="0"/>
              <a:ea typeface="Tahoma" panose="020B0604030504040204" pitchFamily="34" charset="0"/>
              <a:cs typeface="Tahoma" panose="020B0604030504040204" pitchFamily="34" charset="0"/>
            </a:endParaRPr>
          </a:p>
          <a:p>
            <a:pPr marL="628650" lvl="1" indent="-171450" fontAlgn="base">
              <a:buFont typeface="Arial" panose="020B0604020202020204" pitchFamily="34" charset="0"/>
              <a:buChar char="•"/>
            </a:pPr>
            <a:r>
              <a:rPr lang="en-US" sz="1200" b="0" i="0" dirty="0">
                <a:effectLst/>
                <a:latin typeface="Tahoma" panose="020B0604030504040204" pitchFamily="34" charset="0"/>
                <a:ea typeface="Tahoma" panose="020B0604030504040204" pitchFamily="34" charset="0"/>
                <a:cs typeface="Tahoma" panose="020B0604030504040204" pitchFamily="34" charset="0"/>
              </a:rPr>
              <a:t>Be specific about the next steps: after the initial shock of the disruption wears off, employees will be interested in what is next. Your communication should include specific information on:</a:t>
            </a:r>
          </a:p>
          <a:p>
            <a:pPr marL="1085850" lvl="2" indent="-171450" fontAlgn="base">
              <a:buFont typeface="Arial" panose="020B0604020202020204" pitchFamily="34" charset="0"/>
              <a:buChar char="•"/>
            </a:pPr>
            <a:r>
              <a:rPr lang="en-US" sz="1200" b="0" i="0" dirty="0">
                <a:effectLst/>
                <a:latin typeface="Tahoma" panose="020B0604030504040204" pitchFamily="34" charset="0"/>
                <a:ea typeface="Tahoma" panose="020B0604030504040204" pitchFamily="34" charset="0"/>
                <a:cs typeface="Tahoma" panose="020B0604030504040204" pitchFamily="34" charset="0"/>
              </a:rPr>
              <a:t>Office hours for the days/weeks ahead</a:t>
            </a:r>
          </a:p>
          <a:p>
            <a:pPr marL="1085850" lvl="2" indent="-171450" fontAlgn="base">
              <a:buFont typeface="Arial" panose="020B0604020202020204" pitchFamily="34" charset="0"/>
              <a:buChar char="•"/>
            </a:pPr>
            <a:r>
              <a:rPr lang="en-US" sz="1200" b="0" i="0" dirty="0">
                <a:effectLst/>
                <a:latin typeface="Tahoma" panose="020B0604030504040204" pitchFamily="34" charset="0"/>
                <a:ea typeface="Tahoma" panose="020B0604030504040204" pitchFamily="34" charset="0"/>
                <a:cs typeface="Tahoma" panose="020B0604030504040204" pitchFamily="34" charset="0"/>
              </a:rPr>
              <a:t>Flexibility to work modified schedules (if applicable)</a:t>
            </a:r>
          </a:p>
          <a:p>
            <a:pPr marL="1085850" lvl="2" indent="-171450" fontAlgn="base">
              <a:buFont typeface="Arial" panose="020B0604020202020204" pitchFamily="34" charset="0"/>
              <a:buChar char="•"/>
            </a:pPr>
            <a:r>
              <a:rPr lang="en-US" sz="1200" b="0" i="0" dirty="0">
                <a:effectLst/>
                <a:latin typeface="Tahoma" panose="020B0604030504040204" pitchFamily="34" charset="0"/>
                <a:ea typeface="Tahoma" panose="020B0604030504040204" pitchFamily="34" charset="0"/>
                <a:cs typeface="Tahoma" panose="020B0604030504040204" pitchFamily="34" charset="0"/>
              </a:rPr>
              <a:t>How to report time off due to the disaster</a:t>
            </a:r>
          </a:p>
          <a:p>
            <a:pPr marL="1085850" lvl="2" indent="-171450" fontAlgn="base">
              <a:buFont typeface="Arial" panose="020B0604020202020204" pitchFamily="34" charset="0"/>
              <a:buChar char="•"/>
            </a:pPr>
            <a:r>
              <a:rPr lang="en-US" sz="1200" b="0" i="0" dirty="0">
                <a:effectLst/>
                <a:latin typeface="Tahoma" panose="020B0604030504040204" pitchFamily="34" charset="0"/>
                <a:ea typeface="Tahoma" panose="020B0604030504040204" pitchFamily="34" charset="0"/>
                <a:cs typeface="Tahoma" panose="020B0604030504040204" pitchFamily="34" charset="0"/>
              </a:rPr>
              <a:t>How often and in what manner employees need to communicate with their supervisor regarding their availability</a:t>
            </a:r>
          </a:p>
          <a:p>
            <a:pPr marL="1085850" lvl="2" indent="-171450" fontAlgn="base">
              <a:buFont typeface="Arial" panose="020B0604020202020204" pitchFamily="34" charset="0"/>
              <a:buChar char="•"/>
            </a:pPr>
            <a:r>
              <a:rPr lang="en-US" sz="1200" b="0" i="0" dirty="0">
                <a:effectLst/>
                <a:latin typeface="Tahoma" panose="020B0604030504040204" pitchFamily="34" charset="0"/>
                <a:ea typeface="Tahoma" panose="020B0604030504040204" pitchFamily="34" charset="0"/>
                <a:cs typeface="Tahoma" panose="020B0604030504040204" pitchFamily="34" charset="0"/>
              </a:rPr>
              <a:t>Which parts of the building/office are functioning</a:t>
            </a:r>
          </a:p>
          <a:p>
            <a:pPr marL="628650" lvl="1" indent="-171450" fontAlgn="base">
              <a:buFont typeface="Arial" panose="020B0604020202020204" pitchFamily="34" charset="0"/>
              <a:buChar char="•"/>
            </a:pPr>
            <a:endParaRPr lang="en-US" sz="1200" b="0" i="0" dirty="0">
              <a:effectLst/>
              <a:latin typeface="Tahoma" panose="020B0604030504040204" pitchFamily="34" charset="0"/>
              <a:ea typeface="Tahoma" panose="020B0604030504040204" pitchFamily="34" charset="0"/>
              <a:cs typeface="Tahoma" panose="020B0604030504040204" pitchFamily="34" charset="0"/>
            </a:endParaRPr>
          </a:p>
          <a:p>
            <a:pPr marL="628650" lvl="1" indent="-171450" fontAlgn="base">
              <a:buFont typeface="Arial" panose="020B0604020202020204" pitchFamily="34" charset="0"/>
              <a:buChar char="•"/>
            </a:pPr>
            <a:r>
              <a:rPr lang="en-US" sz="1200" b="0" i="0" dirty="0">
                <a:effectLst/>
                <a:latin typeface="Tahoma" panose="020B0604030504040204" pitchFamily="34" charset="0"/>
                <a:ea typeface="Tahoma" panose="020B0604030504040204" pitchFamily="34" charset="0"/>
                <a:cs typeface="Tahoma" panose="020B0604030504040204" pitchFamily="34" charset="0"/>
              </a:rPr>
              <a:t>Support recovery: employees recovering from a disaster or disruption will need support. If your organization can’t provide financial support, you can still make this difficult time a bit easier for employees by providing them with contact information of organizations that can assist them. These organizations may include churches, community centers, the American Red Cross, and other local disaster recovery agencies. It’s also important to remind employees that they have access to EAP (Employee Assistance Program). EAP can offer many benefits following a disaster.</a:t>
            </a:r>
          </a:p>
          <a:p>
            <a:pPr marL="628650" lvl="1" indent="-171450" fontAlgn="base">
              <a:buFont typeface="Arial" panose="020B0604020202020204" pitchFamily="34" charset="0"/>
              <a:buChar char="•"/>
            </a:pPr>
            <a:endParaRPr lang="en-US" sz="1200" b="0" i="0" dirty="0">
              <a:effectLst/>
              <a:latin typeface="Tahoma" panose="020B0604030504040204" pitchFamily="34" charset="0"/>
              <a:ea typeface="Tahoma" panose="020B0604030504040204" pitchFamily="34" charset="0"/>
              <a:cs typeface="Tahoma" panose="020B0604030504040204" pitchFamily="34" charset="0"/>
            </a:endParaRPr>
          </a:p>
          <a:p>
            <a:pPr marL="628650" lvl="1" indent="-171450" fontAlgn="base">
              <a:buFont typeface="Arial" panose="020B0604020202020204" pitchFamily="34" charset="0"/>
              <a:buChar char="•"/>
            </a:pPr>
            <a:r>
              <a:rPr lang="en-US" sz="1200" b="0" i="0" dirty="0">
                <a:effectLst/>
                <a:latin typeface="Tahoma" panose="020B0604030504040204" pitchFamily="34" charset="0"/>
                <a:ea typeface="Tahoma" panose="020B0604030504040204" pitchFamily="34" charset="0"/>
                <a:cs typeface="Tahoma" panose="020B0604030504040204" pitchFamily="34" charset="0"/>
              </a:rPr>
              <a:t>Address survivor’s guilt: when people see suffering on a large scale they often feel helpless and guilty that others may have it worse. Remind your employees that guilt doesn’t help anyone or the situation. Rather than sit in the guilt, encourage employees to put their energy and emotions into their recovery or into helping others. As a reminder, some individuals may not be ready to do this as these types of disruptions can significantly impact mental health. Give individuals the space to recover and take care of themselves.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01E58-EAC7-45D0-BF0B-12AF9EA6E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673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sz="1200" b="0" i="0" dirty="0">
                <a:effectLst/>
                <a:latin typeface="Tahoma" panose="020B0604030504040204" pitchFamily="34" charset="0"/>
                <a:ea typeface="Tahoma" panose="020B0604030504040204" pitchFamily="34" charset="0"/>
                <a:cs typeface="Tahoma" panose="020B0604030504040204" pitchFamily="34" charset="0"/>
              </a:rPr>
              <a:t>Evidence shows that individuals experiencing trauma and crises recovery better when wraparound services are executed well.</a:t>
            </a:r>
          </a:p>
          <a:p>
            <a:pPr marL="171450" indent="-171450" algn="l" fontAlgn="base">
              <a:buFont typeface="Arial" panose="020B0604020202020204" pitchFamily="34" charset="0"/>
              <a:buChar char="•"/>
            </a:pPr>
            <a:r>
              <a:rPr lang="en-US" sz="1200" b="0" i="0" dirty="0">
                <a:effectLst/>
                <a:latin typeface="Tahoma" panose="020B0604030504040204" pitchFamily="34" charset="0"/>
                <a:ea typeface="Tahoma" panose="020B0604030504040204" pitchFamily="34" charset="0"/>
                <a:cs typeface="Tahoma" panose="020B0604030504040204" pitchFamily="34" charset="0"/>
              </a:rPr>
              <a:t>People who participate in wraparound programs tend to have more positive outcomes than those that do not receive an opportunity to participate in a Wraparound program.  </a:t>
            </a:r>
          </a:p>
          <a:p>
            <a:pPr marL="628650" lvl="1" indent="-171450" algn="l" fontAlgn="base">
              <a:buFont typeface="Arial" panose="020B0604020202020204" pitchFamily="34" charset="0"/>
              <a:buChar char="•"/>
            </a:pPr>
            <a:r>
              <a:rPr lang="en-US" b="0" i="0" dirty="0">
                <a:effectLst/>
                <a:latin typeface="Tahoma" panose="020B0604030504040204" pitchFamily="34" charset="0"/>
                <a:ea typeface="Tahoma" panose="020B0604030504040204" pitchFamily="34" charset="0"/>
                <a:cs typeface="Tahoma" panose="020B0604030504040204" pitchFamily="34" charset="0"/>
              </a:rPr>
              <a:t>Some outcomes may include:</a:t>
            </a:r>
          </a:p>
          <a:p>
            <a:pPr marL="1085850" lvl="2" indent="-171450" algn="l" fontAlgn="base">
              <a:buFont typeface="Arial" panose="020B0604020202020204" pitchFamily="34" charset="0"/>
              <a:buChar char="•"/>
            </a:pPr>
            <a:r>
              <a:rPr lang="en-US" b="0" i="0" dirty="0">
                <a:effectLst/>
                <a:latin typeface="Tahoma" panose="020B0604030504040204" pitchFamily="34" charset="0"/>
                <a:ea typeface="Tahoma" panose="020B0604030504040204" pitchFamily="34" charset="0"/>
                <a:cs typeface="Tahoma" panose="020B0604030504040204" pitchFamily="34" charset="0"/>
              </a:rPr>
              <a:t>Better engagement with their job and staff</a:t>
            </a:r>
          </a:p>
          <a:p>
            <a:pPr marL="1085850" lvl="2" indent="-171450" algn="l" fontAlgn="base">
              <a:buFont typeface="Arial" panose="020B0604020202020204" pitchFamily="34" charset="0"/>
              <a:buChar char="•"/>
            </a:pPr>
            <a:r>
              <a:rPr lang="en-US" b="0" i="0" dirty="0">
                <a:effectLst/>
                <a:latin typeface="Tahoma" panose="020B0604030504040204" pitchFamily="34" charset="0"/>
                <a:ea typeface="Tahoma" panose="020B0604030504040204" pitchFamily="34" charset="0"/>
                <a:cs typeface="Tahoma" panose="020B0604030504040204" pitchFamily="34" charset="0"/>
              </a:rPr>
              <a:t>Enhanced empowerment</a:t>
            </a:r>
          </a:p>
          <a:p>
            <a:pPr marL="1085850" lvl="2" indent="-171450" algn="l" fontAlgn="base">
              <a:buFont typeface="Arial" panose="020B0604020202020204" pitchFamily="34" charset="0"/>
              <a:buChar char="•"/>
            </a:pPr>
            <a:r>
              <a:rPr lang="en-US" b="0" i="0" dirty="0">
                <a:effectLst/>
                <a:latin typeface="Tahoma" panose="020B0604030504040204" pitchFamily="34" charset="0"/>
                <a:ea typeface="Tahoma" panose="020B0604030504040204" pitchFamily="34" charset="0"/>
                <a:cs typeface="Tahoma" panose="020B0604030504040204" pitchFamily="34" charset="0"/>
              </a:rPr>
              <a:t>Improved coping and problem solving</a:t>
            </a:r>
          </a:p>
          <a:p>
            <a:pPr marL="1085850" lvl="2" indent="-171450" algn="l" fontAlgn="base">
              <a:buFont typeface="Arial" panose="020B0604020202020204" pitchFamily="34" charset="0"/>
              <a:buChar char="•"/>
            </a:pPr>
            <a:r>
              <a:rPr lang="en-US" b="0" i="0" dirty="0">
                <a:effectLst/>
                <a:latin typeface="Tahoma" panose="020B0604030504040204" pitchFamily="34" charset="0"/>
                <a:ea typeface="Tahoma" panose="020B0604030504040204" pitchFamily="34" charset="0"/>
                <a:cs typeface="Tahoma" panose="020B0604030504040204" pitchFamily="34" charset="0"/>
              </a:rPr>
              <a:t>Improved functioning in their job</a:t>
            </a:r>
          </a:p>
          <a:p>
            <a:pPr marL="1085850" lvl="2" indent="-171450" algn="l" fontAlgn="base">
              <a:buFont typeface="Arial" panose="020B0604020202020204" pitchFamily="34" charset="0"/>
              <a:buChar char="•"/>
            </a:pPr>
            <a:r>
              <a:rPr lang="en-US" b="0" i="0" dirty="0">
                <a:effectLst/>
                <a:latin typeface="Tahoma" panose="020B0604030504040204" pitchFamily="34" charset="0"/>
                <a:ea typeface="Tahoma" panose="020B0604030504040204" pitchFamily="34" charset="0"/>
                <a:cs typeface="Tahoma" panose="020B0604030504040204" pitchFamily="34" charset="0"/>
              </a:rPr>
              <a:t>Improved resilience and quality of life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301E58-EAC7-45D0-BF0B-12AF9EA6E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99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Tahoma" panose="020B0604030504040204" pitchFamily="34" charset="0"/>
                <a:ea typeface="Tahoma" panose="020B0604030504040204" pitchFamily="34" charset="0"/>
                <a:cs typeface="Tahoma" panose="020B0604030504040204" pitchFamily="34" charset="0"/>
              </a:rPr>
              <a:t>On March 17, 2020, at the start of the pandemic and shut down in our communities, </a:t>
            </a:r>
            <a:r>
              <a:rPr lang="en-US" sz="1200" dirty="0" err="1">
                <a:effectLst/>
                <a:latin typeface="Tahoma" panose="020B0604030504040204" pitchFamily="34" charset="0"/>
                <a:ea typeface="Tahoma" panose="020B0604030504040204" pitchFamily="34" charset="0"/>
                <a:cs typeface="Tahoma" panose="020B0604030504040204" pitchFamily="34" charset="0"/>
              </a:rPr>
              <a:t>Bartz</a:t>
            </a:r>
            <a:r>
              <a:rPr lang="en-US" sz="1200" dirty="0">
                <a:effectLst/>
                <a:latin typeface="Tahoma" panose="020B0604030504040204" pitchFamily="34" charset="0"/>
                <a:ea typeface="Tahoma" panose="020B0604030504040204" pitchFamily="34" charset="0"/>
                <a:cs typeface="Tahoma" panose="020B0604030504040204" pitchFamily="34" charset="0"/>
              </a:rPr>
              <a:t> Leadership Team met, planned, and successfully pivoted clinic operations to include both internal and external screening protocols at each of our three sites.   Included in these protocols, at our busiest site in Lancaster, was the complete closing of the main entrance and a conversion of an open Suite with a handwashing station, a place to record temperatures, and a pop-up indoor examination room using tents for further screening and isolation. At the Palmdale and California City locations, we utilized our mobile clinics for examination/isolation units. Each location was equipped with outdoor tents and heaters.</a:t>
            </a:r>
          </a:p>
          <a:p>
            <a:pPr marL="0" marR="0">
              <a:lnSpc>
                <a:spcPct val="107000"/>
              </a:lnSpc>
              <a:spcBef>
                <a:spcPts val="0"/>
              </a:spcBef>
              <a:spcAft>
                <a:spcPts val="800"/>
              </a:spcAft>
            </a:pPr>
            <a:endParaRPr lang="en-US" sz="1200" dirty="0">
              <a:effectLst/>
              <a:latin typeface="Tahoma" panose="020B0604030504040204" pitchFamily="34" charset="0"/>
              <a:ea typeface="Tahoma" panose="020B0604030504040204" pitchFamily="34" charset="0"/>
              <a:cs typeface="Tahoma" panose="020B0604030504040204" pitchFamily="34" charset="0"/>
            </a:endParaRPr>
          </a:p>
          <a:p>
            <a:pPr marL="0" marR="0">
              <a:lnSpc>
                <a:spcPct val="107000"/>
              </a:lnSpc>
              <a:spcBef>
                <a:spcPts val="0"/>
              </a:spcBef>
              <a:spcAft>
                <a:spcPts val="800"/>
              </a:spcAft>
            </a:pPr>
            <a:r>
              <a:rPr lang="en-US" sz="1200" dirty="0" err="1">
                <a:effectLst/>
                <a:latin typeface="Tahoma" panose="020B0604030504040204" pitchFamily="34" charset="0"/>
                <a:ea typeface="Tahoma" panose="020B0604030504040204" pitchFamily="34" charset="0"/>
                <a:cs typeface="Tahoma" panose="020B0604030504040204" pitchFamily="34" charset="0"/>
              </a:rPr>
              <a:t>Bartz</a:t>
            </a:r>
            <a:r>
              <a:rPr lang="en-US" sz="1200" dirty="0">
                <a:effectLst/>
                <a:latin typeface="Tahoma" panose="020B0604030504040204" pitchFamily="34" charset="0"/>
                <a:ea typeface="Tahoma" panose="020B0604030504040204" pitchFamily="34" charset="0"/>
                <a:cs typeface="Tahoma" panose="020B0604030504040204" pitchFamily="34" charset="0"/>
              </a:rPr>
              <a:t> worked closely with our community partner, the Children’s Center of the Antelope Valley, to bring in additional staff and security guards to help manage the crowd and lines. A “clinical Provider of the day” was assigned with support staff to handle appointment confirmations and information collection from patients. </a:t>
            </a:r>
            <a:r>
              <a:rPr lang="en-US" sz="1200" dirty="0" err="1">
                <a:effectLst/>
                <a:latin typeface="Tahoma" panose="020B0604030504040204" pitchFamily="34" charset="0"/>
                <a:ea typeface="Tahoma" panose="020B0604030504040204" pitchFamily="34" charset="0"/>
                <a:cs typeface="Tahoma" panose="020B0604030504040204" pitchFamily="34" charset="0"/>
              </a:rPr>
              <a:t>Bartz</a:t>
            </a:r>
            <a:r>
              <a:rPr lang="en-US" sz="1200" dirty="0">
                <a:effectLst/>
                <a:latin typeface="Tahoma" panose="020B0604030504040204" pitchFamily="34" charset="0"/>
                <a:ea typeface="Tahoma" panose="020B0604030504040204" pitchFamily="34" charset="0"/>
                <a:cs typeface="Tahoma" panose="020B0604030504040204" pitchFamily="34" charset="0"/>
              </a:rPr>
              <a:t> identified the need for additional security and traffic control and ultimately created and began recruiting for the new position of Security Protocol Agent (SPA) who ultimately acquired greater responsibility within the COVID 19 Response Team.  </a:t>
            </a:r>
          </a:p>
          <a:p>
            <a:pPr marL="0" marR="0">
              <a:lnSpc>
                <a:spcPct val="107000"/>
              </a:lnSpc>
              <a:spcBef>
                <a:spcPts val="0"/>
              </a:spcBef>
              <a:spcAft>
                <a:spcPts val="800"/>
              </a:spcAft>
            </a:pPr>
            <a:endParaRPr lang="en-US" sz="1200" dirty="0">
              <a:effectLst/>
              <a:latin typeface="Tahoma" panose="020B0604030504040204" pitchFamily="34" charset="0"/>
              <a:ea typeface="Tahoma" panose="020B0604030504040204" pitchFamily="34" charset="0"/>
              <a:cs typeface="Tahoma" panose="020B0604030504040204" pitchFamily="34" charset="0"/>
            </a:endParaRPr>
          </a:p>
          <a:p>
            <a:pPr marL="0" marR="0">
              <a:lnSpc>
                <a:spcPct val="107000"/>
              </a:lnSpc>
              <a:spcBef>
                <a:spcPts val="0"/>
              </a:spcBef>
              <a:spcAft>
                <a:spcPts val="800"/>
              </a:spcAft>
            </a:pPr>
            <a:r>
              <a:rPr lang="en-US" sz="1200" dirty="0">
                <a:effectLst/>
                <a:latin typeface="Tahoma" panose="020B0604030504040204" pitchFamily="34" charset="0"/>
                <a:ea typeface="Tahoma" panose="020B0604030504040204" pitchFamily="34" charset="0"/>
                <a:cs typeface="Tahoma" panose="020B0604030504040204" pitchFamily="34" charset="0"/>
              </a:rPr>
              <a:t>A critical component to the COVID 19 Response Team and </a:t>
            </a:r>
            <a:r>
              <a:rPr lang="en-US" sz="1200" dirty="0" err="1">
                <a:effectLst/>
                <a:latin typeface="Tahoma" panose="020B0604030504040204" pitchFamily="34" charset="0"/>
                <a:ea typeface="Tahoma" panose="020B0604030504040204" pitchFamily="34" charset="0"/>
                <a:cs typeface="Tahoma" panose="020B0604030504040204" pitchFamily="34" charset="0"/>
              </a:rPr>
              <a:t>Bartz</a:t>
            </a:r>
            <a:r>
              <a:rPr lang="en-US" sz="1200" dirty="0">
                <a:effectLst/>
                <a:latin typeface="Tahoma" panose="020B0604030504040204" pitchFamily="34" charset="0"/>
                <a:ea typeface="Tahoma" panose="020B0604030504040204" pitchFamily="34" charset="0"/>
                <a:cs typeface="Tahoma" panose="020B0604030504040204" pitchFamily="34" charset="0"/>
              </a:rPr>
              <a:t> efforts to prevent the spread, was our implementation of internal staff screening protocols.  A staff member was assigned to check and record temperatures daily upon arrival. Employees received intensive training regarding social distancing and our workspace was redesigned to allow employees to work with masks at a distance of 6 feet from each other.  Telehealth allowed for Providers to limit time in the clinic, and departments rotated staff for offsite work. </a:t>
            </a:r>
            <a:r>
              <a:rPr lang="en-US" sz="1200" dirty="0" err="1">
                <a:effectLst/>
                <a:latin typeface="Tahoma" panose="020B0604030504040204" pitchFamily="34" charset="0"/>
                <a:ea typeface="Tahoma" panose="020B0604030504040204" pitchFamily="34" charset="0"/>
                <a:cs typeface="Tahoma" panose="020B0604030504040204" pitchFamily="34" charset="0"/>
              </a:rPr>
              <a:t>Bartz</a:t>
            </a:r>
            <a:r>
              <a:rPr lang="en-US" sz="1200" dirty="0">
                <a:effectLst/>
                <a:latin typeface="Tahoma" panose="020B0604030504040204" pitchFamily="34" charset="0"/>
                <a:ea typeface="Tahoma" panose="020B0604030504040204" pitchFamily="34" charset="0"/>
                <a:cs typeface="Tahoma" panose="020B0604030504040204" pitchFamily="34" charset="0"/>
              </a:rPr>
              <a:t> tested employees regularly and each prevention step received ongoing updates via huddles or memorandums as needed.  Our secret weapon throughout this time has been our COVID 19 Team Lead who oversaw all aspects of the COVID 19 response throughout </a:t>
            </a:r>
            <a:r>
              <a:rPr lang="en-US" sz="1200" dirty="0" err="1">
                <a:effectLst/>
                <a:latin typeface="Tahoma" panose="020B0604030504040204" pitchFamily="34" charset="0"/>
                <a:ea typeface="Tahoma" panose="020B0604030504040204" pitchFamily="34" charset="0"/>
                <a:cs typeface="Tahoma" panose="020B0604030504040204" pitchFamily="34" charset="0"/>
              </a:rPr>
              <a:t>Bartz</a:t>
            </a:r>
            <a:r>
              <a:rPr lang="en-US" sz="1200" dirty="0">
                <a:effectLst/>
                <a:latin typeface="Tahoma" panose="020B0604030504040204" pitchFamily="34" charset="0"/>
                <a:ea typeface="Tahoma" panose="020B0604030504040204" pitchFamily="34" charset="0"/>
                <a:cs typeface="Tahoma" panose="020B0604030504040204" pitchFamily="34" charset="0"/>
              </a:rPr>
              <a:t> and shared a weekly recap to all staff that included agency, city, and county updates. They also provided updates and education at monthly Provider and Leadership Team meetings.</a:t>
            </a:r>
          </a:p>
          <a:p>
            <a:pPr marL="0" marR="0">
              <a:lnSpc>
                <a:spcPct val="107000"/>
              </a:lnSpc>
              <a:spcBef>
                <a:spcPts val="0"/>
              </a:spcBef>
              <a:spcAft>
                <a:spcPts val="800"/>
              </a:spcAft>
            </a:pPr>
            <a:endParaRPr lang="en-US" sz="1200" dirty="0">
              <a:effectLst/>
              <a:latin typeface="Tahoma" panose="020B0604030504040204" pitchFamily="34" charset="0"/>
              <a:ea typeface="Tahoma" panose="020B0604030504040204" pitchFamily="34" charset="0"/>
              <a:cs typeface="Tahoma" panose="020B0604030504040204" pitchFamily="34" charset="0"/>
            </a:endParaRPr>
          </a:p>
          <a:p>
            <a:pPr marL="0" marR="0">
              <a:lnSpc>
                <a:spcPct val="107000"/>
              </a:lnSpc>
              <a:spcBef>
                <a:spcPts val="0"/>
              </a:spcBef>
              <a:spcAft>
                <a:spcPts val="800"/>
              </a:spcAft>
            </a:pPr>
            <a:r>
              <a:rPr lang="en-US" sz="1200" dirty="0">
                <a:effectLst/>
                <a:latin typeface="Tahoma" panose="020B0604030504040204" pitchFamily="34" charset="0"/>
                <a:ea typeface="Tahoma" panose="020B0604030504040204" pitchFamily="34" charset="0"/>
                <a:cs typeface="Tahoma" panose="020B0604030504040204" pitchFamily="34" charset="0"/>
              </a:rPr>
              <a:t>When transitioning from screening and testing to vaccinating, </a:t>
            </a:r>
            <a:r>
              <a:rPr lang="en-US" sz="1200" dirty="0" err="1">
                <a:effectLst/>
                <a:latin typeface="Tahoma" panose="020B0604030504040204" pitchFamily="34" charset="0"/>
                <a:ea typeface="Tahoma" panose="020B0604030504040204" pitchFamily="34" charset="0"/>
                <a:cs typeface="Tahoma" panose="020B0604030504040204" pitchFamily="34" charset="0"/>
              </a:rPr>
              <a:t>Bartz</a:t>
            </a:r>
            <a:r>
              <a:rPr lang="en-US" sz="1200" dirty="0">
                <a:effectLst/>
                <a:latin typeface="Tahoma" panose="020B0604030504040204" pitchFamily="34" charset="0"/>
                <a:ea typeface="Tahoma" panose="020B0604030504040204" pitchFamily="34" charset="0"/>
                <a:cs typeface="Tahoma" panose="020B0604030504040204" pitchFamily="34" charset="0"/>
              </a:rPr>
              <a:t> reached out to the cities that we operate in and offered our partnership and medical assistance to help coordinate mass distribution efforts.  In addition, we pooled our resources with our partner agencies to maximize capacity within the workforce. Our Chief Medical Officer volunteered his time to manage and oversee Saturday vaccine clinics with the goal of utilizing only volunteers. This prevented the disruption of the clinic flow and care to our patients. By the time </a:t>
            </a:r>
            <a:r>
              <a:rPr lang="en-US" sz="1200" dirty="0" err="1">
                <a:effectLst/>
                <a:latin typeface="Tahoma" panose="020B0604030504040204" pitchFamily="34" charset="0"/>
                <a:ea typeface="Tahoma" panose="020B0604030504040204" pitchFamily="34" charset="0"/>
                <a:cs typeface="Tahoma" panose="020B0604030504040204" pitchFamily="34" charset="0"/>
              </a:rPr>
              <a:t>Bartz</a:t>
            </a:r>
            <a:r>
              <a:rPr lang="en-US" sz="1200" dirty="0">
                <a:effectLst/>
                <a:latin typeface="Tahoma" panose="020B0604030504040204" pitchFamily="34" charset="0"/>
                <a:ea typeface="Tahoma" panose="020B0604030504040204" pitchFamily="34" charset="0"/>
                <a:cs typeface="Tahoma" panose="020B0604030504040204" pitchFamily="34" charset="0"/>
              </a:rPr>
              <a:t> received notice of a significant delivery of vaccines, we had secured collaborations with the cities of Palmdale and California City for two large drive through venues.  Both cities were in high need areas and worked with us and local government agencies to advocate for ongoing vaccines, space, supplies and dedicated volunteers. Utilizing a </a:t>
            </a:r>
            <a:r>
              <a:rPr lang="en-US" sz="1200" dirty="0" err="1">
                <a:effectLst/>
                <a:latin typeface="Tahoma" panose="020B0604030504040204" pitchFamily="34" charset="0"/>
                <a:ea typeface="Tahoma" panose="020B0604030504040204" pitchFamily="34" charset="0"/>
                <a:cs typeface="Tahoma" panose="020B0604030504040204" pitchFamily="34" charset="0"/>
              </a:rPr>
              <a:t>Bartz</a:t>
            </a:r>
            <a:r>
              <a:rPr lang="en-US" sz="1200" dirty="0">
                <a:effectLst/>
                <a:latin typeface="Tahoma" panose="020B0604030504040204" pitchFamily="34" charset="0"/>
                <a:ea typeface="Tahoma" panose="020B0604030504040204" pitchFamily="34" charset="0"/>
                <a:cs typeface="Tahoma" panose="020B0604030504040204" pitchFamily="34" charset="0"/>
              </a:rPr>
              <a:t> staff member as coordinator, a robust directory was created with community volunteers, both clinical and non-clinical.  Weekly drive through clinics were held consistently at the Lancaster site and every 28 days, </a:t>
            </a:r>
            <a:r>
              <a:rPr lang="en-US" sz="1200" dirty="0" err="1">
                <a:effectLst/>
                <a:latin typeface="Tahoma" panose="020B0604030504040204" pitchFamily="34" charset="0"/>
                <a:ea typeface="Tahoma" panose="020B0604030504040204" pitchFamily="34" charset="0"/>
                <a:cs typeface="Tahoma" panose="020B0604030504040204" pitchFamily="34" charset="0"/>
              </a:rPr>
              <a:t>Bartz</a:t>
            </a:r>
            <a:r>
              <a:rPr lang="en-US" sz="1200" dirty="0">
                <a:effectLst/>
                <a:latin typeface="Tahoma" panose="020B0604030504040204" pitchFamily="34" charset="0"/>
                <a:ea typeface="Tahoma" panose="020B0604030504040204" pitchFamily="34" charset="0"/>
                <a:cs typeface="Tahoma" panose="020B0604030504040204" pitchFamily="34" charset="0"/>
              </a:rPr>
              <a:t> held large offsite drive through events in Palmdale and California City simultaneously.  </a:t>
            </a:r>
          </a:p>
          <a:p>
            <a:pPr marL="0" marR="0">
              <a:lnSpc>
                <a:spcPct val="107000"/>
              </a:lnSpc>
              <a:spcBef>
                <a:spcPts val="0"/>
              </a:spcBef>
              <a:spcAft>
                <a:spcPts val="800"/>
              </a:spcAft>
            </a:pPr>
            <a:endParaRPr lang="en-US" sz="1200" dirty="0">
              <a:effectLst/>
              <a:latin typeface="Tahoma" panose="020B0604030504040204" pitchFamily="34" charset="0"/>
              <a:ea typeface="Tahoma" panose="020B0604030504040204" pitchFamily="34" charset="0"/>
              <a:cs typeface="Tahoma" panose="020B0604030504040204" pitchFamily="34" charset="0"/>
            </a:endParaRPr>
          </a:p>
          <a:p>
            <a:pPr marL="0" marR="0">
              <a:lnSpc>
                <a:spcPct val="107000"/>
              </a:lnSpc>
              <a:spcBef>
                <a:spcPts val="0"/>
              </a:spcBef>
              <a:spcAft>
                <a:spcPts val="800"/>
              </a:spcAft>
            </a:pPr>
            <a:r>
              <a:rPr lang="en-US" sz="1200" dirty="0">
                <a:effectLst/>
                <a:latin typeface="Tahoma" panose="020B0604030504040204" pitchFamily="34" charset="0"/>
                <a:ea typeface="Tahoma" panose="020B0604030504040204" pitchFamily="34" charset="0"/>
                <a:cs typeface="Tahoma" panose="020B0604030504040204" pitchFamily="34" charset="0"/>
              </a:rPr>
              <a:t>Before each event, the </a:t>
            </a:r>
            <a:r>
              <a:rPr lang="en-US" sz="1200" dirty="0" err="1">
                <a:effectLst/>
                <a:latin typeface="Tahoma" panose="020B0604030504040204" pitchFamily="34" charset="0"/>
                <a:ea typeface="Tahoma" panose="020B0604030504040204" pitchFamily="34" charset="0"/>
                <a:cs typeface="Tahoma" panose="020B0604030504040204" pitchFamily="34" charset="0"/>
              </a:rPr>
              <a:t>Bartz</a:t>
            </a:r>
            <a:r>
              <a:rPr lang="en-US" sz="1200" dirty="0">
                <a:effectLst/>
                <a:latin typeface="Tahoma" panose="020B0604030504040204" pitchFamily="34" charset="0"/>
                <a:ea typeface="Tahoma" panose="020B0604030504040204" pitchFamily="34" charset="0"/>
                <a:cs typeface="Tahoma" panose="020B0604030504040204" pitchFamily="34" charset="0"/>
              </a:rPr>
              <a:t> team held extensive planning meetings with the cities and site leads and held volunteer training sessions with upwards of 70 volunteers.  Debrief sessions with all involved were held and recommendations for improvement were implemented to improve on future events.  To date </a:t>
            </a:r>
            <a:r>
              <a:rPr lang="en-US" sz="1200" dirty="0" err="1">
                <a:effectLst/>
                <a:latin typeface="Tahoma" panose="020B0604030504040204" pitchFamily="34" charset="0"/>
                <a:ea typeface="Tahoma" panose="020B0604030504040204" pitchFamily="34" charset="0"/>
                <a:cs typeface="Tahoma" panose="020B0604030504040204" pitchFamily="34" charset="0"/>
              </a:rPr>
              <a:t>Bartz</a:t>
            </a:r>
            <a:r>
              <a:rPr lang="en-US" sz="1200" dirty="0">
                <a:effectLst/>
                <a:latin typeface="Tahoma" panose="020B0604030504040204" pitchFamily="34" charset="0"/>
                <a:ea typeface="Tahoma" panose="020B0604030504040204" pitchFamily="34" charset="0"/>
                <a:cs typeface="Tahoma" panose="020B0604030504040204" pitchFamily="34" charset="0"/>
              </a:rPr>
              <a:t> has administered more than 4000 vaccines.  Our success in responding to our community’s urgent health needs is our outstanding relationships with our community partners, our mission to heal, efficient operations, and our amazing staff who embody our Core Values of Compassion, Respect, Integrity, Accountability, and Teamwork.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2D9C4-2B2C-4A5F-9730-AE187C5AD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290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let us transition to our next topic – Key Employees and Roles and Staff Management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2D9C4-2B2C-4A5F-9730-AE187C5AD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550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buFont typeface="Arial" panose="020B0604020202020204" pitchFamily="34" charset="0"/>
              <a:buChar char="•"/>
            </a:pPr>
            <a:r>
              <a:rPr lang="en-US" b="0" i="0" dirty="0">
                <a:solidFill>
                  <a:srgbClr val="111111"/>
                </a:solidFill>
                <a:effectLst/>
                <a:latin typeface="Tahoma" panose="020B0604030504040204" pitchFamily="34" charset="0"/>
                <a:ea typeface="Tahoma" panose="020B0604030504040204" pitchFamily="34" charset="0"/>
                <a:cs typeface="Tahoma" panose="020B0604030504040204" pitchFamily="34" charset="0"/>
              </a:rPr>
              <a:t>A key employee is an employee with a major decision-making role in the organization.  </a:t>
            </a:r>
            <a:r>
              <a:rPr lang="en-US" dirty="0">
                <a:solidFill>
                  <a:srgbClr val="111111"/>
                </a:solidFill>
                <a:latin typeface="Tahoma" panose="020B0604030504040204" pitchFamily="34" charset="0"/>
                <a:ea typeface="Tahoma" panose="020B0604030504040204" pitchFamily="34" charset="0"/>
                <a:cs typeface="Tahoma" panose="020B0604030504040204" pitchFamily="34" charset="0"/>
              </a:rPr>
              <a:t>The designation ‘k</a:t>
            </a:r>
            <a:r>
              <a:rPr lang="en-US" b="0" i="0" dirty="0">
                <a:solidFill>
                  <a:srgbClr val="111111"/>
                </a:solidFill>
                <a:effectLst/>
                <a:latin typeface="Tahoma" panose="020B0604030504040204" pitchFamily="34" charset="0"/>
                <a:ea typeface="Tahoma" panose="020B0604030504040204" pitchFamily="34" charset="0"/>
                <a:cs typeface="Tahoma" panose="020B0604030504040204" pitchFamily="34" charset="0"/>
              </a:rPr>
              <a:t>ey employees’ is not just about titles but is about who is responsible for crucial roles within a organization’s operations.  </a:t>
            </a:r>
          </a:p>
          <a:p>
            <a:pPr marL="171450" indent="-171450">
              <a:lnSpc>
                <a:spcPct val="100000"/>
              </a:lnSpc>
              <a:buFont typeface="Arial" panose="020B0604020202020204" pitchFamily="34" charset="0"/>
              <a:buChar char="•"/>
            </a:pPr>
            <a:r>
              <a:rPr lang="en-US" b="0" i="0" dirty="0">
                <a:solidFill>
                  <a:srgbClr val="111111"/>
                </a:solidFill>
                <a:effectLst/>
                <a:latin typeface="Tahoma" panose="020B0604030504040204" pitchFamily="34" charset="0"/>
                <a:ea typeface="Tahoma" panose="020B0604030504040204" pitchFamily="34" charset="0"/>
                <a:cs typeface="Tahoma" panose="020B0604030504040204" pitchFamily="34" charset="0"/>
              </a:rPr>
              <a:t>Key employees also have key roles during a crisis</a:t>
            </a:r>
            <a:r>
              <a:rPr lang="en-US" dirty="0">
                <a:solidFill>
                  <a:srgbClr val="111111"/>
                </a:solidFill>
                <a:latin typeface="Tahoma" panose="020B0604030504040204" pitchFamily="34" charset="0"/>
                <a:ea typeface="Tahoma" panose="020B0604030504040204" pitchFamily="34" charset="0"/>
                <a:cs typeface="Tahoma" panose="020B0604030504040204" pitchFamily="34" charset="0"/>
              </a:rPr>
              <a:t> </a:t>
            </a:r>
            <a:r>
              <a:rPr lang="en-US" b="0" i="0" dirty="0">
                <a:solidFill>
                  <a:srgbClr val="111111"/>
                </a:solidFill>
                <a:effectLst/>
                <a:latin typeface="Tahoma" panose="020B0604030504040204" pitchFamily="34" charset="0"/>
                <a:ea typeface="Tahoma" panose="020B0604030504040204" pitchFamily="34" charset="0"/>
                <a:cs typeface="Tahoma" panose="020B0604030504040204" pitchFamily="34" charset="0"/>
              </a:rPr>
              <a:t>as it relates to Business Continuity and recovery decisions. </a:t>
            </a:r>
            <a:endParaRPr lang="en-US" sz="1200" b="0" i="0" dirty="0">
              <a:solidFill>
                <a:srgbClr val="111111"/>
              </a:solidFill>
              <a:effectLst/>
              <a:latin typeface="Tahoma" panose="020B0604030504040204" pitchFamily="34" charset="0"/>
              <a:ea typeface="Tahoma" panose="020B0604030504040204" pitchFamily="34" charset="0"/>
              <a:cs typeface="Tahoma" panose="020B0604030504040204" pitchFamily="34" charset="0"/>
            </a:endParaRPr>
          </a:p>
          <a:p>
            <a:pPr marL="171450" indent="-171450">
              <a:lnSpc>
                <a:spcPct val="100000"/>
              </a:lnSpc>
              <a:buFont typeface="Arial" panose="020B0604020202020204" pitchFamily="34" charset="0"/>
              <a:buChar char="•"/>
            </a:pPr>
            <a:r>
              <a:rPr lang="en-US" sz="1200" b="0" i="0" dirty="0">
                <a:solidFill>
                  <a:srgbClr val="111111"/>
                </a:solidFill>
                <a:effectLst/>
                <a:latin typeface="Tahoma" panose="020B0604030504040204" pitchFamily="34" charset="0"/>
                <a:ea typeface="Tahoma" panose="020B0604030504040204" pitchFamily="34" charset="0"/>
                <a:cs typeface="Tahoma" panose="020B0604030504040204" pitchFamily="34" charset="0"/>
              </a:rPr>
              <a:t>During an emergency, key employees are identified and referred to as their incident role/title, which will likely differ from their everyday title/position. Key employees are referred to by their role/title because many key employees may fill a single incident role. Example, if emergency response activities are running 24 hours a day, you would need at last 2 employees to fill a 12-hour shift.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2D9C4-2B2C-4A5F-9730-AE187C5AD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9771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healthcenterinfo.org/"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7.jpg"/><Relationship Id="rId4" Type="http://schemas.openxmlformats.org/officeDocument/2006/relationships/image" Target="../media/image14.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healthcenterinfo.org/" TargetMode="Externa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emf"/><Relationship Id="rId1" Type="http://schemas.openxmlformats.org/officeDocument/2006/relationships/slideMaster" Target="../slideMasters/slideMaster3.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healthcenterinfo.org/" TargetMode="Externa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1143000" y="0"/>
            <a:ext cx="11064949"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blipFill dpi="0" rotWithShape="1">
            <a:blip r:embed="rId3"/>
            <a:srcRect/>
            <a:stretch>
              <a:fillRect/>
            </a:stretch>
          </a:bli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0838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4358080" y="-5996"/>
            <a:ext cx="3401854" cy="6858794"/>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4347936" cy="342900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3429001"/>
            <a:ext cx="4353008" cy="342900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826158"/>
            <a:ext cx="164552" cy="5205684"/>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7754863" y="0"/>
            <a:ext cx="4414791" cy="3429672"/>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7754861" y="3423401"/>
            <a:ext cx="4437137" cy="343459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603390"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8216301" y="4079721"/>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4622498"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8230916"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4590599" y="772995"/>
            <a:ext cx="301168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603390"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Tree>
    <p:extLst>
      <p:ext uri="{BB962C8B-B14F-4D97-AF65-F5344CB8AC3E}">
        <p14:creationId xmlns:p14="http://schemas.microsoft.com/office/powerpoint/2010/main" val="1771610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MEET THE TEAM</a:t>
            </a:r>
            <a:br>
              <a:rPr lang="en-US" dirty="0"/>
            </a:br>
            <a:r>
              <a:rPr lang="en-US" dirty="0"/>
              <a:t>SLIDE</a:t>
            </a:r>
            <a:endParaRPr lang="ru-RU" dirty="0"/>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306401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6102170"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2" name="Picture Placeholder 2">
            <a:extLst>
              <a:ext uri="{FF2B5EF4-FFF2-40B4-BE49-F238E27FC236}">
                <a16:creationId xmlns:a16="http://schemas.microsoft.com/office/drawing/2014/main" id="{763931B8-12D9-CA4D-9AAC-FE25E377D084}"/>
              </a:ext>
            </a:extLst>
          </p:cNvPr>
          <p:cNvSpPr>
            <a:spLocks noGrp="1"/>
          </p:cNvSpPr>
          <p:nvPr>
            <p:ph type="pic" sz="quarter" idx="26"/>
          </p:nvPr>
        </p:nvSpPr>
        <p:spPr>
          <a:xfrm>
            <a:off x="915384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1838"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273781"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5" name="Текст 3">
            <a:extLst>
              <a:ext uri="{FF2B5EF4-FFF2-40B4-BE49-F238E27FC236}">
                <a16:creationId xmlns:a16="http://schemas.microsoft.com/office/drawing/2014/main" id="{6625AB02-8FFA-A54B-9225-5DDA333EBE23}"/>
              </a:ext>
            </a:extLst>
          </p:cNvPr>
          <p:cNvSpPr>
            <a:spLocks noGrp="1"/>
          </p:cNvSpPr>
          <p:nvPr>
            <p:ph type="body" sz="quarter" idx="28" hasCustomPrompt="1"/>
          </p:nvPr>
        </p:nvSpPr>
        <p:spPr>
          <a:xfrm>
            <a:off x="3399753"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6" name="Текст 3">
            <a:extLst>
              <a:ext uri="{FF2B5EF4-FFF2-40B4-BE49-F238E27FC236}">
                <a16:creationId xmlns:a16="http://schemas.microsoft.com/office/drawing/2014/main" id="{5107C167-457F-CA4E-B5CB-958E00B3439B}"/>
              </a:ext>
            </a:extLst>
          </p:cNvPr>
          <p:cNvSpPr>
            <a:spLocks noGrp="1"/>
          </p:cNvSpPr>
          <p:nvPr>
            <p:ph type="body" sz="quarter" idx="29" hasCustomPrompt="1"/>
          </p:nvPr>
        </p:nvSpPr>
        <p:spPr>
          <a:xfrm>
            <a:off x="63343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7" name="Текст 3">
            <a:extLst>
              <a:ext uri="{FF2B5EF4-FFF2-40B4-BE49-F238E27FC236}">
                <a16:creationId xmlns:a16="http://schemas.microsoft.com/office/drawing/2014/main" id="{170F710B-2FE1-7948-B7DA-AC8C57BAE2D5}"/>
              </a:ext>
            </a:extLst>
          </p:cNvPr>
          <p:cNvSpPr>
            <a:spLocks noGrp="1"/>
          </p:cNvSpPr>
          <p:nvPr>
            <p:ph type="body" sz="quarter" idx="30" hasCustomPrompt="1"/>
          </p:nvPr>
        </p:nvSpPr>
        <p:spPr>
          <a:xfrm>
            <a:off x="95347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Tree>
    <p:extLst>
      <p:ext uri="{BB962C8B-B14F-4D97-AF65-F5344CB8AC3E}">
        <p14:creationId xmlns:p14="http://schemas.microsoft.com/office/powerpoint/2010/main" val="2394508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092048" y="4580731"/>
            <a:ext cx="6099952" cy="2277269"/>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1"/>
            <a:ext cx="12192000" cy="4580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FULL COLOR </a:t>
            </a:r>
            <a:br>
              <a:rPr lang="en-US" dirty="0"/>
            </a:br>
            <a:r>
              <a:rPr lang="en-US" dirty="0"/>
              <a:t>LAYOUT</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773511" y="2539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773511" y="4825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2383373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1">
            <a:extLst>
              <a:ext uri="{FF2B5EF4-FFF2-40B4-BE49-F238E27FC236}">
                <a16:creationId xmlns:a16="http://schemas.microsoft.com/office/drawing/2014/main" id="{B2B9FA5E-2408-A64F-9DAF-0FFBBB010DC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HEALTH CENTER RESOURCES SLIDE</a:t>
            </a:r>
            <a:endParaRPr lang="ru-RU" dirty="0"/>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4038600" y="2538008"/>
            <a:ext cx="7660008" cy="784830"/>
          </a:xfrm>
          <a:prstGeom prst="rect">
            <a:avLst/>
          </a:prstGeom>
          <a:noFill/>
        </p:spPr>
        <p:txBody>
          <a:bodyPr wrap="square" rtlCol="0">
            <a:spAutoFit/>
          </a:bodyPr>
          <a:lstStyle/>
          <a:p>
            <a:r>
              <a:rPr lang="en-US" sz="2000" b="1" dirty="0">
                <a:solidFill>
                  <a:schemeClr val="accent1"/>
                </a:solidFill>
              </a:rPr>
              <a:t>ARE YOU LOOKING FOR RESOURCES?</a:t>
            </a:r>
            <a:br>
              <a:rPr lang="en-US" sz="2000" b="1" dirty="0">
                <a:solidFill>
                  <a:schemeClr val="tx2"/>
                </a:solidFill>
              </a:rPr>
            </a:br>
            <a:endParaRPr lang="en-US" sz="500" b="1" dirty="0">
              <a:solidFill>
                <a:schemeClr val="tx2"/>
              </a:solidFill>
            </a:endParaRPr>
          </a:p>
          <a:p>
            <a:r>
              <a:rPr lang="en-US" sz="2000" dirty="0">
                <a:solidFill>
                  <a:schemeClr val="tx2"/>
                </a:solidFill>
              </a:rPr>
              <a:t>Please visit our website </a:t>
            </a:r>
            <a:r>
              <a:rPr lang="en-US" sz="2000" b="1" i="0" dirty="0" err="1">
                <a:solidFill>
                  <a:schemeClr val="tx2"/>
                </a:solidFill>
              </a:rPr>
              <a:t>www.healthcenterinfo.org</a:t>
            </a:r>
            <a:endParaRPr lang="en-US" sz="2000" b="1" i="0" dirty="0">
              <a:solidFill>
                <a:schemeClr val="tx2"/>
              </a:solidFill>
            </a:endParaRP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a:stretch>
            <a:fillRect/>
          </a:stretch>
        </p:blipFill>
        <p:spPr>
          <a:xfrm>
            <a:off x="4075175" y="3657600"/>
            <a:ext cx="5401729" cy="1295400"/>
          </a:xfrm>
          <a:prstGeom prst="rect">
            <a:avLst/>
          </a:prstGeom>
        </p:spPr>
      </p:pic>
    </p:spTree>
    <p:extLst>
      <p:ext uri="{BB962C8B-B14F-4D97-AF65-F5344CB8AC3E}">
        <p14:creationId xmlns:p14="http://schemas.microsoft.com/office/powerpoint/2010/main" val="38694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98269" y="516835"/>
            <a:ext cx="2708367" cy="5824330"/>
          </a:xfrm>
          <a:prstGeom prst="rect">
            <a:avLst/>
          </a:prstGeom>
        </p:spPr>
      </p:pic>
      <p:sp>
        <p:nvSpPr>
          <p:cNvPr id="11" name="Рисунок 13">
            <a:extLst>
              <a:ext uri="{FF2B5EF4-FFF2-40B4-BE49-F238E27FC236}">
                <a16:creationId xmlns:a16="http://schemas.microsoft.com/office/drawing/2014/main" id="{5E095459-FE68-644C-BA08-50B964ABD037}"/>
              </a:ext>
            </a:extLst>
          </p:cNvPr>
          <p:cNvSpPr>
            <a:spLocks noGrp="1"/>
          </p:cNvSpPr>
          <p:nvPr>
            <p:ph type="pic" sz="quarter" idx="25" hasCustomPrompt="1"/>
          </p:nvPr>
        </p:nvSpPr>
        <p:spPr>
          <a:xfrm>
            <a:off x="8298269" y="723222"/>
            <a:ext cx="2413209" cy="5411556"/>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bg1"/>
            </a:fgClr>
            <a:bgClr>
              <a:schemeClr val="bg1">
                <a:lumMod val="75000"/>
              </a:schemeClr>
            </a:bgClr>
          </a:pattFill>
          <a:ln>
            <a:noFill/>
          </a:ln>
          <a:effectLst/>
          <a:scene3d>
            <a:camera prst="perspectiveFront">
              <a:rot lat="0" lon="899971"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dirty="0"/>
              <a:t>Click icon to add picture\</a:t>
            </a:r>
          </a:p>
        </p:txBody>
      </p:sp>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FOLLOW </a:t>
            </a:r>
            <a:br>
              <a:rPr lang="en-US" dirty="0"/>
            </a:br>
            <a:r>
              <a:rPr lang="en-US" dirty="0"/>
              <a:t>@NACHC</a:t>
            </a:r>
            <a:endParaRPr lang="ru-RU" dirty="0"/>
          </a:p>
        </p:txBody>
      </p:sp>
      <p:sp>
        <p:nvSpPr>
          <p:cNvPr id="6" name="Текст 3">
            <a:extLst>
              <a:ext uri="{FF2B5EF4-FFF2-40B4-BE49-F238E27FC236}">
                <a16:creationId xmlns:a16="http://schemas.microsoft.com/office/drawing/2014/main" id="{BE52EC39-9C26-0A4E-B26F-FB5B27D5CA3F}"/>
              </a:ext>
            </a:extLst>
          </p:cNvPr>
          <p:cNvSpPr>
            <a:spLocks noGrp="1"/>
          </p:cNvSpPr>
          <p:nvPr>
            <p:ph type="body" sz="quarter" idx="21" hasCustomPrompt="1"/>
          </p:nvPr>
        </p:nvSpPr>
        <p:spPr>
          <a:xfrm>
            <a:off x="1676400" y="2438400"/>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Twitter</a:t>
            </a:r>
            <a:br>
              <a:rPr lang="en-US" dirty="0"/>
            </a:br>
            <a:endParaRPr lang="en-US" dirty="0"/>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816936" y="2539926"/>
            <a:ext cx="635000" cy="63500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826576" y="3338099"/>
            <a:ext cx="635000" cy="63500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826576" y="4136272"/>
            <a:ext cx="635000" cy="63500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838200" y="4934445"/>
            <a:ext cx="635000" cy="635000"/>
          </a:xfrm>
          <a:prstGeom prst="rect">
            <a:avLst/>
          </a:prstGeom>
        </p:spPr>
      </p:pic>
      <p:sp>
        <p:nvSpPr>
          <p:cNvPr id="15" name="Текст 3">
            <a:extLst>
              <a:ext uri="{FF2B5EF4-FFF2-40B4-BE49-F238E27FC236}">
                <a16:creationId xmlns:a16="http://schemas.microsoft.com/office/drawing/2014/main" id="{C4B476B3-A449-2744-8686-DE95C2C165FF}"/>
              </a:ext>
            </a:extLst>
          </p:cNvPr>
          <p:cNvSpPr>
            <a:spLocks noGrp="1"/>
          </p:cNvSpPr>
          <p:nvPr>
            <p:ph type="body" sz="quarter" idx="26" hasCustomPrompt="1"/>
          </p:nvPr>
        </p:nvSpPr>
        <p:spPr>
          <a:xfrm>
            <a:off x="1676400" y="3290807"/>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Facebook</a:t>
            </a:r>
            <a:br>
              <a:rPr lang="en-US" dirty="0"/>
            </a:br>
            <a:endParaRPr lang="en-US" dirty="0"/>
          </a:p>
        </p:txBody>
      </p:sp>
      <p:sp>
        <p:nvSpPr>
          <p:cNvPr id="16" name="Текст 3">
            <a:extLst>
              <a:ext uri="{FF2B5EF4-FFF2-40B4-BE49-F238E27FC236}">
                <a16:creationId xmlns:a16="http://schemas.microsoft.com/office/drawing/2014/main" id="{6CC63756-0F66-4342-A860-C84D66E8EFE1}"/>
              </a:ext>
            </a:extLst>
          </p:cNvPr>
          <p:cNvSpPr>
            <a:spLocks noGrp="1"/>
          </p:cNvSpPr>
          <p:nvPr>
            <p:ph type="body" sz="quarter" idx="27" hasCustomPrompt="1"/>
          </p:nvPr>
        </p:nvSpPr>
        <p:spPr>
          <a:xfrm>
            <a:off x="1676400" y="406572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Instagram</a:t>
            </a:r>
            <a:br>
              <a:rPr lang="en-US" dirty="0"/>
            </a:br>
            <a:endParaRPr lang="en-US" dirty="0"/>
          </a:p>
        </p:txBody>
      </p:sp>
      <p:sp>
        <p:nvSpPr>
          <p:cNvPr id="17" name="Текст 3">
            <a:extLst>
              <a:ext uri="{FF2B5EF4-FFF2-40B4-BE49-F238E27FC236}">
                <a16:creationId xmlns:a16="http://schemas.microsoft.com/office/drawing/2014/main" id="{28E0B257-B2A2-3347-88F2-A71C0FF0966A}"/>
              </a:ext>
            </a:extLst>
          </p:cNvPr>
          <p:cNvSpPr>
            <a:spLocks noGrp="1"/>
          </p:cNvSpPr>
          <p:nvPr>
            <p:ph type="body" sz="quarter" idx="28" hasCustomPrompt="1"/>
          </p:nvPr>
        </p:nvSpPr>
        <p:spPr>
          <a:xfrm>
            <a:off x="1676400" y="488713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err="1"/>
              <a:t>Linkedin</a:t>
            </a:r>
            <a:br>
              <a:rPr lang="en-US" dirty="0"/>
            </a:br>
            <a:endParaRPr lang="en-US" dirty="0"/>
          </a:p>
        </p:txBody>
      </p:sp>
    </p:spTree>
    <p:extLst>
      <p:ext uri="{BB962C8B-B14F-4D97-AF65-F5344CB8AC3E}">
        <p14:creationId xmlns:p14="http://schemas.microsoft.com/office/powerpoint/2010/main" val="961753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734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1143000" y="0"/>
            <a:ext cx="11064949"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blipFill dpi="0" rotWithShape="1">
            <a:blip r:embed="rId3"/>
            <a:srcRect/>
            <a:stretch>
              <a:fillRect/>
            </a:stretch>
          </a:bli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1433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0"/>
            <a:ext cx="3065929" cy="687051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16" name="Picture 15">
            <a:extLst>
              <a:ext uri="{FF2B5EF4-FFF2-40B4-BE49-F238E27FC236}">
                <a16:creationId xmlns:a16="http://schemas.microsoft.com/office/drawing/2014/main" id="{1ADF59AD-F9AF-A644-84B0-1F632F441CAC}"/>
              </a:ext>
            </a:extLst>
          </p:cNvPr>
          <p:cNvPicPr>
            <a:picLocks noChangeAspect="1"/>
          </p:cNvPicPr>
          <p:nvPr userDrawn="1"/>
        </p:nvPicPr>
        <p:blipFill>
          <a:blip r:embed="rId2"/>
          <a:stretch>
            <a:fillRect/>
          </a:stretch>
        </p:blipFill>
        <p:spPr>
          <a:xfrm>
            <a:off x="838200" y="6353489"/>
            <a:ext cx="1387613" cy="367986"/>
          </a:xfrm>
          <a:prstGeom prst="rect">
            <a:avLst/>
          </a:prstGeom>
        </p:spPr>
      </p:pic>
      <p:sp>
        <p:nvSpPr>
          <p:cNvPr id="20" name="TextBox 19">
            <a:extLst>
              <a:ext uri="{FF2B5EF4-FFF2-40B4-BE49-F238E27FC236}">
                <a16:creationId xmlns:a16="http://schemas.microsoft.com/office/drawing/2014/main" id="{8CE390AD-2706-2C49-8570-1F159BD3BC6D}"/>
              </a:ext>
            </a:extLst>
          </p:cNvPr>
          <p:cNvSpPr txBox="1"/>
          <p:nvPr userDrawn="1"/>
        </p:nvSpPr>
        <p:spPr>
          <a:xfrm>
            <a:off x="4038600" y="2538008"/>
            <a:ext cx="7660008" cy="1708160"/>
          </a:xfrm>
          <a:prstGeom prst="rect">
            <a:avLst/>
          </a:prstGeom>
          <a:noFill/>
        </p:spPr>
        <p:txBody>
          <a:bodyPr wrap="square" rtlCol="0">
            <a:spAutoFit/>
          </a:bodyPr>
          <a:lstStyle/>
          <a:p>
            <a:r>
              <a:rPr lang="en-US" sz="2000" b="1" dirty="0">
                <a:solidFill>
                  <a:schemeClr val="accent1"/>
                </a:solidFill>
              </a:rPr>
              <a:t>America’s Voice for Community Health Care</a:t>
            </a:r>
            <a:br>
              <a:rPr lang="en-US" sz="2000" b="1" dirty="0">
                <a:solidFill>
                  <a:schemeClr val="tx2"/>
                </a:solidFill>
              </a:rPr>
            </a:br>
            <a:endParaRPr lang="en-US" sz="500" b="1" dirty="0">
              <a:solidFill>
                <a:schemeClr val="tx2"/>
              </a:solidFill>
            </a:endParaRPr>
          </a:p>
          <a:p>
            <a:r>
              <a:rPr lang="en-US" sz="20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p:cNvSpPr>
          <p:nvPr>
            <p:ph type="pic" sz="quarter" idx="24"/>
          </p:nvPr>
        </p:nvSpPr>
        <p:spPr>
          <a:xfrm>
            <a:off x="3064014" y="4586990"/>
            <a:ext cx="3038156" cy="2271009"/>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Picture Placeholder 2">
            <a:extLst>
              <a:ext uri="{FF2B5EF4-FFF2-40B4-BE49-F238E27FC236}">
                <a16:creationId xmlns:a16="http://schemas.microsoft.com/office/drawing/2014/main" id="{5D0CBF80-6EEB-E741-968D-4D7B063A8B5C}"/>
              </a:ext>
            </a:extLst>
          </p:cNvPr>
          <p:cNvSpPr>
            <a:spLocks noGrp="1"/>
          </p:cNvSpPr>
          <p:nvPr>
            <p:ph type="pic" sz="quarter" idx="25"/>
          </p:nvPr>
        </p:nvSpPr>
        <p:spPr>
          <a:xfrm>
            <a:off x="6102170" y="4586990"/>
            <a:ext cx="3038156" cy="2271009"/>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40" name="Picture Placeholder 2">
            <a:extLst>
              <a:ext uri="{FF2B5EF4-FFF2-40B4-BE49-F238E27FC236}">
                <a16:creationId xmlns:a16="http://schemas.microsoft.com/office/drawing/2014/main" id="{DDFBFF8F-D3DE-2F4B-B820-78D84657B1C5}"/>
              </a:ext>
            </a:extLst>
          </p:cNvPr>
          <p:cNvSpPr>
            <a:spLocks noGrp="1"/>
          </p:cNvSpPr>
          <p:nvPr>
            <p:ph type="pic" sz="quarter" idx="26"/>
          </p:nvPr>
        </p:nvSpPr>
        <p:spPr>
          <a:xfrm>
            <a:off x="9153844" y="4586990"/>
            <a:ext cx="3038156" cy="2271009"/>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773511" y="764906"/>
            <a:ext cx="3172428" cy="1353576"/>
          </a:xfrm>
          <a:prstGeom prst="rect">
            <a:avLst/>
          </a:prstGeom>
          <a:noFill/>
        </p:spPr>
        <p:txBody>
          <a:bodyPr wrap="square"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4142927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21704"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50"/>
            <a:ext cx="2743200" cy="365125"/>
          </a:xfrm>
          <a:prstGeom prst="rect">
            <a:avLst/>
          </a:prstGeom>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Oval 29">
            <a:extLst>
              <a:ext uri="{FF2B5EF4-FFF2-40B4-BE49-F238E27FC236}">
                <a16:creationId xmlns:a16="http://schemas.microsoft.com/office/drawing/2014/main" id="{27DDCFD3-9342-A342-8C8F-5579ED502CD6}"/>
              </a:ext>
            </a:extLst>
          </p:cNvPr>
          <p:cNvSpPr/>
          <p:nvPr userDrawn="1"/>
        </p:nvSpPr>
        <p:spPr>
          <a:xfrm>
            <a:off x="773511"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945795" y="26274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521704"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773511"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 Placeholder 2">
            <a:extLst>
              <a:ext uri="{FF2B5EF4-FFF2-40B4-BE49-F238E27FC236}">
                <a16:creationId xmlns:a16="http://schemas.microsoft.com/office/drawing/2014/main" id="{FC7678DF-7D38-F04A-96C7-BA7320D572FE}"/>
              </a:ext>
            </a:extLst>
          </p:cNvPr>
          <p:cNvSpPr>
            <a:spLocks noGrp="1"/>
          </p:cNvSpPr>
          <p:nvPr>
            <p:ph type="body" idx="19" hasCustomPrompt="1"/>
          </p:nvPr>
        </p:nvSpPr>
        <p:spPr>
          <a:xfrm>
            <a:off x="945795" y="3711540"/>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521704"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773511"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 Placeholder 2">
            <a:extLst>
              <a:ext uri="{FF2B5EF4-FFF2-40B4-BE49-F238E27FC236}">
                <a16:creationId xmlns:a16="http://schemas.microsoft.com/office/drawing/2014/main" id="{AFC12439-0E3A-1345-AD4D-0DDD973D9572}"/>
              </a:ext>
            </a:extLst>
          </p:cNvPr>
          <p:cNvSpPr>
            <a:spLocks noGrp="1"/>
          </p:cNvSpPr>
          <p:nvPr>
            <p:ph type="body" idx="21" hasCustomPrompt="1"/>
          </p:nvPr>
        </p:nvSpPr>
        <p:spPr>
          <a:xfrm>
            <a:off x="945795" y="48427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6697020"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5948827"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6121111" y="26274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6697020"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5948827"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 Placeholder 2">
            <a:extLst>
              <a:ext uri="{FF2B5EF4-FFF2-40B4-BE49-F238E27FC236}">
                <a16:creationId xmlns:a16="http://schemas.microsoft.com/office/drawing/2014/main" id="{7485517D-583A-1F4E-9956-691CA0A7F8C7}"/>
              </a:ext>
            </a:extLst>
          </p:cNvPr>
          <p:cNvSpPr>
            <a:spLocks noGrp="1"/>
          </p:cNvSpPr>
          <p:nvPr>
            <p:ph type="body" idx="25" hasCustomPrompt="1"/>
          </p:nvPr>
        </p:nvSpPr>
        <p:spPr>
          <a:xfrm>
            <a:off x="6121111" y="3711540"/>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95" name="Text Placeholder 2">
            <a:extLst>
              <a:ext uri="{FF2B5EF4-FFF2-40B4-BE49-F238E27FC236}">
                <a16:creationId xmlns:a16="http://schemas.microsoft.com/office/drawing/2014/main" id="{C8A38874-6875-814E-A65E-3452799A8422}"/>
              </a:ext>
            </a:extLst>
          </p:cNvPr>
          <p:cNvSpPr>
            <a:spLocks noGrp="1"/>
          </p:cNvSpPr>
          <p:nvPr>
            <p:ph type="body" idx="26" hasCustomPrompt="1"/>
          </p:nvPr>
        </p:nvSpPr>
        <p:spPr>
          <a:xfrm>
            <a:off x="6697020"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6 Here&gt; </a:t>
            </a:r>
          </a:p>
        </p:txBody>
      </p:sp>
      <p:sp>
        <p:nvSpPr>
          <p:cNvPr id="96" name="Oval 95">
            <a:extLst>
              <a:ext uri="{FF2B5EF4-FFF2-40B4-BE49-F238E27FC236}">
                <a16:creationId xmlns:a16="http://schemas.microsoft.com/office/drawing/2014/main" id="{A452A535-F780-D640-87F1-D9AA91982B91}"/>
              </a:ext>
            </a:extLst>
          </p:cNvPr>
          <p:cNvSpPr/>
          <p:nvPr userDrawn="1"/>
        </p:nvSpPr>
        <p:spPr>
          <a:xfrm>
            <a:off x="5948827"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ext Placeholder 2">
            <a:extLst>
              <a:ext uri="{FF2B5EF4-FFF2-40B4-BE49-F238E27FC236}">
                <a16:creationId xmlns:a16="http://schemas.microsoft.com/office/drawing/2014/main" id="{3A7FCE02-F29C-4E4D-87CA-8ACCB7925FF0}"/>
              </a:ext>
            </a:extLst>
          </p:cNvPr>
          <p:cNvSpPr>
            <a:spLocks noGrp="1"/>
          </p:cNvSpPr>
          <p:nvPr>
            <p:ph type="body" idx="27" hasCustomPrompt="1"/>
          </p:nvPr>
        </p:nvSpPr>
        <p:spPr>
          <a:xfrm>
            <a:off x="6121111" y="484275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4038600" y="6356350"/>
            <a:ext cx="4114800" cy="365125"/>
          </a:xfrm>
          <a:prstGeom prst="rect">
            <a:avLst/>
          </a:prstGeom>
        </p:spPr>
        <p:txBody>
          <a:bodyPr/>
          <a:lstStyle/>
          <a:p>
            <a:r>
              <a:rPr lang="en-US" dirty="0"/>
              <a:t>www.nachc.org</a:t>
            </a:r>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773511" y="624979"/>
            <a:ext cx="4423522"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INSERT AGENDA NAME HERE</a:t>
            </a:r>
            <a:endParaRPr lang="ru-RU" dirty="0"/>
          </a:p>
        </p:txBody>
      </p:sp>
    </p:spTree>
    <p:extLst>
      <p:ext uri="{BB962C8B-B14F-4D97-AF65-F5344CB8AC3E}">
        <p14:creationId xmlns:p14="http://schemas.microsoft.com/office/powerpoint/2010/main" val="2002765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643322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6433220"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SECTION</a:t>
            </a:r>
            <a:br>
              <a:rPr lang="en-US" dirty="0"/>
            </a:br>
            <a:r>
              <a:rPr lang="en-US" dirty="0"/>
              <a:t>NAME</a:t>
            </a:r>
            <a:endParaRPr lang="ru-RU" dirty="0"/>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6433220" y="2539926"/>
            <a:ext cx="4667171" cy="2946474"/>
          </a:xfrm>
          <a:prstGeom prst="rect">
            <a:avLst/>
          </a:prstGeom>
        </p:spPr>
        <p:txBody>
          <a:bodyPr>
            <a:normAutofit/>
          </a:bodyPr>
          <a:lstStyle>
            <a:lvl1pPr>
              <a:lnSpc>
                <a:spcPct val="100000"/>
              </a:lnSpc>
              <a:defRPr lang="en-US" sz="2000" b="0" i="0" baseline="0" dirty="0">
                <a:solidFill>
                  <a:schemeClr val="tx2"/>
                </a:solidFill>
                <a:latin typeface="+mn-lt"/>
                <a:ea typeface="Tahoma" charset="0"/>
                <a:cs typeface="Tahoma" charset="0"/>
              </a:defRPr>
            </a:lvl1pPr>
          </a:lstStyle>
          <a:p>
            <a:pPr marL="228600" lvl="0" indent="-228600">
              <a:lnSpc>
                <a:spcPct val="150000"/>
              </a:lnSpc>
            </a:pPr>
            <a:r>
              <a:rPr lang="en-US" dirty="0"/>
              <a:t>Body text should be 20 pt. Calibri font, 20 point font. </a:t>
            </a:r>
          </a:p>
          <a:p>
            <a:pPr marL="228600" lvl="0" indent="-228600">
              <a:lnSpc>
                <a:spcPct val="150000"/>
              </a:lnSpc>
            </a:pPr>
            <a:r>
              <a:rPr lang="en-US" dirty="0"/>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1" y="0"/>
            <a:ext cx="50929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5092995" y="0"/>
            <a:ext cx="3615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6433220" y="6088780"/>
            <a:ext cx="3157347" cy="769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6527005" y="6223407"/>
            <a:ext cx="2872176" cy="414897"/>
          </a:xfrm>
          <a:prstGeom prst="rect">
            <a:avLst/>
          </a:prstGeom>
        </p:spPr>
        <p:txBody>
          <a:bodyPr anchor="ctr">
            <a:noAutofit/>
          </a:bodyPr>
          <a:lstStyle>
            <a:lvl1pPr>
              <a:defRPr lang="en-US" sz="1600" b="1" i="0" baseline="0" dirty="0">
                <a:solidFill>
                  <a:schemeClr val="bg1"/>
                </a:solidFill>
                <a:latin typeface="+mj-lt"/>
                <a:ea typeface="Tahoma" charset="0"/>
                <a:cs typeface="Tahoma" charset="0"/>
              </a:defRPr>
            </a:lvl1pPr>
          </a:lstStyle>
          <a:p>
            <a:pPr marL="0" lvl="0" indent="0">
              <a:lnSpc>
                <a:spcPct val="150000"/>
              </a:lnSpc>
              <a:buNone/>
            </a:pPr>
            <a:r>
              <a:rPr lang="en-US" dirty="0"/>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10569284" y="6356350"/>
            <a:ext cx="7845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1814784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7" name="Rectangle 13">
            <a:extLst>
              <a:ext uri="{FF2B5EF4-FFF2-40B4-BE49-F238E27FC236}">
                <a16:creationId xmlns:a16="http://schemas.microsoft.com/office/drawing/2014/main" id="{6541A597-D5AE-7C40-B214-C8D44DBB431D}"/>
              </a:ext>
            </a:extLst>
          </p:cNvPr>
          <p:cNvSpPr/>
          <p:nvPr userDrawn="1"/>
        </p:nvSpPr>
        <p:spPr>
          <a:xfrm>
            <a:off x="-79744" y="-41478"/>
            <a:ext cx="4004172" cy="6922760"/>
          </a:xfrm>
          <a:custGeom>
            <a:avLst/>
            <a:gdLst>
              <a:gd name="connsiteX0" fmla="*/ 0 w 4735286"/>
              <a:gd name="connsiteY0" fmla="*/ 0 h 6858000"/>
              <a:gd name="connsiteX1" fmla="*/ 4735286 w 4735286"/>
              <a:gd name="connsiteY1" fmla="*/ 0 h 6858000"/>
              <a:gd name="connsiteX2" fmla="*/ 4735286 w 4735286"/>
              <a:gd name="connsiteY2" fmla="*/ 6858000 h 6858000"/>
              <a:gd name="connsiteX3" fmla="*/ 0 w 4735286"/>
              <a:gd name="connsiteY3" fmla="*/ 6858000 h 6858000"/>
              <a:gd name="connsiteX4" fmla="*/ 0 w 4735286"/>
              <a:gd name="connsiteY4" fmla="*/ 0 h 6858000"/>
              <a:gd name="connsiteX0" fmla="*/ 0 w 4735286"/>
              <a:gd name="connsiteY0" fmla="*/ 0 h 6863080"/>
              <a:gd name="connsiteX1" fmla="*/ 4735286 w 4735286"/>
              <a:gd name="connsiteY1" fmla="*/ 0 h 6863080"/>
              <a:gd name="connsiteX2" fmla="*/ 3495766 w 4735286"/>
              <a:gd name="connsiteY2" fmla="*/ 6863080 h 6863080"/>
              <a:gd name="connsiteX3" fmla="*/ 0 w 4735286"/>
              <a:gd name="connsiteY3" fmla="*/ 6858000 h 6863080"/>
              <a:gd name="connsiteX4" fmla="*/ 0 w 4735286"/>
              <a:gd name="connsiteY4" fmla="*/ 0 h 6863080"/>
              <a:gd name="connsiteX0" fmla="*/ 0 w 4735286"/>
              <a:gd name="connsiteY0" fmla="*/ 0 h 6858000"/>
              <a:gd name="connsiteX1" fmla="*/ 4735286 w 4735286"/>
              <a:gd name="connsiteY1" fmla="*/ 0 h 6858000"/>
              <a:gd name="connsiteX2" fmla="*/ 3058886 w 4735286"/>
              <a:gd name="connsiteY2" fmla="*/ 6852920 h 6858000"/>
              <a:gd name="connsiteX3" fmla="*/ 0 w 4735286"/>
              <a:gd name="connsiteY3" fmla="*/ 6858000 h 6858000"/>
              <a:gd name="connsiteX4" fmla="*/ 0 w 4735286"/>
              <a:gd name="connsiteY4" fmla="*/ 0 h 6858000"/>
              <a:gd name="connsiteX0" fmla="*/ 0 w 4735286"/>
              <a:gd name="connsiteY0" fmla="*/ 0 h 6858000"/>
              <a:gd name="connsiteX1" fmla="*/ 4735286 w 4735286"/>
              <a:gd name="connsiteY1" fmla="*/ 0 h 6858000"/>
              <a:gd name="connsiteX2" fmla="*/ 2713446 w 4735286"/>
              <a:gd name="connsiteY2" fmla="*/ 6852920 h 6858000"/>
              <a:gd name="connsiteX3" fmla="*/ 0 w 4735286"/>
              <a:gd name="connsiteY3" fmla="*/ 6858000 h 6858000"/>
              <a:gd name="connsiteX4" fmla="*/ 0 w 4735286"/>
              <a:gd name="connsiteY4" fmla="*/ 0 h 6858000"/>
              <a:gd name="connsiteX0" fmla="*/ 0 w 4735286"/>
              <a:gd name="connsiteY0" fmla="*/ 0 h 6863080"/>
              <a:gd name="connsiteX1" fmla="*/ 4735286 w 4735286"/>
              <a:gd name="connsiteY1" fmla="*/ 0 h 6863080"/>
              <a:gd name="connsiteX2" fmla="*/ 2921726 w 4735286"/>
              <a:gd name="connsiteY2" fmla="*/ 6863080 h 6863080"/>
              <a:gd name="connsiteX3" fmla="*/ 0 w 4735286"/>
              <a:gd name="connsiteY3" fmla="*/ 6858000 h 6863080"/>
              <a:gd name="connsiteX4" fmla="*/ 0 w 4735286"/>
              <a:gd name="connsiteY4" fmla="*/ 0 h 6863080"/>
              <a:gd name="connsiteX0" fmla="*/ 0 w 4425406"/>
              <a:gd name="connsiteY0" fmla="*/ 5080 h 6868160"/>
              <a:gd name="connsiteX1" fmla="*/ 4425406 w 4425406"/>
              <a:gd name="connsiteY1" fmla="*/ 0 h 6868160"/>
              <a:gd name="connsiteX2" fmla="*/ 2921726 w 4425406"/>
              <a:gd name="connsiteY2" fmla="*/ 6868160 h 6868160"/>
              <a:gd name="connsiteX3" fmla="*/ 0 w 4425406"/>
              <a:gd name="connsiteY3" fmla="*/ 6863080 h 6868160"/>
              <a:gd name="connsiteX4" fmla="*/ 0 w 4425406"/>
              <a:gd name="connsiteY4" fmla="*/ 5080 h 6868160"/>
              <a:gd name="connsiteX0" fmla="*/ 0 w 4156166"/>
              <a:gd name="connsiteY0" fmla="*/ 0 h 6863080"/>
              <a:gd name="connsiteX1" fmla="*/ 4156166 w 4156166"/>
              <a:gd name="connsiteY1" fmla="*/ 0 h 6863080"/>
              <a:gd name="connsiteX2" fmla="*/ 2921726 w 4156166"/>
              <a:gd name="connsiteY2" fmla="*/ 6863080 h 6863080"/>
              <a:gd name="connsiteX3" fmla="*/ 0 w 4156166"/>
              <a:gd name="connsiteY3" fmla="*/ 6858000 h 6863080"/>
              <a:gd name="connsiteX4" fmla="*/ 0 w 4156166"/>
              <a:gd name="connsiteY4" fmla="*/ 0 h 6863080"/>
              <a:gd name="connsiteX0" fmla="*/ 0 w 3993606"/>
              <a:gd name="connsiteY0" fmla="*/ 0 h 6863080"/>
              <a:gd name="connsiteX1" fmla="*/ 3993606 w 3993606"/>
              <a:gd name="connsiteY1" fmla="*/ 0 h 6863080"/>
              <a:gd name="connsiteX2" fmla="*/ 2921726 w 3993606"/>
              <a:gd name="connsiteY2" fmla="*/ 6863080 h 6863080"/>
              <a:gd name="connsiteX3" fmla="*/ 0 w 3993606"/>
              <a:gd name="connsiteY3" fmla="*/ 6858000 h 6863080"/>
              <a:gd name="connsiteX4" fmla="*/ 0 w 3993606"/>
              <a:gd name="connsiteY4" fmla="*/ 0 h 6863080"/>
              <a:gd name="connsiteX0" fmla="*/ 0 w 3770086"/>
              <a:gd name="connsiteY0" fmla="*/ 10160 h 6873240"/>
              <a:gd name="connsiteX1" fmla="*/ 3770086 w 3770086"/>
              <a:gd name="connsiteY1" fmla="*/ 0 h 6873240"/>
              <a:gd name="connsiteX2" fmla="*/ 2921726 w 3770086"/>
              <a:gd name="connsiteY2" fmla="*/ 6873240 h 6873240"/>
              <a:gd name="connsiteX3" fmla="*/ 0 w 3770086"/>
              <a:gd name="connsiteY3" fmla="*/ 6868160 h 6873240"/>
              <a:gd name="connsiteX4" fmla="*/ 0 w 3770086"/>
              <a:gd name="connsiteY4" fmla="*/ 10160 h 6873240"/>
              <a:gd name="connsiteX0" fmla="*/ 0 w 4008846"/>
              <a:gd name="connsiteY0" fmla="*/ 0 h 6863080"/>
              <a:gd name="connsiteX1" fmla="*/ 4008846 w 4008846"/>
              <a:gd name="connsiteY1" fmla="*/ 0 h 6863080"/>
              <a:gd name="connsiteX2" fmla="*/ 2921726 w 4008846"/>
              <a:gd name="connsiteY2" fmla="*/ 6863080 h 6863080"/>
              <a:gd name="connsiteX3" fmla="*/ 0 w 4008846"/>
              <a:gd name="connsiteY3" fmla="*/ 6858000 h 6863080"/>
              <a:gd name="connsiteX4" fmla="*/ 0 w 4008846"/>
              <a:gd name="connsiteY4" fmla="*/ 0 h 6863080"/>
              <a:gd name="connsiteX0" fmla="*/ 0 w 4942217"/>
              <a:gd name="connsiteY0" fmla="*/ 0 h 6863080"/>
              <a:gd name="connsiteX1" fmla="*/ 4942217 w 4942217"/>
              <a:gd name="connsiteY1" fmla="*/ 0 h 6863080"/>
              <a:gd name="connsiteX2" fmla="*/ 2921726 w 4942217"/>
              <a:gd name="connsiteY2" fmla="*/ 6863080 h 6863080"/>
              <a:gd name="connsiteX3" fmla="*/ 0 w 4942217"/>
              <a:gd name="connsiteY3" fmla="*/ 6858000 h 6863080"/>
              <a:gd name="connsiteX4" fmla="*/ 0 w 4942217"/>
              <a:gd name="connsiteY4" fmla="*/ 0 h 6863080"/>
              <a:gd name="connsiteX0" fmla="*/ 757238 w 4942217"/>
              <a:gd name="connsiteY0" fmla="*/ 0 h 6877368"/>
              <a:gd name="connsiteX1" fmla="*/ 4942217 w 4942217"/>
              <a:gd name="connsiteY1" fmla="*/ 14288 h 6877368"/>
              <a:gd name="connsiteX2" fmla="*/ 2921726 w 4942217"/>
              <a:gd name="connsiteY2" fmla="*/ 6877368 h 6877368"/>
              <a:gd name="connsiteX3" fmla="*/ 0 w 4942217"/>
              <a:gd name="connsiteY3" fmla="*/ 6872288 h 6877368"/>
              <a:gd name="connsiteX4" fmla="*/ 757238 w 4942217"/>
              <a:gd name="connsiteY4" fmla="*/ 0 h 6877368"/>
              <a:gd name="connsiteX0" fmla="*/ 1271588 w 4942217"/>
              <a:gd name="connsiteY0" fmla="*/ 0 h 6863081"/>
              <a:gd name="connsiteX1" fmla="*/ 4942217 w 4942217"/>
              <a:gd name="connsiteY1" fmla="*/ 1 h 6863081"/>
              <a:gd name="connsiteX2" fmla="*/ 2921726 w 4942217"/>
              <a:gd name="connsiteY2" fmla="*/ 6863081 h 6863081"/>
              <a:gd name="connsiteX3" fmla="*/ 0 w 4942217"/>
              <a:gd name="connsiteY3" fmla="*/ 6858001 h 6863081"/>
              <a:gd name="connsiteX4" fmla="*/ 1271588 w 4942217"/>
              <a:gd name="connsiteY4" fmla="*/ 0 h 6863081"/>
              <a:gd name="connsiteX0" fmla="*/ 1028700 w 4942217"/>
              <a:gd name="connsiteY0" fmla="*/ 14286 h 6863080"/>
              <a:gd name="connsiteX1" fmla="*/ 4942217 w 4942217"/>
              <a:gd name="connsiteY1" fmla="*/ 0 h 6863080"/>
              <a:gd name="connsiteX2" fmla="*/ 2921726 w 4942217"/>
              <a:gd name="connsiteY2" fmla="*/ 6863080 h 6863080"/>
              <a:gd name="connsiteX3" fmla="*/ 0 w 4942217"/>
              <a:gd name="connsiteY3" fmla="*/ 6858000 h 6863080"/>
              <a:gd name="connsiteX4" fmla="*/ 1028700 w 4942217"/>
              <a:gd name="connsiteY4" fmla="*/ 14286 h 6863080"/>
              <a:gd name="connsiteX0" fmla="*/ 428625 w 4342142"/>
              <a:gd name="connsiteY0" fmla="*/ 14286 h 6872288"/>
              <a:gd name="connsiteX1" fmla="*/ 4342142 w 4342142"/>
              <a:gd name="connsiteY1" fmla="*/ 0 h 6872288"/>
              <a:gd name="connsiteX2" fmla="*/ 2321651 w 4342142"/>
              <a:gd name="connsiteY2" fmla="*/ 6863080 h 6872288"/>
              <a:gd name="connsiteX3" fmla="*/ 0 w 4342142"/>
              <a:gd name="connsiteY3" fmla="*/ 6872288 h 6872288"/>
              <a:gd name="connsiteX4" fmla="*/ 428625 w 4342142"/>
              <a:gd name="connsiteY4" fmla="*/ 14286 h 6872288"/>
              <a:gd name="connsiteX0" fmla="*/ 0 w 3913517"/>
              <a:gd name="connsiteY0" fmla="*/ 14286 h 6900863"/>
              <a:gd name="connsiteX1" fmla="*/ 3913517 w 3913517"/>
              <a:gd name="connsiteY1" fmla="*/ 0 h 6900863"/>
              <a:gd name="connsiteX2" fmla="*/ 1893026 w 3913517"/>
              <a:gd name="connsiteY2" fmla="*/ 6863080 h 6900863"/>
              <a:gd name="connsiteX3" fmla="*/ 42863 w 3913517"/>
              <a:gd name="connsiteY3" fmla="*/ 6900863 h 6900863"/>
              <a:gd name="connsiteX4" fmla="*/ 0 w 3913517"/>
              <a:gd name="connsiteY4" fmla="*/ 14286 h 6900863"/>
              <a:gd name="connsiteX0" fmla="*/ 42862 w 3956379"/>
              <a:gd name="connsiteY0" fmla="*/ 14286 h 6915150"/>
              <a:gd name="connsiteX1" fmla="*/ 3956379 w 3956379"/>
              <a:gd name="connsiteY1" fmla="*/ 0 h 6915150"/>
              <a:gd name="connsiteX2" fmla="*/ 1935888 w 3956379"/>
              <a:gd name="connsiteY2" fmla="*/ 6863080 h 6915150"/>
              <a:gd name="connsiteX3" fmla="*/ 0 w 3956379"/>
              <a:gd name="connsiteY3" fmla="*/ 6915150 h 6915150"/>
              <a:gd name="connsiteX4" fmla="*/ 42862 w 3956379"/>
              <a:gd name="connsiteY4" fmla="*/ 14286 h 6915150"/>
              <a:gd name="connsiteX0" fmla="*/ 28574 w 3956379"/>
              <a:gd name="connsiteY0" fmla="*/ 0 h 6943726"/>
              <a:gd name="connsiteX1" fmla="*/ 3956379 w 3956379"/>
              <a:gd name="connsiteY1" fmla="*/ 28576 h 6943726"/>
              <a:gd name="connsiteX2" fmla="*/ 1935888 w 3956379"/>
              <a:gd name="connsiteY2" fmla="*/ 6891656 h 6943726"/>
              <a:gd name="connsiteX3" fmla="*/ 0 w 3956379"/>
              <a:gd name="connsiteY3" fmla="*/ 6943726 h 6943726"/>
              <a:gd name="connsiteX4" fmla="*/ 28574 w 3956379"/>
              <a:gd name="connsiteY4" fmla="*/ 0 h 6943726"/>
              <a:gd name="connsiteX0" fmla="*/ 28574 w 3956379"/>
              <a:gd name="connsiteY0" fmla="*/ 0 h 6943726"/>
              <a:gd name="connsiteX1" fmla="*/ 3956379 w 3956379"/>
              <a:gd name="connsiteY1" fmla="*/ 7060 h 6943726"/>
              <a:gd name="connsiteX2" fmla="*/ 1935888 w 3956379"/>
              <a:gd name="connsiteY2" fmla="*/ 6891656 h 6943726"/>
              <a:gd name="connsiteX3" fmla="*/ 0 w 3956379"/>
              <a:gd name="connsiteY3" fmla="*/ 6943726 h 6943726"/>
              <a:gd name="connsiteX4" fmla="*/ 28574 w 3956379"/>
              <a:gd name="connsiteY4" fmla="*/ 0 h 6943726"/>
              <a:gd name="connsiteX0" fmla="*/ 28574 w 3961757"/>
              <a:gd name="connsiteY0" fmla="*/ 0 h 6943726"/>
              <a:gd name="connsiteX1" fmla="*/ 3961757 w 3961757"/>
              <a:gd name="connsiteY1" fmla="*/ 7060 h 6943726"/>
              <a:gd name="connsiteX2" fmla="*/ 1935888 w 3961757"/>
              <a:gd name="connsiteY2" fmla="*/ 6891656 h 6943726"/>
              <a:gd name="connsiteX3" fmla="*/ 0 w 3961757"/>
              <a:gd name="connsiteY3" fmla="*/ 6943726 h 6943726"/>
              <a:gd name="connsiteX4" fmla="*/ 28574 w 3961757"/>
              <a:gd name="connsiteY4" fmla="*/ 0 h 6943726"/>
              <a:gd name="connsiteX0" fmla="*/ 12438 w 3961757"/>
              <a:gd name="connsiteY0" fmla="*/ 0 h 6938348"/>
              <a:gd name="connsiteX1" fmla="*/ 3961757 w 3961757"/>
              <a:gd name="connsiteY1" fmla="*/ 1682 h 6938348"/>
              <a:gd name="connsiteX2" fmla="*/ 1935888 w 3961757"/>
              <a:gd name="connsiteY2" fmla="*/ 6886278 h 6938348"/>
              <a:gd name="connsiteX3" fmla="*/ 0 w 3961757"/>
              <a:gd name="connsiteY3" fmla="*/ 6938348 h 6938348"/>
              <a:gd name="connsiteX4" fmla="*/ 12438 w 3961757"/>
              <a:gd name="connsiteY4" fmla="*/ 0 h 6938348"/>
              <a:gd name="connsiteX0" fmla="*/ 12438 w 3961757"/>
              <a:gd name="connsiteY0" fmla="*/ 0 h 6959863"/>
              <a:gd name="connsiteX1" fmla="*/ 3961757 w 3961757"/>
              <a:gd name="connsiteY1" fmla="*/ 23197 h 6959863"/>
              <a:gd name="connsiteX2" fmla="*/ 1935888 w 3961757"/>
              <a:gd name="connsiteY2" fmla="*/ 6907793 h 6959863"/>
              <a:gd name="connsiteX3" fmla="*/ 0 w 3961757"/>
              <a:gd name="connsiteY3" fmla="*/ 6959863 h 6959863"/>
              <a:gd name="connsiteX4" fmla="*/ 12438 w 3961757"/>
              <a:gd name="connsiteY4" fmla="*/ 0 h 6959863"/>
              <a:gd name="connsiteX0" fmla="*/ 12438 w 3961757"/>
              <a:gd name="connsiteY0" fmla="*/ 0 h 6959863"/>
              <a:gd name="connsiteX1" fmla="*/ 3961757 w 3961757"/>
              <a:gd name="connsiteY1" fmla="*/ 1682 h 6959863"/>
              <a:gd name="connsiteX2" fmla="*/ 1935888 w 3961757"/>
              <a:gd name="connsiteY2" fmla="*/ 6907793 h 6959863"/>
              <a:gd name="connsiteX3" fmla="*/ 0 w 3961757"/>
              <a:gd name="connsiteY3" fmla="*/ 6959863 h 6959863"/>
              <a:gd name="connsiteX4" fmla="*/ 12438 w 3961757"/>
              <a:gd name="connsiteY4" fmla="*/ 0 h 6959863"/>
              <a:gd name="connsiteX0" fmla="*/ 0 w 3972275"/>
              <a:gd name="connsiteY0" fmla="*/ 0 h 6963689"/>
              <a:gd name="connsiteX1" fmla="*/ 3972275 w 3972275"/>
              <a:gd name="connsiteY1" fmla="*/ 5508 h 6963689"/>
              <a:gd name="connsiteX2" fmla="*/ 1946406 w 3972275"/>
              <a:gd name="connsiteY2" fmla="*/ 6911619 h 6963689"/>
              <a:gd name="connsiteX3" fmla="*/ 10518 w 3972275"/>
              <a:gd name="connsiteY3" fmla="*/ 6963689 h 6963689"/>
              <a:gd name="connsiteX4" fmla="*/ 0 w 3972275"/>
              <a:gd name="connsiteY4" fmla="*/ 0 h 6963689"/>
              <a:gd name="connsiteX0" fmla="*/ 0 w 3972275"/>
              <a:gd name="connsiteY0" fmla="*/ 0 h 6944025"/>
              <a:gd name="connsiteX1" fmla="*/ 3972275 w 3972275"/>
              <a:gd name="connsiteY1" fmla="*/ 5508 h 6944025"/>
              <a:gd name="connsiteX2" fmla="*/ 1946406 w 3972275"/>
              <a:gd name="connsiteY2" fmla="*/ 6911619 h 6944025"/>
              <a:gd name="connsiteX3" fmla="*/ 10518 w 3972275"/>
              <a:gd name="connsiteY3" fmla="*/ 6944025 h 6944025"/>
              <a:gd name="connsiteX4" fmla="*/ 0 w 3972275"/>
              <a:gd name="connsiteY4" fmla="*/ 0 h 6944025"/>
              <a:gd name="connsiteX0" fmla="*/ 0 w 3972275"/>
              <a:gd name="connsiteY0" fmla="*/ 0 h 6975414"/>
              <a:gd name="connsiteX1" fmla="*/ 3972275 w 3972275"/>
              <a:gd name="connsiteY1" fmla="*/ 5508 h 6975414"/>
              <a:gd name="connsiteX2" fmla="*/ 1946406 w 3972275"/>
              <a:gd name="connsiteY2" fmla="*/ 6975414 h 6975414"/>
              <a:gd name="connsiteX3" fmla="*/ 10518 w 3972275"/>
              <a:gd name="connsiteY3" fmla="*/ 6944025 h 6975414"/>
              <a:gd name="connsiteX4" fmla="*/ 0 w 3972275"/>
              <a:gd name="connsiteY4" fmla="*/ 0 h 6975414"/>
              <a:gd name="connsiteX0" fmla="*/ 0 w 3972275"/>
              <a:gd name="connsiteY0" fmla="*/ 15757 h 6969906"/>
              <a:gd name="connsiteX1" fmla="*/ 3972275 w 3972275"/>
              <a:gd name="connsiteY1" fmla="*/ 0 h 6969906"/>
              <a:gd name="connsiteX2" fmla="*/ 1946406 w 3972275"/>
              <a:gd name="connsiteY2" fmla="*/ 6969906 h 6969906"/>
              <a:gd name="connsiteX3" fmla="*/ 10518 w 3972275"/>
              <a:gd name="connsiteY3" fmla="*/ 6938517 h 6969906"/>
              <a:gd name="connsiteX4" fmla="*/ 0 w 3972275"/>
              <a:gd name="connsiteY4" fmla="*/ 15757 h 6969906"/>
              <a:gd name="connsiteX0" fmla="*/ 0 w 4004172"/>
              <a:gd name="connsiteY0" fmla="*/ 15757 h 6969906"/>
              <a:gd name="connsiteX1" fmla="*/ 4004172 w 4004172"/>
              <a:gd name="connsiteY1" fmla="*/ 0 h 6969906"/>
              <a:gd name="connsiteX2" fmla="*/ 1946406 w 4004172"/>
              <a:gd name="connsiteY2" fmla="*/ 6969906 h 6969906"/>
              <a:gd name="connsiteX3" fmla="*/ 10518 w 4004172"/>
              <a:gd name="connsiteY3" fmla="*/ 6938517 h 6969906"/>
              <a:gd name="connsiteX4" fmla="*/ 0 w 4004172"/>
              <a:gd name="connsiteY4" fmla="*/ 15757 h 6969906"/>
              <a:gd name="connsiteX0" fmla="*/ 0 w 4004172"/>
              <a:gd name="connsiteY0" fmla="*/ 15757 h 6969906"/>
              <a:gd name="connsiteX1" fmla="*/ 4004172 w 4004172"/>
              <a:gd name="connsiteY1" fmla="*/ 0 h 6969906"/>
              <a:gd name="connsiteX2" fmla="*/ 1946406 w 4004172"/>
              <a:gd name="connsiteY2" fmla="*/ 6969906 h 6969906"/>
              <a:gd name="connsiteX3" fmla="*/ 10518 w 4004172"/>
              <a:gd name="connsiteY3" fmla="*/ 6938517 h 6969906"/>
              <a:gd name="connsiteX4" fmla="*/ 0 w 4004172"/>
              <a:gd name="connsiteY4" fmla="*/ 15757 h 6969906"/>
              <a:gd name="connsiteX0" fmla="*/ 0 w 4004172"/>
              <a:gd name="connsiteY0" fmla="*/ 15757 h 6969906"/>
              <a:gd name="connsiteX1" fmla="*/ 4004172 w 4004172"/>
              <a:gd name="connsiteY1" fmla="*/ 0 h 6969906"/>
              <a:gd name="connsiteX2" fmla="*/ 1946406 w 4004172"/>
              <a:gd name="connsiteY2" fmla="*/ 6969906 h 6969906"/>
              <a:gd name="connsiteX3" fmla="*/ 10518 w 4004172"/>
              <a:gd name="connsiteY3" fmla="*/ 6938517 h 6969906"/>
              <a:gd name="connsiteX4" fmla="*/ 0 w 4004172"/>
              <a:gd name="connsiteY4" fmla="*/ 15757 h 6969906"/>
              <a:gd name="connsiteX0" fmla="*/ 0 w 4004172"/>
              <a:gd name="connsiteY0" fmla="*/ 0 h 6954149"/>
              <a:gd name="connsiteX1" fmla="*/ 4004172 w 4004172"/>
              <a:gd name="connsiteY1" fmla="*/ 16141 h 6954149"/>
              <a:gd name="connsiteX2" fmla="*/ 1946406 w 4004172"/>
              <a:gd name="connsiteY2" fmla="*/ 6954149 h 6954149"/>
              <a:gd name="connsiteX3" fmla="*/ 10518 w 4004172"/>
              <a:gd name="connsiteY3" fmla="*/ 6922760 h 6954149"/>
              <a:gd name="connsiteX4" fmla="*/ 0 w 4004172"/>
              <a:gd name="connsiteY4" fmla="*/ 0 h 6954149"/>
              <a:gd name="connsiteX0" fmla="*/ 0 w 4004172"/>
              <a:gd name="connsiteY0" fmla="*/ 0 h 6954149"/>
              <a:gd name="connsiteX1" fmla="*/ 4004172 w 4004172"/>
              <a:gd name="connsiteY1" fmla="*/ 16141 h 6954149"/>
              <a:gd name="connsiteX2" fmla="*/ 1946406 w 4004172"/>
              <a:gd name="connsiteY2" fmla="*/ 6954149 h 6954149"/>
              <a:gd name="connsiteX3" fmla="*/ 10518 w 4004172"/>
              <a:gd name="connsiteY3" fmla="*/ 6922760 h 6954149"/>
              <a:gd name="connsiteX4" fmla="*/ 0 w 4004172"/>
              <a:gd name="connsiteY4" fmla="*/ 0 h 6954149"/>
              <a:gd name="connsiteX0" fmla="*/ 0 w 4004172"/>
              <a:gd name="connsiteY0" fmla="*/ 0 h 6954149"/>
              <a:gd name="connsiteX1" fmla="*/ 4004172 w 4004172"/>
              <a:gd name="connsiteY1" fmla="*/ 16141 h 6954149"/>
              <a:gd name="connsiteX2" fmla="*/ 1946406 w 4004172"/>
              <a:gd name="connsiteY2" fmla="*/ 6954149 h 6954149"/>
              <a:gd name="connsiteX3" fmla="*/ 10518 w 4004172"/>
              <a:gd name="connsiteY3" fmla="*/ 6922760 h 6954149"/>
              <a:gd name="connsiteX4" fmla="*/ 0 w 4004172"/>
              <a:gd name="connsiteY4" fmla="*/ 0 h 6954149"/>
              <a:gd name="connsiteX0" fmla="*/ 0 w 4004172"/>
              <a:gd name="connsiteY0" fmla="*/ 0 h 6922760"/>
              <a:gd name="connsiteX1" fmla="*/ 4004172 w 4004172"/>
              <a:gd name="connsiteY1" fmla="*/ 16141 h 6922760"/>
              <a:gd name="connsiteX2" fmla="*/ 1943231 w 4004172"/>
              <a:gd name="connsiteY2" fmla="*/ 6922399 h 6922760"/>
              <a:gd name="connsiteX3" fmla="*/ 10518 w 4004172"/>
              <a:gd name="connsiteY3" fmla="*/ 6922760 h 6922760"/>
              <a:gd name="connsiteX4" fmla="*/ 0 w 4004172"/>
              <a:gd name="connsiteY4" fmla="*/ 0 h 6922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4172" h="6922760">
                <a:moveTo>
                  <a:pt x="0" y="0"/>
                </a:moveTo>
                <a:lnTo>
                  <a:pt x="4004172" y="16141"/>
                </a:lnTo>
                <a:lnTo>
                  <a:pt x="1943231" y="6922399"/>
                </a:lnTo>
                <a:lnTo>
                  <a:pt x="10518" y="6922760"/>
                </a:lnTo>
                <a:lnTo>
                  <a:pt x="0" y="0"/>
                </a:lnTo>
                <a:close/>
              </a:path>
            </a:pathLst>
          </a:cu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5">
            <a:extLst>
              <a:ext uri="{FF2B5EF4-FFF2-40B4-BE49-F238E27FC236}">
                <a16:creationId xmlns:a16="http://schemas.microsoft.com/office/drawing/2014/main" id="{D5815E0F-1928-5D45-B036-BC770EFCB289}"/>
              </a:ext>
            </a:extLst>
          </p:cNvPr>
          <p:cNvSpPr/>
          <p:nvPr userDrawn="1"/>
        </p:nvSpPr>
        <p:spPr>
          <a:xfrm>
            <a:off x="1202314" y="-18360"/>
            <a:ext cx="3836760" cy="6891111"/>
          </a:xfrm>
          <a:custGeom>
            <a:avLst/>
            <a:gdLst>
              <a:gd name="connsiteX0" fmla="*/ 0 w 1739900"/>
              <a:gd name="connsiteY0" fmla="*/ 6858000 h 6858000"/>
              <a:gd name="connsiteX1" fmla="*/ 434975 w 1739900"/>
              <a:gd name="connsiteY1" fmla="*/ 0 h 6858000"/>
              <a:gd name="connsiteX2" fmla="*/ 1739900 w 1739900"/>
              <a:gd name="connsiteY2" fmla="*/ 0 h 6858000"/>
              <a:gd name="connsiteX3" fmla="*/ 1304925 w 1739900"/>
              <a:gd name="connsiteY3" fmla="*/ 6858000 h 6858000"/>
              <a:gd name="connsiteX4" fmla="*/ 0 w 1739900"/>
              <a:gd name="connsiteY4" fmla="*/ 6858000 h 6858000"/>
              <a:gd name="connsiteX0" fmla="*/ 0 w 2362200"/>
              <a:gd name="connsiteY0" fmla="*/ 6858000 h 6858000"/>
              <a:gd name="connsiteX1" fmla="*/ 434975 w 2362200"/>
              <a:gd name="connsiteY1" fmla="*/ 0 h 6858000"/>
              <a:gd name="connsiteX2" fmla="*/ 2362200 w 2362200"/>
              <a:gd name="connsiteY2" fmla="*/ 0 h 6858000"/>
              <a:gd name="connsiteX3" fmla="*/ 1304925 w 2362200"/>
              <a:gd name="connsiteY3" fmla="*/ 6858000 h 6858000"/>
              <a:gd name="connsiteX4" fmla="*/ 0 w 2362200"/>
              <a:gd name="connsiteY4" fmla="*/ 6858000 h 6858000"/>
              <a:gd name="connsiteX0" fmla="*/ 0 w 2362200"/>
              <a:gd name="connsiteY0" fmla="*/ 6870700 h 6870700"/>
              <a:gd name="connsiteX1" fmla="*/ 1184275 w 2362200"/>
              <a:gd name="connsiteY1" fmla="*/ 0 h 6870700"/>
              <a:gd name="connsiteX2" fmla="*/ 2362200 w 2362200"/>
              <a:gd name="connsiteY2" fmla="*/ 12700 h 6870700"/>
              <a:gd name="connsiteX3" fmla="*/ 1304925 w 2362200"/>
              <a:gd name="connsiteY3" fmla="*/ 6870700 h 6870700"/>
              <a:gd name="connsiteX4" fmla="*/ 0 w 2362200"/>
              <a:gd name="connsiteY4" fmla="*/ 6870700 h 6870700"/>
              <a:gd name="connsiteX0" fmla="*/ 0 w 2362200"/>
              <a:gd name="connsiteY0" fmla="*/ 6858000 h 6858000"/>
              <a:gd name="connsiteX1" fmla="*/ 1095375 w 2362200"/>
              <a:gd name="connsiteY1" fmla="*/ 0 h 6858000"/>
              <a:gd name="connsiteX2" fmla="*/ 2362200 w 2362200"/>
              <a:gd name="connsiteY2" fmla="*/ 0 h 6858000"/>
              <a:gd name="connsiteX3" fmla="*/ 1304925 w 2362200"/>
              <a:gd name="connsiteY3" fmla="*/ 6858000 h 6858000"/>
              <a:gd name="connsiteX4" fmla="*/ 0 w 2362200"/>
              <a:gd name="connsiteY4" fmla="*/ 6858000 h 6858000"/>
              <a:gd name="connsiteX0" fmla="*/ 0 w 3156857"/>
              <a:gd name="connsiteY0" fmla="*/ 6865258 h 6865258"/>
              <a:gd name="connsiteX1" fmla="*/ 1095375 w 3156857"/>
              <a:gd name="connsiteY1" fmla="*/ 7258 h 6865258"/>
              <a:gd name="connsiteX2" fmla="*/ 3156857 w 3156857"/>
              <a:gd name="connsiteY2" fmla="*/ 0 h 6865258"/>
              <a:gd name="connsiteX3" fmla="*/ 1304925 w 3156857"/>
              <a:gd name="connsiteY3" fmla="*/ 6865258 h 6865258"/>
              <a:gd name="connsiteX4" fmla="*/ 0 w 3156857"/>
              <a:gd name="connsiteY4" fmla="*/ 6865258 h 6865258"/>
              <a:gd name="connsiteX0" fmla="*/ 0 w 3156857"/>
              <a:gd name="connsiteY0" fmla="*/ 6865258 h 6865258"/>
              <a:gd name="connsiteX1" fmla="*/ 2252889 w 3156857"/>
              <a:gd name="connsiteY1" fmla="*/ 3629 h 6865258"/>
              <a:gd name="connsiteX2" fmla="*/ 3156857 w 3156857"/>
              <a:gd name="connsiteY2" fmla="*/ 0 h 6865258"/>
              <a:gd name="connsiteX3" fmla="*/ 1304925 w 3156857"/>
              <a:gd name="connsiteY3" fmla="*/ 6865258 h 6865258"/>
              <a:gd name="connsiteX4" fmla="*/ 0 w 3156857"/>
              <a:gd name="connsiteY4" fmla="*/ 6865258 h 6865258"/>
              <a:gd name="connsiteX0" fmla="*/ 0 w 3156857"/>
              <a:gd name="connsiteY0" fmla="*/ 6865258 h 6865258"/>
              <a:gd name="connsiteX1" fmla="*/ 2038804 w 3156857"/>
              <a:gd name="connsiteY1" fmla="*/ 1 h 6865258"/>
              <a:gd name="connsiteX2" fmla="*/ 3156857 w 3156857"/>
              <a:gd name="connsiteY2" fmla="*/ 0 h 6865258"/>
              <a:gd name="connsiteX3" fmla="*/ 1304925 w 3156857"/>
              <a:gd name="connsiteY3" fmla="*/ 6865258 h 6865258"/>
              <a:gd name="connsiteX4" fmla="*/ 0 w 3156857"/>
              <a:gd name="connsiteY4" fmla="*/ 6865258 h 6865258"/>
              <a:gd name="connsiteX0" fmla="*/ 0 w 3156857"/>
              <a:gd name="connsiteY0" fmla="*/ 6865258 h 6865258"/>
              <a:gd name="connsiteX1" fmla="*/ 2038804 w 3156857"/>
              <a:gd name="connsiteY1" fmla="*/ 1 h 6865258"/>
              <a:gd name="connsiteX2" fmla="*/ 3156857 w 3156857"/>
              <a:gd name="connsiteY2" fmla="*/ 0 h 6865258"/>
              <a:gd name="connsiteX3" fmla="*/ 1304925 w 3156857"/>
              <a:gd name="connsiteY3" fmla="*/ 6865258 h 6865258"/>
              <a:gd name="connsiteX4" fmla="*/ 0 w 3156857"/>
              <a:gd name="connsiteY4" fmla="*/ 6865258 h 6865258"/>
              <a:gd name="connsiteX0" fmla="*/ 0 w 3820885"/>
              <a:gd name="connsiteY0" fmla="*/ 6858001 h 6865258"/>
              <a:gd name="connsiteX1" fmla="*/ 2702832 w 3820885"/>
              <a:gd name="connsiteY1" fmla="*/ 1 h 6865258"/>
              <a:gd name="connsiteX2" fmla="*/ 3820885 w 3820885"/>
              <a:gd name="connsiteY2" fmla="*/ 0 h 6865258"/>
              <a:gd name="connsiteX3" fmla="*/ 1968953 w 3820885"/>
              <a:gd name="connsiteY3" fmla="*/ 6865258 h 6865258"/>
              <a:gd name="connsiteX4" fmla="*/ 0 w 3820885"/>
              <a:gd name="connsiteY4" fmla="*/ 6858001 h 6865258"/>
              <a:gd name="connsiteX0" fmla="*/ 0 w 3820885"/>
              <a:gd name="connsiteY0" fmla="*/ 6868886 h 6868886"/>
              <a:gd name="connsiteX1" fmla="*/ 2702832 w 3820885"/>
              <a:gd name="connsiteY1" fmla="*/ 1 h 6868886"/>
              <a:gd name="connsiteX2" fmla="*/ 3820885 w 3820885"/>
              <a:gd name="connsiteY2" fmla="*/ 0 h 6868886"/>
              <a:gd name="connsiteX3" fmla="*/ 1968953 w 3820885"/>
              <a:gd name="connsiteY3" fmla="*/ 6865258 h 6868886"/>
              <a:gd name="connsiteX4" fmla="*/ 0 w 3820885"/>
              <a:gd name="connsiteY4" fmla="*/ 6868886 h 6868886"/>
              <a:gd name="connsiteX0" fmla="*/ 0 w 3820885"/>
              <a:gd name="connsiteY0" fmla="*/ 6868886 h 6868886"/>
              <a:gd name="connsiteX1" fmla="*/ 2702832 w 3820885"/>
              <a:gd name="connsiteY1" fmla="*/ 1 h 6868886"/>
              <a:gd name="connsiteX2" fmla="*/ 3820885 w 3820885"/>
              <a:gd name="connsiteY2" fmla="*/ 0 h 6868886"/>
              <a:gd name="connsiteX3" fmla="*/ 1743982 w 3820885"/>
              <a:gd name="connsiteY3" fmla="*/ 6858001 h 6868886"/>
              <a:gd name="connsiteX4" fmla="*/ 0 w 3820885"/>
              <a:gd name="connsiteY4" fmla="*/ 6868886 h 6868886"/>
              <a:gd name="connsiteX0" fmla="*/ 0 w 3820885"/>
              <a:gd name="connsiteY0" fmla="*/ 6868886 h 6868886"/>
              <a:gd name="connsiteX1" fmla="*/ 2702832 w 3820885"/>
              <a:gd name="connsiteY1" fmla="*/ 1 h 6868886"/>
              <a:gd name="connsiteX2" fmla="*/ 3820885 w 3820885"/>
              <a:gd name="connsiteY2" fmla="*/ 0 h 6868886"/>
              <a:gd name="connsiteX3" fmla="*/ 1355725 w 3820885"/>
              <a:gd name="connsiteY3" fmla="*/ 6850744 h 6868886"/>
              <a:gd name="connsiteX4" fmla="*/ 0 w 3820885"/>
              <a:gd name="connsiteY4" fmla="*/ 6868886 h 6868886"/>
              <a:gd name="connsiteX0" fmla="*/ 0 w 3820885"/>
              <a:gd name="connsiteY0" fmla="*/ 6868886 h 6868886"/>
              <a:gd name="connsiteX1" fmla="*/ 2702832 w 3820885"/>
              <a:gd name="connsiteY1" fmla="*/ 1 h 6868886"/>
              <a:gd name="connsiteX2" fmla="*/ 3820885 w 3820885"/>
              <a:gd name="connsiteY2" fmla="*/ 0 h 6868886"/>
              <a:gd name="connsiteX3" fmla="*/ 1014639 w 3820885"/>
              <a:gd name="connsiteY3" fmla="*/ 6832601 h 6868886"/>
              <a:gd name="connsiteX4" fmla="*/ 0 w 3820885"/>
              <a:gd name="connsiteY4" fmla="*/ 6868886 h 6868886"/>
              <a:gd name="connsiteX0" fmla="*/ 0 w 3820885"/>
              <a:gd name="connsiteY0" fmla="*/ 6868886 h 6868887"/>
              <a:gd name="connsiteX1" fmla="*/ 2702832 w 3820885"/>
              <a:gd name="connsiteY1" fmla="*/ 1 h 6868887"/>
              <a:gd name="connsiteX2" fmla="*/ 3820885 w 3820885"/>
              <a:gd name="connsiteY2" fmla="*/ 0 h 6868887"/>
              <a:gd name="connsiteX3" fmla="*/ 981982 w 3820885"/>
              <a:gd name="connsiteY3" fmla="*/ 6868887 h 6868887"/>
              <a:gd name="connsiteX4" fmla="*/ 0 w 3820885"/>
              <a:gd name="connsiteY4" fmla="*/ 6868886 h 6868887"/>
              <a:gd name="connsiteX0" fmla="*/ 0 w 3820885"/>
              <a:gd name="connsiteY0" fmla="*/ 6868886 h 6876144"/>
              <a:gd name="connsiteX1" fmla="*/ 2702832 w 3820885"/>
              <a:gd name="connsiteY1" fmla="*/ 1 h 6876144"/>
              <a:gd name="connsiteX2" fmla="*/ 3820885 w 3820885"/>
              <a:gd name="connsiteY2" fmla="*/ 0 h 6876144"/>
              <a:gd name="connsiteX3" fmla="*/ 989239 w 3820885"/>
              <a:gd name="connsiteY3" fmla="*/ 6876144 h 6876144"/>
              <a:gd name="connsiteX4" fmla="*/ 0 w 3820885"/>
              <a:gd name="connsiteY4" fmla="*/ 6868886 h 6876144"/>
              <a:gd name="connsiteX0" fmla="*/ 0 w 3820885"/>
              <a:gd name="connsiteY0" fmla="*/ 6868886 h 6891134"/>
              <a:gd name="connsiteX1" fmla="*/ 2702832 w 3820885"/>
              <a:gd name="connsiteY1" fmla="*/ 1 h 6891134"/>
              <a:gd name="connsiteX2" fmla="*/ 3820885 w 3820885"/>
              <a:gd name="connsiteY2" fmla="*/ 0 h 6891134"/>
              <a:gd name="connsiteX3" fmla="*/ 1109161 w 3820885"/>
              <a:gd name="connsiteY3" fmla="*/ 6891134 h 6891134"/>
              <a:gd name="connsiteX4" fmla="*/ 0 w 3820885"/>
              <a:gd name="connsiteY4" fmla="*/ 6868886 h 6891134"/>
              <a:gd name="connsiteX0" fmla="*/ 0 w 3820885"/>
              <a:gd name="connsiteY0" fmla="*/ 6868886 h 6906124"/>
              <a:gd name="connsiteX1" fmla="*/ 2702832 w 3820885"/>
              <a:gd name="connsiteY1" fmla="*/ 1 h 6906124"/>
              <a:gd name="connsiteX2" fmla="*/ 3820885 w 3820885"/>
              <a:gd name="connsiteY2" fmla="*/ 0 h 6906124"/>
              <a:gd name="connsiteX3" fmla="*/ 1214092 w 3820885"/>
              <a:gd name="connsiteY3" fmla="*/ 6906124 h 6906124"/>
              <a:gd name="connsiteX4" fmla="*/ 0 w 3820885"/>
              <a:gd name="connsiteY4" fmla="*/ 6868886 h 6906124"/>
              <a:gd name="connsiteX0" fmla="*/ 0 w 3820885"/>
              <a:gd name="connsiteY0" fmla="*/ 6868886 h 6875846"/>
              <a:gd name="connsiteX1" fmla="*/ 2702832 w 3820885"/>
              <a:gd name="connsiteY1" fmla="*/ 1 h 6875846"/>
              <a:gd name="connsiteX2" fmla="*/ 3820885 w 3820885"/>
              <a:gd name="connsiteY2" fmla="*/ 0 h 6875846"/>
              <a:gd name="connsiteX3" fmla="*/ 1208037 w 3820885"/>
              <a:gd name="connsiteY3" fmla="*/ 6875846 h 6875846"/>
              <a:gd name="connsiteX4" fmla="*/ 0 w 3820885"/>
              <a:gd name="connsiteY4" fmla="*/ 6868886 h 6875846"/>
              <a:gd name="connsiteX0" fmla="*/ 0 w 3820885"/>
              <a:gd name="connsiteY0" fmla="*/ 6868886 h 6869496"/>
              <a:gd name="connsiteX1" fmla="*/ 2702832 w 3820885"/>
              <a:gd name="connsiteY1" fmla="*/ 1 h 6869496"/>
              <a:gd name="connsiteX2" fmla="*/ 3820885 w 3820885"/>
              <a:gd name="connsiteY2" fmla="*/ 0 h 6869496"/>
              <a:gd name="connsiteX3" fmla="*/ 1138187 w 3820885"/>
              <a:gd name="connsiteY3" fmla="*/ 6869496 h 6869496"/>
              <a:gd name="connsiteX4" fmla="*/ 0 w 3820885"/>
              <a:gd name="connsiteY4" fmla="*/ 6868886 h 6869496"/>
              <a:gd name="connsiteX0" fmla="*/ 0 w 3820885"/>
              <a:gd name="connsiteY0" fmla="*/ 6868886 h 6885371"/>
              <a:gd name="connsiteX1" fmla="*/ 2702832 w 3820885"/>
              <a:gd name="connsiteY1" fmla="*/ 1 h 6885371"/>
              <a:gd name="connsiteX2" fmla="*/ 3820885 w 3820885"/>
              <a:gd name="connsiteY2" fmla="*/ 0 h 6885371"/>
              <a:gd name="connsiteX3" fmla="*/ 1135012 w 3820885"/>
              <a:gd name="connsiteY3" fmla="*/ 6885371 h 6885371"/>
              <a:gd name="connsiteX4" fmla="*/ 0 w 3820885"/>
              <a:gd name="connsiteY4" fmla="*/ 6868886 h 6885371"/>
              <a:gd name="connsiteX0" fmla="*/ 0 w 3836760"/>
              <a:gd name="connsiteY0" fmla="*/ 6891111 h 6891111"/>
              <a:gd name="connsiteX1" fmla="*/ 2718707 w 3836760"/>
              <a:gd name="connsiteY1" fmla="*/ 1 h 6891111"/>
              <a:gd name="connsiteX2" fmla="*/ 3836760 w 3836760"/>
              <a:gd name="connsiteY2" fmla="*/ 0 h 6891111"/>
              <a:gd name="connsiteX3" fmla="*/ 1150887 w 3836760"/>
              <a:gd name="connsiteY3" fmla="*/ 6885371 h 6891111"/>
              <a:gd name="connsiteX4" fmla="*/ 0 w 3836760"/>
              <a:gd name="connsiteY4" fmla="*/ 6891111 h 6891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760" h="6891111">
                <a:moveTo>
                  <a:pt x="0" y="6891111"/>
                </a:moveTo>
                <a:lnTo>
                  <a:pt x="2718707" y="1"/>
                </a:lnTo>
                <a:lnTo>
                  <a:pt x="3836760" y="0"/>
                </a:lnTo>
                <a:lnTo>
                  <a:pt x="1150887" y="6885371"/>
                </a:lnTo>
                <a:lnTo>
                  <a:pt x="0" y="6891111"/>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2441542" y="0"/>
            <a:ext cx="9766407"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031529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ONE COLUMN </a:t>
            </a:r>
            <a:br>
              <a:rPr lang="en-US" dirty="0"/>
            </a:br>
            <a:r>
              <a:rPr lang="en-US" dirty="0"/>
              <a:t>LAYOUT</a:t>
            </a:r>
            <a:endParaRPr lang="ru-RU" dirty="0"/>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1497404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TWO COLUMN </a:t>
            </a:r>
            <a:br>
              <a:rPr lang="en-US" dirty="0"/>
            </a:br>
            <a:r>
              <a:rPr lang="en-US" dirty="0"/>
              <a:t>LAYOUT</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4229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PRESENTER</a:t>
            </a:r>
            <a:br>
              <a:rPr lang="en-US" dirty="0"/>
            </a:br>
            <a:r>
              <a:rPr lang="en-US" dirty="0"/>
              <a:t>SLIDE</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6096000" y="19084"/>
            <a:ext cx="6044723" cy="683891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Tree>
    <p:extLst>
      <p:ext uri="{BB962C8B-B14F-4D97-AF65-F5344CB8AC3E}">
        <p14:creationId xmlns:p14="http://schemas.microsoft.com/office/powerpoint/2010/main" val="1651658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dirty="0"/>
              <a:t>www.nachc.org</a:t>
            </a:r>
          </a:p>
        </p:txBody>
      </p:sp>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TABLE </a:t>
            </a:r>
            <a:br>
              <a:rPr lang="en-US" dirty="0"/>
            </a:br>
            <a:r>
              <a:rPr lang="en-US" dirty="0"/>
              <a:t>SLIDE</a:t>
            </a:r>
            <a:endParaRPr lang="ru-RU" dirty="0"/>
          </a:p>
        </p:txBody>
      </p:sp>
    </p:spTree>
    <p:extLst>
      <p:ext uri="{BB962C8B-B14F-4D97-AF65-F5344CB8AC3E}">
        <p14:creationId xmlns:p14="http://schemas.microsoft.com/office/powerpoint/2010/main" val="4140719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4358080" y="-5996"/>
            <a:ext cx="3401854" cy="6858794"/>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4347936" cy="342900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3429001"/>
            <a:ext cx="4353008" cy="342900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826158"/>
            <a:ext cx="164552" cy="5205684"/>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7754863" y="0"/>
            <a:ext cx="4414791" cy="3429672"/>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7754861" y="3423401"/>
            <a:ext cx="4437137" cy="343459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603390"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8216301" y="4079721"/>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4622498"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8230916"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4590599" y="772995"/>
            <a:ext cx="301168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603390"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Tree>
    <p:extLst>
      <p:ext uri="{BB962C8B-B14F-4D97-AF65-F5344CB8AC3E}">
        <p14:creationId xmlns:p14="http://schemas.microsoft.com/office/powerpoint/2010/main" val="3896391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MEET THE TEAM</a:t>
            </a:r>
            <a:br>
              <a:rPr lang="en-US" dirty="0"/>
            </a:br>
            <a:r>
              <a:rPr lang="en-US" dirty="0"/>
              <a:t>SLIDE</a:t>
            </a:r>
            <a:endParaRPr lang="ru-RU" dirty="0"/>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306401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6102170"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2" name="Picture Placeholder 2">
            <a:extLst>
              <a:ext uri="{FF2B5EF4-FFF2-40B4-BE49-F238E27FC236}">
                <a16:creationId xmlns:a16="http://schemas.microsoft.com/office/drawing/2014/main" id="{763931B8-12D9-CA4D-9AAC-FE25E377D084}"/>
              </a:ext>
            </a:extLst>
          </p:cNvPr>
          <p:cNvSpPr>
            <a:spLocks noGrp="1"/>
          </p:cNvSpPr>
          <p:nvPr>
            <p:ph type="pic" sz="quarter" idx="26"/>
          </p:nvPr>
        </p:nvSpPr>
        <p:spPr>
          <a:xfrm>
            <a:off x="915384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1838"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273781"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5" name="Текст 3">
            <a:extLst>
              <a:ext uri="{FF2B5EF4-FFF2-40B4-BE49-F238E27FC236}">
                <a16:creationId xmlns:a16="http://schemas.microsoft.com/office/drawing/2014/main" id="{6625AB02-8FFA-A54B-9225-5DDA333EBE23}"/>
              </a:ext>
            </a:extLst>
          </p:cNvPr>
          <p:cNvSpPr>
            <a:spLocks noGrp="1"/>
          </p:cNvSpPr>
          <p:nvPr>
            <p:ph type="body" sz="quarter" idx="28" hasCustomPrompt="1"/>
          </p:nvPr>
        </p:nvSpPr>
        <p:spPr>
          <a:xfrm>
            <a:off x="3399753"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6" name="Текст 3">
            <a:extLst>
              <a:ext uri="{FF2B5EF4-FFF2-40B4-BE49-F238E27FC236}">
                <a16:creationId xmlns:a16="http://schemas.microsoft.com/office/drawing/2014/main" id="{5107C167-457F-CA4E-B5CB-958E00B3439B}"/>
              </a:ext>
            </a:extLst>
          </p:cNvPr>
          <p:cNvSpPr>
            <a:spLocks noGrp="1"/>
          </p:cNvSpPr>
          <p:nvPr>
            <p:ph type="body" sz="quarter" idx="29" hasCustomPrompt="1"/>
          </p:nvPr>
        </p:nvSpPr>
        <p:spPr>
          <a:xfrm>
            <a:off x="63343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7" name="Текст 3">
            <a:extLst>
              <a:ext uri="{FF2B5EF4-FFF2-40B4-BE49-F238E27FC236}">
                <a16:creationId xmlns:a16="http://schemas.microsoft.com/office/drawing/2014/main" id="{170F710B-2FE1-7948-B7DA-AC8C57BAE2D5}"/>
              </a:ext>
            </a:extLst>
          </p:cNvPr>
          <p:cNvSpPr>
            <a:spLocks noGrp="1"/>
          </p:cNvSpPr>
          <p:nvPr>
            <p:ph type="body" sz="quarter" idx="30" hasCustomPrompt="1"/>
          </p:nvPr>
        </p:nvSpPr>
        <p:spPr>
          <a:xfrm>
            <a:off x="95347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Tree>
    <p:extLst>
      <p:ext uri="{BB962C8B-B14F-4D97-AF65-F5344CB8AC3E}">
        <p14:creationId xmlns:p14="http://schemas.microsoft.com/office/powerpoint/2010/main" val="39370096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092048" y="4580731"/>
            <a:ext cx="6099952" cy="2277269"/>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dirty="0"/>
              <a:t>www.nachc.org</a:t>
            </a:r>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1"/>
            <a:ext cx="12192000" cy="4580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FULL COLOR </a:t>
            </a:r>
            <a:br>
              <a:rPr lang="en-US" dirty="0"/>
            </a:br>
            <a:r>
              <a:rPr lang="en-US" dirty="0"/>
              <a:t>LAYOUT</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773511" y="2539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773511" y="4825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4277091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dirty="0"/>
              <a:t>www.nachc.org</a:t>
            </a:r>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1">
            <a:extLst>
              <a:ext uri="{FF2B5EF4-FFF2-40B4-BE49-F238E27FC236}">
                <a16:creationId xmlns:a16="http://schemas.microsoft.com/office/drawing/2014/main" id="{B2B9FA5E-2408-A64F-9DAF-0FFBBB010DC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HEALTH CENTER RESOURCES SLIDE</a:t>
            </a:r>
            <a:endParaRPr lang="ru-RU" dirty="0"/>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4038600" y="2538008"/>
            <a:ext cx="7660008" cy="784830"/>
          </a:xfrm>
          <a:prstGeom prst="rect">
            <a:avLst/>
          </a:prstGeom>
          <a:noFill/>
        </p:spPr>
        <p:txBody>
          <a:bodyPr wrap="square" rtlCol="0">
            <a:spAutoFit/>
          </a:bodyPr>
          <a:lstStyle/>
          <a:p>
            <a:r>
              <a:rPr lang="en-US" sz="2000" b="1" dirty="0">
                <a:solidFill>
                  <a:schemeClr val="accent1"/>
                </a:solidFill>
              </a:rPr>
              <a:t>ARE YOU LOOKING FOR RESOURCES?</a:t>
            </a:r>
            <a:br>
              <a:rPr lang="en-US" sz="2000" b="1" dirty="0">
                <a:solidFill>
                  <a:schemeClr val="tx2"/>
                </a:solidFill>
              </a:rPr>
            </a:br>
            <a:endParaRPr lang="en-US" sz="500" b="1" dirty="0">
              <a:solidFill>
                <a:schemeClr val="tx2"/>
              </a:solidFill>
            </a:endParaRPr>
          </a:p>
          <a:p>
            <a:r>
              <a:rPr lang="en-US" sz="2000" dirty="0">
                <a:solidFill>
                  <a:schemeClr val="tx2"/>
                </a:solidFill>
              </a:rPr>
              <a:t>Please visit our website </a:t>
            </a:r>
            <a:r>
              <a:rPr lang="en-US" sz="2000" b="1" i="0" dirty="0">
                <a:solidFill>
                  <a:schemeClr val="tx2"/>
                </a:solidFill>
              </a:rPr>
              <a:t>www.healthcenterinfo.org</a:t>
            </a: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a:stretch>
            <a:fillRect/>
          </a:stretch>
        </p:blipFill>
        <p:spPr>
          <a:xfrm>
            <a:off x="4075175" y="3657600"/>
            <a:ext cx="5401729" cy="1295400"/>
          </a:xfrm>
          <a:prstGeom prst="rect">
            <a:avLst/>
          </a:prstGeom>
        </p:spPr>
      </p:pic>
    </p:spTree>
    <p:extLst>
      <p:ext uri="{BB962C8B-B14F-4D97-AF65-F5344CB8AC3E}">
        <p14:creationId xmlns:p14="http://schemas.microsoft.com/office/powerpoint/2010/main" val="1703442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98269" y="516835"/>
            <a:ext cx="2708367" cy="5824330"/>
          </a:xfrm>
          <a:prstGeom prst="rect">
            <a:avLst/>
          </a:prstGeom>
        </p:spPr>
      </p:pic>
      <p:sp>
        <p:nvSpPr>
          <p:cNvPr id="11" name="Рисунок 13">
            <a:extLst>
              <a:ext uri="{FF2B5EF4-FFF2-40B4-BE49-F238E27FC236}">
                <a16:creationId xmlns:a16="http://schemas.microsoft.com/office/drawing/2014/main" id="{5E095459-FE68-644C-BA08-50B964ABD037}"/>
              </a:ext>
            </a:extLst>
          </p:cNvPr>
          <p:cNvSpPr>
            <a:spLocks noGrp="1"/>
          </p:cNvSpPr>
          <p:nvPr>
            <p:ph type="pic" sz="quarter" idx="25" hasCustomPrompt="1"/>
          </p:nvPr>
        </p:nvSpPr>
        <p:spPr>
          <a:xfrm>
            <a:off x="8298269" y="723222"/>
            <a:ext cx="2413209" cy="5411556"/>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bg1"/>
            </a:fgClr>
            <a:bgClr>
              <a:schemeClr val="bg1">
                <a:lumMod val="75000"/>
              </a:schemeClr>
            </a:bgClr>
          </a:pattFill>
          <a:ln>
            <a:noFill/>
          </a:ln>
          <a:effectLst/>
          <a:scene3d>
            <a:camera prst="perspectiveFront">
              <a:rot lat="0" lon="899971"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dirty="0"/>
              <a:t>Click icon to add picture\</a:t>
            </a:r>
          </a:p>
        </p:txBody>
      </p:sp>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FOLLOW </a:t>
            </a:r>
            <a:br>
              <a:rPr lang="en-US" dirty="0"/>
            </a:br>
            <a:r>
              <a:rPr lang="en-US" dirty="0"/>
              <a:t>@NACHC</a:t>
            </a:r>
            <a:endParaRPr lang="ru-RU" dirty="0"/>
          </a:p>
        </p:txBody>
      </p:sp>
      <p:sp>
        <p:nvSpPr>
          <p:cNvPr id="6" name="Текст 3">
            <a:extLst>
              <a:ext uri="{FF2B5EF4-FFF2-40B4-BE49-F238E27FC236}">
                <a16:creationId xmlns:a16="http://schemas.microsoft.com/office/drawing/2014/main" id="{BE52EC39-9C26-0A4E-B26F-FB5B27D5CA3F}"/>
              </a:ext>
            </a:extLst>
          </p:cNvPr>
          <p:cNvSpPr>
            <a:spLocks noGrp="1"/>
          </p:cNvSpPr>
          <p:nvPr>
            <p:ph type="body" sz="quarter" idx="21" hasCustomPrompt="1"/>
          </p:nvPr>
        </p:nvSpPr>
        <p:spPr>
          <a:xfrm>
            <a:off x="1676400" y="2438400"/>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Twitter</a:t>
            </a:r>
            <a:br>
              <a:rPr lang="en-US" dirty="0"/>
            </a:br>
            <a:endParaRPr lang="en-US" dirty="0"/>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816936" y="2539926"/>
            <a:ext cx="635000" cy="63500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826576" y="3338099"/>
            <a:ext cx="635000" cy="63500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826576" y="4136272"/>
            <a:ext cx="635000" cy="63500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838200" y="4934445"/>
            <a:ext cx="635000" cy="635000"/>
          </a:xfrm>
          <a:prstGeom prst="rect">
            <a:avLst/>
          </a:prstGeom>
        </p:spPr>
      </p:pic>
      <p:sp>
        <p:nvSpPr>
          <p:cNvPr id="15" name="Текст 3">
            <a:extLst>
              <a:ext uri="{FF2B5EF4-FFF2-40B4-BE49-F238E27FC236}">
                <a16:creationId xmlns:a16="http://schemas.microsoft.com/office/drawing/2014/main" id="{C4B476B3-A449-2744-8686-DE95C2C165FF}"/>
              </a:ext>
            </a:extLst>
          </p:cNvPr>
          <p:cNvSpPr>
            <a:spLocks noGrp="1"/>
          </p:cNvSpPr>
          <p:nvPr>
            <p:ph type="body" sz="quarter" idx="26" hasCustomPrompt="1"/>
          </p:nvPr>
        </p:nvSpPr>
        <p:spPr>
          <a:xfrm>
            <a:off x="1676400" y="3290807"/>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Facebook</a:t>
            </a:r>
            <a:br>
              <a:rPr lang="en-US" dirty="0"/>
            </a:br>
            <a:endParaRPr lang="en-US" dirty="0"/>
          </a:p>
        </p:txBody>
      </p:sp>
      <p:sp>
        <p:nvSpPr>
          <p:cNvPr id="16" name="Текст 3">
            <a:extLst>
              <a:ext uri="{FF2B5EF4-FFF2-40B4-BE49-F238E27FC236}">
                <a16:creationId xmlns:a16="http://schemas.microsoft.com/office/drawing/2014/main" id="{6CC63756-0F66-4342-A860-C84D66E8EFE1}"/>
              </a:ext>
            </a:extLst>
          </p:cNvPr>
          <p:cNvSpPr>
            <a:spLocks noGrp="1"/>
          </p:cNvSpPr>
          <p:nvPr>
            <p:ph type="body" sz="quarter" idx="27" hasCustomPrompt="1"/>
          </p:nvPr>
        </p:nvSpPr>
        <p:spPr>
          <a:xfrm>
            <a:off x="1676400" y="406572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Instagram</a:t>
            </a:r>
            <a:br>
              <a:rPr lang="en-US" dirty="0"/>
            </a:br>
            <a:endParaRPr lang="en-US" dirty="0"/>
          </a:p>
        </p:txBody>
      </p:sp>
      <p:sp>
        <p:nvSpPr>
          <p:cNvPr id="17" name="Текст 3">
            <a:extLst>
              <a:ext uri="{FF2B5EF4-FFF2-40B4-BE49-F238E27FC236}">
                <a16:creationId xmlns:a16="http://schemas.microsoft.com/office/drawing/2014/main" id="{28E0B257-B2A2-3347-88F2-A71C0FF0966A}"/>
              </a:ext>
            </a:extLst>
          </p:cNvPr>
          <p:cNvSpPr>
            <a:spLocks noGrp="1"/>
          </p:cNvSpPr>
          <p:nvPr>
            <p:ph type="body" sz="quarter" idx="28" hasCustomPrompt="1"/>
          </p:nvPr>
        </p:nvSpPr>
        <p:spPr>
          <a:xfrm>
            <a:off x="1676400" y="488713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err="1"/>
              <a:t>Linkedin</a:t>
            </a:r>
            <a:br>
              <a:rPr lang="en-US" dirty="0"/>
            </a:br>
            <a:endParaRPr lang="en-US" dirty="0"/>
          </a:p>
        </p:txBody>
      </p:sp>
    </p:spTree>
    <p:extLst>
      <p:ext uri="{BB962C8B-B14F-4D97-AF65-F5344CB8AC3E}">
        <p14:creationId xmlns:p14="http://schemas.microsoft.com/office/powerpoint/2010/main" val="882287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722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0"/>
            <a:ext cx="3065929" cy="687051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16" name="Picture 15">
            <a:extLst>
              <a:ext uri="{FF2B5EF4-FFF2-40B4-BE49-F238E27FC236}">
                <a16:creationId xmlns:a16="http://schemas.microsoft.com/office/drawing/2014/main" id="{1ADF59AD-F9AF-A644-84B0-1F632F441CAC}"/>
              </a:ext>
            </a:extLst>
          </p:cNvPr>
          <p:cNvPicPr>
            <a:picLocks noChangeAspect="1"/>
          </p:cNvPicPr>
          <p:nvPr userDrawn="1"/>
        </p:nvPicPr>
        <p:blipFill>
          <a:blip r:embed="rId2"/>
          <a:stretch>
            <a:fillRect/>
          </a:stretch>
        </p:blipFill>
        <p:spPr>
          <a:xfrm>
            <a:off x="838200" y="6353489"/>
            <a:ext cx="1387613" cy="367986"/>
          </a:xfrm>
          <a:prstGeom prst="rect">
            <a:avLst/>
          </a:prstGeom>
        </p:spPr>
      </p:pic>
      <p:sp>
        <p:nvSpPr>
          <p:cNvPr id="20" name="TextBox 19">
            <a:extLst>
              <a:ext uri="{FF2B5EF4-FFF2-40B4-BE49-F238E27FC236}">
                <a16:creationId xmlns:a16="http://schemas.microsoft.com/office/drawing/2014/main" id="{8CE390AD-2706-2C49-8570-1F159BD3BC6D}"/>
              </a:ext>
            </a:extLst>
          </p:cNvPr>
          <p:cNvSpPr txBox="1"/>
          <p:nvPr userDrawn="1"/>
        </p:nvSpPr>
        <p:spPr>
          <a:xfrm>
            <a:off x="4038600" y="2538008"/>
            <a:ext cx="7660008" cy="1708160"/>
          </a:xfrm>
          <a:prstGeom prst="rect">
            <a:avLst/>
          </a:prstGeom>
          <a:noFill/>
        </p:spPr>
        <p:txBody>
          <a:bodyPr wrap="square" rtlCol="0">
            <a:spAutoFit/>
          </a:bodyPr>
          <a:lstStyle/>
          <a:p>
            <a:r>
              <a:rPr lang="en-US" sz="2000" b="1" dirty="0">
                <a:solidFill>
                  <a:schemeClr val="accent1"/>
                </a:solidFill>
              </a:rPr>
              <a:t>America’s Voice for Community Health Care</a:t>
            </a:r>
            <a:br>
              <a:rPr lang="en-US" sz="2000" b="1" dirty="0">
                <a:solidFill>
                  <a:schemeClr val="tx2"/>
                </a:solidFill>
              </a:rPr>
            </a:br>
            <a:endParaRPr lang="en-US" sz="500" b="1" dirty="0">
              <a:solidFill>
                <a:schemeClr val="tx2"/>
              </a:solidFill>
            </a:endParaRPr>
          </a:p>
          <a:p>
            <a:r>
              <a:rPr lang="en-US" sz="20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p:cNvSpPr>
          <p:nvPr>
            <p:ph type="pic" sz="quarter" idx="24"/>
          </p:nvPr>
        </p:nvSpPr>
        <p:spPr>
          <a:xfrm>
            <a:off x="3064014" y="4586990"/>
            <a:ext cx="3038156" cy="2271009"/>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Picture Placeholder 2">
            <a:extLst>
              <a:ext uri="{FF2B5EF4-FFF2-40B4-BE49-F238E27FC236}">
                <a16:creationId xmlns:a16="http://schemas.microsoft.com/office/drawing/2014/main" id="{5D0CBF80-6EEB-E741-968D-4D7B063A8B5C}"/>
              </a:ext>
            </a:extLst>
          </p:cNvPr>
          <p:cNvSpPr>
            <a:spLocks noGrp="1"/>
          </p:cNvSpPr>
          <p:nvPr>
            <p:ph type="pic" sz="quarter" idx="25"/>
          </p:nvPr>
        </p:nvSpPr>
        <p:spPr>
          <a:xfrm>
            <a:off x="6102170" y="4586990"/>
            <a:ext cx="3038156" cy="2271009"/>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endParaRPr lang="en-US" dirty="0"/>
          </a:p>
        </p:txBody>
      </p:sp>
      <p:sp>
        <p:nvSpPr>
          <p:cNvPr id="40" name="Picture Placeholder 2">
            <a:extLst>
              <a:ext uri="{FF2B5EF4-FFF2-40B4-BE49-F238E27FC236}">
                <a16:creationId xmlns:a16="http://schemas.microsoft.com/office/drawing/2014/main" id="{DDFBFF8F-D3DE-2F4B-B820-78D84657B1C5}"/>
              </a:ext>
            </a:extLst>
          </p:cNvPr>
          <p:cNvSpPr>
            <a:spLocks noGrp="1"/>
          </p:cNvSpPr>
          <p:nvPr>
            <p:ph type="pic" sz="quarter" idx="26"/>
          </p:nvPr>
        </p:nvSpPr>
        <p:spPr>
          <a:xfrm>
            <a:off x="9153844" y="4586990"/>
            <a:ext cx="3038156" cy="2271009"/>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endParaRPr lang="en-US" dirty="0"/>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773511" y="764906"/>
            <a:ext cx="3172428" cy="1353576"/>
          </a:xfrm>
          <a:prstGeom prst="rect">
            <a:avLst/>
          </a:prstGeom>
          <a:noFill/>
        </p:spPr>
        <p:txBody>
          <a:bodyPr wrap="square"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2203591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2441542" y="0"/>
            <a:ext cx="9776962"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dirty="0"/>
              <a:t>CLICK TO EDIT </a:t>
            </a:r>
            <a:br>
              <a:rPr lang="en-US" dirty="0"/>
            </a:br>
            <a:r>
              <a:rPr lang="en-US" dirty="0"/>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77067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0" name="Прямоугольник 1">
            <a:extLst>
              <a:ext uri="{FF2B5EF4-FFF2-40B4-BE49-F238E27FC236}">
                <a16:creationId xmlns:a16="http://schemas.microsoft.com/office/drawing/2014/main" id="{1953D0E4-56EB-354E-869E-914B8BDBA7FB}"/>
              </a:ext>
            </a:extLst>
          </p:cNvPr>
          <p:cNvSpPr/>
          <p:nvPr userDrawn="1"/>
        </p:nvSpPr>
        <p:spPr>
          <a:xfrm>
            <a:off x="0" y="0"/>
            <a:ext cx="3065929" cy="687051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11" name="Picture 10">
            <a:extLst>
              <a:ext uri="{FF2B5EF4-FFF2-40B4-BE49-F238E27FC236}">
                <a16:creationId xmlns:a16="http://schemas.microsoft.com/office/drawing/2014/main" id="{48AA419D-9581-6B4B-81F7-E02BDEA37FA9}"/>
              </a:ext>
            </a:extLst>
          </p:cNvPr>
          <p:cNvPicPr>
            <a:picLocks noChangeAspect="1"/>
          </p:cNvPicPr>
          <p:nvPr userDrawn="1"/>
        </p:nvPicPr>
        <p:blipFill>
          <a:blip r:embed="rId2"/>
          <a:stretch>
            <a:fillRect/>
          </a:stretch>
        </p:blipFill>
        <p:spPr>
          <a:xfrm>
            <a:off x="838200" y="6353489"/>
            <a:ext cx="1387613" cy="367986"/>
          </a:xfrm>
          <a:prstGeom prst="rect">
            <a:avLst/>
          </a:prstGeom>
        </p:spPr>
      </p:pic>
      <p:sp>
        <p:nvSpPr>
          <p:cNvPr id="13" name="TextBox 12">
            <a:extLst>
              <a:ext uri="{FF2B5EF4-FFF2-40B4-BE49-F238E27FC236}">
                <a16:creationId xmlns:a16="http://schemas.microsoft.com/office/drawing/2014/main" id="{0B502FFC-CEA2-F345-BA72-4FD5B2F52E89}"/>
              </a:ext>
            </a:extLst>
          </p:cNvPr>
          <p:cNvSpPr txBox="1"/>
          <p:nvPr userDrawn="1"/>
        </p:nvSpPr>
        <p:spPr>
          <a:xfrm>
            <a:off x="4038600" y="2538008"/>
            <a:ext cx="7660008" cy="1708160"/>
          </a:xfrm>
          <a:prstGeom prst="rect">
            <a:avLst/>
          </a:prstGeom>
          <a:noFill/>
        </p:spPr>
        <p:txBody>
          <a:bodyPr wrap="square" rtlCol="0">
            <a:spAutoFit/>
          </a:bodyPr>
          <a:lstStyle/>
          <a:p>
            <a:r>
              <a:rPr lang="en-US" sz="2000" b="1" dirty="0">
                <a:solidFill>
                  <a:schemeClr val="accent1"/>
                </a:solidFill>
              </a:rPr>
              <a:t>America’s Voice for Community Health Care</a:t>
            </a:r>
            <a:br>
              <a:rPr lang="en-US" sz="2000" b="1" dirty="0">
                <a:solidFill>
                  <a:schemeClr val="tx2"/>
                </a:solidFill>
              </a:rPr>
            </a:br>
            <a:endParaRPr lang="en-US" sz="500" b="1" dirty="0">
              <a:solidFill>
                <a:schemeClr val="tx2"/>
              </a:solidFill>
            </a:endParaRPr>
          </a:p>
          <a:p>
            <a:r>
              <a:rPr lang="en-US" sz="2000" dirty="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14" name="Picture Placeholder 2">
            <a:extLst>
              <a:ext uri="{FF2B5EF4-FFF2-40B4-BE49-F238E27FC236}">
                <a16:creationId xmlns:a16="http://schemas.microsoft.com/office/drawing/2014/main" id="{A165A62E-0D7D-E047-B772-47822D36EEF8}"/>
              </a:ext>
            </a:extLst>
          </p:cNvPr>
          <p:cNvSpPr>
            <a:spLocks noGrp="1"/>
          </p:cNvSpPr>
          <p:nvPr>
            <p:ph type="pic" sz="quarter" idx="24"/>
          </p:nvPr>
        </p:nvSpPr>
        <p:spPr>
          <a:xfrm>
            <a:off x="3064014" y="4586990"/>
            <a:ext cx="3038156" cy="2271009"/>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7" name="Прямоугольник 11">
            <a:extLst>
              <a:ext uri="{FF2B5EF4-FFF2-40B4-BE49-F238E27FC236}">
                <a16:creationId xmlns:a16="http://schemas.microsoft.com/office/drawing/2014/main" id="{3B8E2852-86C3-964E-871D-7F968AA06316}"/>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Picture Placeholder 2">
            <a:extLst>
              <a:ext uri="{FF2B5EF4-FFF2-40B4-BE49-F238E27FC236}">
                <a16:creationId xmlns:a16="http://schemas.microsoft.com/office/drawing/2014/main" id="{4873C9DC-7745-4E44-A64A-9B9ADFFA56C1}"/>
              </a:ext>
            </a:extLst>
          </p:cNvPr>
          <p:cNvSpPr>
            <a:spLocks noGrp="1"/>
          </p:cNvSpPr>
          <p:nvPr>
            <p:ph type="pic" sz="quarter" idx="25"/>
          </p:nvPr>
        </p:nvSpPr>
        <p:spPr>
          <a:xfrm>
            <a:off x="6102170" y="4586990"/>
            <a:ext cx="3038156" cy="2271009"/>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endParaRPr lang="en-US" dirty="0"/>
          </a:p>
        </p:txBody>
      </p:sp>
      <p:sp>
        <p:nvSpPr>
          <p:cNvPr id="19" name="Picture Placeholder 2">
            <a:extLst>
              <a:ext uri="{FF2B5EF4-FFF2-40B4-BE49-F238E27FC236}">
                <a16:creationId xmlns:a16="http://schemas.microsoft.com/office/drawing/2014/main" id="{D5263FC2-9259-DD43-9EA5-60DE059BAC73}"/>
              </a:ext>
            </a:extLst>
          </p:cNvPr>
          <p:cNvSpPr>
            <a:spLocks noGrp="1"/>
          </p:cNvSpPr>
          <p:nvPr>
            <p:ph type="pic" sz="quarter" idx="26"/>
          </p:nvPr>
        </p:nvSpPr>
        <p:spPr>
          <a:xfrm>
            <a:off x="9153844" y="4586990"/>
            <a:ext cx="3038156" cy="2271009"/>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endParaRPr lang="en-US" dirty="0"/>
          </a:p>
        </p:txBody>
      </p:sp>
      <p:sp>
        <p:nvSpPr>
          <p:cNvPr id="22" name="TextBox 21">
            <a:extLst>
              <a:ext uri="{FF2B5EF4-FFF2-40B4-BE49-F238E27FC236}">
                <a16:creationId xmlns:a16="http://schemas.microsoft.com/office/drawing/2014/main" id="{5EBD85CB-3621-3F4B-BB97-C86FAB6C8199}"/>
              </a:ext>
            </a:extLst>
          </p:cNvPr>
          <p:cNvSpPr txBox="1"/>
          <p:nvPr userDrawn="1"/>
        </p:nvSpPr>
        <p:spPr>
          <a:xfrm>
            <a:off x="773511" y="764906"/>
            <a:ext cx="3172428" cy="1353576"/>
          </a:xfrm>
          <a:prstGeom prst="rect">
            <a:avLst/>
          </a:prstGeom>
          <a:noFill/>
        </p:spPr>
        <p:txBody>
          <a:bodyPr wrap="square"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dirty="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663633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498222" y="173980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50"/>
            <a:ext cx="2743200" cy="365125"/>
          </a:xfrm>
          <a:prstGeom prst="rect">
            <a:avLst/>
          </a:prstGeom>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Oval 29">
            <a:extLst>
              <a:ext uri="{FF2B5EF4-FFF2-40B4-BE49-F238E27FC236}">
                <a16:creationId xmlns:a16="http://schemas.microsoft.com/office/drawing/2014/main" id="{27DDCFD3-9342-A342-8C8F-5579ED502CD6}"/>
              </a:ext>
            </a:extLst>
          </p:cNvPr>
          <p:cNvSpPr/>
          <p:nvPr userDrawn="1"/>
        </p:nvSpPr>
        <p:spPr>
          <a:xfrm>
            <a:off x="750029" y="165582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922313" y="185262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528672" y="2798575"/>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780479" y="2714595"/>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2">
            <a:extLst>
              <a:ext uri="{FF2B5EF4-FFF2-40B4-BE49-F238E27FC236}">
                <a16:creationId xmlns:a16="http://schemas.microsoft.com/office/drawing/2014/main" id="{FC7678DF-7D38-F04A-96C7-BA7320D572FE}"/>
              </a:ext>
            </a:extLst>
          </p:cNvPr>
          <p:cNvSpPr>
            <a:spLocks noGrp="1"/>
          </p:cNvSpPr>
          <p:nvPr>
            <p:ph type="body" idx="19" hasCustomPrompt="1"/>
          </p:nvPr>
        </p:nvSpPr>
        <p:spPr>
          <a:xfrm>
            <a:off x="952763" y="2911395"/>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536145" y="3663625"/>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787952" y="3579645"/>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2">
            <a:extLst>
              <a:ext uri="{FF2B5EF4-FFF2-40B4-BE49-F238E27FC236}">
                <a16:creationId xmlns:a16="http://schemas.microsoft.com/office/drawing/2014/main" id="{AFC12439-0E3A-1345-AD4D-0DDD973D9572}"/>
              </a:ext>
            </a:extLst>
          </p:cNvPr>
          <p:cNvSpPr>
            <a:spLocks noGrp="1"/>
          </p:cNvSpPr>
          <p:nvPr>
            <p:ph type="body" idx="21" hasCustomPrompt="1"/>
          </p:nvPr>
        </p:nvSpPr>
        <p:spPr>
          <a:xfrm>
            <a:off x="960236" y="3776445"/>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6673538" y="173980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5925345" y="165582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6097629" y="1852627"/>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6703988" y="2798575"/>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5955795" y="2714595"/>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 Placeholder 2">
            <a:extLst>
              <a:ext uri="{FF2B5EF4-FFF2-40B4-BE49-F238E27FC236}">
                <a16:creationId xmlns:a16="http://schemas.microsoft.com/office/drawing/2014/main" id="{7485517D-583A-1F4E-9956-691CA0A7F8C7}"/>
              </a:ext>
            </a:extLst>
          </p:cNvPr>
          <p:cNvSpPr>
            <a:spLocks noGrp="1"/>
          </p:cNvSpPr>
          <p:nvPr>
            <p:ph type="body" idx="25" hasCustomPrompt="1"/>
          </p:nvPr>
        </p:nvSpPr>
        <p:spPr>
          <a:xfrm>
            <a:off x="6128079" y="2911395"/>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3581401" y="6354270"/>
            <a:ext cx="4114800" cy="369283"/>
          </a:xfrm>
          <a:prstGeom prst="rect">
            <a:avLst/>
          </a:prstGeom>
        </p:spPr>
        <p:txBody>
          <a:bodyPr/>
          <a:lstStyle/>
          <a:p>
            <a:r>
              <a:rPr lang="en-US" dirty="0" err="1"/>
              <a:t>www.nachc.org</a:t>
            </a:r>
            <a:endParaRPr lang="en-US" dirty="0"/>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773510" y="624979"/>
            <a:ext cx="8522889" cy="766643"/>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INSERT AGENDA NAME HERE</a:t>
            </a:r>
            <a:endParaRPr lang="ru-RU" dirty="0"/>
          </a:p>
        </p:txBody>
      </p:sp>
      <p:sp>
        <p:nvSpPr>
          <p:cNvPr id="21" name="Text Placeholder 2">
            <a:extLst>
              <a:ext uri="{FF2B5EF4-FFF2-40B4-BE49-F238E27FC236}">
                <a16:creationId xmlns:a16="http://schemas.microsoft.com/office/drawing/2014/main" id="{2D34F61E-BE20-C94F-91A0-3B4EA3DB9047}"/>
              </a:ext>
            </a:extLst>
          </p:cNvPr>
          <p:cNvSpPr>
            <a:spLocks noGrp="1"/>
          </p:cNvSpPr>
          <p:nvPr>
            <p:ph type="body" idx="26" hasCustomPrompt="1"/>
          </p:nvPr>
        </p:nvSpPr>
        <p:spPr>
          <a:xfrm>
            <a:off x="6704493" y="3663625"/>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22" name="Oval 21">
            <a:extLst>
              <a:ext uri="{FF2B5EF4-FFF2-40B4-BE49-F238E27FC236}">
                <a16:creationId xmlns:a16="http://schemas.microsoft.com/office/drawing/2014/main" id="{0BE37862-FC3E-5144-B38B-8AE31C0AAEA9}"/>
              </a:ext>
            </a:extLst>
          </p:cNvPr>
          <p:cNvSpPr/>
          <p:nvPr userDrawn="1"/>
        </p:nvSpPr>
        <p:spPr>
          <a:xfrm>
            <a:off x="5956300" y="3579645"/>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9B5CA73E-665F-0D43-A4F2-3B628A0071E5}"/>
              </a:ext>
            </a:extLst>
          </p:cNvPr>
          <p:cNvSpPr>
            <a:spLocks noGrp="1"/>
          </p:cNvSpPr>
          <p:nvPr>
            <p:ph type="body" idx="27" hasCustomPrompt="1"/>
          </p:nvPr>
        </p:nvSpPr>
        <p:spPr>
          <a:xfrm>
            <a:off x="6128584" y="3776445"/>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4" name="Text Placeholder 2">
            <a:extLst>
              <a:ext uri="{FF2B5EF4-FFF2-40B4-BE49-F238E27FC236}">
                <a16:creationId xmlns:a16="http://schemas.microsoft.com/office/drawing/2014/main" id="{C7F1849D-BA96-42FC-A6C9-2A3191A003B9}"/>
              </a:ext>
            </a:extLst>
          </p:cNvPr>
          <p:cNvSpPr>
            <a:spLocks noGrp="1"/>
          </p:cNvSpPr>
          <p:nvPr>
            <p:ph type="body" idx="28" hasCustomPrompt="1"/>
          </p:nvPr>
        </p:nvSpPr>
        <p:spPr>
          <a:xfrm>
            <a:off x="1528672" y="4511324"/>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2 Here&gt; </a:t>
            </a:r>
          </a:p>
        </p:txBody>
      </p:sp>
      <p:sp>
        <p:nvSpPr>
          <p:cNvPr id="26" name="Oval 25">
            <a:extLst>
              <a:ext uri="{FF2B5EF4-FFF2-40B4-BE49-F238E27FC236}">
                <a16:creationId xmlns:a16="http://schemas.microsoft.com/office/drawing/2014/main" id="{C78A50DF-ECA2-4219-B2FB-0E48E7E73051}"/>
              </a:ext>
            </a:extLst>
          </p:cNvPr>
          <p:cNvSpPr/>
          <p:nvPr userDrawn="1"/>
        </p:nvSpPr>
        <p:spPr>
          <a:xfrm>
            <a:off x="780479" y="4427344"/>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a:extLst>
              <a:ext uri="{FF2B5EF4-FFF2-40B4-BE49-F238E27FC236}">
                <a16:creationId xmlns:a16="http://schemas.microsoft.com/office/drawing/2014/main" id="{074D2A01-9C5C-40AD-A281-109D423B971D}"/>
              </a:ext>
            </a:extLst>
          </p:cNvPr>
          <p:cNvSpPr>
            <a:spLocks noGrp="1"/>
          </p:cNvSpPr>
          <p:nvPr>
            <p:ph type="body" idx="29" hasCustomPrompt="1"/>
          </p:nvPr>
        </p:nvSpPr>
        <p:spPr>
          <a:xfrm>
            <a:off x="952763" y="4624144"/>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8" name="Text Placeholder 2">
            <a:extLst>
              <a:ext uri="{FF2B5EF4-FFF2-40B4-BE49-F238E27FC236}">
                <a16:creationId xmlns:a16="http://schemas.microsoft.com/office/drawing/2014/main" id="{76AF764A-EA64-4169-A61C-4D19BE4E840F}"/>
              </a:ext>
            </a:extLst>
          </p:cNvPr>
          <p:cNvSpPr>
            <a:spLocks noGrp="1"/>
          </p:cNvSpPr>
          <p:nvPr>
            <p:ph type="body" idx="30" hasCustomPrompt="1"/>
          </p:nvPr>
        </p:nvSpPr>
        <p:spPr>
          <a:xfrm>
            <a:off x="1536145" y="5297306"/>
            <a:ext cx="3088450" cy="509131"/>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29" name="Oval 28">
            <a:extLst>
              <a:ext uri="{FF2B5EF4-FFF2-40B4-BE49-F238E27FC236}">
                <a16:creationId xmlns:a16="http://schemas.microsoft.com/office/drawing/2014/main" id="{A674FF48-448C-43A8-938C-4B34EC9C4252}"/>
              </a:ext>
            </a:extLst>
          </p:cNvPr>
          <p:cNvSpPr/>
          <p:nvPr userDrawn="1"/>
        </p:nvSpPr>
        <p:spPr>
          <a:xfrm>
            <a:off x="787952" y="5211414"/>
            <a:ext cx="671358" cy="67900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2">
            <a:extLst>
              <a:ext uri="{FF2B5EF4-FFF2-40B4-BE49-F238E27FC236}">
                <a16:creationId xmlns:a16="http://schemas.microsoft.com/office/drawing/2014/main" id="{376F755B-86CC-43BE-AF1D-26549F141FCB}"/>
              </a:ext>
            </a:extLst>
          </p:cNvPr>
          <p:cNvSpPr>
            <a:spLocks noGrp="1"/>
          </p:cNvSpPr>
          <p:nvPr>
            <p:ph type="body" idx="31" hasCustomPrompt="1"/>
          </p:nvPr>
        </p:nvSpPr>
        <p:spPr>
          <a:xfrm>
            <a:off x="960236" y="5412373"/>
            <a:ext cx="411846" cy="309596"/>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32" name="Text Placeholder 2">
            <a:extLst>
              <a:ext uri="{FF2B5EF4-FFF2-40B4-BE49-F238E27FC236}">
                <a16:creationId xmlns:a16="http://schemas.microsoft.com/office/drawing/2014/main" id="{794C5922-147C-42E0-98FA-1DB1549F08DB}"/>
              </a:ext>
            </a:extLst>
          </p:cNvPr>
          <p:cNvSpPr>
            <a:spLocks noGrp="1"/>
          </p:cNvSpPr>
          <p:nvPr>
            <p:ph type="body" idx="32" hasCustomPrompt="1"/>
          </p:nvPr>
        </p:nvSpPr>
        <p:spPr>
          <a:xfrm>
            <a:off x="6703988" y="4511324"/>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5 Here&gt; </a:t>
            </a:r>
          </a:p>
        </p:txBody>
      </p:sp>
      <p:sp>
        <p:nvSpPr>
          <p:cNvPr id="33" name="Oval 32">
            <a:extLst>
              <a:ext uri="{FF2B5EF4-FFF2-40B4-BE49-F238E27FC236}">
                <a16:creationId xmlns:a16="http://schemas.microsoft.com/office/drawing/2014/main" id="{0E1B28F8-060F-4687-A365-EC38F8189C96}"/>
              </a:ext>
            </a:extLst>
          </p:cNvPr>
          <p:cNvSpPr/>
          <p:nvPr userDrawn="1"/>
        </p:nvSpPr>
        <p:spPr>
          <a:xfrm>
            <a:off x="5955795" y="4427344"/>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
            <a:extLst>
              <a:ext uri="{FF2B5EF4-FFF2-40B4-BE49-F238E27FC236}">
                <a16:creationId xmlns:a16="http://schemas.microsoft.com/office/drawing/2014/main" id="{48255B86-2E3C-4D4A-9923-883FA31EA733}"/>
              </a:ext>
            </a:extLst>
          </p:cNvPr>
          <p:cNvSpPr>
            <a:spLocks noGrp="1"/>
          </p:cNvSpPr>
          <p:nvPr>
            <p:ph type="body" idx="33" hasCustomPrompt="1"/>
          </p:nvPr>
        </p:nvSpPr>
        <p:spPr>
          <a:xfrm>
            <a:off x="6128079" y="4624144"/>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35" name="Text Placeholder 2">
            <a:extLst>
              <a:ext uri="{FF2B5EF4-FFF2-40B4-BE49-F238E27FC236}">
                <a16:creationId xmlns:a16="http://schemas.microsoft.com/office/drawing/2014/main" id="{F813F62C-5676-40A1-A279-6E643BF4CF9F}"/>
              </a:ext>
            </a:extLst>
          </p:cNvPr>
          <p:cNvSpPr>
            <a:spLocks noGrp="1"/>
          </p:cNvSpPr>
          <p:nvPr>
            <p:ph type="body" idx="34" hasCustomPrompt="1"/>
          </p:nvPr>
        </p:nvSpPr>
        <p:spPr>
          <a:xfrm>
            <a:off x="6704493" y="5297306"/>
            <a:ext cx="3088450" cy="509131"/>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36" name="Oval 35">
            <a:extLst>
              <a:ext uri="{FF2B5EF4-FFF2-40B4-BE49-F238E27FC236}">
                <a16:creationId xmlns:a16="http://schemas.microsoft.com/office/drawing/2014/main" id="{39E85344-9EB4-4621-B21C-EAED82418DA2}"/>
              </a:ext>
            </a:extLst>
          </p:cNvPr>
          <p:cNvSpPr/>
          <p:nvPr userDrawn="1"/>
        </p:nvSpPr>
        <p:spPr>
          <a:xfrm>
            <a:off x="5956300" y="5211414"/>
            <a:ext cx="671358" cy="67900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2">
            <a:extLst>
              <a:ext uri="{FF2B5EF4-FFF2-40B4-BE49-F238E27FC236}">
                <a16:creationId xmlns:a16="http://schemas.microsoft.com/office/drawing/2014/main" id="{4FAEF686-A8AB-470E-A83D-FBF70E0CCB84}"/>
              </a:ext>
            </a:extLst>
          </p:cNvPr>
          <p:cNvSpPr>
            <a:spLocks noGrp="1"/>
          </p:cNvSpPr>
          <p:nvPr>
            <p:ph type="body" idx="35" hasCustomPrompt="1"/>
          </p:nvPr>
        </p:nvSpPr>
        <p:spPr>
          <a:xfrm>
            <a:off x="6128584" y="5412373"/>
            <a:ext cx="411846" cy="309596"/>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Tree>
    <p:extLst>
      <p:ext uri="{BB962C8B-B14F-4D97-AF65-F5344CB8AC3E}">
        <p14:creationId xmlns:p14="http://schemas.microsoft.com/office/powerpoint/2010/main" val="1948479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643322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6433220"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SECTION</a:t>
            </a:r>
            <a:br>
              <a:rPr lang="en-US" dirty="0"/>
            </a:br>
            <a:r>
              <a:rPr lang="en-US" dirty="0"/>
              <a:t>NAME</a:t>
            </a:r>
            <a:endParaRPr lang="ru-RU" dirty="0"/>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6433220" y="2539926"/>
            <a:ext cx="4667171" cy="2946474"/>
          </a:xfrm>
          <a:prstGeom prst="rect">
            <a:avLst/>
          </a:prstGeom>
        </p:spPr>
        <p:txBody>
          <a:bodyPr>
            <a:normAutofit/>
          </a:bodyPr>
          <a:lstStyle>
            <a:lvl1pPr>
              <a:lnSpc>
                <a:spcPct val="100000"/>
              </a:lnSpc>
              <a:defRPr lang="en-US" sz="2000" b="0" i="0" baseline="0" dirty="0">
                <a:solidFill>
                  <a:schemeClr val="tx2"/>
                </a:solidFill>
                <a:latin typeface="+mn-lt"/>
                <a:ea typeface="Tahoma" charset="0"/>
                <a:cs typeface="Tahoma" charset="0"/>
              </a:defRPr>
            </a:lvl1pPr>
          </a:lstStyle>
          <a:p>
            <a:pPr marL="228600" lvl="0" indent="-228600">
              <a:lnSpc>
                <a:spcPct val="150000"/>
              </a:lnSpc>
            </a:pPr>
            <a:r>
              <a:rPr lang="en-US" dirty="0"/>
              <a:t>Body text should be 20 pt. Calibri font, 20 point font. </a:t>
            </a:r>
          </a:p>
          <a:p>
            <a:pPr marL="228600" lvl="0" indent="-228600">
              <a:lnSpc>
                <a:spcPct val="150000"/>
              </a:lnSpc>
            </a:pPr>
            <a:r>
              <a:rPr lang="en-US" dirty="0"/>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1" y="0"/>
            <a:ext cx="50929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5092995" y="0"/>
            <a:ext cx="3615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6433220" y="6088780"/>
            <a:ext cx="3157347" cy="769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6527005" y="6223407"/>
            <a:ext cx="2872176" cy="414897"/>
          </a:xfrm>
          <a:prstGeom prst="rect">
            <a:avLst/>
          </a:prstGeom>
        </p:spPr>
        <p:txBody>
          <a:bodyPr anchor="ctr">
            <a:noAutofit/>
          </a:bodyPr>
          <a:lstStyle>
            <a:lvl1pPr>
              <a:defRPr lang="en-US" sz="1600" b="1" i="0" baseline="0" dirty="0">
                <a:solidFill>
                  <a:schemeClr val="bg1"/>
                </a:solidFill>
                <a:latin typeface="+mj-lt"/>
                <a:ea typeface="Tahoma" charset="0"/>
                <a:cs typeface="Tahoma" charset="0"/>
              </a:defRPr>
            </a:lvl1pPr>
          </a:lstStyle>
          <a:p>
            <a:pPr marL="0" lvl="0" indent="0">
              <a:lnSpc>
                <a:spcPct val="150000"/>
              </a:lnSpc>
              <a:buNone/>
            </a:pPr>
            <a:r>
              <a:rPr lang="en-US" dirty="0"/>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10569284" y="6356350"/>
            <a:ext cx="7845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32412008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ONE COLUMN </a:t>
            </a:r>
            <a:br>
              <a:rPr lang="en-US" dirty="0"/>
            </a:br>
            <a:r>
              <a:rPr lang="en-US" dirty="0"/>
              <a:t>LAYOUT</a:t>
            </a:r>
            <a:endParaRPr lang="ru-RU" dirty="0"/>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12994115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TWO COLUMN </a:t>
            </a:r>
            <a:br>
              <a:rPr lang="en-US" dirty="0"/>
            </a:br>
            <a:r>
              <a:rPr lang="en-US" dirty="0"/>
              <a:t>LAYOUT</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2239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PRESENTER</a:t>
            </a:r>
            <a:br>
              <a:rPr lang="en-US" dirty="0"/>
            </a:br>
            <a:r>
              <a:rPr lang="en-US" dirty="0"/>
              <a:t>SLIDE</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6096000" y="19084"/>
            <a:ext cx="6044723" cy="683891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Tree>
    <p:extLst>
      <p:ext uri="{BB962C8B-B14F-4D97-AF65-F5344CB8AC3E}">
        <p14:creationId xmlns:p14="http://schemas.microsoft.com/office/powerpoint/2010/main" val="422180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TABLE </a:t>
            </a:r>
            <a:br>
              <a:rPr lang="en-US" dirty="0"/>
            </a:br>
            <a:r>
              <a:rPr lang="en-US" dirty="0"/>
              <a:t>SLIDE</a:t>
            </a:r>
            <a:endParaRPr lang="ru-RU" dirty="0"/>
          </a:p>
        </p:txBody>
      </p:sp>
    </p:spTree>
    <p:extLst>
      <p:ext uri="{BB962C8B-B14F-4D97-AF65-F5344CB8AC3E}">
        <p14:creationId xmlns:p14="http://schemas.microsoft.com/office/powerpoint/2010/main" val="27010858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4358080" y="-5996"/>
            <a:ext cx="3401854" cy="6858794"/>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4347936" cy="342900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3429001"/>
            <a:ext cx="4353008" cy="342900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826158"/>
            <a:ext cx="164552" cy="5205684"/>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7754863" y="0"/>
            <a:ext cx="4414791" cy="3429672"/>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7754861" y="3423401"/>
            <a:ext cx="4437137" cy="343459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603390"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8216301" y="4079721"/>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4622498"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8230916"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4590599" y="772995"/>
            <a:ext cx="301168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603390"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Tree>
    <p:extLst>
      <p:ext uri="{BB962C8B-B14F-4D97-AF65-F5344CB8AC3E}">
        <p14:creationId xmlns:p14="http://schemas.microsoft.com/office/powerpoint/2010/main" val="42242386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MEET THE TEAM</a:t>
            </a:r>
            <a:br>
              <a:rPr lang="en-US" dirty="0"/>
            </a:br>
            <a:r>
              <a:rPr lang="en-US" dirty="0"/>
              <a:t>SLIDE</a:t>
            </a:r>
            <a:endParaRPr lang="ru-RU" dirty="0"/>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4586291" y="1957491"/>
            <a:ext cx="3038156" cy="334815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dirty="0"/>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8382506" y="1957491"/>
            <a:ext cx="3038156" cy="334815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790076" y="1957491"/>
            <a:ext cx="3038156" cy="334815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4877239" y="5684722"/>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2" name="Текст 3">
            <a:extLst>
              <a:ext uri="{FF2B5EF4-FFF2-40B4-BE49-F238E27FC236}">
                <a16:creationId xmlns:a16="http://schemas.microsoft.com/office/drawing/2014/main" id="{B064CE0E-F6C3-724B-B7B5-6282D298D763}"/>
              </a:ext>
            </a:extLst>
          </p:cNvPr>
          <p:cNvSpPr>
            <a:spLocks noGrp="1"/>
          </p:cNvSpPr>
          <p:nvPr>
            <p:ph type="body" sz="quarter" idx="28" hasCustomPrompt="1"/>
          </p:nvPr>
        </p:nvSpPr>
        <p:spPr>
          <a:xfrm>
            <a:off x="1090393" y="5684722"/>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
        <p:nvSpPr>
          <p:cNvPr id="17" name="Текст 3">
            <a:extLst>
              <a:ext uri="{FF2B5EF4-FFF2-40B4-BE49-F238E27FC236}">
                <a16:creationId xmlns:a16="http://schemas.microsoft.com/office/drawing/2014/main" id="{9B6BA8E2-3D12-7F4F-AE42-4A3BB4F051DA}"/>
              </a:ext>
            </a:extLst>
          </p:cNvPr>
          <p:cNvSpPr>
            <a:spLocks noGrp="1"/>
          </p:cNvSpPr>
          <p:nvPr>
            <p:ph type="body" sz="quarter" idx="29" hasCustomPrompt="1"/>
          </p:nvPr>
        </p:nvSpPr>
        <p:spPr>
          <a:xfrm>
            <a:off x="8703804" y="5684722"/>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dirty="0"/>
              <a:t>Sample Text</a:t>
            </a:r>
          </a:p>
        </p:txBody>
      </p:sp>
    </p:spTree>
    <p:extLst>
      <p:ext uri="{BB962C8B-B14F-4D97-AF65-F5344CB8AC3E}">
        <p14:creationId xmlns:p14="http://schemas.microsoft.com/office/powerpoint/2010/main" val="907221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21704"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50"/>
            <a:ext cx="2743200" cy="365125"/>
          </a:xfrm>
          <a:prstGeom prst="rect">
            <a:avLst/>
          </a:prstGeom>
        </p:spPr>
        <p:txBody>
          <a:body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Oval 29">
            <a:extLst>
              <a:ext uri="{FF2B5EF4-FFF2-40B4-BE49-F238E27FC236}">
                <a16:creationId xmlns:a16="http://schemas.microsoft.com/office/drawing/2014/main" id="{27DDCFD3-9342-A342-8C8F-5579ED502CD6}"/>
              </a:ext>
            </a:extLst>
          </p:cNvPr>
          <p:cNvSpPr/>
          <p:nvPr userDrawn="1"/>
        </p:nvSpPr>
        <p:spPr>
          <a:xfrm>
            <a:off x="773511"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773510" y="2627457"/>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521704"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773511"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521704"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773511"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6697020"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5948827"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5948827" y="2627457"/>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6697020"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5948827"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 Placeholder 2">
            <a:extLst>
              <a:ext uri="{FF2B5EF4-FFF2-40B4-BE49-F238E27FC236}">
                <a16:creationId xmlns:a16="http://schemas.microsoft.com/office/drawing/2014/main" id="{C8A38874-6875-814E-A65E-3452799A8422}"/>
              </a:ext>
            </a:extLst>
          </p:cNvPr>
          <p:cNvSpPr>
            <a:spLocks noGrp="1"/>
          </p:cNvSpPr>
          <p:nvPr>
            <p:ph type="body" idx="26" hasCustomPrompt="1"/>
          </p:nvPr>
        </p:nvSpPr>
        <p:spPr>
          <a:xfrm>
            <a:off x="6697020"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6 Here&gt; </a:t>
            </a:r>
          </a:p>
        </p:txBody>
      </p:sp>
      <p:sp>
        <p:nvSpPr>
          <p:cNvPr id="96" name="Oval 95">
            <a:extLst>
              <a:ext uri="{FF2B5EF4-FFF2-40B4-BE49-F238E27FC236}">
                <a16:creationId xmlns:a16="http://schemas.microsoft.com/office/drawing/2014/main" id="{A452A535-F780-D640-87F1-D9AA91982B91}"/>
              </a:ext>
            </a:extLst>
          </p:cNvPr>
          <p:cNvSpPr/>
          <p:nvPr userDrawn="1"/>
        </p:nvSpPr>
        <p:spPr>
          <a:xfrm>
            <a:off x="5948827"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4038600" y="6356350"/>
            <a:ext cx="4114800" cy="365125"/>
          </a:xfrm>
          <a:prstGeom prst="rect">
            <a:avLst/>
          </a:prstGeom>
        </p:spPr>
        <p:txBody>
          <a:bodyPr/>
          <a:lstStyle/>
          <a:p>
            <a:r>
              <a:rPr lang="en-US" dirty="0" err="1"/>
              <a:t>www.nachc.org</a:t>
            </a:r>
            <a:endParaRPr lang="en-US" dirty="0"/>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773511" y="624979"/>
            <a:ext cx="4423522"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INSERT AGENDA NAME HERE</a:t>
            </a:r>
            <a:endParaRPr lang="ru-RU" dirty="0"/>
          </a:p>
        </p:txBody>
      </p:sp>
      <p:sp>
        <p:nvSpPr>
          <p:cNvPr id="24" name="Text Placeholder 2">
            <a:extLst>
              <a:ext uri="{FF2B5EF4-FFF2-40B4-BE49-F238E27FC236}">
                <a16:creationId xmlns:a16="http://schemas.microsoft.com/office/drawing/2014/main" id="{74AC401D-05D7-5D4C-83E7-C743ED1794EE}"/>
              </a:ext>
            </a:extLst>
          </p:cNvPr>
          <p:cNvSpPr>
            <a:spLocks noGrp="1"/>
          </p:cNvSpPr>
          <p:nvPr>
            <p:ph type="body" idx="28" hasCustomPrompt="1"/>
          </p:nvPr>
        </p:nvSpPr>
        <p:spPr>
          <a:xfrm>
            <a:off x="773510" y="3697974"/>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6" name="Text Placeholder 2">
            <a:extLst>
              <a:ext uri="{FF2B5EF4-FFF2-40B4-BE49-F238E27FC236}">
                <a16:creationId xmlns:a16="http://schemas.microsoft.com/office/drawing/2014/main" id="{C78D01C9-F6B8-E542-B607-AEC8A702843D}"/>
              </a:ext>
            </a:extLst>
          </p:cNvPr>
          <p:cNvSpPr>
            <a:spLocks noGrp="1"/>
          </p:cNvSpPr>
          <p:nvPr>
            <p:ph type="body" idx="29" hasCustomPrompt="1"/>
          </p:nvPr>
        </p:nvSpPr>
        <p:spPr>
          <a:xfrm>
            <a:off x="773510" y="4835399"/>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7" name="Text Placeholder 2">
            <a:extLst>
              <a:ext uri="{FF2B5EF4-FFF2-40B4-BE49-F238E27FC236}">
                <a16:creationId xmlns:a16="http://schemas.microsoft.com/office/drawing/2014/main" id="{B398982D-2938-1F4D-A07F-AFF9A0D73273}"/>
              </a:ext>
            </a:extLst>
          </p:cNvPr>
          <p:cNvSpPr>
            <a:spLocks noGrp="1"/>
          </p:cNvSpPr>
          <p:nvPr>
            <p:ph type="body" idx="30" hasCustomPrompt="1"/>
          </p:nvPr>
        </p:nvSpPr>
        <p:spPr>
          <a:xfrm>
            <a:off x="5948827" y="3720276"/>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
        <p:nvSpPr>
          <p:cNvPr id="28" name="Text Placeholder 2">
            <a:extLst>
              <a:ext uri="{FF2B5EF4-FFF2-40B4-BE49-F238E27FC236}">
                <a16:creationId xmlns:a16="http://schemas.microsoft.com/office/drawing/2014/main" id="{D69CB4D8-FE6D-994D-BAFE-A467D8B78071}"/>
              </a:ext>
            </a:extLst>
          </p:cNvPr>
          <p:cNvSpPr>
            <a:spLocks noGrp="1"/>
          </p:cNvSpPr>
          <p:nvPr>
            <p:ph type="body" idx="31" hasCustomPrompt="1"/>
          </p:nvPr>
        </p:nvSpPr>
        <p:spPr>
          <a:xfrm>
            <a:off x="5948827" y="4857700"/>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X</a:t>
            </a:r>
          </a:p>
        </p:txBody>
      </p:sp>
    </p:spTree>
    <p:extLst>
      <p:ext uri="{BB962C8B-B14F-4D97-AF65-F5344CB8AC3E}">
        <p14:creationId xmlns:p14="http://schemas.microsoft.com/office/powerpoint/2010/main" val="7598305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1"/>
            <a:ext cx="12192000" cy="4580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FULL COLOR </a:t>
            </a:r>
            <a:br>
              <a:rPr lang="en-US" dirty="0"/>
            </a:br>
            <a:r>
              <a:rPr lang="en-US" dirty="0"/>
              <a:t>LAYOUT</a:t>
            </a:r>
            <a:endParaRPr lang="ru-RU" dirty="0"/>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773511" y="2539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773511" y="4825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21285293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a:t>www.nachc.org</a:t>
            </a:r>
            <a:endParaRPr lang="en-US" dirty="0"/>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dirty="0">
              <a:solidFill>
                <a:schemeClr val="tx2"/>
              </a:solidFill>
            </a:endParaRPr>
          </a:p>
        </p:txBody>
      </p:sp>
      <p:sp>
        <p:nvSpPr>
          <p:cNvPr id="5" name="Прямоугольник 11">
            <a:extLst>
              <a:ext uri="{FF2B5EF4-FFF2-40B4-BE49-F238E27FC236}">
                <a16:creationId xmlns:a16="http://schemas.microsoft.com/office/drawing/2014/main" id="{B2B9FA5E-2408-A64F-9DAF-0FFBBB010DC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HEALTH CENTER RESOURCES SLIDE</a:t>
            </a:r>
            <a:endParaRPr lang="ru-RU" dirty="0"/>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4038600" y="2538008"/>
            <a:ext cx="7660008" cy="784830"/>
          </a:xfrm>
          <a:prstGeom prst="rect">
            <a:avLst/>
          </a:prstGeom>
          <a:noFill/>
        </p:spPr>
        <p:txBody>
          <a:bodyPr wrap="square" rtlCol="0">
            <a:spAutoFit/>
          </a:bodyPr>
          <a:lstStyle/>
          <a:p>
            <a:r>
              <a:rPr lang="en-US" sz="2000" b="1" dirty="0">
                <a:solidFill>
                  <a:schemeClr val="accent1"/>
                </a:solidFill>
              </a:rPr>
              <a:t>ARE YOU LOOKING FOR RESOURCES?</a:t>
            </a:r>
            <a:br>
              <a:rPr lang="en-US" sz="2000" b="1" dirty="0">
                <a:solidFill>
                  <a:schemeClr val="tx2"/>
                </a:solidFill>
              </a:rPr>
            </a:br>
            <a:endParaRPr lang="en-US" sz="500" b="1" dirty="0">
              <a:solidFill>
                <a:schemeClr val="tx2"/>
              </a:solidFill>
            </a:endParaRPr>
          </a:p>
          <a:p>
            <a:r>
              <a:rPr lang="en-US" sz="2000" dirty="0">
                <a:solidFill>
                  <a:schemeClr val="tx2"/>
                </a:solidFill>
              </a:rPr>
              <a:t>Please visit our website </a:t>
            </a:r>
            <a:r>
              <a:rPr lang="en-US" sz="2000" b="1" i="0" dirty="0" err="1">
                <a:solidFill>
                  <a:schemeClr val="tx2"/>
                </a:solidFill>
              </a:rPr>
              <a:t>www.healthcenterinfo.org</a:t>
            </a:r>
            <a:endParaRPr lang="en-US" sz="2000" b="1" i="0" dirty="0">
              <a:solidFill>
                <a:schemeClr val="tx2"/>
              </a:solidFill>
            </a:endParaRP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a:stretch>
            <a:fillRect/>
          </a:stretch>
        </p:blipFill>
        <p:spPr>
          <a:xfrm>
            <a:off x="4075175" y="3657600"/>
            <a:ext cx="5401729" cy="1295400"/>
          </a:xfrm>
          <a:prstGeom prst="rect">
            <a:avLst/>
          </a:prstGeom>
        </p:spPr>
      </p:pic>
    </p:spTree>
    <p:extLst>
      <p:ext uri="{BB962C8B-B14F-4D97-AF65-F5344CB8AC3E}">
        <p14:creationId xmlns:p14="http://schemas.microsoft.com/office/powerpoint/2010/main" val="33975306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98269" y="516835"/>
            <a:ext cx="2708367" cy="5824330"/>
          </a:xfrm>
          <a:prstGeom prst="rect">
            <a:avLst/>
          </a:prstGeom>
        </p:spPr>
      </p:pic>
      <p:sp>
        <p:nvSpPr>
          <p:cNvPr id="11" name="Рисунок 13">
            <a:extLst>
              <a:ext uri="{FF2B5EF4-FFF2-40B4-BE49-F238E27FC236}">
                <a16:creationId xmlns:a16="http://schemas.microsoft.com/office/drawing/2014/main" id="{5E095459-FE68-644C-BA08-50B964ABD037}"/>
              </a:ext>
            </a:extLst>
          </p:cNvPr>
          <p:cNvSpPr>
            <a:spLocks noGrp="1"/>
          </p:cNvSpPr>
          <p:nvPr>
            <p:ph type="pic" sz="quarter" idx="25" hasCustomPrompt="1"/>
          </p:nvPr>
        </p:nvSpPr>
        <p:spPr>
          <a:xfrm>
            <a:off x="8298269" y="723222"/>
            <a:ext cx="2413209" cy="5411556"/>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bg1"/>
            </a:fgClr>
            <a:bgClr>
              <a:schemeClr val="bg1">
                <a:lumMod val="75000"/>
              </a:schemeClr>
            </a:bgClr>
          </a:pattFill>
          <a:ln>
            <a:noFill/>
          </a:ln>
          <a:effectLst/>
          <a:scene3d>
            <a:camera prst="perspectiveFront">
              <a:rot lat="0" lon="899971"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dirty="0"/>
              <a:t>Click icon to add picture\</a:t>
            </a:r>
          </a:p>
        </p:txBody>
      </p:sp>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dirty="0"/>
              <a:t>FOLLOW </a:t>
            </a:r>
            <a:br>
              <a:rPr lang="en-US" dirty="0"/>
            </a:br>
            <a:r>
              <a:rPr lang="en-US" dirty="0"/>
              <a:t>@NACHC</a:t>
            </a:r>
            <a:endParaRPr lang="ru-RU" dirty="0"/>
          </a:p>
        </p:txBody>
      </p:sp>
      <p:sp>
        <p:nvSpPr>
          <p:cNvPr id="6" name="Текст 3">
            <a:extLst>
              <a:ext uri="{FF2B5EF4-FFF2-40B4-BE49-F238E27FC236}">
                <a16:creationId xmlns:a16="http://schemas.microsoft.com/office/drawing/2014/main" id="{BE52EC39-9C26-0A4E-B26F-FB5B27D5CA3F}"/>
              </a:ext>
            </a:extLst>
          </p:cNvPr>
          <p:cNvSpPr>
            <a:spLocks noGrp="1"/>
          </p:cNvSpPr>
          <p:nvPr>
            <p:ph type="body" sz="quarter" idx="21" hasCustomPrompt="1"/>
          </p:nvPr>
        </p:nvSpPr>
        <p:spPr>
          <a:xfrm>
            <a:off x="1676400" y="2438400"/>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Twitter</a:t>
            </a:r>
            <a:br>
              <a:rPr lang="en-US" dirty="0"/>
            </a:br>
            <a:endParaRPr lang="en-US" dirty="0"/>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816936" y="2539926"/>
            <a:ext cx="635000" cy="63500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826576" y="3338099"/>
            <a:ext cx="635000" cy="63500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826576" y="4136272"/>
            <a:ext cx="635000" cy="63500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838200" y="4934445"/>
            <a:ext cx="635000" cy="635000"/>
          </a:xfrm>
          <a:prstGeom prst="rect">
            <a:avLst/>
          </a:prstGeom>
        </p:spPr>
      </p:pic>
      <p:sp>
        <p:nvSpPr>
          <p:cNvPr id="15" name="Текст 3">
            <a:extLst>
              <a:ext uri="{FF2B5EF4-FFF2-40B4-BE49-F238E27FC236}">
                <a16:creationId xmlns:a16="http://schemas.microsoft.com/office/drawing/2014/main" id="{C4B476B3-A449-2744-8686-DE95C2C165FF}"/>
              </a:ext>
            </a:extLst>
          </p:cNvPr>
          <p:cNvSpPr>
            <a:spLocks noGrp="1"/>
          </p:cNvSpPr>
          <p:nvPr>
            <p:ph type="body" sz="quarter" idx="26" hasCustomPrompt="1"/>
          </p:nvPr>
        </p:nvSpPr>
        <p:spPr>
          <a:xfrm>
            <a:off x="1676400" y="3290807"/>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Facebook</a:t>
            </a:r>
            <a:br>
              <a:rPr lang="en-US" dirty="0"/>
            </a:br>
            <a:endParaRPr lang="en-US" dirty="0"/>
          </a:p>
        </p:txBody>
      </p:sp>
      <p:sp>
        <p:nvSpPr>
          <p:cNvPr id="16" name="Текст 3">
            <a:extLst>
              <a:ext uri="{FF2B5EF4-FFF2-40B4-BE49-F238E27FC236}">
                <a16:creationId xmlns:a16="http://schemas.microsoft.com/office/drawing/2014/main" id="{6CC63756-0F66-4342-A860-C84D66E8EFE1}"/>
              </a:ext>
            </a:extLst>
          </p:cNvPr>
          <p:cNvSpPr>
            <a:spLocks noGrp="1"/>
          </p:cNvSpPr>
          <p:nvPr>
            <p:ph type="body" sz="quarter" idx="27" hasCustomPrompt="1"/>
          </p:nvPr>
        </p:nvSpPr>
        <p:spPr>
          <a:xfrm>
            <a:off x="1676400" y="406572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a:t>Instagram</a:t>
            </a:r>
            <a:br>
              <a:rPr lang="en-US" dirty="0"/>
            </a:br>
            <a:endParaRPr lang="en-US" dirty="0"/>
          </a:p>
        </p:txBody>
      </p:sp>
      <p:sp>
        <p:nvSpPr>
          <p:cNvPr id="17" name="Текст 3">
            <a:extLst>
              <a:ext uri="{FF2B5EF4-FFF2-40B4-BE49-F238E27FC236}">
                <a16:creationId xmlns:a16="http://schemas.microsoft.com/office/drawing/2014/main" id="{28E0B257-B2A2-3347-88F2-A71C0FF0966A}"/>
              </a:ext>
            </a:extLst>
          </p:cNvPr>
          <p:cNvSpPr>
            <a:spLocks noGrp="1"/>
          </p:cNvSpPr>
          <p:nvPr>
            <p:ph type="body" sz="quarter" idx="28" hasCustomPrompt="1"/>
          </p:nvPr>
        </p:nvSpPr>
        <p:spPr>
          <a:xfrm>
            <a:off x="1676400" y="488713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dirty="0" err="1"/>
              <a:t>Linkedin</a:t>
            </a:r>
            <a:br>
              <a:rPr lang="en-US" dirty="0"/>
            </a:br>
            <a:endParaRPr lang="en-US" dirty="0"/>
          </a:p>
        </p:txBody>
      </p:sp>
    </p:spTree>
    <p:extLst>
      <p:ext uri="{BB962C8B-B14F-4D97-AF65-F5344CB8AC3E}">
        <p14:creationId xmlns:p14="http://schemas.microsoft.com/office/powerpoint/2010/main" val="11966749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328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Title Slide">
    <p:bg>
      <p:bgRef idx="1001">
        <a:schemeClr val="bg1"/>
      </p:bgRef>
    </p:bg>
    <p:spTree>
      <p:nvGrpSpPr>
        <p:cNvPr id="1" name=""/>
        <p:cNvGrpSpPr/>
        <p:nvPr/>
      </p:nvGrpSpPr>
      <p:grpSpPr>
        <a:xfrm>
          <a:off x="0" y="0"/>
          <a:ext cx="0" cy="0"/>
          <a:chOff x="0" y="0"/>
          <a:chExt cx="0" cy="0"/>
        </a:xfrm>
      </p:grpSpPr>
      <p:pic>
        <p:nvPicPr>
          <p:cNvPr id="15" name="Picture 14" descr="A picture containing icon&#10;&#10;Description automatically generated">
            <a:extLst>
              <a:ext uri="{FF2B5EF4-FFF2-40B4-BE49-F238E27FC236}">
                <a16:creationId xmlns:a16="http://schemas.microsoft.com/office/drawing/2014/main" id="{301AFE1E-44B0-2C4E-90DC-DEA11B1E5D27}"/>
              </a:ext>
            </a:extLst>
          </p:cNvPr>
          <p:cNvPicPr>
            <a:picLocks noChangeAspect="1"/>
          </p:cNvPicPr>
          <p:nvPr userDrawn="1"/>
        </p:nvPicPr>
        <p:blipFill rotWithShape="1">
          <a:blip r:embed="rId2">
            <a:alphaModFix amt="60000"/>
            <a:extLst>
              <a:ext uri="{28A0092B-C50C-407E-A947-70E740481C1C}">
                <a14:useLocalDpi xmlns:a14="http://schemas.microsoft.com/office/drawing/2010/main" val="0"/>
              </a:ext>
            </a:extLst>
          </a:blip>
          <a:srcRect r="4014"/>
          <a:stretch/>
        </p:blipFill>
        <p:spPr>
          <a:xfrm>
            <a:off x="6519351" y="574765"/>
            <a:ext cx="5672649" cy="5505545"/>
          </a:xfrm>
          <a:prstGeom prst="rect">
            <a:avLst/>
          </a:prstGeom>
        </p:spPr>
      </p:pic>
      <p:sp>
        <p:nvSpPr>
          <p:cNvPr id="9" name="Rectangle 8">
            <a:extLst>
              <a:ext uri="{FF2B5EF4-FFF2-40B4-BE49-F238E27FC236}">
                <a16:creationId xmlns:a16="http://schemas.microsoft.com/office/drawing/2014/main" id="{C4016C1B-4E24-8947-B917-B64501347287}"/>
              </a:ext>
            </a:extLst>
          </p:cNvPr>
          <p:cNvSpPr/>
          <p:nvPr userDrawn="1"/>
        </p:nvSpPr>
        <p:spPr>
          <a:xfrm>
            <a:off x="10" y="5903091"/>
            <a:ext cx="12191990" cy="954909"/>
          </a:xfrm>
          <a:prstGeom prst="rect">
            <a:avLst/>
          </a:prstGeom>
          <a:solidFill>
            <a:srgbClr val="0080A2">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10">
            <a:extLst>
              <a:ext uri="{FF2B5EF4-FFF2-40B4-BE49-F238E27FC236}">
                <a16:creationId xmlns:a16="http://schemas.microsoft.com/office/drawing/2014/main" id="{765597F8-0F3E-324C-8D0B-AB2E3CCD0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462" y="6034265"/>
            <a:ext cx="2128837"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47801B12-598B-354E-B81F-FE77571BC373}"/>
              </a:ext>
            </a:extLst>
          </p:cNvPr>
          <p:cNvCxnSpPr/>
          <p:nvPr userDrawn="1"/>
        </p:nvCxnSpPr>
        <p:spPr>
          <a:xfrm>
            <a:off x="0" y="5891424"/>
            <a:ext cx="12192000"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71057"/>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B25EC-87A3-4114-8051-CFEA5C7E33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2FC03D57-D73F-438E-9445-015C4238A0EE}"/>
              </a:ext>
            </a:extLst>
          </p:cNvPr>
          <p:cNvSpPr>
            <a:spLocks noGrp="1"/>
          </p:cNvSpPr>
          <p:nvPr>
            <p:ph type="sldNum" sz="quarter" idx="12"/>
          </p:nvPr>
        </p:nvSpPr>
        <p:spPr>
          <a:xfrm>
            <a:off x="10999304" y="6356350"/>
            <a:ext cx="354495" cy="365125"/>
          </a:xfrm>
          <a:prstGeom prst="rect">
            <a:avLst/>
          </a:prstGeom>
        </p:spPr>
        <p:txBody>
          <a:bodyPr/>
          <a:lstStyle/>
          <a:p>
            <a:fld id="{35112A9B-E757-4CDF-9477-DF4152485111}" type="slidenum">
              <a:rPr lang="en-US" smtClean="0"/>
              <a:t>‹#›</a:t>
            </a:fld>
            <a:endParaRPr lang="en-US" dirty="0"/>
          </a:p>
        </p:txBody>
      </p:sp>
    </p:spTree>
    <p:extLst>
      <p:ext uri="{BB962C8B-B14F-4D97-AF65-F5344CB8AC3E}">
        <p14:creationId xmlns:p14="http://schemas.microsoft.com/office/powerpoint/2010/main" val="18212760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9C5EF-44F9-4916-A0B7-424A9F7FBCAD}"/>
              </a:ext>
            </a:extLst>
          </p:cNvPr>
          <p:cNvSpPr>
            <a:spLocks noGrp="1"/>
          </p:cNvSpPr>
          <p:nvPr>
            <p:ph type="title"/>
          </p:nvPr>
        </p:nvSpPr>
        <p:spPr>
          <a:xfrm>
            <a:off x="838200" y="550506"/>
            <a:ext cx="10515600" cy="1140182"/>
          </a:xfrm>
          <a:prstGeom prst="rect">
            <a:avLst/>
          </a:prstGeom>
        </p:spPr>
        <p:txBody>
          <a:bodyPr>
            <a:normAutofit/>
          </a:bodyPr>
          <a:lstStyle>
            <a:lvl1pPr algn="ct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0FA9FBB-BD44-4B3C-9AC4-2C5B3321A4A6}"/>
              </a:ext>
            </a:extLst>
          </p:cNvPr>
          <p:cNvSpPr>
            <a:spLocks noGrp="1"/>
          </p:cNvSpPr>
          <p:nvPr>
            <p:ph idx="1"/>
          </p:nvPr>
        </p:nvSpPr>
        <p:spPr>
          <a:xfrm>
            <a:off x="809256" y="2055626"/>
            <a:ext cx="10515600" cy="4351338"/>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978E45F-DF20-466B-9A6A-2D0364457312}"/>
              </a:ext>
            </a:extLst>
          </p:cNvPr>
          <p:cNvSpPr>
            <a:spLocks noGrp="1"/>
          </p:cNvSpPr>
          <p:nvPr>
            <p:ph type="sldNum" sz="quarter" idx="12"/>
          </p:nvPr>
        </p:nvSpPr>
        <p:spPr>
          <a:xfrm>
            <a:off x="8610600" y="6356350"/>
            <a:ext cx="2743200" cy="365125"/>
          </a:xfrm>
          <a:prstGeom prst="rect">
            <a:avLst/>
          </a:prstGeom>
        </p:spPr>
        <p:txBody>
          <a:bodyPr/>
          <a:lstStyle/>
          <a:p>
            <a:fld id="{35112A9B-E757-4CDF-9477-DF4152485111}" type="slidenum">
              <a:rPr lang="en-US" smtClean="0"/>
              <a:t>‹#›</a:t>
            </a:fld>
            <a:endParaRPr lang="en-US"/>
          </a:p>
        </p:txBody>
      </p:sp>
    </p:spTree>
    <p:extLst>
      <p:ext uri="{BB962C8B-B14F-4D97-AF65-F5344CB8AC3E}">
        <p14:creationId xmlns:p14="http://schemas.microsoft.com/office/powerpoint/2010/main" val="38464281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CCCE1-4313-4E5C-8C52-E9D68690B4C6}"/>
              </a:ext>
            </a:extLst>
          </p:cNvPr>
          <p:cNvSpPr>
            <a:spLocks noGrp="1"/>
          </p:cNvSpPr>
          <p:nvPr>
            <p:ph type="title"/>
          </p:nvPr>
        </p:nvSpPr>
        <p:spPr>
          <a:xfrm>
            <a:off x="838200" y="550506"/>
            <a:ext cx="10515600" cy="114018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01F285C-FC06-4D31-BDD4-F6DD01BC816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364CAD1-8446-481B-BB15-58DECEFD7B5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5A7D4CA7-E9D7-4D56-9571-9AA7A58BC373}"/>
              </a:ext>
            </a:extLst>
          </p:cNvPr>
          <p:cNvSpPr>
            <a:spLocks noGrp="1"/>
          </p:cNvSpPr>
          <p:nvPr>
            <p:ph type="sldNum" sz="quarter" idx="12"/>
          </p:nvPr>
        </p:nvSpPr>
        <p:spPr>
          <a:xfrm>
            <a:off x="8610600" y="6356350"/>
            <a:ext cx="2743200" cy="365125"/>
          </a:xfrm>
          <a:prstGeom prst="rect">
            <a:avLst/>
          </a:prstGeom>
        </p:spPr>
        <p:txBody>
          <a:bodyPr/>
          <a:lstStyle/>
          <a:p>
            <a:fld id="{35112A9B-E757-4CDF-9477-DF4152485111}" type="slidenum">
              <a:rPr lang="en-US" smtClean="0"/>
              <a:t>‹#›</a:t>
            </a:fld>
            <a:endParaRPr lang="en-US"/>
          </a:p>
        </p:txBody>
      </p:sp>
    </p:spTree>
    <p:extLst>
      <p:ext uri="{BB962C8B-B14F-4D97-AF65-F5344CB8AC3E}">
        <p14:creationId xmlns:p14="http://schemas.microsoft.com/office/powerpoint/2010/main" val="36629230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8055268-0D36-4429-92D4-4A877E825BDC}"/>
              </a:ext>
            </a:extLst>
          </p:cNvPr>
          <p:cNvSpPr>
            <a:spLocks noGrp="1"/>
          </p:cNvSpPr>
          <p:nvPr>
            <p:ph type="sldNum" sz="quarter" idx="12"/>
          </p:nvPr>
        </p:nvSpPr>
        <p:spPr>
          <a:xfrm>
            <a:off x="8610600" y="6356350"/>
            <a:ext cx="2743200" cy="365125"/>
          </a:xfrm>
          <a:prstGeom prst="rect">
            <a:avLst/>
          </a:prstGeom>
        </p:spPr>
        <p:txBody>
          <a:bodyPr/>
          <a:lstStyle/>
          <a:p>
            <a:fld id="{35112A9B-E757-4CDF-9477-DF4152485111}" type="slidenum">
              <a:rPr lang="en-US" smtClean="0"/>
              <a:t>‹#›</a:t>
            </a:fld>
            <a:endParaRPr lang="en-US"/>
          </a:p>
        </p:txBody>
      </p:sp>
    </p:spTree>
    <p:extLst>
      <p:ext uri="{BB962C8B-B14F-4D97-AF65-F5344CB8AC3E}">
        <p14:creationId xmlns:p14="http://schemas.microsoft.com/office/powerpoint/2010/main" val="4005504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Agenda Slide">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92643" y="1767765"/>
            <a:ext cx="10465882" cy="3547186"/>
          </a:xfrm>
          <a:prstGeom prst="rect">
            <a:avLst/>
          </a:prstGeom>
        </p:spPr>
        <p:txBody>
          <a:bodyPr anchor="t" anchorCtr="0">
            <a:noAutofit/>
          </a:bodyPr>
          <a:lstStyle>
            <a:lvl1pPr marL="285750" indent="-285750">
              <a:lnSpc>
                <a:spcPct val="100000"/>
              </a:lnSpc>
              <a:buClr>
                <a:srgbClr val="779803"/>
              </a:buClr>
              <a:buSzPct val="110000"/>
              <a:buFont typeface="Wingdings" pitchFamily="2" charset="2"/>
              <a:buChar char="§"/>
              <a:defRPr sz="200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&lt;Insert Title 1 Here&gt; </a:t>
            </a:r>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592643" y="742546"/>
            <a:ext cx="9037132" cy="778156"/>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500" b="1" i="0" kern="1200" spc="100" baseline="0" dirty="0">
                <a:solidFill>
                  <a:srgbClr val="779803"/>
                </a:solidFill>
                <a:latin typeface="Calibri" panose="020F0502020204030204" pitchFamily="34" charset="0"/>
                <a:ea typeface="Tahoma" charset="0"/>
                <a:cs typeface="Calibri" panose="020F0502020204030204" pitchFamily="34" charset="0"/>
              </a:defRPr>
            </a:lvl1pPr>
          </a:lstStyle>
          <a:p>
            <a:r>
              <a:rPr lang="en-US" dirty="0"/>
              <a:t>INSERT AGENDA NAME HERE</a:t>
            </a:r>
            <a:endParaRPr lang="ru-RU" dirty="0"/>
          </a:p>
        </p:txBody>
      </p:sp>
      <p:sp>
        <p:nvSpPr>
          <p:cNvPr id="13" name="Slide Number Placeholder 5">
            <a:extLst>
              <a:ext uri="{FF2B5EF4-FFF2-40B4-BE49-F238E27FC236}">
                <a16:creationId xmlns:a16="http://schemas.microsoft.com/office/drawing/2014/main" id="{1EED6301-8A64-E548-97C6-6C30CAD4F759}"/>
              </a:ext>
            </a:extLst>
          </p:cNvPr>
          <p:cNvSpPr>
            <a:spLocks noGrp="1"/>
          </p:cNvSpPr>
          <p:nvPr>
            <p:ph type="sldNum" sz="quarter" idx="4"/>
          </p:nvPr>
        </p:nvSpPr>
        <p:spPr>
          <a:xfrm>
            <a:off x="8782460" y="6328724"/>
            <a:ext cx="2709224" cy="268287"/>
          </a:xfrm>
          <a:prstGeom prst="rect">
            <a:avLst/>
          </a:prstGeom>
        </p:spPr>
        <p:txBody>
          <a:bodyPr vert="horz" wrap="square" lIns="0" tIns="0" rIns="0" bIns="45720" numCol="1" anchor="ctr" anchorCtr="0" compatLnSpc="1">
            <a:prstTxWarp prst="textNoShape">
              <a:avLst/>
            </a:prstTxWarp>
          </a:bodyPr>
          <a:lstStyle>
            <a:lvl1pPr algn="r" eaLnBrk="1" hangingPunct="1">
              <a:defRPr sz="1200">
                <a:solidFill>
                  <a:schemeClr val="tx2"/>
                </a:solidFill>
              </a:defRPr>
            </a:lvl1pPr>
          </a:lstStyle>
          <a:p>
            <a:fld id="{5C762E9F-985A-498A-A85B-4B36CF0D4361}" type="slidenum">
              <a:rPr lang="en-US" smtClean="0"/>
              <a:pPr/>
              <a:t>‹#›</a:t>
            </a:fld>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7" name="Прямоугольник 11">
            <a:extLst>
              <a:ext uri="{FF2B5EF4-FFF2-40B4-BE49-F238E27FC236}">
                <a16:creationId xmlns:a16="http://schemas.microsoft.com/office/drawing/2014/main" id="{1031AD4E-B507-8241-8A90-2AA95E0C4D8F}"/>
              </a:ext>
            </a:extLst>
          </p:cNvPr>
          <p:cNvSpPr/>
          <p:nvPr userDrawn="1"/>
        </p:nvSpPr>
        <p:spPr>
          <a:xfrm>
            <a:off x="630010" y="-1587"/>
            <a:ext cx="2533650" cy="366712"/>
          </a:xfrm>
          <a:prstGeom prst="rect">
            <a:avLst/>
          </a:prstGeom>
          <a:solidFill>
            <a:srgbClr val="0080A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dirty="0"/>
          </a:p>
        </p:txBody>
      </p:sp>
      <p:cxnSp>
        <p:nvCxnSpPr>
          <p:cNvPr id="8" name="Straight Connector 7">
            <a:extLst>
              <a:ext uri="{FF2B5EF4-FFF2-40B4-BE49-F238E27FC236}">
                <a16:creationId xmlns:a16="http://schemas.microsoft.com/office/drawing/2014/main" id="{41A6AAAA-3C68-2A4B-A41B-85CE69957375}"/>
              </a:ext>
            </a:extLst>
          </p:cNvPr>
          <p:cNvCxnSpPr/>
          <p:nvPr userDrawn="1"/>
        </p:nvCxnSpPr>
        <p:spPr>
          <a:xfrm>
            <a:off x="628279" y="434975"/>
            <a:ext cx="253538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EA5652-942B-744E-B580-339D42D06382}"/>
              </a:ext>
            </a:extLst>
          </p:cNvPr>
          <p:cNvCxnSpPr>
            <a:cxnSpLocks/>
          </p:cNvCxnSpPr>
          <p:nvPr userDrawn="1"/>
        </p:nvCxnSpPr>
        <p:spPr>
          <a:xfrm>
            <a:off x="627529" y="5957726"/>
            <a:ext cx="10865224" cy="0"/>
          </a:xfrm>
          <a:prstGeom prst="line">
            <a:avLst/>
          </a:prstGeom>
          <a:ln w="22225">
            <a:solidFill>
              <a:srgbClr val="779803"/>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18EE76F8-D62E-4644-952D-AA1071C2199A}"/>
              </a:ext>
            </a:extLst>
          </p:cNvPr>
          <p:cNvSpPr>
            <a:spLocks noGrp="1"/>
          </p:cNvSpPr>
          <p:nvPr>
            <p:ph type="ftr" sz="quarter" idx="10"/>
          </p:nvPr>
        </p:nvSpPr>
        <p:spPr>
          <a:xfrm>
            <a:off x="4038600" y="6356350"/>
            <a:ext cx="4114800" cy="268287"/>
          </a:xfrm>
          <a:prstGeom prst="rect">
            <a:avLst/>
          </a:prstGeom>
        </p:spPr>
        <p:txBody>
          <a:bodyPr/>
          <a:lstStyle/>
          <a:p>
            <a:r>
              <a:rPr lang="en-US"/>
              <a:t>Ensuring a Human Resource Strategy</a:t>
            </a:r>
            <a:endParaRPr lang="en-US" dirty="0"/>
          </a:p>
        </p:txBody>
      </p:sp>
    </p:spTree>
    <p:extLst>
      <p:ext uri="{BB962C8B-B14F-4D97-AF65-F5344CB8AC3E}">
        <p14:creationId xmlns:p14="http://schemas.microsoft.com/office/powerpoint/2010/main" val="16839554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643322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6433220"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SECTION</a:t>
            </a:r>
            <a:br>
              <a:rPr lang="en-US" dirty="0"/>
            </a:br>
            <a:r>
              <a:rPr lang="en-US" dirty="0"/>
              <a:t>NAME</a:t>
            </a:r>
            <a:endParaRPr lang="ru-RU" dirty="0"/>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6433220" y="2539926"/>
            <a:ext cx="4667171" cy="2946474"/>
          </a:xfrm>
          <a:prstGeom prst="rect">
            <a:avLst/>
          </a:prstGeom>
        </p:spPr>
        <p:txBody>
          <a:bodyPr>
            <a:normAutofit/>
          </a:bodyPr>
          <a:lstStyle>
            <a:lvl1pPr>
              <a:lnSpc>
                <a:spcPct val="100000"/>
              </a:lnSpc>
              <a:defRPr lang="en-US" sz="2000" b="0" i="0" baseline="0" dirty="0">
                <a:solidFill>
                  <a:schemeClr val="tx2"/>
                </a:solidFill>
                <a:latin typeface="+mn-lt"/>
                <a:ea typeface="Tahoma" charset="0"/>
                <a:cs typeface="Tahoma" charset="0"/>
              </a:defRPr>
            </a:lvl1pPr>
          </a:lstStyle>
          <a:p>
            <a:pPr marL="228600" lvl="0" indent="-228600">
              <a:lnSpc>
                <a:spcPct val="150000"/>
              </a:lnSpc>
            </a:pPr>
            <a:r>
              <a:rPr lang="en-US" dirty="0"/>
              <a:t>Body text should be 20 pt. Calibri font, 20 point font. </a:t>
            </a:r>
          </a:p>
          <a:p>
            <a:pPr marL="228600" lvl="0" indent="-228600">
              <a:lnSpc>
                <a:spcPct val="150000"/>
              </a:lnSpc>
            </a:pPr>
            <a:r>
              <a:rPr lang="en-US" dirty="0"/>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1" y="0"/>
            <a:ext cx="50929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5092995" y="0"/>
            <a:ext cx="3615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6433220" y="6088780"/>
            <a:ext cx="3157347" cy="769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6527005" y="6223407"/>
            <a:ext cx="2872176" cy="414897"/>
          </a:xfrm>
          <a:prstGeom prst="rect">
            <a:avLst/>
          </a:prstGeom>
        </p:spPr>
        <p:txBody>
          <a:bodyPr anchor="ctr">
            <a:noAutofit/>
          </a:bodyPr>
          <a:lstStyle>
            <a:lvl1pPr>
              <a:defRPr lang="en-US" sz="1600" b="1" i="0" baseline="0" dirty="0">
                <a:solidFill>
                  <a:schemeClr val="bg1"/>
                </a:solidFill>
                <a:latin typeface="+mj-lt"/>
                <a:ea typeface="Tahoma" charset="0"/>
                <a:cs typeface="Tahoma" charset="0"/>
              </a:defRPr>
            </a:lvl1pPr>
          </a:lstStyle>
          <a:p>
            <a:pPr marL="0" lvl="0" indent="0">
              <a:lnSpc>
                <a:spcPct val="150000"/>
              </a:lnSpc>
              <a:buNone/>
            </a:pPr>
            <a:r>
              <a:rPr lang="en-US" dirty="0"/>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10569284" y="6356350"/>
            <a:ext cx="7845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34206429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Title Slide 2">
    <p:spTree>
      <p:nvGrpSpPr>
        <p:cNvPr id="1" name=""/>
        <p:cNvGrpSpPr/>
        <p:nvPr/>
      </p:nvGrpSpPr>
      <p:grpSpPr>
        <a:xfrm>
          <a:off x="0" y="0"/>
          <a:ext cx="0" cy="0"/>
          <a:chOff x="0" y="0"/>
          <a:chExt cx="0" cy="0"/>
        </a:xfrm>
      </p:grpSpPr>
      <p:pic>
        <p:nvPicPr>
          <p:cNvPr id="2" name="Picture 1" descr="A picture containing icon&#10;&#10;Description automatically generated">
            <a:extLst>
              <a:ext uri="{FF2B5EF4-FFF2-40B4-BE49-F238E27FC236}">
                <a16:creationId xmlns:a16="http://schemas.microsoft.com/office/drawing/2014/main" id="{5705950D-FDC9-8C46-ABED-9952FDD3ABF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r="7329"/>
          <a:stretch/>
        </p:blipFill>
        <p:spPr>
          <a:xfrm>
            <a:off x="7697936" y="1195331"/>
            <a:ext cx="4510689" cy="4534424"/>
          </a:xfrm>
          <a:prstGeom prst="rect">
            <a:avLst/>
          </a:prstGeom>
        </p:spPr>
      </p:pic>
      <p:cxnSp>
        <p:nvCxnSpPr>
          <p:cNvPr id="4" name="Straight Connector 3">
            <a:extLst>
              <a:ext uri="{FF2B5EF4-FFF2-40B4-BE49-F238E27FC236}">
                <a16:creationId xmlns:a16="http://schemas.microsoft.com/office/drawing/2014/main" id="{BB6F3A03-2AB4-1342-8E4F-788E169B09BB}"/>
              </a:ext>
            </a:extLst>
          </p:cNvPr>
          <p:cNvCxnSpPr>
            <a:cxnSpLocks/>
          </p:cNvCxnSpPr>
          <p:nvPr userDrawn="1"/>
        </p:nvCxnSpPr>
        <p:spPr>
          <a:xfrm>
            <a:off x="627529" y="5552779"/>
            <a:ext cx="10865224" cy="0"/>
          </a:xfrm>
          <a:prstGeom prst="line">
            <a:avLst/>
          </a:prstGeom>
          <a:ln w="53975">
            <a:solidFill>
              <a:srgbClr val="779803"/>
            </a:solidFill>
          </a:ln>
        </p:spPr>
        <p:style>
          <a:lnRef idx="1">
            <a:schemeClr val="accent1"/>
          </a:lnRef>
          <a:fillRef idx="0">
            <a:schemeClr val="accent1"/>
          </a:fillRef>
          <a:effectRef idx="0">
            <a:schemeClr val="accent1"/>
          </a:effectRef>
          <a:fontRef idx="minor">
            <a:schemeClr val="tx1"/>
          </a:fontRef>
        </p:style>
      </p:cxnSp>
      <p:sp>
        <p:nvSpPr>
          <p:cNvPr id="6" name="Заголовок 1">
            <a:extLst>
              <a:ext uri="{FF2B5EF4-FFF2-40B4-BE49-F238E27FC236}">
                <a16:creationId xmlns:a16="http://schemas.microsoft.com/office/drawing/2014/main" id="{B6F9ED01-FFD2-F84E-B5B1-A465E5966BDB}"/>
              </a:ext>
            </a:extLst>
          </p:cNvPr>
          <p:cNvSpPr>
            <a:spLocks noGrp="1"/>
          </p:cNvSpPr>
          <p:nvPr>
            <p:ph type="title" hasCustomPrompt="1"/>
          </p:nvPr>
        </p:nvSpPr>
        <p:spPr>
          <a:xfrm>
            <a:off x="1091375" y="2187388"/>
            <a:ext cx="6838629" cy="1602931"/>
          </a:xfrm>
          <a:prstGeom prst="rect">
            <a:avLst/>
          </a:prstGeom>
        </p:spPr>
        <p:txBody>
          <a:bodyPr anchor="ctr" anchorCtr="0">
            <a:noAutofit/>
          </a:bodyPr>
          <a:lstStyle>
            <a:lvl1pPr marL="0" marR="0" indent="0" algn="l" defTabSz="2438645" rtl="0" eaLnBrk="1" fontAlgn="auto" latinLnBrk="0" hangingPunct="1">
              <a:lnSpc>
                <a:spcPts val="5000"/>
              </a:lnSpc>
              <a:spcBef>
                <a:spcPct val="0"/>
              </a:spcBef>
              <a:spcAft>
                <a:spcPts val="0"/>
              </a:spcAft>
              <a:buClrTx/>
              <a:buSzTx/>
              <a:buFontTx/>
              <a:buNone/>
              <a:tabLst>
                <a:tab pos="3641907" algn="l"/>
              </a:tabLst>
              <a:defRPr lang="ru-RU" sz="5000" b="1" i="0" kern="1200" spc="100" baseline="0" dirty="0">
                <a:solidFill>
                  <a:srgbClr val="779803"/>
                </a:solidFill>
                <a:latin typeface="Calibri" panose="020F0502020204030204" pitchFamily="34" charset="0"/>
                <a:ea typeface="Tahoma" charset="0"/>
                <a:cs typeface="Calibri" panose="020F0502020204030204" pitchFamily="34" charset="0"/>
              </a:defRPr>
            </a:lvl1pPr>
          </a:lstStyle>
          <a:p>
            <a:r>
              <a:rPr lang="en-US" dirty="0"/>
              <a:t>Section </a:t>
            </a:r>
            <a:br>
              <a:rPr lang="en-US" dirty="0"/>
            </a:br>
            <a:r>
              <a:rPr lang="en-US" dirty="0"/>
              <a:t>Title</a:t>
            </a:r>
            <a:endParaRPr lang="ru-RU" dirty="0"/>
          </a:p>
        </p:txBody>
      </p:sp>
      <p:pic>
        <p:nvPicPr>
          <p:cNvPr id="10" name="Picture 7">
            <a:extLst>
              <a:ext uri="{FF2B5EF4-FFF2-40B4-BE49-F238E27FC236}">
                <a16:creationId xmlns:a16="http://schemas.microsoft.com/office/drawing/2014/main" id="{48A71E19-DC51-9240-B9C9-9157BB8C094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3485" y="6238871"/>
            <a:ext cx="1387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lide Number Placeholder 5">
            <a:extLst>
              <a:ext uri="{FF2B5EF4-FFF2-40B4-BE49-F238E27FC236}">
                <a16:creationId xmlns:a16="http://schemas.microsoft.com/office/drawing/2014/main" id="{BF11F506-0F1D-B343-993E-D070A9384FD4}"/>
              </a:ext>
            </a:extLst>
          </p:cNvPr>
          <p:cNvSpPr>
            <a:spLocks noGrp="1"/>
          </p:cNvSpPr>
          <p:nvPr>
            <p:ph type="sldNum" sz="quarter" idx="4"/>
          </p:nvPr>
        </p:nvSpPr>
        <p:spPr>
          <a:xfrm>
            <a:off x="8730208" y="6328724"/>
            <a:ext cx="2709224" cy="268287"/>
          </a:xfrm>
          <a:prstGeom prst="rect">
            <a:avLst/>
          </a:prstGeom>
        </p:spPr>
        <p:txBody>
          <a:bodyPr vert="horz" wrap="square" lIns="0" tIns="0" rIns="0" bIns="45720" numCol="1" anchor="ctr" anchorCtr="0" compatLnSpc="1">
            <a:prstTxWarp prst="textNoShape">
              <a:avLst/>
            </a:prstTxWarp>
          </a:bodyPr>
          <a:lstStyle>
            <a:lvl1pPr algn="r" eaLnBrk="1" hangingPunct="1">
              <a:defRPr sz="1200">
                <a:solidFill>
                  <a:schemeClr val="tx2"/>
                </a:solidFill>
              </a:defRPr>
            </a:lvl1pPr>
          </a:lstStyle>
          <a:p>
            <a:fld id="{5C762E9F-985A-498A-A85B-4B36CF0D4361}" type="slidenum">
              <a:rPr lang="en-US" smtClean="0"/>
              <a:pPr/>
              <a:t>‹#›</a:t>
            </a:fld>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6" name="Picture 5">
            <a:extLst>
              <a:ext uri="{FF2B5EF4-FFF2-40B4-BE49-F238E27FC236}">
                <a16:creationId xmlns:a16="http://schemas.microsoft.com/office/drawing/2014/main" id="{0746FCCA-613D-1345-A283-A2BC44FF2F8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47858" y="6338884"/>
            <a:ext cx="79216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ooter Placeholder 4">
            <a:extLst>
              <a:ext uri="{FF2B5EF4-FFF2-40B4-BE49-F238E27FC236}">
                <a16:creationId xmlns:a16="http://schemas.microsoft.com/office/drawing/2014/main" id="{A2E0E2E3-C523-9345-ADE8-C4D26BFAEE1E}"/>
              </a:ext>
            </a:extLst>
          </p:cNvPr>
          <p:cNvSpPr txBox="1">
            <a:spLocks/>
          </p:cNvSpPr>
          <p:nvPr userDrawn="1"/>
        </p:nvSpPr>
        <p:spPr>
          <a:xfrm>
            <a:off x="8808313" y="6248396"/>
            <a:ext cx="2065338" cy="365125"/>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solidFill>
                  <a:schemeClr val="tx2"/>
                </a:solidFill>
              </a:rPr>
              <a:t>@NACHC</a:t>
            </a:r>
          </a:p>
        </p:txBody>
      </p:sp>
    </p:spTree>
    <p:extLst>
      <p:ext uri="{BB962C8B-B14F-4D97-AF65-F5344CB8AC3E}">
        <p14:creationId xmlns:p14="http://schemas.microsoft.com/office/powerpoint/2010/main" val="1895868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ONE COLUMN </a:t>
            </a:r>
            <a:br>
              <a:rPr lang="en-US" dirty="0"/>
            </a:br>
            <a:r>
              <a:rPr lang="en-US" dirty="0"/>
              <a:t>LAYOUT</a:t>
            </a:r>
            <a:endParaRPr lang="ru-RU" dirty="0"/>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20 pt. Calibri font, </a:t>
            </a:r>
            <a:br>
              <a:rPr lang="en-US" dirty="0"/>
            </a:br>
            <a:r>
              <a:rPr lang="en-US" dirty="0"/>
              <a:t>20 point font. </a:t>
            </a:r>
          </a:p>
        </p:txBody>
      </p:sp>
    </p:spTree>
    <p:extLst>
      <p:ext uri="{BB962C8B-B14F-4D97-AF65-F5344CB8AC3E}">
        <p14:creationId xmlns:p14="http://schemas.microsoft.com/office/powerpoint/2010/main" val="2794361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TWO COLUMN </a:t>
            </a:r>
            <a:br>
              <a:rPr lang="en-US" dirty="0"/>
            </a:br>
            <a:r>
              <a:rPr lang="en-US" dirty="0"/>
              <a:t>LAYOUT</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802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PRESENTER</a:t>
            </a:r>
            <a:br>
              <a:rPr lang="en-US" dirty="0"/>
            </a:br>
            <a:r>
              <a:rPr lang="en-US" dirty="0"/>
              <a:t>SLIDE</a:t>
            </a:r>
            <a:endParaRPr lang="ru-RU" dirty="0"/>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a:t>
            </a:r>
            <a:br>
              <a:rPr lang="en-US" dirty="0"/>
            </a:br>
            <a:r>
              <a:rPr lang="en-US" dirty="0"/>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6096000" y="19084"/>
            <a:ext cx="6044723" cy="683891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Tree>
    <p:extLst>
      <p:ext uri="{BB962C8B-B14F-4D97-AF65-F5344CB8AC3E}">
        <p14:creationId xmlns:p14="http://schemas.microsoft.com/office/powerpoint/2010/main" val="3489489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dirty="0" err="1"/>
              <a:t>www.nachc.org</a:t>
            </a:r>
            <a:endParaRPr lang="en-US" dirty="0"/>
          </a:p>
        </p:txBody>
      </p:sp>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dirty="0"/>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dirty="0"/>
              <a:t>TABLE </a:t>
            </a:r>
            <a:br>
              <a:rPr lang="en-US" dirty="0"/>
            </a:br>
            <a:r>
              <a:rPr lang="en-US" dirty="0"/>
              <a:t>SLIDE</a:t>
            </a:r>
            <a:endParaRPr lang="ru-RU" dirty="0"/>
          </a:p>
        </p:txBody>
      </p:sp>
    </p:spTree>
    <p:extLst>
      <p:ext uri="{BB962C8B-B14F-4D97-AF65-F5344CB8AC3E}">
        <p14:creationId xmlns:p14="http://schemas.microsoft.com/office/powerpoint/2010/main" val="1300792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2.emf"/><Relationship Id="rId2" Type="http://schemas.openxmlformats.org/officeDocument/2006/relationships/slideLayout" Target="../slideLayouts/slideLayout17.xml"/><Relationship Id="rId16" Type="http://schemas.openxmlformats.org/officeDocument/2006/relationships/image" Target="../media/image1.emf"/><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2.emf"/><Relationship Id="rId2" Type="http://schemas.openxmlformats.org/officeDocument/2006/relationships/slideLayout" Target="../slideLayouts/slideLayout31.xml"/><Relationship Id="rId16" Type="http://schemas.openxmlformats.org/officeDocument/2006/relationships/image" Target="../media/image1.emf"/><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image" Target="../media/image2.emf"/><Relationship Id="rId4" Type="http://schemas.openxmlformats.org/officeDocument/2006/relationships/slideLayout" Target="../slideLayouts/slideLayout47.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17"/>
          <a:stretch>
            <a:fillRect/>
          </a:stretch>
        </p:blipFill>
        <p:spPr>
          <a:xfrm>
            <a:off x="838200" y="6353489"/>
            <a:ext cx="1387613" cy="367986"/>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35635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www.nachc.org</a:t>
            </a:r>
            <a:endParaRPr lang="en-US" dirty="0"/>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18"/>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363376"/>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@NACHC</a:t>
            </a:r>
          </a:p>
        </p:txBody>
      </p:sp>
    </p:spTree>
    <p:extLst>
      <p:ext uri="{BB962C8B-B14F-4D97-AF65-F5344CB8AC3E}">
        <p14:creationId xmlns:p14="http://schemas.microsoft.com/office/powerpoint/2010/main" val="286387446"/>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2" r:id="rId3"/>
    <p:sldLayoutId id="2147483663" r:id="rId4"/>
    <p:sldLayoutId id="2147483666" r:id="rId5"/>
    <p:sldLayoutId id="2147483664" r:id="rId6"/>
    <p:sldLayoutId id="2147483665" r:id="rId7"/>
    <p:sldLayoutId id="2147483671" r:id="rId8"/>
    <p:sldLayoutId id="2147483667" r:id="rId9"/>
    <p:sldLayoutId id="2147483668" r:id="rId10"/>
    <p:sldLayoutId id="2147483669" r:id="rId11"/>
    <p:sldLayoutId id="2147483670" r:id="rId12"/>
    <p:sldLayoutId id="2147483673" r:id="rId13"/>
    <p:sldLayoutId id="2147483672" r:id="rId14"/>
    <p:sldLayoutId id="2147483674" r:id="rId15"/>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16"/>
          <a:stretch>
            <a:fillRect/>
          </a:stretch>
        </p:blipFill>
        <p:spPr>
          <a:xfrm>
            <a:off x="838200" y="6353489"/>
            <a:ext cx="1387613" cy="367986"/>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35635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www.nachc.org</a:t>
            </a:r>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17"/>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363376"/>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@NACHC</a:t>
            </a:r>
          </a:p>
        </p:txBody>
      </p:sp>
    </p:spTree>
    <p:extLst>
      <p:ext uri="{BB962C8B-B14F-4D97-AF65-F5344CB8AC3E}">
        <p14:creationId xmlns:p14="http://schemas.microsoft.com/office/powerpoint/2010/main" val="412571201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16"/>
          <a:stretch>
            <a:fillRect/>
          </a:stretch>
        </p:blipFill>
        <p:spPr>
          <a:xfrm>
            <a:off x="838200" y="6353489"/>
            <a:ext cx="1387613" cy="367986"/>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35635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a:t>www.nachc.org</a:t>
            </a:r>
            <a:endParaRPr lang="en-US" dirty="0"/>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schemeClr val="accent1"/>
                </a:solidFill>
              </a:rPr>
              <a:t>|</a:t>
            </a:r>
            <a:r>
              <a:rPr lang="en-US" dirty="0"/>
              <a:t> </a:t>
            </a:r>
            <a:fld id="{E1AB07C4-F4AD-C942-BAEA-67B4CA5A8891}" type="slidenum">
              <a:rPr lang="en-US" smtClean="0">
                <a:solidFill>
                  <a:schemeClr val="tx2"/>
                </a:solidFill>
              </a:rPr>
              <a:pPr/>
              <a:t>‹#›</a:t>
            </a:fld>
            <a:endParaRPr lang="en-US" dirty="0">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17"/>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363376"/>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@NACHC</a:t>
            </a:r>
          </a:p>
        </p:txBody>
      </p:sp>
    </p:spTree>
    <p:extLst>
      <p:ext uri="{BB962C8B-B14F-4D97-AF65-F5344CB8AC3E}">
        <p14:creationId xmlns:p14="http://schemas.microsoft.com/office/powerpoint/2010/main" val="352424022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4F100A38-2954-394B-9445-7727876BDBEB}"/>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21938" y="6249031"/>
            <a:ext cx="1387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a:extLst>
              <a:ext uri="{FF2B5EF4-FFF2-40B4-BE49-F238E27FC236}">
                <a16:creationId xmlns:a16="http://schemas.microsoft.com/office/drawing/2014/main" id="{95143B22-B28D-404F-B372-84C8457EE132}"/>
              </a:ext>
            </a:extLst>
          </p:cNvPr>
          <p:cNvSpPr>
            <a:spLocks noGrp="1"/>
          </p:cNvSpPr>
          <p:nvPr>
            <p:ph type="sldNum" sz="quarter" idx="4"/>
          </p:nvPr>
        </p:nvSpPr>
        <p:spPr>
          <a:xfrm>
            <a:off x="8730208" y="6328724"/>
            <a:ext cx="2709224" cy="268287"/>
          </a:xfrm>
          <a:prstGeom prst="rect">
            <a:avLst/>
          </a:prstGeom>
        </p:spPr>
        <p:txBody>
          <a:bodyPr vert="horz" wrap="square" lIns="0" tIns="0" rIns="0" bIns="45720" numCol="1" anchor="ctr" anchorCtr="0" compatLnSpc="1">
            <a:prstTxWarp prst="textNoShape">
              <a:avLst/>
            </a:prstTxWarp>
          </a:bodyPr>
          <a:lstStyle>
            <a:lvl1pPr algn="r" eaLnBrk="1" hangingPunct="1">
              <a:defRPr sz="1200">
                <a:solidFill>
                  <a:schemeClr val="tx2"/>
                </a:solidFill>
              </a:defRPr>
            </a:lvl1pPr>
          </a:lstStyle>
          <a:p>
            <a:fld id="{5C762E9F-985A-498A-A85B-4B36CF0D4361}" type="slidenum">
              <a:rPr lang="en-US" smtClean="0"/>
              <a:pPr/>
              <a:t>‹#›</a:t>
            </a:fld>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5">
            <a:extLst>
              <a:ext uri="{FF2B5EF4-FFF2-40B4-BE49-F238E27FC236}">
                <a16:creationId xmlns:a16="http://schemas.microsoft.com/office/drawing/2014/main" id="{82F6BC96-567D-574A-8BA8-C92F2CA61101}"/>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247858" y="6338884"/>
            <a:ext cx="79216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4">
            <a:extLst>
              <a:ext uri="{FF2B5EF4-FFF2-40B4-BE49-F238E27FC236}">
                <a16:creationId xmlns:a16="http://schemas.microsoft.com/office/drawing/2014/main" id="{96FFBD99-C393-1946-A156-DFEDC97440CF}"/>
              </a:ext>
            </a:extLst>
          </p:cNvPr>
          <p:cNvSpPr txBox="1">
            <a:spLocks/>
          </p:cNvSpPr>
          <p:nvPr userDrawn="1"/>
        </p:nvSpPr>
        <p:spPr>
          <a:xfrm>
            <a:off x="8786669" y="6248396"/>
            <a:ext cx="2065338" cy="365125"/>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solidFill>
                  <a:schemeClr val="tx2"/>
                </a:solidFill>
              </a:rPr>
              <a:t>@NACHC</a:t>
            </a:r>
          </a:p>
        </p:txBody>
      </p:sp>
      <p:sp>
        <p:nvSpPr>
          <p:cNvPr id="19" name="Footer Placeholder 18">
            <a:extLst>
              <a:ext uri="{FF2B5EF4-FFF2-40B4-BE49-F238E27FC236}">
                <a16:creationId xmlns:a16="http://schemas.microsoft.com/office/drawing/2014/main" id="{BEA3279F-506A-A648-880F-844E746781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Ensuring a Human Resource Strategy</a:t>
            </a:r>
          </a:p>
        </p:txBody>
      </p:sp>
    </p:spTree>
    <p:extLst>
      <p:ext uri="{BB962C8B-B14F-4D97-AF65-F5344CB8AC3E}">
        <p14:creationId xmlns:p14="http://schemas.microsoft.com/office/powerpoint/2010/main" val="299082327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9.xml"/><Relationship Id="rId1" Type="http://schemas.openxmlformats.org/officeDocument/2006/relationships/video" Target="https://www.youtube.com/embed/K5Bc5ZG4cf8?feature=oembed" TargetMode="Externa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8.xml"/><Relationship Id="rId1" Type="http://schemas.openxmlformats.org/officeDocument/2006/relationships/tags" Target="../tags/tag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8.xml"/><Relationship Id="rId1" Type="http://schemas.openxmlformats.org/officeDocument/2006/relationships/tags" Target="../tags/tag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8.xml"/><Relationship Id="rId1" Type="http://schemas.openxmlformats.org/officeDocument/2006/relationships/tags" Target="../tags/tag3.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hyperlink" Target="https://www.nachc.org/clinical-matters/current-projects/building-capacity-of-community-health-centers-to-respond-to-covid-19/#crisis-business-continuity" TargetMode="External"/><Relationship Id="rId2" Type="http://schemas.openxmlformats.org/officeDocument/2006/relationships/notesSlide" Target="../notesSlides/notesSlide29.xml"/><Relationship Id="rId1" Type="http://schemas.openxmlformats.org/officeDocument/2006/relationships/slideLayout" Target="../slideLayouts/slideLayout49.xml"/><Relationship Id="rId4" Type="http://schemas.openxmlformats.org/officeDocument/2006/relationships/image" Target="../media/image33.emf"/></Relationships>
</file>

<file path=ppt/slides/_rels/slide36.xml.rels><?xml version="1.0" encoding="UTF-8" standalone="yes"?>
<Relationships xmlns="http://schemas.openxmlformats.org/package/2006/relationships"><Relationship Id="rId8" Type="http://schemas.openxmlformats.org/officeDocument/2006/relationships/hyperlink" Target="mailto:Amanda@ConnectConsulting.biz" TargetMode="External"/><Relationship Id="rId13" Type="http://schemas.openxmlformats.org/officeDocument/2006/relationships/image" Target="../media/image36.png"/><Relationship Id="rId18" Type="http://schemas.openxmlformats.org/officeDocument/2006/relationships/hyperlink" Target="https://twitter.com/EngagePrepRecov" TargetMode="External"/><Relationship Id="rId3" Type="http://schemas.openxmlformats.org/officeDocument/2006/relationships/hyperlink" Target="mailto:Connect@ConnectConsulting.biz" TargetMode="External"/><Relationship Id="rId21" Type="http://schemas.openxmlformats.org/officeDocument/2006/relationships/hyperlink" Target="https://twitter.com/NoraConnect" TargetMode="External"/><Relationship Id="rId7" Type="http://schemas.openxmlformats.org/officeDocument/2006/relationships/hyperlink" Target="http://calendly.com/NoraOBrien" TargetMode="External"/><Relationship Id="rId12" Type="http://schemas.openxmlformats.org/officeDocument/2006/relationships/hyperlink" Target="https://www.facebook.com/ConnectConsultingServices/" TargetMode="External"/><Relationship Id="rId17" Type="http://schemas.openxmlformats.org/officeDocument/2006/relationships/image" Target="../media/image38.png"/><Relationship Id="rId2" Type="http://schemas.openxmlformats.org/officeDocument/2006/relationships/notesSlide" Target="../notesSlides/notesSlide30.xml"/><Relationship Id="rId16" Type="http://schemas.openxmlformats.org/officeDocument/2006/relationships/hyperlink" Target="https://www.linkedin.com/company/connectconsultingservices/" TargetMode="External"/><Relationship Id="rId20" Type="http://schemas.openxmlformats.org/officeDocument/2006/relationships/hyperlink" Target="https://www.linkedin.com/in/noraobrien/" TargetMode="External"/><Relationship Id="rId1" Type="http://schemas.openxmlformats.org/officeDocument/2006/relationships/slideLayout" Target="../slideLayouts/slideLayout48.xml"/><Relationship Id="rId6" Type="http://schemas.openxmlformats.org/officeDocument/2006/relationships/hyperlink" Target="mailto:Nora@ConnectConsulting.biz" TargetMode="External"/><Relationship Id="rId11" Type="http://schemas.openxmlformats.org/officeDocument/2006/relationships/image" Target="../media/image35.jpeg"/><Relationship Id="rId5" Type="http://schemas.openxmlformats.org/officeDocument/2006/relationships/hyperlink" Target="https://connectconsulting.biz/what-we-do/" TargetMode="External"/><Relationship Id="rId15" Type="http://schemas.openxmlformats.org/officeDocument/2006/relationships/image" Target="../media/image37.png"/><Relationship Id="rId23" Type="http://schemas.openxmlformats.org/officeDocument/2006/relationships/image" Target="../media/image40.png"/><Relationship Id="rId10" Type="http://schemas.openxmlformats.org/officeDocument/2006/relationships/image" Target="../media/image34.png"/><Relationship Id="rId19" Type="http://schemas.openxmlformats.org/officeDocument/2006/relationships/image" Target="../media/image39.png"/><Relationship Id="rId4" Type="http://schemas.openxmlformats.org/officeDocument/2006/relationships/hyperlink" Target="Calendly.com/ConnectConsulting" TargetMode="External"/><Relationship Id="rId9" Type="http://schemas.openxmlformats.org/officeDocument/2006/relationships/hyperlink" Target="https://connectconsulting.biz/amanda-cooper/" TargetMode="External"/><Relationship Id="rId14" Type="http://schemas.openxmlformats.org/officeDocument/2006/relationships/hyperlink" Target="https://www.instagram.com/connectconsultingservices/" TargetMode="External"/><Relationship Id="rId22" Type="http://schemas.openxmlformats.org/officeDocument/2006/relationships/hyperlink" Target="https://www.linkedin.com/in/amanda-cooper-mph-cadac-p-1814a975/"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49.xml"/><Relationship Id="rId4" Type="http://schemas.openxmlformats.org/officeDocument/2006/relationships/image" Target="../media/image42.svg"/></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9818162-250B-4626-9F60-E329CF45B86F}"/>
              </a:ext>
            </a:extLst>
          </p:cNvPr>
          <p:cNvSpPr>
            <a:spLocks noGrp="1"/>
          </p:cNvSpPr>
          <p:nvPr>
            <p:ph type="subTitle" idx="1"/>
          </p:nvPr>
        </p:nvSpPr>
        <p:spPr>
          <a:xfrm>
            <a:off x="5385409" y="5105400"/>
            <a:ext cx="5610999" cy="937024"/>
          </a:xfrm>
        </p:spPr>
        <p:txBody>
          <a:bodyPr/>
          <a:lstStyle/>
          <a:p>
            <a:pPr algn="ctr"/>
            <a:r>
              <a:rPr lang="en-US" dirty="0"/>
              <a:t>Wednesday, May 26, 2021</a:t>
            </a:r>
          </a:p>
        </p:txBody>
      </p:sp>
      <p:sp>
        <p:nvSpPr>
          <p:cNvPr id="3" name="Title 2">
            <a:extLst>
              <a:ext uri="{FF2B5EF4-FFF2-40B4-BE49-F238E27FC236}">
                <a16:creationId xmlns:a16="http://schemas.microsoft.com/office/drawing/2014/main" id="{8C84BF58-6484-4B3F-8E2A-0C40DE245EF7}"/>
              </a:ext>
            </a:extLst>
          </p:cNvPr>
          <p:cNvSpPr>
            <a:spLocks noGrp="1"/>
          </p:cNvSpPr>
          <p:nvPr>
            <p:ph type="ctrTitle"/>
          </p:nvPr>
        </p:nvSpPr>
        <p:spPr>
          <a:xfrm>
            <a:off x="4800600" y="1524000"/>
            <a:ext cx="6780618" cy="3276600"/>
          </a:xfrm>
        </p:spPr>
        <p:txBody>
          <a:bodyPr>
            <a:normAutofit fontScale="90000"/>
          </a:bodyPr>
          <a:lstStyle/>
          <a:p>
            <a:pPr algn="ctr"/>
            <a:r>
              <a:rPr lang="en-US" dirty="0"/>
              <a:t>Business Continuity Institute</a:t>
            </a:r>
            <a:br>
              <a:rPr lang="en-US" dirty="0"/>
            </a:br>
            <a:br>
              <a:rPr lang="en-US" dirty="0"/>
            </a:br>
            <a:r>
              <a:rPr lang="en-US" sz="4400" i="1" dirty="0"/>
              <a:t>Session 3: Ensuring a Human Resource Strategy</a:t>
            </a:r>
          </a:p>
        </p:txBody>
      </p:sp>
    </p:spTree>
    <p:extLst>
      <p:ext uri="{BB962C8B-B14F-4D97-AF65-F5344CB8AC3E}">
        <p14:creationId xmlns:p14="http://schemas.microsoft.com/office/powerpoint/2010/main" val="300863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C089E3-AB89-476F-9CDF-0B55DE494C4F}"/>
              </a:ext>
            </a:extLst>
          </p:cNvPr>
          <p:cNvSpPr>
            <a:spLocks noGrp="1"/>
          </p:cNvSpPr>
          <p:nvPr>
            <p:ph type="body" idx="1"/>
          </p:nvPr>
        </p:nvSpPr>
        <p:spPr>
          <a:xfrm>
            <a:off x="592643" y="2027583"/>
            <a:ext cx="10465882" cy="3287368"/>
          </a:xfrm>
        </p:spPr>
        <p:txBody>
          <a:bodyPr>
            <a:normAutofit/>
          </a:bodyPr>
          <a:lstStyle/>
          <a:p>
            <a:pPr marL="285750" lvl="1" indent="-285750" fontAlgn="base">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What is it?</a:t>
            </a:r>
          </a:p>
          <a:p>
            <a:pPr marL="640080" lvl="1" indent="-342900" fontAlgn="base">
              <a:lnSpc>
                <a:spcPts val="2400"/>
              </a:lnSpc>
              <a:spcAft>
                <a:spcPts val="300"/>
              </a:spcAft>
              <a:buClr>
                <a:srgbClr val="779803"/>
              </a:buClr>
              <a:buFont typeface="Courier New" panose="02070309020205020404" pitchFamily="49" charset="0"/>
              <a:buChar char="o"/>
              <a:defRPr/>
            </a:pPr>
            <a:r>
              <a:rPr lang="en-US" sz="22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Comprehensive and holistic method of supporting individuals</a:t>
            </a:r>
          </a:p>
          <a:p>
            <a:pPr marL="640080" lvl="1" indent="-342900" fontAlgn="base">
              <a:lnSpc>
                <a:spcPts val="2400"/>
              </a:lnSpc>
              <a:spcAft>
                <a:spcPts val="300"/>
              </a:spcAft>
              <a:buClr>
                <a:srgbClr val="779803"/>
              </a:buClr>
              <a:buFont typeface="Courier New" panose="02070309020205020404" pitchFamily="49" charset="0"/>
              <a:buChar char="o"/>
              <a:defRPr/>
            </a:pPr>
            <a:r>
              <a:rPr lang="en-US" sz="22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Wraparound places the employee in the center of a support network</a:t>
            </a:r>
          </a:p>
          <a:p>
            <a:pPr marL="285750" lvl="1" indent="-285750" fontAlgn="base">
              <a:spcBef>
                <a:spcPts val="1000"/>
              </a:spcBef>
              <a:spcAft>
                <a:spcPts val="300"/>
              </a:spcAft>
              <a:buClr>
                <a:srgbClr val="779803"/>
              </a:buClr>
              <a:buSzPct val="110000"/>
              <a:buFont typeface="Wingdings" pitchFamily="2" charset="2"/>
              <a:buChar char="§"/>
              <a:defRP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Why?</a:t>
            </a:r>
          </a:p>
          <a:p>
            <a:pPr marL="640080" lvl="1" indent="-342900" fontAlgn="base">
              <a:lnSpc>
                <a:spcPts val="2400"/>
              </a:lnSpc>
              <a:spcAft>
                <a:spcPts val="300"/>
              </a:spcAft>
              <a:buClr>
                <a:srgbClr val="779803"/>
              </a:buClr>
              <a:buFont typeface="Courier New" panose="02070309020205020404" pitchFamily="49" charset="0"/>
              <a:buChar char="o"/>
              <a:defRPr/>
            </a:pPr>
            <a:r>
              <a:rPr lang="en-US" sz="22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Natural disasters, pandemics, and other disruptive events may cause stress and trauma to employees </a:t>
            </a:r>
          </a:p>
          <a:p>
            <a:pPr marL="457200" lvl="1" indent="0" fontAlgn="base">
              <a:buNone/>
            </a:pP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7" name="Title 6">
            <a:extLst>
              <a:ext uri="{FF2B5EF4-FFF2-40B4-BE49-F238E27FC236}">
                <a16:creationId xmlns:a16="http://schemas.microsoft.com/office/drawing/2014/main" id="{6DAEF8E9-8283-5A43-9967-5CF31BF8368A}"/>
              </a:ext>
            </a:extLst>
          </p:cNvPr>
          <p:cNvSpPr>
            <a:spLocks noGrp="1"/>
          </p:cNvSpPr>
          <p:nvPr>
            <p:ph type="title"/>
          </p:nvPr>
        </p:nvSpPr>
        <p:spPr/>
        <p:txBody>
          <a:bodyPr/>
          <a:lstStyle/>
          <a:p>
            <a:pPr>
              <a:lnSpc>
                <a:spcPts val="4000"/>
              </a:lnSpc>
            </a:pPr>
            <a:r>
              <a:rPr lang="en-US" sz="4400" dirty="0">
                <a:ea typeface="Tahoma" panose="020B0604030504040204" pitchFamily="34" charset="0"/>
              </a:rPr>
              <a:t>WRAPAROUND SERVICES </a:t>
            </a:r>
            <a:br>
              <a:rPr lang="en-US" sz="4400" dirty="0">
                <a:ea typeface="Tahoma" panose="020B0604030504040204" pitchFamily="34" charset="0"/>
              </a:rPr>
            </a:br>
            <a:r>
              <a:rPr lang="en-US" sz="4400" dirty="0">
                <a:ea typeface="Tahoma" panose="020B0604030504040204" pitchFamily="34" charset="0"/>
              </a:rPr>
              <a:t>FOR EMPLOYEES</a:t>
            </a:r>
            <a:endParaRPr lang="en-US" dirty="0"/>
          </a:p>
        </p:txBody>
      </p:sp>
      <p:sp>
        <p:nvSpPr>
          <p:cNvPr id="6" name="Slide Number Placeholder 5">
            <a:extLst>
              <a:ext uri="{FF2B5EF4-FFF2-40B4-BE49-F238E27FC236}">
                <a16:creationId xmlns:a16="http://schemas.microsoft.com/office/drawing/2014/main" id="{8B7FE58C-6E37-4672-AF4A-D0C105D8D46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2A9B-E757-4CDF-9477-DF415248511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44546A"/>
              </a:solidFill>
              <a:effectLst/>
              <a:uLnTx/>
              <a:uFillTx/>
              <a:latin typeface="Tahoma"/>
              <a:ea typeface="+mn-ea"/>
              <a:cs typeface="+mn-cs"/>
            </a:endParaRPr>
          </a:p>
        </p:txBody>
      </p:sp>
      <p:sp>
        <p:nvSpPr>
          <p:cNvPr id="9" name="Footer Placeholder 8">
            <a:extLst>
              <a:ext uri="{FF2B5EF4-FFF2-40B4-BE49-F238E27FC236}">
                <a16:creationId xmlns:a16="http://schemas.microsoft.com/office/drawing/2014/main" id="{0AD70BB6-F91F-7547-B575-C02131DD2DF1}"/>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a:ea typeface="+mn-ea"/>
                <a:cs typeface="+mn-cs"/>
              </a:rPr>
              <a:t>Ensuring a Human Resource Strategy</a:t>
            </a:r>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Tree>
    <p:extLst>
      <p:ext uri="{BB962C8B-B14F-4D97-AF65-F5344CB8AC3E}">
        <p14:creationId xmlns:p14="http://schemas.microsoft.com/office/powerpoint/2010/main" val="3247649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C089E3-AB89-476F-9CDF-0B55DE494C4F}"/>
              </a:ext>
            </a:extLst>
          </p:cNvPr>
          <p:cNvSpPr>
            <a:spLocks noGrp="1"/>
          </p:cNvSpPr>
          <p:nvPr>
            <p:ph type="body" idx="1"/>
          </p:nvPr>
        </p:nvSpPr>
        <p:spPr/>
        <p:txBody>
          <a:bodyPr>
            <a:normAutofit/>
          </a:bodyPr>
          <a:lstStyle/>
          <a:p>
            <a:pPr marL="285750" lvl="1" indent="-285750" fontAlgn="base">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Aims to “wrap-around” the employee </a:t>
            </a:r>
          </a:p>
          <a:p>
            <a:pPr marL="285750" lvl="1" indent="-285750" fontAlgn="base">
              <a:spcBef>
                <a:spcPts val="1000"/>
              </a:spcBef>
              <a:spcAft>
                <a:spcPts val="600"/>
              </a:spcAft>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Wraparound strategy may take multiple forms, including:</a:t>
            </a:r>
          </a:p>
          <a:p>
            <a:pPr marL="640080" lvl="1" indent="-342900" fontAlgn="base">
              <a:lnSpc>
                <a:spcPts val="2400"/>
              </a:lnSpc>
              <a:spcAft>
                <a:spcPts val="300"/>
              </a:spcAft>
              <a:buClr>
                <a:srgbClr val="779803"/>
              </a:buClr>
              <a:buFont typeface="Courier New" panose="02070309020205020404" pitchFamily="49" charset="0"/>
              <a:buChar char="o"/>
              <a:defRPr/>
            </a:pPr>
            <a:r>
              <a:rPr lang="en-US" sz="22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Frequent communication</a:t>
            </a:r>
          </a:p>
          <a:p>
            <a:pPr marL="640080" lvl="1" indent="-342900" fontAlgn="base">
              <a:lnSpc>
                <a:spcPts val="2400"/>
              </a:lnSpc>
              <a:spcAft>
                <a:spcPts val="300"/>
              </a:spcAft>
              <a:buClr>
                <a:srgbClr val="779803"/>
              </a:buClr>
              <a:buFont typeface="Courier New" panose="02070309020205020404" pitchFamily="49" charset="0"/>
              <a:buChar char="o"/>
              <a:defRPr/>
            </a:pPr>
            <a:r>
              <a:rPr lang="en-US" sz="22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Provide specifics about the future</a:t>
            </a:r>
          </a:p>
          <a:p>
            <a:pPr marL="640080" lvl="1" indent="-342900" fontAlgn="base">
              <a:lnSpc>
                <a:spcPts val="2400"/>
              </a:lnSpc>
              <a:spcAft>
                <a:spcPts val="300"/>
              </a:spcAft>
              <a:buClr>
                <a:srgbClr val="779803"/>
              </a:buClr>
              <a:buFont typeface="Courier New" panose="02070309020205020404" pitchFamily="49" charset="0"/>
              <a:buChar char="o"/>
              <a:defRPr/>
            </a:pPr>
            <a:r>
              <a:rPr lang="en-US" sz="22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Support recovery</a:t>
            </a:r>
          </a:p>
          <a:p>
            <a:pPr marL="640080" lvl="1" indent="-342900" fontAlgn="base">
              <a:lnSpc>
                <a:spcPts val="2400"/>
              </a:lnSpc>
              <a:spcAft>
                <a:spcPts val="300"/>
              </a:spcAft>
              <a:buClr>
                <a:srgbClr val="779803"/>
              </a:buClr>
              <a:buFont typeface="Courier New" panose="02070309020205020404" pitchFamily="49" charset="0"/>
              <a:buChar char="o"/>
              <a:defRPr/>
            </a:pPr>
            <a:r>
              <a:rPr lang="en-US" sz="22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Address survivor’s guilt</a:t>
            </a:r>
          </a:p>
          <a:p>
            <a:pPr marL="285750" lvl="1" indent="-285750" fontAlgn="base">
              <a:spcBef>
                <a:spcPts val="1000"/>
              </a:spcBef>
              <a:buClr>
                <a:srgbClr val="779803"/>
              </a:buClr>
              <a:buSzPct val="110000"/>
              <a:buFont typeface="Wingdings" pitchFamily="2" charset="2"/>
              <a:buChar char="§"/>
            </a:pPr>
            <a:endPar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endParaRPr>
          </a:p>
        </p:txBody>
      </p:sp>
      <p:sp>
        <p:nvSpPr>
          <p:cNvPr id="10" name="Title 9">
            <a:extLst>
              <a:ext uri="{FF2B5EF4-FFF2-40B4-BE49-F238E27FC236}">
                <a16:creationId xmlns:a16="http://schemas.microsoft.com/office/drawing/2014/main" id="{A3F8684D-CC23-BC41-B7E1-2D7C15C8302A}"/>
              </a:ext>
            </a:extLst>
          </p:cNvPr>
          <p:cNvSpPr>
            <a:spLocks noGrp="1"/>
          </p:cNvSpPr>
          <p:nvPr>
            <p:ph type="title"/>
          </p:nvPr>
        </p:nvSpPr>
        <p:spPr/>
        <p:txBody>
          <a:bodyPr/>
          <a:lstStyle/>
          <a:p>
            <a:r>
              <a:rPr lang="en-US" sz="4400" dirty="0">
                <a:ea typeface="Tahoma" panose="020B0604030504040204" pitchFamily="34" charset="0"/>
              </a:rPr>
              <a:t>WRAPAROUND STRATEGY</a:t>
            </a:r>
            <a:endParaRPr lang="en-US" dirty="0"/>
          </a:p>
        </p:txBody>
      </p:sp>
      <p:sp>
        <p:nvSpPr>
          <p:cNvPr id="7" name="Slide Number Placeholder 6">
            <a:extLst>
              <a:ext uri="{FF2B5EF4-FFF2-40B4-BE49-F238E27FC236}">
                <a16:creationId xmlns:a16="http://schemas.microsoft.com/office/drawing/2014/main" id="{34671262-3A26-4EE3-9930-5744CB49AB2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2A9B-E757-4CDF-9477-DF415248511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44546A"/>
              </a:solidFill>
              <a:effectLst/>
              <a:uLnTx/>
              <a:uFillTx/>
              <a:latin typeface="Tahoma"/>
              <a:ea typeface="+mn-ea"/>
              <a:cs typeface="+mn-cs"/>
            </a:endParaRPr>
          </a:p>
        </p:txBody>
      </p:sp>
      <p:sp>
        <p:nvSpPr>
          <p:cNvPr id="12" name="Footer Placeholder 11">
            <a:extLst>
              <a:ext uri="{FF2B5EF4-FFF2-40B4-BE49-F238E27FC236}">
                <a16:creationId xmlns:a16="http://schemas.microsoft.com/office/drawing/2014/main" id="{9F94817B-8E6C-0E48-A25C-FD2CADE65D3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a:ea typeface="+mn-ea"/>
                <a:cs typeface="+mn-cs"/>
              </a:rPr>
              <a:t>Ensuring a Human Resource Strategy</a:t>
            </a:r>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Tree>
    <p:extLst>
      <p:ext uri="{BB962C8B-B14F-4D97-AF65-F5344CB8AC3E}">
        <p14:creationId xmlns:p14="http://schemas.microsoft.com/office/powerpoint/2010/main" val="4110657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2A9883-40F9-43D0-BC9A-48658EE56B2D}"/>
              </a:ext>
            </a:extLst>
          </p:cNvPr>
          <p:cNvSpPr>
            <a:spLocks noGrp="1"/>
          </p:cNvSpPr>
          <p:nvPr>
            <p:ph type="body" idx="1"/>
          </p:nvPr>
        </p:nvSpPr>
        <p:spPr/>
        <p:txBody>
          <a:bodyPr>
            <a:normAutofit/>
          </a:bodyPr>
          <a:lstStyle/>
          <a:p>
            <a:pPr marL="285750" lvl="1" indent="-285750" fontAlgn="base">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Better recovery when wraparound services are executed well</a:t>
            </a:r>
          </a:p>
          <a:p>
            <a:pPr marL="285750" lvl="1" indent="-285750" fontAlgn="base">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Individuals tend to have more positive outcomes</a:t>
            </a:r>
          </a:p>
        </p:txBody>
      </p:sp>
      <p:sp>
        <p:nvSpPr>
          <p:cNvPr id="7" name="Title 6">
            <a:extLst>
              <a:ext uri="{FF2B5EF4-FFF2-40B4-BE49-F238E27FC236}">
                <a16:creationId xmlns:a16="http://schemas.microsoft.com/office/drawing/2014/main" id="{31EA0ECB-C635-B14A-9AA6-89DD8A2DEDFF}"/>
              </a:ext>
            </a:extLst>
          </p:cNvPr>
          <p:cNvSpPr>
            <a:spLocks noGrp="1"/>
          </p:cNvSpPr>
          <p:nvPr>
            <p:ph type="title"/>
          </p:nvPr>
        </p:nvSpPr>
        <p:spPr/>
        <p:txBody>
          <a:bodyPr/>
          <a:lstStyle/>
          <a:p>
            <a:r>
              <a:rPr lang="en-US" sz="4400" dirty="0">
                <a:ea typeface="Tahoma" panose="020B0604030504040204" pitchFamily="34" charset="0"/>
              </a:rPr>
              <a:t>WRAPAROUND OUTCOMES</a:t>
            </a:r>
            <a:endParaRPr lang="en-US" dirty="0"/>
          </a:p>
        </p:txBody>
      </p:sp>
      <p:sp>
        <p:nvSpPr>
          <p:cNvPr id="6" name="Slide Number Placeholder 5">
            <a:extLst>
              <a:ext uri="{FF2B5EF4-FFF2-40B4-BE49-F238E27FC236}">
                <a16:creationId xmlns:a16="http://schemas.microsoft.com/office/drawing/2014/main" id="{492501D6-8177-4951-BCC4-23FF71EA2F3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2A9B-E757-4CDF-9477-DF415248511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44546A"/>
              </a:solidFill>
              <a:effectLst/>
              <a:uLnTx/>
              <a:uFillTx/>
              <a:latin typeface="Tahoma"/>
              <a:ea typeface="+mn-ea"/>
              <a:cs typeface="+mn-cs"/>
            </a:endParaRPr>
          </a:p>
        </p:txBody>
      </p:sp>
      <p:sp>
        <p:nvSpPr>
          <p:cNvPr id="9" name="Footer Placeholder 8">
            <a:extLst>
              <a:ext uri="{FF2B5EF4-FFF2-40B4-BE49-F238E27FC236}">
                <a16:creationId xmlns:a16="http://schemas.microsoft.com/office/drawing/2014/main" id="{056B2CA5-34A9-4644-B2DC-073943712C2F}"/>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a:ea typeface="+mn-ea"/>
                <a:cs typeface="+mn-cs"/>
              </a:rPr>
              <a:t>Ensuring a Human Resource Strategy</a:t>
            </a:r>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Tree>
    <p:extLst>
      <p:ext uri="{BB962C8B-B14F-4D97-AF65-F5344CB8AC3E}">
        <p14:creationId xmlns:p14="http://schemas.microsoft.com/office/powerpoint/2010/main" val="112289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36B88E-DA6B-409F-A32B-936215B02624}"/>
              </a:ext>
            </a:extLst>
          </p:cNvPr>
          <p:cNvSpPr>
            <a:spLocks noGrp="1"/>
          </p:cNvSpPr>
          <p:nvPr>
            <p:ph type="title"/>
          </p:nvPr>
        </p:nvSpPr>
        <p:spPr>
          <a:xfrm>
            <a:off x="592643" y="742546"/>
            <a:ext cx="10743412" cy="778156"/>
          </a:xfrm>
        </p:spPr>
        <p:txBody>
          <a:bodyPr/>
          <a:lstStyle/>
          <a:p>
            <a:r>
              <a:rPr lang="en-US" dirty="0"/>
              <a:t>COVID-19 Vaccine Clinic</a:t>
            </a:r>
          </a:p>
        </p:txBody>
      </p:sp>
      <p:sp>
        <p:nvSpPr>
          <p:cNvPr id="2" name="Slide Number Placeholder 1">
            <a:extLst>
              <a:ext uri="{FF2B5EF4-FFF2-40B4-BE49-F238E27FC236}">
                <a16:creationId xmlns:a16="http://schemas.microsoft.com/office/drawing/2014/main" id="{A6FD21AE-B1D3-42F3-AC60-FE54337FA4B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2A9B-E757-4CDF-9477-DF415248511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44546A"/>
              </a:solidFill>
              <a:effectLst/>
              <a:uLnTx/>
              <a:uFillTx/>
              <a:latin typeface="Tahoma"/>
              <a:ea typeface="+mn-ea"/>
              <a:cs typeface="+mn-cs"/>
            </a:endParaRPr>
          </a:p>
        </p:txBody>
      </p:sp>
      <p:pic>
        <p:nvPicPr>
          <p:cNvPr id="3" name="Online Media 2" title="BACHC - Covid-19 Vaccine Clinics">
            <a:hlinkClick r:id="" action="ppaction://media"/>
            <a:extLst>
              <a:ext uri="{FF2B5EF4-FFF2-40B4-BE49-F238E27FC236}">
                <a16:creationId xmlns:a16="http://schemas.microsoft.com/office/drawing/2014/main" id="{310EA7AB-67FC-4104-9B9A-E9C89839E67D}"/>
              </a:ext>
            </a:extLst>
          </p:cNvPr>
          <p:cNvPicPr>
            <a:picLocks noRot="1" noChangeAspect="1"/>
          </p:cNvPicPr>
          <p:nvPr>
            <a:videoFile r:link="rId1"/>
          </p:nvPr>
        </p:nvPicPr>
        <p:blipFill>
          <a:blip r:embed="rId4"/>
          <a:stretch>
            <a:fillRect/>
          </a:stretch>
        </p:blipFill>
        <p:spPr>
          <a:xfrm>
            <a:off x="4186168" y="1520702"/>
            <a:ext cx="7305516" cy="4127617"/>
          </a:xfrm>
          <a:prstGeom prst="rect">
            <a:avLst/>
          </a:prstGeom>
        </p:spPr>
      </p:pic>
      <p:sp>
        <p:nvSpPr>
          <p:cNvPr id="6" name="TextBox 5">
            <a:extLst>
              <a:ext uri="{FF2B5EF4-FFF2-40B4-BE49-F238E27FC236}">
                <a16:creationId xmlns:a16="http://schemas.microsoft.com/office/drawing/2014/main" id="{5589EF0D-EB4E-4750-A4AE-BEFE048B4B3C}"/>
              </a:ext>
            </a:extLst>
          </p:cNvPr>
          <p:cNvSpPr txBox="1"/>
          <p:nvPr/>
        </p:nvSpPr>
        <p:spPr>
          <a:xfrm>
            <a:off x="688931" y="1390389"/>
            <a:ext cx="334160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Bartz-Altadonna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Community Health Center</a:t>
            </a:r>
          </a:p>
        </p:txBody>
      </p:sp>
    </p:spTree>
    <p:extLst>
      <p:ext uri="{BB962C8B-B14F-4D97-AF65-F5344CB8AC3E}">
        <p14:creationId xmlns:p14="http://schemas.microsoft.com/office/powerpoint/2010/main" val="401888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56B9CD-342A-FE41-836A-27FBC8A52057}"/>
              </a:ext>
            </a:extLst>
          </p:cNvPr>
          <p:cNvSpPr>
            <a:spLocks noGrp="1"/>
          </p:cNvSpPr>
          <p:nvPr>
            <p:ph type="title"/>
          </p:nvPr>
        </p:nvSpPr>
        <p:spPr>
          <a:xfrm>
            <a:off x="993912" y="2187388"/>
            <a:ext cx="7513983" cy="1602931"/>
          </a:xfrm>
        </p:spPr>
        <p:txBody>
          <a:bodyPr/>
          <a:lstStyle/>
          <a:p>
            <a:r>
              <a:rPr lang="en-US" sz="4500" dirty="0"/>
              <a:t>KEY EMPLOYEES/ROLES </a:t>
            </a:r>
            <a:br>
              <a:rPr lang="en-US" sz="4500" dirty="0"/>
            </a:br>
            <a:r>
              <a:rPr lang="en-US" sz="4500" dirty="0"/>
              <a:t>AND STAFF MANAGEMENT</a:t>
            </a:r>
          </a:p>
        </p:txBody>
      </p:sp>
      <p:sp>
        <p:nvSpPr>
          <p:cNvPr id="7" name="Slide Number Placeholder 6">
            <a:extLst>
              <a:ext uri="{FF2B5EF4-FFF2-40B4-BE49-F238E27FC236}">
                <a16:creationId xmlns:a16="http://schemas.microsoft.com/office/drawing/2014/main" id="{170DAAB6-EF27-114E-A424-0C5FA10E071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762E9F-985A-498A-A85B-4B36CF0D436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85368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35069A-7DB0-46D8-8CFA-65DD183E6059}"/>
              </a:ext>
            </a:extLst>
          </p:cNvPr>
          <p:cNvSpPr>
            <a:spLocks noGrp="1"/>
          </p:cNvSpPr>
          <p:nvPr>
            <p:ph type="body" idx="1"/>
          </p:nvPr>
        </p:nvSpPr>
        <p:spPr/>
        <p:txBody>
          <a:bodyPr>
            <a:noAutofit/>
          </a:bodyPr>
          <a:lstStyle/>
          <a:p>
            <a:pPr marL="285750" lvl="1" indent="-285750" fontAlgn="base">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A key employee is an employee with a major decision-making role</a:t>
            </a:r>
          </a:p>
          <a:p>
            <a:pPr marL="285750" lvl="1" indent="-285750" fontAlgn="base">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Key employees also have key roles during a crisis</a:t>
            </a:r>
          </a:p>
          <a:p>
            <a:pPr marL="285750" lvl="1" indent="-285750" fontAlgn="base">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During an emergency, key employees are identified by their incident roles</a:t>
            </a:r>
          </a:p>
        </p:txBody>
      </p:sp>
      <p:sp>
        <p:nvSpPr>
          <p:cNvPr id="7" name="Slide Number Placeholder 6">
            <a:extLst>
              <a:ext uri="{FF2B5EF4-FFF2-40B4-BE49-F238E27FC236}">
                <a16:creationId xmlns:a16="http://schemas.microsoft.com/office/drawing/2014/main" id="{A468CE75-1F60-4CED-953E-B5ACD66DC18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2A9B-E757-4CDF-9477-DF415248511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44546A"/>
              </a:solidFill>
              <a:effectLst/>
              <a:uLnTx/>
              <a:uFillTx/>
              <a:latin typeface="Tahoma"/>
              <a:ea typeface="+mn-ea"/>
              <a:cs typeface="+mn-cs"/>
            </a:endParaRPr>
          </a:p>
        </p:txBody>
      </p:sp>
      <p:sp>
        <p:nvSpPr>
          <p:cNvPr id="8" name="Title 7">
            <a:extLst>
              <a:ext uri="{FF2B5EF4-FFF2-40B4-BE49-F238E27FC236}">
                <a16:creationId xmlns:a16="http://schemas.microsoft.com/office/drawing/2014/main" id="{87B3FA51-C6FD-AA44-8B39-5ABD6CC33A9A}"/>
              </a:ext>
            </a:extLst>
          </p:cNvPr>
          <p:cNvSpPr>
            <a:spLocks noGrp="1"/>
          </p:cNvSpPr>
          <p:nvPr>
            <p:ph type="title"/>
          </p:nvPr>
        </p:nvSpPr>
        <p:spPr/>
        <p:txBody>
          <a:bodyPr/>
          <a:lstStyle/>
          <a:p>
            <a:r>
              <a:rPr lang="en-US" dirty="0"/>
              <a:t>KEY EMPLOYEES AND ROLES</a:t>
            </a:r>
          </a:p>
        </p:txBody>
      </p:sp>
      <p:sp>
        <p:nvSpPr>
          <p:cNvPr id="10" name="Footer Placeholder 9">
            <a:extLst>
              <a:ext uri="{FF2B5EF4-FFF2-40B4-BE49-F238E27FC236}">
                <a16:creationId xmlns:a16="http://schemas.microsoft.com/office/drawing/2014/main" id="{CD5ED8F1-2313-594E-BAA2-26BC2BE604D5}"/>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a:ea typeface="+mn-ea"/>
                <a:cs typeface="+mn-cs"/>
              </a:rPr>
              <a:t>Ensuring a Human Resource Strategy</a:t>
            </a:r>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Tree>
    <p:extLst>
      <p:ext uri="{BB962C8B-B14F-4D97-AF65-F5344CB8AC3E}">
        <p14:creationId xmlns:p14="http://schemas.microsoft.com/office/powerpoint/2010/main" val="4265310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35069A-7DB0-46D8-8CFA-65DD183E6059}"/>
              </a:ext>
            </a:extLst>
          </p:cNvPr>
          <p:cNvSpPr>
            <a:spLocks noGrp="1"/>
          </p:cNvSpPr>
          <p:nvPr>
            <p:ph type="body" idx="1"/>
          </p:nvPr>
        </p:nvSpPr>
        <p:spPr>
          <a:xfrm>
            <a:off x="592643" y="1767765"/>
            <a:ext cx="9372992" cy="3547186"/>
          </a:xfrm>
        </p:spPr>
        <p:txBody>
          <a:bodyPr>
            <a:noAutofit/>
          </a:bodyPr>
          <a:lstStyle/>
          <a:p>
            <a:pPr marL="285750" lvl="1" indent="-285750" fontAlgn="base">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Key employees, like others, may have different specific roles and responsibilities during or following an incident</a:t>
            </a:r>
          </a:p>
          <a:p>
            <a:pPr marL="285750" lvl="1" indent="-285750" fontAlgn="base">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During a crisis, organizations may implement an incident </a:t>
            </a:r>
            <a:b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b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management structure</a:t>
            </a:r>
          </a:p>
        </p:txBody>
      </p:sp>
      <p:sp>
        <p:nvSpPr>
          <p:cNvPr id="4" name="Title 3">
            <a:extLst>
              <a:ext uri="{FF2B5EF4-FFF2-40B4-BE49-F238E27FC236}">
                <a16:creationId xmlns:a16="http://schemas.microsoft.com/office/drawing/2014/main" id="{40ACD295-29DB-4D43-90EB-C3B5010B0AE7}"/>
              </a:ext>
            </a:extLst>
          </p:cNvPr>
          <p:cNvSpPr>
            <a:spLocks noGrp="1"/>
          </p:cNvSpPr>
          <p:nvPr>
            <p:ph type="title"/>
          </p:nvPr>
        </p:nvSpPr>
        <p:spPr/>
        <p:txBody>
          <a:bodyPr>
            <a:normAutofit/>
          </a:bodyPr>
          <a:lstStyle/>
          <a:p>
            <a:r>
              <a:rPr lang="en-US" sz="4800" dirty="0">
                <a:ea typeface="Tahoma" panose="020B0604030504040204" pitchFamily="34" charset="0"/>
              </a:rPr>
              <a:t>KEY EMPLOYEES AND ROLES</a:t>
            </a:r>
          </a:p>
        </p:txBody>
      </p:sp>
      <p:sp>
        <p:nvSpPr>
          <p:cNvPr id="6" name="Slide Number Placeholder 5">
            <a:extLst>
              <a:ext uri="{FF2B5EF4-FFF2-40B4-BE49-F238E27FC236}">
                <a16:creationId xmlns:a16="http://schemas.microsoft.com/office/drawing/2014/main" id="{3C59FFA7-2AAD-4CB5-BAE5-6C26307FBCE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2A9B-E757-4CDF-9477-DF415248511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44546A"/>
              </a:solidFill>
              <a:effectLst/>
              <a:uLnTx/>
              <a:uFillTx/>
              <a:latin typeface="Tahoma"/>
              <a:ea typeface="+mn-ea"/>
              <a:cs typeface="+mn-cs"/>
            </a:endParaRPr>
          </a:p>
        </p:txBody>
      </p:sp>
      <p:sp>
        <p:nvSpPr>
          <p:cNvPr id="8" name="Footer Placeholder 7">
            <a:extLst>
              <a:ext uri="{FF2B5EF4-FFF2-40B4-BE49-F238E27FC236}">
                <a16:creationId xmlns:a16="http://schemas.microsoft.com/office/drawing/2014/main" id="{0C919628-1080-2249-B004-690B27005EFF}"/>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a:ea typeface="+mn-ea"/>
                <a:cs typeface="+mn-cs"/>
              </a:rPr>
              <a:t>Ensuring a Human Resource Strategy</a:t>
            </a:r>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Tree>
    <p:extLst>
      <p:ext uri="{BB962C8B-B14F-4D97-AF65-F5344CB8AC3E}">
        <p14:creationId xmlns:p14="http://schemas.microsoft.com/office/powerpoint/2010/main" val="4093365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48755DE-9882-4830-94A0-3A6E265FD82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2A9B-E757-4CDF-9477-DF415248511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44546A"/>
              </a:solidFill>
              <a:effectLst/>
              <a:uLnTx/>
              <a:uFillTx/>
              <a:latin typeface="Tahoma"/>
              <a:ea typeface="+mn-ea"/>
              <a:cs typeface="+mn-cs"/>
            </a:endParaRPr>
          </a:p>
        </p:txBody>
      </p:sp>
      <p:pic>
        <p:nvPicPr>
          <p:cNvPr id="1028" name="Picture 4">
            <a:extLst>
              <a:ext uri="{FF2B5EF4-FFF2-40B4-BE49-F238E27FC236}">
                <a16:creationId xmlns:a16="http://schemas.microsoft.com/office/drawing/2014/main" id="{A4233E75-172F-4D49-9D51-B38A9F3A4E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085" b="14471"/>
          <a:stretch/>
        </p:blipFill>
        <p:spPr bwMode="auto">
          <a:xfrm>
            <a:off x="1043557" y="1769097"/>
            <a:ext cx="10104886" cy="3680792"/>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2F8C1708-BBA3-2B42-9C05-10AA0D84576D}"/>
              </a:ext>
            </a:extLst>
          </p:cNvPr>
          <p:cNvSpPr>
            <a:spLocks noGrp="1"/>
          </p:cNvSpPr>
          <p:nvPr>
            <p:ph type="title"/>
          </p:nvPr>
        </p:nvSpPr>
        <p:spPr>
          <a:xfrm>
            <a:off x="592642" y="742546"/>
            <a:ext cx="10899041" cy="778156"/>
          </a:xfrm>
        </p:spPr>
        <p:txBody>
          <a:bodyPr/>
          <a:lstStyle/>
          <a:p>
            <a:r>
              <a:rPr lang="en-US" sz="4300" dirty="0"/>
              <a:t>BASIC INCIDENT MANAGEMENT STRUCTURE</a:t>
            </a:r>
          </a:p>
        </p:txBody>
      </p:sp>
      <p:sp>
        <p:nvSpPr>
          <p:cNvPr id="10" name="Footer Placeholder 9">
            <a:extLst>
              <a:ext uri="{FF2B5EF4-FFF2-40B4-BE49-F238E27FC236}">
                <a16:creationId xmlns:a16="http://schemas.microsoft.com/office/drawing/2014/main" id="{EB16AA84-2FF5-C845-9E5C-6B687F650664}"/>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a:ea typeface="+mn-ea"/>
                <a:cs typeface="+mn-cs"/>
              </a:rPr>
              <a:t>Ensuring a Human Resource Strategy</a:t>
            </a:r>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Tree>
    <p:extLst>
      <p:ext uri="{BB962C8B-B14F-4D97-AF65-F5344CB8AC3E}">
        <p14:creationId xmlns:p14="http://schemas.microsoft.com/office/powerpoint/2010/main" val="185442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C8251E-1303-4352-BEA4-A6233F12F26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2A9B-E757-4CDF-9477-DF415248511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44546A"/>
              </a:solidFill>
              <a:effectLst/>
              <a:uLnTx/>
              <a:uFillTx/>
              <a:latin typeface="Tahoma"/>
              <a:ea typeface="+mn-ea"/>
              <a:cs typeface="+mn-cs"/>
            </a:endParaRPr>
          </a:p>
        </p:txBody>
      </p:sp>
      <p:sp>
        <p:nvSpPr>
          <p:cNvPr id="8" name="Title 7">
            <a:extLst>
              <a:ext uri="{FF2B5EF4-FFF2-40B4-BE49-F238E27FC236}">
                <a16:creationId xmlns:a16="http://schemas.microsoft.com/office/drawing/2014/main" id="{0430D748-0FAF-0E4B-A932-C424CFB81BCC}"/>
              </a:ext>
            </a:extLst>
          </p:cNvPr>
          <p:cNvSpPr>
            <a:spLocks noGrp="1"/>
          </p:cNvSpPr>
          <p:nvPr>
            <p:ph type="title"/>
          </p:nvPr>
        </p:nvSpPr>
        <p:spPr>
          <a:xfrm>
            <a:off x="592642" y="742546"/>
            <a:ext cx="10773857" cy="778156"/>
          </a:xfrm>
        </p:spPr>
        <p:txBody>
          <a:bodyPr/>
          <a:lstStyle/>
          <a:p>
            <a:r>
              <a:rPr lang="en-US" sz="4100" dirty="0"/>
              <a:t>ADVANCED INCIDENT COMMAND STRUCTURE</a:t>
            </a:r>
          </a:p>
        </p:txBody>
      </p:sp>
      <p:sp>
        <p:nvSpPr>
          <p:cNvPr id="10" name="Footer Placeholder 9">
            <a:extLst>
              <a:ext uri="{FF2B5EF4-FFF2-40B4-BE49-F238E27FC236}">
                <a16:creationId xmlns:a16="http://schemas.microsoft.com/office/drawing/2014/main" id="{F6CD206D-3F90-2249-B488-951300B7648F}"/>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a:ea typeface="+mn-ea"/>
                <a:cs typeface="+mn-cs"/>
              </a:rPr>
              <a:t>Ensuring a Human Resource Strategy</a:t>
            </a:r>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pic>
        <p:nvPicPr>
          <p:cNvPr id="2" name="Picture 1">
            <a:extLst>
              <a:ext uri="{FF2B5EF4-FFF2-40B4-BE49-F238E27FC236}">
                <a16:creationId xmlns:a16="http://schemas.microsoft.com/office/drawing/2014/main" id="{570E424D-FD1B-4C05-9C32-6CB553C93E9B}"/>
              </a:ext>
            </a:extLst>
          </p:cNvPr>
          <p:cNvPicPr>
            <a:picLocks noChangeAspect="1"/>
          </p:cNvPicPr>
          <p:nvPr/>
        </p:nvPicPr>
        <p:blipFill>
          <a:blip r:embed="rId3"/>
          <a:stretch>
            <a:fillRect/>
          </a:stretch>
        </p:blipFill>
        <p:spPr>
          <a:xfrm>
            <a:off x="2383882" y="1520702"/>
            <a:ext cx="7191375" cy="4038600"/>
          </a:xfrm>
          <a:prstGeom prst="rect">
            <a:avLst/>
          </a:prstGeom>
        </p:spPr>
      </p:pic>
    </p:spTree>
    <p:extLst>
      <p:ext uri="{BB962C8B-B14F-4D97-AF65-F5344CB8AC3E}">
        <p14:creationId xmlns:p14="http://schemas.microsoft.com/office/powerpoint/2010/main" val="3624946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053D29-8AC6-724D-9489-67E9EEC94D38}"/>
              </a:ext>
            </a:extLst>
          </p:cNvPr>
          <p:cNvSpPr>
            <a:spLocks noGrp="1"/>
          </p:cNvSpPr>
          <p:nvPr>
            <p:ph type="title"/>
          </p:nvPr>
        </p:nvSpPr>
        <p:spPr/>
        <p:txBody>
          <a:bodyPr/>
          <a:lstStyle/>
          <a:p>
            <a:r>
              <a:rPr lang="en-US" dirty="0">
                <a:ea typeface="Tahoma" panose="020B0604030504040204" pitchFamily="34" charset="0"/>
              </a:rPr>
              <a:t>SUCCESSION </a:t>
            </a:r>
            <a:br>
              <a:rPr lang="en-US" dirty="0">
                <a:ea typeface="Tahoma" panose="020B0604030504040204" pitchFamily="34" charset="0"/>
              </a:rPr>
            </a:br>
            <a:r>
              <a:rPr lang="en-US" dirty="0">
                <a:ea typeface="Tahoma" panose="020B0604030504040204" pitchFamily="34" charset="0"/>
              </a:rPr>
              <a:t>PLANNING</a:t>
            </a:r>
            <a:endParaRPr lang="en-US" dirty="0"/>
          </a:p>
        </p:txBody>
      </p:sp>
      <p:sp>
        <p:nvSpPr>
          <p:cNvPr id="9" name="Slide Number Placeholder 8">
            <a:extLst>
              <a:ext uri="{FF2B5EF4-FFF2-40B4-BE49-F238E27FC236}">
                <a16:creationId xmlns:a16="http://schemas.microsoft.com/office/drawing/2014/main" id="{1FF2D6CB-9603-D949-BB1D-03EE604FA4F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762E9F-985A-498A-A85B-4B36CF0D436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38416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8DBBBB4-B5B7-104C-80F0-DC443F5153AE}"/>
              </a:ext>
            </a:extLst>
          </p:cNvPr>
          <p:cNvSpPr>
            <a:spLocks noGrp="1"/>
          </p:cNvSpPr>
          <p:nvPr>
            <p:ph type="pic" sz="quarter" idx="24"/>
          </p:nvPr>
        </p:nvSpPr>
        <p:spPr/>
      </p:sp>
      <p:sp>
        <p:nvSpPr>
          <p:cNvPr id="3" name="Picture Placeholder 2">
            <a:extLst>
              <a:ext uri="{FF2B5EF4-FFF2-40B4-BE49-F238E27FC236}">
                <a16:creationId xmlns:a16="http://schemas.microsoft.com/office/drawing/2014/main" id="{F380A178-72B9-F745-9B4C-B3340F7BF6E4}"/>
              </a:ext>
            </a:extLst>
          </p:cNvPr>
          <p:cNvSpPr>
            <a:spLocks noGrp="1"/>
          </p:cNvSpPr>
          <p:nvPr>
            <p:ph type="pic" sz="quarter" idx="25"/>
          </p:nvPr>
        </p:nvSpPr>
        <p:spPr/>
      </p:sp>
      <p:sp>
        <p:nvSpPr>
          <p:cNvPr id="4" name="Picture Placeholder 3">
            <a:extLst>
              <a:ext uri="{FF2B5EF4-FFF2-40B4-BE49-F238E27FC236}">
                <a16:creationId xmlns:a16="http://schemas.microsoft.com/office/drawing/2014/main" id="{C0F43470-4DD8-7644-83C3-D1C4E9FBF836}"/>
              </a:ext>
            </a:extLst>
          </p:cNvPr>
          <p:cNvSpPr>
            <a:spLocks noGrp="1"/>
          </p:cNvSpPr>
          <p:nvPr>
            <p:ph type="pic" sz="quarter" idx="26"/>
          </p:nvPr>
        </p:nvSpPr>
        <p:spPr/>
      </p:sp>
    </p:spTree>
    <p:extLst>
      <p:ext uri="{BB962C8B-B14F-4D97-AF65-F5344CB8AC3E}">
        <p14:creationId xmlns:p14="http://schemas.microsoft.com/office/powerpoint/2010/main" val="1570491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D5CB46-F69A-48BD-A87B-DDE0BCC2D5CB}"/>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
        <p:nvSpPr>
          <p:cNvPr id="2" name="Slide Number Placeholder 1">
            <a:extLst>
              <a:ext uri="{FF2B5EF4-FFF2-40B4-BE49-F238E27FC236}">
                <a16:creationId xmlns:a16="http://schemas.microsoft.com/office/drawing/2014/main" id="{4E1534FF-D2BC-4575-9801-7A5EE98B24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2A9B-E757-4CDF-9477-DF415248511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44546A"/>
              </a:solidFill>
              <a:effectLst/>
              <a:uLnTx/>
              <a:uFillTx/>
              <a:latin typeface="Tahoma"/>
              <a:ea typeface="+mn-ea"/>
              <a:cs typeface="+mn-cs"/>
            </a:endParaRPr>
          </a:p>
        </p:txBody>
      </p:sp>
    </p:spTree>
    <p:extLst>
      <p:ext uri="{BB962C8B-B14F-4D97-AF65-F5344CB8AC3E}">
        <p14:creationId xmlns:p14="http://schemas.microsoft.com/office/powerpoint/2010/main" val="1556678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30D520-3902-4A92-976D-396E1C05A924}"/>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
        <p:nvSpPr>
          <p:cNvPr id="2" name="Slide Number Placeholder 1">
            <a:extLst>
              <a:ext uri="{FF2B5EF4-FFF2-40B4-BE49-F238E27FC236}">
                <a16:creationId xmlns:a16="http://schemas.microsoft.com/office/drawing/2014/main" id="{32950208-E9E8-4A74-8ACE-68535A1804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2A9B-E757-4CDF-9477-DF415248511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44546A"/>
              </a:solidFill>
              <a:effectLst/>
              <a:uLnTx/>
              <a:uFillTx/>
              <a:latin typeface="Tahoma"/>
              <a:ea typeface="+mn-ea"/>
              <a:cs typeface="+mn-cs"/>
            </a:endParaRPr>
          </a:p>
        </p:txBody>
      </p:sp>
    </p:spTree>
    <p:extLst>
      <p:ext uri="{BB962C8B-B14F-4D97-AF65-F5344CB8AC3E}">
        <p14:creationId xmlns:p14="http://schemas.microsoft.com/office/powerpoint/2010/main" val="4062788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A326F1-5F32-448A-9EE0-0A2831EE413A}"/>
              </a:ext>
            </a:extLst>
          </p:cNvPr>
          <p:cNvSpPr>
            <a:spLocks noGrp="1"/>
          </p:cNvSpPr>
          <p:nvPr>
            <p:ph type="body" idx="1"/>
          </p:nvPr>
        </p:nvSpPr>
        <p:spPr/>
        <p:txBody>
          <a:bodyPr>
            <a:normAutofit/>
          </a:bodyPr>
          <a:lstStyle/>
          <a:p>
            <a:pPr marL="285750" lvl="1" indent="-285750" fontAlgn="base">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Process for preparing employees for new roles</a:t>
            </a:r>
          </a:p>
          <a:p>
            <a:pPr marL="285750" lvl="1" indent="-285750" fontAlgn="base">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Ensures you will always have employees available for all key roles</a:t>
            </a:r>
          </a:p>
          <a:p>
            <a:pPr marL="285750" lvl="1" indent="-285750" fontAlgn="base">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Many organizations place limits on leave availability</a:t>
            </a:r>
          </a:p>
        </p:txBody>
      </p:sp>
      <p:sp>
        <p:nvSpPr>
          <p:cNvPr id="5" name="Slide Number Placeholder 4">
            <a:extLst>
              <a:ext uri="{FF2B5EF4-FFF2-40B4-BE49-F238E27FC236}">
                <a16:creationId xmlns:a16="http://schemas.microsoft.com/office/drawing/2014/main" id="{29EE6171-C250-4290-B0D1-8F156F298BB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2A9B-E757-4CDF-9477-DF415248511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44546A"/>
              </a:solidFill>
              <a:effectLst/>
              <a:uLnTx/>
              <a:uFillTx/>
              <a:latin typeface="Tahoma"/>
              <a:ea typeface="+mn-ea"/>
              <a:cs typeface="+mn-cs"/>
            </a:endParaRPr>
          </a:p>
        </p:txBody>
      </p:sp>
      <p:sp>
        <p:nvSpPr>
          <p:cNvPr id="8" name="Title 7">
            <a:extLst>
              <a:ext uri="{FF2B5EF4-FFF2-40B4-BE49-F238E27FC236}">
                <a16:creationId xmlns:a16="http://schemas.microsoft.com/office/drawing/2014/main" id="{393AAA91-97DF-5244-A6CB-5EDF42C57CA7}"/>
              </a:ext>
            </a:extLst>
          </p:cNvPr>
          <p:cNvSpPr>
            <a:spLocks noGrp="1"/>
          </p:cNvSpPr>
          <p:nvPr>
            <p:ph type="title"/>
          </p:nvPr>
        </p:nvSpPr>
        <p:spPr/>
        <p:txBody>
          <a:bodyPr/>
          <a:lstStyle/>
          <a:p>
            <a:r>
              <a:rPr lang="en-US" dirty="0"/>
              <a:t>SUCCESSION PLANNING</a:t>
            </a:r>
          </a:p>
        </p:txBody>
      </p:sp>
      <p:sp>
        <p:nvSpPr>
          <p:cNvPr id="10" name="Footer Placeholder 9">
            <a:extLst>
              <a:ext uri="{FF2B5EF4-FFF2-40B4-BE49-F238E27FC236}">
                <a16:creationId xmlns:a16="http://schemas.microsoft.com/office/drawing/2014/main" id="{D8A8F60B-BD19-AC41-98A0-43CE440A96D7}"/>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a:ea typeface="+mn-ea"/>
                <a:cs typeface="+mn-cs"/>
              </a:rPr>
              <a:t>Ensuring a Human Resource Strategy</a:t>
            </a:r>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Tree>
    <p:extLst>
      <p:ext uri="{BB962C8B-B14F-4D97-AF65-F5344CB8AC3E}">
        <p14:creationId xmlns:p14="http://schemas.microsoft.com/office/powerpoint/2010/main" val="90162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A326F1-5F32-448A-9EE0-0A2831EE413A}"/>
              </a:ext>
            </a:extLst>
          </p:cNvPr>
          <p:cNvSpPr>
            <a:spLocks noGrp="1"/>
          </p:cNvSpPr>
          <p:nvPr>
            <p:ph type="body" idx="1"/>
          </p:nvPr>
        </p:nvSpPr>
        <p:spPr/>
        <p:txBody>
          <a:bodyPr>
            <a:normAutofit/>
          </a:bodyPr>
          <a:lstStyle/>
          <a:p>
            <a:pPr marL="285750" lvl="1" indent="-285750" fontAlgn="base">
              <a:lnSpc>
                <a:spcPct val="100000"/>
              </a:lnSpc>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Key successors should only be assigned to one primary or alternate position</a:t>
            </a:r>
          </a:p>
          <a:p>
            <a:pPr marL="285750" lvl="1" indent="-285750" fontAlgn="base">
              <a:lnSpc>
                <a:spcPct val="100000"/>
              </a:lnSpc>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Development plan can be utilized to groom the selected individual for their future role</a:t>
            </a:r>
          </a:p>
          <a:p>
            <a:pPr marL="285750" lvl="1" indent="-285750" fontAlgn="base">
              <a:lnSpc>
                <a:spcPct val="100000"/>
              </a:lnSpc>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Selected individuals should be chosen based on their core competencies and backgrounds</a:t>
            </a:r>
          </a:p>
        </p:txBody>
      </p:sp>
      <p:sp>
        <p:nvSpPr>
          <p:cNvPr id="5" name="Slide Number Placeholder 4">
            <a:extLst>
              <a:ext uri="{FF2B5EF4-FFF2-40B4-BE49-F238E27FC236}">
                <a16:creationId xmlns:a16="http://schemas.microsoft.com/office/drawing/2014/main" id="{29FC053F-1ECB-436E-B6CE-74DD2F56E36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2A9B-E757-4CDF-9477-DF415248511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44546A"/>
              </a:solidFill>
              <a:effectLst/>
              <a:uLnTx/>
              <a:uFillTx/>
              <a:latin typeface="Tahoma"/>
              <a:ea typeface="+mn-ea"/>
              <a:cs typeface="+mn-cs"/>
            </a:endParaRPr>
          </a:p>
        </p:txBody>
      </p:sp>
      <p:sp>
        <p:nvSpPr>
          <p:cNvPr id="8" name="Title 7">
            <a:extLst>
              <a:ext uri="{FF2B5EF4-FFF2-40B4-BE49-F238E27FC236}">
                <a16:creationId xmlns:a16="http://schemas.microsoft.com/office/drawing/2014/main" id="{8125A9C2-E62E-C846-9F9B-3B097A226E60}"/>
              </a:ext>
            </a:extLst>
          </p:cNvPr>
          <p:cNvSpPr>
            <a:spLocks noGrp="1"/>
          </p:cNvSpPr>
          <p:nvPr>
            <p:ph type="title"/>
          </p:nvPr>
        </p:nvSpPr>
        <p:spPr/>
        <p:txBody>
          <a:bodyPr/>
          <a:lstStyle/>
          <a:p>
            <a:r>
              <a:rPr lang="en-US" dirty="0"/>
              <a:t>SUCCESSION PLANNING</a:t>
            </a:r>
          </a:p>
        </p:txBody>
      </p:sp>
      <p:sp>
        <p:nvSpPr>
          <p:cNvPr id="10" name="Footer Placeholder 9">
            <a:extLst>
              <a:ext uri="{FF2B5EF4-FFF2-40B4-BE49-F238E27FC236}">
                <a16:creationId xmlns:a16="http://schemas.microsoft.com/office/drawing/2014/main" id="{B5C7F41E-891B-A348-BAFA-E63E2B4DB345}"/>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a:ea typeface="+mn-ea"/>
                <a:cs typeface="+mn-cs"/>
              </a:rPr>
              <a:t>Ensuring a Human Resource Strategy</a:t>
            </a:r>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Tree>
    <p:extLst>
      <p:ext uri="{BB962C8B-B14F-4D97-AF65-F5344CB8AC3E}">
        <p14:creationId xmlns:p14="http://schemas.microsoft.com/office/powerpoint/2010/main" val="2502542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EF9D7E-9DF4-488B-B68B-C57A9228A512}"/>
              </a:ext>
            </a:extLst>
          </p:cNvPr>
          <p:cNvSpPr>
            <a:spLocks noGrp="1"/>
          </p:cNvSpPr>
          <p:nvPr>
            <p:ph type="body" idx="1"/>
          </p:nvPr>
        </p:nvSpPr>
        <p:spPr>
          <a:xfrm>
            <a:off x="592643" y="1520702"/>
            <a:ext cx="10465882" cy="3794249"/>
          </a:xfrm>
        </p:spPr>
        <p:txBody>
          <a:bodyPr>
            <a:noAutofit/>
          </a:bodyPr>
          <a:lstStyle/>
          <a:p>
            <a:pPr marL="0" lvl="1" fontAlgn="base">
              <a:lnSpc>
                <a:spcPct val="120000"/>
              </a:lnSpc>
              <a:spcBef>
                <a:spcPts val="1000"/>
              </a:spcBef>
              <a:spcAft>
                <a:spcPct val="0"/>
              </a:spcAft>
              <a:buClr>
                <a:srgbClr val="779803"/>
              </a:buClr>
              <a:buSzPct val="160000"/>
            </a:pPr>
            <a:r>
              <a:rPr lang="en-US" sz="2600" b="1"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Pre-incident</a:t>
            </a:r>
          </a:p>
          <a:p>
            <a:pPr lvl="1" indent="-457200" fontAlgn="base">
              <a:spcBef>
                <a:spcPts val="1000"/>
              </a:spcBef>
              <a:buClr>
                <a:srgbClr val="779803"/>
              </a:buClr>
              <a:buSzPct val="110000"/>
              <a:buFont typeface="+mj-lt"/>
              <a:buAutoNum type="arabicPeriod"/>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Identify key positions within your organization</a:t>
            </a:r>
          </a:p>
          <a:p>
            <a:pPr lvl="1" indent="-457200" fontAlgn="base">
              <a:spcBef>
                <a:spcPts val="1000"/>
              </a:spcBef>
              <a:buClr>
                <a:srgbClr val="779803"/>
              </a:buClr>
              <a:buSzPct val="110000"/>
              <a:buFont typeface="+mj-lt"/>
              <a:buAutoNum type="arabicPeriod"/>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Identify the core competencies of each key position</a:t>
            </a:r>
          </a:p>
          <a:p>
            <a:pPr lvl="1" indent="-457200" fontAlgn="base">
              <a:spcBef>
                <a:spcPts val="1000"/>
              </a:spcBef>
              <a:buClr>
                <a:srgbClr val="779803"/>
              </a:buClr>
              <a:buSzPct val="110000"/>
              <a:buFont typeface="+mj-lt"/>
              <a:buAutoNum type="arabicPeriod"/>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Develop job profiles and a description of the position's roles</a:t>
            </a:r>
          </a:p>
          <a:p>
            <a:pPr lvl="1" indent="-457200" fontAlgn="base">
              <a:spcBef>
                <a:spcPts val="1000"/>
              </a:spcBef>
              <a:buClr>
                <a:srgbClr val="779803"/>
              </a:buClr>
              <a:buSzPct val="110000"/>
              <a:buFont typeface="+mj-lt"/>
              <a:buAutoNum type="arabicPeriod"/>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Implement recruiting initiatives</a:t>
            </a:r>
          </a:p>
          <a:p>
            <a:pPr lvl="1" indent="-457200" fontAlgn="base">
              <a:lnSpc>
                <a:spcPct val="110000"/>
              </a:lnSpc>
              <a:spcBef>
                <a:spcPts val="1000"/>
              </a:spcBef>
              <a:buClr>
                <a:srgbClr val="779803"/>
              </a:buClr>
              <a:buSzPct val="110000"/>
              <a:buFont typeface="+mj-lt"/>
              <a:buAutoNum type="arabicPeriod"/>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Develop the selected employee</a:t>
            </a:r>
          </a:p>
          <a:p>
            <a:pPr lvl="1" indent="-457200" fontAlgn="base">
              <a:lnSpc>
                <a:spcPct val="110000"/>
              </a:lnSpc>
              <a:spcBef>
                <a:spcPts val="1000"/>
              </a:spcBef>
              <a:buClr>
                <a:srgbClr val="779803"/>
              </a:buClr>
              <a:buSzPct val="110000"/>
              <a:buFont typeface="+mj-lt"/>
              <a:buAutoNum type="arabicPeriod"/>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Identify a successor to the position</a:t>
            </a:r>
          </a:p>
          <a:p>
            <a:pPr lvl="1" indent="-457200" fontAlgn="base">
              <a:spcBef>
                <a:spcPts val="1000"/>
              </a:spcBef>
              <a:buClr>
                <a:srgbClr val="779803"/>
              </a:buClr>
              <a:buSzPct val="110000"/>
              <a:buFont typeface="+mj-lt"/>
              <a:buAutoNum type="arabicPeriod"/>
            </a:pPr>
            <a:endPar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AE34EC46-4F63-4F7B-9F2D-EB520FBD399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2A9B-E757-4CDF-9477-DF415248511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44546A"/>
              </a:solidFill>
              <a:effectLst/>
              <a:uLnTx/>
              <a:uFillTx/>
              <a:latin typeface="Tahoma"/>
              <a:ea typeface="+mn-ea"/>
              <a:cs typeface="+mn-cs"/>
            </a:endParaRPr>
          </a:p>
        </p:txBody>
      </p:sp>
      <p:sp>
        <p:nvSpPr>
          <p:cNvPr id="8" name="Title 7">
            <a:extLst>
              <a:ext uri="{FF2B5EF4-FFF2-40B4-BE49-F238E27FC236}">
                <a16:creationId xmlns:a16="http://schemas.microsoft.com/office/drawing/2014/main" id="{C5EBA8B0-FDB2-834B-8D34-1B282A511FE0}"/>
              </a:ext>
            </a:extLst>
          </p:cNvPr>
          <p:cNvSpPr>
            <a:spLocks noGrp="1"/>
          </p:cNvSpPr>
          <p:nvPr>
            <p:ph type="title"/>
          </p:nvPr>
        </p:nvSpPr>
        <p:spPr/>
        <p:txBody>
          <a:bodyPr/>
          <a:lstStyle/>
          <a:p>
            <a:r>
              <a:rPr lang="en-US" dirty="0"/>
              <a:t>SUCCESSION PLANNING STEPS</a:t>
            </a:r>
          </a:p>
        </p:txBody>
      </p:sp>
      <p:sp>
        <p:nvSpPr>
          <p:cNvPr id="14" name="Footer Placeholder 13">
            <a:extLst>
              <a:ext uri="{FF2B5EF4-FFF2-40B4-BE49-F238E27FC236}">
                <a16:creationId xmlns:a16="http://schemas.microsoft.com/office/drawing/2014/main" id="{E731FF09-749F-A14A-B8BD-BA86E0A3C009}"/>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a:ea typeface="+mn-ea"/>
                <a:cs typeface="+mn-cs"/>
              </a:rPr>
              <a:t>Ensuring a Human Resource Strategy</a:t>
            </a:r>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Tree>
    <p:extLst>
      <p:ext uri="{BB962C8B-B14F-4D97-AF65-F5344CB8AC3E}">
        <p14:creationId xmlns:p14="http://schemas.microsoft.com/office/powerpoint/2010/main" val="4002293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EF9D7E-9DF4-488B-B68B-C57A9228A512}"/>
              </a:ext>
            </a:extLst>
          </p:cNvPr>
          <p:cNvSpPr>
            <a:spLocks noGrp="1"/>
          </p:cNvSpPr>
          <p:nvPr>
            <p:ph type="body" idx="1"/>
          </p:nvPr>
        </p:nvSpPr>
        <p:spPr/>
        <p:txBody>
          <a:bodyPr>
            <a:normAutofit/>
          </a:bodyPr>
          <a:lstStyle/>
          <a:p>
            <a:pPr marL="0" lvl="1" fontAlgn="base">
              <a:lnSpc>
                <a:spcPct val="120000"/>
              </a:lnSpc>
              <a:spcBef>
                <a:spcPts val="1000"/>
              </a:spcBef>
              <a:spcAft>
                <a:spcPct val="0"/>
              </a:spcAft>
              <a:buClr>
                <a:srgbClr val="779803"/>
              </a:buClr>
              <a:buSzPct val="160000"/>
            </a:pPr>
            <a:r>
              <a:rPr lang="en-US" sz="2600" b="1"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During the incident</a:t>
            </a:r>
            <a:endParaRPr lang="en-US" sz="3200" i="0" dirty="0">
              <a:solidFill>
                <a:srgbClr val="202124"/>
              </a:solidFill>
              <a:effectLst/>
              <a:latin typeface="Tahoma" panose="020B0604030504040204" pitchFamily="34" charset="0"/>
              <a:ea typeface="Tahoma" panose="020B0604030504040204" pitchFamily="34" charset="0"/>
              <a:cs typeface="Tahoma" panose="020B0604030504040204" pitchFamily="34" charset="0"/>
            </a:endParaRPr>
          </a:p>
          <a:p>
            <a:pPr lvl="1" indent="-457200" fontAlgn="base">
              <a:spcBef>
                <a:spcPts val="1000"/>
              </a:spcBef>
              <a:buClr>
                <a:srgbClr val="779803"/>
              </a:buClr>
              <a:buSzPct val="110000"/>
              <a:buFont typeface="+mj-lt"/>
              <a:buAutoNum type="arabicPeriod"/>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Assist with the transition as the position is ‘handed over’</a:t>
            </a:r>
          </a:p>
          <a:p>
            <a:pPr lvl="1" indent="-457200" fontAlgn="base">
              <a:spcBef>
                <a:spcPts val="1000"/>
              </a:spcBef>
              <a:buClr>
                <a:srgbClr val="779803"/>
              </a:buClr>
              <a:buSzPct val="110000"/>
              <a:buFont typeface="+mj-lt"/>
              <a:buAutoNum type="arabicPeriod"/>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Document the transition</a:t>
            </a:r>
          </a:p>
          <a:p>
            <a:pPr lvl="1" indent="-457200" fontAlgn="base">
              <a:spcBef>
                <a:spcPts val="1000"/>
              </a:spcBef>
              <a:buClr>
                <a:srgbClr val="779803"/>
              </a:buClr>
              <a:buSzPct val="110000"/>
              <a:buFont typeface="+mj-lt"/>
              <a:buAutoNum type="arabicPeriod"/>
            </a:pPr>
            <a:endPar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endParaRPr>
          </a:p>
          <a:p>
            <a:pPr marL="0" lvl="1" fontAlgn="base">
              <a:spcBef>
                <a:spcPts val="1000"/>
              </a:spcBef>
              <a:buClr>
                <a:srgbClr val="779803"/>
              </a:buClr>
              <a:buSzPct val="110000"/>
            </a:pPr>
            <a:r>
              <a:rPr lang="en-US" sz="2400" b="1"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Post - incident</a:t>
            </a:r>
            <a:endParaRPr lang="en-US" sz="2800" i="0" dirty="0">
              <a:solidFill>
                <a:srgbClr val="202124"/>
              </a:solidFill>
              <a:effectLst/>
              <a:latin typeface="Tahoma" panose="020B0604030504040204" pitchFamily="34" charset="0"/>
              <a:ea typeface="Tahoma" panose="020B0604030504040204" pitchFamily="34" charset="0"/>
              <a:cs typeface="Tahoma" panose="020B0604030504040204" pitchFamily="34" charset="0"/>
            </a:endParaRPr>
          </a:p>
          <a:p>
            <a:pPr lvl="1" indent="-457200" fontAlgn="base">
              <a:spcBef>
                <a:spcPts val="1000"/>
              </a:spcBef>
              <a:buClr>
                <a:srgbClr val="779803"/>
              </a:buClr>
              <a:buSzPct val="110000"/>
              <a:buFont typeface="+mj-lt"/>
              <a:buAutoNum type="arabicPeriod"/>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Evaluate effectiveness of succession plan</a:t>
            </a:r>
          </a:p>
          <a:p>
            <a:pPr lvl="1" indent="-457200" fontAlgn="base">
              <a:spcBef>
                <a:spcPts val="1000"/>
              </a:spcBef>
              <a:buClr>
                <a:srgbClr val="779803"/>
              </a:buClr>
              <a:buSzPct val="110000"/>
              <a:buFont typeface="+mj-lt"/>
              <a:buAutoNum type="arabicPeriod"/>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Identify any changes that need to be made to succession duties</a:t>
            </a:r>
          </a:p>
          <a:p>
            <a:pPr marL="0" lvl="1" fontAlgn="base">
              <a:spcBef>
                <a:spcPts val="1000"/>
              </a:spcBef>
              <a:buClr>
                <a:srgbClr val="779803"/>
              </a:buClr>
              <a:buSzPct val="110000"/>
            </a:pPr>
            <a:endPar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endParaRPr>
          </a:p>
        </p:txBody>
      </p:sp>
      <p:sp>
        <p:nvSpPr>
          <p:cNvPr id="9" name="Title 8">
            <a:extLst>
              <a:ext uri="{FF2B5EF4-FFF2-40B4-BE49-F238E27FC236}">
                <a16:creationId xmlns:a16="http://schemas.microsoft.com/office/drawing/2014/main" id="{CCF08DE2-27E2-0C42-AA13-E1869D52BC3C}"/>
              </a:ext>
            </a:extLst>
          </p:cNvPr>
          <p:cNvSpPr>
            <a:spLocks noGrp="1"/>
          </p:cNvSpPr>
          <p:nvPr>
            <p:ph type="title"/>
          </p:nvPr>
        </p:nvSpPr>
        <p:spPr/>
        <p:txBody>
          <a:bodyPr/>
          <a:lstStyle/>
          <a:p>
            <a:r>
              <a:rPr lang="en-US" dirty="0"/>
              <a:t>SUCCESSION PLANNING STEPS</a:t>
            </a:r>
          </a:p>
        </p:txBody>
      </p:sp>
      <p:sp>
        <p:nvSpPr>
          <p:cNvPr id="6" name="Slide Number Placeholder 5">
            <a:extLst>
              <a:ext uri="{FF2B5EF4-FFF2-40B4-BE49-F238E27FC236}">
                <a16:creationId xmlns:a16="http://schemas.microsoft.com/office/drawing/2014/main" id="{AE34EC46-4F63-4F7B-9F2D-EB520FBD399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2A9B-E757-4CDF-9477-DF415248511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44546A"/>
              </a:solidFill>
              <a:effectLst/>
              <a:uLnTx/>
              <a:uFillTx/>
              <a:latin typeface="Tahoma"/>
              <a:ea typeface="+mn-ea"/>
              <a:cs typeface="+mn-cs"/>
            </a:endParaRPr>
          </a:p>
        </p:txBody>
      </p:sp>
      <p:sp>
        <p:nvSpPr>
          <p:cNvPr id="11" name="Footer Placeholder 10">
            <a:extLst>
              <a:ext uri="{FF2B5EF4-FFF2-40B4-BE49-F238E27FC236}">
                <a16:creationId xmlns:a16="http://schemas.microsoft.com/office/drawing/2014/main" id="{87D1C05A-A058-7F4E-8DB9-165E4A76191C}"/>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a:ea typeface="+mn-ea"/>
                <a:cs typeface="+mn-cs"/>
              </a:rPr>
              <a:t>Ensuring a Human Resource Strategy</a:t>
            </a:r>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Tree>
    <p:extLst>
      <p:ext uri="{BB962C8B-B14F-4D97-AF65-F5344CB8AC3E}">
        <p14:creationId xmlns:p14="http://schemas.microsoft.com/office/powerpoint/2010/main" val="3344552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9ED6EA-250E-704D-B0A3-55E33BE68410}"/>
              </a:ext>
            </a:extLst>
          </p:cNvPr>
          <p:cNvSpPr>
            <a:spLocks noGrp="1"/>
          </p:cNvSpPr>
          <p:nvPr>
            <p:ph type="title"/>
          </p:nvPr>
        </p:nvSpPr>
        <p:spPr/>
        <p:txBody>
          <a:bodyPr/>
          <a:lstStyle/>
          <a:p>
            <a:r>
              <a:rPr lang="en-US" dirty="0"/>
              <a:t>REMOTE WORK</a:t>
            </a:r>
          </a:p>
        </p:txBody>
      </p:sp>
      <p:sp>
        <p:nvSpPr>
          <p:cNvPr id="7" name="Slide Number Placeholder 6">
            <a:extLst>
              <a:ext uri="{FF2B5EF4-FFF2-40B4-BE49-F238E27FC236}">
                <a16:creationId xmlns:a16="http://schemas.microsoft.com/office/drawing/2014/main" id="{3EF76B5B-9A81-4149-8C58-D8368C5B613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762E9F-985A-498A-A85B-4B36CF0D436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20232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06B5D9-6BFE-48D2-905A-3D9EB4C002A6}"/>
              </a:ext>
            </a:extLst>
          </p:cNvPr>
          <p:cNvSpPr>
            <a:spLocks noGrp="1"/>
          </p:cNvSpPr>
          <p:nvPr>
            <p:ph type="body" idx="1"/>
          </p:nvPr>
        </p:nvSpPr>
        <p:spPr/>
        <p:txBody>
          <a:bodyPr>
            <a:normAutofit fontScale="70000" lnSpcReduction="20000"/>
          </a:bodyPr>
          <a:lstStyle/>
          <a:p>
            <a:pPr marL="285750" lvl="1" indent="-285750" fontAlgn="base">
              <a:lnSpc>
                <a:spcPct val="120000"/>
              </a:lnSpc>
              <a:spcBef>
                <a:spcPts val="1000"/>
              </a:spcBef>
              <a:buClr>
                <a:srgbClr val="779803"/>
              </a:buClr>
              <a:buSzPct val="110000"/>
              <a:buFont typeface="Wingdings" pitchFamily="2" charset="2"/>
              <a:buChar char="§"/>
            </a:pPr>
            <a:r>
              <a:rPr lang="en-US" sz="31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Remote work</a:t>
            </a:r>
          </a:p>
          <a:p>
            <a:pPr marL="640080" lvl="1" indent="-342900" fontAlgn="base">
              <a:lnSpc>
                <a:spcPts val="2400"/>
              </a:lnSpc>
              <a:spcAft>
                <a:spcPts val="300"/>
              </a:spcAft>
              <a:buClr>
                <a:srgbClr val="779803"/>
              </a:buClr>
              <a:buFont typeface="Courier New" panose="02070309020205020404" pitchFamily="49" charset="0"/>
              <a:buChar char="o"/>
              <a:defRPr/>
            </a:pPr>
            <a:r>
              <a:rPr lang="en-US" sz="31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An employee is remotely located</a:t>
            </a:r>
          </a:p>
          <a:p>
            <a:pPr marL="640080" lvl="1" indent="-342900" fontAlgn="base">
              <a:lnSpc>
                <a:spcPts val="2400"/>
              </a:lnSpc>
              <a:spcAft>
                <a:spcPts val="300"/>
              </a:spcAft>
              <a:buClr>
                <a:srgbClr val="779803"/>
              </a:buClr>
              <a:buFont typeface="Courier New" panose="02070309020205020404" pitchFamily="49" charset="0"/>
              <a:buChar char="o"/>
              <a:defRPr/>
            </a:pPr>
            <a:r>
              <a:rPr lang="en-US" sz="31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Temporary basis or permanent basis</a:t>
            </a:r>
          </a:p>
          <a:p>
            <a:pPr marL="285750" lvl="1" indent="-285750" fontAlgn="base">
              <a:lnSpc>
                <a:spcPct val="120000"/>
              </a:lnSpc>
              <a:spcBef>
                <a:spcPts val="1000"/>
              </a:spcBef>
              <a:buClr>
                <a:srgbClr val="779803"/>
              </a:buClr>
              <a:buSzPct val="110000"/>
              <a:buFont typeface="Wingdings" pitchFamily="2" charset="2"/>
              <a:buChar char="§"/>
            </a:pPr>
            <a:r>
              <a:rPr lang="en-US" sz="31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Telecommuting</a:t>
            </a:r>
          </a:p>
          <a:p>
            <a:pPr marL="640080" lvl="1" indent="-342900" fontAlgn="base">
              <a:lnSpc>
                <a:spcPts val="2400"/>
              </a:lnSpc>
              <a:spcAft>
                <a:spcPts val="300"/>
              </a:spcAft>
              <a:buClr>
                <a:srgbClr val="779803"/>
              </a:buClr>
              <a:buFont typeface="Courier New" panose="02070309020205020404" pitchFamily="49" charset="0"/>
              <a:buChar char="o"/>
              <a:defRPr/>
            </a:pPr>
            <a:r>
              <a:rPr lang="en-US" sz="31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Employee may work onsite some of the time or may never come into the office</a:t>
            </a:r>
          </a:p>
          <a:p>
            <a:pPr marL="640080" lvl="1" indent="-342900" fontAlgn="base">
              <a:lnSpc>
                <a:spcPts val="2400"/>
              </a:lnSpc>
              <a:spcAft>
                <a:spcPts val="300"/>
              </a:spcAft>
              <a:buClr>
                <a:srgbClr val="779803"/>
              </a:buClr>
              <a:buFont typeface="Courier New" panose="02070309020205020404" pitchFamily="49" charset="0"/>
              <a:buChar char="o"/>
              <a:defRPr/>
            </a:pPr>
            <a:r>
              <a:rPr lang="en-US" sz="31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Usually filled by candidates geographically close the business</a:t>
            </a:r>
          </a:p>
          <a:p>
            <a:pPr marL="285750" lvl="1" indent="-285750" fontAlgn="base">
              <a:lnSpc>
                <a:spcPct val="120000"/>
              </a:lnSpc>
              <a:spcBef>
                <a:spcPts val="1000"/>
              </a:spcBef>
              <a:buClr>
                <a:srgbClr val="779803"/>
              </a:buClr>
              <a:buSzPct val="110000"/>
              <a:buFont typeface="Wingdings" pitchFamily="2" charset="2"/>
              <a:buChar char="§"/>
            </a:pPr>
            <a:r>
              <a:rPr lang="en-US" sz="31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Both provide businesses the opportunity to help reduce the impact on the environment</a:t>
            </a:r>
          </a:p>
          <a:p>
            <a:pPr marL="285750" lvl="1" indent="-285750" fontAlgn="base">
              <a:lnSpc>
                <a:spcPct val="120000"/>
              </a:lnSpc>
              <a:spcBef>
                <a:spcPts val="1000"/>
              </a:spcBef>
              <a:buClr>
                <a:srgbClr val="779803"/>
              </a:buClr>
              <a:buSzPct val="110000"/>
              <a:buFont typeface="Wingdings" pitchFamily="2" charset="2"/>
              <a:buChar char="§"/>
            </a:pPr>
            <a:r>
              <a:rPr lang="en-US" sz="31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Has become a crucial step in reducing the spread of the virus</a:t>
            </a:r>
          </a:p>
        </p:txBody>
      </p:sp>
      <p:sp>
        <p:nvSpPr>
          <p:cNvPr id="2" name="Title 1">
            <a:extLst>
              <a:ext uri="{FF2B5EF4-FFF2-40B4-BE49-F238E27FC236}">
                <a16:creationId xmlns:a16="http://schemas.microsoft.com/office/drawing/2014/main" id="{11458F26-A60B-3444-A7C3-98437FB539F4}"/>
              </a:ext>
            </a:extLst>
          </p:cNvPr>
          <p:cNvSpPr>
            <a:spLocks noGrp="1"/>
          </p:cNvSpPr>
          <p:nvPr>
            <p:ph type="title"/>
          </p:nvPr>
        </p:nvSpPr>
        <p:spPr>
          <a:xfrm>
            <a:off x="592642" y="742546"/>
            <a:ext cx="10899041" cy="778156"/>
          </a:xfrm>
        </p:spPr>
        <p:txBody>
          <a:bodyPr/>
          <a:lstStyle/>
          <a:p>
            <a:r>
              <a:rPr lang="en-US" dirty="0"/>
              <a:t>REMOTE WORK AND TELECOMMUTING</a:t>
            </a:r>
          </a:p>
        </p:txBody>
      </p:sp>
      <p:sp>
        <p:nvSpPr>
          <p:cNvPr id="7" name="Slide Number Placeholder 6">
            <a:extLst>
              <a:ext uri="{FF2B5EF4-FFF2-40B4-BE49-F238E27FC236}">
                <a16:creationId xmlns:a16="http://schemas.microsoft.com/office/drawing/2014/main" id="{96F1E669-14A0-42B9-BC5A-A6B98426870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2A9B-E757-4CDF-9477-DF415248511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44546A"/>
              </a:solidFill>
              <a:effectLst/>
              <a:uLnTx/>
              <a:uFillTx/>
              <a:latin typeface="Tahoma"/>
              <a:ea typeface="+mn-ea"/>
              <a:cs typeface="+mn-cs"/>
            </a:endParaRPr>
          </a:p>
        </p:txBody>
      </p:sp>
      <p:sp>
        <p:nvSpPr>
          <p:cNvPr id="9" name="Footer Placeholder 8">
            <a:extLst>
              <a:ext uri="{FF2B5EF4-FFF2-40B4-BE49-F238E27FC236}">
                <a16:creationId xmlns:a16="http://schemas.microsoft.com/office/drawing/2014/main" id="{7E5B0ABC-DB06-984A-A06B-D7927E8C56C0}"/>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a:ea typeface="+mn-ea"/>
                <a:cs typeface="+mn-cs"/>
              </a:rPr>
              <a:t>Ensuring a Human Resource Strategy</a:t>
            </a:r>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Tree>
    <p:extLst>
      <p:ext uri="{BB962C8B-B14F-4D97-AF65-F5344CB8AC3E}">
        <p14:creationId xmlns:p14="http://schemas.microsoft.com/office/powerpoint/2010/main" val="2850450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849063-4B63-47AD-B8ED-DBDC8DBB15EC}"/>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354924" y="495612"/>
            <a:ext cx="9395791" cy="5448539"/>
          </a:xfrm>
          <a:prstGeom prst="rect">
            <a:avLst/>
          </a:prstGeom>
        </p:spPr>
      </p:pic>
      <p:sp>
        <p:nvSpPr>
          <p:cNvPr id="4" name="Slide Number Placeholder 3">
            <a:extLst>
              <a:ext uri="{FF2B5EF4-FFF2-40B4-BE49-F238E27FC236}">
                <a16:creationId xmlns:a16="http://schemas.microsoft.com/office/drawing/2014/main" id="{F8BA2214-C01D-4B7D-A66A-FD2BC0768697}"/>
              </a:ext>
            </a:extLst>
          </p:cNvPr>
          <p:cNvSpPr>
            <a:spLocks noGrp="1"/>
          </p:cNvSpPr>
          <p:nvPr>
            <p:ph type="sldNum" sz="quarter" idx="4294967295"/>
          </p:nvPr>
        </p:nvSpPr>
        <p:spPr>
          <a:xfrm>
            <a:off x="8756334" y="6328724"/>
            <a:ext cx="2709224" cy="268287"/>
          </a:xfrm>
          <a:prstGeom prst="rect">
            <a:avLst/>
          </a:prstGeom>
        </p:spPr>
        <p:txBody>
          <a:bodyPr vert="horz" wrap="square" lIns="0" tIns="0" rIns="0" bIns="45720" numCol="1" anchor="ctr" anchorCtr="0" compatLnSpc="1">
            <a:prstTxWarp prst="textNoShape">
              <a:avLst/>
            </a:prstTxWarp>
          </a:bodyP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C762E9F-985A-498A-A85B-4B36CF0D436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44546A"/>
              </a:solidFill>
              <a:effectLst/>
              <a:uLnTx/>
              <a:uFillTx/>
              <a:latin typeface="Tahoma"/>
              <a:ea typeface="+mn-ea"/>
              <a:cs typeface="+mn-cs"/>
            </a:endParaRPr>
          </a:p>
        </p:txBody>
      </p:sp>
      <p:sp>
        <p:nvSpPr>
          <p:cNvPr id="8" name="Rectangle 7">
            <a:extLst>
              <a:ext uri="{FF2B5EF4-FFF2-40B4-BE49-F238E27FC236}">
                <a16:creationId xmlns:a16="http://schemas.microsoft.com/office/drawing/2014/main" id="{83FDEC62-CB39-5244-A445-747C7A942F7A}"/>
              </a:ext>
            </a:extLst>
          </p:cNvPr>
          <p:cNvSpPr/>
          <p:nvPr/>
        </p:nvSpPr>
        <p:spPr>
          <a:xfrm>
            <a:off x="640081" y="371475"/>
            <a:ext cx="10825478" cy="5696815"/>
          </a:xfrm>
          <a:prstGeom prst="rect">
            <a:avLst/>
          </a:prstGeom>
          <a:solidFill>
            <a:schemeClr val="bg1"/>
          </a:solidFill>
          <a:ln w="22225">
            <a:solidFill>
              <a:srgbClr val="779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Tree>
    <p:extLst>
      <p:ext uri="{BB962C8B-B14F-4D97-AF65-F5344CB8AC3E}">
        <p14:creationId xmlns:p14="http://schemas.microsoft.com/office/powerpoint/2010/main" val="1428489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06B5D9-6BFE-48D2-905A-3D9EB4C002A6}"/>
              </a:ext>
            </a:extLst>
          </p:cNvPr>
          <p:cNvSpPr>
            <a:spLocks noGrp="1"/>
          </p:cNvSpPr>
          <p:nvPr>
            <p:ph type="body" idx="1"/>
          </p:nvPr>
        </p:nvSpPr>
        <p:spPr/>
        <p:txBody>
          <a:bodyPr>
            <a:normAutofit/>
          </a:bodyPr>
          <a:lstStyle/>
          <a:p>
            <a:pPr marL="0" lvl="1" fontAlgn="base">
              <a:lnSpc>
                <a:spcPct val="100000"/>
              </a:lnSpc>
              <a:spcBef>
                <a:spcPts val="1000"/>
              </a:spcBef>
              <a:buClr>
                <a:srgbClr val="779803"/>
              </a:buClr>
              <a:buSzPct val="110000"/>
            </a:pPr>
            <a:r>
              <a:rPr lang="en-US" sz="2800" b="1" spc="100" dirty="0">
                <a:solidFill>
                  <a:srgbClr val="779803"/>
                </a:solidFill>
                <a:latin typeface="Calibri" panose="020F0502020204030204" pitchFamily="34" charset="0"/>
                <a:ea typeface="Tahoma" charset="0"/>
                <a:cs typeface="Calibri" panose="020F0502020204030204" pitchFamily="34" charset="0"/>
              </a:rPr>
              <a:t>STEP 1: </a:t>
            </a:r>
            <a:r>
              <a:rPr lang="en-US" sz="28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Develop a Remote Work Policy</a:t>
            </a:r>
          </a:p>
          <a:p>
            <a:pPr marL="285750" lvl="1" indent="-285750" fontAlgn="base">
              <a:lnSpc>
                <a:spcPct val="100000"/>
              </a:lnSpc>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A Remote Work Policy should include specific topics such as communication requirements and managerial oversite</a:t>
            </a:r>
          </a:p>
          <a:p>
            <a:pPr marL="285750" lvl="1" indent="-285750" fontAlgn="base">
              <a:lnSpc>
                <a:spcPct val="100000"/>
              </a:lnSpc>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An evaluation of a remote worker’s performance should focus on work output and completion of objectives</a:t>
            </a:r>
          </a:p>
        </p:txBody>
      </p:sp>
      <p:sp>
        <p:nvSpPr>
          <p:cNvPr id="7" name="Slide Number Placeholder 6">
            <a:extLst>
              <a:ext uri="{FF2B5EF4-FFF2-40B4-BE49-F238E27FC236}">
                <a16:creationId xmlns:a16="http://schemas.microsoft.com/office/drawing/2014/main" id="{24C84DB4-4D91-4881-9374-4A0E25508BD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2A9B-E757-4CDF-9477-DF415248511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44546A"/>
              </a:solidFill>
              <a:effectLst/>
              <a:uLnTx/>
              <a:uFillTx/>
              <a:latin typeface="Tahoma"/>
              <a:ea typeface="+mn-ea"/>
              <a:cs typeface="+mn-cs"/>
            </a:endParaRPr>
          </a:p>
        </p:txBody>
      </p:sp>
      <p:sp>
        <p:nvSpPr>
          <p:cNvPr id="8" name="Title 7">
            <a:extLst>
              <a:ext uri="{FF2B5EF4-FFF2-40B4-BE49-F238E27FC236}">
                <a16:creationId xmlns:a16="http://schemas.microsoft.com/office/drawing/2014/main" id="{48A73F8D-B011-AF45-9099-DE87FA4CB726}"/>
              </a:ext>
            </a:extLst>
          </p:cNvPr>
          <p:cNvSpPr>
            <a:spLocks noGrp="1"/>
          </p:cNvSpPr>
          <p:nvPr>
            <p:ph type="title"/>
          </p:nvPr>
        </p:nvSpPr>
        <p:spPr/>
        <p:txBody>
          <a:bodyPr/>
          <a:lstStyle/>
          <a:p>
            <a:r>
              <a:rPr lang="en-US" dirty="0"/>
              <a:t>REMOTE WORK IMPLEMENTATION</a:t>
            </a:r>
          </a:p>
        </p:txBody>
      </p:sp>
      <p:sp>
        <p:nvSpPr>
          <p:cNvPr id="10" name="Footer Placeholder 9">
            <a:extLst>
              <a:ext uri="{FF2B5EF4-FFF2-40B4-BE49-F238E27FC236}">
                <a16:creationId xmlns:a16="http://schemas.microsoft.com/office/drawing/2014/main" id="{573F6EEF-F071-E545-9885-F44F3B8CD3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a:ea typeface="+mn-ea"/>
                <a:cs typeface="+mn-cs"/>
              </a:rPr>
              <a:t>Ensuring a Human Resource Strategy</a:t>
            </a:r>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Tree>
    <p:extLst>
      <p:ext uri="{BB962C8B-B14F-4D97-AF65-F5344CB8AC3E}">
        <p14:creationId xmlns:p14="http://schemas.microsoft.com/office/powerpoint/2010/main" val="461392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EDE680-AA8E-4A58-99C4-BDCB994992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www.nachc.org</a:t>
            </a:r>
          </a:p>
        </p:txBody>
      </p:sp>
      <p:sp>
        <p:nvSpPr>
          <p:cNvPr id="9" name="Text Placeholder 8">
            <a:extLst>
              <a:ext uri="{FF2B5EF4-FFF2-40B4-BE49-F238E27FC236}">
                <a16:creationId xmlns:a16="http://schemas.microsoft.com/office/drawing/2014/main" id="{AE428484-BBBD-46F8-B84B-7257F1770298}"/>
              </a:ext>
            </a:extLst>
          </p:cNvPr>
          <p:cNvSpPr>
            <a:spLocks noGrp="1"/>
          </p:cNvSpPr>
          <p:nvPr>
            <p:ph type="body" sz="quarter" idx="21"/>
          </p:nvPr>
        </p:nvSpPr>
        <p:spPr>
          <a:xfrm>
            <a:off x="582104" y="1140523"/>
            <a:ext cx="4114800" cy="4865195"/>
          </a:xfrm>
        </p:spPr>
        <p:txBody>
          <a:bodyPr>
            <a:normAutofit/>
          </a:bodyPr>
          <a:lstStyle/>
          <a:p>
            <a:pPr marL="0" indent="0" algn="ctr">
              <a:buNone/>
            </a:pPr>
            <a:r>
              <a:rPr lang="en-US" sz="2400" b="1" dirty="0"/>
              <a:t>Option 1: “I Will Call In”</a:t>
            </a:r>
          </a:p>
          <a:p>
            <a:pPr marL="0" indent="0" algn="ctr">
              <a:buNone/>
            </a:pPr>
            <a:r>
              <a:rPr lang="en-US" sz="2400" dirty="0"/>
              <a:t>Follow the unique 3-step process on your screen</a:t>
            </a:r>
            <a:endParaRPr lang="en-US" sz="2400" b="1" dirty="0"/>
          </a:p>
          <a:p>
            <a:pPr marL="0" indent="0" algn="ctr">
              <a:buNone/>
            </a:pPr>
            <a:endParaRPr lang="en-US" sz="2400" b="1" dirty="0"/>
          </a:p>
        </p:txBody>
      </p:sp>
      <p:sp>
        <p:nvSpPr>
          <p:cNvPr id="6" name="Rectangle 2">
            <a:extLst>
              <a:ext uri="{FF2B5EF4-FFF2-40B4-BE49-F238E27FC236}">
                <a16:creationId xmlns:a16="http://schemas.microsoft.com/office/drawing/2014/main" id="{1798C69C-08BA-45EF-B9EC-5EE99A39DEE5}"/>
              </a:ext>
            </a:extLst>
          </p:cNvPr>
          <p:cNvSpPr>
            <a:spLocks noChangeArrowheads="1"/>
          </p:cNvSpPr>
          <p:nvPr/>
        </p:nvSpPr>
        <p:spPr bwMode="auto">
          <a:xfrm>
            <a:off x="1037690" y="3429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itle 3">
            <a:extLst>
              <a:ext uri="{FF2B5EF4-FFF2-40B4-BE49-F238E27FC236}">
                <a16:creationId xmlns:a16="http://schemas.microsoft.com/office/drawing/2014/main" id="{EA338BC0-54C8-4F8B-B2C0-25B8CB1BDA6F}"/>
              </a:ext>
            </a:extLst>
          </p:cNvPr>
          <p:cNvSpPr txBox="1">
            <a:spLocks/>
          </p:cNvSpPr>
          <p:nvPr/>
        </p:nvSpPr>
        <p:spPr>
          <a:xfrm>
            <a:off x="30480" y="328606"/>
            <a:ext cx="12191999" cy="6602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3C69"/>
                </a:solidFill>
                <a:effectLst/>
                <a:uLnTx/>
                <a:uFillTx/>
                <a:latin typeface="Calibri" panose="020F0502020204030204"/>
                <a:ea typeface="+mj-ea"/>
                <a:cs typeface="+mj-cs"/>
              </a:rPr>
              <a:t>AUDIO </a:t>
            </a:r>
            <a:r>
              <a:rPr kumimoji="0" lang="en-US" sz="4000" b="1" i="0" u="none" strike="noStrike" kern="1200" cap="none" spc="0" normalizeH="0" baseline="0" noProof="0" dirty="0">
                <a:ln>
                  <a:noFill/>
                </a:ln>
                <a:solidFill>
                  <a:srgbClr val="0070C0"/>
                </a:solidFill>
                <a:effectLst/>
                <a:uLnTx/>
                <a:uFillTx/>
                <a:latin typeface="Calibri" panose="020F0502020204030204"/>
                <a:ea typeface="+mj-ea"/>
                <a:cs typeface="+mj-cs"/>
              </a:rPr>
              <a:t>CONNECTIONS</a:t>
            </a:r>
          </a:p>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en-US" sz="3500" b="0" i="1" u="none" strike="noStrike" kern="1200" cap="none" spc="0" normalizeH="0" baseline="0" noProof="0" dirty="0">
              <a:ln>
                <a:noFill/>
              </a:ln>
              <a:solidFill>
                <a:srgbClr val="003C69"/>
              </a:solidFill>
              <a:effectLst/>
              <a:uLnTx/>
              <a:uFillTx/>
              <a:latin typeface="Calibri" panose="020F0502020204030204"/>
              <a:ea typeface="+mj-ea"/>
              <a:cs typeface="+mj-cs"/>
            </a:endParaRPr>
          </a:p>
        </p:txBody>
      </p:sp>
      <p:sp>
        <p:nvSpPr>
          <p:cNvPr id="16" name="Text Placeholder 8">
            <a:extLst>
              <a:ext uri="{FF2B5EF4-FFF2-40B4-BE49-F238E27FC236}">
                <a16:creationId xmlns:a16="http://schemas.microsoft.com/office/drawing/2014/main" id="{68560CCB-944A-4E7E-BE1C-628C057BAFCD}"/>
              </a:ext>
            </a:extLst>
          </p:cNvPr>
          <p:cNvSpPr txBox="1">
            <a:spLocks/>
          </p:cNvSpPr>
          <p:nvPr/>
        </p:nvSpPr>
        <p:spPr>
          <a:xfrm>
            <a:off x="8629604" y="2743202"/>
            <a:ext cx="3429000" cy="1943460"/>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lang="en-US" sz="2000" b="0" i="0" kern="1200" baseline="0" dirty="0">
                <a:solidFill>
                  <a:schemeClr val="tx2"/>
                </a:solidFill>
                <a:latin typeface="+mn-lt"/>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t>After connecting, if you don’t see a phone/headset icon next to your name, please attempt to connect your audio again!</a:t>
            </a:r>
            <a:br>
              <a:rPr kumimoji="0" lang="en-US" sz="18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br>
            <a:endParaRPr kumimoji="0" lang="en-US" sz="18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endParaRPr>
          </a:p>
        </p:txBody>
      </p:sp>
      <p:sp>
        <p:nvSpPr>
          <p:cNvPr id="3" name="Slide Number Placeholder 2">
            <a:extLst>
              <a:ext uri="{FF2B5EF4-FFF2-40B4-BE49-F238E27FC236}">
                <a16:creationId xmlns:a16="http://schemas.microsoft.com/office/drawing/2014/main" id="{011C017A-0B70-4C48-A012-EFBD0CE44D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4" name="Right Arrow 3">
            <a:extLst>
              <a:ext uri="{FF2B5EF4-FFF2-40B4-BE49-F238E27FC236}">
                <a16:creationId xmlns:a16="http://schemas.microsoft.com/office/drawing/2014/main" id="{BCE51113-AA23-4F46-BAF2-6EC46982D90E}"/>
              </a:ext>
            </a:extLst>
          </p:cNvPr>
          <p:cNvSpPr/>
          <p:nvPr/>
        </p:nvSpPr>
        <p:spPr>
          <a:xfrm>
            <a:off x="7809085" y="4727770"/>
            <a:ext cx="381000" cy="188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E8B436C-C92E-44BB-9386-C0032F497627}"/>
              </a:ext>
            </a:extLst>
          </p:cNvPr>
          <p:cNvPicPr>
            <a:picLocks noChangeAspect="1"/>
          </p:cNvPicPr>
          <p:nvPr/>
        </p:nvPicPr>
        <p:blipFill>
          <a:blip r:embed="rId2"/>
          <a:stretch>
            <a:fillRect/>
          </a:stretch>
        </p:blipFill>
        <p:spPr>
          <a:xfrm>
            <a:off x="1307555" y="2452426"/>
            <a:ext cx="2591300" cy="3450411"/>
          </a:xfrm>
          <a:prstGeom prst="rect">
            <a:avLst/>
          </a:prstGeom>
        </p:spPr>
      </p:pic>
      <p:sp>
        <p:nvSpPr>
          <p:cNvPr id="8" name="Rectangle 7">
            <a:extLst>
              <a:ext uri="{FF2B5EF4-FFF2-40B4-BE49-F238E27FC236}">
                <a16:creationId xmlns:a16="http://schemas.microsoft.com/office/drawing/2014/main" id="{3C92E89D-C27D-4A01-A474-6845E8E877A3}"/>
              </a:ext>
            </a:extLst>
          </p:cNvPr>
          <p:cNvSpPr/>
          <p:nvPr/>
        </p:nvSpPr>
        <p:spPr>
          <a:xfrm>
            <a:off x="1616879" y="4870508"/>
            <a:ext cx="838200" cy="15239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highlight>
                <a:srgbClr val="FFFF00"/>
              </a:highligh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3E25A3B-AB63-460A-B371-C8599E48895B}"/>
              </a:ext>
            </a:extLst>
          </p:cNvPr>
          <p:cNvSpPr/>
          <p:nvPr/>
        </p:nvSpPr>
        <p:spPr>
          <a:xfrm>
            <a:off x="1640311" y="5384453"/>
            <a:ext cx="291294" cy="15239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 Placeholder 8">
            <a:extLst>
              <a:ext uri="{FF2B5EF4-FFF2-40B4-BE49-F238E27FC236}">
                <a16:creationId xmlns:a16="http://schemas.microsoft.com/office/drawing/2014/main" id="{640B0875-4D7E-4CBA-BEB5-217349F62261}"/>
              </a:ext>
            </a:extLst>
          </p:cNvPr>
          <p:cNvSpPr txBox="1">
            <a:spLocks/>
          </p:cNvSpPr>
          <p:nvPr/>
        </p:nvSpPr>
        <p:spPr>
          <a:xfrm>
            <a:off x="4338374" y="1123490"/>
            <a:ext cx="5186626" cy="488222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lang="en-US" sz="2000" b="0" i="0" kern="1200" baseline="0" dirty="0">
                <a:solidFill>
                  <a:schemeClr val="tx2"/>
                </a:solidFill>
                <a:latin typeface="+mn-lt"/>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t>Option 2: “Call Using Computer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t>You must have computer </a:t>
            </a:r>
            <a:br>
              <a:rPr kumimoji="0" lang="en-US" sz="2400" b="0"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br>
            <a:r>
              <a:rPr kumimoji="0" lang="en-US" sz="2400" b="0" i="0" u="none" strike="noStrike" kern="1200" cap="none" spc="0" normalizeH="0" baseline="0" noProof="0" dirty="0">
                <a:ln>
                  <a:noFill/>
                </a:ln>
                <a:solidFill>
                  <a:srgbClr val="003C69"/>
                </a:solidFill>
                <a:effectLst/>
                <a:uLnTx/>
                <a:uFillTx/>
                <a:latin typeface="Calibri" panose="020F0502020204030204"/>
                <a:ea typeface="Tahoma" charset="0"/>
                <a:cs typeface="Tahoma" charset="0"/>
              </a:rPr>
              <a:t>speakers and microphone</a:t>
            </a:r>
            <a:endParaRPr kumimoji="0" lang="en-US" sz="24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003C69"/>
              </a:solidFill>
              <a:effectLst/>
              <a:uLnTx/>
              <a:uFillTx/>
              <a:latin typeface="Calibri" panose="020F0502020204030204"/>
              <a:ea typeface="Tahoma" charset="0"/>
              <a:cs typeface="Tahoma" charset="0"/>
            </a:endParaRPr>
          </a:p>
        </p:txBody>
      </p:sp>
      <p:pic>
        <p:nvPicPr>
          <p:cNvPr id="15" name="Picture 14">
            <a:extLst>
              <a:ext uri="{FF2B5EF4-FFF2-40B4-BE49-F238E27FC236}">
                <a16:creationId xmlns:a16="http://schemas.microsoft.com/office/drawing/2014/main" id="{A373DE36-D1AE-4FE7-A07C-6A15CEA76BE2}"/>
              </a:ext>
            </a:extLst>
          </p:cNvPr>
          <p:cNvPicPr>
            <a:picLocks noChangeAspect="1"/>
          </p:cNvPicPr>
          <p:nvPr/>
        </p:nvPicPr>
        <p:blipFill>
          <a:blip r:embed="rId3"/>
          <a:stretch>
            <a:fillRect/>
          </a:stretch>
        </p:blipFill>
        <p:spPr>
          <a:xfrm>
            <a:off x="5407885" y="2478688"/>
            <a:ext cx="2782200" cy="3397885"/>
          </a:xfrm>
          <a:prstGeom prst="rect">
            <a:avLst/>
          </a:prstGeom>
        </p:spPr>
      </p:pic>
      <p:pic>
        <p:nvPicPr>
          <p:cNvPr id="18" name="Picture 17">
            <a:extLst>
              <a:ext uri="{FF2B5EF4-FFF2-40B4-BE49-F238E27FC236}">
                <a16:creationId xmlns:a16="http://schemas.microsoft.com/office/drawing/2014/main" id="{9631EDB7-12E1-4294-872D-1121BAF9C63A}"/>
              </a:ext>
            </a:extLst>
          </p:cNvPr>
          <p:cNvPicPr>
            <a:picLocks noChangeAspect="1"/>
          </p:cNvPicPr>
          <p:nvPr/>
        </p:nvPicPr>
        <p:blipFill>
          <a:blip r:embed="rId4"/>
          <a:stretch>
            <a:fillRect/>
          </a:stretch>
        </p:blipFill>
        <p:spPr>
          <a:xfrm>
            <a:off x="8901066" y="4727770"/>
            <a:ext cx="2933700" cy="685800"/>
          </a:xfrm>
          <a:prstGeom prst="rect">
            <a:avLst/>
          </a:prstGeom>
        </p:spPr>
      </p:pic>
      <p:pic>
        <p:nvPicPr>
          <p:cNvPr id="19" name="Picture 18">
            <a:extLst>
              <a:ext uri="{FF2B5EF4-FFF2-40B4-BE49-F238E27FC236}">
                <a16:creationId xmlns:a16="http://schemas.microsoft.com/office/drawing/2014/main" id="{F4C402E4-B902-4075-B8F4-424F7A1D388E}"/>
              </a:ext>
            </a:extLst>
          </p:cNvPr>
          <p:cNvPicPr>
            <a:picLocks noChangeAspect="1"/>
          </p:cNvPicPr>
          <p:nvPr/>
        </p:nvPicPr>
        <p:blipFill>
          <a:blip r:embed="rId5"/>
          <a:stretch>
            <a:fillRect/>
          </a:stretch>
        </p:blipFill>
        <p:spPr>
          <a:xfrm>
            <a:off x="8901066" y="4177630"/>
            <a:ext cx="2886075" cy="571500"/>
          </a:xfrm>
          <a:prstGeom prst="rect">
            <a:avLst/>
          </a:prstGeom>
        </p:spPr>
      </p:pic>
    </p:spTree>
    <p:extLst>
      <p:ext uri="{BB962C8B-B14F-4D97-AF65-F5344CB8AC3E}">
        <p14:creationId xmlns:p14="http://schemas.microsoft.com/office/powerpoint/2010/main" val="56903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74C58B5-21EC-334E-8D53-167958E9CF27}"/>
              </a:ext>
            </a:extLst>
          </p:cNvPr>
          <p:cNvSpPr>
            <a:spLocks noGrp="1"/>
          </p:cNvSpPr>
          <p:nvPr>
            <p:ph type="title"/>
          </p:nvPr>
        </p:nvSpPr>
        <p:spPr>
          <a:xfrm>
            <a:off x="592643" y="742546"/>
            <a:ext cx="10035600" cy="778156"/>
          </a:xfrm>
        </p:spPr>
        <p:txBody>
          <a:bodyPr/>
          <a:lstStyle/>
          <a:p>
            <a:r>
              <a:rPr lang="en-US" dirty="0"/>
              <a:t>DEVELOPING A REMOTE WORK POLICY</a:t>
            </a:r>
          </a:p>
        </p:txBody>
      </p:sp>
      <p:sp>
        <p:nvSpPr>
          <p:cNvPr id="7" name="Slide Number Placeholder 6">
            <a:extLst>
              <a:ext uri="{FF2B5EF4-FFF2-40B4-BE49-F238E27FC236}">
                <a16:creationId xmlns:a16="http://schemas.microsoft.com/office/drawing/2014/main" id="{AB57ADEE-2020-4747-A876-E92156DD205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2A9B-E757-4CDF-9477-DF415248511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44546A"/>
              </a:solidFill>
              <a:effectLst/>
              <a:uLnTx/>
              <a:uFillTx/>
              <a:latin typeface="Tahoma"/>
              <a:ea typeface="+mn-ea"/>
              <a:cs typeface="+mn-cs"/>
            </a:endParaRPr>
          </a:p>
        </p:txBody>
      </p:sp>
      <p:sp>
        <p:nvSpPr>
          <p:cNvPr id="12" name="Content Placeholder 2">
            <a:extLst>
              <a:ext uri="{FF2B5EF4-FFF2-40B4-BE49-F238E27FC236}">
                <a16:creationId xmlns:a16="http://schemas.microsoft.com/office/drawing/2014/main" id="{B70D518B-208E-E542-B231-2D679622CAAD}"/>
              </a:ext>
            </a:extLst>
          </p:cNvPr>
          <p:cNvSpPr txBox="1">
            <a:spLocks/>
          </p:cNvSpPr>
          <p:nvPr/>
        </p:nvSpPr>
        <p:spPr>
          <a:xfrm>
            <a:off x="592643" y="1616766"/>
            <a:ext cx="10465882" cy="2146851"/>
          </a:xfrm>
          <a:prstGeom prst="rect">
            <a:avLst/>
          </a:prstGeom>
        </p:spPr>
        <p:txBody>
          <a:bodyPr numCol="2" anchor="t" anchorCtr="0">
            <a:noAutofit/>
          </a:bodyPr>
          <a:lstStyle>
            <a:lvl1pPr marL="285750" indent="-285750" algn="l" defTabSz="914400" rtl="0" eaLnBrk="1" latinLnBrk="0" hangingPunct="1">
              <a:lnSpc>
                <a:spcPct val="100000"/>
              </a:lnSpc>
              <a:spcBef>
                <a:spcPts val="1000"/>
              </a:spcBef>
              <a:buClr>
                <a:srgbClr val="779803"/>
              </a:buClr>
              <a:buSzPct val="110000"/>
              <a:buFont typeface="Wingdings" pitchFamily="2" charset="2"/>
              <a:buChar char="§"/>
              <a:defRPr sz="2000" kern="120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marR="0" lvl="1" indent="-285750" algn="l" defTabSz="914400" rtl="0" eaLnBrk="1" fontAlgn="base" latinLnBrk="0" hangingPunct="1">
              <a:lnSpc>
                <a:spcPct val="90000"/>
              </a:lnSpc>
              <a:spcBef>
                <a:spcPts val="1000"/>
              </a:spcBef>
              <a:spcAft>
                <a:spcPts val="750"/>
              </a:spcAft>
              <a:buClr>
                <a:srgbClr val="779803"/>
              </a:buClr>
              <a:buSzPct val="110000"/>
              <a:buFont typeface="Wingdings" pitchFamily="2" charset="2"/>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Open Sans" panose="020B0606030504020204" pitchFamily="34" charset="0"/>
                <a:cs typeface="Calibri" panose="020F0502020204030204" pitchFamily="34" charset="0"/>
              </a:rPr>
              <a:t>Objective</a:t>
            </a:r>
          </a:p>
          <a:p>
            <a:pPr marL="285750" marR="0" lvl="1" indent="-285750" algn="l" defTabSz="914400" rtl="0" eaLnBrk="1" fontAlgn="base" latinLnBrk="0" hangingPunct="1">
              <a:lnSpc>
                <a:spcPct val="90000"/>
              </a:lnSpc>
              <a:spcBef>
                <a:spcPts val="1000"/>
              </a:spcBef>
              <a:spcAft>
                <a:spcPts val="750"/>
              </a:spcAft>
              <a:buClr>
                <a:srgbClr val="779803"/>
              </a:buClr>
              <a:buSzPct val="110000"/>
              <a:buFont typeface="Wingdings" pitchFamily="2" charset="2"/>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Open Sans" panose="020B0606030504020204" pitchFamily="34" charset="0"/>
                <a:cs typeface="Calibri" panose="020F0502020204030204" pitchFamily="34" charset="0"/>
              </a:rPr>
              <a:t>Procedures</a:t>
            </a:r>
          </a:p>
          <a:p>
            <a:pPr marL="285750" marR="0" lvl="1" indent="-285750" algn="l" defTabSz="914400" rtl="0" eaLnBrk="1" fontAlgn="base" latinLnBrk="0" hangingPunct="1">
              <a:lnSpc>
                <a:spcPct val="90000"/>
              </a:lnSpc>
              <a:spcBef>
                <a:spcPts val="1000"/>
              </a:spcBef>
              <a:spcAft>
                <a:spcPts val="750"/>
              </a:spcAft>
              <a:buClr>
                <a:srgbClr val="779803"/>
              </a:buClr>
              <a:buSzPct val="110000"/>
              <a:buFont typeface="Wingdings" pitchFamily="2" charset="2"/>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Open Sans" panose="020B0606030504020204" pitchFamily="34" charset="0"/>
                <a:cs typeface="Calibri" panose="020F0502020204030204" pitchFamily="34" charset="0"/>
              </a:rPr>
              <a:t>Eligibility</a:t>
            </a:r>
          </a:p>
          <a:p>
            <a:pPr marL="285750" marR="0" lvl="1" indent="-285750" algn="l" defTabSz="914400" rtl="0" eaLnBrk="1" fontAlgn="base" latinLnBrk="0" hangingPunct="1">
              <a:lnSpc>
                <a:spcPct val="90000"/>
              </a:lnSpc>
              <a:spcBef>
                <a:spcPts val="1000"/>
              </a:spcBef>
              <a:spcAft>
                <a:spcPts val="750"/>
              </a:spcAft>
              <a:buClr>
                <a:srgbClr val="779803"/>
              </a:buClr>
              <a:buSzPct val="110000"/>
              <a:buFont typeface="Wingdings" pitchFamily="2" charset="2"/>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Open Sans" panose="020B0606030504020204" pitchFamily="34" charset="0"/>
                <a:cs typeface="Calibri" panose="020F0502020204030204" pitchFamily="34" charset="0"/>
              </a:rPr>
              <a:t>Equipment </a:t>
            </a:r>
          </a:p>
          <a:p>
            <a:pPr marL="285750" marR="0" lvl="1" indent="-285750" algn="l" defTabSz="914400" rtl="0" eaLnBrk="1" fontAlgn="base" latinLnBrk="0" hangingPunct="1">
              <a:lnSpc>
                <a:spcPct val="100000"/>
              </a:lnSpc>
              <a:spcBef>
                <a:spcPts val="1000"/>
              </a:spcBef>
              <a:spcAft>
                <a:spcPts val="750"/>
              </a:spcAft>
              <a:buClr>
                <a:srgbClr val="779803"/>
              </a:buClr>
              <a:buSzPct val="110000"/>
              <a:buFont typeface="Wingdings" pitchFamily="2" charset="2"/>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Open Sans" panose="020B0606030504020204" pitchFamily="34" charset="0"/>
                <a:cs typeface="Calibri" panose="020F0502020204030204" pitchFamily="34" charset="0"/>
              </a:rPr>
              <a:t>Security </a:t>
            </a:r>
          </a:p>
          <a:p>
            <a:pPr marL="285750" marR="0" lvl="1" indent="-285750" algn="l" defTabSz="914400" rtl="0" eaLnBrk="1" fontAlgn="base" latinLnBrk="0" hangingPunct="1">
              <a:lnSpc>
                <a:spcPct val="100000"/>
              </a:lnSpc>
              <a:spcBef>
                <a:spcPts val="1000"/>
              </a:spcBef>
              <a:spcAft>
                <a:spcPts val="750"/>
              </a:spcAft>
              <a:buClr>
                <a:srgbClr val="779803"/>
              </a:buClr>
              <a:buSzPct val="110000"/>
              <a:buFont typeface="Wingdings" pitchFamily="2" charset="2"/>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Open Sans" panose="020B0606030504020204" pitchFamily="34" charset="0"/>
                <a:cs typeface="Calibri" panose="020F0502020204030204" pitchFamily="34" charset="0"/>
              </a:rPr>
              <a:t>Time worked</a:t>
            </a:r>
          </a:p>
          <a:p>
            <a:pPr marL="285750" marR="0" lvl="1" indent="-285750" algn="l" defTabSz="914400" rtl="0" eaLnBrk="1" fontAlgn="base" latinLnBrk="0" hangingPunct="1">
              <a:lnSpc>
                <a:spcPct val="100000"/>
              </a:lnSpc>
              <a:spcBef>
                <a:spcPts val="1000"/>
              </a:spcBef>
              <a:spcAft>
                <a:spcPts val="750"/>
              </a:spcAft>
              <a:buClr>
                <a:srgbClr val="779803"/>
              </a:buClr>
              <a:buSzPct val="110000"/>
              <a:buFont typeface="Wingdings" pitchFamily="2" charset="2"/>
              <a:buChar char="§"/>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Open Sans" panose="020B0606030504020204" pitchFamily="34" charset="0"/>
                <a:cs typeface="Calibri" panose="020F0502020204030204" pitchFamily="34" charset="0"/>
              </a:rPr>
              <a:t>Remote Work Agreement</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202124"/>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1000"/>
              </a:spcBef>
              <a:spcAft>
                <a:spcPts val="0"/>
              </a:spcAft>
              <a:buClr>
                <a:srgbClr val="779803"/>
              </a:buClr>
              <a:buSzPct val="110000"/>
              <a:buFont typeface="Wingdings" pitchFamily="2" charset="2"/>
              <a:buNone/>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14" name="Footer Placeholder 13">
            <a:extLst>
              <a:ext uri="{FF2B5EF4-FFF2-40B4-BE49-F238E27FC236}">
                <a16:creationId xmlns:a16="http://schemas.microsoft.com/office/drawing/2014/main" id="{47076C88-034B-FB4D-BB5C-84365CB6BA69}"/>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a:ea typeface="+mn-ea"/>
                <a:cs typeface="+mn-cs"/>
              </a:rPr>
              <a:t>Ensuring a Human Resource Strategy</a:t>
            </a:r>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Tree>
    <p:extLst>
      <p:ext uri="{BB962C8B-B14F-4D97-AF65-F5344CB8AC3E}">
        <p14:creationId xmlns:p14="http://schemas.microsoft.com/office/powerpoint/2010/main" val="1460888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7A5AAA-4AFB-0D41-B759-F8C419442A63}"/>
              </a:ext>
            </a:extLst>
          </p:cNvPr>
          <p:cNvSpPr>
            <a:spLocks noGrp="1"/>
          </p:cNvSpPr>
          <p:nvPr>
            <p:ph type="title"/>
          </p:nvPr>
        </p:nvSpPr>
        <p:spPr/>
        <p:txBody>
          <a:bodyPr/>
          <a:lstStyle/>
          <a:p>
            <a:r>
              <a:rPr lang="en-US" dirty="0"/>
              <a:t>FEDERAL AND STATE REGULATIONS</a:t>
            </a:r>
          </a:p>
        </p:txBody>
      </p:sp>
      <p:sp>
        <p:nvSpPr>
          <p:cNvPr id="7" name="Slide Number Placeholder 6">
            <a:extLst>
              <a:ext uri="{FF2B5EF4-FFF2-40B4-BE49-F238E27FC236}">
                <a16:creationId xmlns:a16="http://schemas.microsoft.com/office/drawing/2014/main" id="{12A57C5A-8F26-314E-A86B-0D5173EAA00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762E9F-985A-498A-A85B-4B36CF0D436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03849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F7D494-DE16-4465-8993-C2F0C2DA38FB}"/>
              </a:ext>
            </a:extLst>
          </p:cNvPr>
          <p:cNvSpPr>
            <a:spLocks noGrp="1"/>
          </p:cNvSpPr>
          <p:nvPr>
            <p:ph type="body" idx="1"/>
          </p:nvPr>
        </p:nvSpPr>
        <p:spPr>
          <a:xfrm>
            <a:off x="592643" y="2213113"/>
            <a:ext cx="10465882" cy="3101838"/>
          </a:xfrm>
        </p:spPr>
        <p:txBody>
          <a:bodyPr>
            <a:normAutofit/>
          </a:bodyPr>
          <a:lstStyle/>
          <a:p>
            <a:pPr marL="285750" lvl="1" indent="-285750" fontAlgn="base">
              <a:lnSpc>
                <a:spcPct val="100000"/>
              </a:lnSpc>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Federal legislation acts as umbrella laws for state-level implementation</a:t>
            </a:r>
          </a:p>
          <a:p>
            <a:pPr marL="285750" lvl="1" indent="-285750" fontAlgn="base">
              <a:lnSpc>
                <a:spcPct val="100000"/>
              </a:lnSpc>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State legislation addresses legal concerns in the workplace</a:t>
            </a:r>
          </a:p>
        </p:txBody>
      </p:sp>
      <p:sp>
        <p:nvSpPr>
          <p:cNvPr id="6" name="Slide Number Placeholder 5">
            <a:extLst>
              <a:ext uri="{FF2B5EF4-FFF2-40B4-BE49-F238E27FC236}">
                <a16:creationId xmlns:a16="http://schemas.microsoft.com/office/drawing/2014/main" id="{5924D79C-892E-4450-92CE-03E975B75A2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2A9B-E757-4CDF-9477-DF415248511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44546A"/>
              </a:solidFill>
              <a:effectLst/>
              <a:uLnTx/>
              <a:uFillTx/>
              <a:latin typeface="Tahoma"/>
              <a:ea typeface="+mn-ea"/>
              <a:cs typeface="+mn-cs"/>
            </a:endParaRPr>
          </a:p>
        </p:txBody>
      </p:sp>
      <p:sp>
        <p:nvSpPr>
          <p:cNvPr id="7" name="Title 6">
            <a:extLst>
              <a:ext uri="{FF2B5EF4-FFF2-40B4-BE49-F238E27FC236}">
                <a16:creationId xmlns:a16="http://schemas.microsoft.com/office/drawing/2014/main" id="{A2801195-9F6C-8744-843D-713200C5EF9A}"/>
              </a:ext>
            </a:extLst>
          </p:cNvPr>
          <p:cNvSpPr>
            <a:spLocks noGrp="1"/>
          </p:cNvSpPr>
          <p:nvPr>
            <p:ph type="title"/>
          </p:nvPr>
        </p:nvSpPr>
        <p:spPr>
          <a:xfrm>
            <a:off x="592642" y="742546"/>
            <a:ext cx="10899041" cy="778156"/>
          </a:xfrm>
        </p:spPr>
        <p:txBody>
          <a:bodyPr/>
          <a:lstStyle/>
          <a:p>
            <a:r>
              <a:rPr lang="en-US" dirty="0"/>
              <a:t>FEDERAL EMPLOYMENT </a:t>
            </a:r>
            <a:br>
              <a:rPr lang="en-US" dirty="0"/>
            </a:br>
            <a:r>
              <a:rPr lang="en-US" dirty="0"/>
              <a:t>AND LABOR LAWS</a:t>
            </a:r>
          </a:p>
        </p:txBody>
      </p:sp>
      <p:sp>
        <p:nvSpPr>
          <p:cNvPr id="10" name="Footer Placeholder 9">
            <a:extLst>
              <a:ext uri="{FF2B5EF4-FFF2-40B4-BE49-F238E27FC236}">
                <a16:creationId xmlns:a16="http://schemas.microsoft.com/office/drawing/2014/main" id="{962E546B-6301-4943-9BE9-5E693C7D23CA}"/>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a:ea typeface="+mn-ea"/>
                <a:cs typeface="+mn-cs"/>
              </a:rPr>
              <a:t>Ensuring a Human Resource Strategy</a:t>
            </a:r>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Tree>
    <p:extLst>
      <p:ext uri="{BB962C8B-B14F-4D97-AF65-F5344CB8AC3E}">
        <p14:creationId xmlns:p14="http://schemas.microsoft.com/office/powerpoint/2010/main" val="2430608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429652-2245-440B-893F-184D2A117744}"/>
              </a:ext>
            </a:extLst>
          </p:cNvPr>
          <p:cNvSpPr>
            <a:spLocks noGrp="1"/>
          </p:cNvSpPr>
          <p:nvPr>
            <p:ph type="body" idx="1"/>
          </p:nvPr>
        </p:nvSpPr>
        <p:spPr>
          <a:xfrm>
            <a:off x="592643" y="2245673"/>
            <a:ext cx="4973270" cy="3168099"/>
          </a:xfrm>
        </p:spPr>
        <p:txBody>
          <a:bodyPr>
            <a:noAutofit/>
          </a:bodyPr>
          <a:lstStyle/>
          <a:p>
            <a:pPr marL="285750" lvl="1" indent="-285750" fontAlgn="base">
              <a:lnSpc>
                <a:spcPts val="2200"/>
              </a:lnSpc>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Affordable Care Act </a:t>
            </a:r>
          </a:p>
          <a:p>
            <a:pPr marL="285750" lvl="1" indent="-285750" fontAlgn="base">
              <a:lnSpc>
                <a:spcPts val="2200"/>
              </a:lnSpc>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Americans with Disabilities Act </a:t>
            </a:r>
          </a:p>
          <a:p>
            <a:pPr marL="285750" lvl="1" indent="-285750" fontAlgn="base">
              <a:lnSpc>
                <a:spcPts val="2200"/>
              </a:lnSpc>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Rehabilitation Act of 1973</a:t>
            </a:r>
          </a:p>
          <a:p>
            <a:pPr marL="285750" lvl="1" indent="-285750" fontAlgn="base">
              <a:lnSpc>
                <a:spcPts val="2200"/>
              </a:lnSpc>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Age Discrimination in Employment </a:t>
            </a:r>
          </a:p>
          <a:p>
            <a:pPr marL="285750" lvl="1" indent="-285750" fontAlgn="base">
              <a:lnSpc>
                <a:spcPts val="2200"/>
              </a:lnSpc>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Child Labor Laws </a:t>
            </a:r>
          </a:p>
          <a:p>
            <a:pPr marL="285750" lvl="1" indent="-285750" fontAlgn="base">
              <a:lnSpc>
                <a:spcPts val="2200"/>
              </a:lnSpc>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Fair Credit Reporting Act </a:t>
            </a:r>
          </a:p>
          <a:p>
            <a:pPr marL="285750" lvl="1" indent="-285750" fontAlgn="base">
              <a:lnSpc>
                <a:spcPts val="2200"/>
              </a:lnSpc>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Fair Labor Standards Act</a:t>
            </a:r>
          </a:p>
          <a:p>
            <a:endParaRPr lang="en-US" dirty="0"/>
          </a:p>
        </p:txBody>
      </p:sp>
      <p:sp>
        <p:nvSpPr>
          <p:cNvPr id="6" name="Slide Number Placeholder 5">
            <a:extLst>
              <a:ext uri="{FF2B5EF4-FFF2-40B4-BE49-F238E27FC236}">
                <a16:creationId xmlns:a16="http://schemas.microsoft.com/office/drawing/2014/main" id="{37E0B55A-FAD8-4268-91FF-74DFDF6D470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2A9B-E757-4CDF-9477-DF415248511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44546A"/>
              </a:solidFill>
              <a:effectLst/>
              <a:uLnTx/>
              <a:uFillTx/>
              <a:latin typeface="Tahoma"/>
              <a:ea typeface="+mn-ea"/>
              <a:cs typeface="+mn-cs"/>
            </a:endParaRPr>
          </a:p>
        </p:txBody>
      </p:sp>
      <p:sp>
        <p:nvSpPr>
          <p:cNvPr id="3" name="Content Placeholder 2">
            <a:extLst>
              <a:ext uri="{FF2B5EF4-FFF2-40B4-BE49-F238E27FC236}">
                <a16:creationId xmlns:a16="http://schemas.microsoft.com/office/drawing/2014/main" id="{3F0E3CC4-EE56-438B-AFE4-23CFA51BD8F1}"/>
              </a:ext>
            </a:extLst>
          </p:cNvPr>
          <p:cNvSpPr>
            <a:spLocks noGrp="1"/>
          </p:cNvSpPr>
          <p:nvPr>
            <p:ph sz="half" idx="4294967295"/>
          </p:nvPr>
        </p:nvSpPr>
        <p:spPr>
          <a:xfrm>
            <a:off x="6096000" y="2245673"/>
            <a:ext cx="5395684" cy="3306988"/>
          </a:xfrm>
          <a:prstGeom prst="rect">
            <a:avLst/>
          </a:prstGeom>
        </p:spPr>
        <p:txBody>
          <a:bodyPr>
            <a:normAutofit/>
          </a:bodyPr>
          <a:lstStyle/>
          <a:p>
            <a:pPr marL="285750" lvl="1" indent="-285750" fontAlgn="base">
              <a:lnSpc>
                <a:spcPts val="2200"/>
              </a:lnSpc>
              <a:spcBef>
                <a:spcPts val="1000"/>
              </a:spcBef>
              <a:buClr>
                <a:srgbClr val="779803"/>
              </a:buClr>
              <a:buSzPct val="110000"/>
              <a:buFont typeface="Wingdings" pitchFamily="2" charset="2"/>
              <a:buChar char="§"/>
            </a:pPr>
            <a:r>
              <a:rPr lang="en-US"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Family and Medical Leave Act </a:t>
            </a:r>
          </a:p>
          <a:p>
            <a:pPr marL="285750" lvl="1" indent="-285750" fontAlgn="base">
              <a:lnSpc>
                <a:spcPts val="2200"/>
              </a:lnSpc>
              <a:spcBef>
                <a:spcPts val="1000"/>
              </a:spcBef>
              <a:buClr>
                <a:srgbClr val="779803"/>
              </a:buClr>
              <a:buSzPct val="110000"/>
              <a:buFont typeface="Wingdings" pitchFamily="2" charset="2"/>
              <a:buChar char="§"/>
            </a:pPr>
            <a:r>
              <a:rPr lang="en-US"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National Labor Relations Act </a:t>
            </a:r>
          </a:p>
          <a:p>
            <a:pPr marL="285750" lvl="1" indent="-285750" fontAlgn="base">
              <a:lnSpc>
                <a:spcPts val="2200"/>
              </a:lnSpc>
              <a:spcBef>
                <a:spcPts val="1000"/>
              </a:spcBef>
              <a:buClr>
                <a:srgbClr val="779803"/>
              </a:buClr>
              <a:buSzPct val="110000"/>
              <a:buFont typeface="Wingdings" pitchFamily="2" charset="2"/>
              <a:buChar char="§"/>
            </a:pPr>
            <a:r>
              <a:rPr lang="en-US"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Occupational Safety and Health Act </a:t>
            </a:r>
          </a:p>
          <a:p>
            <a:pPr marL="285750" lvl="1" indent="-285750" fontAlgn="base">
              <a:lnSpc>
                <a:spcPts val="2200"/>
              </a:lnSpc>
              <a:spcBef>
                <a:spcPts val="1000"/>
              </a:spcBef>
              <a:buClr>
                <a:srgbClr val="779803"/>
              </a:buClr>
              <a:buSzPct val="110000"/>
              <a:buFont typeface="Wingdings" pitchFamily="2" charset="2"/>
              <a:buChar char="§"/>
            </a:pPr>
            <a:r>
              <a:rPr lang="en-US"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Retaliation and Whistleblower Laws</a:t>
            </a:r>
          </a:p>
          <a:p>
            <a:pPr marL="285750" lvl="1" indent="-285750" fontAlgn="base">
              <a:lnSpc>
                <a:spcPts val="2200"/>
              </a:lnSpc>
              <a:spcBef>
                <a:spcPts val="1000"/>
              </a:spcBef>
              <a:buClr>
                <a:srgbClr val="779803"/>
              </a:buClr>
              <a:buSzPct val="110000"/>
              <a:buFont typeface="Wingdings" pitchFamily="2" charset="2"/>
              <a:buChar char="§"/>
            </a:pPr>
            <a:r>
              <a:rPr lang="en-US"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Title </a:t>
            </a:r>
            <a:r>
              <a:rPr lang="en-US" dirty="0" err="1">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Vll</a:t>
            </a:r>
            <a:r>
              <a:rPr lang="en-US"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 </a:t>
            </a:r>
          </a:p>
          <a:p>
            <a:pPr marL="285750" lvl="1" indent="-285750" fontAlgn="base">
              <a:lnSpc>
                <a:spcPts val="2200"/>
              </a:lnSpc>
              <a:spcBef>
                <a:spcPts val="1000"/>
              </a:spcBef>
              <a:buClr>
                <a:srgbClr val="779803"/>
              </a:buClr>
              <a:buSzPct val="110000"/>
              <a:buFont typeface="Wingdings" pitchFamily="2" charset="2"/>
              <a:buChar char="§"/>
            </a:pPr>
            <a:r>
              <a:rPr lang="en-US"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Wage and Hour Laws</a:t>
            </a:r>
          </a:p>
          <a:p>
            <a:pPr marL="285750" lvl="1" indent="-285750" fontAlgn="base">
              <a:lnSpc>
                <a:spcPts val="2200"/>
              </a:lnSpc>
              <a:spcBef>
                <a:spcPts val="1000"/>
              </a:spcBef>
              <a:buClr>
                <a:srgbClr val="779803"/>
              </a:buClr>
              <a:buSzPct val="110000"/>
              <a:buFont typeface="Wingdings" pitchFamily="2" charset="2"/>
              <a:buChar char="§"/>
            </a:pPr>
            <a:r>
              <a:rPr lang="en-US"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Worker Adjustment and Retraining Notification Act </a:t>
            </a:r>
          </a:p>
        </p:txBody>
      </p:sp>
      <p:sp>
        <p:nvSpPr>
          <p:cNvPr id="8" name="Title 7">
            <a:extLst>
              <a:ext uri="{FF2B5EF4-FFF2-40B4-BE49-F238E27FC236}">
                <a16:creationId xmlns:a16="http://schemas.microsoft.com/office/drawing/2014/main" id="{899C9FDA-724F-5946-935A-A269F739FA21}"/>
              </a:ext>
            </a:extLst>
          </p:cNvPr>
          <p:cNvSpPr>
            <a:spLocks noGrp="1"/>
          </p:cNvSpPr>
          <p:nvPr>
            <p:ph type="title"/>
          </p:nvPr>
        </p:nvSpPr>
        <p:spPr/>
        <p:txBody>
          <a:bodyPr/>
          <a:lstStyle/>
          <a:p>
            <a:r>
              <a:rPr lang="en-US" dirty="0"/>
              <a:t>FEDERAL EMPLOYMENT </a:t>
            </a:r>
            <a:br>
              <a:rPr lang="en-US" dirty="0"/>
            </a:br>
            <a:r>
              <a:rPr lang="en-US" dirty="0"/>
              <a:t>AND LABOR LAWS</a:t>
            </a:r>
          </a:p>
        </p:txBody>
      </p:sp>
      <p:sp>
        <p:nvSpPr>
          <p:cNvPr id="11" name="Footer Placeholder 10">
            <a:extLst>
              <a:ext uri="{FF2B5EF4-FFF2-40B4-BE49-F238E27FC236}">
                <a16:creationId xmlns:a16="http://schemas.microsoft.com/office/drawing/2014/main" id="{CFDAF1A6-24D8-C943-A8F2-9E2B8C00E100}"/>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a:ea typeface="+mn-ea"/>
                <a:cs typeface="+mn-cs"/>
              </a:rPr>
              <a:t>Ensuring a Human Resource Strategy</a:t>
            </a:r>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Tree>
    <p:extLst>
      <p:ext uri="{BB962C8B-B14F-4D97-AF65-F5344CB8AC3E}">
        <p14:creationId xmlns:p14="http://schemas.microsoft.com/office/powerpoint/2010/main" val="3195064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5FEC35-D2F6-4BED-A664-2773E5F7CE4A}"/>
              </a:ext>
            </a:extLst>
          </p:cNvPr>
          <p:cNvSpPr>
            <a:spLocks noGrp="1"/>
          </p:cNvSpPr>
          <p:nvPr>
            <p:ph type="body" idx="1"/>
          </p:nvPr>
        </p:nvSpPr>
        <p:spPr>
          <a:xfrm>
            <a:off x="592643" y="2809461"/>
            <a:ext cx="10465882" cy="2146852"/>
          </a:xfrm>
        </p:spPr>
        <p:txBody>
          <a:bodyPr numCol="2">
            <a:normAutofit/>
          </a:bodyPr>
          <a:lstStyle/>
          <a:p>
            <a:pPr marL="285750" lvl="1" indent="-285750" fontAlgn="base">
              <a:lnSpc>
                <a:spcPts val="2200"/>
              </a:lnSpc>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Child labor laws</a:t>
            </a:r>
          </a:p>
          <a:p>
            <a:pPr marL="285750" lvl="1" indent="-285750" fontAlgn="base">
              <a:lnSpc>
                <a:spcPts val="2200"/>
              </a:lnSpc>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Minimum wage</a:t>
            </a:r>
          </a:p>
          <a:p>
            <a:pPr marL="285750" lvl="1" indent="-285750" fontAlgn="base">
              <a:lnSpc>
                <a:spcPts val="2200"/>
              </a:lnSpc>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Minimum paid rest periods</a:t>
            </a:r>
          </a:p>
          <a:p>
            <a:pPr marL="285750" lvl="1" indent="-285750" fontAlgn="base">
              <a:lnSpc>
                <a:spcPts val="2200"/>
              </a:lnSpc>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Minimum meal periods</a:t>
            </a:r>
          </a:p>
          <a:p>
            <a:pPr marL="285750" lvl="1" indent="-285750" fontAlgn="base">
              <a:lnSpc>
                <a:spcPts val="2200"/>
              </a:lnSpc>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Payday requirements</a:t>
            </a:r>
          </a:p>
          <a:p>
            <a:pPr marL="285750" lvl="1" indent="-285750" fontAlgn="base">
              <a:lnSpc>
                <a:spcPts val="2200"/>
              </a:lnSpc>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Prevailing wages</a:t>
            </a:r>
          </a:p>
          <a:p>
            <a:pPr marL="285750" lvl="1" indent="-285750" fontAlgn="base">
              <a:lnSpc>
                <a:spcPts val="2200"/>
              </a:lnSpc>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Right to work</a:t>
            </a:r>
          </a:p>
          <a:p>
            <a:pPr marL="285750" lvl="1" indent="-285750" fontAlgn="base">
              <a:lnSpc>
                <a:spcPts val="2200"/>
              </a:lnSpc>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Worker’s compensation</a:t>
            </a:r>
          </a:p>
          <a:p>
            <a:pPr lvl="1"/>
            <a:endParaRPr lang="en-US" sz="2800" dirty="0">
              <a:solidFill>
                <a:srgbClr val="202124"/>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p>
        </p:txBody>
      </p:sp>
      <p:sp>
        <p:nvSpPr>
          <p:cNvPr id="8" name="Slide Number Placeholder 7">
            <a:extLst>
              <a:ext uri="{FF2B5EF4-FFF2-40B4-BE49-F238E27FC236}">
                <a16:creationId xmlns:a16="http://schemas.microsoft.com/office/drawing/2014/main" id="{CDF657BF-39FB-414F-991D-0ED048EC5AD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2A9B-E757-4CDF-9477-DF415248511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44546A"/>
              </a:solidFill>
              <a:effectLst/>
              <a:uLnTx/>
              <a:uFillTx/>
              <a:latin typeface="Tahoma"/>
              <a:ea typeface="+mn-ea"/>
              <a:cs typeface="+mn-cs"/>
            </a:endParaRPr>
          </a:p>
        </p:txBody>
      </p:sp>
      <p:sp>
        <p:nvSpPr>
          <p:cNvPr id="5" name="Rectangle 4">
            <a:extLst>
              <a:ext uri="{FF2B5EF4-FFF2-40B4-BE49-F238E27FC236}">
                <a16:creationId xmlns:a16="http://schemas.microsoft.com/office/drawing/2014/main" id="{729B49C8-5590-4CDE-9B2A-34D95FDD64E1}"/>
              </a:ext>
            </a:extLst>
          </p:cNvPr>
          <p:cNvSpPr/>
          <p:nvPr/>
        </p:nvSpPr>
        <p:spPr>
          <a:xfrm>
            <a:off x="592643" y="2016762"/>
            <a:ext cx="10515599" cy="540404"/>
          </a:xfrm>
          <a:prstGeom prst="rect">
            <a:avLst/>
          </a:prstGeom>
        </p:spPr>
        <p:txBody>
          <a:bodyPr wrap="square">
            <a:spAutoFit/>
          </a:bodyPr>
          <a:lstStyle/>
          <a:p>
            <a:pPr marL="0" marR="0" lvl="1" indent="0" algn="l" defTabSz="914400" rtl="0" eaLnBrk="1" fontAlgn="base" latinLnBrk="0" hangingPunct="1">
              <a:lnSpc>
                <a:spcPct val="120000"/>
              </a:lnSpc>
              <a:spcBef>
                <a:spcPts val="1000"/>
              </a:spcBef>
              <a:spcAft>
                <a:spcPct val="0"/>
              </a:spcAft>
              <a:buClr>
                <a:srgbClr val="779803"/>
              </a:buClr>
              <a:buSzPct val="160000"/>
              <a:buFontTx/>
              <a:buNone/>
              <a:tabLst/>
              <a:defRPr/>
            </a:pPr>
            <a:r>
              <a:rPr kumimoji="0" lang="en-US" sz="26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Open Sans" panose="020B0606030504020204" pitchFamily="34" charset="0"/>
                <a:cs typeface="Calibri" panose="020F0502020204030204" pitchFamily="34" charset="0"/>
              </a:rPr>
              <a:t>State employment and labor laws include, but are not limited to:</a:t>
            </a:r>
          </a:p>
        </p:txBody>
      </p:sp>
      <p:sp>
        <p:nvSpPr>
          <p:cNvPr id="9" name="Title 8">
            <a:extLst>
              <a:ext uri="{FF2B5EF4-FFF2-40B4-BE49-F238E27FC236}">
                <a16:creationId xmlns:a16="http://schemas.microsoft.com/office/drawing/2014/main" id="{A6C90E26-43A8-A54A-95D9-5D76EA403BF5}"/>
              </a:ext>
            </a:extLst>
          </p:cNvPr>
          <p:cNvSpPr>
            <a:spLocks noGrp="1"/>
          </p:cNvSpPr>
          <p:nvPr>
            <p:ph type="title"/>
          </p:nvPr>
        </p:nvSpPr>
        <p:spPr/>
        <p:txBody>
          <a:bodyPr/>
          <a:lstStyle/>
          <a:p>
            <a:r>
              <a:rPr lang="en-US" dirty="0"/>
              <a:t>FEDERAL EMPLOYMENT </a:t>
            </a:r>
            <a:br>
              <a:rPr lang="en-US" dirty="0"/>
            </a:br>
            <a:r>
              <a:rPr lang="en-US" dirty="0"/>
              <a:t>AND LABOR LAWS</a:t>
            </a:r>
          </a:p>
        </p:txBody>
      </p:sp>
      <p:sp>
        <p:nvSpPr>
          <p:cNvPr id="11" name="Footer Placeholder 10">
            <a:extLst>
              <a:ext uri="{FF2B5EF4-FFF2-40B4-BE49-F238E27FC236}">
                <a16:creationId xmlns:a16="http://schemas.microsoft.com/office/drawing/2014/main" id="{64AE8E25-1366-B344-B574-FF1C1FBFB720}"/>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a:ea typeface="+mn-ea"/>
                <a:cs typeface="+mn-cs"/>
              </a:rPr>
              <a:t>Ensuring a Human Resource Strategy</a:t>
            </a:r>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Tree>
    <p:extLst>
      <p:ext uri="{BB962C8B-B14F-4D97-AF65-F5344CB8AC3E}">
        <p14:creationId xmlns:p14="http://schemas.microsoft.com/office/powerpoint/2010/main" val="1784621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E0B96B-6D3B-DC4C-A4BE-5E8ADF2FF532}"/>
              </a:ext>
            </a:extLst>
          </p:cNvPr>
          <p:cNvSpPr>
            <a:spLocks noGrp="1"/>
          </p:cNvSpPr>
          <p:nvPr>
            <p:ph type="body" idx="1"/>
          </p:nvPr>
        </p:nvSpPr>
        <p:spPr>
          <a:xfrm>
            <a:off x="4438384" y="3576194"/>
            <a:ext cx="6055292" cy="728775"/>
          </a:xfrm>
        </p:spPr>
        <p:txBody>
          <a:bodyPr/>
          <a:lstStyle/>
          <a:p>
            <a:pPr marL="0" indent="0">
              <a:buNone/>
            </a:pPr>
            <a:r>
              <a:rPr lang="en-US" sz="1400" dirty="0">
                <a:hlinkClick r:id="rId3" tooltip="https://www.nachc.org/clinical-matters/current-projects/building-capacity-of-community-health-centers-to-respond-to-covid-19/#crisis-business-continuity"/>
              </a:rPr>
              <a:t>https://www.nachc.org/clinical-matters/current-projects/building-capacity-of-community-health-centers-to-respond-to-covid-19/#crisis-business-continuity</a:t>
            </a:r>
            <a:endParaRPr lang="en-US" sz="1400" dirty="0"/>
          </a:p>
        </p:txBody>
      </p:sp>
      <p:sp>
        <p:nvSpPr>
          <p:cNvPr id="3" name="Title 2">
            <a:extLst>
              <a:ext uri="{FF2B5EF4-FFF2-40B4-BE49-F238E27FC236}">
                <a16:creationId xmlns:a16="http://schemas.microsoft.com/office/drawing/2014/main" id="{BCD014C3-0AF7-0C44-A864-90540B036554}"/>
              </a:ext>
            </a:extLst>
          </p:cNvPr>
          <p:cNvSpPr>
            <a:spLocks noGrp="1"/>
          </p:cNvSpPr>
          <p:nvPr>
            <p:ph type="title"/>
          </p:nvPr>
        </p:nvSpPr>
        <p:spPr/>
        <p:txBody>
          <a:bodyPr/>
          <a:lstStyle/>
          <a:p>
            <a:r>
              <a:rPr lang="en-US" dirty="0"/>
              <a:t>RESOURCES</a:t>
            </a:r>
          </a:p>
        </p:txBody>
      </p:sp>
      <p:sp>
        <p:nvSpPr>
          <p:cNvPr id="4" name="Slide Number Placeholder 3">
            <a:extLst>
              <a:ext uri="{FF2B5EF4-FFF2-40B4-BE49-F238E27FC236}">
                <a16:creationId xmlns:a16="http://schemas.microsoft.com/office/drawing/2014/main" id="{586BDF2D-CA19-364C-A634-29340D2D97E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762E9F-985A-498A-A85B-4B36CF0D436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90FAD48A-A70A-A647-B670-68D34A483B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705" y="1656576"/>
            <a:ext cx="2966683" cy="3839236"/>
          </a:xfrm>
          <a:prstGeom prst="rect">
            <a:avLst/>
          </a:prstGeom>
          <a:solidFill>
            <a:schemeClr val="bg1"/>
          </a:solidFill>
          <a:ln>
            <a:solidFill>
              <a:schemeClr val="bg1">
                <a:lumMod val="65000"/>
              </a:schemeClr>
            </a:solidFill>
          </a:ln>
          <a:effectLst>
            <a:outerShdw blurRad="190500" dist="12700" sx="101000" sy="101000" algn="tl" rotWithShape="0">
              <a:prstClr val="black">
                <a:alpha val="18100"/>
              </a:prstClr>
            </a:outerShdw>
          </a:effectLst>
        </p:spPr>
      </p:pic>
      <p:sp>
        <p:nvSpPr>
          <p:cNvPr id="8" name="TextBox 7">
            <a:extLst>
              <a:ext uri="{FF2B5EF4-FFF2-40B4-BE49-F238E27FC236}">
                <a16:creationId xmlns:a16="http://schemas.microsoft.com/office/drawing/2014/main" id="{9E9570AA-E14D-C64E-A266-DEA9829DB710}"/>
              </a:ext>
            </a:extLst>
          </p:cNvPr>
          <p:cNvSpPr txBox="1"/>
          <p:nvPr/>
        </p:nvSpPr>
        <p:spPr>
          <a:xfrm>
            <a:off x="4438384" y="2706130"/>
            <a:ext cx="56986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10" normalizeH="0" baseline="0" noProof="0" dirty="0">
                <a:ln>
                  <a:noFill/>
                </a:ln>
                <a:solidFill>
                  <a:prstClr val="black">
                    <a:lumMod val="75000"/>
                    <a:lumOff val="25000"/>
                  </a:prstClr>
                </a:solidFill>
                <a:effectLst/>
                <a:uLnTx/>
                <a:uFillTx/>
                <a:latin typeface="Tahoma"/>
                <a:ea typeface="+mn-ea"/>
                <a:cs typeface="+mn-cs"/>
              </a:rPr>
              <a:t>CREATING A BUSINESS CONTINUITY PLAN </a:t>
            </a:r>
            <a:br>
              <a:rPr kumimoji="0" lang="en-US" sz="1800" b="0" i="0" u="none" strike="noStrike" kern="1200" cap="none" spc="110" normalizeH="0" baseline="0" noProof="0" dirty="0">
                <a:ln>
                  <a:noFill/>
                </a:ln>
                <a:solidFill>
                  <a:prstClr val="black">
                    <a:lumMod val="75000"/>
                    <a:lumOff val="25000"/>
                  </a:prstClr>
                </a:solidFill>
                <a:effectLst/>
                <a:uLnTx/>
                <a:uFillTx/>
                <a:latin typeface="Tahoma"/>
                <a:ea typeface="+mn-ea"/>
                <a:cs typeface="+mn-cs"/>
              </a:rPr>
            </a:br>
            <a:r>
              <a:rPr kumimoji="0" lang="en-US" sz="1800" b="0" i="0" u="none" strike="noStrike" kern="1200" cap="none" spc="110" normalizeH="0" baseline="0" noProof="0" dirty="0">
                <a:ln>
                  <a:noFill/>
                </a:ln>
                <a:solidFill>
                  <a:prstClr val="black">
                    <a:lumMod val="75000"/>
                    <a:lumOff val="25000"/>
                  </a:prstClr>
                </a:solidFill>
                <a:effectLst/>
                <a:uLnTx/>
                <a:uFillTx/>
                <a:latin typeface="Tahoma"/>
                <a:ea typeface="+mn-ea"/>
                <a:cs typeface="+mn-cs"/>
              </a:rPr>
              <a:t>FOR YOUR HEALTH CENTER</a:t>
            </a:r>
          </a:p>
        </p:txBody>
      </p:sp>
      <p:sp>
        <p:nvSpPr>
          <p:cNvPr id="9" name="Footer Placeholder 8">
            <a:extLst>
              <a:ext uri="{FF2B5EF4-FFF2-40B4-BE49-F238E27FC236}">
                <a16:creationId xmlns:a16="http://schemas.microsoft.com/office/drawing/2014/main" id="{A1DD01EC-5E5E-0F43-9492-E1770DEF412A}"/>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a:ea typeface="+mn-ea"/>
                <a:cs typeface="+mn-cs"/>
              </a:rPr>
              <a:t>Ensuring a Human Resource Strategy</a:t>
            </a:r>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Tree>
    <p:extLst>
      <p:ext uri="{BB962C8B-B14F-4D97-AF65-F5344CB8AC3E}">
        <p14:creationId xmlns:p14="http://schemas.microsoft.com/office/powerpoint/2010/main" val="1787663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C7030D-6AF8-49F5-AAF4-E72EC2FA42CA}"/>
              </a:ext>
            </a:extLst>
          </p:cNvPr>
          <p:cNvSpPr>
            <a:spLocks noGrp="1"/>
          </p:cNvSpPr>
          <p:nvPr>
            <p:ph type="sldNum" sz="quarter" idx="4294967295"/>
          </p:nvPr>
        </p:nvSpPr>
        <p:spPr>
          <a:xfrm>
            <a:off x="8756334" y="6328724"/>
            <a:ext cx="2709224" cy="268287"/>
          </a:xfrm>
          <a:prstGeom prst="rect">
            <a:avLst/>
          </a:prstGeom>
        </p:spPr>
        <p:txBody>
          <a:bodyPr vert="horz" wrap="square" lIns="0" tIns="0" rIns="0" bIns="45720" numCol="1" anchor="ctr" anchorCtr="0" compatLnSpc="1">
            <a:prstTxWarp prst="textNoShape">
              <a:avLst/>
            </a:prstTxWarp>
          </a:bodyP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C762E9F-985A-498A-A85B-4B36CF0D436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44546A"/>
              </a:solidFill>
              <a:effectLst/>
              <a:uLnTx/>
              <a:uFillTx/>
              <a:latin typeface="Tahoma"/>
              <a:ea typeface="+mn-ea"/>
              <a:cs typeface="+mn-cs"/>
            </a:endParaRPr>
          </a:p>
        </p:txBody>
      </p:sp>
      <p:sp>
        <p:nvSpPr>
          <p:cNvPr id="2" name="Title 1">
            <a:extLst>
              <a:ext uri="{FF2B5EF4-FFF2-40B4-BE49-F238E27FC236}">
                <a16:creationId xmlns:a16="http://schemas.microsoft.com/office/drawing/2014/main" id="{CE12021F-E4DE-49FC-81F7-2F3BF296D244}"/>
              </a:ext>
            </a:extLst>
          </p:cNvPr>
          <p:cNvSpPr>
            <a:spLocks noGrp="1"/>
          </p:cNvSpPr>
          <p:nvPr>
            <p:ph type="title" idx="4294967295"/>
          </p:nvPr>
        </p:nvSpPr>
        <p:spPr>
          <a:xfrm>
            <a:off x="0" y="521069"/>
            <a:ext cx="12192000" cy="887601"/>
          </a:xfrm>
          <a:prstGeom prst="rect">
            <a:avLst/>
          </a:prstGeom>
        </p:spPr>
        <p:txBody>
          <a:bodyPr/>
          <a:lstStyle/>
          <a:p>
            <a:pPr algn="ctr"/>
            <a:r>
              <a:rPr lang="en-US" sz="3600" b="1" spc="60" dirty="0">
                <a:solidFill>
                  <a:srgbClr val="779803"/>
                </a:solidFill>
                <a:latin typeface="Calibri" panose="020F0502020204030204" pitchFamily="34" charset="0"/>
                <a:cs typeface="Calibri" panose="020F0502020204030204" pitchFamily="34" charset="0"/>
              </a:rPr>
              <a:t>CONNECT WITH US!</a:t>
            </a:r>
          </a:p>
        </p:txBody>
      </p:sp>
      <p:graphicFrame>
        <p:nvGraphicFramePr>
          <p:cNvPr id="6" name="Table 6">
            <a:extLst>
              <a:ext uri="{FF2B5EF4-FFF2-40B4-BE49-F238E27FC236}">
                <a16:creationId xmlns:a16="http://schemas.microsoft.com/office/drawing/2014/main" id="{9C2F6ED1-64B9-4FD4-AF71-71051B68B3AB}"/>
              </a:ext>
            </a:extLst>
          </p:cNvPr>
          <p:cNvGraphicFramePr>
            <a:graphicFrameLocks noGrp="1"/>
          </p:cNvGraphicFramePr>
          <p:nvPr/>
        </p:nvGraphicFramePr>
        <p:xfrm>
          <a:off x="670160" y="1515729"/>
          <a:ext cx="10683639" cy="4830219"/>
        </p:xfrm>
        <a:graphic>
          <a:graphicData uri="http://schemas.openxmlformats.org/drawingml/2006/table">
            <a:tbl>
              <a:tblPr firstRow="1" bandRow="1">
                <a:tableStyleId>{5C22544A-7EE6-4342-B048-85BDC9FD1C3A}</a:tableStyleId>
              </a:tblPr>
              <a:tblGrid>
                <a:gridCol w="3561213">
                  <a:extLst>
                    <a:ext uri="{9D8B030D-6E8A-4147-A177-3AD203B41FA5}">
                      <a16:colId xmlns:a16="http://schemas.microsoft.com/office/drawing/2014/main" val="1983881505"/>
                    </a:ext>
                  </a:extLst>
                </a:gridCol>
                <a:gridCol w="3561213">
                  <a:extLst>
                    <a:ext uri="{9D8B030D-6E8A-4147-A177-3AD203B41FA5}">
                      <a16:colId xmlns:a16="http://schemas.microsoft.com/office/drawing/2014/main" val="4192900936"/>
                    </a:ext>
                  </a:extLst>
                </a:gridCol>
                <a:gridCol w="3561213">
                  <a:extLst>
                    <a:ext uri="{9D8B030D-6E8A-4147-A177-3AD203B41FA5}">
                      <a16:colId xmlns:a16="http://schemas.microsoft.com/office/drawing/2014/main" val="2865013654"/>
                    </a:ext>
                  </a:extLst>
                </a:gridCol>
              </a:tblGrid>
              <a:tr h="1354145">
                <a:tc>
                  <a:txBody>
                    <a:bodyPr/>
                    <a:lstStyle/>
                    <a:p>
                      <a:endParaRPr lang="en-US" sz="1200"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4834669"/>
                  </a:ext>
                </a:extLst>
              </a:tr>
              <a:tr h="756186">
                <a:tc>
                  <a:txBody>
                    <a:bodyPr/>
                    <a:lstStyle/>
                    <a:p>
                      <a:pPr marL="0" marR="0" algn="ctr">
                        <a:lnSpc>
                          <a:spcPct val="150000"/>
                        </a:lnSpc>
                        <a:spcBef>
                          <a:spcPts val="0"/>
                        </a:spcBef>
                        <a:spcAft>
                          <a:spcPts val="0"/>
                        </a:spcAft>
                      </a:pPr>
                      <a:r>
                        <a:rPr lang="en-US" sz="1200" b="1" dirty="0">
                          <a:solidFill>
                            <a:srgbClr val="269396"/>
                          </a:solidFill>
                          <a:effectLst/>
                          <a:latin typeface="Calibri" panose="020F0502020204030204" pitchFamily="34" charset="0"/>
                          <a:ea typeface="Times New Roman" panose="02020603050405020304" pitchFamily="18" charset="0"/>
                          <a:cs typeface="Calibri" panose="020F0502020204030204" pitchFamily="34" charset="0"/>
                        </a:rPr>
                        <a:t>Connect Consulting Services</a:t>
                      </a:r>
                    </a:p>
                    <a:p>
                      <a:pPr marL="0" marR="0" algn="ctr">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Emergency Management and </a:t>
                      </a:r>
                      <a:br>
                        <a:rPr lang="en-US" sz="1200" dirty="0">
                          <a:effectLst/>
                          <a:latin typeface="Calibri" panose="020F0502020204030204" pitchFamily="34" charset="0"/>
                          <a:ea typeface="Times New Roman" panose="02020603050405020304" pitchFamily="18" charset="0"/>
                          <a:cs typeface="Calibri" panose="020F0502020204030204" pitchFamily="34" charset="0"/>
                        </a:rPr>
                      </a:br>
                      <a:r>
                        <a:rPr lang="en-US" sz="1200" dirty="0">
                          <a:effectLst/>
                          <a:latin typeface="Calibri" panose="020F0502020204030204" pitchFamily="34" charset="0"/>
                          <a:ea typeface="Times New Roman" panose="02020603050405020304" pitchFamily="18" charset="0"/>
                          <a:cs typeface="Calibri" panose="020F0502020204030204" pitchFamily="34" charset="0"/>
                        </a:rPr>
                        <a:t>Business Continuity Planning</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sz="1200" b="1" kern="1200" dirty="0">
                          <a:solidFill>
                            <a:schemeClr val="accent1"/>
                          </a:solidFill>
                          <a:effectLst/>
                          <a:latin typeface="Calibri" panose="020F0502020204030204" pitchFamily="34" charset="0"/>
                          <a:ea typeface="+mn-ea"/>
                          <a:cs typeface="Calibri" panose="020F0502020204030204" pitchFamily="34" charset="0"/>
                        </a:rPr>
                        <a:t>Nora O’Brien, MPA, CEM</a:t>
                      </a:r>
                      <a:endParaRPr lang="en-US" sz="1200" kern="1200" dirty="0">
                        <a:solidFill>
                          <a:schemeClr val="accent1"/>
                        </a:solidFill>
                        <a:effectLst/>
                        <a:latin typeface="Calibri" panose="020F0502020204030204" pitchFamily="34" charset="0"/>
                        <a:ea typeface="+mn-ea"/>
                        <a:cs typeface="Calibri" panose="020F0502020204030204" pitchFamily="34" charset="0"/>
                      </a:endParaRPr>
                    </a:p>
                    <a:p>
                      <a:pPr algn="ctr"/>
                      <a:r>
                        <a:rPr lang="en-US" sz="1200" kern="1200" dirty="0">
                          <a:solidFill>
                            <a:schemeClr val="dk1"/>
                          </a:solidFill>
                          <a:effectLst/>
                          <a:latin typeface="Calibri" panose="020F0502020204030204" pitchFamily="34" charset="0"/>
                          <a:ea typeface="+mn-ea"/>
                          <a:cs typeface="Calibri" panose="020F0502020204030204" pitchFamily="34" charset="0"/>
                        </a:rPr>
                        <a:t>Founder and CEO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sz="1200" b="1" kern="1200" dirty="0">
                          <a:solidFill>
                            <a:schemeClr val="accent1"/>
                          </a:solidFill>
                          <a:effectLst/>
                          <a:latin typeface="Calibri" panose="020F0502020204030204" pitchFamily="34" charset="0"/>
                          <a:ea typeface="+mn-ea"/>
                          <a:cs typeface="Calibri" panose="020F0502020204030204" pitchFamily="34" charset="0"/>
                        </a:rPr>
                        <a:t>Amanda Cooper, MPH, CADAC/P</a:t>
                      </a:r>
                      <a:endParaRPr lang="en-US" sz="1200" kern="1200" dirty="0">
                        <a:solidFill>
                          <a:schemeClr val="accent1"/>
                        </a:solidFill>
                        <a:effectLst/>
                        <a:latin typeface="Calibri" panose="020F0502020204030204" pitchFamily="34" charset="0"/>
                        <a:ea typeface="+mn-ea"/>
                        <a:cs typeface="Calibri" panose="020F0502020204030204" pitchFamily="34" charset="0"/>
                      </a:endParaRPr>
                    </a:p>
                    <a:p>
                      <a:pPr algn="ctr"/>
                      <a:r>
                        <a:rPr lang="en-US" sz="1200" kern="1200" dirty="0">
                          <a:solidFill>
                            <a:schemeClr val="dk1"/>
                          </a:solidFill>
                          <a:effectLst/>
                          <a:latin typeface="Calibri" panose="020F0502020204030204" pitchFamily="34" charset="0"/>
                          <a:ea typeface="+mn-ea"/>
                          <a:cs typeface="Calibri" panose="020F0502020204030204" pitchFamily="34" charset="0"/>
                        </a:rPr>
                        <a:t>Planning Specialist</a:t>
                      </a:r>
                    </a:p>
                    <a:p>
                      <a:pPr algn="ctr">
                        <a:lnSpc>
                          <a:spcPct val="150000"/>
                        </a:lnSpc>
                      </a:pPr>
                      <a:endParaRPr lang="en-US" sz="1200" kern="1200" dirty="0">
                        <a:solidFill>
                          <a:schemeClr val="dk1"/>
                        </a:solidFill>
                        <a:effectLst/>
                        <a:latin typeface="Calibri" panose="020F0502020204030204" pitchFamily="34" charset="0"/>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9182389"/>
                  </a:ext>
                </a:extLst>
              </a:tr>
              <a:tr h="2681435">
                <a:tc>
                  <a:txBody>
                    <a:bodyPr/>
                    <a:lstStyle/>
                    <a:p>
                      <a:pPr marL="0" marR="0" algn="ctr">
                        <a:spcBef>
                          <a:spcPts val="0"/>
                        </a:spcBef>
                        <a:spcAft>
                          <a:spcPts val="0"/>
                        </a:spcAft>
                      </a:pPr>
                      <a:endParaRPr lang="en-US" sz="300" b="1" kern="1200" dirty="0">
                        <a:solidFill>
                          <a:schemeClr val="accent1"/>
                        </a:solidFill>
                        <a:effectLst/>
                        <a:latin typeface="Calibri" panose="020F0502020204030204" pitchFamily="34" charset="0"/>
                        <a:ea typeface="+mn-ea"/>
                        <a:cs typeface="Calibri" panose="020F0502020204030204" pitchFamily="34" charset="0"/>
                      </a:endParaRPr>
                    </a:p>
                    <a:p>
                      <a:pPr marL="0" marR="0" algn="ctr">
                        <a:spcBef>
                          <a:spcPts val="0"/>
                        </a:spcBef>
                        <a:spcAft>
                          <a:spcPts val="0"/>
                        </a:spcAft>
                      </a:pPr>
                      <a:r>
                        <a:rPr lang="en-US" sz="1200" b="1" kern="1200" dirty="0">
                          <a:solidFill>
                            <a:schemeClr val="accent1"/>
                          </a:solidFill>
                          <a:effectLst/>
                          <a:latin typeface="Calibri" panose="020F0502020204030204" pitchFamily="34" charset="0"/>
                          <a:ea typeface="+mn-ea"/>
                          <a:cs typeface="Calibri" panose="020F0502020204030204" pitchFamily="34" charset="0"/>
                        </a:rPr>
                        <a:t>Office:</a:t>
                      </a:r>
                      <a:r>
                        <a:rPr lang="en-US" sz="1200" kern="1200" dirty="0">
                          <a:solidFill>
                            <a:schemeClr val="accent1"/>
                          </a:solidFill>
                          <a:effectLst/>
                          <a:latin typeface="Calibri" panose="020F0502020204030204" pitchFamily="34" charset="0"/>
                          <a:ea typeface="+mn-ea"/>
                          <a:cs typeface="Calibri" panose="020F0502020204030204" pitchFamily="34" charset="0"/>
                        </a:rPr>
                        <a:t>  </a:t>
                      </a:r>
                      <a:r>
                        <a:rPr lang="en-US" sz="1200" dirty="0">
                          <a:effectLst/>
                          <a:latin typeface="Calibri" panose="020F0502020204030204" pitchFamily="34" charset="0"/>
                          <a:ea typeface="Times New Roman" panose="02020603050405020304" pitchFamily="18" charset="0"/>
                          <a:cs typeface="Calibri" panose="020F0502020204030204" pitchFamily="34" charset="0"/>
                        </a:rPr>
                        <a:t>916-758-3220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accent1"/>
                          </a:solidFill>
                          <a:effectLst/>
                          <a:latin typeface="Calibri" panose="020F0502020204030204" pitchFamily="34" charset="0"/>
                          <a:ea typeface="+mn-ea"/>
                          <a:cs typeface="Calibri" panose="020F0502020204030204" pitchFamily="34" charset="0"/>
                        </a:rPr>
                        <a:t>Fax:</a:t>
                      </a:r>
                      <a:r>
                        <a:rPr lang="en-US" sz="1200" kern="1200" dirty="0">
                          <a:solidFill>
                            <a:schemeClr val="accent1"/>
                          </a:solidFill>
                          <a:effectLst/>
                          <a:latin typeface="Calibri" panose="020F0502020204030204" pitchFamily="34" charset="0"/>
                          <a:ea typeface="+mn-ea"/>
                          <a:cs typeface="Calibri" panose="020F0502020204030204" pitchFamily="34" charset="0"/>
                        </a:rPr>
                        <a:t>      </a:t>
                      </a:r>
                      <a:r>
                        <a:rPr lang="en-US" sz="1200" dirty="0">
                          <a:effectLst/>
                          <a:latin typeface="Calibri" panose="020F0502020204030204" pitchFamily="34" charset="0"/>
                          <a:ea typeface="Times New Roman" panose="02020603050405020304" pitchFamily="18" charset="0"/>
                          <a:cs typeface="Calibri" panose="020F0502020204030204" pitchFamily="34" charset="0"/>
                        </a:rPr>
                        <a:t>916-750-2882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269396"/>
                          </a:solidFill>
                          <a:effectLst/>
                          <a:latin typeface="Calibri" panose="020F0502020204030204" pitchFamily="34" charset="0"/>
                          <a:ea typeface="Times New Roman" panose="02020603050405020304" pitchFamily="18" charset="0"/>
                          <a:cs typeface="Calibri" panose="020F0502020204030204" pitchFamily="34" charset="0"/>
                        </a:rPr>
                        <a:t>Email:</a:t>
                      </a:r>
                      <a:r>
                        <a:rPr lang="en-US" sz="1200" dirty="0">
                          <a:solidFill>
                            <a:srgbClr val="269396"/>
                          </a:solidFill>
                          <a:effectLst/>
                          <a:latin typeface="Calibri" panose="020F0502020204030204" pitchFamily="34" charset="0"/>
                          <a:ea typeface="Times New Roman" panose="02020603050405020304" pitchFamily="18" charset="0"/>
                          <a:cs typeface="Calibri" panose="020F0502020204030204" pitchFamily="34" charset="0"/>
                        </a:rPr>
                        <a:t> </a:t>
                      </a:r>
                      <a:r>
                        <a:rPr lang="en-US" sz="11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Connect@ConnectConsulting.biz</a:t>
                      </a: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endParaRPr lang="en-US" sz="1200" b="0" dirty="0">
                        <a:solidFill>
                          <a:schemeClr val="dk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p>
                      <a:pPr marL="0" marR="0" algn="ctr">
                        <a:spcBef>
                          <a:spcPts val="0"/>
                        </a:spcBef>
                        <a:spcAft>
                          <a:spcPts val="0"/>
                        </a:spcAft>
                      </a:pPr>
                      <a:r>
                        <a:rPr lang="en-US" sz="1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hlinkClick r:id="rId4" action="ppaction://hlinkfile">
                            <a:extLst>
                              <a:ext uri="{A12FA001-AC4F-418D-AE19-62706E023703}">
                                <ahyp:hlinkClr xmlns:ahyp="http://schemas.microsoft.com/office/drawing/2018/hyperlinkcolor" val="tx"/>
                              </a:ext>
                            </a:extLst>
                          </a:hlinkClick>
                        </a:rPr>
                        <a:t>Schedule a Call with </a:t>
                      </a:r>
                      <a:br>
                        <a:rPr lang="en-US" sz="1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hlinkClick r:id="rId4" action="ppaction://hlinkfile">
                            <a:extLst>
                              <a:ext uri="{A12FA001-AC4F-418D-AE19-62706E023703}">
                                <ahyp:hlinkClr xmlns:ahyp="http://schemas.microsoft.com/office/drawing/2018/hyperlinkcolor" val="tx"/>
                              </a:ext>
                            </a:extLst>
                          </a:hlinkClick>
                        </a:rPr>
                      </a:br>
                      <a:r>
                        <a:rPr lang="en-US" sz="1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hlinkClick r:id="rId4" action="ppaction://hlinkfile">
                            <a:extLst>
                              <a:ext uri="{A12FA001-AC4F-418D-AE19-62706E023703}">
                                <ahyp:hlinkClr xmlns:ahyp="http://schemas.microsoft.com/office/drawing/2018/hyperlinkcolor" val="tx"/>
                              </a:ext>
                            </a:extLst>
                          </a:hlinkClick>
                        </a:rPr>
                        <a:t>Connect Consulting Team</a:t>
                      </a:r>
                      <a:endParaRPr lang="en-US" sz="1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ctr">
                        <a:spcBef>
                          <a:spcPts val="0"/>
                        </a:spcBef>
                        <a:spcAft>
                          <a:spcPts val="0"/>
                        </a:spcAft>
                      </a:pPr>
                      <a:r>
                        <a:rPr lang="en-US" sz="1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ctr">
                        <a:spcBef>
                          <a:spcPts val="0"/>
                        </a:spcBef>
                        <a:spcAft>
                          <a:spcPts val="0"/>
                        </a:spcAft>
                      </a:pPr>
                      <a:r>
                        <a:rPr lang="en-US" sz="1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About Connect Consulting</a:t>
                      </a:r>
                      <a:endParaRPr lang="en-US" sz="1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kern="1200" dirty="0">
                          <a:solidFill>
                            <a:schemeClr val="accent1"/>
                          </a:solidFill>
                          <a:effectLst/>
                          <a:latin typeface="Calibri" panose="020F0502020204030204" pitchFamily="34" charset="0"/>
                          <a:ea typeface="+mn-ea"/>
                          <a:cs typeface="Calibri" panose="020F0502020204030204" pitchFamily="34" charset="0"/>
                        </a:rPr>
                        <a:t>Office:</a:t>
                      </a:r>
                      <a:r>
                        <a:rPr lang="en-US" sz="1200" kern="1200" dirty="0">
                          <a:solidFill>
                            <a:schemeClr val="accent1"/>
                          </a:solidFill>
                          <a:effectLst/>
                          <a:latin typeface="Calibri" panose="020F0502020204030204" pitchFamily="34" charset="0"/>
                          <a:ea typeface="+mn-ea"/>
                          <a:cs typeface="Calibri" panose="020F0502020204030204" pitchFamily="34" charset="0"/>
                        </a:rPr>
                        <a:t>  </a:t>
                      </a:r>
                      <a:r>
                        <a:rPr lang="en-US" sz="1200" kern="1200" dirty="0">
                          <a:solidFill>
                            <a:schemeClr val="dk1"/>
                          </a:solidFill>
                          <a:effectLst/>
                          <a:latin typeface="Calibri" panose="020F0502020204030204" pitchFamily="34" charset="0"/>
                          <a:ea typeface="+mn-ea"/>
                          <a:cs typeface="Calibri" panose="020F0502020204030204" pitchFamily="34" charset="0"/>
                        </a:rPr>
                        <a:t>916-758-3220  </a:t>
                      </a:r>
                    </a:p>
                    <a:p>
                      <a:pPr algn="ctr"/>
                      <a:r>
                        <a:rPr lang="en-US" sz="1200" b="1" kern="1200" dirty="0">
                          <a:solidFill>
                            <a:schemeClr val="accent1"/>
                          </a:solidFill>
                          <a:effectLst/>
                          <a:latin typeface="Calibri" panose="020F0502020204030204" pitchFamily="34" charset="0"/>
                          <a:ea typeface="+mn-ea"/>
                          <a:cs typeface="Calibri" panose="020F0502020204030204" pitchFamily="34" charset="0"/>
                        </a:rPr>
                        <a:t>Mobile: </a:t>
                      </a:r>
                      <a:r>
                        <a:rPr lang="en-US" sz="1200" kern="1200" dirty="0">
                          <a:solidFill>
                            <a:schemeClr val="dk1"/>
                          </a:solidFill>
                          <a:effectLst/>
                          <a:latin typeface="Calibri" panose="020F0502020204030204" pitchFamily="34" charset="0"/>
                          <a:ea typeface="+mn-ea"/>
                          <a:cs typeface="Calibri" panose="020F0502020204030204" pitchFamily="34" charset="0"/>
                        </a:rPr>
                        <a:t>916-806-7361</a:t>
                      </a:r>
                    </a:p>
                    <a:p>
                      <a:pPr algn="ctr"/>
                      <a:r>
                        <a:rPr lang="en-US" sz="1200" b="1" kern="1200" dirty="0">
                          <a:solidFill>
                            <a:schemeClr val="accent1"/>
                          </a:solidFill>
                          <a:effectLst/>
                          <a:latin typeface="Calibri" panose="020F0502020204030204" pitchFamily="34" charset="0"/>
                          <a:ea typeface="+mn-ea"/>
                          <a:cs typeface="Calibri" panose="020F0502020204030204" pitchFamily="34" charset="0"/>
                        </a:rPr>
                        <a:t>Email:</a:t>
                      </a:r>
                      <a:r>
                        <a:rPr lang="en-US" sz="1200" kern="1200" dirty="0">
                          <a:solidFill>
                            <a:schemeClr val="accent1"/>
                          </a:solidFill>
                          <a:effectLst/>
                          <a:latin typeface="Calibri" panose="020F0502020204030204" pitchFamily="34" charset="0"/>
                          <a:ea typeface="+mn-ea"/>
                          <a:cs typeface="Calibri" panose="020F0502020204030204" pitchFamily="34" charset="0"/>
                        </a:rPr>
                        <a:t> </a:t>
                      </a:r>
                      <a:r>
                        <a:rPr lang="en-US" sz="1100" u="sng" kern="1200" dirty="0">
                          <a:solidFill>
                            <a:schemeClr val="dk1"/>
                          </a:solidFill>
                          <a:effectLst/>
                          <a:latin typeface="Calibri" panose="020F0502020204030204" pitchFamily="34" charset="0"/>
                          <a:ea typeface="+mn-ea"/>
                          <a:cs typeface="Calibri" panose="020F0502020204030204" pitchFamily="34" charset="0"/>
                          <a:hlinkClick r:id="rId6"/>
                        </a:rPr>
                        <a:t>Nora@ConnectConsulting.biz</a:t>
                      </a:r>
                      <a:endParaRPr lang="en-US" sz="1100" kern="1200" dirty="0">
                        <a:solidFill>
                          <a:schemeClr val="dk1"/>
                        </a:solidFill>
                        <a:effectLst/>
                        <a:latin typeface="Calibri" panose="020F0502020204030204" pitchFamily="34" charset="0"/>
                        <a:ea typeface="+mn-ea"/>
                        <a:cs typeface="Calibri" panose="020F0502020204030204" pitchFamily="34" charset="0"/>
                      </a:endParaRPr>
                    </a:p>
                    <a:p>
                      <a:r>
                        <a:rPr lang="en-US" sz="1200" b="1" kern="1200" dirty="0">
                          <a:solidFill>
                            <a:schemeClr val="dk1"/>
                          </a:solidFill>
                          <a:effectLst/>
                          <a:latin typeface="Calibri" panose="020F0502020204030204" pitchFamily="34" charset="0"/>
                          <a:ea typeface="+mn-ea"/>
                          <a:cs typeface="Calibri" panose="020F0502020204030204" pitchFamily="34" charset="0"/>
                        </a:rPr>
                        <a:t> </a:t>
                      </a:r>
                    </a:p>
                    <a:p>
                      <a:endParaRPr lang="en-US" sz="1200" kern="1200" dirty="0">
                        <a:solidFill>
                          <a:schemeClr val="dk1"/>
                        </a:solidFill>
                        <a:effectLst/>
                        <a:latin typeface="Calibri" panose="020F0502020204030204" pitchFamily="34" charset="0"/>
                        <a:ea typeface="+mn-ea"/>
                        <a:cs typeface="Calibri" panose="020F0502020204030204" pitchFamily="34" charset="0"/>
                      </a:endParaRPr>
                    </a:p>
                    <a:p>
                      <a:endParaRPr lang="en-US" sz="1200" kern="1200" dirty="0">
                        <a:solidFill>
                          <a:schemeClr val="dk1"/>
                        </a:solidFill>
                        <a:effectLst/>
                        <a:latin typeface="Calibri" panose="020F0502020204030204" pitchFamily="34" charset="0"/>
                        <a:ea typeface="+mn-ea"/>
                        <a:cs typeface="Calibri" panose="020F0502020204030204" pitchFamily="34" charset="0"/>
                      </a:endParaRPr>
                    </a:p>
                    <a:p>
                      <a:endParaRPr lang="en-US" sz="1200" kern="1200" dirty="0">
                        <a:solidFill>
                          <a:schemeClr val="dk1"/>
                        </a:solidFill>
                        <a:effectLst/>
                        <a:latin typeface="Calibri" panose="020F0502020204030204" pitchFamily="34" charset="0"/>
                        <a:ea typeface="+mn-ea"/>
                        <a:cs typeface="Calibri" panose="020F0502020204030204" pitchFamily="34" charset="0"/>
                      </a:endParaRPr>
                    </a:p>
                    <a:p>
                      <a:pPr algn="ctr"/>
                      <a:r>
                        <a:rPr lang="en-US" sz="1200" b="1" u="sng" kern="1200" dirty="0">
                          <a:solidFill>
                            <a:schemeClr val="accent1"/>
                          </a:solidFill>
                          <a:effectLst/>
                          <a:latin typeface="Calibri" panose="020F0502020204030204" pitchFamily="34" charset="0"/>
                          <a:ea typeface="+mn-ea"/>
                          <a:cs typeface="Calibri" panose="020F0502020204030204" pitchFamily="34" charset="0"/>
                          <a:hlinkClick r:id="rId7">
                            <a:extLst>
                              <a:ext uri="{A12FA001-AC4F-418D-AE19-62706E023703}">
                                <ahyp:hlinkClr xmlns:ahyp="http://schemas.microsoft.com/office/drawing/2018/hyperlinkcolor" val="tx"/>
                              </a:ext>
                            </a:extLst>
                          </a:hlinkClick>
                        </a:rPr>
                        <a:t>Schedule a Call with Nora O'Brien</a:t>
                      </a:r>
                      <a:endParaRPr lang="en-US" sz="1200" b="1" u="sng" kern="1200" dirty="0">
                        <a:solidFill>
                          <a:schemeClr val="accent1"/>
                        </a:solidFill>
                        <a:effectLst/>
                        <a:latin typeface="Calibri" panose="020F0502020204030204" pitchFamily="34" charset="0"/>
                        <a:ea typeface="+mn-ea"/>
                        <a:cs typeface="Calibri" panose="020F0502020204030204" pitchFamily="34" charset="0"/>
                      </a:endParaRPr>
                    </a:p>
                    <a:p>
                      <a:pPr algn="ctr"/>
                      <a:endParaRPr lang="en-US" sz="1200" u="sng" kern="1200" dirty="0">
                        <a:solidFill>
                          <a:schemeClr val="dk1"/>
                        </a:solidFill>
                        <a:effectLst/>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hlinkClick r:id="" action="ppaction://noaction">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hlinkClick r:id="" action="ppaction://noaction">
                            <a:extLst>
                              <a:ext uri="{A12FA001-AC4F-418D-AE19-62706E023703}">
                                <ahyp:hlinkClr xmlns:ahyp="http://schemas.microsoft.com/office/drawing/2018/hyperlinkcolor" val="tx"/>
                              </a:ext>
                            </a:extLst>
                          </a:hlinkClick>
                        </a:rPr>
                        <a:t>Nora O'Brien Bio</a:t>
                      </a:r>
                      <a:endParaRPr lang="en-US" sz="1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a:p>
                      <a:endParaRPr lang="en-US" sz="1200" kern="1200" dirty="0">
                        <a:solidFill>
                          <a:schemeClr val="dk1"/>
                        </a:solidFill>
                        <a:effectLst/>
                        <a:latin typeface="Calibri" panose="020F0502020204030204" pitchFamily="34" charset="0"/>
                        <a:ea typeface="+mn-ea"/>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kern="1200" dirty="0">
                          <a:solidFill>
                            <a:schemeClr val="accent1"/>
                          </a:solidFill>
                          <a:effectLst/>
                          <a:latin typeface="Calibri" panose="020F0502020204030204" pitchFamily="34" charset="0"/>
                          <a:ea typeface="+mn-ea"/>
                          <a:cs typeface="Calibri" panose="020F0502020204030204" pitchFamily="34" charset="0"/>
                        </a:rPr>
                        <a:t>Office:</a:t>
                      </a:r>
                      <a:r>
                        <a:rPr lang="en-US" sz="1200" kern="1200" dirty="0">
                          <a:solidFill>
                            <a:schemeClr val="accent1"/>
                          </a:solidFill>
                          <a:effectLst/>
                          <a:latin typeface="Calibri" panose="020F0502020204030204" pitchFamily="34" charset="0"/>
                          <a:ea typeface="+mn-ea"/>
                          <a:cs typeface="Calibri" panose="020F0502020204030204" pitchFamily="34" charset="0"/>
                        </a:rPr>
                        <a:t>  </a:t>
                      </a:r>
                      <a:r>
                        <a:rPr lang="en-US" sz="1200" kern="1200" dirty="0">
                          <a:solidFill>
                            <a:schemeClr val="dk1"/>
                          </a:solidFill>
                          <a:effectLst/>
                          <a:latin typeface="Calibri" panose="020F0502020204030204" pitchFamily="34" charset="0"/>
                          <a:ea typeface="+mn-ea"/>
                          <a:cs typeface="Calibri" panose="020F0502020204030204" pitchFamily="34" charset="0"/>
                        </a:rPr>
                        <a:t>916-758-3220</a:t>
                      </a:r>
                    </a:p>
                    <a:p>
                      <a:pPr algn="ctr"/>
                      <a:r>
                        <a:rPr lang="en-US" sz="1200" b="1" kern="1200" dirty="0">
                          <a:solidFill>
                            <a:schemeClr val="accent1"/>
                          </a:solidFill>
                          <a:effectLst/>
                          <a:latin typeface="Calibri" panose="020F0502020204030204" pitchFamily="34" charset="0"/>
                          <a:ea typeface="+mn-ea"/>
                          <a:cs typeface="Calibri" panose="020F0502020204030204" pitchFamily="34" charset="0"/>
                        </a:rPr>
                        <a:t>Mobile:</a:t>
                      </a:r>
                      <a:r>
                        <a:rPr lang="en-US" sz="1200" kern="1200" dirty="0">
                          <a:solidFill>
                            <a:schemeClr val="accent1"/>
                          </a:solidFill>
                          <a:effectLst/>
                          <a:latin typeface="Calibri" panose="020F0502020204030204" pitchFamily="34" charset="0"/>
                          <a:ea typeface="+mn-ea"/>
                          <a:cs typeface="Calibri" panose="020F0502020204030204" pitchFamily="34" charset="0"/>
                        </a:rPr>
                        <a:t> </a:t>
                      </a:r>
                      <a:r>
                        <a:rPr lang="en-US" sz="1200" kern="1200" dirty="0">
                          <a:solidFill>
                            <a:schemeClr val="dk1"/>
                          </a:solidFill>
                          <a:effectLst/>
                          <a:latin typeface="Calibri" panose="020F0502020204030204" pitchFamily="34" charset="0"/>
                          <a:ea typeface="+mn-ea"/>
                          <a:cs typeface="Calibri" panose="020F0502020204030204" pitchFamily="34" charset="0"/>
                        </a:rPr>
                        <a:t>916-541-7937  </a:t>
                      </a:r>
                    </a:p>
                    <a:p>
                      <a:pPr algn="ctr"/>
                      <a:r>
                        <a:rPr lang="en-US" sz="1200" b="1" kern="1200" dirty="0">
                          <a:solidFill>
                            <a:schemeClr val="accent1"/>
                          </a:solidFill>
                          <a:effectLst/>
                          <a:latin typeface="Calibri" panose="020F0502020204030204" pitchFamily="34" charset="0"/>
                          <a:ea typeface="+mn-ea"/>
                          <a:cs typeface="Calibri" panose="020F0502020204030204" pitchFamily="34" charset="0"/>
                        </a:rPr>
                        <a:t>Email: </a:t>
                      </a:r>
                      <a:r>
                        <a:rPr lang="en-US" sz="1100" u="sng" kern="1200" dirty="0">
                          <a:solidFill>
                            <a:schemeClr val="dk1"/>
                          </a:solidFill>
                          <a:effectLst/>
                          <a:latin typeface="Calibri" panose="020F0502020204030204" pitchFamily="34" charset="0"/>
                          <a:ea typeface="+mn-ea"/>
                          <a:cs typeface="Calibri" panose="020F0502020204030204" pitchFamily="34" charset="0"/>
                          <a:hlinkClick r:id="rId8"/>
                        </a:rPr>
                        <a:t>Amanda@ConnectConsulting.biz</a:t>
                      </a:r>
                      <a:endParaRPr lang="en-US" sz="1100" kern="1200" dirty="0">
                        <a:solidFill>
                          <a:schemeClr val="dk1"/>
                        </a:solidFill>
                        <a:effectLst/>
                        <a:latin typeface="Calibri" panose="020F0502020204030204" pitchFamily="34" charset="0"/>
                        <a:ea typeface="+mn-ea"/>
                        <a:cs typeface="Calibri" panose="020F0502020204030204" pitchFamily="34" charset="0"/>
                      </a:endParaRPr>
                    </a:p>
                    <a:p>
                      <a:pPr marL="0" marR="0" algn="ctr">
                        <a:lnSpc>
                          <a:spcPct val="100000"/>
                        </a:lnSpc>
                        <a:spcBef>
                          <a:spcPts val="0"/>
                        </a:spcBef>
                        <a:spcAft>
                          <a:spcPts val="0"/>
                        </a:spcAft>
                      </a:pPr>
                      <a:endParaRPr lang="en-US" sz="1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hlinkClick r:id="" action="ppaction://hlinkfile">
                          <a:extLst>
                            <a:ext uri="{A12FA001-AC4F-418D-AE19-62706E023703}">
                              <ahyp:hlinkClr xmlns:ahyp="http://schemas.microsoft.com/office/drawing/2018/hyperlinkcolor" val="tx"/>
                            </a:ext>
                          </a:extLst>
                        </a:hlinkClick>
                      </a:endParaRPr>
                    </a:p>
                    <a:p>
                      <a:pPr marL="0" marR="0" algn="ctr">
                        <a:lnSpc>
                          <a:spcPct val="100000"/>
                        </a:lnSpc>
                        <a:spcBef>
                          <a:spcPts val="0"/>
                        </a:spcBef>
                        <a:spcAft>
                          <a:spcPts val="0"/>
                        </a:spcAft>
                      </a:pPr>
                      <a:endParaRPr lang="en-US" sz="1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hlinkClick r:id="" action="ppaction://hlinkfile">
                          <a:extLst>
                            <a:ext uri="{A12FA001-AC4F-418D-AE19-62706E023703}">
                              <ahyp:hlinkClr xmlns:ahyp="http://schemas.microsoft.com/office/drawing/2018/hyperlinkcolor" val="tx"/>
                            </a:ext>
                          </a:extLst>
                        </a:hlinkClick>
                      </a:endParaRPr>
                    </a:p>
                    <a:p>
                      <a:pPr marL="0" marR="0" algn="ctr">
                        <a:lnSpc>
                          <a:spcPct val="100000"/>
                        </a:lnSpc>
                        <a:spcBef>
                          <a:spcPts val="0"/>
                        </a:spcBef>
                        <a:spcAft>
                          <a:spcPts val="0"/>
                        </a:spcAft>
                      </a:pPr>
                      <a:endParaRPr lang="en-US" sz="1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hlinkClick r:id="" action="ppaction://hlinkfile">
                          <a:extLst>
                            <a:ext uri="{A12FA001-AC4F-418D-AE19-62706E023703}">
                              <ahyp:hlinkClr xmlns:ahyp="http://schemas.microsoft.com/office/drawing/2018/hyperlinkcolor" val="tx"/>
                            </a:ext>
                          </a:extLst>
                        </a:hlinkClick>
                      </a:endParaRPr>
                    </a:p>
                    <a:p>
                      <a:pPr marL="0" marR="0" algn="ctr">
                        <a:lnSpc>
                          <a:spcPct val="100000"/>
                        </a:lnSpc>
                        <a:spcBef>
                          <a:spcPts val="0"/>
                        </a:spcBef>
                        <a:spcAft>
                          <a:spcPts val="0"/>
                        </a:spcAft>
                      </a:pPr>
                      <a:endParaRPr lang="en-US" sz="1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hlinkClick r:id="" action="ppaction://hlinkfile">
                          <a:extLst>
                            <a:ext uri="{A12FA001-AC4F-418D-AE19-62706E023703}">
                              <ahyp:hlinkClr xmlns:ahyp="http://schemas.microsoft.com/office/drawing/2018/hyperlinkcolor" val="tx"/>
                            </a:ext>
                          </a:extLst>
                        </a:hlinkClick>
                      </a:endParaRPr>
                    </a:p>
                    <a:p>
                      <a:pPr marL="0" marR="0" algn="ctr">
                        <a:lnSpc>
                          <a:spcPct val="100000"/>
                        </a:lnSpc>
                        <a:spcBef>
                          <a:spcPts val="0"/>
                        </a:spcBef>
                        <a:spcAft>
                          <a:spcPts val="0"/>
                        </a:spcAft>
                      </a:pPr>
                      <a:r>
                        <a:rPr lang="en-US" sz="1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hlinkClick r:id="" action="ppaction://hlinkfile">
                            <a:extLst>
                              <a:ext uri="{A12FA001-AC4F-418D-AE19-62706E023703}">
                                <ahyp:hlinkClr xmlns:ahyp="http://schemas.microsoft.com/office/drawing/2018/hyperlinkcolor" val="tx"/>
                              </a:ext>
                            </a:extLst>
                          </a:hlinkClick>
                        </a:rPr>
                        <a:t>Schedule a Call with </a:t>
                      </a:r>
                      <a:br>
                        <a:rPr lang="en-US" sz="1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hlinkClick r:id="" action="ppaction://hlinkfile">
                            <a:extLst>
                              <a:ext uri="{A12FA001-AC4F-418D-AE19-62706E023703}">
                                <ahyp:hlinkClr xmlns:ahyp="http://schemas.microsoft.com/office/drawing/2018/hyperlinkcolor" val="tx"/>
                              </a:ext>
                            </a:extLst>
                          </a:hlinkClick>
                        </a:rPr>
                      </a:br>
                      <a:r>
                        <a:rPr lang="en-US" sz="1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hlinkClick r:id="" action="ppaction://hlinkfile">
                            <a:extLst>
                              <a:ext uri="{A12FA001-AC4F-418D-AE19-62706E023703}">
                                <ahyp:hlinkClr xmlns:ahyp="http://schemas.microsoft.com/office/drawing/2018/hyperlinkcolor" val="tx"/>
                              </a:ext>
                            </a:extLst>
                          </a:hlinkClick>
                        </a:rPr>
                        <a:t>Connect Consulting Team</a:t>
                      </a:r>
                      <a:endParaRPr lang="en-US" sz="1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ctr">
                        <a:lnSpc>
                          <a:spcPct val="100000"/>
                        </a:lnSpc>
                        <a:spcBef>
                          <a:spcPts val="0"/>
                        </a:spcBef>
                        <a:spcAft>
                          <a:spcPts val="0"/>
                        </a:spcAft>
                      </a:pPr>
                      <a:r>
                        <a:rPr lang="en-US" sz="1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kern="1200" dirty="0">
                        <a:solidFill>
                          <a:schemeClr val="dk1"/>
                        </a:solidFill>
                        <a:effectLst/>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hlinkClick r:id="rId9">
                            <a:extLst>
                              <a:ext uri="{A12FA001-AC4F-418D-AE19-62706E023703}">
                                <ahyp:hlinkClr xmlns:ahyp="http://schemas.microsoft.com/office/drawing/2018/hyperlinkcolor" val="tx"/>
                              </a:ext>
                            </a:extLst>
                          </a:hlinkClick>
                        </a:rPr>
                        <a:t>Amanda Cooper Bio</a:t>
                      </a:r>
                      <a:endParaRPr lang="en-US" sz="1200" b="1"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a:p>
                      <a:endParaRPr lang="en-US" sz="1200" dirty="0">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873930"/>
                  </a:ext>
                </a:extLst>
              </a:tr>
            </a:tbl>
          </a:graphicData>
        </a:graphic>
      </p:graphicFrame>
      <p:pic>
        <p:nvPicPr>
          <p:cNvPr id="10" name="Picture 9">
            <a:extLst>
              <a:ext uri="{FF2B5EF4-FFF2-40B4-BE49-F238E27FC236}">
                <a16:creationId xmlns:a16="http://schemas.microsoft.com/office/drawing/2014/main" id="{0744B28F-200A-47A0-846F-973DF175966F}"/>
              </a:ext>
            </a:extLst>
          </p:cNvPr>
          <p:cNvPicPr>
            <a:picLocks noChangeAspect="1"/>
          </p:cNvPicPr>
          <p:nvPr/>
        </p:nvPicPr>
        <p:blipFill>
          <a:blip r:embed="rId10"/>
          <a:stretch>
            <a:fillRect/>
          </a:stretch>
        </p:blipFill>
        <p:spPr>
          <a:xfrm>
            <a:off x="5338046" y="1537357"/>
            <a:ext cx="1371600" cy="1371600"/>
          </a:xfrm>
          <a:prstGeom prst="rect">
            <a:avLst/>
          </a:prstGeom>
          <a:ln>
            <a:solidFill>
              <a:schemeClr val="tx1"/>
            </a:solidFill>
          </a:ln>
        </p:spPr>
      </p:pic>
      <p:pic>
        <p:nvPicPr>
          <p:cNvPr id="12" name="Picture 11">
            <a:extLst>
              <a:ext uri="{FF2B5EF4-FFF2-40B4-BE49-F238E27FC236}">
                <a16:creationId xmlns:a16="http://schemas.microsoft.com/office/drawing/2014/main" id="{3954CA7A-E1BA-4FD9-A99F-774307E273E9}"/>
              </a:ext>
            </a:extLst>
          </p:cNvPr>
          <p:cNvPicPr/>
          <p:nvPr/>
        </p:nvPicPr>
        <p:blipFill>
          <a:blip r:embed="rId11" cstate="print">
            <a:extLst>
              <a:ext uri="{28A0092B-C50C-407E-A947-70E740481C1C}">
                <a14:useLocalDpi xmlns:a14="http://schemas.microsoft.com/office/drawing/2010/main" val="0"/>
              </a:ext>
            </a:extLst>
          </a:blip>
          <a:srcRect l="17134" t="4583" r="5607" b="43750"/>
          <a:stretch>
            <a:fillRect/>
          </a:stretch>
        </p:blipFill>
        <p:spPr>
          <a:xfrm>
            <a:off x="8871248" y="1534778"/>
            <a:ext cx="1371600" cy="1371600"/>
          </a:xfrm>
          <a:prstGeom prst="rect">
            <a:avLst/>
          </a:prstGeom>
          <a:ln>
            <a:solidFill>
              <a:schemeClr val="tx1"/>
            </a:solidFill>
          </a:ln>
        </p:spPr>
      </p:pic>
      <p:pic>
        <p:nvPicPr>
          <p:cNvPr id="14" name="Picture 13">
            <a:hlinkClick r:id="rId12"/>
            <a:extLst>
              <a:ext uri="{FF2B5EF4-FFF2-40B4-BE49-F238E27FC236}">
                <a16:creationId xmlns:a16="http://schemas.microsoft.com/office/drawing/2014/main" id="{81E72466-FEA7-41D1-981E-DAA4C62DF27F}"/>
              </a:ext>
            </a:extLst>
          </p:cNvPr>
          <p:cNvPicPr>
            <a:picLocks noChangeAspect="1"/>
          </p:cNvPicPr>
          <p:nvPr/>
        </p:nvPicPr>
        <p:blipFill>
          <a:blip r:embed="rId13"/>
          <a:stretch>
            <a:fillRect/>
          </a:stretch>
        </p:blipFill>
        <p:spPr>
          <a:xfrm>
            <a:off x="1748158" y="4497862"/>
            <a:ext cx="228600" cy="228600"/>
          </a:xfrm>
          <a:prstGeom prst="rect">
            <a:avLst/>
          </a:prstGeom>
        </p:spPr>
      </p:pic>
      <p:pic>
        <p:nvPicPr>
          <p:cNvPr id="15" name="Picture 14">
            <a:hlinkClick r:id="rId14"/>
            <a:extLst>
              <a:ext uri="{FF2B5EF4-FFF2-40B4-BE49-F238E27FC236}">
                <a16:creationId xmlns:a16="http://schemas.microsoft.com/office/drawing/2014/main" id="{BB61BFA1-DEC4-46F4-BEB4-18C43242214A}"/>
              </a:ext>
            </a:extLst>
          </p:cNvPr>
          <p:cNvPicPr>
            <a:picLocks noChangeAspect="1"/>
          </p:cNvPicPr>
          <p:nvPr/>
        </p:nvPicPr>
        <p:blipFill>
          <a:blip r:embed="rId15"/>
          <a:stretch>
            <a:fillRect/>
          </a:stretch>
        </p:blipFill>
        <p:spPr>
          <a:xfrm>
            <a:off x="3054756" y="4476750"/>
            <a:ext cx="228600" cy="228600"/>
          </a:xfrm>
          <a:prstGeom prst="rect">
            <a:avLst/>
          </a:prstGeom>
        </p:spPr>
      </p:pic>
      <p:pic>
        <p:nvPicPr>
          <p:cNvPr id="16" name="Picture 15">
            <a:hlinkClick r:id="rId16"/>
            <a:extLst>
              <a:ext uri="{FF2B5EF4-FFF2-40B4-BE49-F238E27FC236}">
                <a16:creationId xmlns:a16="http://schemas.microsoft.com/office/drawing/2014/main" id="{D71064F3-E69C-4DC1-8BB1-CC5F87316002}"/>
              </a:ext>
            </a:extLst>
          </p:cNvPr>
          <p:cNvPicPr>
            <a:picLocks noChangeAspect="1"/>
          </p:cNvPicPr>
          <p:nvPr/>
        </p:nvPicPr>
        <p:blipFill>
          <a:blip r:embed="rId17"/>
          <a:stretch>
            <a:fillRect/>
          </a:stretch>
        </p:blipFill>
        <p:spPr>
          <a:xfrm>
            <a:off x="2613568" y="4489061"/>
            <a:ext cx="228600" cy="228600"/>
          </a:xfrm>
          <a:prstGeom prst="rect">
            <a:avLst/>
          </a:prstGeom>
        </p:spPr>
      </p:pic>
      <p:pic>
        <p:nvPicPr>
          <p:cNvPr id="17" name="Picture 16">
            <a:hlinkClick r:id="rId18"/>
            <a:extLst>
              <a:ext uri="{FF2B5EF4-FFF2-40B4-BE49-F238E27FC236}">
                <a16:creationId xmlns:a16="http://schemas.microsoft.com/office/drawing/2014/main" id="{59290AEF-0536-47AE-B99B-D055ADE289DA}"/>
              </a:ext>
            </a:extLst>
          </p:cNvPr>
          <p:cNvPicPr>
            <a:picLocks noChangeAspect="1"/>
          </p:cNvPicPr>
          <p:nvPr/>
        </p:nvPicPr>
        <p:blipFill>
          <a:blip r:embed="rId19"/>
          <a:stretch>
            <a:fillRect/>
          </a:stretch>
        </p:blipFill>
        <p:spPr>
          <a:xfrm>
            <a:off x="2177990" y="4508111"/>
            <a:ext cx="228600" cy="228600"/>
          </a:xfrm>
          <a:prstGeom prst="rect">
            <a:avLst/>
          </a:prstGeom>
        </p:spPr>
      </p:pic>
      <p:pic>
        <p:nvPicPr>
          <p:cNvPr id="18" name="Picture 17">
            <a:hlinkClick r:id="rId20"/>
            <a:extLst>
              <a:ext uri="{FF2B5EF4-FFF2-40B4-BE49-F238E27FC236}">
                <a16:creationId xmlns:a16="http://schemas.microsoft.com/office/drawing/2014/main" id="{C2BFC21A-CC89-44D1-B5FF-4E15C5F5012C}"/>
              </a:ext>
            </a:extLst>
          </p:cNvPr>
          <p:cNvPicPr>
            <a:picLocks noChangeAspect="1"/>
          </p:cNvPicPr>
          <p:nvPr/>
        </p:nvPicPr>
        <p:blipFill>
          <a:blip r:embed="rId17"/>
          <a:stretch>
            <a:fillRect/>
          </a:stretch>
        </p:blipFill>
        <p:spPr>
          <a:xfrm>
            <a:off x="5638919" y="4490660"/>
            <a:ext cx="228600" cy="228600"/>
          </a:xfrm>
          <a:prstGeom prst="rect">
            <a:avLst/>
          </a:prstGeom>
        </p:spPr>
      </p:pic>
      <p:pic>
        <p:nvPicPr>
          <p:cNvPr id="19" name="Picture 18">
            <a:hlinkClick r:id="rId21"/>
            <a:extLst>
              <a:ext uri="{FF2B5EF4-FFF2-40B4-BE49-F238E27FC236}">
                <a16:creationId xmlns:a16="http://schemas.microsoft.com/office/drawing/2014/main" id="{0C047077-DEF4-45A5-B3D7-83170BFA9135}"/>
              </a:ext>
            </a:extLst>
          </p:cNvPr>
          <p:cNvPicPr>
            <a:picLocks noChangeAspect="1"/>
          </p:cNvPicPr>
          <p:nvPr/>
        </p:nvPicPr>
        <p:blipFill>
          <a:blip r:embed="rId19"/>
          <a:stretch>
            <a:fillRect/>
          </a:stretch>
        </p:blipFill>
        <p:spPr>
          <a:xfrm>
            <a:off x="6082964" y="4489061"/>
            <a:ext cx="228600" cy="228600"/>
          </a:xfrm>
          <a:prstGeom prst="rect">
            <a:avLst/>
          </a:prstGeom>
        </p:spPr>
      </p:pic>
      <p:pic>
        <p:nvPicPr>
          <p:cNvPr id="20" name="Picture 19">
            <a:hlinkClick r:id="rId22"/>
            <a:extLst>
              <a:ext uri="{FF2B5EF4-FFF2-40B4-BE49-F238E27FC236}">
                <a16:creationId xmlns:a16="http://schemas.microsoft.com/office/drawing/2014/main" id="{D99C6235-F32D-4ABD-A1C8-C264C80B37B5}"/>
              </a:ext>
            </a:extLst>
          </p:cNvPr>
          <p:cNvPicPr>
            <a:picLocks noChangeAspect="1"/>
          </p:cNvPicPr>
          <p:nvPr/>
        </p:nvPicPr>
        <p:blipFill>
          <a:blip r:embed="rId17"/>
          <a:stretch>
            <a:fillRect/>
          </a:stretch>
        </p:blipFill>
        <p:spPr>
          <a:xfrm>
            <a:off x="9557048" y="4507386"/>
            <a:ext cx="228600" cy="228600"/>
          </a:xfrm>
          <a:prstGeom prst="rect">
            <a:avLst/>
          </a:prstGeom>
        </p:spPr>
      </p:pic>
      <p:pic>
        <p:nvPicPr>
          <p:cNvPr id="23" name="Picture 22" descr="A picture containing drawing&#10;&#10;Description automatically generated">
            <a:extLst>
              <a:ext uri="{FF2B5EF4-FFF2-40B4-BE49-F238E27FC236}">
                <a16:creationId xmlns:a16="http://schemas.microsoft.com/office/drawing/2014/main" id="{22B5815B-C5C8-463A-83FB-30490005E8D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22592" y="1515729"/>
            <a:ext cx="1367028" cy="1371600"/>
          </a:xfrm>
          <a:prstGeom prst="rect">
            <a:avLst/>
          </a:prstGeom>
        </p:spPr>
      </p:pic>
    </p:spTree>
    <p:extLst>
      <p:ext uri="{BB962C8B-B14F-4D97-AF65-F5344CB8AC3E}">
        <p14:creationId xmlns:p14="http://schemas.microsoft.com/office/powerpoint/2010/main" val="3866433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4B359208-0A86-B846-B976-A0B83276683D}"/>
              </a:ext>
            </a:extLst>
          </p:cNvPr>
          <p:cNvSpPr>
            <a:spLocks noGrp="1"/>
          </p:cNvSpPr>
          <p:nvPr>
            <p:ph type="title"/>
          </p:nvPr>
        </p:nvSpPr>
        <p:spPr/>
        <p:txBody>
          <a:bodyPr/>
          <a:lstStyle/>
          <a:p>
            <a:r>
              <a:rPr lang="en-US" sz="6000" spc="-100" dirty="0"/>
              <a:t>Thank you!</a:t>
            </a:r>
          </a:p>
        </p:txBody>
      </p:sp>
      <p:grpSp>
        <p:nvGrpSpPr>
          <p:cNvPr id="2" name="Group 1">
            <a:extLst>
              <a:ext uri="{FF2B5EF4-FFF2-40B4-BE49-F238E27FC236}">
                <a16:creationId xmlns:a16="http://schemas.microsoft.com/office/drawing/2014/main" id="{B9E5F372-8809-F24E-86F8-1412B8E5D227}"/>
              </a:ext>
            </a:extLst>
          </p:cNvPr>
          <p:cNvGrpSpPr/>
          <p:nvPr/>
        </p:nvGrpSpPr>
        <p:grpSpPr>
          <a:xfrm>
            <a:off x="3707171" y="1403134"/>
            <a:ext cx="4684669" cy="4684669"/>
            <a:chOff x="3347142" y="1403134"/>
            <a:chExt cx="4684669" cy="4684669"/>
          </a:xfrm>
        </p:grpSpPr>
        <p:pic>
          <p:nvPicPr>
            <p:cNvPr id="7" name="Graphic 6" descr="Customer review with solid fill">
              <a:extLst>
                <a:ext uri="{FF2B5EF4-FFF2-40B4-BE49-F238E27FC236}">
                  <a16:creationId xmlns:a16="http://schemas.microsoft.com/office/drawing/2014/main" id="{B25C0DCC-91AE-4F5A-AAC3-A7CBE889AA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47142" y="1403134"/>
              <a:ext cx="4684669" cy="4684669"/>
            </a:xfrm>
            <a:prstGeom prst="rect">
              <a:avLst/>
            </a:prstGeom>
          </p:spPr>
        </p:pic>
        <p:sp>
          <p:nvSpPr>
            <p:cNvPr id="19" name="Rectangle 18">
              <a:extLst>
                <a:ext uri="{FF2B5EF4-FFF2-40B4-BE49-F238E27FC236}">
                  <a16:creationId xmlns:a16="http://schemas.microsoft.com/office/drawing/2014/main" id="{85FF91C7-D02B-1944-8265-842097563C3E}"/>
                </a:ext>
              </a:extLst>
            </p:cNvPr>
            <p:cNvSpPr/>
            <p:nvPr/>
          </p:nvSpPr>
          <p:spPr>
            <a:xfrm>
              <a:off x="4085540" y="1974486"/>
              <a:ext cx="3243515" cy="1170496"/>
            </a:xfrm>
            <a:prstGeom prst="rect">
              <a:avLst/>
            </a:prstGeom>
            <a:solidFill>
              <a:srgbClr val="D6E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2D050"/>
                </a:solidFill>
                <a:effectLst/>
                <a:uLnTx/>
                <a:uFillTx/>
                <a:latin typeface="Tahoma"/>
                <a:ea typeface="+mn-ea"/>
                <a:cs typeface="+mn-cs"/>
              </a:endParaRPr>
            </a:p>
          </p:txBody>
        </p:sp>
      </p:grpSp>
      <p:sp>
        <p:nvSpPr>
          <p:cNvPr id="3" name="Text Placeholder 2">
            <a:extLst>
              <a:ext uri="{FF2B5EF4-FFF2-40B4-BE49-F238E27FC236}">
                <a16:creationId xmlns:a16="http://schemas.microsoft.com/office/drawing/2014/main" id="{94A54537-91EE-4503-AF02-E6CB06FECE4F}"/>
              </a:ext>
            </a:extLst>
          </p:cNvPr>
          <p:cNvSpPr>
            <a:spLocks noGrp="1"/>
          </p:cNvSpPr>
          <p:nvPr>
            <p:ph type="body" idx="1"/>
          </p:nvPr>
        </p:nvSpPr>
        <p:spPr>
          <a:xfrm>
            <a:off x="4297327" y="2006101"/>
            <a:ext cx="3586162" cy="778156"/>
          </a:xfrm>
        </p:spPr>
        <p:txBody>
          <a:bodyPr>
            <a:noAutofit/>
          </a:bodyPr>
          <a:lstStyle/>
          <a:p>
            <a:pPr marL="0" indent="0" algn="ctr">
              <a:buNone/>
            </a:pPr>
            <a:r>
              <a:rPr lang="en-US" sz="5700" dirty="0">
                <a:solidFill>
                  <a:schemeClr val="tx1">
                    <a:lumMod val="75000"/>
                    <a:lumOff val="25000"/>
                  </a:schemeClr>
                </a:solidFill>
                <a:latin typeface="Calibri Light" panose="020F0302020204030204" pitchFamily="34" charset="0"/>
                <a:cs typeface="Calibri Light" panose="020F0302020204030204" pitchFamily="34" charset="0"/>
              </a:rPr>
              <a:t>Questions?</a:t>
            </a:r>
          </a:p>
        </p:txBody>
      </p:sp>
      <p:sp>
        <p:nvSpPr>
          <p:cNvPr id="8" name="Slide Number Placeholder 5">
            <a:extLst>
              <a:ext uri="{FF2B5EF4-FFF2-40B4-BE49-F238E27FC236}">
                <a16:creationId xmlns:a16="http://schemas.microsoft.com/office/drawing/2014/main" id="{25BB5AA7-C005-D448-8A09-7BEDBA01C1A3}"/>
              </a:ext>
            </a:extLst>
          </p:cNvPr>
          <p:cNvSpPr>
            <a:spLocks noGrp="1"/>
          </p:cNvSpPr>
          <p:nvPr>
            <p:ph type="sldNum" sz="quarter" idx="4"/>
          </p:nvPr>
        </p:nvSpPr>
        <p:spPr>
          <a:xfrm>
            <a:off x="8782460" y="6328724"/>
            <a:ext cx="2709224" cy="2682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2A9B-E757-4CDF-9477-DF415248511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44546A"/>
              </a:solidFill>
              <a:effectLst/>
              <a:uLnTx/>
              <a:uFillTx/>
              <a:latin typeface="Tahoma"/>
              <a:ea typeface="+mn-ea"/>
              <a:cs typeface="+mn-cs"/>
            </a:endParaRPr>
          </a:p>
        </p:txBody>
      </p:sp>
      <p:sp>
        <p:nvSpPr>
          <p:cNvPr id="5" name="Footer Placeholder 4">
            <a:extLst>
              <a:ext uri="{FF2B5EF4-FFF2-40B4-BE49-F238E27FC236}">
                <a16:creationId xmlns:a16="http://schemas.microsoft.com/office/drawing/2014/main" id="{FCC97289-7449-6B4C-8608-AED7C887C7EE}"/>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a:ea typeface="+mn-ea"/>
                <a:cs typeface="+mn-cs"/>
              </a:rPr>
              <a:t>Ensuring a Human Resource Strategy</a:t>
            </a:r>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Tree>
    <p:extLst>
      <p:ext uri="{BB962C8B-B14F-4D97-AF65-F5344CB8AC3E}">
        <p14:creationId xmlns:p14="http://schemas.microsoft.com/office/powerpoint/2010/main" val="36396734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9403110-1DF3-47AE-88B6-09235925DF22}"/>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AF411245-A008-496C-9F75-1D794B5EEBE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003C6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09A4732-D9D2-445D-B973-79E4F9F8CBE3}"/>
              </a:ext>
            </a:extLst>
          </p:cNvPr>
          <p:cNvSpPr>
            <a:spLocks noGrp="1"/>
          </p:cNvSpPr>
          <p:nvPr>
            <p:ph type="title"/>
          </p:nvPr>
        </p:nvSpPr>
        <p:spPr>
          <a:xfrm>
            <a:off x="1110655" y="2590800"/>
            <a:ext cx="9970689" cy="1475672"/>
          </a:xfrm>
        </p:spPr>
        <p:txBody>
          <a:bodyPr/>
          <a:lstStyle/>
          <a:p>
            <a:pPr algn="ctr"/>
            <a:r>
              <a:rPr lang="en-US" dirty="0">
                <a:latin typeface="Open Sans" panose="020B0806030504020204" pitchFamily="34" charset="0"/>
                <a:ea typeface="Open Sans" panose="020B0806030504020204" pitchFamily="34" charset="0"/>
                <a:cs typeface="Open Sans" panose="020B0806030504020204" pitchFamily="34" charset="0"/>
              </a:rPr>
              <a:t>THANK YOU TO ALL COMMUNITY HEALTH CENTERS</a:t>
            </a:r>
          </a:p>
        </p:txBody>
      </p:sp>
      <p:sp>
        <p:nvSpPr>
          <p:cNvPr id="8" name="Text Placeholder 7">
            <a:extLst>
              <a:ext uri="{FF2B5EF4-FFF2-40B4-BE49-F238E27FC236}">
                <a16:creationId xmlns:a16="http://schemas.microsoft.com/office/drawing/2014/main" id="{65DA9FB1-AF3F-4A79-9BCE-A3B8530888F4}"/>
              </a:ext>
            </a:extLst>
          </p:cNvPr>
          <p:cNvSpPr>
            <a:spLocks noGrp="1"/>
          </p:cNvSpPr>
          <p:nvPr>
            <p:ph type="body" sz="quarter" idx="22"/>
          </p:nvPr>
        </p:nvSpPr>
        <p:spPr>
          <a:xfrm>
            <a:off x="773511" y="4825926"/>
            <a:ext cx="10580289" cy="1336145"/>
          </a:xfrm>
        </p:spPr>
        <p:txBody>
          <a:bodyPr anchor="ctr">
            <a:normAutofit/>
          </a:bodyPr>
          <a:lstStyle/>
          <a:p>
            <a:pPr marL="0" indent="0" algn="ctr">
              <a:buNone/>
            </a:pPr>
            <a:r>
              <a:rPr lang="en-US" sz="4400" b="1" dirty="0"/>
              <a:t>#</a:t>
            </a:r>
            <a:r>
              <a:rPr lang="en-US" sz="4400" b="1" dirty="0" err="1"/>
              <a:t>ThankYouCHCs</a:t>
            </a:r>
            <a:endParaRPr lang="en-US" sz="4400" b="1" dirty="0"/>
          </a:p>
        </p:txBody>
      </p:sp>
      <p:pic>
        <p:nvPicPr>
          <p:cNvPr id="11" name="Picture 10" descr="A picture containing drawing&#10;&#10;Description automatically generated">
            <a:extLst>
              <a:ext uri="{FF2B5EF4-FFF2-40B4-BE49-F238E27FC236}">
                <a16:creationId xmlns:a16="http://schemas.microsoft.com/office/drawing/2014/main" id="{AF027D0E-36F6-42FF-8368-162F28D34F3A}"/>
              </a:ext>
            </a:extLst>
          </p:cNvPr>
          <p:cNvPicPr>
            <a:picLocks noChangeAspect="1"/>
          </p:cNvPicPr>
          <p:nvPr/>
        </p:nvPicPr>
        <p:blipFill>
          <a:blip r:embed="rId2"/>
          <a:stretch>
            <a:fillRect/>
          </a:stretch>
        </p:blipFill>
        <p:spPr>
          <a:xfrm>
            <a:off x="3543300" y="877363"/>
            <a:ext cx="5029200" cy="1333710"/>
          </a:xfrm>
          <a:prstGeom prst="rect">
            <a:avLst/>
          </a:prstGeom>
        </p:spPr>
      </p:pic>
    </p:spTree>
    <p:extLst>
      <p:ext uri="{BB962C8B-B14F-4D97-AF65-F5344CB8AC3E}">
        <p14:creationId xmlns:p14="http://schemas.microsoft.com/office/powerpoint/2010/main" val="2338151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762643-65E5-44F2-9A40-92D34E19B012}"/>
              </a:ext>
            </a:extLst>
          </p:cNvPr>
          <p:cNvSpPr>
            <a:spLocks noGrp="1"/>
          </p:cNvSpPr>
          <p:nvPr>
            <p:ph type="title"/>
          </p:nvPr>
        </p:nvSpPr>
        <p:spPr>
          <a:xfrm>
            <a:off x="773511" y="624979"/>
            <a:ext cx="9894489" cy="670421"/>
          </a:xfrm>
        </p:spPr>
        <p:txBody>
          <a:bodyPr/>
          <a:lstStyle/>
          <a:p>
            <a:r>
              <a:rPr lang="en-US" dirty="0"/>
              <a:t>ASKING </a:t>
            </a:r>
            <a:r>
              <a:rPr lang="en-US" dirty="0">
                <a:solidFill>
                  <a:schemeClr val="accent4"/>
                </a:solidFill>
              </a:rPr>
              <a:t>QUESTIONS</a:t>
            </a:r>
            <a:r>
              <a:rPr lang="en-US" dirty="0"/>
              <a:t> VIA CHAT BOX</a:t>
            </a:r>
          </a:p>
        </p:txBody>
      </p:sp>
      <p:sp>
        <p:nvSpPr>
          <p:cNvPr id="6" name="Text Placeholder 5">
            <a:extLst>
              <a:ext uri="{FF2B5EF4-FFF2-40B4-BE49-F238E27FC236}">
                <a16:creationId xmlns:a16="http://schemas.microsoft.com/office/drawing/2014/main" id="{88E08E47-71CF-4E91-9E2E-DFB0C9E3F999}"/>
              </a:ext>
            </a:extLst>
          </p:cNvPr>
          <p:cNvSpPr>
            <a:spLocks noGrp="1"/>
          </p:cNvSpPr>
          <p:nvPr>
            <p:ph type="body" sz="quarter" idx="21"/>
          </p:nvPr>
        </p:nvSpPr>
        <p:spPr>
          <a:xfrm>
            <a:off x="773512" y="1684199"/>
            <a:ext cx="5932088" cy="4276093"/>
          </a:xfrm>
        </p:spPr>
        <p:txBody>
          <a:bodyPr>
            <a:normAutofit fontScale="85000" lnSpcReduction="10000"/>
          </a:bodyPr>
          <a:lstStyle/>
          <a:p>
            <a:pPr marL="514350" indent="-514350">
              <a:buFont typeface="+mj-lt"/>
              <a:buAutoNum type="arabicPeriod"/>
            </a:pPr>
            <a:r>
              <a:rPr lang="en-US" sz="3000" b="1" dirty="0"/>
              <a:t>The chat feature </a:t>
            </a:r>
            <a:r>
              <a:rPr lang="en-US" sz="3000" dirty="0"/>
              <a:t>is available to ask questions or make comments anytime.</a:t>
            </a:r>
          </a:p>
          <a:p>
            <a:pPr marL="514350" indent="-514350">
              <a:buFont typeface="+mj-lt"/>
              <a:buAutoNum type="arabicPeriod"/>
            </a:pPr>
            <a:endParaRPr lang="en-US" sz="3000" dirty="0"/>
          </a:p>
          <a:p>
            <a:pPr marL="514350" indent="-514350">
              <a:buFont typeface="+mj-lt"/>
              <a:buAutoNum type="arabicPeriod"/>
            </a:pPr>
            <a:r>
              <a:rPr lang="en-US" sz="3000" b="1" dirty="0"/>
              <a:t>Click the chat button </a:t>
            </a:r>
            <a:r>
              <a:rPr lang="en-US" sz="3000" dirty="0"/>
              <a:t>at the bottom of the WebEx window to open the chat box on the bottom righthand side of the window. </a:t>
            </a:r>
          </a:p>
          <a:p>
            <a:pPr marL="342900" indent="-342900">
              <a:buFont typeface="+mj-lt"/>
              <a:buAutoNum type="arabicPeriod"/>
            </a:pPr>
            <a:endParaRPr lang="en-US" sz="1300" dirty="0"/>
          </a:p>
          <a:p>
            <a:pPr marL="514350" indent="-514350">
              <a:buFont typeface="+mj-lt"/>
              <a:buAutoNum type="arabicPeriod"/>
            </a:pPr>
            <a:r>
              <a:rPr lang="en-US" sz="3000" b="1" dirty="0"/>
              <a:t>Choose “Everyone”, </a:t>
            </a:r>
            <a:r>
              <a:rPr lang="en-US" sz="3000" dirty="0"/>
              <a:t>as appropriate. </a:t>
            </a:r>
            <a:br>
              <a:rPr lang="en-US" sz="3000" dirty="0"/>
            </a:br>
            <a:r>
              <a:rPr lang="en-US" sz="3000" dirty="0"/>
              <a:t>- Type your question. </a:t>
            </a:r>
            <a:br>
              <a:rPr lang="en-US" sz="3000" dirty="0"/>
            </a:br>
            <a:r>
              <a:rPr lang="en-US" sz="3000" dirty="0"/>
              <a:t>- Click </a:t>
            </a:r>
            <a:r>
              <a:rPr lang="en-US" sz="3000" b="1" i="1" dirty="0"/>
              <a:t>“Enter” </a:t>
            </a:r>
            <a:r>
              <a:rPr lang="en-US" sz="3000" dirty="0"/>
              <a:t>to send your question. </a:t>
            </a:r>
          </a:p>
          <a:p>
            <a:pPr marL="514350" indent="-514350">
              <a:buFont typeface="+mj-lt"/>
              <a:buAutoNum type="arabicPeriod"/>
            </a:pPr>
            <a:endParaRPr lang="en-US" sz="1300" dirty="0"/>
          </a:p>
          <a:p>
            <a:pPr marL="0" indent="0">
              <a:buNone/>
            </a:pPr>
            <a:endParaRPr lang="en-US" sz="3000" dirty="0"/>
          </a:p>
          <a:p>
            <a:endParaRPr lang="en-US" dirty="0">
              <a:solidFill>
                <a:srgbClr val="002060"/>
              </a:solidFill>
              <a:latin typeface="Calibri" panose="020F0502020204030204" pitchFamily="34" charset="0"/>
              <a:cs typeface="Calibri" panose="020F0502020204030204" pitchFamily="34" charset="0"/>
            </a:endParaRPr>
          </a:p>
          <a:p>
            <a:pPr marL="0" indent="0">
              <a:buNone/>
            </a:pPr>
            <a:endParaRPr lang="en-US" dirty="0"/>
          </a:p>
        </p:txBody>
      </p:sp>
      <p:sp>
        <p:nvSpPr>
          <p:cNvPr id="2" name="Footer Placeholder 1">
            <a:extLst>
              <a:ext uri="{FF2B5EF4-FFF2-40B4-BE49-F238E27FC236}">
                <a16:creationId xmlns:a16="http://schemas.microsoft.com/office/drawing/2014/main" id="{F43D20E4-7950-48C4-9654-4616234E7924}"/>
              </a:ext>
            </a:extLst>
          </p:cNvPr>
          <p:cNvSpPr>
            <a:spLocks noGrp="1"/>
          </p:cNvSpPr>
          <p:nvPr>
            <p:ph type="ftr" sz="quarter" idx="4294967295"/>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ＭＳ Ｐゴシック" charset="0"/>
                <a:cs typeface="+mn-cs"/>
              </a:rPr>
              <a:t>www.nachc.org</a:t>
            </a:r>
          </a:p>
        </p:txBody>
      </p:sp>
      <p:sp>
        <p:nvSpPr>
          <p:cNvPr id="3" name="Slide Number Placeholder 2">
            <a:extLst>
              <a:ext uri="{FF2B5EF4-FFF2-40B4-BE49-F238E27FC236}">
                <a16:creationId xmlns:a16="http://schemas.microsoft.com/office/drawing/2014/main" id="{F299975D-792C-4D60-89B2-ACF5133F50F6}"/>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CA3"/>
                </a:solidFill>
                <a:effectLst/>
                <a:uLnTx/>
                <a:uFillTx/>
                <a:latin typeface="Calibri" panose="020F0502020204030204"/>
                <a:ea typeface="ＭＳ Ｐゴシック" charset="0"/>
                <a:cs typeface="+mn-cs"/>
              </a:rPr>
              <a:t>|</a:t>
            </a: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ＭＳ Ｐゴシック" charset="0"/>
                <a:cs typeface="+mn-cs"/>
              </a:rPr>
              <a:t> </a:t>
            </a:r>
            <a:fld id="{E1AB07C4-F4AD-C942-BAEA-67B4CA5A8891}" type="slidenum">
              <a:rPr kumimoji="0" lang="en-US" sz="1200" b="0" i="0" u="none" strike="noStrike" kern="1200" cap="none" spc="0" normalizeH="0" baseline="0" noProof="0" smtClean="0">
                <a:ln>
                  <a:noFill/>
                </a:ln>
                <a:solidFill>
                  <a:srgbClr val="003C69"/>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3C69"/>
              </a:solidFill>
              <a:effectLst/>
              <a:uLnTx/>
              <a:uFillTx/>
              <a:latin typeface="Calibri" panose="020F0502020204030204"/>
              <a:ea typeface="ＭＳ Ｐゴシック" charset="0"/>
              <a:cs typeface="+mn-cs"/>
            </a:endParaRPr>
          </a:p>
        </p:txBody>
      </p:sp>
      <p:pic>
        <p:nvPicPr>
          <p:cNvPr id="5" name="Picture 4">
            <a:extLst>
              <a:ext uri="{FF2B5EF4-FFF2-40B4-BE49-F238E27FC236}">
                <a16:creationId xmlns:a16="http://schemas.microsoft.com/office/drawing/2014/main" id="{25672F50-69BB-4655-8B42-8F525AAFA335}"/>
              </a:ext>
            </a:extLst>
          </p:cNvPr>
          <p:cNvPicPr>
            <a:picLocks noChangeAspect="1"/>
          </p:cNvPicPr>
          <p:nvPr/>
        </p:nvPicPr>
        <p:blipFill>
          <a:blip r:embed="rId2"/>
          <a:stretch>
            <a:fillRect/>
          </a:stretch>
        </p:blipFill>
        <p:spPr>
          <a:xfrm>
            <a:off x="6858000" y="1447800"/>
            <a:ext cx="5181600" cy="4324350"/>
          </a:xfrm>
          <a:prstGeom prst="rect">
            <a:avLst/>
          </a:prstGeom>
        </p:spPr>
      </p:pic>
      <p:sp>
        <p:nvSpPr>
          <p:cNvPr id="9" name="Arrow: Up 8">
            <a:extLst>
              <a:ext uri="{FF2B5EF4-FFF2-40B4-BE49-F238E27FC236}">
                <a16:creationId xmlns:a16="http://schemas.microsoft.com/office/drawing/2014/main" id="{AD7A4D6C-4892-419A-BBB4-8AA466247DF9}"/>
              </a:ext>
            </a:extLst>
          </p:cNvPr>
          <p:cNvSpPr/>
          <p:nvPr/>
        </p:nvSpPr>
        <p:spPr>
          <a:xfrm rot="5400000">
            <a:off x="6636929" y="1241732"/>
            <a:ext cx="442141" cy="100667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Arrow: Up 9">
            <a:extLst>
              <a:ext uri="{FF2B5EF4-FFF2-40B4-BE49-F238E27FC236}">
                <a16:creationId xmlns:a16="http://schemas.microsoft.com/office/drawing/2014/main" id="{E2E424B1-4CA9-4734-A2D1-16EC7F4E12BD}"/>
              </a:ext>
            </a:extLst>
          </p:cNvPr>
          <p:cNvSpPr/>
          <p:nvPr/>
        </p:nvSpPr>
        <p:spPr>
          <a:xfrm rot="10800000">
            <a:off x="10698760" y="4495800"/>
            <a:ext cx="342900" cy="5925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8B632F5-017F-4B51-A7B0-4E38029803C9}"/>
              </a:ext>
            </a:extLst>
          </p:cNvPr>
          <p:cNvPicPr>
            <a:picLocks noChangeAspect="1"/>
          </p:cNvPicPr>
          <p:nvPr/>
        </p:nvPicPr>
        <p:blipFill>
          <a:blip r:embed="rId3"/>
          <a:stretch>
            <a:fillRect/>
          </a:stretch>
        </p:blipFill>
        <p:spPr>
          <a:xfrm rot="16200000">
            <a:off x="7029092" y="3724642"/>
            <a:ext cx="359695" cy="682811"/>
          </a:xfrm>
          <a:prstGeom prst="rect">
            <a:avLst/>
          </a:prstGeom>
        </p:spPr>
      </p:pic>
    </p:spTree>
    <p:extLst>
      <p:ext uri="{BB962C8B-B14F-4D97-AF65-F5344CB8AC3E}">
        <p14:creationId xmlns:p14="http://schemas.microsoft.com/office/powerpoint/2010/main" val="3982778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E9172-DE5B-4B91-A54E-79DA1E9EB219}"/>
              </a:ext>
            </a:extLst>
          </p:cNvPr>
          <p:cNvSpPr>
            <a:spLocks noGrp="1"/>
          </p:cNvSpPr>
          <p:nvPr>
            <p:ph type="title"/>
          </p:nvPr>
        </p:nvSpPr>
        <p:spPr/>
        <p:txBody>
          <a:bodyPr/>
          <a:lstStyle/>
          <a:p>
            <a:r>
              <a:rPr lang="en-US" dirty="0"/>
              <a:t>Friendly Reminders</a:t>
            </a:r>
          </a:p>
        </p:txBody>
      </p:sp>
      <p:sp>
        <p:nvSpPr>
          <p:cNvPr id="3" name="Text Placeholder 2">
            <a:extLst>
              <a:ext uri="{FF2B5EF4-FFF2-40B4-BE49-F238E27FC236}">
                <a16:creationId xmlns:a16="http://schemas.microsoft.com/office/drawing/2014/main" id="{903C8B23-1A43-417D-883C-E75C52D189B9}"/>
              </a:ext>
            </a:extLst>
          </p:cNvPr>
          <p:cNvSpPr>
            <a:spLocks noGrp="1"/>
          </p:cNvSpPr>
          <p:nvPr>
            <p:ph type="body" sz="quarter" idx="21"/>
          </p:nvPr>
        </p:nvSpPr>
        <p:spPr>
          <a:xfrm>
            <a:off x="773511" y="1608922"/>
            <a:ext cx="5093191" cy="4277259"/>
          </a:xfrm>
        </p:spPr>
        <p:txBody>
          <a:bodyPr>
            <a:normAutofit/>
          </a:bodyPr>
          <a:lstStyle/>
          <a:p>
            <a:r>
              <a:rPr lang="en-US" sz="2400" dirty="0"/>
              <a:t>Today’s Event is being </a:t>
            </a:r>
            <a:r>
              <a:rPr lang="en-US" sz="2400" b="1" dirty="0"/>
              <a:t>RECORDED</a:t>
            </a:r>
          </a:p>
          <a:p>
            <a:r>
              <a:rPr lang="en-US" sz="2400" dirty="0"/>
              <a:t>All attendee lines have been </a:t>
            </a:r>
            <a:r>
              <a:rPr lang="en-US" sz="2400" b="1" dirty="0"/>
              <a:t>MUTED</a:t>
            </a:r>
          </a:p>
          <a:p>
            <a:r>
              <a:rPr lang="en-US" sz="2400" dirty="0"/>
              <a:t>The </a:t>
            </a:r>
            <a:r>
              <a:rPr lang="en-US" sz="2400" b="1" dirty="0"/>
              <a:t>CHAT BOX </a:t>
            </a:r>
            <a:r>
              <a:rPr lang="en-US" sz="2400" dirty="0"/>
              <a:t>is open for the duration of this event</a:t>
            </a:r>
          </a:p>
          <a:p>
            <a:r>
              <a:rPr lang="en-US" sz="2400" dirty="0"/>
              <a:t>Questions from the </a:t>
            </a:r>
            <a:r>
              <a:rPr lang="en-US" sz="2400" b="1" dirty="0"/>
              <a:t>CHAT BOX </a:t>
            </a:r>
            <a:r>
              <a:rPr lang="en-US" sz="2400" dirty="0"/>
              <a:t>will be answered after the presentation is completed or in our FAQ document</a:t>
            </a:r>
          </a:p>
          <a:p>
            <a:r>
              <a:rPr lang="en-US" sz="2400" dirty="0"/>
              <a:t>You’ll be presented with a brief </a:t>
            </a:r>
            <a:r>
              <a:rPr lang="en-US" sz="2400" b="1" dirty="0"/>
              <a:t>SURVEY </a:t>
            </a:r>
            <a:r>
              <a:rPr lang="en-US" sz="2400" dirty="0"/>
              <a:t>after the event is completed</a:t>
            </a:r>
          </a:p>
        </p:txBody>
      </p:sp>
      <p:pic>
        <p:nvPicPr>
          <p:cNvPr id="4" name="Picture 3">
            <a:extLst>
              <a:ext uri="{FF2B5EF4-FFF2-40B4-BE49-F238E27FC236}">
                <a16:creationId xmlns:a16="http://schemas.microsoft.com/office/drawing/2014/main" id="{A802D5F2-904D-4DAE-8885-216E7882452B}"/>
              </a:ext>
            </a:extLst>
          </p:cNvPr>
          <p:cNvPicPr>
            <a:picLocks noChangeAspect="1"/>
          </p:cNvPicPr>
          <p:nvPr/>
        </p:nvPicPr>
        <p:blipFill>
          <a:blip r:embed="rId2"/>
          <a:stretch>
            <a:fillRect/>
          </a:stretch>
        </p:blipFill>
        <p:spPr>
          <a:xfrm>
            <a:off x="6325299" y="1546022"/>
            <a:ext cx="5637922" cy="3765956"/>
          </a:xfrm>
          <a:prstGeom prst="rect">
            <a:avLst/>
          </a:prstGeom>
        </p:spPr>
      </p:pic>
    </p:spTree>
    <p:extLst>
      <p:ext uri="{BB962C8B-B14F-4D97-AF65-F5344CB8AC3E}">
        <p14:creationId xmlns:p14="http://schemas.microsoft.com/office/powerpoint/2010/main" val="3634890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0E8E0D6-B330-44AA-BE22-F9FAD20B8DAA}"/>
              </a:ext>
            </a:extLst>
          </p:cNvPr>
          <p:cNvSpPr>
            <a:spLocks noGrp="1"/>
          </p:cNvSpPr>
          <p:nvPr>
            <p:ph type="ftr" sz="quarter" idx="11"/>
          </p:nvPr>
        </p:nvSpPr>
        <p:spPr/>
        <p:txBody>
          <a:bodyPr/>
          <a:lstStyle/>
          <a:p>
            <a:r>
              <a:rPr lang="en-US"/>
              <a:t>www.nachc.org</a:t>
            </a:r>
          </a:p>
        </p:txBody>
      </p:sp>
      <p:sp>
        <p:nvSpPr>
          <p:cNvPr id="3" name="Slide Number Placeholder 2">
            <a:extLst>
              <a:ext uri="{FF2B5EF4-FFF2-40B4-BE49-F238E27FC236}">
                <a16:creationId xmlns:a16="http://schemas.microsoft.com/office/drawing/2014/main" id="{EF1E6463-4901-4136-BE8D-DD98DD22E7E4}"/>
              </a:ext>
            </a:extLst>
          </p:cNvPr>
          <p:cNvSpPr>
            <a:spLocks noGrp="1"/>
          </p:cNvSpPr>
          <p:nvPr>
            <p:ph type="sldNum" sz="quarter" idx="12"/>
          </p:nvPr>
        </p:nvSpPr>
        <p:spPr/>
        <p:txBody>
          <a:bodyPr/>
          <a:lstStyle/>
          <a:p>
            <a:r>
              <a:rPr lang="en-US">
                <a:solidFill>
                  <a:schemeClr val="accent1"/>
                </a:solidFill>
              </a:rPr>
              <a:t>|</a:t>
            </a:r>
            <a:r>
              <a:rPr lang="en-US"/>
              <a:t> </a:t>
            </a:r>
            <a:fld id="{E1AB07C4-F4AD-C942-BAEA-67B4CA5A8891}" type="slidenum">
              <a:rPr lang="en-US" smtClean="0">
                <a:solidFill>
                  <a:schemeClr val="tx2"/>
                </a:solidFill>
              </a:rPr>
              <a:pPr/>
              <a:t>6</a:t>
            </a:fld>
            <a:endParaRPr lang="en-US" dirty="0">
              <a:solidFill>
                <a:schemeClr val="tx2"/>
              </a:solidFill>
            </a:endParaRPr>
          </a:p>
        </p:txBody>
      </p:sp>
      <p:sp>
        <p:nvSpPr>
          <p:cNvPr id="4" name="Title 3">
            <a:extLst>
              <a:ext uri="{FF2B5EF4-FFF2-40B4-BE49-F238E27FC236}">
                <a16:creationId xmlns:a16="http://schemas.microsoft.com/office/drawing/2014/main" id="{AFD96473-F9C3-43D5-AFF5-FB22E7FEA8FF}"/>
              </a:ext>
            </a:extLst>
          </p:cNvPr>
          <p:cNvSpPr>
            <a:spLocks noGrp="1"/>
          </p:cNvSpPr>
          <p:nvPr>
            <p:ph type="title"/>
          </p:nvPr>
        </p:nvSpPr>
        <p:spPr>
          <a:xfrm>
            <a:off x="773510" y="624979"/>
            <a:ext cx="10580289" cy="927374"/>
          </a:xfrm>
        </p:spPr>
        <p:txBody>
          <a:bodyPr/>
          <a:lstStyle/>
          <a:p>
            <a:r>
              <a:rPr lang="en-US" dirty="0"/>
              <a:t>Meet our presenters</a:t>
            </a:r>
          </a:p>
        </p:txBody>
      </p:sp>
      <p:pic>
        <p:nvPicPr>
          <p:cNvPr id="15" name="Picture Placeholder 14">
            <a:extLst>
              <a:ext uri="{FF2B5EF4-FFF2-40B4-BE49-F238E27FC236}">
                <a16:creationId xmlns:a16="http://schemas.microsoft.com/office/drawing/2014/main" id="{AA96CE31-51A7-446B-9850-6099C2637DB8}"/>
              </a:ext>
            </a:extLst>
          </p:cNvPr>
          <p:cNvPicPr>
            <a:picLocks noGrp="1" noChangeAspect="1"/>
          </p:cNvPicPr>
          <p:nvPr>
            <p:ph type="pic" sz="quarter" idx="24"/>
          </p:nvPr>
        </p:nvPicPr>
        <p:blipFill>
          <a:blip r:embed="rId2"/>
          <a:srcRect t="6015" b="6015"/>
          <a:stretch>
            <a:fillRect/>
          </a:stretch>
        </p:blipFill>
        <p:spPr>
          <a:xfrm>
            <a:off x="3063875" y="1676400"/>
            <a:ext cx="3038475" cy="2887663"/>
          </a:xfrm>
          <a:prstGeom prst="rect">
            <a:avLst/>
          </a:prstGeom>
        </p:spPr>
      </p:pic>
      <p:pic>
        <p:nvPicPr>
          <p:cNvPr id="16" name="Picture Placeholder 15">
            <a:extLst>
              <a:ext uri="{FF2B5EF4-FFF2-40B4-BE49-F238E27FC236}">
                <a16:creationId xmlns:a16="http://schemas.microsoft.com/office/drawing/2014/main" id="{DC58FCAD-679E-494B-BF95-7D4122D6307F}"/>
              </a:ext>
            </a:extLst>
          </p:cNvPr>
          <p:cNvPicPr>
            <a:picLocks noGrp="1" noChangeAspect="1"/>
          </p:cNvPicPr>
          <p:nvPr>
            <p:ph type="pic" sz="quarter" idx="26"/>
          </p:nvPr>
        </p:nvPicPr>
        <p:blipFill rotWithShape="1">
          <a:blip r:embed="rId3"/>
          <a:srcRect b="11852"/>
          <a:stretch/>
        </p:blipFill>
        <p:spPr>
          <a:xfrm>
            <a:off x="9153525" y="1676400"/>
            <a:ext cx="3038475" cy="2887663"/>
          </a:xfrm>
          <a:prstGeom prst="rect">
            <a:avLst/>
          </a:prstGeom>
        </p:spPr>
      </p:pic>
      <p:pic>
        <p:nvPicPr>
          <p:cNvPr id="14" name="Picture Placeholder 13">
            <a:extLst>
              <a:ext uri="{FF2B5EF4-FFF2-40B4-BE49-F238E27FC236}">
                <a16:creationId xmlns:a16="http://schemas.microsoft.com/office/drawing/2014/main" id="{52B47B43-3585-432E-ADCC-6BD0C1DF2F17}"/>
              </a:ext>
            </a:extLst>
          </p:cNvPr>
          <p:cNvPicPr>
            <a:picLocks noGrp="1" noChangeAspect="1"/>
          </p:cNvPicPr>
          <p:nvPr>
            <p:ph type="pic" sz="quarter" idx="27"/>
          </p:nvPr>
        </p:nvPicPr>
        <p:blipFill>
          <a:blip r:embed="rId4"/>
          <a:srcRect t="6015" b="6015"/>
          <a:stretch>
            <a:fillRect/>
          </a:stretch>
        </p:blipFill>
        <p:spPr>
          <a:xfrm>
            <a:off x="1588" y="1676400"/>
            <a:ext cx="3038475" cy="2887663"/>
          </a:xfrm>
          <a:prstGeom prst="rect">
            <a:avLst/>
          </a:prstGeom>
        </p:spPr>
      </p:pic>
      <p:sp>
        <p:nvSpPr>
          <p:cNvPr id="9" name="Text Placeholder 8">
            <a:extLst>
              <a:ext uri="{FF2B5EF4-FFF2-40B4-BE49-F238E27FC236}">
                <a16:creationId xmlns:a16="http://schemas.microsoft.com/office/drawing/2014/main" id="{7B48929A-C5C1-472A-A6C8-EC8C70143DA8}"/>
              </a:ext>
            </a:extLst>
          </p:cNvPr>
          <p:cNvSpPr>
            <a:spLocks noGrp="1"/>
          </p:cNvSpPr>
          <p:nvPr>
            <p:ph type="body" sz="quarter" idx="21"/>
          </p:nvPr>
        </p:nvSpPr>
        <p:spPr>
          <a:xfrm>
            <a:off x="152400" y="4800600"/>
            <a:ext cx="2848189" cy="1234099"/>
          </a:xfrm>
        </p:spPr>
        <p:txBody>
          <a:bodyPr>
            <a:normAutofit/>
          </a:bodyPr>
          <a:lstStyle/>
          <a:p>
            <a:pPr marL="0" indent="0">
              <a:buNone/>
            </a:pPr>
            <a:r>
              <a:rPr lang="en-US" sz="1500" b="1" dirty="0"/>
              <a:t>Amanda Cooper, MPH</a:t>
            </a:r>
          </a:p>
          <a:p>
            <a:pPr marL="0" indent="0">
              <a:buNone/>
            </a:pPr>
            <a:r>
              <a:rPr lang="en-US" sz="1500" dirty="0"/>
              <a:t>Planning Specialist</a:t>
            </a:r>
            <a:br>
              <a:rPr lang="en-US" sz="1500" dirty="0"/>
            </a:br>
            <a:r>
              <a:rPr lang="en-US" sz="1500" dirty="0"/>
              <a:t>Connect Consulting Services</a:t>
            </a:r>
          </a:p>
          <a:p>
            <a:pPr marL="0" indent="0">
              <a:buNone/>
            </a:pPr>
            <a:endParaRPr lang="en-US" dirty="0"/>
          </a:p>
        </p:txBody>
      </p:sp>
      <p:sp>
        <p:nvSpPr>
          <p:cNvPr id="10" name="Text Placeholder 9">
            <a:extLst>
              <a:ext uri="{FF2B5EF4-FFF2-40B4-BE49-F238E27FC236}">
                <a16:creationId xmlns:a16="http://schemas.microsoft.com/office/drawing/2014/main" id="{4F906A49-E8BA-4384-9D0E-E9BA38B5E712}"/>
              </a:ext>
            </a:extLst>
          </p:cNvPr>
          <p:cNvSpPr>
            <a:spLocks noGrp="1"/>
          </p:cNvSpPr>
          <p:nvPr>
            <p:ph type="body" sz="quarter" idx="28"/>
          </p:nvPr>
        </p:nvSpPr>
        <p:spPr>
          <a:xfrm>
            <a:off x="3063875" y="4800600"/>
            <a:ext cx="2968839" cy="1234099"/>
          </a:xfrm>
        </p:spPr>
        <p:txBody>
          <a:bodyPr>
            <a:normAutofit/>
          </a:bodyPr>
          <a:lstStyle/>
          <a:p>
            <a:pPr marL="0" indent="0">
              <a:buNone/>
            </a:pPr>
            <a:r>
              <a:rPr lang="en-US" sz="1500" b="1" dirty="0"/>
              <a:t>Anthony L. Hurley, MEP, CPP®, PCI®, PSP®, CPD</a:t>
            </a:r>
          </a:p>
          <a:p>
            <a:pPr marL="0" indent="0">
              <a:buNone/>
            </a:pPr>
            <a:r>
              <a:rPr lang="en-US" sz="1500" dirty="0"/>
              <a:t>Director, Emergency Management </a:t>
            </a:r>
            <a:br>
              <a:rPr lang="en-US" sz="1500" dirty="0"/>
            </a:br>
            <a:r>
              <a:rPr lang="en-US" sz="1500" dirty="0"/>
              <a:t>Connect Consulting Services</a:t>
            </a:r>
          </a:p>
          <a:p>
            <a:pPr marL="0" indent="0">
              <a:buNone/>
            </a:pPr>
            <a:endParaRPr lang="en-US" dirty="0"/>
          </a:p>
        </p:txBody>
      </p:sp>
      <p:sp>
        <p:nvSpPr>
          <p:cNvPr id="11" name="Text Placeholder 10">
            <a:extLst>
              <a:ext uri="{FF2B5EF4-FFF2-40B4-BE49-F238E27FC236}">
                <a16:creationId xmlns:a16="http://schemas.microsoft.com/office/drawing/2014/main" id="{D688F190-A4AC-4CDB-BE99-0F521A7194DD}"/>
              </a:ext>
            </a:extLst>
          </p:cNvPr>
          <p:cNvSpPr>
            <a:spLocks noGrp="1"/>
          </p:cNvSpPr>
          <p:nvPr>
            <p:ph type="body" sz="quarter" idx="29"/>
          </p:nvPr>
        </p:nvSpPr>
        <p:spPr>
          <a:xfrm>
            <a:off x="6096000" y="4800600"/>
            <a:ext cx="2981539" cy="1234100"/>
          </a:xfrm>
        </p:spPr>
        <p:txBody>
          <a:bodyPr/>
          <a:lstStyle/>
          <a:p>
            <a:pPr marL="0" indent="0">
              <a:buNone/>
            </a:pPr>
            <a:r>
              <a:rPr lang="en-US" sz="1500" b="1" dirty="0"/>
              <a:t>Nora O’Brien, MPA, CEM</a:t>
            </a:r>
          </a:p>
          <a:p>
            <a:pPr marL="0" indent="0">
              <a:buNone/>
            </a:pPr>
            <a:r>
              <a:rPr lang="en-US" sz="1500" dirty="0"/>
              <a:t>Founder and CEO</a:t>
            </a:r>
            <a:br>
              <a:rPr lang="en-US" sz="1500" dirty="0"/>
            </a:br>
            <a:r>
              <a:rPr lang="en-US" sz="1500" dirty="0"/>
              <a:t>Connect Consulting Services</a:t>
            </a:r>
          </a:p>
          <a:p>
            <a:pPr marL="0" indent="0">
              <a:buNone/>
            </a:pPr>
            <a:endParaRPr lang="en-US" dirty="0"/>
          </a:p>
          <a:p>
            <a:pPr marL="0" indent="0">
              <a:buNone/>
            </a:pPr>
            <a:endParaRPr lang="en-US" dirty="0"/>
          </a:p>
        </p:txBody>
      </p:sp>
      <p:sp>
        <p:nvSpPr>
          <p:cNvPr id="12" name="Text Placeholder 11">
            <a:extLst>
              <a:ext uri="{FF2B5EF4-FFF2-40B4-BE49-F238E27FC236}">
                <a16:creationId xmlns:a16="http://schemas.microsoft.com/office/drawing/2014/main" id="{13338E55-B333-4058-A79B-AC7526BA0FFD}"/>
              </a:ext>
            </a:extLst>
          </p:cNvPr>
          <p:cNvSpPr>
            <a:spLocks noGrp="1"/>
          </p:cNvSpPr>
          <p:nvPr>
            <p:ph type="body" sz="quarter" idx="30"/>
          </p:nvPr>
        </p:nvSpPr>
        <p:spPr>
          <a:xfrm>
            <a:off x="9140825" y="4800598"/>
            <a:ext cx="2898775" cy="1234099"/>
          </a:xfrm>
        </p:spPr>
        <p:txBody>
          <a:bodyPr>
            <a:normAutofit fontScale="92500" lnSpcReduction="10000"/>
          </a:bodyPr>
          <a:lstStyle/>
          <a:p>
            <a:pPr marL="0" indent="0">
              <a:buNone/>
            </a:pPr>
            <a:r>
              <a:rPr lang="en-US" b="1" dirty="0"/>
              <a:t>Gervean Williams</a:t>
            </a:r>
            <a:br>
              <a:rPr lang="en-US" b="1" dirty="0"/>
            </a:br>
            <a:br>
              <a:rPr lang="en-US" dirty="0"/>
            </a:br>
            <a:r>
              <a:rPr lang="en-US" dirty="0"/>
              <a:t>Director Health Center </a:t>
            </a:r>
            <a:br>
              <a:rPr lang="en-US" dirty="0"/>
            </a:br>
            <a:r>
              <a:rPr lang="en-US" dirty="0"/>
              <a:t>Financial Training</a:t>
            </a:r>
            <a:br>
              <a:rPr lang="en-US" dirty="0"/>
            </a:br>
            <a:r>
              <a:rPr lang="en-US" dirty="0" err="1"/>
              <a:t>Training</a:t>
            </a:r>
            <a:r>
              <a:rPr lang="en-US" dirty="0"/>
              <a:t> and Technical Assistance</a:t>
            </a:r>
            <a:br>
              <a:rPr lang="en-US" dirty="0"/>
            </a:br>
            <a:r>
              <a:rPr lang="en-US" dirty="0"/>
              <a:t>NACHC</a:t>
            </a:r>
          </a:p>
          <a:p>
            <a:pPr marL="0" indent="0">
              <a:buNone/>
            </a:pPr>
            <a:endParaRPr lang="en-US" dirty="0"/>
          </a:p>
        </p:txBody>
      </p:sp>
      <p:pic>
        <p:nvPicPr>
          <p:cNvPr id="19" name="Picture Placeholder 18">
            <a:extLst>
              <a:ext uri="{FF2B5EF4-FFF2-40B4-BE49-F238E27FC236}">
                <a16:creationId xmlns:a16="http://schemas.microsoft.com/office/drawing/2014/main" id="{4666D45F-0DAA-487A-A361-54D10D552C47}"/>
              </a:ext>
            </a:extLst>
          </p:cNvPr>
          <p:cNvPicPr>
            <a:picLocks noGrp="1" noChangeAspect="1"/>
          </p:cNvPicPr>
          <p:nvPr>
            <p:ph type="pic" sz="quarter" idx="25"/>
          </p:nvPr>
        </p:nvPicPr>
        <p:blipFill>
          <a:blip r:embed="rId5"/>
          <a:srcRect t="2482" b="2482"/>
          <a:stretch>
            <a:fillRect/>
          </a:stretch>
        </p:blipFill>
        <p:spPr>
          <a:xfrm>
            <a:off x="6102350" y="1676400"/>
            <a:ext cx="3038475" cy="2887663"/>
          </a:xfrm>
          <a:prstGeom prst="rect">
            <a:avLst/>
          </a:prstGeom>
        </p:spPr>
      </p:pic>
    </p:spTree>
    <p:extLst>
      <p:ext uri="{BB962C8B-B14F-4D97-AF65-F5344CB8AC3E}">
        <p14:creationId xmlns:p14="http://schemas.microsoft.com/office/powerpoint/2010/main" val="2716691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180E61-08A3-FC44-BCF6-5DB8CFE745C5}"/>
              </a:ext>
            </a:extLst>
          </p:cNvPr>
          <p:cNvSpPr txBox="1">
            <a:spLocks/>
          </p:cNvSpPr>
          <p:nvPr/>
        </p:nvSpPr>
        <p:spPr bwMode="auto">
          <a:xfrm>
            <a:off x="699247" y="1927654"/>
            <a:ext cx="5396753" cy="320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4000" b="1" kern="1200">
                <a:solidFill>
                  <a:schemeClr val="bg2"/>
                </a:solidFill>
                <a:latin typeface="+mj-lt"/>
                <a:ea typeface="+mj-ea"/>
                <a:cs typeface="+mj-cs"/>
              </a:defRPr>
            </a:lvl1pPr>
            <a:lvl2pPr algn="l" rtl="0" eaLnBrk="1" fontAlgn="base" hangingPunct="1">
              <a:lnSpc>
                <a:spcPct val="90000"/>
              </a:lnSpc>
              <a:spcBef>
                <a:spcPct val="0"/>
              </a:spcBef>
              <a:spcAft>
                <a:spcPct val="0"/>
              </a:spcAft>
              <a:defRPr sz="4000">
                <a:solidFill>
                  <a:schemeClr val="tx1"/>
                </a:solidFill>
                <a:latin typeface="Calibri" panose="020F0502020204030204" pitchFamily="34" charset="0"/>
              </a:defRPr>
            </a:lvl2pPr>
            <a:lvl3pPr algn="l" rtl="0" eaLnBrk="1" fontAlgn="base" hangingPunct="1">
              <a:lnSpc>
                <a:spcPct val="90000"/>
              </a:lnSpc>
              <a:spcBef>
                <a:spcPct val="0"/>
              </a:spcBef>
              <a:spcAft>
                <a:spcPct val="0"/>
              </a:spcAft>
              <a:defRPr sz="4000">
                <a:solidFill>
                  <a:schemeClr val="tx1"/>
                </a:solidFill>
                <a:latin typeface="Calibri" panose="020F0502020204030204" pitchFamily="34" charset="0"/>
              </a:defRPr>
            </a:lvl3pPr>
            <a:lvl4pPr algn="l" rtl="0" eaLnBrk="1" fontAlgn="base" hangingPunct="1">
              <a:lnSpc>
                <a:spcPct val="90000"/>
              </a:lnSpc>
              <a:spcBef>
                <a:spcPct val="0"/>
              </a:spcBef>
              <a:spcAft>
                <a:spcPct val="0"/>
              </a:spcAft>
              <a:defRPr sz="4000">
                <a:solidFill>
                  <a:schemeClr val="tx1"/>
                </a:solidFill>
                <a:latin typeface="Calibri" panose="020F0502020204030204" pitchFamily="34" charset="0"/>
              </a:defRPr>
            </a:lvl4pPr>
            <a:lvl5pPr algn="l" rtl="0" eaLnBrk="1" fontAlgn="base" hangingPunct="1">
              <a:lnSpc>
                <a:spcPct val="90000"/>
              </a:lnSpc>
              <a:spcBef>
                <a:spcPct val="0"/>
              </a:spcBef>
              <a:spcAft>
                <a:spcPct val="0"/>
              </a:spcAft>
              <a:defRPr sz="4000">
                <a:solidFill>
                  <a:schemeClr val="tx1"/>
                </a:solidFill>
                <a:latin typeface="Calibri" panose="020F0502020204030204" pitchFamily="34" charset="0"/>
              </a:defRPr>
            </a:lvl5pPr>
            <a:lvl6pPr marL="457200" algn="l" rtl="0" eaLnBrk="1" fontAlgn="base" hangingPunct="1">
              <a:lnSpc>
                <a:spcPct val="90000"/>
              </a:lnSpc>
              <a:spcBef>
                <a:spcPct val="0"/>
              </a:spcBef>
              <a:spcAft>
                <a:spcPct val="0"/>
              </a:spcAft>
              <a:defRPr sz="4000">
                <a:solidFill>
                  <a:schemeClr val="tx1"/>
                </a:solidFill>
                <a:latin typeface="Calibri" panose="020F0502020204030204" pitchFamily="34" charset="0"/>
              </a:defRPr>
            </a:lvl6pPr>
            <a:lvl7pPr marL="914400" algn="l" rtl="0" eaLnBrk="1" fontAlgn="base" hangingPunct="1">
              <a:lnSpc>
                <a:spcPct val="90000"/>
              </a:lnSpc>
              <a:spcBef>
                <a:spcPct val="0"/>
              </a:spcBef>
              <a:spcAft>
                <a:spcPct val="0"/>
              </a:spcAft>
              <a:defRPr sz="4000">
                <a:solidFill>
                  <a:schemeClr val="tx1"/>
                </a:solidFill>
                <a:latin typeface="Calibri" panose="020F0502020204030204" pitchFamily="34" charset="0"/>
              </a:defRPr>
            </a:lvl7pPr>
            <a:lvl8pPr marL="1371600" algn="l" rtl="0" eaLnBrk="1" fontAlgn="base" hangingPunct="1">
              <a:lnSpc>
                <a:spcPct val="90000"/>
              </a:lnSpc>
              <a:spcBef>
                <a:spcPct val="0"/>
              </a:spcBef>
              <a:spcAft>
                <a:spcPct val="0"/>
              </a:spcAft>
              <a:defRPr sz="4000">
                <a:solidFill>
                  <a:schemeClr val="tx1"/>
                </a:solidFill>
                <a:latin typeface="Calibri" panose="020F0502020204030204" pitchFamily="34" charset="0"/>
              </a:defRPr>
            </a:lvl8pPr>
            <a:lvl9pPr marL="1828800" algn="l" rtl="0" eaLnBrk="1" fontAlgn="base" hangingPunct="1">
              <a:lnSpc>
                <a:spcPct val="90000"/>
              </a:lnSpc>
              <a:spcBef>
                <a:spcPct val="0"/>
              </a:spcBef>
              <a:spcAft>
                <a:spcPct val="0"/>
              </a:spcAft>
              <a:defRPr sz="4000">
                <a:solidFill>
                  <a:schemeClr val="tx1"/>
                </a:solidFill>
                <a:latin typeface="Calibri" panose="020F0502020204030204" pitchFamily="34" charset="0"/>
              </a:defRPr>
            </a:lvl9pPr>
          </a:lstStyle>
          <a:p>
            <a:pPr marL="0" marR="0" lvl="0" indent="0" algn="l" defTabSz="914400" rtl="0" eaLnBrk="1" fontAlgn="base" latinLnBrk="0" hangingPunct="1">
              <a:lnSpc>
                <a:spcPts val="6000"/>
              </a:lnSpc>
              <a:spcBef>
                <a:spcPct val="0"/>
              </a:spcBef>
              <a:spcAft>
                <a:spcPct val="0"/>
              </a:spcAft>
              <a:buClrTx/>
              <a:buSzTx/>
              <a:buFontTx/>
              <a:buNone/>
              <a:tabLst/>
              <a:defRPr/>
            </a:pPr>
            <a:r>
              <a:rPr kumimoji="0" lang="en-US" sz="6600" b="1" i="0" u="none" strike="noStrike" kern="1200" cap="none" spc="130" normalizeH="0" baseline="0" noProof="0" dirty="0">
                <a:ln>
                  <a:noFill/>
                </a:ln>
                <a:solidFill>
                  <a:srgbClr val="779803"/>
                </a:solidFill>
                <a:effectLst/>
                <a:uLnTx/>
                <a:uFillTx/>
                <a:latin typeface="Calibri" panose="020F0502020204030204" pitchFamily="34" charset="0"/>
                <a:ea typeface="Open Sans" panose="020B0606030504020204" pitchFamily="34" charset="0"/>
                <a:cs typeface="Calibri" panose="020F0502020204030204" pitchFamily="34" charset="0"/>
              </a:rPr>
              <a:t>ENSURING </a:t>
            </a:r>
            <a:br>
              <a:rPr kumimoji="0" lang="en-US" sz="6600" b="1" i="0" u="none" strike="noStrike" kern="1200" cap="none" spc="130" normalizeH="0" baseline="0" noProof="0" dirty="0">
                <a:ln>
                  <a:noFill/>
                </a:ln>
                <a:solidFill>
                  <a:srgbClr val="779803"/>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6600" b="1" i="0" u="none" strike="noStrike" kern="1200" cap="none" spc="130" normalizeH="0" baseline="0" noProof="0" dirty="0">
                <a:ln>
                  <a:noFill/>
                </a:ln>
                <a:solidFill>
                  <a:srgbClr val="779803"/>
                </a:solidFill>
                <a:effectLst/>
                <a:uLnTx/>
                <a:uFillTx/>
                <a:latin typeface="Calibri" panose="020F0502020204030204" pitchFamily="34" charset="0"/>
                <a:ea typeface="Open Sans" panose="020B0606030504020204" pitchFamily="34" charset="0"/>
                <a:cs typeface="Calibri" panose="020F0502020204030204" pitchFamily="34" charset="0"/>
              </a:rPr>
              <a:t>A HUMAN RESOURCES STRATEGY</a:t>
            </a:r>
          </a:p>
        </p:txBody>
      </p:sp>
      <p:sp>
        <p:nvSpPr>
          <p:cNvPr id="7" name="Title 1">
            <a:extLst>
              <a:ext uri="{FF2B5EF4-FFF2-40B4-BE49-F238E27FC236}">
                <a16:creationId xmlns:a16="http://schemas.microsoft.com/office/drawing/2014/main" id="{57D787D4-3E80-B24A-84C4-E15DD4B27890}"/>
              </a:ext>
            </a:extLst>
          </p:cNvPr>
          <p:cNvSpPr txBox="1">
            <a:spLocks/>
          </p:cNvSpPr>
          <p:nvPr/>
        </p:nvSpPr>
        <p:spPr>
          <a:xfrm>
            <a:off x="1068196" y="763573"/>
            <a:ext cx="5579739" cy="344737"/>
          </a:xfrm>
          <a:prstGeom prst="rect">
            <a:avLst/>
          </a:prstGeom>
        </p:spPr>
        <p:txBody>
          <a:bodyPr>
            <a:noAutofit/>
          </a:bodyPr>
          <a:lstStyle>
            <a:lvl1pPr algn="l" rtl="0" eaLnBrk="1" fontAlgn="base" hangingPunct="1">
              <a:lnSpc>
                <a:spcPct val="90000"/>
              </a:lnSpc>
              <a:spcBef>
                <a:spcPct val="0"/>
              </a:spcBef>
              <a:spcAft>
                <a:spcPct val="0"/>
              </a:spcAft>
              <a:defRPr sz="4000" kern="1200">
                <a:solidFill>
                  <a:schemeClr val="tx1"/>
                </a:solidFill>
                <a:latin typeface="+mj-lt"/>
                <a:ea typeface="+mj-ea"/>
                <a:cs typeface="+mj-cs"/>
              </a:defRPr>
            </a:lvl1pPr>
            <a:lvl2pPr algn="l" rtl="0" eaLnBrk="1" fontAlgn="base" hangingPunct="1">
              <a:lnSpc>
                <a:spcPct val="90000"/>
              </a:lnSpc>
              <a:spcBef>
                <a:spcPct val="0"/>
              </a:spcBef>
              <a:spcAft>
                <a:spcPct val="0"/>
              </a:spcAft>
              <a:defRPr sz="4000">
                <a:solidFill>
                  <a:schemeClr val="tx1"/>
                </a:solidFill>
                <a:latin typeface="Calibri" panose="020F0502020204030204" pitchFamily="34" charset="0"/>
              </a:defRPr>
            </a:lvl2pPr>
            <a:lvl3pPr algn="l" rtl="0" eaLnBrk="1" fontAlgn="base" hangingPunct="1">
              <a:lnSpc>
                <a:spcPct val="90000"/>
              </a:lnSpc>
              <a:spcBef>
                <a:spcPct val="0"/>
              </a:spcBef>
              <a:spcAft>
                <a:spcPct val="0"/>
              </a:spcAft>
              <a:defRPr sz="4000">
                <a:solidFill>
                  <a:schemeClr val="tx1"/>
                </a:solidFill>
                <a:latin typeface="Calibri" panose="020F0502020204030204" pitchFamily="34" charset="0"/>
              </a:defRPr>
            </a:lvl3pPr>
            <a:lvl4pPr algn="l" rtl="0" eaLnBrk="1" fontAlgn="base" hangingPunct="1">
              <a:lnSpc>
                <a:spcPct val="90000"/>
              </a:lnSpc>
              <a:spcBef>
                <a:spcPct val="0"/>
              </a:spcBef>
              <a:spcAft>
                <a:spcPct val="0"/>
              </a:spcAft>
              <a:defRPr sz="4000">
                <a:solidFill>
                  <a:schemeClr val="tx1"/>
                </a:solidFill>
                <a:latin typeface="Calibri" panose="020F0502020204030204" pitchFamily="34" charset="0"/>
              </a:defRPr>
            </a:lvl4pPr>
            <a:lvl5pPr algn="l" rtl="0" eaLnBrk="1" fontAlgn="base" hangingPunct="1">
              <a:lnSpc>
                <a:spcPct val="90000"/>
              </a:lnSpc>
              <a:spcBef>
                <a:spcPct val="0"/>
              </a:spcBef>
              <a:spcAft>
                <a:spcPct val="0"/>
              </a:spcAft>
              <a:defRPr sz="4000">
                <a:solidFill>
                  <a:schemeClr val="tx1"/>
                </a:solidFill>
                <a:latin typeface="Calibri" panose="020F0502020204030204" pitchFamily="34" charset="0"/>
              </a:defRPr>
            </a:lvl5pPr>
            <a:lvl6pPr marL="457200" algn="l" rtl="0" eaLnBrk="1" fontAlgn="base" hangingPunct="1">
              <a:lnSpc>
                <a:spcPct val="90000"/>
              </a:lnSpc>
              <a:spcBef>
                <a:spcPct val="0"/>
              </a:spcBef>
              <a:spcAft>
                <a:spcPct val="0"/>
              </a:spcAft>
              <a:defRPr sz="4000">
                <a:solidFill>
                  <a:schemeClr val="tx1"/>
                </a:solidFill>
                <a:latin typeface="Calibri" panose="020F0502020204030204" pitchFamily="34" charset="0"/>
              </a:defRPr>
            </a:lvl6pPr>
            <a:lvl7pPr marL="914400" algn="l" rtl="0" eaLnBrk="1" fontAlgn="base" hangingPunct="1">
              <a:lnSpc>
                <a:spcPct val="90000"/>
              </a:lnSpc>
              <a:spcBef>
                <a:spcPct val="0"/>
              </a:spcBef>
              <a:spcAft>
                <a:spcPct val="0"/>
              </a:spcAft>
              <a:defRPr sz="4000">
                <a:solidFill>
                  <a:schemeClr val="tx1"/>
                </a:solidFill>
                <a:latin typeface="Calibri" panose="020F0502020204030204" pitchFamily="34" charset="0"/>
              </a:defRPr>
            </a:lvl7pPr>
            <a:lvl8pPr marL="1371600" algn="l" rtl="0" eaLnBrk="1" fontAlgn="base" hangingPunct="1">
              <a:lnSpc>
                <a:spcPct val="90000"/>
              </a:lnSpc>
              <a:spcBef>
                <a:spcPct val="0"/>
              </a:spcBef>
              <a:spcAft>
                <a:spcPct val="0"/>
              </a:spcAft>
              <a:defRPr sz="4000">
                <a:solidFill>
                  <a:schemeClr val="tx1"/>
                </a:solidFill>
                <a:latin typeface="Calibri" panose="020F0502020204030204" pitchFamily="34" charset="0"/>
              </a:defRPr>
            </a:lvl8pPr>
            <a:lvl9pPr marL="1828800" algn="l" rtl="0" eaLnBrk="1" fontAlgn="base" hangingPunct="1">
              <a:lnSpc>
                <a:spcPct val="90000"/>
              </a:lnSpc>
              <a:spcBef>
                <a:spcPct val="0"/>
              </a:spcBef>
              <a:spcAft>
                <a:spcPct val="0"/>
              </a:spcAft>
              <a:defRPr sz="4000">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779803"/>
                </a:solidFill>
                <a:effectLst/>
                <a:uLnTx/>
                <a:uFillTx/>
                <a:latin typeface="Calibri" panose="020F0502020204030204" pitchFamily="34" charset="0"/>
                <a:ea typeface="+mj-ea"/>
                <a:cs typeface="Calibri" panose="020F0502020204030204" pitchFamily="34" charset="0"/>
              </a:rPr>
              <a:t>BUSINESS CONTINUITY INSTITUTE</a:t>
            </a:r>
          </a:p>
        </p:txBody>
      </p:sp>
      <p:sp>
        <p:nvSpPr>
          <p:cNvPr id="4" name="Rectangle 3">
            <a:extLst>
              <a:ext uri="{FF2B5EF4-FFF2-40B4-BE49-F238E27FC236}">
                <a16:creationId xmlns:a16="http://schemas.microsoft.com/office/drawing/2014/main" id="{E7F08837-07DA-E142-BA2E-134D74B9F0BD}"/>
              </a:ext>
            </a:extLst>
          </p:cNvPr>
          <p:cNvSpPr/>
          <p:nvPr/>
        </p:nvSpPr>
        <p:spPr>
          <a:xfrm>
            <a:off x="832702" y="820817"/>
            <a:ext cx="251256" cy="242225"/>
          </a:xfrm>
          <a:prstGeom prst="rect">
            <a:avLst/>
          </a:prstGeom>
          <a:solidFill>
            <a:srgbClr val="779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Tree>
    <p:extLst>
      <p:ext uri="{BB962C8B-B14F-4D97-AF65-F5344CB8AC3E}">
        <p14:creationId xmlns:p14="http://schemas.microsoft.com/office/powerpoint/2010/main" val="2067326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211078-3866-47E3-847D-22AD334D6298}"/>
              </a:ext>
            </a:extLst>
          </p:cNvPr>
          <p:cNvSpPr>
            <a:spLocks noGrp="1"/>
          </p:cNvSpPr>
          <p:nvPr>
            <p:ph type="body" idx="1"/>
          </p:nvPr>
        </p:nvSpPr>
        <p:spPr/>
        <p:txBody>
          <a:bodyPr/>
          <a:lstStyle/>
          <a:p>
            <a:pPr marL="285750" lvl="1" indent="-285750">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Discuss the importance of employee wraparound services</a:t>
            </a:r>
          </a:p>
          <a:p>
            <a:pPr marL="285750" lvl="1" indent="-285750">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Provide an overview of staff management during an emergency and highlight incident response team roles</a:t>
            </a:r>
          </a:p>
          <a:p>
            <a:pPr marL="285750" lvl="1" indent="-285750">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Review succession planning and telecommuting policy</a:t>
            </a:r>
          </a:p>
          <a:p>
            <a:endParaRPr lang="en-US" dirty="0"/>
          </a:p>
        </p:txBody>
      </p:sp>
      <p:sp>
        <p:nvSpPr>
          <p:cNvPr id="8" name="Title 7">
            <a:extLst>
              <a:ext uri="{FF2B5EF4-FFF2-40B4-BE49-F238E27FC236}">
                <a16:creationId xmlns:a16="http://schemas.microsoft.com/office/drawing/2014/main" id="{CD6AF197-BF44-B847-BD3F-FA4BA27C9FA6}"/>
              </a:ext>
            </a:extLst>
          </p:cNvPr>
          <p:cNvSpPr>
            <a:spLocks noGrp="1"/>
          </p:cNvSpPr>
          <p:nvPr>
            <p:ph type="title"/>
          </p:nvPr>
        </p:nvSpPr>
        <p:spPr/>
        <p:txBody>
          <a:bodyPr/>
          <a:lstStyle/>
          <a:p>
            <a:r>
              <a:rPr lang="en-US" sz="4400" dirty="0">
                <a:ea typeface="Tahoma" panose="020B0604030504040204" pitchFamily="34" charset="0"/>
              </a:rPr>
              <a:t>OBJECTIVES</a:t>
            </a:r>
            <a:endParaRPr lang="en-US" dirty="0"/>
          </a:p>
        </p:txBody>
      </p:sp>
      <p:sp>
        <p:nvSpPr>
          <p:cNvPr id="6" name="Slide Number Placeholder 5">
            <a:extLst>
              <a:ext uri="{FF2B5EF4-FFF2-40B4-BE49-F238E27FC236}">
                <a16:creationId xmlns:a16="http://schemas.microsoft.com/office/drawing/2014/main" id="{08345DF8-37FC-4870-BE5E-852EF4FEA9E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2A9B-E757-4CDF-9477-DF415248511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44546A"/>
              </a:solidFill>
              <a:effectLst/>
              <a:uLnTx/>
              <a:uFillTx/>
              <a:latin typeface="Tahoma"/>
              <a:ea typeface="+mn-ea"/>
              <a:cs typeface="+mn-cs"/>
            </a:endParaRPr>
          </a:p>
        </p:txBody>
      </p:sp>
      <p:sp>
        <p:nvSpPr>
          <p:cNvPr id="11" name="Footer Placeholder 10">
            <a:extLst>
              <a:ext uri="{FF2B5EF4-FFF2-40B4-BE49-F238E27FC236}">
                <a16:creationId xmlns:a16="http://schemas.microsoft.com/office/drawing/2014/main" id="{0CF1447C-05B8-C846-9C3C-F68C79246BF8}"/>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a:ea typeface="+mn-ea"/>
                <a:cs typeface="+mn-cs"/>
              </a:rPr>
              <a:t>Ensuring a Human Resource Strategy</a:t>
            </a:r>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Tree>
    <p:extLst>
      <p:ext uri="{BB962C8B-B14F-4D97-AF65-F5344CB8AC3E}">
        <p14:creationId xmlns:p14="http://schemas.microsoft.com/office/powerpoint/2010/main" val="2936839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344FB6-EBBD-45B3-BEC1-54D3211828B7}"/>
              </a:ext>
            </a:extLst>
          </p:cNvPr>
          <p:cNvSpPr>
            <a:spLocks noGrp="1"/>
          </p:cNvSpPr>
          <p:nvPr>
            <p:ph type="body" idx="1"/>
          </p:nvPr>
        </p:nvSpPr>
        <p:spPr/>
        <p:txBody>
          <a:bodyPr>
            <a:normAutofit/>
          </a:bodyPr>
          <a:lstStyle/>
          <a:p>
            <a:pPr marL="285750" lvl="1" indent="-285750">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Review wraparound services for employees</a:t>
            </a:r>
          </a:p>
          <a:p>
            <a:pPr marL="285750" lvl="1" indent="-285750">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Discuss staff management and identify key employees/roles</a:t>
            </a:r>
          </a:p>
          <a:p>
            <a:pPr marL="285750" lvl="1" indent="-285750">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Examine succession planning</a:t>
            </a:r>
          </a:p>
          <a:p>
            <a:pPr marL="285750" lvl="1" indent="-285750">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Review telecommuting</a:t>
            </a:r>
          </a:p>
          <a:p>
            <a:pPr marL="285750" lvl="1" indent="-285750">
              <a:spcBef>
                <a:spcPts val="1000"/>
              </a:spcBef>
              <a:buClr>
                <a:srgbClr val="779803"/>
              </a:buClr>
              <a:buSzPct val="110000"/>
              <a:buFont typeface="Wingdings" pitchFamily="2" charset="2"/>
              <a:buChar char="§"/>
            </a:pPr>
            <a:r>
              <a:rPr lang="en-US" sz="2400" dirty="0">
                <a:solidFill>
                  <a:schemeClr val="tx1">
                    <a:lumMod val="65000"/>
                    <a:lumOff val="35000"/>
                  </a:schemeClr>
                </a:solidFill>
                <a:latin typeface="Calibri" panose="020F0502020204030204" pitchFamily="34" charset="0"/>
                <a:ea typeface="Open Sans" panose="020B0606030504020204" pitchFamily="34" charset="0"/>
                <a:cs typeface="Calibri" panose="020F0502020204030204" pitchFamily="34" charset="0"/>
              </a:rPr>
              <a:t>Discuss federal and state regulations</a:t>
            </a:r>
          </a:p>
        </p:txBody>
      </p:sp>
      <p:sp>
        <p:nvSpPr>
          <p:cNvPr id="8" name="Title 7">
            <a:extLst>
              <a:ext uri="{FF2B5EF4-FFF2-40B4-BE49-F238E27FC236}">
                <a16:creationId xmlns:a16="http://schemas.microsoft.com/office/drawing/2014/main" id="{D32A7E4F-64C4-4843-80D8-21D2E198CCDE}"/>
              </a:ext>
            </a:extLst>
          </p:cNvPr>
          <p:cNvSpPr>
            <a:spLocks noGrp="1"/>
          </p:cNvSpPr>
          <p:nvPr>
            <p:ph type="title"/>
          </p:nvPr>
        </p:nvSpPr>
        <p:spPr/>
        <p:txBody>
          <a:bodyPr/>
          <a:lstStyle/>
          <a:p>
            <a:r>
              <a:rPr lang="en-US" sz="4400" dirty="0">
                <a:ea typeface="Tahoma" panose="020B0604030504040204" pitchFamily="34" charset="0"/>
              </a:rPr>
              <a:t>AGENDA</a:t>
            </a:r>
            <a:endParaRPr lang="en-US" dirty="0"/>
          </a:p>
        </p:txBody>
      </p:sp>
      <p:sp>
        <p:nvSpPr>
          <p:cNvPr id="6" name="Slide Number Placeholder 5">
            <a:extLst>
              <a:ext uri="{FF2B5EF4-FFF2-40B4-BE49-F238E27FC236}">
                <a16:creationId xmlns:a16="http://schemas.microsoft.com/office/drawing/2014/main" id="{E3CD7FB9-6C8A-4D17-873A-50CD89A7997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2A9B-E757-4CDF-9477-DF4152485111}" type="slidenum">
              <a:rPr kumimoji="0" lang="en-US" sz="1200" b="0" i="0" u="none" strike="noStrike" kern="1200" cap="none" spc="0" normalizeH="0" baseline="0" noProof="0" smtClean="0">
                <a:ln>
                  <a:noFill/>
                </a:ln>
                <a:solidFill>
                  <a:srgbClr val="44546A"/>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44546A"/>
              </a:solidFill>
              <a:effectLst/>
              <a:uLnTx/>
              <a:uFillTx/>
              <a:latin typeface="Tahoma"/>
              <a:ea typeface="+mn-ea"/>
              <a:cs typeface="+mn-cs"/>
            </a:endParaRPr>
          </a:p>
        </p:txBody>
      </p:sp>
      <p:sp>
        <p:nvSpPr>
          <p:cNvPr id="10" name="Footer Placeholder 9">
            <a:extLst>
              <a:ext uri="{FF2B5EF4-FFF2-40B4-BE49-F238E27FC236}">
                <a16:creationId xmlns:a16="http://schemas.microsoft.com/office/drawing/2014/main" id="{1256CBF4-3D25-D246-918F-98D3351567E7}"/>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ahoma"/>
                <a:ea typeface="+mn-ea"/>
                <a:cs typeface="+mn-cs"/>
              </a:rPr>
              <a:t>Ensuring a Human Resource Strategy</a:t>
            </a:r>
            <a:endParaRPr kumimoji="0" lang="en-US" sz="1200" b="0" i="0" u="none" strike="noStrike" kern="1200" cap="none" spc="0" normalizeH="0" baseline="0" noProof="0" dirty="0">
              <a:ln>
                <a:noFill/>
              </a:ln>
              <a:solidFill>
                <a:prstClr val="black">
                  <a:tint val="75000"/>
                </a:prstClr>
              </a:solidFill>
              <a:effectLst/>
              <a:uLnTx/>
              <a:uFillTx/>
              <a:latin typeface="Tahoma"/>
              <a:ea typeface="+mn-ea"/>
              <a:cs typeface="+mn-cs"/>
            </a:endParaRPr>
          </a:p>
        </p:txBody>
      </p:sp>
    </p:spTree>
    <p:extLst>
      <p:ext uri="{BB962C8B-B14F-4D97-AF65-F5344CB8AC3E}">
        <p14:creationId xmlns:p14="http://schemas.microsoft.com/office/powerpoint/2010/main" val="4336657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cf6c999f-3d56-4fe8-8b41-eb4888f92503"/>
</p:tagLst>
</file>

<file path=ppt/tags/tag2.xml><?xml version="1.0" encoding="utf-8"?>
<p:tagLst xmlns:a="http://schemas.openxmlformats.org/drawingml/2006/main" xmlns:r="http://schemas.openxmlformats.org/officeDocument/2006/relationships" xmlns:p="http://schemas.openxmlformats.org/presentationml/2006/main">
  <p:tag name="__PE_POLL_EMBED_ID" val="9b462ecd-6db5-496c-a41b-c4029c8dc186"/>
</p:tagLst>
</file>

<file path=ppt/tags/tag3.xml><?xml version="1.0" encoding="utf-8"?>
<p:tagLst xmlns:a="http://schemas.openxmlformats.org/drawingml/2006/main" xmlns:r="http://schemas.openxmlformats.org/officeDocument/2006/relationships" xmlns:p="http://schemas.openxmlformats.org/presentationml/2006/main">
  <p:tag name="__PE_POLL_EMBED_ID" val="04696de2-bdb1-4262-97d7-356ba6641d22"/>
</p:tagLst>
</file>

<file path=ppt/theme/theme1.xml><?xml version="1.0" encoding="utf-8"?>
<a:theme xmlns:a="http://schemas.openxmlformats.org/drawingml/2006/main" name="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43560F-0883-BE4A-95BC-09F598A3435E}" vid="{41AD6B83-0A02-A244-B8A2-67EB7FEDF40C}"/>
    </a:ext>
  </a:extLst>
</a:theme>
</file>

<file path=ppt/theme/theme2.xml><?xml version="1.0" encoding="utf-8"?>
<a:theme xmlns:a="http://schemas.openxmlformats.org/drawingml/2006/main" name="1_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3" id="{E3689D62-C535-8647-8DFC-8CADCC19AC89}" vid="{9BF1F046-A841-A446-8FFF-FCCE2F5162AF}"/>
    </a:ext>
  </a:extLst>
</a:theme>
</file>

<file path=ppt/theme/theme3.xml><?xml version="1.0" encoding="utf-8"?>
<a:theme xmlns:a="http://schemas.openxmlformats.org/drawingml/2006/main" name="2_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Compassionate Care Team Slide Deck_11 04 19" id="{2C25DF3B-B265-4FA0-B859-0D8E213CC67E}" vid="{6AE32CFB-04C9-49F6-B8D5-B7A8980F4D30}"/>
    </a:ext>
  </a:extLst>
</a:theme>
</file>

<file path=ppt/theme/theme4.xml><?xml version="1.0" encoding="utf-8"?>
<a:theme xmlns:a="http://schemas.openxmlformats.org/drawingml/2006/main" name="CCS">
  <a:themeElements>
    <a:clrScheme name="CCS">
      <a:dk1>
        <a:sysClr val="windowText" lastClr="000000"/>
      </a:dk1>
      <a:lt1>
        <a:sysClr val="window" lastClr="FFFFFF"/>
      </a:lt1>
      <a:dk2>
        <a:srgbClr val="44546A"/>
      </a:dk2>
      <a:lt2>
        <a:srgbClr val="E7E6E6"/>
      </a:lt2>
      <a:accent1>
        <a:srgbClr val="3AA89E"/>
      </a:accent1>
      <a:accent2>
        <a:srgbClr val="ED7D31"/>
      </a:accent2>
      <a:accent3>
        <a:srgbClr val="A5A5A5"/>
      </a:accent3>
      <a:accent4>
        <a:srgbClr val="FFC000"/>
      </a:accent4>
      <a:accent5>
        <a:srgbClr val="5B9BD5"/>
      </a:accent5>
      <a:accent6>
        <a:srgbClr val="70AD47"/>
      </a:accent6>
      <a:hlink>
        <a:srgbClr val="0563C1"/>
      </a:hlink>
      <a:folHlink>
        <a:srgbClr val="0070C0"/>
      </a:folHlink>
    </a:clrScheme>
    <a:fontScheme name="Custom 6">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S" id="{A87F4537-85C4-4604-BC04-B868EE98C212}" vid="{B0843D41-EAFB-4DB8-A934-827ECB71856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cc76c84-aaa5-4876-b18a-aff10d6398af">
      <UserInfo>
        <DisplayName>Steve Carey</DisplayName>
        <AccountId>549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F84090786DDB34F9BBC57C01F0E3373" ma:contentTypeVersion="12" ma:contentTypeDescription="Create a new document." ma:contentTypeScope="" ma:versionID="4c57d26861a30dce310e9521d96c377e">
  <xsd:schema xmlns:xsd="http://www.w3.org/2001/XMLSchema" xmlns:xs="http://www.w3.org/2001/XMLSchema" xmlns:p="http://schemas.microsoft.com/office/2006/metadata/properties" xmlns:ns2="545192ee-1200-4fac-ba0d-e6bf4c8322aa" xmlns:ns3="1cc76c84-aaa5-4876-b18a-aff10d6398af" targetNamespace="http://schemas.microsoft.com/office/2006/metadata/properties" ma:root="true" ma:fieldsID="ce10f8fbd6c706dca2162285cb492649" ns2:_="" ns3:_="">
    <xsd:import namespace="545192ee-1200-4fac-ba0d-e6bf4c8322aa"/>
    <xsd:import namespace="1cc76c84-aaa5-4876-b18a-aff10d6398a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5192ee-1200-4fac-ba0d-e6bf4c8322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cc76c84-aaa5-4876-b18a-aff10d6398a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7ABA91-5740-46C3-B031-15492AD47EB1}">
  <ds:schemaRefs>
    <ds:schemaRef ds:uri="http://schemas.microsoft.com/sharepoint/v3/contenttype/forms"/>
  </ds:schemaRefs>
</ds:datastoreItem>
</file>

<file path=customXml/itemProps2.xml><?xml version="1.0" encoding="utf-8"?>
<ds:datastoreItem xmlns:ds="http://schemas.openxmlformats.org/officeDocument/2006/customXml" ds:itemID="{11F38478-BC23-414D-AEB5-50E02851B6F3}">
  <ds:schemaRefs>
    <ds:schemaRef ds:uri="http://schemas.microsoft.com/office/2006/metadata/properties"/>
    <ds:schemaRef ds:uri="http://www.w3.org/XML/1998/namespace"/>
    <ds:schemaRef ds:uri="http://purl.org/dc/terms/"/>
    <ds:schemaRef ds:uri="http://purl.org/dc/elements/1.1/"/>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1cc76c84-aaa5-4876-b18a-aff10d6398af"/>
    <ds:schemaRef ds:uri="545192ee-1200-4fac-ba0d-e6bf4c8322aa"/>
  </ds:schemaRefs>
</ds:datastoreItem>
</file>

<file path=customXml/itemProps3.xml><?xml version="1.0" encoding="utf-8"?>
<ds:datastoreItem xmlns:ds="http://schemas.openxmlformats.org/officeDocument/2006/customXml" ds:itemID="{3AF961E9-5FFE-4E22-A5D5-3547830F1B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5192ee-1200-4fac-ba0d-e6bf4c8322aa"/>
    <ds:schemaRef ds:uri="1cc76c84-aaa5-4876-b18a-aff10d6398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NEW NACHC TEMPLATE (1)</Template>
  <TotalTime>601</TotalTime>
  <Words>5370</Words>
  <Application>Microsoft Office PowerPoint</Application>
  <PresentationFormat>Widescreen</PresentationFormat>
  <Paragraphs>471</Paragraphs>
  <Slides>38</Slides>
  <Notes>31</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38</vt:i4>
      </vt:variant>
    </vt:vector>
  </HeadingPairs>
  <TitlesOfParts>
    <vt:vector size="49" baseType="lpstr">
      <vt:lpstr>Arial</vt:lpstr>
      <vt:lpstr>Calibri</vt:lpstr>
      <vt:lpstr>Calibri Light</vt:lpstr>
      <vt:lpstr>Courier New</vt:lpstr>
      <vt:lpstr>Open Sans</vt:lpstr>
      <vt:lpstr>Tahoma</vt:lpstr>
      <vt:lpstr>Wingdings</vt:lpstr>
      <vt:lpstr>Office Theme</vt:lpstr>
      <vt:lpstr>1_Office Theme</vt:lpstr>
      <vt:lpstr>2_Office Theme</vt:lpstr>
      <vt:lpstr>CCS</vt:lpstr>
      <vt:lpstr>Business Continuity Institute  Session 3: Ensuring a Human Resource Strategy</vt:lpstr>
      <vt:lpstr>PowerPoint Presentation</vt:lpstr>
      <vt:lpstr>PowerPoint Presentation</vt:lpstr>
      <vt:lpstr>ASKING QUESTIONS VIA CHAT BOX</vt:lpstr>
      <vt:lpstr>Friendly Reminders</vt:lpstr>
      <vt:lpstr>Meet our presenters</vt:lpstr>
      <vt:lpstr>PowerPoint Presentation</vt:lpstr>
      <vt:lpstr>OBJECTIVES</vt:lpstr>
      <vt:lpstr>AGENDA</vt:lpstr>
      <vt:lpstr>WRAPAROUND SERVICES  FOR EMPLOYEES</vt:lpstr>
      <vt:lpstr>WRAPAROUND STRATEGY</vt:lpstr>
      <vt:lpstr>WRAPAROUND OUTCOMES</vt:lpstr>
      <vt:lpstr>COVID-19 Vaccine Clinic</vt:lpstr>
      <vt:lpstr>KEY EMPLOYEES/ROLES  AND STAFF MANAGEMENT</vt:lpstr>
      <vt:lpstr>KEY EMPLOYEES AND ROLES</vt:lpstr>
      <vt:lpstr>KEY EMPLOYEES AND ROLES</vt:lpstr>
      <vt:lpstr>BASIC INCIDENT MANAGEMENT STRUCTURE</vt:lpstr>
      <vt:lpstr>ADVANCED INCIDENT COMMAND STRUCTURE</vt:lpstr>
      <vt:lpstr>SUCCESSION  PLANNING</vt:lpstr>
      <vt:lpstr>PowerPoint Presentation</vt:lpstr>
      <vt:lpstr>PowerPoint Presentation</vt:lpstr>
      <vt:lpstr>SUCCESSION PLANNING</vt:lpstr>
      <vt:lpstr>SUCCESSION PLANNING</vt:lpstr>
      <vt:lpstr>SUCCESSION PLANNING STEPS</vt:lpstr>
      <vt:lpstr>SUCCESSION PLANNING STEPS</vt:lpstr>
      <vt:lpstr>REMOTE WORK</vt:lpstr>
      <vt:lpstr>REMOTE WORK AND TELECOMMUTING</vt:lpstr>
      <vt:lpstr>PowerPoint Presentation</vt:lpstr>
      <vt:lpstr>REMOTE WORK IMPLEMENTATION</vt:lpstr>
      <vt:lpstr>DEVELOPING A REMOTE WORK POLICY</vt:lpstr>
      <vt:lpstr>FEDERAL AND STATE REGULATIONS</vt:lpstr>
      <vt:lpstr>FEDERAL EMPLOYMENT  AND LABOR LAWS</vt:lpstr>
      <vt:lpstr>FEDERAL EMPLOYMENT  AND LABOR LAWS</vt:lpstr>
      <vt:lpstr>FEDERAL EMPLOYMENT  AND LABOR LAWS</vt:lpstr>
      <vt:lpstr>RESOURCES</vt:lpstr>
      <vt:lpstr>CONNECT WITH US!</vt:lpstr>
      <vt:lpstr>Thank you!</vt:lpstr>
      <vt:lpstr>THANK YOU TO ALL COMMUNITY HEALTH CENTERS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Continuity Institute Session 1: Introduction to Business Continuity Planning</dc:title>
  <dc:creator>Elizabeth Breidenbach</dc:creator>
  <cp:lastModifiedBy>Ellen Robinson</cp:lastModifiedBy>
  <cp:revision>14</cp:revision>
  <dcterms:created xsi:type="dcterms:W3CDTF">2021-04-22T13:43:57Z</dcterms:created>
  <dcterms:modified xsi:type="dcterms:W3CDTF">2021-06-08T13:45:45Z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0x0101008F84090786DDB34F9BBC57C01F0E3373</vt:lpwstr>
  </property>
</Properties>
</file>