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796" r:id="rId5"/>
    <p:sldId id="809" r:id="rId6"/>
    <p:sldId id="841" r:id="rId7"/>
    <p:sldId id="659" r:id="rId8"/>
    <p:sldId id="812" r:id="rId9"/>
    <p:sldId id="839" r:id="rId10"/>
    <p:sldId id="807" r:id="rId11"/>
    <p:sldId id="801" r:id="rId12"/>
    <p:sldId id="802" r:id="rId13"/>
    <p:sldId id="804" r:id="rId14"/>
    <p:sldId id="805" r:id="rId15"/>
    <p:sldId id="8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 Meador" initials="MM" lastIdx="1" clrIdx="0">
    <p:extLst>
      <p:ext uri="{19B8F6BF-5375-455C-9EA6-DF929625EA0E}">
        <p15:presenceInfo xmlns:p15="http://schemas.microsoft.com/office/powerpoint/2012/main" userId="S::mmeador@NACHC.COM::f1d34c8b-318e-444b-ac80-0f47ee9a92bd" providerId="AD"/>
      </p:ext>
    </p:extLst>
  </p:cmAuthor>
  <p:cmAuthor id="2" name="Rita Lewis" initials="RL" lastIdx="1" clrIdx="1">
    <p:extLst>
      <p:ext uri="{19B8F6BF-5375-455C-9EA6-DF929625EA0E}">
        <p15:presenceInfo xmlns:p15="http://schemas.microsoft.com/office/powerpoint/2012/main" userId="S::RLewis@nachc.com::e79bf4d5-5cb1-4a2b-86a7-9cd1c38357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7CA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E3B7B-774D-47AA-B54C-36C851F5245C}" v="22" dt="2020-10-19T15:05:36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D08A-CDB9-4271-BFF7-3B4BA0B1215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997AF-9419-4F7C-B879-6935D971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3016D-735A-429A-AFD9-83076EE8B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399A3-44B3-422A-BB85-A8DC718F2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5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399A3-44B3-422A-BB85-A8DC718F2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ealthcenterinfo.org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243912-548D-8D4A-B1B0-7ABD4709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4" y="457200"/>
            <a:ext cx="2128238" cy="5643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9118" y="5072463"/>
            <a:ext cx="56109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9118" y="2657061"/>
            <a:ext cx="678061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3" name="Parallelogram 21">
            <a:extLst>
              <a:ext uri="{FF2B5EF4-FFF2-40B4-BE49-F238E27FC236}">
                <a16:creationId xmlns:a16="http://schemas.microsoft.com/office/drawing/2014/main" id="{527BD3E8-99A0-854E-84B3-1127B103B9D6}"/>
              </a:ext>
            </a:extLst>
          </p:cNvPr>
          <p:cNvSpPr/>
          <p:nvPr/>
        </p:nvSpPr>
        <p:spPr>
          <a:xfrm rot="780000">
            <a:off x="3057734" y="-341262"/>
            <a:ext cx="2186433" cy="7539728"/>
          </a:xfrm>
          <a:custGeom>
            <a:avLst/>
            <a:gdLst>
              <a:gd name="connsiteX0" fmla="*/ 0 w 1216152"/>
              <a:gd name="connsiteY0" fmla="*/ 1646338 h 1646338"/>
              <a:gd name="connsiteX1" fmla="*/ 304038 w 1216152"/>
              <a:gd name="connsiteY1" fmla="*/ 0 h 1646338"/>
              <a:gd name="connsiteX2" fmla="*/ 1216152 w 1216152"/>
              <a:gd name="connsiteY2" fmla="*/ 0 h 1646338"/>
              <a:gd name="connsiteX3" fmla="*/ 912114 w 1216152"/>
              <a:gd name="connsiteY3" fmla="*/ 1646338 h 1646338"/>
              <a:gd name="connsiteX4" fmla="*/ 0 w 1216152"/>
              <a:gd name="connsiteY4" fmla="*/ 1646338 h 1646338"/>
              <a:gd name="connsiteX0" fmla="*/ 0 w 1216152"/>
              <a:gd name="connsiteY0" fmla="*/ 4735503 h 4735503"/>
              <a:gd name="connsiteX1" fmla="*/ 867482 w 1216152"/>
              <a:gd name="connsiteY1" fmla="*/ 0 h 4735503"/>
              <a:gd name="connsiteX2" fmla="*/ 1216152 w 1216152"/>
              <a:gd name="connsiteY2" fmla="*/ 3089165 h 4735503"/>
              <a:gd name="connsiteX3" fmla="*/ 912114 w 1216152"/>
              <a:gd name="connsiteY3" fmla="*/ 4735503 h 4735503"/>
              <a:gd name="connsiteX4" fmla="*/ 0 w 1216152"/>
              <a:gd name="connsiteY4" fmla="*/ 4735503 h 4735503"/>
              <a:gd name="connsiteX0" fmla="*/ 0 w 1835762"/>
              <a:gd name="connsiteY0" fmla="*/ 4968288 h 4968288"/>
              <a:gd name="connsiteX1" fmla="*/ 867482 w 1835762"/>
              <a:gd name="connsiteY1" fmla="*/ 232785 h 4968288"/>
              <a:gd name="connsiteX2" fmla="*/ 1835762 w 1835762"/>
              <a:gd name="connsiteY2" fmla="*/ 0 h 4968288"/>
              <a:gd name="connsiteX3" fmla="*/ 912114 w 1835762"/>
              <a:gd name="connsiteY3" fmla="*/ 4968288 h 4968288"/>
              <a:gd name="connsiteX4" fmla="*/ 0 w 1835762"/>
              <a:gd name="connsiteY4" fmla="*/ 4968288 h 4968288"/>
              <a:gd name="connsiteX0" fmla="*/ 0 w 2336886"/>
              <a:gd name="connsiteY0" fmla="*/ 7594976 h 7594976"/>
              <a:gd name="connsiteX1" fmla="*/ 1368606 w 2336886"/>
              <a:gd name="connsiteY1" fmla="*/ 232785 h 7594976"/>
              <a:gd name="connsiteX2" fmla="*/ 2336886 w 2336886"/>
              <a:gd name="connsiteY2" fmla="*/ 0 h 7594976"/>
              <a:gd name="connsiteX3" fmla="*/ 1413238 w 2336886"/>
              <a:gd name="connsiteY3" fmla="*/ 4968288 h 7594976"/>
              <a:gd name="connsiteX4" fmla="*/ 0 w 2336886"/>
              <a:gd name="connsiteY4" fmla="*/ 7594976 h 7594976"/>
              <a:gd name="connsiteX0" fmla="*/ 0 w 2336886"/>
              <a:gd name="connsiteY0" fmla="*/ 7594976 h 7594976"/>
              <a:gd name="connsiteX1" fmla="*/ 1368606 w 2336886"/>
              <a:gd name="connsiteY1" fmla="*/ 232785 h 7594976"/>
              <a:gd name="connsiteX2" fmla="*/ 2336886 w 2336886"/>
              <a:gd name="connsiteY2" fmla="*/ 0 h 7594976"/>
              <a:gd name="connsiteX3" fmla="*/ 968279 w 2336886"/>
              <a:gd name="connsiteY3" fmla="*/ 7362191 h 7594976"/>
              <a:gd name="connsiteX4" fmla="*/ 0 w 2336886"/>
              <a:gd name="connsiteY4" fmla="*/ 7594976 h 7594976"/>
              <a:gd name="connsiteX0" fmla="*/ 0 w 2336886"/>
              <a:gd name="connsiteY0" fmla="*/ 7594976 h 7594976"/>
              <a:gd name="connsiteX1" fmla="*/ 1368606 w 2336886"/>
              <a:gd name="connsiteY1" fmla="*/ 232785 h 7594976"/>
              <a:gd name="connsiteX2" fmla="*/ 2336886 w 2336886"/>
              <a:gd name="connsiteY2" fmla="*/ 0 h 7594976"/>
              <a:gd name="connsiteX3" fmla="*/ 968279 w 2336886"/>
              <a:gd name="connsiteY3" fmla="*/ 7362191 h 7594976"/>
              <a:gd name="connsiteX4" fmla="*/ 0 w 2336886"/>
              <a:gd name="connsiteY4" fmla="*/ 7594976 h 7594976"/>
              <a:gd name="connsiteX0" fmla="*/ 0 w 2336512"/>
              <a:gd name="connsiteY0" fmla="*/ 7574264 h 7574264"/>
              <a:gd name="connsiteX1" fmla="*/ 1368232 w 2336512"/>
              <a:gd name="connsiteY1" fmla="*/ 232785 h 7574264"/>
              <a:gd name="connsiteX2" fmla="*/ 2336512 w 2336512"/>
              <a:gd name="connsiteY2" fmla="*/ 0 h 7574264"/>
              <a:gd name="connsiteX3" fmla="*/ 967905 w 2336512"/>
              <a:gd name="connsiteY3" fmla="*/ 7362191 h 7574264"/>
              <a:gd name="connsiteX4" fmla="*/ 0 w 2336512"/>
              <a:gd name="connsiteY4" fmla="*/ 7574264 h 7574264"/>
              <a:gd name="connsiteX0" fmla="*/ 0 w 2339147"/>
              <a:gd name="connsiteY0" fmla="*/ 7585185 h 7585185"/>
              <a:gd name="connsiteX1" fmla="*/ 1370867 w 2339147"/>
              <a:gd name="connsiteY1" fmla="*/ 232785 h 7585185"/>
              <a:gd name="connsiteX2" fmla="*/ 2339147 w 2339147"/>
              <a:gd name="connsiteY2" fmla="*/ 0 h 7585185"/>
              <a:gd name="connsiteX3" fmla="*/ 970540 w 2339147"/>
              <a:gd name="connsiteY3" fmla="*/ 7362191 h 7585185"/>
              <a:gd name="connsiteX4" fmla="*/ 0 w 2339147"/>
              <a:gd name="connsiteY4" fmla="*/ 7585185 h 7585185"/>
              <a:gd name="connsiteX0" fmla="*/ 0 w 2339147"/>
              <a:gd name="connsiteY0" fmla="*/ 7585185 h 7585185"/>
              <a:gd name="connsiteX1" fmla="*/ 1092255 w 2339147"/>
              <a:gd name="connsiteY1" fmla="*/ 307308 h 7585185"/>
              <a:gd name="connsiteX2" fmla="*/ 2339147 w 2339147"/>
              <a:gd name="connsiteY2" fmla="*/ 0 h 7585185"/>
              <a:gd name="connsiteX3" fmla="*/ 970540 w 2339147"/>
              <a:gd name="connsiteY3" fmla="*/ 7362191 h 7585185"/>
              <a:gd name="connsiteX4" fmla="*/ 0 w 2339147"/>
              <a:gd name="connsiteY4" fmla="*/ 7585185 h 7585185"/>
              <a:gd name="connsiteX0" fmla="*/ 0 w 2186433"/>
              <a:gd name="connsiteY0" fmla="*/ 7539728 h 7539728"/>
              <a:gd name="connsiteX1" fmla="*/ 1092255 w 2186433"/>
              <a:gd name="connsiteY1" fmla="*/ 261851 h 7539728"/>
              <a:gd name="connsiteX2" fmla="*/ 2186433 w 2186433"/>
              <a:gd name="connsiteY2" fmla="*/ 0 h 7539728"/>
              <a:gd name="connsiteX3" fmla="*/ 970540 w 2186433"/>
              <a:gd name="connsiteY3" fmla="*/ 7316734 h 7539728"/>
              <a:gd name="connsiteX4" fmla="*/ 0 w 2186433"/>
              <a:gd name="connsiteY4" fmla="*/ 7539728 h 7539728"/>
              <a:gd name="connsiteX0" fmla="*/ 0 w 2186433"/>
              <a:gd name="connsiteY0" fmla="*/ 7539728 h 7539728"/>
              <a:gd name="connsiteX1" fmla="*/ 1097872 w 2186433"/>
              <a:gd name="connsiteY1" fmla="*/ 252863 h 7539728"/>
              <a:gd name="connsiteX2" fmla="*/ 2186433 w 2186433"/>
              <a:gd name="connsiteY2" fmla="*/ 0 h 7539728"/>
              <a:gd name="connsiteX3" fmla="*/ 970540 w 2186433"/>
              <a:gd name="connsiteY3" fmla="*/ 7316734 h 7539728"/>
              <a:gd name="connsiteX4" fmla="*/ 0 w 2186433"/>
              <a:gd name="connsiteY4" fmla="*/ 7539728 h 753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433" h="7539728">
                <a:moveTo>
                  <a:pt x="0" y="7539728"/>
                </a:moveTo>
                <a:lnTo>
                  <a:pt x="1097872" y="252863"/>
                </a:lnTo>
                <a:lnTo>
                  <a:pt x="2186433" y="0"/>
                </a:lnTo>
                <a:cubicBezTo>
                  <a:pt x="1730231" y="2454064"/>
                  <a:pt x="958942" y="7304119"/>
                  <a:pt x="970540" y="7316734"/>
                </a:cubicBezTo>
                <a:lnTo>
                  <a:pt x="0" y="75397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D10E48BE-F25D-9947-B280-6CD7B69429FA}"/>
              </a:ext>
            </a:extLst>
          </p:cNvPr>
          <p:cNvSpPr/>
          <p:nvPr/>
        </p:nvSpPr>
        <p:spPr>
          <a:xfrm>
            <a:off x="6092048" y="4580731"/>
            <a:ext cx="6099952" cy="2277269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655A9-DB8F-2445-AECB-559CD94CB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99930-44B6-3E47-B177-BCEFA66F5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4A55A54-66B9-B348-9EB6-331E2D3F4BB6}"/>
              </a:ext>
            </a:extLst>
          </p:cNvPr>
          <p:cNvSpPr/>
          <p:nvPr/>
        </p:nvSpPr>
        <p:spPr>
          <a:xfrm>
            <a:off x="1" y="1"/>
            <a:ext cx="12192000" cy="4580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09E517DC-705D-E742-8808-B85D4886C4DF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D6181D4-27DB-5843-95B7-451623DBD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FULL COLOR </a:t>
            </a:r>
            <a:br>
              <a:rPr lang="en-US"/>
            </a:br>
            <a:r>
              <a:rPr lang="en-US"/>
              <a:t>LAYOUT</a:t>
            </a:r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22FDD866-CA74-3440-9594-DD67770BF9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511" y="2539926"/>
            <a:ext cx="5322489" cy="1336145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lang="en-US" sz="20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20 pt. Calibri font, </a:t>
            </a:r>
            <a:br>
              <a:rPr lang="en-US"/>
            </a:br>
            <a:r>
              <a:rPr lang="en-US"/>
              <a:t>20 point font. 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4BA4265-32CA-044E-B819-61164171DE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511" y="4825926"/>
            <a:ext cx="5322489" cy="1336145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20 pt. Calibri font, </a:t>
            </a:r>
            <a:br>
              <a:rPr lang="en-US"/>
            </a:br>
            <a:r>
              <a:rPr lang="en-US"/>
              <a:t>20 point font. </a:t>
            </a:r>
          </a:p>
        </p:txBody>
      </p:sp>
    </p:spTree>
    <p:extLst>
      <p:ext uri="{BB962C8B-B14F-4D97-AF65-F5344CB8AC3E}">
        <p14:creationId xmlns:p14="http://schemas.microsoft.com/office/powerpoint/2010/main" val="340964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28996-8AAC-1449-829E-A024E5492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E4F61-92FD-644F-90EC-81E6715A3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B2B9FA5E-2408-A64F-9DAF-0FFBBB010DCE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804FCD-DEE7-B447-B68F-8CD369245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HEALTH CENTER RESOURCES SLIDE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16B3F-8C8D-E749-9300-69A57FDF3A1B}"/>
              </a:ext>
            </a:extLst>
          </p:cNvPr>
          <p:cNvSpPr txBox="1"/>
          <p:nvPr/>
        </p:nvSpPr>
        <p:spPr>
          <a:xfrm>
            <a:off x="4038600" y="2538008"/>
            <a:ext cx="76600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ARE YOU LOOKING FOR RESOURCES?</a:t>
            </a:r>
            <a:br>
              <a:rPr lang="en-US" sz="2000" b="1">
                <a:solidFill>
                  <a:schemeClr val="tx2"/>
                </a:solidFill>
              </a:rPr>
            </a:br>
            <a:endParaRPr lang="en-US" sz="500" b="1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Please visit our website </a:t>
            </a:r>
            <a:r>
              <a:rPr lang="en-US" sz="2000" b="1" i="0">
                <a:solidFill>
                  <a:schemeClr val="tx2"/>
                </a:solidFill>
              </a:rPr>
              <a:t>www.healthcenterinfo.org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F4FB52DE-19FF-3F4E-B622-0A585908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75" y="3657600"/>
            <a:ext cx="540172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cial Medi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E87C36F9-7A26-B44A-9A5A-58BEAA2B3090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27">
            <a:extLst>
              <a:ext uri="{FF2B5EF4-FFF2-40B4-BE49-F238E27FC236}">
                <a16:creationId xmlns:a16="http://schemas.microsoft.com/office/drawing/2014/main" id="{68EE3F2A-A6AB-8E4A-AD6C-8B7F8550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8269" y="516835"/>
            <a:ext cx="2708367" cy="5824330"/>
          </a:xfrm>
          <a:prstGeom prst="rect">
            <a:avLst/>
          </a:prstGeom>
        </p:spPr>
      </p:pic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5E095459-FE68-644C-BA08-50B964ABD0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98269" y="723222"/>
            <a:ext cx="2413209" cy="5411556"/>
          </a:xfrm>
          <a:custGeom>
            <a:avLst/>
            <a:gdLst>
              <a:gd name="connsiteX0" fmla="*/ 466924 w 4408266"/>
              <a:gd name="connsiteY0" fmla="*/ 0 h 9420405"/>
              <a:gd name="connsiteX1" fmla="*/ 1057794 w 4408266"/>
              <a:gd name="connsiteY1" fmla="*/ 0 h 9420405"/>
              <a:gd name="connsiteX2" fmla="*/ 1057794 w 4408266"/>
              <a:gd name="connsiteY2" fmla="*/ 111037 h 9420405"/>
              <a:gd name="connsiteX3" fmla="*/ 1248692 w 4408266"/>
              <a:gd name="connsiteY3" fmla="*/ 301936 h 9420405"/>
              <a:gd name="connsiteX4" fmla="*/ 3161000 w 4408266"/>
              <a:gd name="connsiteY4" fmla="*/ 301936 h 9420405"/>
              <a:gd name="connsiteX5" fmla="*/ 3351900 w 4408266"/>
              <a:gd name="connsiteY5" fmla="*/ 111037 h 9420405"/>
              <a:gd name="connsiteX6" fmla="*/ 3351900 w 4408266"/>
              <a:gd name="connsiteY6" fmla="*/ 0 h 9420405"/>
              <a:gd name="connsiteX7" fmla="*/ 3941342 w 4408266"/>
              <a:gd name="connsiteY7" fmla="*/ 0 h 9420405"/>
              <a:gd name="connsiteX8" fmla="*/ 4408266 w 4408266"/>
              <a:gd name="connsiteY8" fmla="*/ 466923 h 9420405"/>
              <a:gd name="connsiteX9" fmla="*/ 4408266 w 4408266"/>
              <a:gd name="connsiteY9" fmla="*/ 8953482 h 9420405"/>
              <a:gd name="connsiteX10" fmla="*/ 3941342 w 4408266"/>
              <a:gd name="connsiteY10" fmla="*/ 9420405 h 9420405"/>
              <a:gd name="connsiteX11" fmla="*/ 466924 w 4408266"/>
              <a:gd name="connsiteY11" fmla="*/ 9420405 h 9420405"/>
              <a:gd name="connsiteX12" fmla="*/ 0 w 4408266"/>
              <a:gd name="connsiteY12" fmla="*/ 8953482 h 9420405"/>
              <a:gd name="connsiteX13" fmla="*/ 0 w 4408266"/>
              <a:gd name="connsiteY13" fmla="*/ 466923 h 9420405"/>
              <a:gd name="connsiteX14" fmla="*/ 466924 w 4408266"/>
              <a:gd name="connsiteY14" fmla="*/ 0 h 94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8266" h="9420405">
                <a:moveTo>
                  <a:pt x="466924" y="0"/>
                </a:moveTo>
                <a:lnTo>
                  <a:pt x="1057794" y="0"/>
                </a:lnTo>
                <a:lnTo>
                  <a:pt x="1057794" y="111037"/>
                </a:lnTo>
                <a:cubicBezTo>
                  <a:pt x="1057794" y="216468"/>
                  <a:pt x="1143262" y="301936"/>
                  <a:pt x="1248692" y="301936"/>
                </a:cubicBezTo>
                <a:lnTo>
                  <a:pt x="3161000" y="301936"/>
                </a:lnTo>
                <a:cubicBezTo>
                  <a:pt x="3266430" y="301936"/>
                  <a:pt x="3351900" y="216468"/>
                  <a:pt x="3351900" y="111037"/>
                </a:cubicBezTo>
                <a:lnTo>
                  <a:pt x="3351900" y="0"/>
                </a:lnTo>
                <a:lnTo>
                  <a:pt x="3941342" y="0"/>
                </a:lnTo>
                <a:cubicBezTo>
                  <a:pt x="4199216" y="0"/>
                  <a:pt x="4408266" y="209049"/>
                  <a:pt x="4408266" y="466923"/>
                </a:cubicBezTo>
                <a:lnTo>
                  <a:pt x="4408266" y="8953482"/>
                </a:lnTo>
                <a:cubicBezTo>
                  <a:pt x="4408266" y="9211356"/>
                  <a:pt x="4199216" y="9420405"/>
                  <a:pt x="3941342" y="9420405"/>
                </a:cubicBezTo>
                <a:lnTo>
                  <a:pt x="466924" y="9420405"/>
                </a:lnTo>
                <a:cubicBezTo>
                  <a:pt x="209050" y="9420405"/>
                  <a:pt x="0" y="9211356"/>
                  <a:pt x="0" y="8953482"/>
                </a:cubicBezTo>
                <a:lnTo>
                  <a:pt x="0" y="466923"/>
                </a:lnTo>
                <a:cubicBezTo>
                  <a:pt x="0" y="209049"/>
                  <a:pt x="209050" y="0"/>
                  <a:pt x="466924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  <a:scene3d>
            <a:camera prst="perspectiveFront">
              <a:rot lat="0" lon="899971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Click icon to add picture\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72FFAFA-4F81-754F-9603-DA0D28786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FOLLOW </a:t>
            </a:r>
            <a:br>
              <a:rPr lang="en-US"/>
            </a:br>
            <a:r>
              <a:rPr lang="en-US"/>
              <a:t>@NACHC</a:t>
            </a:r>
            <a:endParaRPr lang="ru-RU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BE52EC39-9C26-0A4E-B26F-FB5B27D5CA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438400"/>
            <a:ext cx="1828799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Twitter</a:t>
            </a:r>
            <a:br>
              <a:rPr lang="en-US"/>
            </a:b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DEB78-6A37-9E48-B3E1-365C0ADFD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6" y="2539926"/>
            <a:ext cx="635000" cy="63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8B628-B05D-5F4E-A995-00C69A11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6" y="3338099"/>
            <a:ext cx="635000" cy="63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0997E-E7FB-BE4F-8EFB-4DD90C29C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76" y="4136272"/>
            <a:ext cx="6350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ABEF7-A6B2-964D-A8A7-F5AD2C1E8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34445"/>
            <a:ext cx="635000" cy="635000"/>
          </a:xfrm>
          <a:prstGeom prst="rect">
            <a:avLst/>
          </a:prstGeom>
        </p:spPr>
      </p:pic>
      <p:sp>
        <p:nvSpPr>
          <p:cNvPr id="15" name="Текст 3">
            <a:extLst>
              <a:ext uri="{FF2B5EF4-FFF2-40B4-BE49-F238E27FC236}">
                <a16:creationId xmlns:a16="http://schemas.microsoft.com/office/drawing/2014/main" id="{C4B476B3-A449-2744-8686-DE95C2C165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76400" y="3290807"/>
            <a:ext cx="1828799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Facebook</a:t>
            </a:r>
            <a:br>
              <a:rPr lang="en-US"/>
            </a:br>
            <a:endParaRPr lang="en-US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6CC63756-0F66-4342-A860-C84D66E8E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6400" y="4065722"/>
            <a:ext cx="1828799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Instagram</a:t>
            </a:r>
            <a:br>
              <a:rPr lang="en-US"/>
            </a:br>
            <a:endParaRPr lang="en-US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8E0B257-B2A2-3347-88F2-A71C0FF0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76400" y="4887132"/>
            <a:ext cx="1828799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err="1"/>
              <a:t>Linkedin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1704" y="2514637"/>
            <a:ext cx="3088450" cy="5033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&lt;Insert Title 1 Here&gt;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DACA7F-90E2-474C-8C0B-1B6108344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1AF26D85-61AA-4746-9D91-98263DE2992E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DDCFD3-9342-A342-8C8F-5579ED502CD6}"/>
              </a:ext>
            </a:extLst>
          </p:cNvPr>
          <p:cNvSpPr/>
          <p:nvPr/>
        </p:nvSpPr>
        <p:spPr>
          <a:xfrm>
            <a:off x="773511" y="2430657"/>
            <a:ext cx="671358" cy="6713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E75FF59F-E108-154D-98E7-8EE2F9D511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45795" y="2627457"/>
            <a:ext cx="411846" cy="3061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42DF692-4543-164A-8A73-FE6929A71D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521704" y="3598720"/>
            <a:ext cx="3088450" cy="5033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&lt;Insert Title 2 Here&gt; 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66AB9D3-CA21-5647-9A7B-C769880B6D01}"/>
              </a:ext>
            </a:extLst>
          </p:cNvPr>
          <p:cNvSpPr/>
          <p:nvPr/>
        </p:nvSpPr>
        <p:spPr>
          <a:xfrm>
            <a:off x="773511" y="3514740"/>
            <a:ext cx="671358" cy="6713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FC7678DF-7D38-F04A-96C7-BA7320D572F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5795" y="3711540"/>
            <a:ext cx="411846" cy="3061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100" name="Footer Placeholder 6">
            <a:extLst>
              <a:ext uri="{FF2B5EF4-FFF2-40B4-BE49-F238E27FC236}">
                <a16:creationId xmlns:a16="http://schemas.microsoft.com/office/drawing/2014/main" id="{0C8A9DC6-3890-974E-814A-7BA41819A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F2AEA4F9-4D54-5A45-A256-BC9DE0D46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4423522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INSERT AGENDA NAME HERE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3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45DBB81B-C868-6A42-AD67-895AD0332936}"/>
              </a:ext>
            </a:extLst>
          </p:cNvPr>
          <p:cNvSpPr/>
          <p:nvPr/>
        </p:nvSpPr>
        <p:spPr>
          <a:xfrm>
            <a:off x="643322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12BD7A3-FE1F-684D-B68A-090E8CD68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220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NAME</a:t>
            </a:r>
            <a:endParaRPr lang="ru-RU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15B52E7-A1A2-3F41-8DD3-782CC17B91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3220" y="2539926"/>
            <a:ext cx="4667171" cy="2946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Body text should be 20 pt. Calibri font, 20 point font. </a:t>
            </a:r>
          </a:p>
          <a:p>
            <a:pPr marL="228600" lvl="0" indent="-228600">
              <a:lnSpc>
                <a:spcPct val="150000"/>
              </a:lnSpc>
            </a:pPr>
            <a:r>
              <a:rPr lang="en-US"/>
              <a:t>List slide titles here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14D42D-5A63-A74F-9731-ACC2094BB44B}"/>
              </a:ext>
            </a:extLst>
          </p:cNvPr>
          <p:cNvSpPr/>
          <p:nvPr/>
        </p:nvSpPr>
        <p:spPr>
          <a:xfrm>
            <a:off x="-1" y="0"/>
            <a:ext cx="50929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38112-97A0-F240-A954-859DCA5311DA}"/>
              </a:ext>
            </a:extLst>
          </p:cNvPr>
          <p:cNvSpPr/>
          <p:nvPr/>
        </p:nvSpPr>
        <p:spPr>
          <a:xfrm>
            <a:off x="5092995" y="0"/>
            <a:ext cx="3615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40A72FDF-269D-3742-A0F9-21208C3490BA}"/>
              </a:ext>
            </a:extLst>
          </p:cNvPr>
          <p:cNvSpPr/>
          <p:nvPr/>
        </p:nvSpPr>
        <p:spPr>
          <a:xfrm>
            <a:off x="6433220" y="6088780"/>
            <a:ext cx="3157347" cy="769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D3524864-C1E6-D343-97C2-B74777E751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7005" y="6223407"/>
            <a:ext cx="2872176" cy="41489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600" b="1" i="0" baseline="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&lt;PROJECT NAME&gt;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ADAA52-71F9-2F4E-8233-6FC3DEEB5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284" y="6356350"/>
            <a:ext cx="78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C934916A-50E5-064F-944B-712387868C41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9F4B8DF-EEF8-0B40-B697-933F84D6A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6598250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ONE COLUMN </a:t>
            </a:r>
            <a:br>
              <a:rPr lang="en-US"/>
            </a:br>
            <a:r>
              <a:rPr lang="en-US"/>
              <a:t>LAYOUT</a:t>
            </a:r>
            <a:endParaRPr lang="ru-RU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C7E25AE2-B775-8A49-82AD-FEAFB583FA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511" y="2539926"/>
            <a:ext cx="10580289" cy="2946474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20 pt. Calibri font, </a:t>
            </a:r>
            <a:br>
              <a:rPr lang="en-US"/>
            </a:br>
            <a:r>
              <a:rPr lang="en-US"/>
              <a:t>20 point font. </a:t>
            </a:r>
          </a:p>
        </p:txBody>
      </p:sp>
    </p:spTree>
    <p:extLst>
      <p:ext uri="{BB962C8B-B14F-4D97-AF65-F5344CB8AC3E}">
        <p14:creationId xmlns:p14="http://schemas.microsoft.com/office/powerpoint/2010/main" val="22902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FAA9F860-6D58-AE41-912D-71875DF5B15E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982DFF4-1D3F-3248-822D-6A6FA0CB2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TWO COLUMN </a:t>
            </a:r>
            <a:br>
              <a:rPr lang="en-US"/>
            </a:br>
            <a:r>
              <a:rPr lang="en-US"/>
              <a:t>LAYOUT</a:t>
            </a:r>
            <a:endParaRPr lang="ru-RU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084CA66-A0A2-8B46-8B05-8BE5836CFF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512" y="2539926"/>
            <a:ext cx="4844863" cy="2946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</a:t>
            </a:r>
            <a:br>
              <a:rPr lang="en-US"/>
            </a:br>
            <a:r>
              <a:rPr lang="en-US"/>
              <a:t>20 point font.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D427D-2415-4E48-AA41-0523B6FC69BE}"/>
              </a:ext>
            </a:extLst>
          </p:cNvPr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FAA9F860-6D58-AE41-912D-71875DF5B15E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982DFF4-1D3F-3248-822D-6A6FA0CB2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322489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PRESENTER</a:t>
            </a:r>
            <a:br>
              <a:rPr lang="en-US"/>
            </a:br>
            <a:r>
              <a:rPr lang="en-US"/>
              <a:t>SLIDE</a:t>
            </a:r>
            <a:endParaRPr lang="ru-RU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084CA66-A0A2-8B46-8B05-8BE5836CFF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512" y="2539926"/>
            <a:ext cx="4844863" cy="2946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</a:t>
            </a:r>
            <a:br>
              <a:rPr lang="en-US"/>
            </a:br>
            <a:r>
              <a:rPr lang="en-US"/>
              <a:t>20 point font. </a:t>
            </a:r>
          </a:p>
        </p:txBody>
      </p:sp>
    </p:spTree>
    <p:extLst>
      <p:ext uri="{BB962C8B-B14F-4D97-AF65-F5344CB8AC3E}">
        <p14:creationId xmlns:p14="http://schemas.microsoft.com/office/powerpoint/2010/main" val="63189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72DED438-09BB-ED44-85FB-737E8207DD21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A7BBD85-ACB0-3D4B-9CEE-926BDF05C8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511" y="2539926"/>
            <a:ext cx="10580289" cy="2946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B46809-C683-8F4C-BAEC-73C22FE8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DF77C3-A26C-D040-94C2-17B7D9C1E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5637923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TABLE </a:t>
            </a:r>
            <a:br>
              <a:rPr lang="en-US"/>
            </a:br>
            <a:r>
              <a:rPr lang="en-US"/>
              <a:t>SLIDE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4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9">
            <a:extLst>
              <a:ext uri="{FF2B5EF4-FFF2-40B4-BE49-F238E27FC236}">
                <a16:creationId xmlns:a16="http://schemas.microsoft.com/office/drawing/2014/main" id="{E6C05026-895D-8B4C-80B9-FEF037B85683}"/>
              </a:ext>
            </a:extLst>
          </p:cNvPr>
          <p:cNvGrpSpPr/>
          <p:nvPr/>
        </p:nvGrpSpPr>
        <p:grpSpPr>
          <a:xfrm rot="10800000">
            <a:off x="4358080" y="-5996"/>
            <a:ext cx="3401854" cy="6858794"/>
            <a:chOff x="8704213" y="1"/>
            <a:chExt cx="6873750" cy="13717588"/>
          </a:xfrm>
        </p:grpSpPr>
        <p:sp>
          <p:nvSpPr>
            <p:cNvPr id="18" name="Прямоугольник 15">
              <a:extLst>
                <a:ext uri="{FF2B5EF4-FFF2-40B4-BE49-F238E27FC236}">
                  <a16:creationId xmlns:a16="http://schemas.microsoft.com/office/drawing/2014/main" id="{74A81914-97BD-DE48-84AD-3536981601AD}"/>
                </a:ext>
              </a:extLst>
            </p:cNvPr>
            <p:cNvSpPr/>
            <p:nvPr/>
          </p:nvSpPr>
          <p:spPr>
            <a:xfrm flipH="1">
              <a:off x="8714458" y="1"/>
              <a:ext cx="6863505" cy="687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9" name="Прямоугольник 16">
              <a:extLst>
                <a:ext uri="{FF2B5EF4-FFF2-40B4-BE49-F238E27FC236}">
                  <a16:creationId xmlns:a16="http://schemas.microsoft.com/office/drawing/2014/main" id="{57851DB7-D658-CE4F-A218-3B57688B1005}"/>
                </a:ext>
              </a:extLst>
            </p:cNvPr>
            <p:cNvSpPr/>
            <p:nvPr/>
          </p:nvSpPr>
          <p:spPr>
            <a:xfrm flipH="1">
              <a:off x="8704213" y="6870790"/>
              <a:ext cx="6863505" cy="684679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0" name="Прямоугольник 21">
            <a:extLst>
              <a:ext uri="{FF2B5EF4-FFF2-40B4-BE49-F238E27FC236}">
                <a16:creationId xmlns:a16="http://schemas.microsoft.com/office/drawing/2014/main" id="{F23DE972-A014-E346-9D13-3C8953764BBF}"/>
              </a:ext>
            </a:extLst>
          </p:cNvPr>
          <p:cNvSpPr/>
          <p:nvPr/>
        </p:nvSpPr>
        <p:spPr>
          <a:xfrm flipH="1">
            <a:off x="-1" y="0"/>
            <a:ext cx="4347936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1" name="Прямоугольник 22">
            <a:extLst>
              <a:ext uri="{FF2B5EF4-FFF2-40B4-BE49-F238E27FC236}">
                <a16:creationId xmlns:a16="http://schemas.microsoft.com/office/drawing/2014/main" id="{D9C9AA88-4EC3-5043-AC93-3FD9E681E84B}"/>
              </a:ext>
            </a:extLst>
          </p:cNvPr>
          <p:cNvSpPr/>
          <p:nvPr/>
        </p:nvSpPr>
        <p:spPr>
          <a:xfrm flipH="1">
            <a:off x="0" y="3429001"/>
            <a:ext cx="4353008" cy="3429000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50B5BC94-33BA-4A48-99A8-0A15C14ECE1A}"/>
              </a:ext>
            </a:extLst>
          </p:cNvPr>
          <p:cNvSpPr/>
          <p:nvPr/>
        </p:nvSpPr>
        <p:spPr>
          <a:xfrm flipH="1">
            <a:off x="0" y="826158"/>
            <a:ext cx="164552" cy="520568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/>
          </a:p>
        </p:txBody>
      </p:sp>
      <p:sp>
        <p:nvSpPr>
          <p:cNvPr id="23" name="Прямоугольник 18">
            <a:extLst>
              <a:ext uri="{FF2B5EF4-FFF2-40B4-BE49-F238E27FC236}">
                <a16:creationId xmlns:a16="http://schemas.microsoft.com/office/drawing/2014/main" id="{C7078C5C-756F-7C4F-92C6-1BAC1790B151}"/>
              </a:ext>
            </a:extLst>
          </p:cNvPr>
          <p:cNvSpPr/>
          <p:nvPr/>
        </p:nvSpPr>
        <p:spPr>
          <a:xfrm flipH="1">
            <a:off x="7754863" y="0"/>
            <a:ext cx="4414791" cy="3429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4B4D1459-27E3-0947-A308-088C7290BAEE}"/>
              </a:ext>
            </a:extLst>
          </p:cNvPr>
          <p:cNvSpPr/>
          <p:nvPr/>
        </p:nvSpPr>
        <p:spPr>
          <a:xfrm flipH="1">
            <a:off x="7754861" y="3423401"/>
            <a:ext cx="4437137" cy="34345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F08DBDA6-04E8-784F-A219-EE4617E8A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390" y="772995"/>
            <a:ext cx="3224331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3C4A345F-4B46-4F4F-AF41-26C760D861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6301" y="4079721"/>
            <a:ext cx="3224331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CAA10D4B-CF70-3949-A8EE-FF084D4BE0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2498" y="4079721"/>
            <a:ext cx="2979782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A44B44E9-E1F8-694E-82B2-831B004949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0916" y="772995"/>
            <a:ext cx="3224331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788537A6-35FC-7E4B-BC9F-ED0D40091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0599" y="772995"/>
            <a:ext cx="3011681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9902FD71-B81F-B64F-9889-B8339E2DD7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390" y="4079721"/>
            <a:ext cx="2979782" cy="1831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Body text should be Calibri font, 20 point font. </a:t>
            </a:r>
          </a:p>
        </p:txBody>
      </p:sp>
    </p:spTree>
    <p:extLst>
      <p:ext uri="{BB962C8B-B14F-4D97-AF65-F5344CB8AC3E}">
        <p14:creationId xmlns:p14="http://schemas.microsoft.com/office/powerpoint/2010/main" val="400334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www.nachc.org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2CA44DD4-CF14-8443-B356-0C994D2C9EC9}"/>
              </a:ext>
            </a:extLst>
          </p:cNvPr>
          <p:cNvSpPr/>
          <p:nvPr/>
        </p:nvSpPr>
        <p:spPr>
          <a:xfrm>
            <a:off x="532150" y="0"/>
            <a:ext cx="2533779" cy="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00B7C0D-CE1E-9F4E-B501-5E29EDF08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11" y="624979"/>
            <a:ext cx="6598250" cy="14756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48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MEET THE TEAM</a:t>
            </a:r>
            <a:br>
              <a:rPr lang="en-US"/>
            </a:br>
            <a:r>
              <a:rPr lang="en-US"/>
              <a:t>SLIDE</a:t>
            </a:r>
            <a:endParaRPr lang="ru-RU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A35DD95-5DCC-4044-A2D8-5EAE13F9493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4014" y="2293495"/>
            <a:ext cx="3038156" cy="227100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114B2F6-9B5E-AA44-8C1A-D4C5F667BEF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2170" y="2293495"/>
            <a:ext cx="3038156" cy="227100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63931B8-12D9-CA4D-9AAC-FE25E377D08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53844" y="2293495"/>
            <a:ext cx="3038156" cy="227100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51A84E2-8C2C-2743-9897-3FADC6E3DA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8" y="2293495"/>
            <a:ext cx="3038156" cy="227100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A504BDA-100C-1A41-B74F-CDF7491E5F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3781" y="4757348"/>
            <a:ext cx="2437521" cy="5482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16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Sample Text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6625AB02-8FFA-A54B-9225-5DDA333EBE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9753" y="4757348"/>
            <a:ext cx="2437521" cy="5482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16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Sample Text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5107C167-457F-CA4E-B5CB-958E00B343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4339" y="4757348"/>
            <a:ext cx="2437521" cy="5482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16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Sample Text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170F710B-2FE1-7948-B7DA-AC8C57BAE2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4739" y="4757348"/>
            <a:ext cx="2437521" cy="5482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1600" b="0" i="0" baseline="0" dirty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3722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EC233-66DD-B941-8976-C4B36DCACD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6353489"/>
            <a:ext cx="1387613" cy="36798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DC931E-A09F-0545-B2E3-1D5A1D03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7868" y="6356350"/>
            <a:ext cx="2376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www.nachc.org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1E48BF-90CA-994C-965C-1FA0D6B3E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E1AB07C4-F4AD-C942-BAEA-67B4CA5A8891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5C8E1-E059-D648-836C-F9CA8193E5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28448" y="6453336"/>
            <a:ext cx="792088" cy="18520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1B591C-B8C8-8A43-982E-E208946E70F3}"/>
              </a:ext>
            </a:extLst>
          </p:cNvPr>
          <p:cNvSpPr txBox="1">
            <a:spLocks/>
          </p:cNvSpPr>
          <p:nvPr/>
        </p:nvSpPr>
        <p:spPr>
          <a:xfrm>
            <a:off x="8760296" y="6363376"/>
            <a:ext cx="2065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@NACHC</a:t>
            </a:r>
          </a:p>
        </p:txBody>
      </p:sp>
    </p:spTree>
    <p:extLst>
      <p:ext uri="{BB962C8B-B14F-4D97-AF65-F5344CB8AC3E}">
        <p14:creationId xmlns:p14="http://schemas.microsoft.com/office/powerpoint/2010/main" val="362491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4C7BCC9-0993-4D00-9FDE-A6DC919D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649" y="4827654"/>
            <a:ext cx="6111240" cy="1051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Million Hearts Partner Call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October 27,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F2E713-2712-4684-99BB-7FAA135C6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538" y="2774951"/>
            <a:ext cx="7359462" cy="1645772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Preventing Heart Attacks and Strokes in Primary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5CDC6-7401-495A-BEEC-AAB296FD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08" y="1504722"/>
            <a:ext cx="2753768" cy="11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36992-3BD1-44FD-815B-93BF9C29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479">
            <a:off x="6414719" y="1241193"/>
            <a:ext cx="5431389" cy="5443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F8824F-82A9-4A75-8F7F-0F1B6DA67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755">
            <a:off x="531908" y="386852"/>
            <a:ext cx="5422620" cy="5422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F41C2-2885-44BF-BD27-649E2C9262B6}"/>
              </a:ext>
            </a:extLst>
          </p:cNvPr>
          <p:cNvSpPr txBox="1"/>
          <p:nvPr/>
        </p:nvSpPr>
        <p:spPr>
          <a:xfrm>
            <a:off x="2708534" y="6113906"/>
            <a:ext cx="297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Link to animated Statin video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2503BC-42AC-4991-9E39-81B7DAAEA7F1}"/>
              </a:ext>
            </a:extLst>
          </p:cNvPr>
          <p:cNvSpPr/>
          <p:nvPr/>
        </p:nvSpPr>
        <p:spPr>
          <a:xfrm rot="13918071">
            <a:off x="2323612" y="5993392"/>
            <a:ext cx="376044" cy="241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1B4239-0C13-4643-9DBC-8C5EE498C0A1}"/>
              </a:ext>
            </a:extLst>
          </p:cNvPr>
          <p:cNvSpPr/>
          <p:nvPr/>
        </p:nvSpPr>
        <p:spPr>
          <a:xfrm>
            <a:off x="5659308" y="6189784"/>
            <a:ext cx="376044" cy="241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2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98C1-FF6C-4A2C-80B5-41DFF614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58" y="449190"/>
            <a:ext cx="6598250" cy="1475672"/>
          </a:xfrm>
        </p:spPr>
        <p:txBody>
          <a:bodyPr/>
          <a:lstStyle/>
          <a:p>
            <a:r>
              <a:rPr lang="en-US" sz="4400" dirty="0"/>
              <a:t>Planned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6FEB-1258-49C8-A50F-EB0ACD7CC3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5874" y="1086442"/>
            <a:ext cx="10580289" cy="134179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SMBP Model Design Checklist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14961-287E-42C7-97C9-D45661E69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0"/>
          <a:stretch/>
        </p:blipFill>
        <p:spPr>
          <a:xfrm>
            <a:off x="2596896" y="1536192"/>
            <a:ext cx="9184759" cy="49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07FB2-79FA-4E69-BEAE-1A2E2078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59" y="557374"/>
            <a:ext cx="6022072" cy="5851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098C1-FF6C-4A2C-80B5-41DFF614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58" y="449190"/>
            <a:ext cx="6598250" cy="1475672"/>
          </a:xfrm>
        </p:spPr>
        <p:txBody>
          <a:bodyPr/>
          <a:lstStyle/>
          <a:p>
            <a:r>
              <a:rPr lang="en-US" sz="4400" dirty="0"/>
              <a:t>Planned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6FEB-1258-49C8-A50F-EB0ACD7CC3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6505" y="1172859"/>
            <a:ext cx="10580289" cy="134179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SMBP Tasks by Role and Sample Workflow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58377-7E46-4D7C-8990-5D18E1F8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2" y="2053328"/>
            <a:ext cx="7517177" cy="31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B8305-064D-47B5-855E-0E20300C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259664"/>
            <a:ext cx="8244812" cy="63386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6C8F4CC-2FAF-4F09-A61B-6A16851FB655}"/>
              </a:ext>
            </a:extLst>
          </p:cNvPr>
          <p:cNvSpPr/>
          <p:nvPr/>
        </p:nvSpPr>
        <p:spPr>
          <a:xfrm>
            <a:off x="2686050" y="4052476"/>
            <a:ext cx="4091939" cy="400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4D3E4-1A65-4E98-9532-189FD6F87E82}"/>
              </a:ext>
            </a:extLst>
          </p:cNvPr>
          <p:cNvSpPr/>
          <p:nvPr/>
        </p:nvSpPr>
        <p:spPr>
          <a:xfrm>
            <a:off x="5411151" y="2146449"/>
            <a:ext cx="2733675" cy="348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C90710D-AAEA-4C18-83D2-B83318AD7674}"/>
              </a:ext>
            </a:extLst>
          </p:cNvPr>
          <p:cNvSpPr txBox="1">
            <a:spLocks/>
          </p:cNvSpPr>
          <p:nvPr/>
        </p:nvSpPr>
        <p:spPr>
          <a:xfrm>
            <a:off x="9040971" y="858748"/>
            <a:ext cx="2823369" cy="48115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Million Hearts® 2022 Optimizing Care Goals</a:t>
            </a:r>
          </a:p>
          <a:p>
            <a:pPr marL="285750" indent="-285750">
              <a:spcAft>
                <a:spcPts val="120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80% </a:t>
            </a:r>
            <a:r>
              <a:rPr lang="en-US" sz="2400"/>
              <a:t>of patients ages 18 to 85 with a diagnosis of high blood pressure have it under control</a:t>
            </a:r>
          </a:p>
          <a:p>
            <a:pPr marL="285750" indent="-285750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80% </a:t>
            </a:r>
            <a:r>
              <a:rPr lang="en-US" sz="2400"/>
              <a:t>of patients who need statin therapy receive 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02550D-823A-4D90-9E85-2656692E719D}"/>
              </a:ext>
            </a:extLst>
          </p:cNvPr>
          <p:cNvSpPr/>
          <p:nvPr/>
        </p:nvSpPr>
        <p:spPr>
          <a:xfrm>
            <a:off x="5310260" y="2967373"/>
            <a:ext cx="2733675" cy="591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B80BC1-AD59-40D1-94A9-4B66415A58F3}"/>
              </a:ext>
            </a:extLst>
          </p:cNvPr>
          <p:cNvSpPr/>
          <p:nvPr/>
        </p:nvSpPr>
        <p:spPr>
          <a:xfrm>
            <a:off x="2741738" y="4433468"/>
            <a:ext cx="4091939" cy="400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73B3EC-05D3-43C1-B75C-2C1B4AE332F2}"/>
              </a:ext>
            </a:extLst>
          </p:cNvPr>
          <p:cNvSpPr/>
          <p:nvPr/>
        </p:nvSpPr>
        <p:spPr>
          <a:xfrm>
            <a:off x="2735878" y="4849634"/>
            <a:ext cx="4091939" cy="400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5B294-E2AF-4DC4-9A18-025E1A1C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27" y="1208575"/>
            <a:ext cx="9978745" cy="5655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23F05-5727-4499-B100-33C4CB8D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16" y="101476"/>
            <a:ext cx="4400550" cy="11334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400CA44-AA7C-4FB0-A2D6-2CDFEA7C901E}"/>
              </a:ext>
            </a:extLst>
          </p:cNvPr>
          <p:cNvSpPr/>
          <p:nvPr/>
        </p:nvSpPr>
        <p:spPr>
          <a:xfrm>
            <a:off x="7042638" y="4308404"/>
            <a:ext cx="2778370" cy="1203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5C5808-189C-4554-AE20-5CAC62FCD12C}"/>
              </a:ext>
            </a:extLst>
          </p:cNvPr>
          <p:cNvSpPr/>
          <p:nvPr/>
        </p:nvSpPr>
        <p:spPr>
          <a:xfrm>
            <a:off x="2362026" y="5082987"/>
            <a:ext cx="2263761" cy="349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C150-17B5-4FBF-A080-CBB4666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4" y="485626"/>
            <a:ext cx="8542985" cy="1475672"/>
          </a:xfrm>
        </p:spPr>
        <p:txBody>
          <a:bodyPr/>
          <a:lstStyle/>
          <a:p>
            <a:r>
              <a:rPr lang="en-US" sz="4600" dirty="0"/>
              <a:t>Year 3: Preventing Heart Attacks and Strokes in Primary Care</a:t>
            </a:r>
          </a:p>
        </p:txBody>
      </p:sp>
      <p:pic>
        <p:nvPicPr>
          <p:cNvPr id="8" name="Picture 7" descr="A pair of glasses on a table&#10;&#10;Description automatically generated">
            <a:extLst>
              <a:ext uri="{FF2B5EF4-FFF2-40B4-BE49-F238E27FC236}">
                <a16:creationId xmlns:a16="http://schemas.microsoft.com/office/drawing/2014/main" id="{173EA260-8778-4949-9D57-8FC212B02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54" y="2108781"/>
            <a:ext cx="2491304" cy="1657351"/>
          </a:xfrm>
          <a:prstGeom prst="rect">
            <a:avLst/>
          </a:prstGeom>
        </p:spPr>
      </p:pic>
      <p:pic>
        <p:nvPicPr>
          <p:cNvPr id="9" name="Picture 8" descr="A picture containing woman, looking, cake, table&#10;&#10;Description automatically generated">
            <a:extLst>
              <a:ext uri="{FF2B5EF4-FFF2-40B4-BE49-F238E27FC236}">
                <a16:creationId xmlns:a16="http://schemas.microsoft.com/office/drawing/2014/main" id="{9DC0211A-BE6B-4B5C-B359-C0B30BFFA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5320"/>
          <a:stretch/>
        </p:blipFill>
        <p:spPr>
          <a:xfrm>
            <a:off x="2159354" y="4458505"/>
            <a:ext cx="2491304" cy="16573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3753E9-9A9E-4156-88F6-DB6930207633}"/>
              </a:ext>
            </a:extLst>
          </p:cNvPr>
          <p:cNvSpPr txBox="1"/>
          <p:nvPr/>
        </p:nvSpPr>
        <p:spPr>
          <a:xfrm>
            <a:off x="4798433" y="1952601"/>
            <a:ext cx="63266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Appropriate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Use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Statin Therapy for High Risk Groups - Continued Implementation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HCCNs – 22 health centers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Statin Roadmap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new tools/resources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understanding of risk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Contribute to CDC Cholesterol Change Package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2F8EC-BAAA-4BAC-A85A-B102B88B277C}"/>
              </a:ext>
            </a:extLst>
          </p:cNvPr>
          <p:cNvSpPr txBox="1"/>
          <p:nvPr/>
        </p:nvSpPr>
        <p:spPr>
          <a:xfrm>
            <a:off x="4798433" y="4317685"/>
            <a:ext cx="5215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 BP Control for African Americans - Continued Implementation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HCCNs – 23 health centers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BPAA Roadmap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Leverage medication intensification measures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Test AA-specific patient engagement strategies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Implement/optimize use of SMBP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84BF4-300C-41A7-90B1-298862CFA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465" y="744100"/>
            <a:ext cx="199966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1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8F91-8724-468F-96C2-7BF9EBD9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18" y="92785"/>
            <a:ext cx="9857645" cy="1475672"/>
          </a:xfrm>
        </p:spPr>
        <p:txBody>
          <a:bodyPr/>
          <a:lstStyle/>
          <a:p>
            <a:r>
              <a:rPr lang="en-US" sz="4000" dirty="0"/>
              <a:t>Interactive Roadmaps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3EAF-F865-49E7-A884-8214F9E3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8" y="883591"/>
            <a:ext cx="10810982" cy="5881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D3C95-85B7-4EC6-B3FA-D28AC6AEF44C}"/>
              </a:ext>
            </a:extLst>
          </p:cNvPr>
          <p:cNvSpPr txBox="1"/>
          <p:nvPr/>
        </p:nvSpPr>
        <p:spPr>
          <a:xfrm>
            <a:off x="3569678" y="576749"/>
            <a:ext cx="5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Improving Blood Pressure Control for African Americans</a:t>
            </a:r>
          </a:p>
        </p:txBody>
      </p:sp>
    </p:spTree>
    <p:extLst>
      <p:ext uri="{BB962C8B-B14F-4D97-AF65-F5344CB8AC3E}">
        <p14:creationId xmlns:p14="http://schemas.microsoft.com/office/powerpoint/2010/main" val="17640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C11CB-C9B9-4241-870C-EA3BE6F4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6"/>
          <a:stretch/>
        </p:blipFill>
        <p:spPr>
          <a:xfrm>
            <a:off x="1747050" y="134783"/>
            <a:ext cx="9480726" cy="6723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AA34C-4F70-4FA9-92F1-48C54CF76456}"/>
              </a:ext>
            </a:extLst>
          </p:cNvPr>
          <p:cNvSpPr txBox="1"/>
          <p:nvPr/>
        </p:nvSpPr>
        <p:spPr>
          <a:xfrm>
            <a:off x="254977" y="2431926"/>
            <a:ext cx="1492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Improving Use of Statin Therapy for High-Risk Patients</a:t>
            </a:r>
          </a:p>
        </p:txBody>
      </p:sp>
    </p:spTree>
    <p:extLst>
      <p:ext uri="{BB962C8B-B14F-4D97-AF65-F5344CB8AC3E}">
        <p14:creationId xmlns:p14="http://schemas.microsoft.com/office/powerpoint/2010/main" val="106169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893C07-8F5F-4984-A2F7-1CC0CC3D2E2B}"/>
              </a:ext>
            </a:extLst>
          </p:cNvPr>
          <p:cNvSpPr/>
          <p:nvPr/>
        </p:nvSpPr>
        <p:spPr>
          <a:xfrm>
            <a:off x="953730" y="2067513"/>
            <a:ext cx="3824748" cy="19035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6C150-17B5-4FBF-A080-CBB4666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5" y="485626"/>
            <a:ext cx="7377936" cy="1475672"/>
          </a:xfrm>
        </p:spPr>
        <p:txBody>
          <a:bodyPr/>
          <a:lstStyle/>
          <a:p>
            <a:r>
              <a:rPr lang="en-US" sz="4600"/>
              <a:t>Year 3: Additional NACHC Million Hearts Projects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4CCD1-CF96-4E3B-A133-28584361B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0" y="2250348"/>
            <a:ext cx="2000023" cy="7571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210D6E-43C3-489F-8899-43245EB22C45}"/>
              </a:ext>
            </a:extLst>
          </p:cNvPr>
          <p:cNvSpPr/>
          <p:nvPr/>
        </p:nvSpPr>
        <p:spPr>
          <a:xfrm>
            <a:off x="469697" y="3038944"/>
            <a:ext cx="36083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Competition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9D149-149D-4B86-B0E1-65B29F5FD3BC}"/>
              </a:ext>
            </a:extLst>
          </p:cNvPr>
          <p:cNvSpPr txBox="1"/>
          <p:nvPr/>
        </p:nvSpPr>
        <p:spPr>
          <a:xfrm>
            <a:off x="1022629" y="4116589"/>
            <a:ext cx="3972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Application – open to safety net organizations (11/4/2020)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 Tank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proposals to make impact on Million Hearts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timeline/light touch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B48FE-ABED-4B95-BAE6-31CB00847EEF}"/>
              </a:ext>
            </a:extLst>
          </p:cNvPr>
          <p:cNvSpPr txBox="1"/>
          <p:nvPr/>
        </p:nvSpPr>
        <p:spPr>
          <a:xfrm>
            <a:off x="6096000" y="1864229"/>
            <a:ext cx="5801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SMBP Forum &amp; Online Learning Community</a:t>
            </a:r>
          </a:p>
          <a:p>
            <a:pPr>
              <a:spcAft>
                <a:spcPts val="600"/>
              </a:spcAft>
            </a:pPr>
            <a:r>
              <a:rPr lang="en-US"/>
              <a:t>Continue supporting efforts to increase adoption and appropriate use of SMBP on a national scale through peer and expert sharing/learning opportunities: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B04D1-6314-48D0-A95A-A31041A66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95" y="3405433"/>
            <a:ext cx="2720457" cy="2776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726EB-61F8-469C-99C2-6FC520583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173" y="3762665"/>
            <a:ext cx="3034859" cy="2076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9BC9F-1042-47FB-AE28-7C9EA8C69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219" y="2269642"/>
            <a:ext cx="1369608" cy="1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CD3-9063-44E3-A734-8828D983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393" y="2021305"/>
            <a:ext cx="5637923" cy="1215127"/>
          </a:xfrm>
        </p:spPr>
        <p:txBody>
          <a:bodyPr/>
          <a:lstStyle/>
          <a:p>
            <a:pPr algn="ctr"/>
            <a:r>
              <a:rPr lang="en-US" dirty="0"/>
              <a:t>Additional New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90144-E802-4891-BD58-717034BA34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Preventing Heart Attacks and Strokes in Primary Care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74395-85B0-41F8-BB40-D1EFF1EA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7" y="3621569"/>
            <a:ext cx="2256334" cy="9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D9C60-088B-4070-A219-080F6A54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02"/>
          <a:stretch/>
        </p:blipFill>
        <p:spPr>
          <a:xfrm>
            <a:off x="109099" y="384577"/>
            <a:ext cx="5579140" cy="5983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9C8C40-7A76-4441-ABC6-8CA871DC4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4"/>
          <a:stretch/>
        </p:blipFill>
        <p:spPr>
          <a:xfrm>
            <a:off x="5927900" y="1853996"/>
            <a:ext cx="6155001" cy="34194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0BC7FB-3175-4FF4-ACC1-51ABB588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999" y="308456"/>
            <a:ext cx="5316801" cy="1475672"/>
          </a:xfrm>
        </p:spPr>
        <p:txBody>
          <a:bodyPr/>
          <a:lstStyle/>
          <a:p>
            <a:pPr algn="ctr"/>
            <a:r>
              <a:rPr lang="en-US" sz="4000" dirty="0"/>
              <a:t>Additional New Statin Resources</a:t>
            </a:r>
          </a:p>
        </p:txBody>
      </p:sp>
    </p:spTree>
    <p:extLst>
      <p:ext uri="{BB962C8B-B14F-4D97-AF65-F5344CB8AC3E}">
        <p14:creationId xmlns:p14="http://schemas.microsoft.com/office/powerpoint/2010/main" val="1714524228"/>
      </p:ext>
    </p:extLst>
  </p:cSld>
  <p:clrMapOvr>
    <a:masterClrMapping/>
  </p:clrMapOvr>
</p:sld>
</file>

<file path=ppt/theme/theme1.xml><?xml version="1.0" encoding="utf-8"?>
<a:theme xmlns:a="http://schemas.openxmlformats.org/drawingml/2006/main" name="NACHC2020">
  <a:themeElements>
    <a:clrScheme name="NACHC Color Palette">
      <a:dk1>
        <a:srgbClr val="000000"/>
      </a:dk1>
      <a:lt1>
        <a:srgbClr val="FFFFFF"/>
      </a:lt1>
      <a:dk2>
        <a:srgbClr val="003C69"/>
      </a:dk2>
      <a:lt2>
        <a:srgbClr val="FFFFFF"/>
      </a:lt2>
      <a:accent1>
        <a:srgbClr val="007CA3"/>
      </a:accent1>
      <a:accent2>
        <a:srgbClr val="A50063"/>
      </a:accent2>
      <a:accent3>
        <a:srgbClr val="0055B7"/>
      </a:accent3>
      <a:accent4>
        <a:srgbClr val="1D6FA9"/>
      </a:accent4>
      <a:accent5>
        <a:srgbClr val="60269D"/>
      </a:accent5>
      <a:accent6>
        <a:srgbClr val="E87100"/>
      </a:accent6>
      <a:hlink>
        <a:srgbClr val="779803"/>
      </a:hlink>
      <a:folHlink>
        <a:srgbClr val="6D6E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HC2020" id="{1A629068-497C-403B-A783-F30CC632F48E}" vid="{B7979685-F56E-46DC-B05B-19428EEF82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B0FD5FB0B024DBEA4D93F1E62CA24" ma:contentTypeVersion="12" ma:contentTypeDescription="Create a new document." ma:contentTypeScope="" ma:versionID="dc893bdb6b0063ec002ab4c91fc79dfc">
  <xsd:schema xmlns:xsd="http://www.w3.org/2001/XMLSchema" xmlns:xs="http://www.w3.org/2001/XMLSchema" xmlns:p="http://schemas.microsoft.com/office/2006/metadata/properties" xmlns:ns2="2eed5dcd-9ad2-4c29-98ce-953cdf085681" xmlns:ns3="501a3200-905b-44c0-b593-10a3943bf798" targetNamespace="http://schemas.microsoft.com/office/2006/metadata/properties" ma:root="true" ma:fieldsID="c4c4008875444d74963853e16632f448" ns2:_="" ns3:_="">
    <xsd:import namespace="2eed5dcd-9ad2-4c29-98ce-953cdf085681"/>
    <xsd:import namespace="501a3200-905b-44c0-b593-10a3943bf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d5dcd-9ad2-4c29-98ce-953cdf085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a3200-905b-44c0-b593-10a3943bf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E032-7690-4E4B-A12A-D7C9FEFC0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A5D680-09C5-46BE-80DD-080AAE0B5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686B8C-A203-4CB4-BA2E-2FA0AB047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d5dcd-9ad2-4c29-98ce-953cdf085681"/>
    <ds:schemaRef ds:uri="501a3200-905b-44c0-b593-10a3943bf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260</Words>
  <Application>Microsoft Office PowerPoint</Application>
  <PresentationFormat>Widescreen</PresentationFormat>
  <Paragraphs>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NACHC2020</vt:lpstr>
      <vt:lpstr>Preventing Heart Attacks and Strokes in Primary Care</vt:lpstr>
      <vt:lpstr>PowerPoint Presentation</vt:lpstr>
      <vt:lpstr>PowerPoint Presentation</vt:lpstr>
      <vt:lpstr>Year 3: Preventing Heart Attacks and Strokes in Primary Care</vt:lpstr>
      <vt:lpstr>Interactive Roadmaps</vt:lpstr>
      <vt:lpstr>PowerPoint Presentation</vt:lpstr>
      <vt:lpstr>Year 3: Additional NACHC Million Hearts Projects</vt:lpstr>
      <vt:lpstr>Additional New Resources</vt:lpstr>
      <vt:lpstr>Additional New Statin Resources</vt:lpstr>
      <vt:lpstr>PowerPoint Presentation</vt:lpstr>
      <vt:lpstr>Planned Resources</vt:lpstr>
      <vt:lpstr>Planned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Heart Attacks and Strokes in Primary Care</dc:title>
  <dc:creator>Meg Meador</dc:creator>
  <cp:lastModifiedBy>Ellen Robinson</cp:lastModifiedBy>
  <cp:revision>1</cp:revision>
  <dcterms:created xsi:type="dcterms:W3CDTF">2020-09-08T16:40:10Z</dcterms:created>
  <dcterms:modified xsi:type="dcterms:W3CDTF">2020-11-02T14:07:33Z</dcterms:modified>
</cp:coreProperties>
</file>