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s/slide44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49.xml" ContentType="application/vnd.openxmlformats-officedocument.presentationml.slide+xml"/>
  <Override PartName="/ppt/slides/slide51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1.xml" ContentType="application/vnd.openxmlformats-officedocument.presentationml.slide+xml"/>
  <Override PartName="/ppt/slides/slide45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52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6.xml" ContentType="application/vnd.openxmlformats-officedocument.presentationml.slide+xml"/>
  <Override PartName="/ppt/slides/slide43.xml" ContentType="application/vnd.openxmlformats-officedocument.presentationml.slide+xml"/>
  <Override PartName="/ppt/slides/slide39.xml" ContentType="application/vnd.openxmlformats-officedocument.presentationml.slide+xml"/>
  <Override PartName="/ppt/slides/slide47.xml" ContentType="application/vnd.openxmlformats-officedocument.presentationml.slide+xml"/>
  <Override PartName="/ppt/slides/slide38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8.xml" ContentType="application/vnd.openxmlformats-officedocument.presentationml.slide+xml"/>
  <Override PartName="/ppt/slides/slide37.xml" ContentType="application/vnd.openxmlformats-officedocument.presentationml.slide+xml"/>
  <Override PartName="/ppt/slides/slide20.xml" ContentType="application/vnd.openxmlformats-officedocument.presentationml.slide+xml"/>
  <Override PartName="/ppt/slides/slide22.xml" ContentType="application/vnd.openxmlformats-officedocument.presentationml.slide+xml"/>
  <Override PartName="/ppt/slides/slide19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13.xml" ContentType="application/vnd.openxmlformats-officedocument.presentationml.slide+xml"/>
  <Override PartName="/ppt/slides/slide7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4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18.xml" ContentType="application/vnd.openxmlformats-officedocument.presentationml.slide+xml"/>
  <Override PartName="/ppt/slides/slide15.xml" ContentType="application/vnd.openxmlformats-officedocument.presentationml.slide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8.xml" ContentType="application/vnd.openxmlformats-officedocument.presentationml.slideLayout+xml"/>
  <Override PartName="/ppt/notesSlides/notesSlide1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8.xml" ContentType="application/vnd.openxmlformats-officedocument.presentationml.notesSlide+xml"/>
  <Override PartName="/ppt/slideLayouts/slideLayout17.xml" ContentType="application/vnd.openxmlformats-officedocument.presentationml.slideLayout+xml"/>
  <Override PartName="/ppt/notesSlides/notesSlide37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5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40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32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33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34.xml" ContentType="application/vnd.openxmlformats-officedocument.presentationml.notes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1" r:id="rId1"/>
  </p:sldMasterIdLst>
  <p:notesMasterIdLst>
    <p:notesMasterId r:id="rId5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97" r:id="rId10"/>
    <p:sldId id="298" r:id="rId11"/>
    <p:sldId id="300" r:id="rId12"/>
    <p:sldId id="299" r:id="rId13"/>
    <p:sldId id="264" r:id="rId14"/>
    <p:sldId id="304" r:id="rId15"/>
    <p:sldId id="302" r:id="rId16"/>
    <p:sldId id="303" r:id="rId17"/>
    <p:sldId id="305" r:id="rId18"/>
    <p:sldId id="306" r:id="rId19"/>
    <p:sldId id="307" r:id="rId20"/>
    <p:sldId id="308" r:id="rId21"/>
    <p:sldId id="309" r:id="rId22"/>
    <p:sldId id="310" r:id="rId23"/>
    <p:sldId id="265" r:id="rId24"/>
    <p:sldId id="266" r:id="rId25"/>
    <p:sldId id="267" r:id="rId26"/>
    <p:sldId id="270" r:id="rId27"/>
    <p:sldId id="271" r:id="rId28"/>
    <p:sldId id="272" r:id="rId29"/>
    <p:sldId id="273" r:id="rId30"/>
    <p:sldId id="274" r:id="rId31"/>
    <p:sldId id="276" r:id="rId32"/>
    <p:sldId id="277" r:id="rId33"/>
    <p:sldId id="278" r:id="rId34"/>
    <p:sldId id="279" r:id="rId35"/>
    <p:sldId id="317" r:id="rId36"/>
    <p:sldId id="318" r:id="rId37"/>
    <p:sldId id="315" r:id="rId38"/>
    <p:sldId id="316" r:id="rId39"/>
    <p:sldId id="281" r:id="rId40"/>
    <p:sldId id="282" r:id="rId41"/>
    <p:sldId id="283" r:id="rId42"/>
    <p:sldId id="284" r:id="rId43"/>
    <p:sldId id="285" r:id="rId44"/>
    <p:sldId id="286" r:id="rId45"/>
    <p:sldId id="287" r:id="rId46"/>
    <p:sldId id="319" r:id="rId47"/>
    <p:sldId id="288" r:id="rId48"/>
    <p:sldId id="289" r:id="rId49"/>
    <p:sldId id="290" r:id="rId50"/>
    <p:sldId id="291" r:id="rId51"/>
    <p:sldId id="314" r:id="rId52"/>
    <p:sldId id="293" r:id="rId5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60000"/>
    <a:srgbClr val="9900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F496A866-9740-4FF6-8274-05B7B74AF928}">
  <a:tblStyle styleId="{F496A866-9740-4FF6-8274-05B7B74AF92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26" autoAdjust="0"/>
    <p:restoredTop sz="90651" autoAdjust="0"/>
  </p:normalViewPr>
  <p:slideViewPr>
    <p:cSldViewPr>
      <p:cViewPr>
        <p:scale>
          <a:sx n="90" d="100"/>
          <a:sy n="90" d="100"/>
        </p:scale>
        <p:origin x="-198" y="-5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customXml" Target="../customXml/item3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ustomXml" Target="../customXml/item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70415911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4d9cce00aa_2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Sonia Deal to do initial introduction after facilitator on topic discussion</a:t>
            </a:r>
            <a:endParaRPr/>
          </a:p>
        </p:txBody>
      </p:sp>
      <p:sp>
        <p:nvSpPr>
          <p:cNvPr id="127" name="Google Shape;127;g4d9cce00aa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8454356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4d9cce00aa_2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Sonia- this is the model we use to determine which program to refer pt to.</a:t>
            </a:r>
            <a:endParaRPr/>
          </a:p>
        </p:txBody>
      </p:sp>
      <p:sp>
        <p:nvSpPr>
          <p:cNvPr id="189" name="Google Shape;189;g4d9cce00aa_2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5405597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4d9cce00aa_2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g4d9cce00aa_2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3677790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defTabSz="914400" fontAlgn="auto">
              <a:spcAft>
                <a:spcPts val="0"/>
              </a:spcAft>
              <a:buFont typeface="Arial"/>
              <a:buNone/>
              <a:defRPr/>
            </a:pPr>
            <a:r>
              <a:rPr lang="en-US" sz="2400" kern="0" dirty="0"/>
              <a:t>To help address the issue of high</a:t>
            </a:r>
            <a:r>
              <a:rPr lang="en-US" sz="2400" kern="0" baseline="0" dirty="0"/>
              <a:t> blood pressure we developed Target: BP in 2015 in collaboration with the American Medical Association.  Target: BP is a</a:t>
            </a:r>
            <a:r>
              <a:rPr lang="en-US" sz="2400" kern="0" dirty="0"/>
              <a:t> call to action motivating medical practices, practitioners and health services organizations to prioritize blood pressure control.  Currently,</a:t>
            </a:r>
            <a:r>
              <a:rPr lang="en-US" sz="2400" kern="0" baseline="0" dirty="0"/>
              <a:t> we are recruiting primary care providers and healthcare clinics to join us in the fight to provide better treatment for patients with high blood pressure.  </a:t>
            </a:r>
            <a:endParaRPr lang="en-US" sz="2400" kern="0" dirty="0"/>
          </a:p>
          <a:p>
            <a:pPr marL="0" defTabSz="914400" fontAlgn="auto">
              <a:spcAft>
                <a:spcPts val="0"/>
              </a:spcAft>
              <a:buNone/>
              <a:defRPr/>
            </a:pPr>
            <a:endParaRPr lang="en-US" sz="2400" kern="0" dirty="0"/>
          </a:p>
          <a:p>
            <a:pPr marL="0" defTabSz="914400" fontAlgn="auto">
              <a:spcAft>
                <a:spcPts val="0"/>
              </a:spcAft>
              <a:buNone/>
              <a:defRPr/>
            </a:pPr>
            <a:r>
              <a:rPr lang="en-US" sz="2400" kern="0" dirty="0"/>
              <a:t>As an incentive</a:t>
            </a:r>
            <a:r>
              <a:rPr lang="en-US" sz="2400" kern="0" baseline="0" dirty="0"/>
              <a:t> we are going to provide r</a:t>
            </a:r>
            <a:r>
              <a:rPr lang="en-US" sz="2400" kern="0" dirty="0"/>
              <a:t>ecognition for healthcare providers who attain high levels of blood pressure control in their patient populations, particularly those who achieve 70</a:t>
            </a:r>
            <a:r>
              <a:rPr lang="en-US" sz="2400" kern="0" baseline="0" dirty="0"/>
              <a:t> or </a:t>
            </a:r>
            <a:r>
              <a:rPr lang="en-US" sz="2400" kern="0" dirty="0"/>
              <a:t>80 percent or higher control.  We’ll also</a:t>
            </a:r>
            <a:r>
              <a:rPr lang="en-US" sz="2400" kern="0" baseline="0" dirty="0"/>
              <a:t> recognize those sites that have improved their control rates by 10% or more.  </a:t>
            </a:r>
          </a:p>
          <a:p>
            <a:pPr marL="0" defTabSz="914400" fontAlgn="auto">
              <a:spcAft>
                <a:spcPts val="0"/>
              </a:spcAft>
              <a:buNone/>
              <a:defRPr/>
            </a:pPr>
            <a:endParaRPr lang="en-US" sz="2400" kern="0" baseline="0" dirty="0"/>
          </a:p>
          <a:p>
            <a:pPr marL="0" defTabSz="914400" fontAlgn="auto">
              <a:spcAft>
                <a:spcPts val="0"/>
              </a:spcAft>
              <a:buNone/>
              <a:defRPr/>
            </a:pPr>
            <a:r>
              <a:rPr lang="en-US" sz="2400" kern="0" baseline="0" dirty="0"/>
              <a:t>Key to the program is providing tools and resources for the sites to help them improve.  We’ve partnered with the American Medical Association to develop these resources.  We have a robust website with podcasts, videos, one-pagers, checklists and patient education resources.  We’ll also be offering a series of webinars to show clinics how to implement system changes in their clinics to improve treatment.  </a:t>
            </a:r>
            <a:endParaRPr lang="en-US" sz="2400" kern="0" dirty="0"/>
          </a:p>
          <a:p>
            <a:pPr defTabSz="914400" fontAlgn="auto">
              <a:spcAft>
                <a:spcPts val="0"/>
              </a:spcAft>
              <a:buFont typeface="Arial"/>
              <a:buNone/>
              <a:defRPr/>
            </a:pPr>
            <a:endParaRPr lang="en-US" sz="2400" kern="0" dirty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034951" y="9018427"/>
            <a:ext cx="3181401" cy="458563"/>
          </a:xfrm>
          <a:prstGeom prst="rect">
            <a:avLst/>
          </a:prstGeom>
        </p:spPr>
        <p:txBody>
          <a:bodyPr lIns="93177" tIns="46589" rIns="93177" bIns="46589"/>
          <a:lstStyle/>
          <a:p>
            <a:fld id="{3609C741-29EA-43A7-B572-995A88C3922A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4199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4F136B-9159-4B79-BACA-874F00D402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64622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47235" y="8870584"/>
            <a:ext cx="3112240" cy="451046"/>
          </a:xfrm>
          <a:prstGeom prst="rect">
            <a:avLst/>
          </a:prstGeom>
        </p:spPr>
        <p:txBody>
          <a:bodyPr/>
          <a:lstStyle/>
          <a:p>
            <a:fld id="{3609C741-29EA-43A7-B572-995A88C3922A}" type="slidenum">
              <a:rPr lang="en-US" smtClean="0">
                <a:solidFill>
                  <a:srgbClr val="000000"/>
                </a:solidFill>
              </a:rPr>
              <a:pPr/>
              <a:t>18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18694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4d9cce00aa_2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g4d9cce00aa_2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8151221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4d9cce00aa_2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Joyce</a:t>
            </a:r>
            <a:endParaRPr/>
          </a:p>
        </p:txBody>
      </p:sp>
      <p:sp>
        <p:nvSpPr>
          <p:cNvPr id="197" name="Google Shape;197;g4d9cce00aa_2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061431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4da4af538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Joyce</a:t>
            </a:r>
            <a:endParaRPr/>
          </a:p>
        </p:txBody>
      </p:sp>
      <p:sp>
        <p:nvSpPr>
          <p:cNvPr id="204" name="Google Shape;204;g4da4af538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40283675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4e38b3001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Joyce</a:t>
            </a:r>
            <a:endParaRPr/>
          </a:p>
        </p:txBody>
      </p:sp>
      <p:sp>
        <p:nvSpPr>
          <p:cNvPr id="211" name="Google Shape;211;g4e38b3001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9501202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4d9cce00aa_2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Focus on</a:t>
            </a:r>
            <a:r>
              <a:rPr lang="en-US" baseline="0" dirty="0" smtClean="0"/>
              <a:t> men’s health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 err="1" smtClean="0"/>
              <a:t>MetroMarket</a:t>
            </a:r>
            <a:r>
              <a:rPr lang="en-US" baseline="0" dirty="0" smtClean="0"/>
              <a:t> stop at building that hosts Father’s support center</a:t>
            </a:r>
            <a:endParaRPr lang="en-US" dirty="0"/>
          </a:p>
        </p:txBody>
      </p:sp>
      <p:sp>
        <p:nvSpPr>
          <p:cNvPr id="232" name="Google Shape;232;g4d9cce00aa_2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620248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4d9cce00aa_2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g4d9cce00aa_2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1817658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4caec1780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4caec1780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32016792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4d9cce00aa_2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Communal</a:t>
            </a:r>
            <a:r>
              <a:rPr lang="en-US" baseline="0" dirty="0" smtClean="0"/>
              <a:t> gathering place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 smtClean="0"/>
              <a:t>-OFS gave food samples and did food demonstrations and education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 smtClean="0"/>
              <a:t>-Indirect benefit of using bus as a marketing tool to draw community members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6" name="Google Shape;246;g4d9cce00aa_2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4793784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4e4d0b1da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Lucas</a:t>
            </a:r>
            <a:endParaRPr/>
          </a:p>
        </p:txBody>
      </p:sp>
      <p:sp>
        <p:nvSpPr>
          <p:cNvPr id="252" name="Google Shape;252;g4e4d0b1da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222873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4e4d0b1da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Lucas/Felicia:  Lucas can expound on high level data from fresh passes</a:t>
            </a:r>
            <a:endParaRPr/>
          </a:p>
        </p:txBody>
      </p:sp>
      <p:sp>
        <p:nvSpPr>
          <p:cNvPr id="259" name="Google Shape;259;g4e4d0b1da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7744075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4e4d0b1da7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g4e4d0b1da7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4260723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4e4d0b1da7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Lucas- picture of the bus</a:t>
            </a:r>
            <a:endParaRPr/>
          </a:p>
        </p:txBody>
      </p:sp>
      <p:sp>
        <p:nvSpPr>
          <p:cNvPr id="278" name="Google Shape;278;g4e4d0b1da7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1928139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4d9cce00aa_2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Carmen</a:t>
            </a:r>
            <a:endParaRPr/>
          </a:p>
        </p:txBody>
      </p:sp>
      <p:sp>
        <p:nvSpPr>
          <p:cNvPr id="285" name="Google Shape;285;g4d9cce00aa_2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5369240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4d9cce00aa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4d9cce00aa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Carmen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1565041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4de5810738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Alexis/Felicia</a:t>
            </a:r>
            <a:endParaRPr/>
          </a:p>
        </p:txBody>
      </p:sp>
      <p:sp>
        <p:nvSpPr>
          <p:cNvPr id="311" name="Google Shape;311;g4de5810738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41333552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4de5810738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Alexis</a:t>
            </a:r>
            <a:endParaRPr/>
          </a:p>
        </p:txBody>
      </p:sp>
      <p:sp>
        <p:nvSpPr>
          <p:cNvPr id="318" name="Google Shape;318;g4de581073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195026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4d9cce00aa_2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Each speaker to do brief introduction of name and organization</a:t>
            </a:r>
            <a:endParaRPr/>
          </a:p>
        </p:txBody>
      </p:sp>
      <p:sp>
        <p:nvSpPr>
          <p:cNvPr id="140" name="Google Shape;140;g4d9cce00aa_2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1883310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4d9cce00aa_2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Felicia/Sonia</a:t>
            </a:r>
            <a:endParaRPr/>
          </a:p>
        </p:txBody>
      </p:sp>
      <p:sp>
        <p:nvSpPr>
          <p:cNvPr id="325" name="Google Shape;325;g4d9cce00aa_2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40157502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4e7e625b79_2_26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4e7e625b79_2_26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Felicia/Sonia: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1st week receive bp cuff and learn how to use it.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Following weeks the patients do a return demonstration every week with the blood pressure cuff given to them.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also assess for social determinants of health using the PRAPARE tool at the first class.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is an integrative program where we have the pharmacist, nutrition education, behavioral health, and other auxillary programming integrated into the sessions.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484326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4e7e625b7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4e7e625b7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Felicia/Sonia:  We have Operation Food Search nutritionist do education on DASH diet and overall nutrition during 3rd week, and a cooking demonstration done the 4th week of the sessions. 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Get to take their groceries home, and also get $10 shopping card for the 3rd session.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Cooking matters classes are done separately and is a 6-week session where they take groceries home to create meal from class every week.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These were funded through a grant with MFH.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xmlns="" val="4828450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4e7e625b79_2_27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4e7e625b79_2_27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Felicia/Sonia: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22153638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4d9cce00aa_2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g4d9cce00aa_2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420284291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4d9cce00aa_2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g4d9cce00aa_2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82817887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4b1a1d37a7_7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4b1a1d37a7_7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41022733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4b1a1d37a7_7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4b1a1d37a7_7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Affinia Healthcare worked with the Missouri Primary Care Association who assisted with SMBP implementation using these spreadsheets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xmlns="" val="415308652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4b1a1d37a7_7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4b1a1d37a7_7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44471661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06ACFA-9ACE-4B2A-A39D-719707BE22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45576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4d9cce00aa_2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Sonia</a:t>
            </a:r>
            <a:endParaRPr/>
          </a:p>
        </p:txBody>
      </p:sp>
      <p:sp>
        <p:nvSpPr>
          <p:cNvPr id="152" name="Google Shape;152;g4d9cce00aa_2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98875026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4d9cce00aa_2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g4d9cce00aa_2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8612184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4caec17804_3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4caec17804_3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Damon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2766862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4d9cce00aa_2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Damon to discuss... I changed the title to match the slide on prevalence of high blood pressure.</a:t>
            </a:r>
            <a:endParaRPr dirty="0"/>
          </a:p>
        </p:txBody>
      </p:sp>
      <p:sp>
        <p:nvSpPr>
          <p:cNvPr id="165" name="Google Shape;165;g4d9cce00aa_2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9892273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4d9cce00aa_2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g4d9cce00aa_2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Sonia</a:t>
            </a:r>
            <a:endParaRPr/>
          </a:p>
        </p:txBody>
      </p:sp>
      <p:sp>
        <p:nvSpPr>
          <p:cNvPr id="173" name="Google Shape;173;g4d9cce00aa_2_1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4460261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4d9cce00aa_2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Sonia- This is the progress of hypertension control at Affinia Healthcare over the years.</a:t>
            </a:r>
            <a:endParaRPr/>
          </a:p>
        </p:txBody>
      </p:sp>
      <p:sp>
        <p:nvSpPr>
          <p:cNvPr id="181" name="Google Shape;181;g4d9cce00aa_2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1561065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57467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4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 rot="5400000">
            <a:off x="5463778" y="1371600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" y="4686300"/>
            <a:ext cx="4648200" cy="3005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lum bright="-40000"/>
          </a:blip>
          <a:srcRect l="570" t="-2027" r="10312" b="2027"/>
          <a:stretch/>
        </p:blipFill>
        <p:spPr>
          <a:xfrm>
            <a:off x="995082" y="4267315"/>
            <a:ext cx="8148918" cy="3524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11926"/>
            <a:ext cx="8686800" cy="3768635"/>
          </a:xfrm>
          <a:prstGeom prst="rect">
            <a:avLst/>
          </a:prstGeom>
        </p:spPr>
        <p:txBody>
          <a:bodyPr/>
          <a:lstStyle>
            <a:lvl1pPr marL="257175" indent="-17145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500" b="0">
                <a:latin typeface="+mj-lt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defRPr sz="1350" b="0">
                <a:latin typeface="+mj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defRPr sz="1200" b="0">
                <a:latin typeface="+mj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defRPr sz="1050" b="0">
                <a:latin typeface="+mj-lt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defRPr sz="900" b="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28600" y="171451"/>
            <a:ext cx="8686800" cy="402431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sz="2400" b="1">
                <a:solidFill>
                  <a:srgbClr val="991A1A"/>
                </a:solidFill>
                <a:effectLst/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5481" y="4760112"/>
            <a:ext cx="1447800" cy="228600"/>
          </a:xfrm>
          <a:prstGeom prst="rect">
            <a:avLst/>
          </a:prstGeom>
        </p:spPr>
        <p:txBody>
          <a:bodyPr/>
          <a:lstStyle>
            <a:lvl1pPr algn="r">
              <a:defRPr sz="825" b="0">
                <a:solidFill>
                  <a:schemeClr val="bg2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defTabSz="685800"/>
            <a:fld id="{94B6551B-2A84-42DA-BD5E-D1E2F4E4AD85}" type="slidenum">
              <a:rPr lang="en-US" altLang="en-US" smtClean="0">
                <a:solidFill>
                  <a:srgbClr val="000000">
                    <a:lumMod val="50000"/>
                    <a:lumOff val="50000"/>
                  </a:srgbClr>
                </a:solidFill>
                <a:ea typeface="+mn-ea"/>
                <a:cs typeface="+mn-cs"/>
              </a:rPr>
              <a:pPr defTabSz="685800"/>
              <a:t>‹#›</a:t>
            </a:fld>
            <a:endParaRPr lang="en-US" altLang="en-US">
              <a:solidFill>
                <a:srgbClr val="000000">
                  <a:lumMod val="50000"/>
                  <a:lumOff val="50000"/>
                </a:srgbClr>
              </a:solidFill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lum bright="-40000"/>
          </a:blip>
          <a:srcRect l="11042" t="-2027" r="18272" b="2027"/>
          <a:stretch/>
        </p:blipFill>
        <p:spPr>
          <a:xfrm>
            <a:off x="1" y="4267315"/>
            <a:ext cx="6463553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60271725"/>
      </p:ext>
    </p:extLst>
  </p:cSld>
  <p:clrMapOvr>
    <a:masterClrMapping/>
  </p:clrMapOvr>
  <p:transition spd="med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" y="4686300"/>
            <a:ext cx="4648200" cy="3005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lum bright="-40000"/>
          </a:blip>
          <a:srcRect l="570" t="-2027" r="10312" b="2027"/>
          <a:stretch/>
        </p:blipFill>
        <p:spPr>
          <a:xfrm>
            <a:off x="995082" y="4267315"/>
            <a:ext cx="8148918" cy="3524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11926"/>
            <a:ext cx="8686800" cy="3768635"/>
          </a:xfrm>
          <a:prstGeom prst="rect">
            <a:avLst/>
          </a:prstGeom>
        </p:spPr>
        <p:txBody>
          <a:bodyPr/>
          <a:lstStyle>
            <a:lvl1pPr marL="257175" indent="-17145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500" b="0">
                <a:latin typeface="+mj-lt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defRPr sz="1350" b="0">
                <a:latin typeface="+mj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defRPr sz="1200" b="0">
                <a:latin typeface="+mj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defRPr sz="1050" b="0">
                <a:latin typeface="+mj-lt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defRPr sz="900" b="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28600" y="171451"/>
            <a:ext cx="8686800" cy="402431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sz="2400" b="1">
                <a:solidFill>
                  <a:srgbClr val="991A1A"/>
                </a:solidFill>
                <a:effectLst/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5481" y="4760112"/>
            <a:ext cx="1447800" cy="228600"/>
          </a:xfrm>
          <a:prstGeom prst="rect">
            <a:avLst/>
          </a:prstGeom>
        </p:spPr>
        <p:txBody>
          <a:bodyPr/>
          <a:lstStyle>
            <a:lvl1pPr algn="r">
              <a:defRPr sz="825" b="0">
                <a:solidFill>
                  <a:schemeClr val="bg2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defTabSz="685800"/>
            <a:fld id="{94B6551B-2A84-42DA-BD5E-D1E2F4E4AD85}" type="slidenum">
              <a:rPr lang="en-US" altLang="en-US" smtClean="0">
                <a:solidFill>
                  <a:srgbClr val="000000">
                    <a:lumMod val="50000"/>
                    <a:lumOff val="50000"/>
                  </a:srgbClr>
                </a:solidFill>
                <a:ea typeface="+mn-ea"/>
                <a:cs typeface="+mn-cs"/>
              </a:rPr>
              <a:pPr defTabSz="685800"/>
              <a:t>‹#›</a:t>
            </a:fld>
            <a:endParaRPr lang="en-US" altLang="en-US">
              <a:solidFill>
                <a:srgbClr val="000000">
                  <a:lumMod val="50000"/>
                  <a:lumOff val="50000"/>
                </a:srgbClr>
              </a:solidFill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lum bright="-40000"/>
          </a:blip>
          <a:srcRect l="11042" t="-2027" r="18272" b="2027"/>
          <a:stretch/>
        </p:blipFill>
        <p:spPr>
          <a:xfrm>
            <a:off x="1" y="4267315"/>
            <a:ext cx="6463553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97448155"/>
      </p:ext>
    </p:extLst>
  </p:cSld>
  <p:clrMapOvr>
    <a:masterClrMapping/>
  </p:clrMapOvr>
  <p:transition spd="med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" y="4686300"/>
            <a:ext cx="4648200" cy="3005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lum bright="-40000"/>
          </a:blip>
          <a:srcRect l="570" t="-2027" r="10312" b="2027"/>
          <a:stretch/>
        </p:blipFill>
        <p:spPr>
          <a:xfrm>
            <a:off x="995082" y="4267315"/>
            <a:ext cx="8148918" cy="3524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11926"/>
            <a:ext cx="8686800" cy="3768635"/>
          </a:xfrm>
          <a:prstGeom prst="rect">
            <a:avLst/>
          </a:prstGeom>
        </p:spPr>
        <p:txBody>
          <a:bodyPr/>
          <a:lstStyle>
            <a:lvl1pPr marL="257175" indent="-17145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500" b="0">
                <a:latin typeface="+mj-lt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defRPr sz="1350" b="0">
                <a:latin typeface="+mj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defRPr sz="1200" b="0">
                <a:latin typeface="+mj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defRPr sz="1050" b="0">
                <a:latin typeface="+mj-lt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defRPr sz="900" b="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28600" y="171451"/>
            <a:ext cx="8686800" cy="402431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sz="2400" b="1">
                <a:solidFill>
                  <a:srgbClr val="991A1A"/>
                </a:solidFill>
                <a:effectLst/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5481" y="4760112"/>
            <a:ext cx="1447800" cy="228600"/>
          </a:xfrm>
          <a:prstGeom prst="rect">
            <a:avLst/>
          </a:prstGeom>
        </p:spPr>
        <p:txBody>
          <a:bodyPr/>
          <a:lstStyle>
            <a:lvl1pPr algn="r">
              <a:defRPr sz="825" b="0">
                <a:solidFill>
                  <a:schemeClr val="bg2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defTabSz="685800"/>
            <a:fld id="{94B6551B-2A84-42DA-BD5E-D1E2F4E4AD85}" type="slidenum">
              <a:rPr lang="en-US" altLang="en-US" smtClean="0">
                <a:solidFill>
                  <a:srgbClr val="000000">
                    <a:lumMod val="50000"/>
                    <a:lumOff val="50000"/>
                  </a:srgbClr>
                </a:solidFill>
                <a:ea typeface="+mn-ea"/>
                <a:cs typeface="+mn-cs"/>
              </a:rPr>
              <a:pPr defTabSz="685800"/>
              <a:t>‹#›</a:t>
            </a:fld>
            <a:endParaRPr lang="en-US" altLang="en-US">
              <a:solidFill>
                <a:srgbClr val="000000">
                  <a:lumMod val="50000"/>
                  <a:lumOff val="50000"/>
                </a:srgbClr>
              </a:solidFill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lum bright="-40000"/>
          </a:blip>
          <a:srcRect l="11042" t="-2027" r="18272" b="2027"/>
          <a:stretch/>
        </p:blipFill>
        <p:spPr>
          <a:xfrm>
            <a:off x="1" y="4267315"/>
            <a:ext cx="6463553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8213414"/>
      </p:ext>
    </p:extLst>
  </p:cSld>
  <p:clrMapOvr>
    <a:masterClrMapping/>
  </p:clrMapOvr>
  <p:transition spd="med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" y="4686300"/>
            <a:ext cx="4648200" cy="3005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lum bright="-40000"/>
          </a:blip>
          <a:srcRect l="570" t="-2027" r="10312" b="2027"/>
          <a:stretch/>
        </p:blipFill>
        <p:spPr>
          <a:xfrm>
            <a:off x="995082" y="4267315"/>
            <a:ext cx="8148918" cy="3524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11926"/>
            <a:ext cx="8686800" cy="3768635"/>
          </a:xfrm>
          <a:prstGeom prst="rect">
            <a:avLst/>
          </a:prstGeom>
        </p:spPr>
        <p:txBody>
          <a:bodyPr/>
          <a:lstStyle>
            <a:lvl1pPr marL="257175" indent="-17145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500" b="0">
                <a:latin typeface="+mj-lt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defRPr sz="1350" b="0">
                <a:latin typeface="+mj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defRPr sz="1200" b="0">
                <a:latin typeface="+mj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defRPr sz="1050" b="0">
                <a:latin typeface="+mj-lt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defRPr sz="900" b="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28600" y="171451"/>
            <a:ext cx="8686800" cy="402431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sz="2400" b="1">
                <a:solidFill>
                  <a:srgbClr val="991A1A"/>
                </a:solidFill>
                <a:effectLst/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5481" y="4760112"/>
            <a:ext cx="1447800" cy="228600"/>
          </a:xfrm>
          <a:prstGeom prst="rect">
            <a:avLst/>
          </a:prstGeom>
        </p:spPr>
        <p:txBody>
          <a:bodyPr/>
          <a:lstStyle>
            <a:lvl1pPr algn="r">
              <a:defRPr sz="825" b="0">
                <a:solidFill>
                  <a:schemeClr val="bg2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defTabSz="685800"/>
            <a:fld id="{94B6551B-2A84-42DA-BD5E-D1E2F4E4AD85}" type="slidenum">
              <a:rPr lang="en-US" altLang="en-US" smtClean="0">
                <a:solidFill>
                  <a:srgbClr val="000000">
                    <a:lumMod val="50000"/>
                    <a:lumOff val="50000"/>
                  </a:srgbClr>
                </a:solidFill>
                <a:ea typeface="+mn-ea"/>
                <a:cs typeface="+mn-cs"/>
              </a:rPr>
              <a:pPr defTabSz="685800"/>
              <a:t>‹#›</a:t>
            </a:fld>
            <a:endParaRPr lang="en-US" altLang="en-US">
              <a:solidFill>
                <a:srgbClr val="000000">
                  <a:lumMod val="50000"/>
                  <a:lumOff val="50000"/>
                </a:srgbClr>
              </a:solidFill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lum bright="-40000"/>
          </a:blip>
          <a:srcRect l="11042" t="-2027" r="18272" b="2027"/>
          <a:stretch/>
        </p:blipFill>
        <p:spPr>
          <a:xfrm>
            <a:off x="1" y="4267315"/>
            <a:ext cx="6463553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3889059"/>
      </p:ext>
    </p:extLst>
  </p:cSld>
  <p:clrMapOvr>
    <a:masterClrMapping/>
  </p:clrMapOvr>
  <p:transition spd="med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" y="4686300"/>
            <a:ext cx="4648200" cy="3005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lum bright="-40000"/>
          </a:blip>
          <a:srcRect l="570" t="-2027" r="10312" b="2027"/>
          <a:stretch/>
        </p:blipFill>
        <p:spPr>
          <a:xfrm>
            <a:off x="995082" y="4267315"/>
            <a:ext cx="8148918" cy="3524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11926"/>
            <a:ext cx="8686800" cy="3768635"/>
          </a:xfrm>
          <a:prstGeom prst="rect">
            <a:avLst/>
          </a:prstGeom>
        </p:spPr>
        <p:txBody>
          <a:bodyPr/>
          <a:lstStyle>
            <a:lvl1pPr marL="257175" indent="-17145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500" b="0">
                <a:latin typeface="+mj-lt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defRPr sz="1350" b="0">
                <a:latin typeface="+mj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defRPr sz="1200" b="0">
                <a:latin typeface="+mj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defRPr sz="1050" b="0">
                <a:latin typeface="+mj-lt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defRPr sz="900" b="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28600" y="171451"/>
            <a:ext cx="8686800" cy="402431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sz="2400" b="1">
                <a:solidFill>
                  <a:srgbClr val="991A1A"/>
                </a:solidFill>
                <a:effectLst/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5481" y="4760112"/>
            <a:ext cx="1447800" cy="228600"/>
          </a:xfrm>
          <a:prstGeom prst="rect">
            <a:avLst/>
          </a:prstGeom>
        </p:spPr>
        <p:txBody>
          <a:bodyPr/>
          <a:lstStyle>
            <a:lvl1pPr algn="r">
              <a:defRPr sz="825" b="0">
                <a:solidFill>
                  <a:schemeClr val="bg2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defTabSz="685800"/>
            <a:fld id="{94B6551B-2A84-42DA-BD5E-D1E2F4E4AD85}" type="slidenum">
              <a:rPr lang="en-US" altLang="en-US" smtClean="0">
                <a:solidFill>
                  <a:srgbClr val="000000">
                    <a:lumMod val="50000"/>
                    <a:lumOff val="50000"/>
                  </a:srgbClr>
                </a:solidFill>
                <a:ea typeface="+mn-ea"/>
                <a:cs typeface="+mn-cs"/>
              </a:rPr>
              <a:pPr defTabSz="685800"/>
              <a:t>‹#›</a:t>
            </a:fld>
            <a:endParaRPr lang="en-US" altLang="en-US">
              <a:solidFill>
                <a:srgbClr val="000000">
                  <a:lumMod val="50000"/>
                  <a:lumOff val="50000"/>
                </a:srgbClr>
              </a:solidFill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lum bright="-40000"/>
          </a:blip>
          <a:srcRect l="11042" t="-2027" r="18272" b="2027"/>
          <a:stretch/>
        </p:blipFill>
        <p:spPr>
          <a:xfrm>
            <a:off x="1" y="4267315"/>
            <a:ext cx="6463553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26378103"/>
      </p:ext>
    </p:extLst>
  </p:cSld>
  <p:clrMapOvr>
    <a:masterClrMapping/>
  </p:clrMapOvr>
  <p:transition spd="med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" y="4686300"/>
            <a:ext cx="4648200" cy="3005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lum bright="-40000"/>
          </a:blip>
          <a:srcRect l="570" t="-2027" r="10312" b="2027"/>
          <a:stretch/>
        </p:blipFill>
        <p:spPr>
          <a:xfrm>
            <a:off x="995082" y="4267315"/>
            <a:ext cx="8148918" cy="3524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11926"/>
            <a:ext cx="8686800" cy="3768635"/>
          </a:xfrm>
          <a:prstGeom prst="rect">
            <a:avLst/>
          </a:prstGeom>
        </p:spPr>
        <p:txBody>
          <a:bodyPr/>
          <a:lstStyle>
            <a:lvl1pPr marL="257175" indent="-17145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500" b="0">
                <a:latin typeface="+mj-lt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defRPr sz="1350" b="0">
                <a:latin typeface="+mj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defRPr sz="1200" b="0">
                <a:latin typeface="+mj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defRPr sz="1050" b="0">
                <a:latin typeface="+mj-lt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defRPr sz="900" b="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28600" y="171451"/>
            <a:ext cx="8686800" cy="402431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sz="2400" b="1">
                <a:solidFill>
                  <a:srgbClr val="991A1A"/>
                </a:solidFill>
                <a:effectLst/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5481" y="4760112"/>
            <a:ext cx="1447800" cy="228600"/>
          </a:xfrm>
          <a:prstGeom prst="rect">
            <a:avLst/>
          </a:prstGeom>
        </p:spPr>
        <p:txBody>
          <a:bodyPr/>
          <a:lstStyle>
            <a:lvl1pPr algn="r">
              <a:defRPr sz="825" b="0">
                <a:solidFill>
                  <a:schemeClr val="bg2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defTabSz="685800"/>
            <a:fld id="{94B6551B-2A84-42DA-BD5E-D1E2F4E4AD85}" type="slidenum">
              <a:rPr lang="en-US" altLang="en-US" smtClean="0">
                <a:solidFill>
                  <a:srgbClr val="000000">
                    <a:lumMod val="50000"/>
                    <a:lumOff val="50000"/>
                  </a:srgbClr>
                </a:solidFill>
                <a:ea typeface="+mn-ea"/>
                <a:cs typeface="+mn-cs"/>
              </a:rPr>
              <a:pPr defTabSz="685800"/>
              <a:t>‹#›</a:t>
            </a:fld>
            <a:endParaRPr lang="en-US" altLang="en-US">
              <a:solidFill>
                <a:srgbClr val="000000">
                  <a:lumMod val="50000"/>
                  <a:lumOff val="50000"/>
                </a:srgbClr>
              </a:solidFill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lum bright="-40000"/>
          </a:blip>
          <a:srcRect l="11042" t="-2027" r="18272" b="2027"/>
          <a:stretch/>
        </p:blipFill>
        <p:spPr>
          <a:xfrm>
            <a:off x="1" y="4267315"/>
            <a:ext cx="6463553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65808719"/>
      </p:ext>
    </p:extLst>
  </p:cSld>
  <p:clrMapOvr>
    <a:masterClrMapping/>
  </p:clrMapOvr>
  <p:transition spd="med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" y="4686300"/>
            <a:ext cx="4648200" cy="3005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lum bright="-40000"/>
          </a:blip>
          <a:srcRect l="570" t="-2027" r="10312" b="2027"/>
          <a:stretch/>
        </p:blipFill>
        <p:spPr>
          <a:xfrm>
            <a:off x="995082" y="4267315"/>
            <a:ext cx="8148918" cy="3524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11926"/>
            <a:ext cx="8686800" cy="3768635"/>
          </a:xfrm>
          <a:prstGeom prst="rect">
            <a:avLst/>
          </a:prstGeom>
        </p:spPr>
        <p:txBody>
          <a:bodyPr/>
          <a:lstStyle>
            <a:lvl1pPr marL="257175" indent="-17145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500" b="0">
                <a:latin typeface="+mj-lt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defRPr sz="1350" b="0">
                <a:latin typeface="+mj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defRPr sz="1200" b="0">
                <a:latin typeface="+mj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defRPr sz="1050" b="0">
                <a:latin typeface="+mj-lt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defRPr sz="900" b="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28600" y="171451"/>
            <a:ext cx="8686800" cy="402431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sz="2400" b="1">
                <a:solidFill>
                  <a:srgbClr val="991A1A"/>
                </a:solidFill>
                <a:effectLst/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5481" y="4760112"/>
            <a:ext cx="1447800" cy="228600"/>
          </a:xfrm>
          <a:prstGeom prst="rect">
            <a:avLst/>
          </a:prstGeom>
        </p:spPr>
        <p:txBody>
          <a:bodyPr/>
          <a:lstStyle>
            <a:lvl1pPr algn="r">
              <a:defRPr sz="825" b="0">
                <a:solidFill>
                  <a:schemeClr val="bg2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defTabSz="685800"/>
            <a:fld id="{94B6551B-2A84-42DA-BD5E-D1E2F4E4AD85}" type="slidenum">
              <a:rPr lang="en-US" altLang="en-US" smtClean="0">
                <a:solidFill>
                  <a:srgbClr val="000000">
                    <a:lumMod val="50000"/>
                    <a:lumOff val="50000"/>
                  </a:srgbClr>
                </a:solidFill>
                <a:ea typeface="+mn-ea"/>
                <a:cs typeface="+mn-cs"/>
              </a:rPr>
              <a:pPr defTabSz="685800"/>
              <a:t>‹#›</a:t>
            </a:fld>
            <a:endParaRPr lang="en-US" altLang="en-US">
              <a:solidFill>
                <a:srgbClr val="000000">
                  <a:lumMod val="50000"/>
                  <a:lumOff val="50000"/>
                </a:srgbClr>
              </a:solidFill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lum bright="-40000"/>
          </a:blip>
          <a:srcRect l="11042" t="-2027" r="18272" b="2027"/>
          <a:stretch/>
        </p:blipFill>
        <p:spPr>
          <a:xfrm>
            <a:off x="1" y="4267315"/>
            <a:ext cx="6463553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40178991"/>
      </p:ext>
    </p:extLst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7"/>
          <p:cNvSpPr txBox="1"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body" idx="3"/>
          </p:nvPr>
        </p:nvSpPr>
        <p:spPr>
          <a:xfrm>
            <a:off x="4645025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body" idx="4"/>
          </p:nvPr>
        </p:nvSpPr>
        <p:spPr>
          <a:xfrm>
            <a:off x="4645025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body" idx="2"/>
          </p:nvPr>
        </p:nvSpPr>
        <p:spPr>
          <a:xfrm>
            <a:off x="457200" y="1076325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2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targetbp.org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5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jpeg"/><Relationship Id="rId5" Type="http://schemas.openxmlformats.org/officeDocument/2006/relationships/image" Target="../media/image38.gif"/><Relationship Id="rId10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42.gi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 txBox="1">
            <a:spLocks noGrp="1"/>
          </p:cNvSpPr>
          <p:nvPr>
            <p:ph type="ctrTitle"/>
          </p:nvPr>
        </p:nvSpPr>
        <p:spPr>
          <a:xfrm>
            <a:off x="685800" y="895350"/>
            <a:ext cx="77724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n" sz="3200" b="1" dirty="0" smtClean="0"/>
              <a:t>Collaborative </a:t>
            </a:r>
            <a:r>
              <a:rPr lang="en" sz="3200" b="1" dirty="0"/>
              <a:t>Programming to Improve </a:t>
            </a:r>
            <a:r>
              <a:rPr lang="en" sz="3200" b="1" dirty="0" smtClean="0"/>
              <a:t/>
            </a:r>
            <a:br>
              <a:rPr lang="en" sz="3200" b="1" dirty="0" smtClean="0"/>
            </a:br>
            <a:r>
              <a:rPr lang="en" sz="3200" b="1" dirty="0" smtClean="0"/>
              <a:t>Hypertension </a:t>
            </a:r>
            <a:r>
              <a:rPr lang="en" sz="3200" b="1" dirty="0"/>
              <a:t>in Primary Care</a:t>
            </a:r>
            <a:r>
              <a:rPr lang="en" sz="3200" b="1" dirty="0" smtClean="0"/>
              <a:t>:</a:t>
            </a:r>
            <a:r>
              <a:rPr lang="en" sz="3200" b="1" dirty="0"/>
              <a:t/>
            </a:r>
            <a:br>
              <a:rPr lang="en" sz="3200" b="1" dirty="0"/>
            </a:br>
            <a:r>
              <a:rPr lang="en" sz="3200" b="1" dirty="0" smtClean="0"/>
              <a:t>Building </a:t>
            </a:r>
            <a:r>
              <a:rPr lang="en" sz="3200" b="1" dirty="0"/>
              <a:t>Linkages from Clinic To Community</a:t>
            </a:r>
            <a:endParaRPr sz="3200" b="1" dirty="0"/>
          </a:p>
        </p:txBody>
      </p:sp>
      <p:sp>
        <p:nvSpPr>
          <p:cNvPr id="130" name="Google Shape;130;p25"/>
          <p:cNvSpPr txBox="1">
            <a:spLocks noGrp="1"/>
          </p:cNvSpPr>
          <p:nvPr>
            <p:ph type="subTitle" idx="1"/>
          </p:nvPr>
        </p:nvSpPr>
        <p:spPr>
          <a:xfrm>
            <a:off x="1219200" y="2952750"/>
            <a:ext cx="64008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520"/>
              <a:buNone/>
            </a:pPr>
            <a:r>
              <a:rPr lang="en" sz="1600" dirty="0">
                <a:solidFill>
                  <a:schemeClr val="tx1"/>
                </a:solidFill>
              </a:rPr>
              <a:t>Presented by</a:t>
            </a:r>
            <a:r>
              <a:rPr lang="en" sz="1600" dirty="0" smtClean="0">
                <a:solidFill>
                  <a:schemeClr val="tx1"/>
                </a:solidFill>
              </a:rPr>
              <a:t>:</a:t>
            </a: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520"/>
              <a:buNone/>
            </a:pPr>
            <a:endParaRPr sz="1000" dirty="0">
              <a:solidFill>
                <a:schemeClr val="tx1"/>
              </a:solidFill>
            </a:endParaRPr>
          </a:p>
          <a:p>
            <a:pPr marL="0" lvl="0" indent="0" algn="ctr" rtl="0">
              <a:lnSpc>
                <a:spcPct val="80000"/>
              </a:lnSpc>
              <a:spcBef>
                <a:spcPts val="304"/>
              </a:spcBef>
              <a:spcAft>
                <a:spcPts val="0"/>
              </a:spcAft>
              <a:buClr>
                <a:srgbClr val="888888"/>
              </a:buClr>
              <a:buSzPts val="1520"/>
              <a:buNone/>
            </a:pPr>
            <a:r>
              <a:rPr lang="en" sz="1600" b="1" dirty="0" smtClean="0">
                <a:solidFill>
                  <a:schemeClr val="tx1"/>
                </a:solidFill>
              </a:rPr>
              <a:t>Affinia Healthcare</a:t>
            </a:r>
          </a:p>
          <a:p>
            <a:pPr marL="0" lvl="0" indent="0">
              <a:lnSpc>
                <a:spcPct val="80000"/>
              </a:lnSpc>
              <a:spcBef>
                <a:spcPts val="304"/>
              </a:spcBef>
              <a:buSzPts val="1520"/>
            </a:pPr>
            <a:r>
              <a:rPr lang="en" sz="1600" dirty="0" smtClean="0">
                <a:solidFill>
                  <a:schemeClr val="tx1"/>
                </a:solidFill>
              </a:rPr>
              <a:t>Sonia Deal, RN, MSN, LNHA, Director of Practice Transformation</a:t>
            </a:r>
          </a:p>
          <a:p>
            <a:pPr marL="0" lvl="0" indent="0">
              <a:lnSpc>
                <a:spcPct val="80000"/>
              </a:lnSpc>
              <a:spcBef>
                <a:spcPts val="304"/>
              </a:spcBef>
              <a:buSzPts val="1520"/>
            </a:pPr>
            <a:r>
              <a:rPr lang="en" sz="1600" dirty="0" smtClean="0">
                <a:solidFill>
                  <a:schemeClr val="tx1"/>
                </a:solidFill>
              </a:rPr>
              <a:t>Alexis Howell, PharmD</a:t>
            </a:r>
          </a:p>
          <a:p>
            <a:pPr marL="0" lvl="0" indent="0">
              <a:lnSpc>
                <a:spcPct val="80000"/>
              </a:lnSpc>
              <a:spcBef>
                <a:spcPts val="304"/>
              </a:spcBef>
              <a:buSzPts val="1520"/>
            </a:pPr>
            <a:r>
              <a:rPr lang="en" sz="1600" dirty="0" smtClean="0">
                <a:solidFill>
                  <a:schemeClr val="tx1"/>
                </a:solidFill>
              </a:rPr>
              <a:t>Felicia Standifer, RN</a:t>
            </a:r>
          </a:p>
          <a:p>
            <a:pPr marL="0" lvl="0" indent="0">
              <a:lnSpc>
                <a:spcPct val="80000"/>
              </a:lnSpc>
              <a:spcBef>
                <a:spcPts val="304"/>
              </a:spcBef>
              <a:buSzPts val="1520"/>
            </a:pPr>
            <a:endParaRPr lang="en" sz="1000" dirty="0" smtClean="0">
              <a:solidFill>
                <a:schemeClr val="tx1"/>
              </a:solidFill>
            </a:endParaRPr>
          </a:p>
          <a:p>
            <a:pPr marL="0" lvl="0" indent="0" algn="ctr" rtl="0">
              <a:lnSpc>
                <a:spcPct val="80000"/>
              </a:lnSpc>
              <a:spcBef>
                <a:spcPts val="304"/>
              </a:spcBef>
              <a:spcAft>
                <a:spcPts val="0"/>
              </a:spcAft>
              <a:buClr>
                <a:srgbClr val="888888"/>
              </a:buClr>
              <a:buSzPts val="1520"/>
              <a:buNone/>
            </a:pPr>
            <a:r>
              <a:rPr lang="en" sz="1600" b="1" dirty="0" smtClean="0">
                <a:solidFill>
                  <a:schemeClr val="tx1"/>
                </a:solidFill>
              </a:rPr>
              <a:t>American </a:t>
            </a:r>
            <a:r>
              <a:rPr lang="en" sz="1600" b="1" dirty="0">
                <a:solidFill>
                  <a:schemeClr val="tx1"/>
                </a:solidFill>
              </a:rPr>
              <a:t>Heart </a:t>
            </a:r>
            <a:r>
              <a:rPr lang="en" sz="1600" b="1" dirty="0" smtClean="0">
                <a:solidFill>
                  <a:schemeClr val="tx1"/>
                </a:solidFill>
              </a:rPr>
              <a:t>Association</a:t>
            </a:r>
          </a:p>
          <a:p>
            <a:pPr marL="0" indent="0">
              <a:lnSpc>
                <a:spcPct val="80000"/>
              </a:lnSpc>
              <a:spcBef>
                <a:spcPts val="304"/>
              </a:spcBef>
              <a:buSzPts val="1520"/>
            </a:pPr>
            <a:r>
              <a:rPr lang="en-US" sz="1600" dirty="0" smtClean="0">
                <a:solidFill>
                  <a:schemeClr val="tx1"/>
                </a:solidFill>
              </a:rPr>
              <a:t>Damon Broadus, MA</a:t>
            </a:r>
            <a:endParaRPr sz="152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TIMELINE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1123950"/>
            <a:ext cx="4114800" cy="3394472"/>
          </a:xfrm>
        </p:spPr>
        <p:txBody>
          <a:bodyPr/>
          <a:lstStyle/>
          <a:p>
            <a:pPr>
              <a:spcBef>
                <a:spcPts val="600"/>
              </a:spcBef>
              <a:buSzPct val="100000"/>
            </a:pPr>
            <a:r>
              <a:rPr lang="en-US" sz="2400" dirty="0" smtClean="0"/>
              <a:t>Phase 3  (2017)</a:t>
            </a:r>
          </a:p>
          <a:p>
            <a:pPr lvl="1">
              <a:spcBef>
                <a:spcPts val="600"/>
              </a:spcBef>
              <a:buSzPct val="100000"/>
            </a:pPr>
            <a:r>
              <a:rPr lang="en-US" sz="2000" dirty="0" smtClean="0"/>
              <a:t>Implementation of YMCA Healthy Heart </a:t>
            </a:r>
            <a:r>
              <a:rPr lang="en-US" sz="2000" dirty="0" err="1" smtClean="0"/>
              <a:t>Ambassdor</a:t>
            </a:r>
            <a:r>
              <a:rPr lang="en-US" sz="2000" dirty="0" smtClean="0"/>
              <a:t> at </a:t>
            </a:r>
            <a:r>
              <a:rPr lang="en-US" sz="2000" dirty="0" err="1" smtClean="0"/>
              <a:t>Lemp</a:t>
            </a:r>
            <a:r>
              <a:rPr lang="en-US" sz="2000" dirty="0" smtClean="0"/>
              <a:t> clinic site (Feb)</a:t>
            </a:r>
          </a:p>
          <a:p>
            <a:pPr lvl="1">
              <a:spcBef>
                <a:spcPts val="600"/>
              </a:spcBef>
              <a:buSzPct val="100000"/>
            </a:pPr>
            <a:r>
              <a:rPr lang="en-US" sz="2000" dirty="0" smtClean="0"/>
              <a:t>Contacted by </a:t>
            </a:r>
            <a:r>
              <a:rPr lang="en-US" sz="2000" dirty="0" err="1" smtClean="0"/>
              <a:t>Comissioner</a:t>
            </a:r>
            <a:r>
              <a:rPr lang="en-US" sz="2000" dirty="0" smtClean="0"/>
              <a:t> of St. Louis City Department of Health (DOH)</a:t>
            </a:r>
          </a:p>
          <a:p>
            <a:pPr lvl="1">
              <a:spcBef>
                <a:spcPts val="600"/>
              </a:spcBef>
              <a:buSzPct val="100000"/>
            </a:pPr>
            <a:r>
              <a:rPr lang="en-US" sz="2000" dirty="0" smtClean="0"/>
              <a:t>Held first collaborative team meeting </a:t>
            </a:r>
          </a:p>
          <a:p>
            <a:pPr lvl="2">
              <a:spcBef>
                <a:spcPts val="600"/>
              </a:spcBef>
              <a:buSzPct val="100000"/>
            </a:pPr>
            <a:r>
              <a:rPr lang="en-US" sz="1600" dirty="0" smtClean="0"/>
              <a:t>Affinia Healthcare, YMCA, AHA, and City of St. Louis DOH</a:t>
            </a:r>
            <a:endParaRPr lang="en-US" sz="2000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>
          <a:xfrm>
            <a:off x="4419600" y="1615678"/>
            <a:ext cx="4038600" cy="3394472"/>
          </a:xfrm>
        </p:spPr>
        <p:txBody>
          <a:bodyPr/>
          <a:lstStyle/>
          <a:p>
            <a:pPr lvl="1">
              <a:spcBef>
                <a:spcPts val="600"/>
              </a:spcBef>
              <a:buSzPct val="100000"/>
            </a:pPr>
            <a:r>
              <a:rPr lang="en-US" sz="2000" dirty="0" smtClean="0"/>
              <a:t>Addition of Pharmacist-run HTN clinic at </a:t>
            </a:r>
            <a:r>
              <a:rPr lang="en-US" sz="2000" dirty="0" err="1" smtClean="0"/>
              <a:t>Lemp</a:t>
            </a:r>
            <a:r>
              <a:rPr lang="en-US" sz="2000" dirty="0" smtClean="0"/>
              <a:t> site</a:t>
            </a:r>
          </a:p>
          <a:p>
            <a:pPr lvl="1">
              <a:spcBef>
                <a:spcPts val="600"/>
              </a:spcBef>
            </a:pPr>
            <a:r>
              <a:rPr lang="en-US" sz="2000" dirty="0"/>
              <a:t>Discussion of addressing food insecure communities with St. Louis </a:t>
            </a:r>
            <a:r>
              <a:rPr lang="en-US" sz="2000" dirty="0" err="1"/>
              <a:t>MetroMarket</a:t>
            </a:r>
            <a:r>
              <a:rPr lang="en-US" sz="2000" dirty="0"/>
              <a:t> (Nov)</a:t>
            </a:r>
          </a:p>
          <a:p>
            <a:pPr lvl="1">
              <a:spcBef>
                <a:spcPts val="600"/>
              </a:spcBef>
            </a:pPr>
            <a:r>
              <a:rPr lang="en-US" sz="2000" dirty="0"/>
              <a:t>Created internal SMBP/HTN education curriculum (Nov)</a:t>
            </a:r>
          </a:p>
          <a:p>
            <a:pPr lvl="2">
              <a:spcBef>
                <a:spcPts val="600"/>
              </a:spcBef>
              <a:buSzPct val="100000"/>
            </a:pPr>
            <a:r>
              <a:rPr lang="en-US" sz="1600" dirty="0"/>
              <a:t>First cohort </a:t>
            </a:r>
            <a:r>
              <a:rPr lang="en-US" sz="1600" dirty="0" smtClean="0"/>
              <a:t>in Dec 2017</a:t>
            </a:r>
          </a:p>
        </p:txBody>
      </p:sp>
      <p:pic>
        <p:nvPicPr>
          <p:cNvPr id="6" name="Google Shape;194;p33" descr="Image result for affinia healthcare logo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205978"/>
            <a:ext cx="1211036" cy="85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TIMELINE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1123950"/>
            <a:ext cx="3886200" cy="3394472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400" dirty="0" smtClean="0"/>
              <a:t>Phase 4  (2018)</a:t>
            </a:r>
          </a:p>
          <a:p>
            <a:pPr lvl="1">
              <a:spcBef>
                <a:spcPts val="600"/>
              </a:spcBef>
              <a:buSzPct val="100000"/>
            </a:pPr>
            <a:r>
              <a:rPr lang="en-US" sz="2000" dirty="0" smtClean="0"/>
              <a:t>Implemented hypertension education program across organization (total of 6 classes)</a:t>
            </a:r>
          </a:p>
          <a:p>
            <a:pPr lvl="1">
              <a:spcBef>
                <a:spcPts val="600"/>
              </a:spcBef>
              <a:buSzPct val="100000"/>
            </a:pPr>
            <a:r>
              <a:rPr lang="en-US" sz="2000" dirty="0"/>
              <a:t>Implemented</a:t>
            </a:r>
            <a:r>
              <a:rPr lang="en-US" sz="2000" dirty="0" smtClean="0"/>
              <a:t> St. Louis </a:t>
            </a:r>
            <a:r>
              <a:rPr lang="en-US" sz="2000" dirty="0" err="1" smtClean="0"/>
              <a:t>MetroMarket</a:t>
            </a:r>
            <a:r>
              <a:rPr lang="en-US" sz="2000" dirty="0" smtClean="0"/>
              <a:t> in Spring 2018</a:t>
            </a:r>
          </a:p>
          <a:p>
            <a:pPr lvl="1">
              <a:spcBef>
                <a:spcPts val="600"/>
              </a:spcBef>
            </a:pPr>
            <a:endParaRPr lang="en-US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>
          <a:xfrm>
            <a:off x="3918098" y="1581150"/>
            <a:ext cx="4800600" cy="3378994"/>
          </a:xfrm>
        </p:spPr>
        <p:txBody>
          <a:bodyPr/>
          <a:lstStyle/>
          <a:p>
            <a:pPr lvl="1">
              <a:buSzPct val="100000"/>
            </a:pPr>
            <a:r>
              <a:rPr lang="en-US" sz="2000" dirty="0" smtClean="0"/>
              <a:t>Started assessing patients for Social Determinants of Health (SDOH)</a:t>
            </a:r>
            <a:endParaRPr lang="en-US" dirty="0" smtClean="0"/>
          </a:p>
          <a:p>
            <a:pPr lvl="2">
              <a:buSzPct val="100000"/>
            </a:pPr>
            <a:r>
              <a:rPr lang="en-US" sz="1600" dirty="0" smtClean="0"/>
              <a:t>Utilization of the NACHC PRAPARE (The Protocol for Responding to and Assessing Patients’ Assets, Risks, and Experiences) tool </a:t>
            </a:r>
          </a:p>
          <a:p>
            <a:pPr lvl="3">
              <a:spcBef>
                <a:spcPts val="0"/>
              </a:spcBef>
              <a:buSzPct val="100000"/>
            </a:pPr>
            <a:r>
              <a:rPr lang="en-US" sz="1600" dirty="0" smtClean="0"/>
              <a:t>Assesses for instability in:</a:t>
            </a:r>
          </a:p>
          <a:p>
            <a:pPr lvl="4">
              <a:spcBef>
                <a:spcPts val="0"/>
              </a:spcBef>
              <a:buSzPct val="100000"/>
              <a:buFont typeface="Courier New" panose="02070309020205020404" pitchFamily="49" charset="0"/>
              <a:buChar char="o"/>
            </a:pPr>
            <a:r>
              <a:rPr lang="en-US" sz="1600" dirty="0" smtClean="0"/>
              <a:t>Housing</a:t>
            </a:r>
          </a:p>
          <a:p>
            <a:pPr lvl="4">
              <a:spcBef>
                <a:spcPts val="0"/>
              </a:spcBef>
              <a:buSzPct val="100000"/>
              <a:buFont typeface="Courier New" panose="02070309020205020404" pitchFamily="49" charset="0"/>
              <a:buChar char="o"/>
            </a:pPr>
            <a:r>
              <a:rPr lang="en-US" sz="1600" dirty="0" smtClean="0"/>
              <a:t>Income</a:t>
            </a:r>
          </a:p>
          <a:p>
            <a:pPr lvl="4">
              <a:spcBef>
                <a:spcPts val="0"/>
              </a:spcBef>
              <a:buSzPct val="100000"/>
              <a:buFont typeface="Courier New" panose="02070309020205020404" pitchFamily="49" charset="0"/>
              <a:buChar char="o"/>
            </a:pPr>
            <a:r>
              <a:rPr lang="en-US" sz="1600" dirty="0" smtClean="0"/>
              <a:t>Health Insurance</a:t>
            </a:r>
          </a:p>
          <a:p>
            <a:pPr lvl="4">
              <a:spcBef>
                <a:spcPts val="0"/>
              </a:spcBef>
              <a:buSzPct val="100000"/>
              <a:buFont typeface="Courier New" panose="02070309020205020404" pitchFamily="49" charset="0"/>
              <a:buChar char="o"/>
            </a:pPr>
            <a:r>
              <a:rPr lang="en-US" sz="1600" dirty="0" smtClean="0"/>
              <a:t>Legal Issues</a:t>
            </a:r>
          </a:p>
          <a:p>
            <a:pPr lvl="4">
              <a:spcBef>
                <a:spcPts val="0"/>
              </a:spcBef>
              <a:buSzPct val="100000"/>
              <a:buFont typeface="Courier New" panose="02070309020205020404" pitchFamily="49" charset="0"/>
              <a:buChar char="o"/>
            </a:pPr>
            <a:r>
              <a:rPr lang="en-US" sz="1600" dirty="0" smtClean="0"/>
              <a:t>Partner Violence, etc.</a:t>
            </a:r>
          </a:p>
        </p:txBody>
      </p:sp>
      <p:pic>
        <p:nvPicPr>
          <p:cNvPr id="6" name="Google Shape;194;p33" descr="Image result for affinia healthcare logo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57200" y="205978"/>
            <a:ext cx="1211036" cy="85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STATUS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4267200" cy="3394472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400" dirty="0"/>
              <a:t>In discussions for: </a:t>
            </a:r>
          </a:p>
          <a:p>
            <a:pPr lvl="1">
              <a:spcBef>
                <a:spcPts val="600"/>
              </a:spcBef>
              <a:buSzPct val="100000"/>
            </a:pPr>
            <a:r>
              <a:rPr lang="en-US" sz="2000" dirty="0"/>
              <a:t>Food instability </a:t>
            </a:r>
            <a:r>
              <a:rPr lang="en-US" sz="2000" dirty="0" smtClean="0"/>
              <a:t>programs</a:t>
            </a:r>
          </a:p>
          <a:p>
            <a:pPr lvl="1">
              <a:spcBef>
                <a:spcPts val="600"/>
              </a:spcBef>
              <a:buSzPct val="100000"/>
            </a:pPr>
            <a:r>
              <a:rPr lang="en-US" sz="2000" dirty="0" smtClean="0"/>
              <a:t>Cooking classes</a:t>
            </a:r>
          </a:p>
          <a:p>
            <a:pPr marL="533400" lvl="1" indent="0">
              <a:spcBef>
                <a:spcPts val="600"/>
              </a:spcBef>
              <a:buSzPct val="100000"/>
              <a:buNone/>
            </a:pPr>
            <a:endParaRPr lang="en-US" sz="1800" dirty="0" smtClean="0"/>
          </a:p>
          <a:p>
            <a:pPr>
              <a:spcBef>
                <a:spcPts val="600"/>
              </a:spcBef>
              <a:buSzPct val="100000"/>
            </a:pPr>
            <a:r>
              <a:rPr lang="en-US" sz="2400" dirty="0" smtClean="0"/>
              <a:t>Implemented:</a:t>
            </a:r>
          </a:p>
          <a:p>
            <a:pPr lvl="1">
              <a:spcBef>
                <a:spcPts val="600"/>
              </a:spcBef>
              <a:buSzPct val="100000"/>
            </a:pPr>
            <a:r>
              <a:rPr lang="en-US" sz="2000" dirty="0" smtClean="0"/>
              <a:t>Check, change, control into total practice</a:t>
            </a:r>
          </a:p>
          <a:p>
            <a:pPr lvl="1">
              <a:spcBef>
                <a:spcPts val="600"/>
              </a:spcBef>
            </a:pPr>
            <a:r>
              <a:rPr lang="en-US" sz="2000" dirty="0" smtClean="0"/>
              <a:t>Goals to implement program in community setting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419600" y="1200150"/>
            <a:ext cx="4343400" cy="3394472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400" dirty="0"/>
              <a:t>Seeking funding for:</a:t>
            </a:r>
          </a:p>
          <a:p>
            <a:pPr lvl="1">
              <a:spcBef>
                <a:spcPts val="600"/>
              </a:spcBef>
              <a:buSzPct val="100000"/>
            </a:pPr>
            <a:r>
              <a:rPr lang="en-US" sz="2000" dirty="0"/>
              <a:t>Food truck </a:t>
            </a:r>
            <a:r>
              <a:rPr lang="en-US" sz="2000" dirty="0" smtClean="0"/>
              <a:t>program</a:t>
            </a:r>
          </a:p>
          <a:p>
            <a:pPr lvl="1">
              <a:spcBef>
                <a:spcPts val="600"/>
              </a:spcBef>
              <a:buSzPct val="100000"/>
            </a:pPr>
            <a:r>
              <a:rPr lang="en-US" sz="2000" dirty="0" smtClean="0"/>
              <a:t>Food delivery program</a:t>
            </a:r>
          </a:p>
          <a:p>
            <a:pPr lvl="1">
              <a:spcBef>
                <a:spcPts val="600"/>
              </a:spcBef>
              <a:buSzPct val="100000"/>
            </a:pPr>
            <a:r>
              <a:rPr lang="en-US" sz="2000" dirty="0" smtClean="0"/>
              <a:t>Community health workers for education and assessing/ addressing SDOH</a:t>
            </a:r>
          </a:p>
        </p:txBody>
      </p:sp>
      <p:pic>
        <p:nvPicPr>
          <p:cNvPr id="5" name="Google Shape;194;p33" descr="Image result for affinia healthcare logo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57200" y="205978"/>
            <a:ext cx="1211036" cy="85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3"/>
          <p:cNvSpPr txBox="1">
            <a:spLocks noGrp="1"/>
          </p:cNvSpPr>
          <p:nvPr>
            <p:ph type="title"/>
          </p:nvPr>
        </p:nvSpPr>
        <p:spPr>
          <a:xfrm>
            <a:off x="457200" y="12072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 sz="3200" dirty="0"/>
              <a:t>Affinia Healthcare SMBP Model</a:t>
            </a:r>
            <a:endParaRPr sz="3200" dirty="0"/>
          </a:p>
        </p:txBody>
      </p:sp>
      <p:pic>
        <p:nvPicPr>
          <p:cNvPr id="193" name="Google Shape;19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7301" y="861975"/>
            <a:ext cx="6629399" cy="428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3" descr="Image result for affinia healthcare logo"/>
          <p:cNvPicPr preferRelativeResize="0"/>
          <p:nvPr/>
        </p:nvPicPr>
        <p:blipFill rotWithShape="1">
          <a:blip r:embed="rId4">
            <a:alphaModFix/>
          </a:blip>
          <a:srcRect b="17778"/>
          <a:stretch/>
        </p:blipFill>
        <p:spPr>
          <a:xfrm>
            <a:off x="457200" y="190500"/>
            <a:ext cx="1211036" cy="70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 sz="3600" dirty="0"/>
              <a:t>American Heart Association</a:t>
            </a:r>
            <a:endParaRPr sz="3600" dirty="0"/>
          </a:p>
        </p:txBody>
      </p:sp>
      <p:sp>
        <p:nvSpPr>
          <p:cNvPr id="191" name="Google Shape;191;p34"/>
          <p:cNvSpPr txBox="1">
            <a:spLocks noGrp="1"/>
          </p:cNvSpPr>
          <p:nvPr>
            <p:ph type="body" idx="1"/>
          </p:nvPr>
        </p:nvSpPr>
        <p:spPr>
          <a:xfrm>
            <a:off x="457200" y="1072750"/>
            <a:ext cx="8229600" cy="37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31533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" sz="2200" dirty="0">
                <a:latin typeface="Calibri" panose="020F0502020204030204" pitchFamily="34" charset="0"/>
                <a:ea typeface="Arial"/>
                <a:cs typeface="Arial"/>
                <a:sym typeface="Arial"/>
              </a:rPr>
              <a:t>To achieve our goal of 15.2 million people having their blood pressure controlled to &lt;130/80 we have to think of innovative solutions to help them get their blood pressure under control. </a:t>
            </a:r>
            <a:endParaRPr lang="en" sz="2200" dirty="0" smtClean="0">
              <a:latin typeface="Calibri" panose="020F0502020204030204" pitchFamily="34" charset="0"/>
              <a:ea typeface="Arial"/>
              <a:cs typeface="Arial"/>
              <a:sym typeface="Arial"/>
            </a:endParaRPr>
          </a:p>
          <a:p>
            <a:pPr marL="11367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2200" dirty="0">
              <a:latin typeface="Calibri" panose="020F0502020204030204" pitchFamily="34" charset="0"/>
              <a:ea typeface="Arial"/>
              <a:cs typeface="Arial"/>
              <a:sym typeface="Arial"/>
            </a:endParaRPr>
          </a:p>
          <a:p>
            <a:pPr marL="342900" lvl="0" indent="-331533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200" dirty="0">
                <a:latin typeface="Calibri" panose="020F0502020204030204" pitchFamily="34" charset="0"/>
                <a:ea typeface="Arial"/>
                <a:cs typeface="Arial"/>
                <a:sym typeface="Arial"/>
              </a:rPr>
              <a:t>Work with </a:t>
            </a:r>
            <a:r>
              <a:rPr lang="en" sz="2200" dirty="0">
                <a:latin typeface="Calibri" panose="020F0502020204030204" pitchFamily="34" charset="0"/>
                <a:ea typeface="Arial"/>
                <a:cs typeface="Arial"/>
                <a:sym typeface="Arial"/>
              </a:rPr>
              <a:t>organization</a:t>
            </a:r>
            <a:r>
              <a:rPr lang="en-US" sz="2200" dirty="0">
                <a:latin typeface="Calibri" panose="020F0502020204030204" pitchFamily="34" charset="0"/>
                <a:ea typeface="Arial"/>
                <a:cs typeface="Arial"/>
                <a:sym typeface="Arial"/>
              </a:rPr>
              <a:t>s</a:t>
            </a:r>
            <a:r>
              <a:rPr lang="en" sz="2200" dirty="0">
                <a:latin typeface="Calibri" panose="020F0502020204030204" pitchFamily="34" charset="0"/>
                <a:ea typeface="Arial"/>
                <a:cs typeface="Arial"/>
                <a:sym typeface="Arial"/>
              </a:rPr>
              <a:t> </a:t>
            </a:r>
            <a:r>
              <a:rPr lang="en-US" sz="2200" dirty="0">
                <a:latin typeface="Calibri" panose="020F0502020204030204" pitchFamily="34" charset="0"/>
                <a:ea typeface="Arial"/>
                <a:cs typeface="Arial"/>
                <a:sym typeface="Arial"/>
              </a:rPr>
              <a:t>that</a:t>
            </a:r>
            <a:r>
              <a:rPr lang="en" sz="2200" dirty="0">
                <a:latin typeface="Calibri" panose="020F0502020204030204" pitchFamily="34" charset="0"/>
                <a:ea typeface="Arial"/>
                <a:cs typeface="Arial"/>
                <a:sym typeface="Arial"/>
              </a:rPr>
              <a:t> conduct a complete </a:t>
            </a:r>
            <a:r>
              <a:rPr lang="en-US" sz="2200" dirty="0">
                <a:latin typeface="Calibri" panose="020F0502020204030204" pitchFamily="34" charset="0"/>
                <a:ea typeface="Arial"/>
                <a:cs typeface="Arial"/>
                <a:sym typeface="Arial"/>
              </a:rPr>
              <a:t>community to clinic linkages</a:t>
            </a:r>
            <a:r>
              <a:rPr lang="en" sz="2200" dirty="0">
                <a:latin typeface="Calibri" panose="020F0502020204030204" pitchFamily="34" charset="0"/>
                <a:ea typeface="Arial"/>
                <a:cs typeface="Arial"/>
                <a:sym typeface="Arial"/>
              </a:rPr>
              <a:t> program for patients with high blood pressure.  </a:t>
            </a:r>
            <a:endParaRPr sz="2200" dirty="0">
              <a:latin typeface="Calibri" panose="020F0502020204030204" pitchFamily="34" charset="0"/>
            </a:endParaRPr>
          </a:p>
          <a:p>
            <a:pPr marL="742950" lvl="1" indent="-274383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–"/>
            </a:pPr>
            <a:r>
              <a:rPr lang="en" sz="1800" dirty="0">
                <a:latin typeface="Calibri" panose="020F0502020204030204" pitchFamily="34" charset="0"/>
                <a:ea typeface="Arial"/>
                <a:cs typeface="Arial"/>
                <a:sym typeface="Arial"/>
              </a:rPr>
              <a:t>The ideal program will be 2-6 months in length or be an on-going program.  </a:t>
            </a:r>
            <a:endParaRPr sz="1800" dirty="0">
              <a:latin typeface="Calibri" panose="020F0502020204030204" pitchFamily="34" charset="0"/>
            </a:endParaRPr>
          </a:p>
          <a:p>
            <a:pPr marL="742950" lvl="1" indent="-274383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–"/>
            </a:pPr>
            <a:r>
              <a:rPr lang="en" sz="1800" dirty="0">
                <a:latin typeface="Calibri" panose="020F0502020204030204" pitchFamily="34" charset="0"/>
                <a:ea typeface="Arial"/>
                <a:cs typeface="Arial"/>
                <a:sym typeface="Arial"/>
              </a:rPr>
              <a:t>Components should include regular communication to participants, promotion of blood pressure monitoring and tracking by participants, education sessions, and distribution of videos or educational materials to participants.  </a:t>
            </a:r>
            <a:endParaRPr sz="1800" dirty="0">
              <a:latin typeface="Calibri" panose="020F0502020204030204" pitchFamily="34" charset="0"/>
            </a:endParaRPr>
          </a:p>
          <a:p>
            <a:pPr marL="742950" lvl="1" indent="-274383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–"/>
            </a:pPr>
            <a:r>
              <a:rPr lang="en" sz="1800" dirty="0">
                <a:latin typeface="Calibri" panose="020F0502020204030204" pitchFamily="34" charset="0"/>
                <a:ea typeface="Arial"/>
                <a:cs typeface="Arial"/>
                <a:sym typeface="Arial"/>
              </a:rPr>
              <a:t>Participants should understand and agree to participate in the high blood pressure program.</a:t>
            </a:r>
            <a:endParaRPr sz="1800" dirty="0">
              <a:latin typeface="Calibri" panose="020F0502020204030204" pitchFamily="34" charset="0"/>
            </a:endParaRPr>
          </a:p>
          <a:p>
            <a:pPr marL="342900" lvl="0" indent="-23114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</a:pPr>
            <a:endParaRPr sz="1800" dirty="0">
              <a:latin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C4875D0-3066-4EA0-A51D-A3418D904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18686"/>
            <a:ext cx="1266826" cy="685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17456" y="304563"/>
            <a:ext cx="3534606" cy="402431"/>
          </a:xfrm>
        </p:spPr>
        <p:txBody>
          <a:bodyPr/>
          <a:lstStyle/>
          <a:p>
            <a:pPr algn="ctr" defTabSz="685800">
              <a:defRPr/>
            </a:pPr>
            <a:r>
              <a:rPr lang="en-US" sz="2800" dirty="0">
                <a:solidFill>
                  <a:srgbClr val="B01E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Target: BP?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609600" y="500576"/>
            <a:ext cx="3147164" cy="3371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775933" y="4679159"/>
            <a:ext cx="25717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latin typeface="Calibri" panose="020F0502020204030204" pitchFamily="34" charset="0"/>
                <a:hlinkClick r:id="rId4"/>
              </a:rPr>
              <a:t>http://targetbp.org</a:t>
            </a:r>
            <a:r>
              <a:rPr lang="en-US" sz="1600" b="1" u="sng" dirty="0" smtClean="0">
                <a:latin typeface="Calibri" panose="020F0502020204030204" pitchFamily="34" charset="0"/>
                <a:hlinkClick r:id="rId4"/>
              </a:rPr>
              <a:t>/</a:t>
            </a:r>
            <a:endParaRPr lang="en-US" sz="1600" b="1" dirty="0">
              <a:latin typeface="Calibri" panose="020F050202020403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205924" y="819150"/>
            <a:ext cx="4423515" cy="3934553"/>
            <a:chOff x="4541468" y="477619"/>
            <a:chExt cx="4423515" cy="3934553"/>
          </a:xfrm>
        </p:grpSpPr>
        <p:sp>
          <p:nvSpPr>
            <p:cNvPr id="7" name="Content Placeholder 2"/>
            <p:cNvSpPr txBox="1">
              <a:spLocks/>
            </p:cNvSpPr>
            <p:nvPr/>
          </p:nvSpPr>
          <p:spPr>
            <a:xfrm>
              <a:off x="4953000" y="477619"/>
              <a:ext cx="4011983" cy="3934553"/>
            </a:xfrm>
            <a:prstGeom prst="rect">
              <a:avLst/>
            </a:prstGeom>
          </p:spPr>
          <p:txBody>
            <a:bodyPr rtlCol="0">
              <a:noAutofit/>
            </a:bodyPr>
            <a:lstStyle>
              <a:lvl1pPr marL="342900" indent="-228600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bg2"/>
                </a:buClr>
                <a:buFont typeface="Arial" panose="020B0604020202020204" pitchFamily="34" charset="0"/>
                <a:buChar char="•"/>
                <a:defRPr sz="2000" b="0">
                  <a:solidFill>
                    <a:schemeClr val="bg2"/>
                  </a:solidFill>
                  <a:latin typeface="+mj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bg2"/>
                </a:buClr>
                <a:buChar char="–"/>
                <a:defRPr sz="1800" b="0">
                  <a:solidFill>
                    <a:schemeClr val="bg2"/>
                  </a:solidFill>
                  <a:latin typeface="+mj-lt"/>
                </a:defRPr>
              </a:lvl2pPr>
              <a:lvl3pPr marL="1143000" indent="-228600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bg2"/>
                </a:buClr>
                <a:buSzPct val="55000"/>
                <a:buFont typeface="Monotype Sorts" pitchFamily="2" charset="2"/>
                <a:buChar char="u"/>
                <a:defRPr sz="1600" b="0">
                  <a:solidFill>
                    <a:schemeClr val="bg2"/>
                  </a:solidFill>
                  <a:latin typeface="+mj-lt"/>
                </a:defRPr>
              </a:lvl3pPr>
              <a:lvl4pPr marL="1600200" indent="-228600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bg2"/>
                </a:buClr>
                <a:defRPr sz="1400" b="0">
                  <a:solidFill>
                    <a:schemeClr val="bg2"/>
                  </a:solidFill>
                  <a:latin typeface="+mj-lt"/>
                </a:defRPr>
              </a:lvl4pPr>
              <a:lvl5pPr marL="2057400" indent="-228600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bg2"/>
                </a:buClr>
                <a:buChar char="•"/>
                <a:defRPr sz="1200" b="0">
                  <a:solidFill>
                    <a:schemeClr val="bg2"/>
                  </a:solidFill>
                  <a:latin typeface="+mj-lt"/>
                </a:defRPr>
              </a:lvl5pPr>
              <a:lvl6pPr marL="2514600" indent="-228600" algn="l" rtl="0" eaLnBrk="1" fontAlgn="base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Char char="•"/>
                <a:defRPr sz="2000" b="1">
                  <a:solidFill>
                    <a:schemeClr val="bg2"/>
                  </a:solidFill>
                  <a:latin typeface="+mn-lt"/>
                </a:defRPr>
              </a:lvl6pPr>
              <a:lvl7pPr marL="2971800" indent="-228600" algn="l" rtl="0" eaLnBrk="1" fontAlgn="base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Char char="•"/>
                <a:defRPr sz="2000" b="1">
                  <a:solidFill>
                    <a:schemeClr val="bg2"/>
                  </a:solidFill>
                  <a:latin typeface="+mn-lt"/>
                </a:defRPr>
              </a:lvl7pPr>
              <a:lvl8pPr marL="3429000" indent="-228600" algn="l" rtl="0" eaLnBrk="1" fontAlgn="base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Char char="•"/>
                <a:defRPr sz="2000" b="1">
                  <a:solidFill>
                    <a:schemeClr val="bg2"/>
                  </a:solidFill>
                  <a:latin typeface="+mn-lt"/>
                </a:defRPr>
              </a:lvl8pPr>
              <a:lvl9pPr marL="3886200" indent="-228600" algn="l" rtl="0" eaLnBrk="1" fontAlgn="base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Char char="•"/>
                <a:defRPr sz="2000" b="1">
                  <a:solidFill>
                    <a:schemeClr val="bg2"/>
                  </a:solidFill>
                  <a:latin typeface="+mn-lt"/>
                </a:defRPr>
              </a:lvl9pPr>
            </a:lstStyle>
            <a:p>
              <a:pPr marL="0" defTabSz="685800" fontAlgn="auto">
                <a:spcAft>
                  <a:spcPts val="0"/>
                </a:spcAft>
                <a:buNone/>
                <a:defRPr/>
              </a:pP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A 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call to action </a:t>
              </a: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motivating medical practices, practitioners and health services organizations to prioritize blood pressure control</a:t>
              </a:r>
            </a:p>
            <a:p>
              <a:pPr marL="0" defTabSz="685800" fontAlgn="auto">
                <a:spcAft>
                  <a:spcPts val="0"/>
                </a:spcAft>
                <a:buNone/>
                <a:defRPr/>
              </a:pPr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defTabSz="685800" fontAlgn="auto">
                <a:spcAft>
                  <a:spcPts val="0"/>
                </a:spcAft>
                <a:buNone/>
                <a:defRPr/>
              </a:pP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Recognition</a:t>
              </a: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for healthcare providers who attain high levels of blood pressure control in their patient populations, particularly those who achieve 70, 80 percent or higher control</a:t>
              </a:r>
            </a:p>
            <a:p>
              <a:pPr marL="0" defTabSz="685800" fontAlgn="auto">
                <a:spcAft>
                  <a:spcPts val="0"/>
                </a:spcAft>
                <a:buNone/>
                <a:defRPr/>
              </a:pPr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defTabSz="685800" fontAlgn="auto">
                <a:spcAft>
                  <a:spcPts val="0"/>
                </a:spcAft>
                <a:buNone/>
                <a:defRPr/>
              </a:pP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A source for 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tools and assets </a:t>
              </a: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for healthcare providers to use in practice, including the AHA/ACC/CDC Hypertension Treatment Algorithm and the AMA’s M.A.P. Checklist</a:t>
              </a:r>
            </a:p>
            <a:p>
              <a:pPr defTabSz="685800" fontAlgn="auto">
                <a:spcAft>
                  <a:spcPts val="0"/>
                </a:spcAft>
                <a:buNone/>
                <a:defRPr/>
              </a:pPr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685800" fontAlgn="auto">
                <a:spcAft>
                  <a:spcPts val="0"/>
                </a:spcAft>
                <a:buNone/>
                <a:defRPr/>
              </a:pPr>
              <a:endParaRPr lang="en-US" sz="1600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541468" y="477619"/>
              <a:ext cx="62473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>
                  <a:solidFill>
                    <a:srgbClr val="B01E2D"/>
                  </a:solidFill>
                  <a:latin typeface="Webdings" panose="05030102010509060703" pitchFamily="18" charset="2"/>
                  <a:sym typeface="Wingdings" panose="05000000000000000000" pitchFamily="2" charset="2"/>
                </a:rPr>
                <a:t></a:t>
              </a:r>
              <a:endParaRPr lang="en-US" sz="3600" b="1" dirty="0">
                <a:latin typeface="Webdings" panose="05030102010509060703" pitchFamily="18" charset="2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6490CDBB-C3F5-413E-8C75-B0592B164A78}"/>
                </a:ext>
              </a:extLst>
            </p:cNvPr>
            <p:cNvSpPr/>
            <p:nvPr/>
          </p:nvSpPr>
          <p:spPr>
            <a:xfrm>
              <a:off x="4541469" y="1695220"/>
              <a:ext cx="62473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>
                  <a:solidFill>
                    <a:srgbClr val="B01E2D"/>
                  </a:solidFill>
                  <a:latin typeface="Webdings" panose="05030102010509060703" pitchFamily="18" charset="2"/>
                  <a:sym typeface="Wingdings" panose="05000000000000000000" pitchFamily="2" charset="2"/>
                </a:rPr>
                <a:t></a:t>
              </a:r>
              <a:endParaRPr lang="en-US" sz="3600" b="1" dirty="0">
                <a:latin typeface="Webdings" panose="05030102010509060703" pitchFamily="18" charset="2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2D35E2B5-98FA-4DC0-82DD-96A602AC7209}"/>
                </a:ext>
              </a:extLst>
            </p:cNvPr>
            <p:cNvSpPr/>
            <p:nvPr/>
          </p:nvSpPr>
          <p:spPr>
            <a:xfrm>
              <a:off x="4541469" y="2916019"/>
              <a:ext cx="62473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>
                  <a:solidFill>
                    <a:srgbClr val="B01E2D"/>
                  </a:solidFill>
                  <a:latin typeface="Webdings" panose="05030102010509060703" pitchFamily="18" charset="2"/>
                  <a:sym typeface="Wingdings" panose="05000000000000000000" pitchFamily="2" charset="2"/>
                </a:rPr>
                <a:t></a:t>
              </a:r>
              <a:endParaRPr lang="en-US" sz="3600" b="1" dirty="0">
                <a:latin typeface="Webdings" panose="05030102010509060703" pitchFamily="18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465871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229211" y="1067306"/>
            <a:ext cx="2165155" cy="2981739"/>
          </a:xfrm>
          <a:prstGeom prst="rect">
            <a:avLst/>
          </a:prstGeom>
          <a:solidFill>
            <a:srgbClr val="D1D1D1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US" sz="1013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Picture 13" descr="icon_Measu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5400" y="1190191"/>
            <a:ext cx="373326" cy="29814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454026" y="1073720"/>
            <a:ext cx="2165155" cy="2981739"/>
          </a:xfrm>
          <a:prstGeom prst="rect">
            <a:avLst/>
          </a:prstGeom>
          <a:solidFill>
            <a:srgbClr val="D1D1D1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US" sz="1013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5" name="Picture 14" descr="icon_Ac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2000" y="1190191"/>
            <a:ext cx="181111" cy="29814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661690" y="1168122"/>
            <a:ext cx="16812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en-US" b="1" i="1" dirty="0">
                <a:solidFill>
                  <a:srgbClr val="512D6D"/>
                </a:solidFill>
                <a:latin typeface="Calibri" panose="020F0502020204030204" pitchFamily="34" charset="0"/>
                <a:ea typeface="+mn-ea"/>
                <a:cs typeface="+mn-cs"/>
              </a:rPr>
              <a:t>M</a:t>
            </a:r>
            <a:r>
              <a:rPr lang="en-US" b="1" dirty="0">
                <a:solidFill>
                  <a:srgbClr val="512D6D"/>
                </a:solidFill>
                <a:latin typeface="Calibri" panose="020F0502020204030204" pitchFamily="34" charset="0"/>
                <a:ea typeface="+mn-ea"/>
                <a:cs typeface="+mn-cs"/>
              </a:rPr>
              <a:t> is for MEASURE blood pressure accurately every time </a:t>
            </a:r>
          </a:p>
          <a:p>
            <a:pPr defTabSz="514350">
              <a:spcAft>
                <a:spcPts val="450"/>
              </a:spcAft>
              <a:defRPr/>
            </a:pPr>
            <a:r>
              <a:rPr lang="en-US" sz="1200" dirty="0">
                <a:solidFill>
                  <a:srgbClr val="54565B"/>
                </a:solidFill>
                <a:latin typeface="Calibri" panose="020F0502020204030204" pitchFamily="34" charset="0"/>
                <a:ea typeface="+mn-ea"/>
                <a:cs typeface="+mn-cs"/>
              </a:rPr>
              <a:t>Proper measurement is critical to controlling blood pressure. Build a protocol to ensure accuracy of blood pressure readings.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20227" y="1112384"/>
            <a:ext cx="18302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spcBef>
                <a:spcPts val="450"/>
              </a:spcBef>
              <a:defRPr/>
            </a:pPr>
            <a:r>
              <a:rPr lang="en-US" b="1" i="1" dirty="0">
                <a:solidFill>
                  <a:srgbClr val="512D6D"/>
                </a:solidFill>
                <a:latin typeface="Calibri" panose="020F0502020204030204" pitchFamily="34" charset="0"/>
                <a:ea typeface="+mn-ea"/>
                <a:cs typeface="+mn-cs"/>
              </a:rPr>
              <a:t>A</a:t>
            </a:r>
            <a:r>
              <a:rPr lang="en-US" b="1" dirty="0">
                <a:solidFill>
                  <a:srgbClr val="512D6D"/>
                </a:solidFill>
                <a:latin typeface="Calibri" panose="020F0502020204030204" pitchFamily="34" charset="0"/>
                <a:ea typeface="+mn-ea"/>
                <a:cs typeface="+mn-cs"/>
              </a:rPr>
              <a:t> is for ACT rapidly to address high blood pressure readings</a:t>
            </a:r>
          </a:p>
          <a:p>
            <a:pPr defTabSz="514350">
              <a:spcAft>
                <a:spcPts val="450"/>
              </a:spcAft>
              <a:defRPr/>
            </a:pPr>
            <a:r>
              <a:rPr lang="en-US" sz="1200" dirty="0">
                <a:solidFill>
                  <a:srgbClr val="54565B"/>
                </a:solidFill>
                <a:latin typeface="Calibri" panose="020F0502020204030204" pitchFamily="34" charset="0"/>
                <a:ea typeface="+mn-ea"/>
                <a:cs typeface="+mn-cs"/>
              </a:rPr>
              <a:t>This step requires rapid action during a patient visit and prioritizes follow-up appointments and a clear treatment plan to help patients achieve blood pressure control.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738499" y="1067306"/>
            <a:ext cx="2165155" cy="2995052"/>
          </a:xfrm>
          <a:prstGeom prst="rect">
            <a:avLst/>
          </a:prstGeom>
          <a:solidFill>
            <a:srgbClr val="D1D1D1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US" sz="1013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36604" y="1081142"/>
            <a:ext cx="1798365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spcBef>
                <a:spcPts val="450"/>
              </a:spcBef>
              <a:defRPr/>
            </a:pPr>
            <a:r>
              <a:rPr lang="en-US" b="1" i="1" dirty="0">
                <a:solidFill>
                  <a:srgbClr val="512D6D"/>
                </a:solidFill>
                <a:latin typeface="Calibri" panose="020F0502020204030204" pitchFamily="34" charset="0"/>
                <a:ea typeface="+mn-ea"/>
                <a:cs typeface="+mn-cs"/>
              </a:rPr>
              <a:t>P</a:t>
            </a:r>
            <a:r>
              <a:rPr lang="en-US" b="1" dirty="0">
                <a:solidFill>
                  <a:srgbClr val="512D6D"/>
                </a:solidFill>
                <a:latin typeface="Calibri" panose="020F0502020204030204" pitchFamily="34" charset="0"/>
                <a:ea typeface="+mn-ea"/>
                <a:cs typeface="+mn-cs"/>
              </a:rPr>
              <a:t> is for PARTNER with patients, families and communities to promote self-management</a:t>
            </a:r>
          </a:p>
          <a:p>
            <a:pPr defTabSz="514350">
              <a:spcAft>
                <a:spcPts val="450"/>
              </a:spcAft>
              <a:defRPr/>
            </a:pPr>
            <a:r>
              <a:rPr lang="en-US" sz="1200" dirty="0">
                <a:solidFill>
                  <a:srgbClr val="54565B"/>
                </a:solidFill>
                <a:latin typeface="Calibri" panose="020F0502020204030204" pitchFamily="34" charset="0"/>
                <a:ea typeface="+mn-ea"/>
                <a:cs typeface="+mn-cs"/>
              </a:rPr>
              <a:t>Real change comes when patients take ownership of their health. Engage   with patients, their families </a:t>
            </a:r>
            <a:r>
              <a:rPr lang="en-US" sz="1200" dirty="0" smtClean="0">
                <a:solidFill>
                  <a:srgbClr val="54565B"/>
                </a:solidFill>
                <a:latin typeface="Calibri" panose="020F0502020204030204" pitchFamily="34" charset="0"/>
                <a:ea typeface="+mn-ea"/>
                <a:cs typeface="+mn-cs"/>
              </a:rPr>
              <a:t>&amp; communities </a:t>
            </a:r>
            <a:r>
              <a:rPr lang="en-US" sz="1200" dirty="0">
                <a:solidFill>
                  <a:srgbClr val="54565B"/>
                </a:solidFill>
                <a:latin typeface="Calibri" panose="020F0502020204030204" pitchFamily="34" charset="0"/>
                <a:ea typeface="+mn-ea"/>
                <a:cs typeface="+mn-cs"/>
              </a:rPr>
              <a:t>helps to promote sustainable lifestyle change, thus supporting the improvement of overall health. </a:t>
            </a:r>
          </a:p>
        </p:txBody>
      </p:sp>
      <p:pic>
        <p:nvPicPr>
          <p:cNvPr id="16" name="Picture 15" descr="icon_Partnerin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69814" y="1168122"/>
            <a:ext cx="358138" cy="2540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4450" y="391255"/>
            <a:ext cx="6515100" cy="402431"/>
          </a:xfrm>
        </p:spPr>
        <p:txBody>
          <a:bodyPr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Target: BP Improvement Program</a:t>
            </a:r>
          </a:p>
        </p:txBody>
      </p:sp>
    </p:spTree>
    <p:extLst>
      <p:ext uri="{BB962C8B-B14F-4D97-AF65-F5344CB8AC3E}">
        <p14:creationId xmlns:p14="http://schemas.microsoft.com/office/powerpoint/2010/main" xmlns="" val="2442142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242625" y="154788"/>
            <a:ext cx="6658750" cy="792264"/>
            <a:chOff x="1242625" y="154788"/>
            <a:chExt cx="6658750" cy="79226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C677C38D-1AE7-4454-BE26-B2F1AE950FEB}"/>
                </a:ext>
              </a:extLst>
            </p:cNvPr>
            <p:cNvSpPr/>
            <p:nvPr/>
          </p:nvSpPr>
          <p:spPr>
            <a:xfrm>
              <a:off x="1242625" y="154788"/>
              <a:ext cx="6658750" cy="779490"/>
            </a:xfrm>
            <a:prstGeom prst="rect">
              <a:avLst/>
            </a:prstGeom>
            <a:solidFill>
              <a:srgbClr val="D1D1D1">
                <a:alpha val="6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defRPr/>
              </a:pPr>
              <a:endParaRPr lang="en-US" sz="1013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8" descr="icon_Measure.png">
              <a:extLst>
                <a:ext uri="{FF2B5EF4-FFF2-40B4-BE49-F238E27FC236}">
                  <a16:creationId xmlns:a16="http://schemas.microsoft.com/office/drawing/2014/main" xmlns="" id="{88043F0B-826E-48E8-906F-59AA351CB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95771" y="262587"/>
              <a:ext cx="410659" cy="32796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85CC2B6C-2940-4405-B837-65C24FD1616B}"/>
                </a:ext>
              </a:extLst>
            </p:cNvPr>
            <p:cNvSpPr txBox="1"/>
            <p:nvPr/>
          </p:nvSpPr>
          <p:spPr>
            <a:xfrm>
              <a:off x="1687763" y="162222"/>
              <a:ext cx="6200198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 defTabSz="514350">
                <a:lnSpc>
                  <a:spcPct val="150000"/>
                </a:lnSpc>
                <a:defRPr/>
              </a:pPr>
              <a:r>
                <a:rPr lang="en-US" b="1" i="1" dirty="0">
                  <a:solidFill>
                    <a:srgbClr val="512D6D"/>
                  </a:solidFill>
                  <a:latin typeface="Calibri" panose="020F0502020204030204" pitchFamily="34" charset="0"/>
                  <a:ea typeface="+mn-ea"/>
                  <a:cs typeface="+mn-cs"/>
                </a:rPr>
                <a:t>M</a:t>
              </a:r>
              <a:r>
                <a:rPr lang="en-US" b="1" dirty="0">
                  <a:solidFill>
                    <a:srgbClr val="512D6D"/>
                  </a:solidFill>
                  <a:latin typeface="Calibri" panose="020F0502020204030204" pitchFamily="34" charset="0"/>
                  <a:ea typeface="+mn-ea"/>
                  <a:cs typeface="+mn-cs"/>
                </a:rPr>
                <a:t> is for MEASURE blood pressure accurately every time </a:t>
              </a:r>
            </a:p>
            <a:p>
              <a:pPr lvl="1" defTabSz="514350">
                <a:defRPr/>
              </a:pPr>
              <a:r>
                <a:rPr lang="en-US" sz="1200" dirty="0" smtClean="0">
                  <a:solidFill>
                    <a:srgbClr val="54565B"/>
                  </a:solidFill>
                  <a:latin typeface="Calibri" panose="020F0502020204030204" pitchFamily="34" charset="0"/>
                  <a:ea typeface="+mn-ea"/>
                  <a:cs typeface="+mn-cs"/>
                </a:rPr>
                <a:t>Proper </a:t>
              </a:r>
              <a:r>
                <a:rPr lang="en-US" sz="1200" dirty="0">
                  <a:solidFill>
                    <a:srgbClr val="54565B"/>
                  </a:solidFill>
                  <a:latin typeface="Calibri" panose="020F0502020204030204" pitchFamily="34" charset="0"/>
                  <a:ea typeface="+mn-ea"/>
                  <a:cs typeface="+mn-cs"/>
                </a:rPr>
                <a:t>measurement is critical to controlling blood pressure. </a:t>
              </a:r>
              <a:endParaRPr lang="en-US" sz="1200" dirty="0" smtClean="0">
                <a:solidFill>
                  <a:srgbClr val="54565B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  <a:p>
              <a:pPr lvl="1" defTabSz="514350">
                <a:defRPr/>
              </a:pPr>
              <a:r>
                <a:rPr lang="en-US" sz="1200" dirty="0" smtClean="0">
                  <a:solidFill>
                    <a:srgbClr val="54565B"/>
                  </a:solidFill>
                  <a:latin typeface="Calibri" panose="020F0502020204030204" pitchFamily="34" charset="0"/>
                  <a:ea typeface="+mn-ea"/>
                  <a:cs typeface="+mn-cs"/>
                </a:rPr>
                <a:t>Build </a:t>
              </a:r>
              <a:r>
                <a:rPr lang="en-US" sz="1200" dirty="0">
                  <a:solidFill>
                    <a:srgbClr val="54565B"/>
                  </a:solidFill>
                  <a:latin typeface="Calibri" panose="020F0502020204030204" pitchFamily="34" charset="0"/>
                  <a:ea typeface="+mn-ea"/>
                  <a:cs typeface="+mn-cs"/>
                </a:rPr>
                <a:t>a protocol to </a:t>
              </a:r>
              <a:r>
                <a:rPr lang="en-US" sz="1200" dirty="0" smtClean="0">
                  <a:solidFill>
                    <a:srgbClr val="54565B"/>
                  </a:solidFill>
                  <a:latin typeface="Calibri" panose="020F0502020204030204" pitchFamily="34" charset="0"/>
                  <a:ea typeface="+mn-ea"/>
                  <a:cs typeface="+mn-cs"/>
                </a:rPr>
                <a:t>ensure </a:t>
              </a:r>
              <a:r>
                <a:rPr lang="en-US" sz="1200" dirty="0">
                  <a:solidFill>
                    <a:srgbClr val="54565B"/>
                  </a:solidFill>
                  <a:latin typeface="Calibri" panose="020F0502020204030204" pitchFamily="34" charset="0"/>
                  <a:ea typeface="+mn-ea"/>
                  <a:cs typeface="+mn-cs"/>
                </a:rPr>
                <a:t>accuracy of blood pressure readings.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009B34F-72BE-4860-A5CA-FDC8B3CF3D54}"/>
              </a:ext>
            </a:extLst>
          </p:cNvPr>
          <p:cNvSpPr/>
          <p:nvPr/>
        </p:nvSpPr>
        <p:spPr>
          <a:xfrm>
            <a:off x="1225526" y="1771207"/>
            <a:ext cx="6645336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</a:rPr>
              <a:t>Uncertainty of patients’ true blood pressure is the leading cause for failure of a clinician to act on a high blood pressure in the office </a:t>
            </a:r>
          </a:p>
          <a:p>
            <a:pPr marL="257175" indent="-2571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</a:rPr>
              <a:t>Significant BP variability exists in all </a:t>
            </a:r>
            <a:r>
              <a:rPr lang="en-US" sz="1600" dirty="0" smtClean="0">
                <a:latin typeface="Calibri" panose="020F0502020204030204" pitchFamily="34" charset="0"/>
              </a:rPr>
              <a:t>patients</a:t>
            </a:r>
            <a:endParaRPr lang="en-US" sz="1600" dirty="0">
              <a:latin typeface="Calibri" panose="020F0502020204030204" pitchFamily="34" charset="0"/>
            </a:endParaRPr>
          </a:p>
          <a:p>
            <a:pPr marL="257175" indent="-2571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</a:rPr>
              <a:t>Poor measurement technique decreases reliability of a patient’s BP, which can lead to poor clinical decisions,  adversely affecting the health of a </a:t>
            </a:r>
            <a:r>
              <a:rPr lang="en-US" sz="1600" dirty="0" smtClean="0">
                <a:latin typeface="Calibri" panose="020F0502020204030204" pitchFamily="34" charset="0"/>
              </a:rPr>
              <a:t>patient</a:t>
            </a:r>
            <a:endParaRPr lang="en-US" sz="1600" dirty="0">
              <a:latin typeface="Calibri" panose="020F0502020204030204" pitchFamily="34" charset="0"/>
            </a:endParaRPr>
          </a:p>
          <a:p>
            <a:pPr marL="257175" indent="-2571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i="1" dirty="0">
                <a:latin typeface="Calibri" panose="020F0502020204030204" pitchFamily="34" charset="0"/>
              </a:rPr>
              <a:t>How does this impact clinicians in practice?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10E6EF8-1960-4490-8FDD-7B53DBB866F0}"/>
              </a:ext>
            </a:extLst>
          </p:cNvPr>
          <p:cNvSpPr/>
          <p:nvPr/>
        </p:nvSpPr>
        <p:spPr>
          <a:xfrm>
            <a:off x="1242625" y="1318052"/>
            <a:ext cx="64535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Why is measuring blood pressure accurately important?</a:t>
            </a:r>
            <a:endParaRPr lang="en-US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4848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43600" y="1125898"/>
            <a:ext cx="2204002" cy="402431"/>
          </a:xfrm>
        </p:spPr>
        <p:txBody>
          <a:bodyPr/>
          <a:lstStyle/>
          <a:p>
            <a:pPr algn="ctr"/>
            <a:r>
              <a:rPr lang="en-US" altLang="en-US" sz="1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Correct</a:t>
            </a:r>
            <a:r>
              <a:rPr lang="en-US" altLang="en-US" sz="15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patient position for BP </a:t>
            </a:r>
            <a:r>
              <a:rPr lang="en-US" altLang="en-US" sz="1500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measurement:</a:t>
            </a:r>
            <a:endParaRPr lang="en-US" sz="15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066801" y="1047750"/>
            <a:ext cx="4800599" cy="3269499"/>
          </a:xfrm>
          <a:prstGeom prst="rect">
            <a:avLst/>
          </a:prstGeom>
        </p:spPr>
        <p:txBody>
          <a:bodyPr/>
          <a:lstStyle>
            <a:lvl1pPr marL="342900" indent="-2286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2000" b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Char char="–"/>
              <a:defRPr sz="1800" b="0">
                <a:solidFill>
                  <a:schemeClr val="bg2"/>
                </a:solidFill>
                <a:latin typeface="+mj-lt"/>
              </a:defRPr>
            </a:lvl2pPr>
            <a:lvl3pPr marL="1143000" indent="-2286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55000"/>
              <a:buFont typeface="Monotype Sorts" pitchFamily="2" charset="2"/>
              <a:buChar char="u"/>
              <a:defRPr sz="1600" b="0">
                <a:solidFill>
                  <a:schemeClr val="bg2"/>
                </a:solidFill>
                <a:latin typeface="+mj-lt"/>
              </a:defRPr>
            </a:lvl3pPr>
            <a:lvl4pPr marL="1600200" indent="-2286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defRPr sz="1400" b="0">
                <a:solidFill>
                  <a:schemeClr val="bg2"/>
                </a:solidFill>
                <a:latin typeface="+mj-lt"/>
              </a:defRPr>
            </a:lvl4pPr>
            <a:lvl5pPr marL="2057400" indent="-2286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Char char="•"/>
              <a:defRPr sz="1200" b="0">
                <a:solidFill>
                  <a:schemeClr val="bg2"/>
                </a:solidFill>
                <a:latin typeface="+mj-lt"/>
              </a:defRPr>
            </a:lvl5pPr>
            <a:lvl6pPr marL="2514600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 b="1">
                <a:solidFill>
                  <a:schemeClr val="bg2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 b="1">
                <a:solidFill>
                  <a:schemeClr val="bg2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 b="1">
                <a:solidFill>
                  <a:schemeClr val="bg2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 b="1">
                <a:solidFill>
                  <a:schemeClr val="bg2"/>
                </a:solidFill>
                <a:latin typeface="+mn-lt"/>
              </a:defRPr>
            </a:lvl9pPr>
          </a:lstStyle>
          <a:p>
            <a:pPr marL="0" indent="0">
              <a:spcAft>
                <a:spcPts val="0"/>
              </a:spcAft>
              <a:buClrTx/>
              <a:buNone/>
            </a:pPr>
            <a:r>
              <a:rPr lang="en-US" altLang="en-US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screening BP </a:t>
            </a:r>
            <a:r>
              <a:rPr lang="en-US" altLang="en-US" sz="16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measurement:</a:t>
            </a:r>
            <a:endParaRPr lang="en-US" altLang="en-US" sz="16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  <a:buClrTx/>
            </a:pPr>
            <a:r>
              <a:rPr lang="en-US" alt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Automated, validated device </a:t>
            </a:r>
          </a:p>
          <a:p>
            <a:pPr>
              <a:spcAft>
                <a:spcPts val="0"/>
              </a:spcAft>
              <a:buClrTx/>
            </a:pPr>
            <a:r>
              <a:rPr lang="en-US" alt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Sitting in a chair with back and arm supported (1)</a:t>
            </a:r>
          </a:p>
          <a:p>
            <a:pPr>
              <a:spcAft>
                <a:spcPts val="0"/>
              </a:spcAft>
              <a:buClrTx/>
            </a:pPr>
            <a:r>
              <a:rPr lang="en-US" alt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Legs uncrossed, feet on the ground or a stool (2)       </a:t>
            </a:r>
          </a:p>
          <a:p>
            <a:pPr>
              <a:spcAft>
                <a:spcPts val="0"/>
              </a:spcAft>
              <a:buClrTx/>
            </a:pPr>
            <a:r>
              <a:rPr lang="en-US" alt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Cuff over a bare arm (3)</a:t>
            </a:r>
          </a:p>
          <a:p>
            <a:pPr>
              <a:spcAft>
                <a:spcPts val="0"/>
              </a:spcAft>
              <a:buClrTx/>
            </a:pPr>
            <a:r>
              <a:rPr lang="en-US" alt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Correct cuff size</a:t>
            </a:r>
          </a:p>
          <a:p>
            <a:pPr>
              <a:spcAft>
                <a:spcPts val="0"/>
              </a:spcAft>
              <a:buClrTx/>
            </a:pPr>
            <a:r>
              <a:rPr lang="en-US" alt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talking or texting</a:t>
            </a:r>
            <a:br>
              <a:rPr lang="en-US" alt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altLang="en-US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Aft>
                <a:spcPts val="0"/>
              </a:spcAft>
              <a:buClrTx/>
              <a:buNone/>
            </a:pPr>
            <a:r>
              <a:rPr lang="en-US" alt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the screening BP is </a:t>
            </a:r>
            <a:r>
              <a:rPr lang="en-US" altLang="en-US" sz="1600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  <a:r>
              <a:rPr lang="en-US" alt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140/90 mm Hg, </a:t>
            </a:r>
            <a:r>
              <a:rPr lang="en-US" altLang="en-US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obtain</a:t>
            </a:r>
            <a:endParaRPr lang="en-US" altLang="en-US" sz="16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Aft>
                <a:spcPts val="0"/>
              </a:spcAft>
              <a:buClrTx/>
              <a:buNone/>
            </a:pPr>
            <a:r>
              <a:rPr lang="en-US" altLang="en-US" sz="16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confirmatory </a:t>
            </a:r>
            <a:r>
              <a:rPr lang="en-US" altLang="en-US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BP </a:t>
            </a:r>
            <a:r>
              <a:rPr lang="en-US" altLang="en-US" sz="16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measurements</a:t>
            </a:r>
            <a:r>
              <a:rPr lang="en-US" altLang="en-US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same </a:t>
            </a:r>
            <a:r>
              <a:rPr lang="en-US" alt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above, </a:t>
            </a:r>
            <a:r>
              <a:rPr lang="en-US" altLang="en-US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plus:</a:t>
            </a:r>
            <a:endParaRPr lang="en-US" altLang="en-US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  <a:buClrTx/>
            </a:pPr>
            <a:r>
              <a:rPr lang="en-US" alt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Ensure patient has an empty bladder</a:t>
            </a:r>
          </a:p>
          <a:p>
            <a:pPr>
              <a:spcAft>
                <a:spcPts val="0"/>
              </a:spcAft>
              <a:buClrTx/>
            </a:pPr>
            <a:r>
              <a:rPr lang="en-US" alt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Rest for at least five minutes </a:t>
            </a:r>
          </a:p>
          <a:p>
            <a:pPr>
              <a:spcAft>
                <a:spcPts val="0"/>
              </a:spcAft>
              <a:buClrTx/>
            </a:pPr>
            <a:r>
              <a:rPr lang="en-US" alt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Obtain the average of at least three </a:t>
            </a:r>
            <a:r>
              <a:rPr lang="en-US" altLang="en-US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measurements</a:t>
            </a:r>
            <a:endParaRPr lang="en-US" altLang="en-US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670404"/>
            <a:ext cx="1953456" cy="2511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242625" y="154788"/>
            <a:ext cx="6658750" cy="792264"/>
            <a:chOff x="1242625" y="154788"/>
            <a:chExt cx="6658750" cy="79226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C677C38D-1AE7-4454-BE26-B2F1AE950FEB}"/>
                </a:ext>
              </a:extLst>
            </p:cNvPr>
            <p:cNvSpPr/>
            <p:nvPr/>
          </p:nvSpPr>
          <p:spPr>
            <a:xfrm>
              <a:off x="1242625" y="154788"/>
              <a:ext cx="6658750" cy="779490"/>
            </a:xfrm>
            <a:prstGeom prst="rect">
              <a:avLst/>
            </a:prstGeom>
            <a:solidFill>
              <a:srgbClr val="D1D1D1">
                <a:alpha val="6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defRPr/>
              </a:pPr>
              <a:endParaRPr lang="en-US" sz="1013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12" descr="icon_Measure.png">
              <a:extLst>
                <a:ext uri="{FF2B5EF4-FFF2-40B4-BE49-F238E27FC236}">
                  <a16:creationId xmlns:a16="http://schemas.microsoft.com/office/drawing/2014/main" xmlns="" id="{88043F0B-826E-48E8-906F-59AA351CB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95771" y="262587"/>
              <a:ext cx="410659" cy="32796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85CC2B6C-2940-4405-B837-65C24FD1616B}"/>
                </a:ext>
              </a:extLst>
            </p:cNvPr>
            <p:cNvSpPr txBox="1"/>
            <p:nvPr/>
          </p:nvSpPr>
          <p:spPr>
            <a:xfrm>
              <a:off x="1687763" y="162222"/>
              <a:ext cx="6200198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 defTabSz="514350">
                <a:lnSpc>
                  <a:spcPct val="150000"/>
                </a:lnSpc>
                <a:defRPr/>
              </a:pPr>
              <a:r>
                <a:rPr lang="en-US" b="1" i="1" dirty="0">
                  <a:solidFill>
                    <a:srgbClr val="512D6D"/>
                  </a:solidFill>
                  <a:latin typeface="Calibri" panose="020F0502020204030204" pitchFamily="34" charset="0"/>
                  <a:ea typeface="+mn-ea"/>
                  <a:cs typeface="+mn-cs"/>
                </a:rPr>
                <a:t>M</a:t>
              </a:r>
              <a:r>
                <a:rPr lang="en-US" b="1" dirty="0">
                  <a:solidFill>
                    <a:srgbClr val="512D6D"/>
                  </a:solidFill>
                  <a:latin typeface="Calibri" panose="020F0502020204030204" pitchFamily="34" charset="0"/>
                  <a:ea typeface="+mn-ea"/>
                  <a:cs typeface="+mn-cs"/>
                </a:rPr>
                <a:t> is for MEASURE blood pressure accurately every time </a:t>
              </a:r>
            </a:p>
            <a:p>
              <a:pPr lvl="1" defTabSz="514350">
                <a:defRPr/>
              </a:pPr>
              <a:r>
                <a:rPr lang="en-US" sz="1200" dirty="0">
                  <a:solidFill>
                    <a:srgbClr val="54565B"/>
                  </a:solidFill>
                  <a:latin typeface="Calibri" panose="020F0502020204030204" pitchFamily="34" charset="0"/>
                  <a:ea typeface="+mn-ea"/>
                  <a:cs typeface="+mn-cs"/>
                </a:rPr>
                <a:t>Proper measurement is critical to controlling blood pressure. </a:t>
              </a:r>
              <a:endParaRPr lang="en-US" sz="1200" dirty="0" smtClean="0">
                <a:solidFill>
                  <a:srgbClr val="54565B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  <a:p>
              <a:pPr lvl="1" defTabSz="514350">
                <a:defRPr/>
              </a:pPr>
              <a:r>
                <a:rPr lang="en-US" sz="1200" dirty="0" smtClean="0">
                  <a:solidFill>
                    <a:srgbClr val="54565B"/>
                  </a:solidFill>
                  <a:latin typeface="Calibri" panose="020F0502020204030204" pitchFamily="34" charset="0"/>
                  <a:ea typeface="+mn-ea"/>
                  <a:cs typeface="+mn-cs"/>
                </a:rPr>
                <a:t>Build </a:t>
              </a:r>
              <a:r>
                <a:rPr lang="en-US" sz="1200" dirty="0">
                  <a:solidFill>
                    <a:srgbClr val="54565B"/>
                  </a:solidFill>
                  <a:latin typeface="Calibri" panose="020F0502020204030204" pitchFamily="34" charset="0"/>
                  <a:ea typeface="+mn-ea"/>
                  <a:cs typeface="+mn-cs"/>
                </a:rPr>
                <a:t>a protocol to </a:t>
              </a:r>
              <a:r>
                <a:rPr lang="en-US" sz="1200" dirty="0" smtClean="0">
                  <a:solidFill>
                    <a:srgbClr val="54565B"/>
                  </a:solidFill>
                  <a:latin typeface="Calibri" panose="020F0502020204030204" pitchFamily="34" charset="0"/>
                  <a:ea typeface="+mn-ea"/>
                  <a:cs typeface="+mn-cs"/>
                </a:rPr>
                <a:t>ensure </a:t>
              </a:r>
              <a:r>
                <a:rPr lang="en-US" sz="1200" dirty="0">
                  <a:solidFill>
                    <a:srgbClr val="54565B"/>
                  </a:solidFill>
                  <a:latin typeface="Calibri" panose="020F0502020204030204" pitchFamily="34" charset="0"/>
                  <a:ea typeface="+mn-ea"/>
                  <a:cs typeface="+mn-cs"/>
                </a:rPr>
                <a:t>accuracy of blood pressure readings.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1320913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image.png">
            <a:extLst>
              <a:ext uri="{FF2B5EF4-FFF2-40B4-BE49-F238E27FC236}">
                <a16:creationId xmlns:a16="http://schemas.microsoft.com/office/drawing/2014/main" xmlns="" id="{79B66612-C121-4170-B0D0-B4074FC237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611"/>
          <a:stretch>
            <a:fillRect/>
          </a:stretch>
        </p:blipFill>
        <p:spPr bwMode="auto">
          <a:xfrm>
            <a:off x="1232454" y="895350"/>
            <a:ext cx="6348437" cy="3487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69CABA4B-106F-4370-B448-5711F1FE44A4}"/>
              </a:ext>
            </a:extLst>
          </p:cNvPr>
          <p:cNvSpPr/>
          <p:nvPr/>
        </p:nvSpPr>
        <p:spPr bwMode="auto">
          <a:xfrm>
            <a:off x="1103128" y="1657350"/>
            <a:ext cx="2097272" cy="2763731"/>
          </a:xfrm>
          <a:prstGeom prst="ellipse">
            <a:avLst/>
          </a:prstGeom>
          <a:noFill/>
          <a:ln w="38100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500" b="1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74B9D3DE-3FEC-4049-B93F-B7C4A9690EAB}"/>
              </a:ext>
            </a:extLst>
          </p:cNvPr>
          <p:cNvSpPr/>
          <p:nvPr/>
        </p:nvSpPr>
        <p:spPr bwMode="auto">
          <a:xfrm>
            <a:off x="3980041" y="2671010"/>
            <a:ext cx="853262" cy="369710"/>
          </a:xfrm>
          <a:prstGeom prst="ellipse">
            <a:avLst/>
          </a:prstGeom>
          <a:noFill/>
          <a:ln w="38100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500" b="1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39846FE-B1AE-43B9-BFF7-2C46D611F6EE}"/>
              </a:ext>
            </a:extLst>
          </p:cNvPr>
          <p:cNvSpPr/>
          <p:nvPr/>
        </p:nvSpPr>
        <p:spPr>
          <a:xfrm>
            <a:off x="1232453" y="154789"/>
            <a:ext cx="6655508" cy="713842"/>
          </a:xfrm>
          <a:prstGeom prst="rect">
            <a:avLst/>
          </a:prstGeom>
          <a:solidFill>
            <a:srgbClr val="D1D1D1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US" sz="1013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 descr="icon_Act.png">
            <a:extLst>
              <a:ext uri="{FF2B5EF4-FFF2-40B4-BE49-F238E27FC236}">
                <a16:creationId xmlns:a16="http://schemas.microsoft.com/office/drawing/2014/main" xmlns="" id="{FEC5B4AD-6E7A-464E-95DF-16B994BBF3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8880" y="209550"/>
            <a:ext cx="181111" cy="2981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6C6DB07-8A38-43AA-A044-6A487B2B0F14}"/>
              </a:ext>
            </a:extLst>
          </p:cNvPr>
          <p:cNvSpPr txBox="1"/>
          <p:nvPr/>
        </p:nvSpPr>
        <p:spPr>
          <a:xfrm>
            <a:off x="1620118" y="110520"/>
            <a:ext cx="618837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lnSpc>
                <a:spcPct val="150000"/>
              </a:lnSpc>
              <a:spcBef>
                <a:spcPts val="450"/>
              </a:spcBef>
              <a:defRPr/>
            </a:pPr>
            <a:r>
              <a:rPr lang="en-US" b="1" i="1" dirty="0">
                <a:solidFill>
                  <a:srgbClr val="512D6D"/>
                </a:solidFill>
                <a:latin typeface="Calibri" panose="020F0502020204030204" pitchFamily="34" charset="0"/>
                <a:ea typeface="+mn-ea"/>
                <a:cs typeface="+mn-cs"/>
              </a:rPr>
              <a:t>A</a:t>
            </a:r>
            <a:r>
              <a:rPr lang="en-US" b="1" dirty="0">
                <a:solidFill>
                  <a:srgbClr val="512D6D"/>
                </a:solidFill>
                <a:latin typeface="Calibri" panose="020F0502020204030204" pitchFamily="34" charset="0"/>
                <a:ea typeface="+mn-ea"/>
                <a:cs typeface="+mn-cs"/>
              </a:rPr>
              <a:t> is for ACT rapidly to address high blood pressure readings</a:t>
            </a:r>
          </a:p>
          <a:p>
            <a:pPr defTabSz="514350">
              <a:defRPr/>
            </a:pPr>
            <a:r>
              <a:rPr lang="en-US" sz="1200" dirty="0">
                <a:solidFill>
                  <a:srgbClr val="54565B"/>
                </a:solidFill>
                <a:latin typeface="Calibri" panose="020F0502020204030204" pitchFamily="34" charset="0"/>
                <a:ea typeface="+mn-ea"/>
                <a:cs typeface="+mn-cs"/>
              </a:rPr>
              <a:t>This step requires rapid action during a patient visit and prioritizes follow-up appointments </a:t>
            </a:r>
            <a:endParaRPr lang="en-US" sz="1200" dirty="0" smtClean="0">
              <a:solidFill>
                <a:srgbClr val="54565B"/>
              </a:solidFill>
              <a:latin typeface="Calibri" panose="020F0502020204030204" pitchFamily="34" charset="0"/>
              <a:ea typeface="+mn-ea"/>
              <a:cs typeface="+mn-cs"/>
            </a:endParaRPr>
          </a:p>
          <a:p>
            <a:pPr defTabSz="514350">
              <a:spcAft>
                <a:spcPts val="450"/>
              </a:spcAft>
              <a:defRPr/>
            </a:pPr>
            <a:r>
              <a:rPr lang="en-US" sz="1200" dirty="0" smtClean="0">
                <a:solidFill>
                  <a:srgbClr val="54565B"/>
                </a:solidFill>
                <a:latin typeface="Calibri" panose="020F0502020204030204" pitchFamily="34" charset="0"/>
                <a:ea typeface="+mn-ea"/>
                <a:cs typeface="+mn-cs"/>
              </a:rPr>
              <a:t>and </a:t>
            </a:r>
            <a:r>
              <a:rPr lang="en-US" sz="1200" dirty="0">
                <a:solidFill>
                  <a:srgbClr val="54565B"/>
                </a:solidFill>
                <a:latin typeface="Calibri" panose="020F0502020204030204" pitchFamily="34" charset="0"/>
                <a:ea typeface="+mn-ea"/>
                <a:cs typeface="+mn-cs"/>
              </a:rPr>
              <a:t>a clear treatment plan to help patients achieve blood pressure control.</a:t>
            </a:r>
          </a:p>
        </p:txBody>
      </p:sp>
    </p:spTree>
    <p:extLst>
      <p:ext uri="{BB962C8B-B14F-4D97-AF65-F5344CB8AC3E}">
        <p14:creationId xmlns:p14="http://schemas.microsoft.com/office/powerpoint/2010/main" xmlns="" val="3368858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6"/>
          <p:cNvSpPr txBox="1">
            <a:spLocks noGrp="1"/>
          </p:cNvSpPr>
          <p:nvPr>
            <p:ph type="title"/>
          </p:nvPr>
        </p:nvSpPr>
        <p:spPr>
          <a:xfrm>
            <a:off x="457200" y="26670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 dirty="0"/>
              <a:t>Disclaimers/Conflict of Interests</a:t>
            </a:r>
            <a:endParaRPr dirty="0"/>
          </a:p>
        </p:txBody>
      </p:sp>
      <p:sp>
        <p:nvSpPr>
          <p:cNvPr id="137" name="Google Shape;137;p2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60400" indent="-457200">
              <a:spcBef>
                <a:spcPts val="0"/>
              </a:spcBef>
              <a:buSzPts val="3200"/>
            </a:pPr>
            <a:r>
              <a:rPr lang="en" dirty="0" smtClean="0"/>
              <a:t>There </a:t>
            </a:r>
            <a:r>
              <a:rPr lang="en" dirty="0"/>
              <a:t>are no conflicts of interest to report or disclose.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0A27AFA-745F-486E-B7C9-5A23ADEB43E7}"/>
              </a:ext>
            </a:extLst>
          </p:cNvPr>
          <p:cNvSpPr/>
          <p:nvPr/>
        </p:nvSpPr>
        <p:spPr>
          <a:xfrm>
            <a:off x="1248949" y="88538"/>
            <a:ext cx="6708734" cy="849464"/>
          </a:xfrm>
          <a:prstGeom prst="rect">
            <a:avLst/>
          </a:prstGeom>
          <a:solidFill>
            <a:srgbClr val="D1D1D1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US" sz="1013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314BC6D-A81B-45E3-ACAF-5E4E8B3CEF27}"/>
              </a:ext>
            </a:extLst>
          </p:cNvPr>
          <p:cNvSpPr txBox="1"/>
          <p:nvPr/>
        </p:nvSpPr>
        <p:spPr>
          <a:xfrm>
            <a:off x="1647994" y="13595"/>
            <a:ext cx="6309689" cy="957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lnSpc>
                <a:spcPct val="150000"/>
              </a:lnSpc>
              <a:defRPr/>
            </a:pPr>
            <a:r>
              <a:rPr lang="en-US" sz="1350" b="1" i="1" dirty="0">
                <a:solidFill>
                  <a:srgbClr val="512D6D"/>
                </a:solidFill>
                <a:latin typeface="Calibri" panose="020F0502020204030204" pitchFamily="34" charset="0"/>
                <a:ea typeface="+mn-ea"/>
                <a:cs typeface="+mn-cs"/>
              </a:rPr>
              <a:t>P</a:t>
            </a:r>
            <a:r>
              <a:rPr lang="en-US" sz="1350" b="1" dirty="0">
                <a:solidFill>
                  <a:srgbClr val="512D6D"/>
                </a:solidFill>
                <a:latin typeface="Calibri" panose="020F0502020204030204" pitchFamily="34" charset="0"/>
                <a:ea typeface="+mn-ea"/>
                <a:cs typeface="+mn-cs"/>
              </a:rPr>
              <a:t> is for PARTNER with patients, families </a:t>
            </a:r>
            <a:r>
              <a:rPr lang="en-US" sz="1350" b="1" dirty="0" smtClean="0">
                <a:solidFill>
                  <a:srgbClr val="512D6D"/>
                </a:solidFill>
                <a:latin typeface="Calibri" panose="020F0502020204030204" pitchFamily="34" charset="0"/>
                <a:ea typeface="+mn-ea"/>
                <a:cs typeface="+mn-cs"/>
              </a:rPr>
              <a:t>&amp; communities </a:t>
            </a:r>
            <a:r>
              <a:rPr lang="en-US" sz="1350" b="1" dirty="0">
                <a:solidFill>
                  <a:srgbClr val="512D6D"/>
                </a:solidFill>
                <a:latin typeface="Calibri" panose="020F0502020204030204" pitchFamily="34" charset="0"/>
                <a:ea typeface="+mn-ea"/>
                <a:cs typeface="+mn-cs"/>
              </a:rPr>
              <a:t>to promote self-management</a:t>
            </a:r>
          </a:p>
          <a:p>
            <a:pPr defTabSz="514350">
              <a:defRPr/>
            </a:pPr>
            <a:r>
              <a:rPr lang="en-US" sz="1200" dirty="0">
                <a:solidFill>
                  <a:srgbClr val="54565B"/>
                </a:solidFill>
                <a:latin typeface="Calibri" panose="020F0502020204030204" pitchFamily="34" charset="0"/>
                <a:ea typeface="+mn-ea"/>
                <a:cs typeface="+mn-cs"/>
              </a:rPr>
              <a:t>Real change comes when patients take ownership of their health. </a:t>
            </a:r>
            <a:endParaRPr lang="en-US" sz="1200" dirty="0" smtClean="0">
              <a:solidFill>
                <a:srgbClr val="54565B"/>
              </a:solidFill>
              <a:latin typeface="Calibri" panose="020F0502020204030204" pitchFamily="34" charset="0"/>
              <a:ea typeface="+mn-ea"/>
              <a:cs typeface="+mn-cs"/>
            </a:endParaRPr>
          </a:p>
          <a:p>
            <a:pPr defTabSz="514350">
              <a:defRPr/>
            </a:pPr>
            <a:r>
              <a:rPr lang="en-US" sz="1200" dirty="0" smtClean="0">
                <a:solidFill>
                  <a:srgbClr val="54565B"/>
                </a:solidFill>
                <a:latin typeface="Calibri" panose="020F0502020204030204" pitchFamily="34" charset="0"/>
                <a:ea typeface="+mn-ea"/>
                <a:cs typeface="+mn-cs"/>
              </a:rPr>
              <a:t>Engage </a:t>
            </a:r>
            <a:r>
              <a:rPr lang="en-US" sz="1200" dirty="0">
                <a:solidFill>
                  <a:srgbClr val="54565B"/>
                </a:solidFill>
                <a:latin typeface="Calibri" panose="020F0502020204030204" pitchFamily="34" charset="0"/>
                <a:ea typeface="+mn-ea"/>
                <a:cs typeface="+mn-cs"/>
              </a:rPr>
              <a:t>with patients, their families and communities helps to promote </a:t>
            </a:r>
            <a:endParaRPr lang="en-US" sz="1200" dirty="0" smtClean="0">
              <a:solidFill>
                <a:srgbClr val="54565B"/>
              </a:solidFill>
              <a:latin typeface="Calibri" panose="020F0502020204030204" pitchFamily="34" charset="0"/>
              <a:ea typeface="+mn-ea"/>
              <a:cs typeface="+mn-cs"/>
            </a:endParaRPr>
          </a:p>
          <a:p>
            <a:pPr defTabSz="514350">
              <a:defRPr/>
            </a:pPr>
            <a:r>
              <a:rPr lang="en-US" sz="1200" dirty="0" smtClean="0">
                <a:solidFill>
                  <a:srgbClr val="54565B"/>
                </a:solidFill>
                <a:latin typeface="Calibri" panose="020F0502020204030204" pitchFamily="34" charset="0"/>
                <a:ea typeface="+mn-ea"/>
                <a:cs typeface="+mn-cs"/>
              </a:rPr>
              <a:t>sustainable lifestyle </a:t>
            </a:r>
            <a:r>
              <a:rPr lang="en-US" sz="1200" dirty="0">
                <a:solidFill>
                  <a:srgbClr val="54565B"/>
                </a:solidFill>
                <a:latin typeface="Calibri" panose="020F0502020204030204" pitchFamily="34" charset="0"/>
                <a:ea typeface="+mn-ea"/>
                <a:cs typeface="+mn-cs"/>
              </a:rPr>
              <a:t>change, thus supporting the improvement of overall health. </a:t>
            </a:r>
          </a:p>
        </p:txBody>
      </p:sp>
      <p:pic>
        <p:nvPicPr>
          <p:cNvPr id="7" name="Picture 6" descr="icon_Partnering.png">
            <a:extLst>
              <a:ext uri="{FF2B5EF4-FFF2-40B4-BE49-F238E27FC236}">
                <a16:creationId xmlns:a16="http://schemas.microsoft.com/office/drawing/2014/main" xmlns="" id="{EB6AD6B2-37FA-4682-925B-9EA578B513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18262" y="175517"/>
            <a:ext cx="358138" cy="25404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30D3D822-BA6F-49E9-A59E-A3CDCE310B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450" y="1237175"/>
            <a:ext cx="6515100" cy="402431"/>
          </a:xfrm>
        </p:spPr>
        <p:txBody>
          <a:bodyPr/>
          <a:lstStyle/>
          <a:p>
            <a:r>
              <a:rPr lang="en-US" sz="2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Empower patients to control their blood pressure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79327A1-C61F-4C3A-8CEC-6D3FD4DC1427}"/>
              </a:ext>
            </a:extLst>
          </p:cNvPr>
          <p:cNvSpPr/>
          <p:nvPr/>
        </p:nvSpPr>
        <p:spPr>
          <a:xfrm>
            <a:off x="1428017" y="1696729"/>
            <a:ext cx="3663387" cy="1610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50"/>
              </a:spcAft>
            </a:pPr>
            <a:r>
              <a:rPr lang="en-US" sz="1800" dirty="0">
                <a:latin typeface="Calibri" panose="020F0502020204030204" pitchFamily="34" charset="0"/>
              </a:rPr>
              <a:t>SMBP empowers patients </a:t>
            </a:r>
            <a:r>
              <a:rPr lang="en-US" sz="1800" dirty="0" smtClean="0">
                <a:latin typeface="Calibri" panose="020F0502020204030204" pitchFamily="34" charset="0"/>
              </a:rPr>
              <a:t>to:</a:t>
            </a:r>
          </a:p>
          <a:p>
            <a:pPr marL="457200" lvl="3" indent="-28575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Check </a:t>
            </a:r>
            <a:r>
              <a:rPr lang="en-US" sz="1600" dirty="0">
                <a:latin typeface="Calibri" panose="020F0502020204030204" pitchFamily="34" charset="0"/>
              </a:rPr>
              <a:t>their BP</a:t>
            </a:r>
          </a:p>
          <a:p>
            <a:pPr marL="457200" indent="-28575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</a:rPr>
              <a:t>Communicate results</a:t>
            </a:r>
          </a:p>
          <a:p>
            <a:pPr marL="457200" indent="-28575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</a:rPr>
              <a:t>Make adjustments between visits</a:t>
            </a:r>
          </a:p>
          <a:p>
            <a:pPr marL="457200" indent="-28575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</a:rPr>
              <a:t>Self-manage HTN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EAA2962A-4E2D-477F-8040-635D14160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7345" y="3243350"/>
            <a:ext cx="1245971" cy="10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19A1497-C6FB-49FD-9D54-88EEF3C1E6FA}"/>
              </a:ext>
            </a:extLst>
          </p:cNvPr>
          <p:cNvSpPr/>
          <p:nvPr/>
        </p:nvSpPr>
        <p:spPr>
          <a:xfrm>
            <a:off x="5009706" y="1902658"/>
            <a:ext cx="2610294" cy="1708160"/>
          </a:xfrm>
          <a:prstGeom prst="rect">
            <a:avLst/>
          </a:prstGeom>
          <a:solidFill>
            <a:srgbClr val="F60000"/>
          </a:solidFill>
        </p:spPr>
        <p:txBody>
          <a:bodyPr wrap="square">
            <a:spAutoFit/>
          </a:bodyPr>
          <a:lstStyle/>
          <a:p>
            <a:r>
              <a:rPr lang="en-US" sz="1500" b="1" i="1" dirty="0">
                <a:solidFill>
                  <a:schemeClr val="tx1"/>
                </a:solidFill>
                <a:latin typeface="Calibri" panose="020F0502020204030204" pitchFamily="34" charset="0"/>
              </a:rPr>
              <a:t>“…regular self-measurements </a:t>
            </a:r>
            <a:endParaRPr lang="en-US" sz="1500" b="1" i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en-US" sz="1500" b="1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of </a:t>
            </a:r>
            <a:r>
              <a:rPr lang="en-US" sz="1500" b="1" i="1" dirty="0">
                <a:solidFill>
                  <a:schemeClr val="tx1"/>
                </a:solidFill>
                <a:latin typeface="Calibri" panose="020F0502020204030204" pitchFamily="34" charset="0"/>
              </a:rPr>
              <a:t>blood pressure and a simple predetermined titration plan </a:t>
            </a:r>
            <a:endParaRPr lang="en-US" sz="1500" b="1" i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en-US" sz="1500" b="1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for </a:t>
            </a:r>
            <a:r>
              <a:rPr lang="en-US" sz="1500" b="1" i="1" dirty="0">
                <a:solidFill>
                  <a:schemeClr val="tx1"/>
                </a:solidFill>
                <a:latin typeface="Calibri" panose="020F0502020204030204" pitchFamily="34" charset="0"/>
              </a:rPr>
              <a:t>anti-hypertensive drugs</a:t>
            </a:r>
            <a:r>
              <a:rPr lang="en-US" sz="1500" b="1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,</a:t>
            </a:r>
          </a:p>
          <a:p>
            <a:r>
              <a:rPr lang="en-US" sz="1500" b="1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500" b="1" i="1" dirty="0">
                <a:solidFill>
                  <a:schemeClr val="tx1"/>
                </a:solidFill>
                <a:latin typeface="Calibri" panose="020F0502020204030204" pitchFamily="34" charset="0"/>
              </a:rPr>
              <a:t>is more effective in lowering systolic blood pressure than </a:t>
            </a:r>
            <a:endParaRPr lang="en-US" sz="1500" b="1" i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en-US" sz="1500" b="1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is </a:t>
            </a:r>
            <a:r>
              <a:rPr lang="en-US" sz="1500" b="1" i="1" dirty="0">
                <a:solidFill>
                  <a:schemeClr val="tx1"/>
                </a:solidFill>
                <a:latin typeface="Calibri" panose="020F0502020204030204" pitchFamily="34" charset="0"/>
              </a:rPr>
              <a:t>usual care…”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537604B-F83A-491B-9CC6-7DD42AB2EA2F}"/>
              </a:ext>
            </a:extLst>
          </p:cNvPr>
          <p:cNvSpPr/>
          <p:nvPr/>
        </p:nvSpPr>
        <p:spPr>
          <a:xfrm>
            <a:off x="5116213" y="3708444"/>
            <a:ext cx="29428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Richard J McManus, Jonathan Mant, Emma P Bray, Roger Holder et al. </a:t>
            </a:r>
            <a:r>
              <a:rPr lang="en-US" sz="8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Telemonitoring and self-management in the control of hypertension (TASMINH2): a randomised controlled trial. </a:t>
            </a:r>
            <a:r>
              <a:rPr lang="en-US" sz="800" b="1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Lancet </a:t>
            </a:r>
            <a:r>
              <a:rPr lang="en-US" sz="8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2010; 376: 163–72</a:t>
            </a:r>
          </a:p>
        </p:txBody>
      </p:sp>
    </p:spTree>
    <p:extLst>
      <p:ext uri="{BB962C8B-B14F-4D97-AF65-F5344CB8AC3E}">
        <p14:creationId xmlns:p14="http://schemas.microsoft.com/office/powerpoint/2010/main" xmlns="" val="1138957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72637620-8729-42F9-9025-854308BF16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450" y="285750"/>
            <a:ext cx="6515100" cy="402431"/>
          </a:xfrm>
        </p:spPr>
        <p:txBody>
          <a:bodyPr/>
          <a:lstStyle/>
          <a:p>
            <a:pPr algn="ctr"/>
            <a:r>
              <a:rPr lang="en-US" sz="2800" dirty="0">
                <a:latin typeface="Calibri" panose="020F0502020204030204" pitchFamily="34" charset="0"/>
              </a:rPr>
              <a:t>American Heart Association and YMCA</a:t>
            </a:r>
            <a:br>
              <a:rPr lang="en-US" sz="2800" dirty="0">
                <a:latin typeface="Calibri" panose="020F0502020204030204" pitchFamily="34" charset="0"/>
              </a:rPr>
            </a:br>
            <a:r>
              <a:rPr lang="en-US" sz="2800" dirty="0">
                <a:latin typeface="Calibri" panose="020F0502020204030204" pitchFamily="34" charset="0"/>
              </a:rPr>
              <a:t>Collaborating to Increase Linkages</a:t>
            </a:r>
          </a:p>
        </p:txBody>
      </p:sp>
      <p:pic>
        <p:nvPicPr>
          <p:cNvPr id="5" name="Content Placeholder 4" descr="A close up of a map&#10;&#10;Description generated with very high confidence">
            <a:extLst>
              <a:ext uri="{FF2B5EF4-FFF2-40B4-BE49-F238E27FC236}">
                <a16:creationId xmlns:a16="http://schemas.microsoft.com/office/drawing/2014/main" xmlns="" id="{643C105E-97CD-47C0-9161-87F5E3643C19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800" y="1047750"/>
            <a:ext cx="4678279" cy="3092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2940016-E23D-4BC2-B4C9-B05C2BD4FB6F}"/>
              </a:ext>
            </a:extLst>
          </p:cNvPr>
          <p:cNvSpPr txBox="1"/>
          <p:nvPr/>
        </p:nvSpPr>
        <p:spPr>
          <a:xfrm>
            <a:off x="5779476" y="1618545"/>
            <a:ext cx="2801816" cy="2123658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" lastClr="FFFFFF">
                <a:lumMod val="75000"/>
              </a:sysClr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TWO 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Programs….     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ONE Referral</a:t>
            </a:r>
          </a:p>
          <a:p>
            <a:pPr marL="342900" marR="0" lvl="0" indent="-225425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91A1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Blood Pressure Self-Monitoring (BPSM)</a:t>
            </a:r>
          </a:p>
          <a:p>
            <a:pPr marL="342900" marR="0" lvl="0" indent="-225425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91A1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Diabetes Prevention Program (DPP)</a:t>
            </a:r>
          </a:p>
        </p:txBody>
      </p:sp>
    </p:spTree>
    <p:extLst>
      <p:ext uri="{BB962C8B-B14F-4D97-AF65-F5344CB8AC3E}">
        <p14:creationId xmlns:p14="http://schemas.microsoft.com/office/powerpoint/2010/main" xmlns="" val="2303886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 sz="3600" dirty="0"/>
              <a:t>American Heart Association</a:t>
            </a:r>
            <a:endParaRPr sz="3600" dirty="0"/>
          </a:p>
        </p:txBody>
      </p:sp>
      <p:sp>
        <p:nvSpPr>
          <p:cNvPr id="198" name="Google Shape;198;p35"/>
          <p:cNvSpPr txBox="1">
            <a:spLocks noGrp="1"/>
          </p:cNvSpPr>
          <p:nvPr>
            <p:ph type="body" idx="1"/>
          </p:nvPr>
        </p:nvSpPr>
        <p:spPr>
          <a:xfrm>
            <a:off x="609600" y="1200150"/>
            <a:ext cx="80772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2400" dirty="0">
                <a:latin typeface="Calibri" panose="020F0502020204030204" pitchFamily="34" charset="0"/>
                <a:ea typeface="Arial"/>
                <a:cs typeface="Arial"/>
                <a:sym typeface="Arial"/>
              </a:rPr>
              <a:t>The organization should utilize AHA education materials.  </a:t>
            </a:r>
          </a:p>
          <a:p>
            <a:pPr marL="800100" lvl="1">
              <a:lnSpc>
                <a:spcPct val="107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" sz="2000" dirty="0" smtClean="0">
                <a:latin typeface="Calibri" panose="020F0502020204030204" pitchFamily="34" charset="0"/>
                <a:ea typeface="Arial"/>
                <a:cs typeface="Arial"/>
                <a:sym typeface="Arial"/>
              </a:rPr>
              <a:t>This </a:t>
            </a:r>
            <a:r>
              <a:rPr lang="en" sz="2000" dirty="0">
                <a:latin typeface="Calibri" panose="020F0502020204030204" pitchFamily="34" charset="0"/>
                <a:ea typeface="Arial"/>
                <a:cs typeface="Arial"/>
                <a:sym typeface="Arial"/>
              </a:rPr>
              <a:t>could be through a variety of ways: </a:t>
            </a:r>
            <a:r>
              <a:rPr lang="en" sz="2000" dirty="0" smtClean="0">
                <a:latin typeface="Calibri" panose="020F0502020204030204" pitchFamily="34" charset="0"/>
                <a:ea typeface="Arial"/>
                <a:cs typeface="Arial"/>
                <a:sym typeface="Arial"/>
              </a:rPr>
              <a:t> digitally</a:t>
            </a:r>
            <a:r>
              <a:rPr lang="en" sz="2000" dirty="0">
                <a:latin typeface="Calibri" panose="020F0502020204030204" pitchFamily="34" charset="0"/>
                <a:ea typeface="Arial"/>
                <a:cs typeface="Arial"/>
                <a:sym typeface="Arial"/>
              </a:rPr>
              <a:t>, on-site materials, </a:t>
            </a:r>
            <a:r>
              <a:rPr lang="en" sz="2000" dirty="0" smtClean="0">
                <a:latin typeface="Calibri" panose="020F0502020204030204" pitchFamily="34" charset="0"/>
                <a:ea typeface="Arial"/>
                <a:cs typeface="Arial"/>
                <a:sym typeface="Arial"/>
              </a:rPr>
              <a:t>on-site </a:t>
            </a:r>
            <a:r>
              <a:rPr lang="en" sz="2000" dirty="0">
                <a:latin typeface="Calibri" panose="020F0502020204030204" pitchFamily="34" charset="0"/>
                <a:ea typeface="Arial"/>
                <a:cs typeface="Arial"/>
                <a:sym typeface="Arial"/>
              </a:rPr>
              <a:t>BP kiosks, passed out within the organization, etc.  </a:t>
            </a:r>
            <a:endParaRPr sz="2000" dirty="0">
              <a:latin typeface="Calibri" panose="020F0502020204030204" pitchFamily="34" charset="0"/>
            </a:endParaRPr>
          </a:p>
          <a:p>
            <a:pPr marL="342900" lvl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endParaRPr sz="2400" dirty="0">
              <a:latin typeface="Calibri" panose="020F0502020204030204" pitchFamily="34" charset="0"/>
              <a:ea typeface="Arial"/>
              <a:cs typeface="Arial"/>
              <a:sym typeface="Arial"/>
            </a:endParaRPr>
          </a:p>
          <a:p>
            <a:pPr marL="342900" lvl="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2400" dirty="0" smtClean="0">
                <a:latin typeface="Calibri" panose="020F0502020204030204" pitchFamily="34" charset="0"/>
                <a:ea typeface="Arial"/>
                <a:cs typeface="Arial"/>
                <a:sym typeface="Arial"/>
              </a:rPr>
              <a:t>Sites </a:t>
            </a:r>
            <a:r>
              <a:rPr lang="en" sz="2400" dirty="0">
                <a:latin typeface="Calibri" panose="020F0502020204030204" pitchFamily="34" charset="0"/>
                <a:ea typeface="Arial"/>
                <a:cs typeface="Arial"/>
                <a:sym typeface="Arial"/>
              </a:rPr>
              <a:t>should utilize </a:t>
            </a:r>
            <a:r>
              <a:rPr lang="en" sz="2400" b="1" dirty="0">
                <a:latin typeface="Calibri" panose="020F0502020204030204" pitchFamily="34" charset="0"/>
                <a:ea typeface="Arial"/>
                <a:cs typeface="Arial"/>
                <a:sym typeface="Arial"/>
              </a:rPr>
              <a:t>Check.Change.Control.</a:t>
            </a:r>
            <a:r>
              <a:rPr lang="en" sz="2400" dirty="0">
                <a:latin typeface="Calibri" panose="020F0502020204030204" pitchFamily="34" charset="0"/>
                <a:ea typeface="Arial"/>
                <a:cs typeface="Arial"/>
                <a:sym typeface="Arial"/>
              </a:rPr>
              <a:t> program </a:t>
            </a:r>
            <a:r>
              <a:rPr lang="en" sz="2400" dirty="0" smtClean="0">
                <a:latin typeface="Calibri" panose="020F0502020204030204" pitchFamily="34" charset="0"/>
                <a:ea typeface="Arial"/>
                <a:cs typeface="Arial"/>
                <a:sym typeface="Arial"/>
              </a:rPr>
              <a:t>by </a:t>
            </a:r>
            <a:r>
              <a:rPr lang="en" sz="2400" dirty="0">
                <a:latin typeface="Calibri" panose="020F0502020204030204" pitchFamily="34" charset="0"/>
                <a:ea typeface="Arial"/>
                <a:cs typeface="Arial"/>
                <a:sym typeface="Arial"/>
              </a:rPr>
              <a:t>focusing on programs that reach large numbers of patients with high blood pressure such as working with community healthcare systems, pharmacy chains and grocery chains with on-site blood pressure kiosks</a:t>
            </a:r>
            <a:r>
              <a:rPr lang="en" sz="2400" dirty="0" smtClean="0">
                <a:latin typeface="Calibri" panose="020F0502020204030204" pitchFamily="34" charset="0"/>
                <a:ea typeface="Arial"/>
                <a:cs typeface="Arial"/>
                <a:sym typeface="Arial"/>
              </a:rPr>
              <a:t>.</a:t>
            </a:r>
            <a:endParaRPr sz="2400" dirty="0">
              <a:latin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C4875D0-3066-4EA0-A51D-A3418D904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99333"/>
            <a:ext cx="1266826" cy="685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 dirty="0"/>
              <a:t>Gateway Region YMCA</a:t>
            </a:r>
            <a:endParaRPr dirty="0"/>
          </a:p>
        </p:txBody>
      </p:sp>
      <p:sp>
        <p:nvSpPr>
          <p:cNvPr id="200" name="Google Shape;200;p34"/>
          <p:cNvSpPr txBox="1">
            <a:spLocks noGrp="1"/>
          </p:cNvSpPr>
          <p:nvPr>
            <p:ph type="body" idx="1"/>
          </p:nvPr>
        </p:nvSpPr>
        <p:spPr>
          <a:xfrm>
            <a:off x="457200" y="12763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03200" indent="0">
              <a:spcBef>
                <a:spcPts val="0"/>
              </a:spcBef>
              <a:buSzPct val="100000"/>
              <a:buNone/>
            </a:pPr>
            <a:r>
              <a:rPr lang="en" sz="2600" u="sng" dirty="0"/>
              <a:t>Mission:</a:t>
            </a:r>
            <a:r>
              <a:rPr lang="en" sz="2600" dirty="0"/>
              <a:t> </a:t>
            </a:r>
            <a:r>
              <a:rPr lang="en" sz="2600" dirty="0" smtClean="0"/>
              <a:t> To </a:t>
            </a:r>
            <a:r>
              <a:rPr lang="en" sz="2600" dirty="0"/>
              <a:t>put Christian principles into practice through programs that build a healthy spirit, mind and body for </a:t>
            </a:r>
            <a:r>
              <a:rPr lang="en" sz="2600" dirty="0" smtClean="0"/>
              <a:t>all</a:t>
            </a:r>
          </a:p>
          <a:p>
            <a:pPr marL="203200" indent="0">
              <a:spcBef>
                <a:spcPts val="0"/>
              </a:spcBef>
              <a:buSzPct val="100000"/>
              <a:buNone/>
            </a:pPr>
            <a:endParaRPr sz="2600" dirty="0"/>
          </a:p>
          <a:p>
            <a:pPr marL="203200" indent="0">
              <a:spcBef>
                <a:spcPts val="0"/>
              </a:spcBef>
              <a:buSzPct val="100000"/>
              <a:buNone/>
            </a:pPr>
            <a:r>
              <a:rPr lang="en" sz="2600" u="sng" dirty="0"/>
              <a:t>Community Integrated Health:</a:t>
            </a:r>
            <a:r>
              <a:rPr lang="en" sz="2600" dirty="0"/>
              <a:t> </a:t>
            </a:r>
            <a:r>
              <a:rPr lang="en" sz="2600" dirty="0" smtClean="0"/>
              <a:t> Aims </a:t>
            </a:r>
            <a:r>
              <a:rPr lang="en" sz="2600" dirty="0"/>
              <a:t>to intentionally strengthen the relationships between traditional health care systems and the Y in order to help all community members live their healthiest lives.</a:t>
            </a:r>
            <a:endParaRPr sz="2600" dirty="0"/>
          </a:p>
        </p:txBody>
      </p:sp>
      <p:pic>
        <p:nvPicPr>
          <p:cNvPr id="201" name="Google Shape;20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516" y="289917"/>
            <a:ext cx="990600" cy="6893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/>
              <a:t>Gateway Region YMCA</a:t>
            </a:r>
            <a:endParaRPr/>
          </a:p>
        </p:txBody>
      </p:sp>
      <p:sp>
        <p:nvSpPr>
          <p:cNvPr id="207" name="Google Shape;207;p3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7475" lvl="0" indent="-23813" algn="l" rtl="0">
              <a:spcBef>
                <a:spcPts val="600"/>
              </a:spcBef>
              <a:spcAft>
                <a:spcPts val="1200"/>
              </a:spcAft>
              <a:buClr>
                <a:schemeClr val="dk1"/>
              </a:buClr>
              <a:buSzPts val="3200"/>
              <a:buNone/>
            </a:pPr>
            <a:r>
              <a:rPr lang="en" sz="2600" u="sng" dirty="0"/>
              <a:t>YMCA’s Blood Pressure </a:t>
            </a:r>
            <a:r>
              <a:rPr lang="en" sz="2600" u="sng" dirty="0" smtClean="0"/>
              <a:t>Self-Monitoring (BPSM) </a:t>
            </a:r>
            <a:r>
              <a:rPr lang="en" sz="2600" u="sng" dirty="0"/>
              <a:t>Program</a:t>
            </a:r>
            <a:r>
              <a:rPr lang="en" sz="2600" u="sng" dirty="0" smtClean="0"/>
              <a:t>:</a:t>
            </a:r>
            <a:endParaRPr sz="2600" u="sng" dirty="0"/>
          </a:p>
          <a:p>
            <a:pPr marL="690563" lvl="0" indent="-406400" algn="l" rtl="0">
              <a:spcBef>
                <a:spcPts val="600"/>
              </a:spcBef>
              <a:spcAft>
                <a:spcPts val="0"/>
              </a:spcAft>
              <a:buSzPts val="2800"/>
              <a:buChar char="•"/>
            </a:pPr>
            <a:r>
              <a:rPr lang="en" sz="2400" dirty="0"/>
              <a:t>Evidence based, four-month program</a:t>
            </a:r>
            <a:endParaRPr sz="2400" dirty="0"/>
          </a:p>
          <a:p>
            <a:pPr marL="690563" lvl="0" indent="-406400" algn="l" rtl="0">
              <a:spcBef>
                <a:spcPts val="600"/>
              </a:spcBef>
              <a:spcAft>
                <a:spcPts val="0"/>
              </a:spcAft>
              <a:buSzPts val="2800"/>
              <a:buChar char="•"/>
            </a:pPr>
            <a:r>
              <a:rPr lang="en" sz="2400" dirty="0"/>
              <a:t>Personalized support from a trained Healthy Heart Ambassador</a:t>
            </a:r>
            <a:endParaRPr sz="2400" dirty="0"/>
          </a:p>
          <a:p>
            <a:pPr marL="690563" lvl="0" indent="-406400" algn="l" rtl="0">
              <a:spcBef>
                <a:spcPts val="600"/>
              </a:spcBef>
              <a:spcAft>
                <a:spcPts val="0"/>
              </a:spcAft>
              <a:buSzPts val="2800"/>
              <a:buChar char="•"/>
            </a:pPr>
            <a:r>
              <a:rPr lang="en" sz="2400" dirty="0"/>
              <a:t>Tips for maintaining cardiovascular health &amp; nutrition education</a:t>
            </a:r>
            <a:endParaRPr sz="2400" dirty="0"/>
          </a:p>
        </p:txBody>
      </p:sp>
      <p:pic>
        <p:nvPicPr>
          <p:cNvPr id="5" name="Google Shape;20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516" y="289917"/>
            <a:ext cx="990600" cy="6893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/>
              <a:t>Gateway Region YMCA</a:t>
            </a:r>
            <a:endParaRPr/>
          </a:p>
        </p:txBody>
      </p:sp>
      <p:sp>
        <p:nvSpPr>
          <p:cNvPr id="214" name="Google Shape;214;p3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7475" lvl="0" indent="-23813">
              <a:spcBef>
                <a:spcPts val="600"/>
              </a:spcBef>
              <a:spcAft>
                <a:spcPts val="1200"/>
              </a:spcAft>
              <a:buSzPts val="3200"/>
              <a:buNone/>
            </a:pPr>
            <a:r>
              <a:rPr lang="en-US" sz="2800" u="sng" dirty="0"/>
              <a:t>Referral Data since July 2018:</a:t>
            </a:r>
          </a:p>
          <a:p>
            <a:pPr marL="690563" lvl="0" indent="-406400">
              <a:spcBef>
                <a:spcPts val="600"/>
              </a:spcBef>
              <a:buSzPts val="2800"/>
            </a:pPr>
            <a:r>
              <a:rPr lang="en-US" sz="2600" dirty="0"/>
              <a:t>39 referrals</a:t>
            </a:r>
          </a:p>
          <a:p>
            <a:pPr marL="690563" lvl="0" indent="-406400">
              <a:spcBef>
                <a:spcPts val="600"/>
              </a:spcBef>
              <a:buSzPts val="2800"/>
            </a:pPr>
            <a:r>
              <a:rPr lang="en-US" sz="2600" dirty="0"/>
              <a:t>13 enrolled </a:t>
            </a:r>
          </a:p>
          <a:p>
            <a:pPr marL="690563" lvl="0" indent="-406400">
              <a:spcBef>
                <a:spcPts val="600"/>
              </a:spcBef>
              <a:buSzPts val="2800"/>
            </a:pPr>
            <a:r>
              <a:rPr lang="en-US" sz="2600" dirty="0"/>
              <a:t>4 completed (100% of those eligible</a:t>
            </a:r>
            <a:r>
              <a:rPr lang="en-US" sz="2600" dirty="0" smtClean="0"/>
              <a:t>)</a:t>
            </a:r>
            <a:endParaRPr lang="en-US" sz="2600" dirty="0"/>
          </a:p>
        </p:txBody>
      </p:sp>
      <p:pic>
        <p:nvPicPr>
          <p:cNvPr id="5" name="Google Shape;20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516" y="289917"/>
            <a:ext cx="990600" cy="6893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9"/>
          <p:cNvSpPr txBox="1">
            <a:spLocks noGrp="1"/>
          </p:cNvSpPr>
          <p:nvPr>
            <p:ph type="title"/>
          </p:nvPr>
        </p:nvSpPr>
        <p:spPr>
          <a:xfrm>
            <a:off x="457200" y="18252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 sz="3600" dirty="0"/>
              <a:t>St. Louis City Department of Health</a:t>
            </a:r>
            <a:endParaRPr sz="3600" dirty="0"/>
          </a:p>
        </p:txBody>
      </p:sp>
      <p:sp>
        <p:nvSpPr>
          <p:cNvPr id="235" name="Google Shape;235;p39"/>
          <p:cNvSpPr txBox="1">
            <a:spLocks noGrp="1"/>
          </p:cNvSpPr>
          <p:nvPr>
            <p:ph type="body" idx="1"/>
          </p:nvPr>
        </p:nvSpPr>
        <p:spPr>
          <a:xfrm>
            <a:off x="457200" y="1226850"/>
            <a:ext cx="8229600" cy="35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-339725">
              <a:spcBef>
                <a:spcPts val="600"/>
              </a:spcBef>
              <a:buSzPct val="100000"/>
            </a:pPr>
            <a:r>
              <a:rPr lang="en" sz="2800" dirty="0"/>
              <a:t>Through NACHC inputs and guidance, partner with Affinia Healthcare, American Heart Association, YMCA, and St. Louis MetroMarket regarding the SMBP Model: </a:t>
            </a:r>
          </a:p>
          <a:p>
            <a:pPr marL="1371600" lvl="1" indent="-457200">
              <a:spcBef>
                <a:spcPts val="600"/>
              </a:spcBef>
              <a:buSzPct val="100000"/>
            </a:pPr>
            <a:r>
              <a:rPr lang="en" sz="2400" dirty="0" smtClean="0"/>
              <a:t>Monthly </a:t>
            </a:r>
            <a:r>
              <a:rPr lang="en" sz="2400" dirty="0"/>
              <a:t>SMBP Conference </a:t>
            </a:r>
            <a:r>
              <a:rPr lang="en" sz="2400" dirty="0" smtClean="0"/>
              <a:t>Calls</a:t>
            </a:r>
            <a:endParaRPr lang="en" sz="2400" dirty="0"/>
          </a:p>
          <a:p>
            <a:pPr marL="1371600" lvl="1" indent="-457200">
              <a:spcBef>
                <a:spcPts val="600"/>
              </a:spcBef>
              <a:buSzPct val="100000"/>
            </a:pPr>
            <a:r>
              <a:rPr lang="en" sz="2400" dirty="0"/>
              <a:t>Helped in submission of monthly SMBP Progress Reports</a:t>
            </a:r>
            <a:endParaRPr sz="2400" dirty="0"/>
          </a:p>
        </p:txBody>
      </p:sp>
      <p:pic>
        <p:nvPicPr>
          <p:cNvPr id="236" name="Google Shape;23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5275" y="258875"/>
            <a:ext cx="771525" cy="78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 sz="3600"/>
              <a:t>St. Louis City Department of Health</a:t>
            </a:r>
            <a:endParaRPr sz="3600"/>
          </a:p>
        </p:txBody>
      </p:sp>
      <p:sp>
        <p:nvSpPr>
          <p:cNvPr id="242" name="Google Shape;242;p40"/>
          <p:cNvSpPr txBox="1">
            <a:spLocks noGrp="1"/>
          </p:cNvSpPr>
          <p:nvPr>
            <p:ph type="body" idx="1"/>
          </p:nvPr>
        </p:nvSpPr>
        <p:spPr>
          <a:xfrm>
            <a:off x="457200" y="1250250"/>
            <a:ext cx="8229600" cy="3531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 rtl="0">
              <a:spcBef>
                <a:spcPts val="6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2800" dirty="0"/>
              <a:t>Submission of monthly SMBP invoices</a:t>
            </a:r>
            <a:endParaRPr sz="2800" dirty="0"/>
          </a:p>
          <a:p>
            <a:pPr lvl="0" algn="l" rtl="0">
              <a:spcBef>
                <a:spcPts val="6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2800" dirty="0"/>
              <a:t>Support of stakeholders utilization of the plan</a:t>
            </a:r>
            <a:endParaRPr sz="2800" dirty="0"/>
          </a:p>
          <a:p>
            <a:pPr lvl="0" algn="l" rtl="0">
              <a:spcBef>
                <a:spcPts val="6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2800" dirty="0"/>
              <a:t>Attendance at in-state Million Hearts SMBP Stakeholder Meetings</a:t>
            </a:r>
            <a:endParaRPr sz="2800" dirty="0"/>
          </a:p>
          <a:p>
            <a:pPr lvl="0" algn="l" rtl="0">
              <a:spcBef>
                <a:spcPts val="6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2800" dirty="0"/>
              <a:t>Aid in development of documents to payers and health systems to support SMBP</a:t>
            </a:r>
            <a:endParaRPr sz="2800" dirty="0"/>
          </a:p>
          <a:p>
            <a:pPr lvl="0" algn="l" rtl="0">
              <a:spcBef>
                <a:spcPts val="6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2800" dirty="0"/>
              <a:t>Fiscal support for program needs and incentives</a:t>
            </a:r>
            <a:endParaRPr sz="2800" dirty="0"/>
          </a:p>
        </p:txBody>
      </p:sp>
      <p:pic>
        <p:nvPicPr>
          <p:cNvPr id="5" name="Google Shape;23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5275" y="258875"/>
            <a:ext cx="771525" cy="78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41"/>
          <p:cNvPicPr preferRelativeResize="0"/>
          <p:nvPr/>
        </p:nvPicPr>
        <p:blipFill rotWithShape="1">
          <a:blip r:embed="rId3">
            <a:alphaModFix/>
          </a:blip>
          <a:srcRect t="9856" b="3241"/>
          <a:stretch/>
        </p:blipFill>
        <p:spPr>
          <a:xfrm>
            <a:off x="0" y="-95250"/>
            <a:ext cx="9206975" cy="533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41"/>
          <p:cNvSpPr txBox="1">
            <a:spLocks noGrp="1"/>
          </p:cNvSpPr>
          <p:nvPr>
            <p:ph type="title"/>
          </p:nvPr>
        </p:nvSpPr>
        <p:spPr>
          <a:xfrm>
            <a:off x="1447800" y="4286100"/>
            <a:ext cx="73152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 dirty="0"/>
              <a:t>St. Louis MetroMarket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" name="Google Shape;256;p42"/>
          <p:cNvPicPr preferRelativeResize="0"/>
          <p:nvPr/>
        </p:nvPicPr>
        <p:blipFill rotWithShape="1">
          <a:blip r:embed="rId3">
            <a:alphaModFix/>
          </a:blip>
          <a:srcRect l="20" t="8679" r="-20" b="806"/>
          <a:stretch/>
        </p:blipFill>
        <p:spPr>
          <a:xfrm>
            <a:off x="-74325" y="-247650"/>
            <a:ext cx="9218326" cy="556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 txBox="1">
            <a:spLocks noGrp="1"/>
          </p:cNvSpPr>
          <p:nvPr>
            <p:ph type="title"/>
          </p:nvPr>
        </p:nvSpPr>
        <p:spPr>
          <a:xfrm>
            <a:off x="457200" y="2490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 dirty="0" smtClean="0"/>
              <a:t>Presenters and Partners</a:t>
            </a:r>
            <a:endParaRPr dirty="0"/>
          </a:p>
        </p:txBody>
      </p:sp>
      <p:sp>
        <p:nvSpPr>
          <p:cNvPr id="143" name="Google Shape;143;p27"/>
          <p:cNvSpPr txBox="1">
            <a:spLocks noGrp="1"/>
          </p:cNvSpPr>
          <p:nvPr>
            <p:ph type="body" idx="1"/>
          </p:nvPr>
        </p:nvSpPr>
        <p:spPr>
          <a:xfrm>
            <a:off x="457200" y="1147988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endParaRPr lang="en" sz="2600" dirty="0" smtClean="0"/>
          </a:p>
          <a:p>
            <a:pPr marL="342900" lvl="0" indent="-292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" sz="2600" dirty="0" smtClean="0"/>
              <a:t>Sonia </a:t>
            </a:r>
            <a:r>
              <a:rPr lang="en" sz="2600" dirty="0"/>
              <a:t>Deal, RN, MSN, LNHA</a:t>
            </a:r>
            <a:endParaRPr sz="2600" dirty="0"/>
          </a:p>
          <a:p>
            <a:pPr marL="342900" lvl="0" indent="-292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" sz="2600" dirty="0"/>
              <a:t>Alexis Howell, PharmD</a:t>
            </a:r>
            <a:endParaRPr sz="2600" dirty="0"/>
          </a:p>
          <a:p>
            <a:pPr marL="342900" lvl="0" indent="-292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" sz="2600" dirty="0"/>
              <a:t>Felicia Standifer, RN</a:t>
            </a:r>
            <a:endParaRPr sz="2600" dirty="0"/>
          </a:p>
          <a:p>
            <a:pPr marL="342900" lvl="0" indent="-292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" sz="2600" dirty="0" smtClean="0"/>
              <a:t>Damon </a:t>
            </a:r>
            <a:r>
              <a:rPr lang="en" sz="2600" dirty="0"/>
              <a:t>Broadus, </a:t>
            </a:r>
            <a:r>
              <a:rPr lang="en" sz="2600" dirty="0" smtClean="0"/>
              <a:t>MS</a:t>
            </a:r>
          </a:p>
        </p:txBody>
      </p:sp>
      <p:pic>
        <p:nvPicPr>
          <p:cNvPr id="144" name="Google Shape;14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7800" y="2457425"/>
            <a:ext cx="1433225" cy="77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0861" y="1670018"/>
            <a:ext cx="893802" cy="683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67576" y="2719920"/>
            <a:ext cx="771525" cy="78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7" descr="Image result for affinia healthcare logo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33141" y="1259355"/>
            <a:ext cx="1211036" cy="8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15000" y="3724528"/>
            <a:ext cx="1552576" cy="594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48;p41"/>
          <p:cNvPicPr preferRelativeResize="0"/>
          <p:nvPr/>
        </p:nvPicPr>
        <p:blipFill rotWithShape="1">
          <a:blip r:embed="rId8">
            <a:alphaModFix/>
          </a:blip>
          <a:srcRect l="5867" t="9365" r="6131" b="16843"/>
          <a:stretch/>
        </p:blipFill>
        <p:spPr>
          <a:xfrm>
            <a:off x="7653338" y="4016328"/>
            <a:ext cx="1295400" cy="838201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3"/>
          <p:cNvSpPr txBox="1">
            <a:spLocks noGrp="1"/>
          </p:cNvSpPr>
          <p:nvPr>
            <p:ph type="title"/>
          </p:nvPr>
        </p:nvSpPr>
        <p:spPr>
          <a:xfrm>
            <a:off x="457200" y="11415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 sz="4000" dirty="0" smtClean="0"/>
              <a:t>Metro Market Fresh </a:t>
            </a:r>
            <a:r>
              <a:rPr lang="en" sz="4000" dirty="0"/>
              <a:t>Pass Program</a:t>
            </a:r>
            <a:endParaRPr sz="4000" dirty="0"/>
          </a:p>
        </p:txBody>
      </p:sp>
      <p:sp>
        <p:nvSpPr>
          <p:cNvPr id="262" name="Google Shape;262;p43"/>
          <p:cNvSpPr txBox="1">
            <a:spLocks noGrp="1"/>
          </p:cNvSpPr>
          <p:nvPr>
            <p:ph type="body" idx="1"/>
          </p:nvPr>
        </p:nvSpPr>
        <p:spPr>
          <a:xfrm>
            <a:off x="533400" y="1047750"/>
            <a:ext cx="52578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 rtl="0">
              <a:spcBef>
                <a:spcPts val="3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2400" dirty="0"/>
              <a:t>Fresh Food </a:t>
            </a:r>
            <a:r>
              <a:rPr lang="en" sz="2400" dirty="0" smtClean="0"/>
              <a:t>Prescription</a:t>
            </a:r>
            <a:endParaRPr sz="2400" dirty="0"/>
          </a:p>
          <a:p>
            <a:pPr lvl="0" algn="l" rtl="0">
              <a:spcBef>
                <a:spcPts val="3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2400" dirty="0"/>
              <a:t>Hypertension Patients</a:t>
            </a:r>
            <a:endParaRPr sz="2400" dirty="0"/>
          </a:p>
          <a:p>
            <a:pPr lvl="0" algn="l" rtl="0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2400" dirty="0" smtClean="0"/>
              <a:t>Partnerships:</a:t>
            </a:r>
            <a:endParaRPr lang="en" sz="2400" dirty="0"/>
          </a:p>
          <a:p>
            <a:pPr marL="1147763" lvl="1" indent="-457200">
              <a:spcBef>
                <a:spcPts val="0"/>
              </a:spcBef>
              <a:buSzPct val="100000"/>
            </a:pPr>
            <a:r>
              <a:rPr lang="en-US" sz="2000" dirty="0" smtClean="0"/>
              <a:t>Affinia </a:t>
            </a:r>
            <a:r>
              <a:rPr lang="en-US" sz="2000" dirty="0"/>
              <a:t>Healthcare</a:t>
            </a:r>
          </a:p>
          <a:p>
            <a:pPr marL="1147763" lvl="1" indent="-457200">
              <a:spcBef>
                <a:spcPts val="0"/>
              </a:spcBef>
              <a:buSzPct val="100000"/>
            </a:pPr>
            <a:r>
              <a:rPr lang="en-US" sz="2000" dirty="0"/>
              <a:t>City of STL Dept. of Health</a:t>
            </a:r>
          </a:p>
          <a:p>
            <a:pPr marL="1147763" lvl="1" indent="-457200">
              <a:spcBef>
                <a:spcPts val="300"/>
              </a:spcBef>
              <a:buSzPct val="100000"/>
            </a:pPr>
            <a:r>
              <a:rPr lang="en-US" sz="2000" dirty="0"/>
              <a:t>American Heart </a:t>
            </a:r>
            <a:r>
              <a:rPr lang="en-US" sz="2000" dirty="0" smtClean="0"/>
              <a:t>Association</a:t>
            </a:r>
            <a:endParaRPr sz="2000" dirty="0"/>
          </a:p>
          <a:p>
            <a:pPr lvl="0" algn="l" rtl="0">
              <a:spcBef>
                <a:spcPts val="3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2400" dirty="0" smtClean="0"/>
              <a:t>Weekly </a:t>
            </a:r>
            <a:r>
              <a:rPr lang="en" sz="2400" dirty="0"/>
              <a:t>Stops @ 3 Locations</a:t>
            </a:r>
            <a:endParaRPr sz="2400" dirty="0"/>
          </a:p>
          <a:p>
            <a:pPr lvl="0" algn="l" rtl="0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2400" dirty="0" smtClean="0"/>
              <a:t>Results:</a:t>
            </a:r>
          </a:p>
          <a:p>
            <a:pPr marL="1147763" lvl="1" indent="-457200">
              <a:spcBef>
                <a:spcPts val="0"/>
              </a:spcBef>
              <a:buSzPct val="100000"/>
            </a:pPr>
            <a:r>
              <a:rPr lang="en-US" sz="2000" dirty="0"/>
              <a:t>12,000 </a:t>
            </a:r>
            <a:r>
              <a:rPr lang="en-US" sz="2000" dirty="0" err="1"/>
              <a:t>lbs</a:t>
            </a:r>
            <a:r>
              <a:rPr lang="en-US" sz="2000" dirty="0"/>
              <a:t> of food</a:t>
            </a:r>
          </a:p>
          <a:p>
            <a:pPr marL="1147763" lvl="1" indent="-457200">
              <a:spcBef>
                <a:spcPts val="0"/>
              </a:spcBef>
              <a:buSzPct val="100000"/>
            </a:pPr>
            <a:r>
              <a:rPr lang="en-US" sz="2000" dirty="0"/>
              <a:t>5,000 residents fed</a:t>
            </a:r>
          </a:p>
        </p:txBody>
      </p:sp>
      <p:pic>
        <p:nvPicPr>
          <p:cNvPr id="5" name="Google Shape;26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000" y="1885950"/>
            <a:ext cx="3048000" cy="1864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5" name="Google Shape;275;p45"/>
          <p:cNvPicPr preferRelativeResize="0"/>
          <p:nvPr/>
        </p:nvPicPr>
        <p:blipFill rotWithShape="1">
          <a:blip r:embed="rId3">
            <a:alphaModFix/>
          </a:blip>
          <a:srcRect t="11237" b="121"/>
          <a:stretch/>
        </p:blipFill>
        <p:spPr>
          <a:xfrm>
            <a:off x="0" y="-95251"/>
            <a:ext cx="9144003" cy="5410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2" name="Google Shape;282;p46"/>
          <p:cNvPicPr preferRelativeResize="0"/>
          <p:nvPr/>
        </p:nvPicPr>
        <p:blipFill rotWithShape="1">
          <a:blip r:embed="rId3">
            <a:alphaModFix/>
          </a:blip>
          <a:srcRect l="-268" t="10000" r="268" b="1250"/>
          <a:stretch/>
        </p:blipFill>
        <p:spPr>
          <a:xfrm>
            <a:off x="-76200" y="-247650"/>
            <a:ext cx="9220200" cy="5486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 dirty="0"/>
              <a:t>Operation Food Search</a:t>
            </a:r>
            <a:endParaRPr dirty="0"/>
          </a:p>
        </p:txBody>
      </p:sp>
      <p:sp>
        <p:nvSpPr>
          <p:cNvPr id="288" name="Google Shape;288;p4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" sz="2400" b="1" dirty="0">
                <a:solidFill>
                  <a:srgbClr val="000000"/>
                </a:solidFill>
              </a:rPr>
              <a:t>Mission:</a:t>
            </a:r>
            <a:r>
              <a:rPr lang="en" sz="2400" dirty="0">
                <a:solidFill>
                  <a:srgbClr val="000000"/>
                </a:solidFill>
              </a:rPr>
              <a:t> </a:t>
            </a:r>
            <a:r>
              <a:rPr lang="en" sz="2400" dirty="0" smtClean="0">
                <a:solidFill>
                  <a:srgbClr val="000000"/>
                </a:solidFill>
              </a:rPr>
              <a:t> to </a:t>
            </a:r>
            <a:r>
              <a:rPr lang="en" sz="2400" dirty="0">
                <a:solidFill>
                  <a:srgbClr val="000000"/>
                </a:solidFill>
              </a:rPr>
              <a:t>nourish and educate our neighbors in need </a:t>
            </a:r>
            <a:r>
              <a:rPr lang="en" sz="2400" dirty="0" smtClean="0">
                <a:solidFill>
                  <a:srgbClr val="000000"/>
                </a:solidFill>
              </a:rPr>
              <a:t>to </a:t>
            </a:r>
            <a:r>
              <a:rPr lang="en" sz="2400" dirty="0">
                <a:solidFill>
                  <a:srgbClr val="000000"/>
                </a:solidFill>
              </a:rPr>
              <a:t>heal the hurt of hunger.</a:t>
            </a:r>
            <a:endParaRPr sz="2400" dirty="0">
              <a:solidFill>
                <a:srgbClr val="0000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351343" y="1943681"/>
            <a:ext cx="6441315" cy="2990269"/>
            <a:chOff x="1483485" y="2070674"/>
            <a:chExt cx="6177045" cy="2805545"/>
          </a:xfrm>
        </p:grpSpPr>
        <p:pic>
          <p:nvPicPr>
            <p:cNvPr id="289" name="Google Shape;289;p4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726612" y="2070674"/>
              <a:ext cx="1603169" cy="28055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0" name="Google Shape;290;p4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483485" y="3175750"/>
              <a:ext cx="2495550" cy="1066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1" name="Google Shape;291;p4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164980" y="2270633"/>
              <a:ext cx="2495550" cy="1066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2" name="Google Shape;292;p4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164980" y="3632910"/>
              <a:ext cx="2495550" cy="10668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" name="Google Shape;299;p48"/>
          <p:cNvPicPr preferRelativeResize="0"/>
          <p:nvPr/>
        </p:nvPicPr>
        <p:blipFill rotWithShape="1">
          <a:blip r:embed="rId7">
            <a:alphaModFix/>
          </a:blip>
          <a:srcRect r="70688"/>
          <a:stretch/>
        </p:blipFill>
        <p:spPr>
          <a:xfrm>
            <a:off x="261300" y="345806"/>
            <a:ext cx="495300" cy="5777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Operation Food Search at Affinia</a:t>
            </a:r>
            <a:endParaRPr dirty="0"/>
          </a:p>
        </p:txBody>
      </p:sp>
      <p:pic>
        <p:nvPicPr>
          <p:cNvPr id="298" name="Google Shape;298;p48"/>
          <p:cNvPicPr preferRelativeResize="0"/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5943993" y="3749487"/>
            <a:ext cx="2600017" cy="1351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28800" y="4019550"/>
            <a:ext cx="2580210" cy="816693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48"/>
          <p:cNvSpPr txBox="1">
            <a:spLocks noGrp="1"/>
          </p:cNvSpPr>
          <p:nvPr>
            <p:ph type="body" idx="1"/>
          </p:nvPr>
        </p:nvSpPr>
        <p:spPr>
          <a:xfrm>
            <a:off x="457200" y="1123950"/>
            <a:ext cx="5407800" cy="2724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•"/>
            </a:pPr>
            <a:r>
              <a:rPr lang="en" sz="2000" b="1" dirty="0"/>
              <a:t>Build Nutrition </a:t>
            </a:r>
            <a:r>
              <a:rPr lang="en" sz="2000" b="1" dirty="0" smtClean="0"/>
              <a:t>IQ:</a:t>
            </a:r>
            <a:endParaRPr sz="2000" b="1"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–"/>
            </a:pPr>
            <a:r>
              <a:rPr lang="en" sz="1800" dirty="0"/>
              <a:t>Cooking Matters 6-week Course</a:t>
            </a:r>
            <a:endParaRPr sz="1800"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–"/>
            </a:pPr>
            <a:r>
              <a:rPr lang="en" sz="1800" dirty="0"/>
              <a:t>Cooking Demonstrations &amp; Nutrition Presentations</a:t>
            </a:r>
            <a:endParaRPr sz="1800"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–"/>
            </a:pPr>
            <a:r>
              <a:rPr lang="en" sz="1800" dirty="0"/>
              <a:t>Grocery Store Tours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•"/>
            </a:pPr>
            <a:r>
              <a:rPr lang="en" sz="2000" b="1" dirty="0"/>
              <a:t>Topic Focus:</a:t>
            </a:r>
            <a:r>
              <a:rPr lang="en" sz="2000" dirty="0"/>
              <a:t> preparing dishes at home utilizing heart healthy &amp; affordable ingredients to help improve dietary outcomes for patients who present with hypertension </a:t>
            </a:r>
            <a:endParaRPr sz="2000" dirty="0"/>
          </a:p>
        </p:txBody>
      </p:sp>
      <p:pic>
        <p:nvPicPr>
          <p:cNvPr id="301" name="Google Shape;301;p48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5900985" y="1286476"/>
            <a:ext cx="2686034" cy="2399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Google Shape;299;p48"/>
          <p:cNvPicPr preferRelativeResize="0"/>
          <p:nvPr/>
        </p:nvPicPr>
        <p:blipFill rotWithShape="1">
          <a:blip r:embed="rId4">
            <a:alphaModFix/>
          </a:blip>
          <a:srcRect r="70688"/>
          <a:stretch/>
        </p:blipFill>
        <p:spPr>
          <a:xfrm>
            <a:off x="261300" y="345806"/>
            <a:ext cx="495300" cy="5777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23B4D5-A4E7-4D13-BA76-C6C07C6E3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Cooking Matters </a:t>
            </a:r>
            <a:r>
              <a:rPr lang="en-US" sz="3600" dirty="0" smtClean="0"/>
              <a:t>6-Week </a:t>
            </a:r>
            <a:r>
              <a:rPr lang="en-US" sz="3600" dirty="0"/>
              <a:t>Course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D6AA1F-3432-4276-8732-27B69DC04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6576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000" i="1" dirty="0"/>
              <a:t>After the 6-week hands on nutrition </a:t>
            </a:r>
            <a:r>
              <a:rPr lang="en-US" sz="3000" i="1" dirty="0" smtClean="0"/>
              <a:t>focused </a:t>
            </a:r>
            <a:r>
              <a:rPr lang="en-US" sz="3000" i="1" dirty="0"/>
              <a:t>cooking course, participants:</a:t>
            </a:r>
          </a:p>
          <a:p>
            <a:pPr>
              <a:buSzPct val="100000"/>
            </a:pPr>
            <a:r>
              <a:rPr lang="en-US" sz="2400" dirty="0"/>
              <a:t>Eat more fresh fruits (22%), vegetables (80%-100%), and beans (33%)</a:t>
            </a:r>
          </a:p>
          <a:p>
            <a:pPr>
              <a:buSzPct val="100000"/>
            </a:pPr>
            <a:r>
              <a:rPr lang="en-US" sz="2400" dirty="0"/>
              <a:t>Eat less meals from a fast food restaurant per week (50%)</a:t>
            </a:r>
          </a:p>
          <a:p>
            <a:pPr>
              <a:buSzPct val="100000"/>
            </a:pPr>
            <a:r>
              <a:rPr lang="en-US" sz="2400" dirty="0"/>
              <a:t>Drink less soda or other sugary beverages (29%)</a:t>
            </a:r>
          </a:p>
          <a:p>
            <a:pPr>
              <a:buSzPct val="100000"/>
            </a:pPr>
            <a:r>
              <a:rPr lang="en-US" sz="2400" dirty="0"/>
              <a:t>Choose low sodium options more often (25%)</a:t>
            </a:r>
          </a:p>
          <a:p>
            <a:pPr>
              <a:buSzPct val="100000"/>
            </a:pPr>
            <a:r>
              <a:rPr lang="en-US" sz="2400" dirty="0"/>
              <a:t>Use the nutrition facts label to look for healthy foods more often (40%)</a:t>
            </a:r>
          </a:p>
          <a:p>
            <a:pPr>
              <a:buSzPct val="100000"/>
            </a:pPr>
            <a:r>
              <a:rPr lang="en-US" sz="2400" dirty="0"/>
              <a:t>Gained confidence in using the same healthy ingredient in multiple meals (67%)</a:t>
            </a:r>
          </a:p>
          <a:p>
            <a:pPr>
              <a:buSzPct val="100000"/>
            </a:pPr>
            <a:r>
              <a:rPr lang="en-US" sz="2400" dirty="0" smtClean="0"/>
              <a:t>Eat </a:t>
            </a:r>
            <a:r>
              <a:rPr lang="en-US" sz="2400" dirty="0"/>
              <a:t>from each food group each day (80%)</a:t>
            </a:r>
          </a:p>
          <a:p>
            <a:pPr>
              <a:buSzPct val="100000"/>
            </a:pPr>
            <a:r>
              <a:rPr lang="en-US" sz="2400" dirty="0" smtClean="0"/>
              <a:t>Eating </a:t>
            </a:r>
            <a:r>
              <a:rPr lang="en-US" sz="2400" dirty="0"/>
              <a:t>dinner more often at home (40%)</a:t>
            </a:r>
          </a:p>
          <a:p>
            <a:pPr lvl="1"/>
            <a:endParaRPr lang="en-US" dirty="0"/>
          </a:p>
        </p:txBody>
      </p:sp>
      <p:pic>
        <p:nvPicPr>
          <p:cNvPr id="5" name="Google Shape;299;p48"/>
          <p:cNvPicPr preferRelativeResize="0"/>
          <p:nvPr/>
        </p:nvPicPr>
        <p:blipFill rotWithShape="1">
          <a:blip r:embed="rId2">
            <a:alphaModFix/>
          </a:blip>
          <a:srcRect r="70688"/>
          <a:stretch/>
        </p:blipFill>
        <p:spPr>
          <a:xfrm>
            <a:off x="261300" y="345806"/>
            <a:ext cx="495300" cy="577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98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3993" y="3749487"/>
            <a:ext cx="2600017" cy="13514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234787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F86C6F-5857-416D-9225-795261148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Cooking Matters at the Store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0D1B407-1279-4F89-B3C5-7FF5783CF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49"/>
            <a:ext cx="8229600" cy="3900755"/>
          </a:xfrm>
        </p:spPr>
        <p:txBody>
          <a:bodyPr>
            <a:normAutofit fontScale="55000" lnSpcReduction="20000"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600" i="1" dirty="0"/>
              <a:t>After the interactive grocery store tour, participants: </a:t>
            </a:r>
          </a:p>
          <a:p>
            <a:r>
              <a:rPr lang="en-US" dirty="0"/>
              <a:t>Compare unit prices to find the best deal</a:t>
            </a:r>
          </a:p>
          <a:p>
            <a:pPr lvl="1"/>
            <a:r>
              <a:rPr lang="en-US" dirty="0"/>
              <a:t>60% are likely to try as a result of the tour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20% already did this before the tour</a:t>
            </a:r>
          </a:p>
          <a:p>
            <a:r>
              <a:rPr lang="en-US" dirty="0"/>
              <a:t>Read ingredient lists to find whole grains</a:t>
            </a:r>
          </a:p>
          <a:p>
            <a:pPr lvl="1"/>
            <a:r>
              <a:rPr lang="en-US" dirty="0"/>
              <a:t>60% are likely to try as a result of the tour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20% </a:t>
            </a:r>
            <a:r>
              <a:rPr lang="en-US" sz="2700" dirty="0"/>
              <a:t>already</a:t>
            </a:r>
            <a:r>
              <a:rPr lang="en-US" dirty="0"/>
              <a:t> did this before the tour</a:t>
            </a:r>
          </a:p>
          <a:p>
            <a:r>
              <a:rPr lang="en-US" dirty="0"/>
              <a:t>Compare food labels to make healthy choices</a:t>
            </a:r>
          </a:p>
          <a:p>
            <a:pPr lvl="1"/>
            <a:r>
              <a:rPr lang="en-US" dirty="0"/>
              <a:t>60% are likely to try as a result of the tour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20% already did this before the tour</a:t>
            </a:r>
          </a:p>
          <a:p>
            <a:r>
              <a:rPr lang="en-US" dirty="0"/>
              <a:t>Choosing a wide variety of fruit and vegetables </a:t>
            </a:r>
          </a:p>
          <a:p>
            <a:pPr lvl="1"/>
            <a:r>
              <a:rPr lang="en-US" dirty="0"/>
              <a:t>40% are likely to try as a result of the tour</a:t>
            </a:r>
          </a:p>
          <a:p>
            <a:pPr lvl="1"/>
            <a:r>
              <a:rPr lang="en-US" dirty="0"/>
              <a:t>40% already did this before the tour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DE399A3-42FE-43CE-B9D7-9FF36CED7C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54834" y="1733550"/>
            <a:ext cx="3021608" cy="2015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Google Shape;299;p48"/>
          <p:cNvPicPr preferRelativeResize="0"/>
          <p:nvPr/>
        </p:nvPicPr>
        <p:blipFill rotWithShape="1">
          <a:blip r:embed="rId3">
            <a:alphaModFix/>
          </a:blip>
          <a:srcRect r="70688"/>
          <a:stretch/>
        </p:blipFill>
        <p:spPr>
          <a:xfrm>
            <a:off x="261300" y="345806"/>
            <a:ext cx="495300" cy="577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98;p48"/>
          <p:cNvPicPr preferRelativeResize="0"/>
          <p:nvPr/>
        </p:nvPicPr>
        <p:blipFill>
          <a:blip r:embed="rId4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5943993" y="3749487"/>
            <a:ext cx="2600017" cy="13514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694572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Pharmacist HTN Clinic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SzPct val="100000"/>
            </a:pPr>
            <a:r>
              <a:rPr lang="en-US" dirty="0" smtClean="0"/>
              <a:t>Pharmacist as a Provider </a:t>
            </a:r>
          </a:p>
          <a:p>
            <a:pPr lvl="1">
              <a:buSzPct val="100000"/>
            </a:pPr>
            <a:r>
              <a:rPr lang="en-US" dirty="0" smtClean="0"/>
              <a:t>Collaboration with Physicians, Physician Assistants, &amp; Nurse Practitioners</a:t>
            </a:r>
          </a:p>
          <a:p>
            <a:pPr lvl="1">
              <a:buSzPct val="100000"/>
            </a:pPr>
            <a:r>
              <a:rPr lang="en-US" dirty="0" smtClean="0"/>
              <a:t>Protocol for HTN </a:t>
            </a:r>
          </a:p>
          <a:p>
            <a:pPr lvl="1">
              <a:buSzPct val="100000"/>
              <a:buNone/>
            </a:pPr>
            <a:endParaRPr lang="en-US" dirty="0" smtClean="0"/>
          </a:p>
          <a:p>
            <a:pPr>
              <a:buSzPct val="100000"/>
            </a:pPr>
            <a:r>
              <a:rPr lang="en-US" dirty="0" smtClean="0"/>
              <a:t>Individual appointment with Pharmacist </a:t>
            </a:r>
          </a:p>
          <a:p>
            <a:pPr lvl="1">
              <a:buSzPct val="100000"/>
            </a:pPr>
            <a:r>
              <a:rPr lang="en-US" dirty="0" smtClean="0"/>
              <a:t>15 minute slots </a:t>
            </a:r>
          </a:p>
          <a:p>
            <a:pPr>
              <a:buSzPct val="100000"/>
            </a:pPr>
            <a:endParaRPr lang="en-US" dirty="0"/>
          </a:p>
        </p:txBody>
      </p:sp>
      <p:pic>
        <p:nvPicPr>
          <p:cNvPr id="5" name="Google Shape;308;p49" descr="Image result for affinia healthcare logo"/>
          <p:cNvPicPr preferRelativeResize="0"/>
          <p:nvPr/>
        </p:nvPicPr>
        <p:blipFill rotWithShape="1">
          <a:blip r:embed="rId2">
            <a:alphaModFix/>
          </a:blip>
          <a:srcRect b="-5383"/>
          <a:stretch/>
        </p:blipFill>
        <p:spPr>
          <a:xfrm>
            <a:off x="457200" y="195064"/>
            <a:ext cx="1371600" cy="8792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Pharmacist HTN Clinic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SzPct val="100000"/>
            </a:pPr>
            <a:r>
              <a:rPr lang="en-US" dirty="0" smtClean="0"/>
              <a:t>FREE </a:t>
            </a:r>
          </a:p>
          <a:p>
            <a:pPr lvl="1">
              <a:buSzPct val="100000"/>
            </a:pPr>
            <a:r>
              <a:rPr lang="en-US" dirty="0" smtClean="0"/>
              <a:t>No </a:t>
            </a:r>
            <a:r>
              <a:rPr lang="en-US" dirty="0" err="1" smtClean="0"/>
              <a:t>copay</a:t>
            </a:r>
            <a:r>
              <a:rPr lang="en-US" dirty="0" smtClean="0"/>
              <a:t> since covered by a grant</a:t>
            </a:r>
          </a:p>
          <a:p>
            <a:pPr lvl="1">
              <a:buSzPct val="100000"/>
              <a:buNone/>
            </a:pPr>
            <a:endParaRPr lang="en-US" dirty="0" smtClean="0"/>
          </a:p>
          <a:p>
            <a:pPr>
              <a:buSzPct val="100000"/>
            </a:pPr>
            <a:r>
              <a:rPr lang="en-US" dirty="0" smtClean="0"/>
              <a:t>Qualifying patients: </a:t>
            </a:r>
          </a:p>
          <a:p>
            <a:pPr lvl="1">
              <a:buSzPct val="100000"/>
            </a:pPr>
            <a:r>
              <a:rPr lang="en-US" dirty="0" smtClean="0"/>
              <a:t>Established with PCP </a:t>
            </a:r>
          </a:p>
          <a:p>
            <a:pPr lvl="1">
              <a:buSzPct val="100000"/>
            </a:pPr>
            <a:r>
              <a:rPr lang="en-US" dirty="0" smtClean="0"/>
              <a:t>Diagnosed with HTN</a:t>
            </a:r>
          </a:p>
          <a:p>
            <a:pPr lvl="1">
              <a:buSzPct val="100000"/>
            </a:pPr>
            <a:r>
              <a:rPr lang="en-US" dirty="0" smtClean="0"/>
              <a:t>Uncontrolled HTN</a:t>
            </a:r>
            <a:endParaRPr lang="en-US" dirty="0"/>
          </a:p>
        </p:txBody>
      </p:sp>
      <p:pic>
        <p:nvPicPr>
          <p:cNvPr id="7" name="Google Shape;315;p50" descr="Image result for rx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72200" y="2571750"/>
            <a:ext cx="1326650" cy="193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08;p49" descr="Image result for affinia healthcare logo"/>
          <p:cNvPicPr preferRelativeResize="0"/>
          <p:nvPr/>
        </p:nvPicPr>
        <p:blipFill rotWithShape="1">
          <a:blip r:embed="rId3">
            <a:alphaModFix/>
          </a:blip>
          <a:srcRect b="-5383"/>
          <a:stretch/>
        </p:blipFill>
        <p:spPr>
          <a:xfrm>
            <a:off x="457200" y="195064"/>
            <a:ext cx="1371600" cy="8792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5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300"/>
              </a:spcBef>
              <a:buSzPct val="100000"/>
            </a:pPr>
            <a:r>
              <a:rPr lang="en-US" sz="2800" dirty="0" smtClean="0"/>
              <a:t>Education</a:t>
            </a:r>
            <a:endParaRPr lang="en-US" dirty="0" smtClean="0"/>
          </a:p>
          <a:p>
            <a:pPr lvl="1">
              <a:spcBef>
                <a:spcPts val="300"/>
              </a:spcBef>
              <a:buSzPct val="100000"/>
            </a:pPr>
            <a:r>
              <a:rPr lang="en-US" sz="2400" dirty="0" smtClean="0"/>
              <a:t>BP goals, risk </a:t>
            </a:r>
            <a:r>
              <a:rPr lang="en-US" sz="2400" dirty="0"/>
              <a:t>factors, CVA/MI/CKD, etc</a:t>
            </a:r>
            <a:r>
              <a:rPr lang="en-US" sz="2400" dirty="0" smtClean="0"/>
              <a:t>.</a:t>
            </a:r>
            <a:endParaRPr lang="en" sz="2400" dirty="0"/>
          </a:p>
          <a:p>
            <a:pPr>
              <a:spcBef>
                <a:spcPts val="300"/>
              </a:spcBef>
              <a:buSzPct val="100000"/>
            </a:pPr>
            <a:r>
              <a:rPr lang="en-US" sz="2800" dirty="0"/>
              <a:t>Adherence </a:t>
            </a:r>
            <a:r>
              <a:rPr lang="en-US" sz="2800" dirty="0" smtClean="0"/>
              <a:t>Assessment</a:t>
            </a:r>
            <a:endParaRPr lang="en-US" dirty="0" smtClean="0"/>
          </a:p>
          <a:p>
            <a:pPr lvl="1">
              <a:spcBef>
                <a:spcPts val="300"/>
              </a:spcBef>
              <a:buSzPct val="100000"/>
            </a:pPr>
            <a:r>
              <a:rPr lang="en-US" sz="2400" dirty="0"/>
              <a:t>Pharmacy calls for pick up dates</a:t>
            </a:r>
          </a:p>
          <a:p>
            <a:pPr>
              <a:spcBef>
                <a:spcPts val="300"/>
              </a:spcBef>
              <a:buSzPct val="100000"/>
            </a:pPr>
            <a:r>
              <a:rPr lang="en-US" sz="2800" dirty="0"/>
              <a:t>Medication Titration</a:t>
            </a:r>
          </a:p>
          <a:p>
            <a:pPr lvl="1">
              <a:spcBef>
                <a:spcPts val="300"/>
              </a:spcBef>
              <a:buSzPct val="100000"/>
            </a:pPr>
            <a:r>
              <a:rPr lang="en-US" sz="2400" dirty="0"/>
              <a:t>If needed, per guidelines/protocol</a:t>
            </a:r>
          </a:p>
          <a:p>
            <a:pPr>
              <a:spcBef>
                <a:spcPts val="300"/>
              </a:spcBef>
              <a:buSzPct val="100000"/>
            </a:pPr>
            <a:r>
              <a:rPr lang="en-US" sz="2800" dirty="0"/>
              <a:t>Follow up appointments every other week</a:t>
            </a:r>
          </a:p>
          <a:p>
            <a:pPr lvl="1">
              <a:spcBef>
                <a:spcPts val="300"/>
              </a:spcBef>
              <a:buSzPct val="100000"/>
            </a:pPr>
            <a:r>
              <a:rPr lang="en-US" sz="2400" dirty="0"/>
              <a:t>Until goal reached, then sent back to PCP</a:t>
            </a:r>
          </a:p>
        </p:txBody>
      </p:sp>
      <p:sp>
        <p:nvSpPr>
          <p:cNvPr id="314" name="Google Shape;314;p50"/>
          <p:cNvSpPr txBox="1">
            <a:spLocks noGrp="1"/>
          </p:cNvSpPr>
          <p:nvPr>
            <p:ph type="title"/>
          </p:nvPr>
        </p:nvSpPr>
        <p:spPr>
          <a:xfrm>
            <a:off x="304800" y="205975"/>
            <a:ext cx="85014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 dirty="0" smtClean="0"/>
              <a:t>Pharmacist HTN </a:t>
            </a:r>
            <a:r>
              <a:rPr lang="en" dirty="0"/>
              <a:t>Clinic</a:t>
            </a:r>
            <a:endParaRPr dirty="0"/>
          </a:p>
        </p:txBody>
      </p:sp>
      <p:pic>
        <p:nvPicPr>
          <p:cNvPr id="6" name="Google Shape;308;p49" descr="Image result for affinia healthcare logo"/>
          <p:cNvPicPr preferRelativeResize="0"/>
          <p:nvPr/>
        </p:nvPicPr>
        <p:blipFill rotWithShape="1">
          <a:blip r:embed="rId3">
            <a:alphaModFix/>
          </a:blip>
          <a:srcRect b="-5383"/>
          <a:stretch/>
        </p:blipFill>
        <p:spPr>
          <a:xfrm>
            <a:off x="457200" y="195064"/>
            <a:ext cx="1371600" cy="8792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 dirty="0"/>
              <a:t>Objectives</a:t>
            </a:r>
            <a:endParaRPr dirty="0"/>
          </a:p>
        </p:txBody>
      </p:sp>
      <p:sp>
        <p:nvSpPr>
          <p:cNvPr id="155" name="Google Shape;155;p2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2258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" sz="2400" dirty="0" smtClean="0"/>
              <a:t>Identify </a:t>
            </a:r>
            <a:r>
              <a:rPr lang="en" sz="2400" dirty="0"/>
              <a:t>opportunities to </a:t>
            </a:r>
            <a:r>
              <a:rPr lang="en" sz="2400" dirty="0" smtClean="0"/>
              <a:t>form partnerships to build integrative self-measured blood pressure monitoring programs in communities.</a:t>
            </a:r>
          </a:p>
          <a:p>
            <a:pPr marL="342900" lvl="0" indent="-322580" algn="l" rtl="0">
              <a:lnSpc>
                <a:spcPct val="9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" sz="2400" dirty="0" smtClean="0"/>
              <a:t>Describe community programs aimed at improving blood pressure control and management.</a:t>
            </a:r>
            <a:endParaRPr sz="2400" dirty="0"/>
          </a:p>
          <a:p>
            <a:pPr marL="342900" lvl="0" indent="-322580" algn="l" rtl="0">
              <a:lnSpc>
                <a:spcPct val="9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" sz="2400" dirty="0" smtClean="0"/>
              <a:t>Describe </a:t>
            </a:r>
            <a:r>
              <a:rPr lang="en" sz="2400" dirty="0"/>
              <a:t>the process of creating a collaborative self-measured blood pressure program</a:t>
            </a:r>
            <a:r>
              <a:rPr lang="en" sz="2400" dirty="0" smtClean="0"/>
              <a:t>.</a:t>
            </a:r>
          </a:p>
          <a:p>
            <a:pPr marL="342900" indent="-322580">
              <a:lnSpc>
                <a:spcPct val="90000"/>
              </a:lnSpc>
              <a:spcBef>
                <a:spcPts val="544"/>
              </a:spcBef>
              <a:buSzPts val="2400"/>
            </a:pPr>
            <a:r>
              <a:rPr lang="en" sz="2400" dirty="0" smtClean="0"/>
              <a:t>Identify the steps in implementing a self-measured blood pressure program. </a:t>
            </a:r>
            <a:endParaRPr lang="en-US" sz="2400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51"/>
          <p:cNvSpPr txBox="1">
            <a:spLocks noGrp="1"/>
          </p:cNvSpPr>
          <p:nvPr>
            <p:ph type="body" idx="1"/>
          </p:nvPr>
        </p:nvSpPr>
        <p:spPr>
          <a:xfrm>
            <a:off x="457200" y="1021175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indent="0" algn="ctr">
              <a:spcBef>
                <a:spcPts val="300"/>
              </a:spcBef>
              <a:buSzPct val="100000"/>
              <a:buNone/>
            </a:pPr>
            <a:r>
              <a:rPr lang="en-US" sz="2800" dirty="0"/>
              <a:t>11/2017 – 10/2018 Statistics:</a:t>
            </a:r>
          </a:p>
          <a:p>
            <a:pPr>
              <a:spcBef>
                <a:spcPts val="300"/>
              </a:spcBef>
              <a:buSzPct val="100000"/>
            </a:pPr>
            <a:endParaRPr lang="en-US" dirty="0"/>
          </a:p>
        </p:txBody>
      </p:sp>
      <p:graphicFrame>
        <p:nvGraphicFramePr>
          <p:cNvPr id="321" name="Google Shape;321;p51"/>
          <p:cNvGraphicFramePr/>
          <p:nvPr>
            <p:extLst>
              <p:ext uri="{D42A27DB-BD31-4B8C-83A1-F6EECF244321}">
                <p14:modId xmlns:p14="http://schemas.microsoft.com/office/powerpoint/2010/main" xmlns="" val="1542350258"/>
              </p:ext>
            </p:extLst>
          </p:nvPr>
        </p:nvGraphicFramePr>
        <p:xfrm>
          <a:off x="1219200" y="1733550"/>
          <a:ext cx="6705600" cy="3190875"/>
        </p:xfrm>
        <a:graphic>
          <a:graphicData uri="http://schemas.openxmlformats.org/drawingml/2006/table">
            <a:tbl>
              <a:tblPr>
                <a:noFill/>
                <a:tableStyleId>{F496A866-9740-4FF6-8274-05B7B74AF928}</a:tableStyleId>
              </a:tblPr>
              <a:tblGrid>
                <a:gridCol w="4114800"/>
                <a:gridCol w="2590800"/>
              </a:tblGrid>
              <a:tr h="6381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Avg. Drop in SBP</a:t>
                      </a:r>
                      <a:endParaRPr sz="20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16mmHg</a:t>
                      </a:r>
                      <a:endParaRPr sz="20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</a:tr>
              <a:tr h="6381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Avg. HTN Quiz Score Increase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19%</a:t>
                      </a:r>
                      <a:endParaRPr sz="20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</a:tr>
              <a:tr h="6381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Avg. No Show Rate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21%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</a:tr>
              <a:tr h="6381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 # Patients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209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</a:tr>
              <a:tr h="6381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 # Visits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454</a:t>
                      </a:r>
                      <a:endParaRPr sz="20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</a:tr>
            </a:tbl>
          </a:graphicData>
        </a:graphic>
      </p:graphicFrame>
      <p:sp>
        <p:nvSpPr>
          <p:cNvPr id="322" name="Google Shape;322;p51"/>
          <p:cNvSpPr txBox="1">
            <a:spLocks noGrp="1"/>
          </p:cNvSpPr>
          <p:nvPr>
            <p:ph type="title"/>
          </p:nvPr>
        </p:nvSpPr>
        <p:spPr>
          <a:xfrm>
            <a:off x="304800" y="205975"/>
            <a:ext cx="85014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 dirty="0" smtClean="0"/>
              <a:t>Pharmacist HTN Clinic</a:t>
            </a:r>
            <a:endParaRPr dirty="0"/>
          </a:p>
        </p:txBody>
      </p:sp>
      <p:pic>
        <p:nvPicPr>
          <p:cNvPr id="5" name="Google Shape;308;p49" descr="Image result for affinia healthcare logo"/>
          <p:cNvPicPr preferRelativeResize="0"/>
          <p:nvPr/>
        </p:nvPicPr>
        <p:blipFill rotWithShape="1">
          <a:blip r:embed="rId3">
            <a:alphaModFix/>
          </a:blip>
          <a:srcRect b="-5383"/>
          <a:stretch/>
        </p:blipFill>
        <p:spPr>
          <a:xfrm>
            <a:off x="457200" y="195064"/>
            <a:ext cx="1371600" cy="8792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5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" dirty="0" smtClean="0"/>
              <a:t>HTN Education </a:t>
            </a:r>
            <a:r>
              <a:rPr lang="en" dirty="0"/>
              <a:t>Program</a:t>
            </a:r>
            <a:endParaRPr dirty="0"/>
          </a:p>
        </p:txBody>
      </p:sp>
      <p:sp>
        <p:nvSpPr>
          <p:cNvPr id="328" name="Google Shape;328;p5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33972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2800" dirty="0"/>
              <a:t>Six Sessions; every 2nd and 4th week of the month</a:t>
            </a:r>
            <a:endParaRPr sz="2800" dirty="0"/>
          </a:p>
          <a:p>
            <a:pPr lvl="0" indent="-33972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2800" dirty="0"/>
              <a:t>Sessions are held as group education</a:t>
            </a:r>
            <a:endParaRPr sz="2800" dirty="0"/>
          </a:p>
          <a:p>
            <a:pPr lvl="0" indent="-33972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2800" dirty="0"/>
              <a:t>During the 12 </a:t>
            </a:r>
            <a:r>
              <a:rPr lang="en" sz="2800" dirty="0" smtClean="0"/>
              <a:t>weeks:</a:t>
            </a:r>
            <a:endParaRPr sz="2800" dirty="0"/>
          </a:p>
          <a:p>
            <a:pPr lvl="1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en-US" sz="2400" dirty="0" smtClean="0"/>
              <a:t>patient </a:t>
            </a:r>
            <a:r>
              <a:rPr lang="en-US" sz="2400" dirty="0"/>
              <a:t>given BP cuff to track </a:t>
            </a:r>
          </a:p>
          <a:p>
            <a:pPr lvl="1" indent="0">
              <a:spcBef>
                <a:spcPts val="0"/>
              </a:spcBef>
              <a:buSzPct val="100000"/>
              <a:buNone/>
            </a:pPr>
            <a:r>
              <a:rPr lang="en" sz="2400" dirty="0" smtClean="0"/>
              <a:t>blood </a:t>
            </a:r>
            <a:r>
              <a:rPr lang="en" sz="2400" dirty="0"/>
              <a:t>pressure during program</a:t>
            </a:r>
            <a:endParaRPr sz="2400" dirty="0"/>
          </a:p>
          <a:p>
            <a:pPr marL="660400" lvl="0" indent="-4572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 pitchFamily="34" charset="0"/>
              <a:buChar char="•"/>
            </a:pPr>
            <a:endParaRPr sz="2800" dirty="0"/>
          </a:p>
        </p:txBody>
      </p:sp>
      <p:pic>
        <p:nvPicPr>
          <p:cNvPr id="329" name="Google Shape;329;p52"/>
          <p:cNvPicPr preferRelativeResize="0"/>
          <p:nvPr/>
        </p:nvPicPr>
        <p:blipFill rotWithShape="1">
          <a:blip r:embed="rId3"/>
          <a:srcRect l="797" r="-1" b="-165"/>
          <a:stretch/>
        </p:blipFill>
        <p:spPr>
          <a:xfrm rot="-5400000">
            <a:off x="6172200" y="2422523"/>
            <a:ext cx="2057401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Google Shape;308;p49" descr="Image result for affinia healthcare logo"/>
          <p:cNvPicPr preferRelativeResize="0"/>
          <p:nvPr/>
        </p:nvPicPr>
        <p:blipFill rotWithShape="1">
          <a:blip r:embed="rId4">
            <a:alphaModFix/>
          </a:blip>
          <a:srcRect b="-5383"/>
          <a:stretch/>
        </p:blipFill>
        <p:spPr>
          <a:xfrm>
            <a:off x="304800" y="195064"/>
            <a:ext cx="1371600" cy="8792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5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HTN Education </a:t>
            </a:r>
            <a:r>
              <a:rPr lang="en" dirty="0"/>
              <a:t>Program</a:t>
            </a:r>
            <a:endParaRPr dirty="0"/>
          </a:p>
        </p:txBody>
      </p:sp>
      <p:sp>
        <p:nvSpPr>
          <p:cNvPr id="336" name="Google Shape;336;p53"/>
          <p:cNvSpPr txBox="1">
            <a:spLocks noGrp="1"/>
          </p:cNvSpPr>
          <p:nvPr>
            <p:ph type="body" idx="1"/>
          </p:nvPr>
        </p:nvSpPr>
        <p:spPr>
          <a:xfrm>
            <a:off x="457200" y="1310850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339725"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 smtClean="0"/>
              <a:t>1</a:t>
            </a:r>
            <a:r>
              <a:rPr lang="en-US" sz="2800" baseline="30000" dirty="0" smtClean="0"/>
              <a:t>st</a:t>
            </a:r>
            <a:r>
              <a:rPr lang="en-US" sz="2800" dirty="0" smtClean="0"/>
              <a:t> session: 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-US" sz="2400" dirty="0" smtClean="0"/>
              <a:t>What </a:t>
            </a:r>
            <a:r>
              <a:rPr lang="en-US" sz="2400" dirty="0"/>
              <a:t>is high blood </a:t>
            </a:r>
            <a:r>
              <a:rPr lang="en-US" sz="2400" dirty="0" smtClean="0"/>
              <a:t>pressure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-US" sz="2400" dirty="0"/>
              <a:t>H</a:t>
            </a:r>
            <a:r>
              <a:rPr lang="en-US" sz="2400" dirty="0" smtClean="0"/>
              <a:t>ow </a:t>
            </a:r>
            <a:r>
              <a:rPr lang="en-US" sz="2400" dirty="0"/>
              <a:t>it impacts total </a:t>
            </a:r>
            <a:r>
              <a:rPr lang="en-US" sz="2400" dirty="0" smtClean="0"/>
              <a:t>health</a:t>
            </a:r>
          </a:p>
          <a:p>
            <a:pPr lvl="1">
              <a:spcBef>
                <a:spcPts val="0"/>
              </a:spcBef>
              <a:spcAft>
                <a:spcPts val="1800"/>
              </a:spcAft>
              <a:buSzPct val="100000"/>
            </a:pPr>
            <a:r>
              <a:rPr lang="en-US" sz="2400" dirty="0"/>
              <a:t>L</a:t>
            </a:r>
            <a:r>
              <a:rPr lang="en-US" sz="2400" dirty="0" smtClean="0"/>
              <a:t>earn </a:t>
            </a:r>
            <a:r>
              <a:rPr lang="en-US" sz="2400" dirty="0"/>
              <a:t>to use blood pressure cuff </a:t>
            </a:r>
            <a:endParaRPr lang="en-US" sz="2400" dirty="0" smtClean="0"/>
          </a:p>
          <a:p>
            <a:pPr lvl="0" indent="-339725"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 smtClean="0"/>
              <a:t>2</a:t>
            </a:r>
            <a:r>
              <a:rPr lang="en-US" sz="2800" baseline="30000" dirty="0" smtClean="0"/>
              <a:t>nd</a:t>
            </a:r>
            <a:r>
              <a:rPr lang="en-US" sz="2800" dirty="0" smtClean="0"/>
              <a:t> session: </a:t>
            </a:r>
            <a:endParaRPr lang="en-US" sz="2800" dirty="0"/>
          </a:p>
          <a:p>
            <a:pPr lvl="1"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-US" sz="2400" dirty="0" smtClean="0"/>
              <a:t>Medications 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-US" sz="2400" dirty="0" smtClean="0"/>
              <a:t>Pharmacist is involved</a:t>
            </a:r>
            <a:endParaRPr lang="en-US" sz="2400" dirty="0"/>
          </a:p>
          <a:p>
            <a:pPr marL="0" lvl="0" indent="0" algn="l" rtl="0">
              <a:spcBef>
                <a:spcPts val="360"/>
              </a:spcBef>
              <a:spcAft>
                <a:spcPts val="600"/>
              </a:spcAft>
              <a:buNone/>
            </a:pPr>
            <a:endParaRPr dirty="0"/>
          </a:p>
        </p:txBody>
      </p:sp>
      <p:pic>
        <p:nvPicPr>
          <p:cNvPr id="337" name="Google Shape;337;p5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943600" y="1750800"/>
            <a:ext cx="2362200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Google Shape;308;p49" descr="Image result for affinia healthcare logo"/>
          <p:cNvPicPr preferRelativeResize="0"/>
          <p:nvPr/>
        </p:nvPicPr>
        <p:blipFill rotWithShape="1">
          <a:blip r:embed="rId4">
            <a:alphaModFix/>
          </a:blip>
          <a:srcRect b="-5383"/>
          <a:stretch/>
        </p:blipFill>
        <p:spPr>
          <a:xfrm>
            <a:off x="304800" y="195064"/>
            <a:ext cx="1371600" cy="8792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5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HTN Education Program</a:t>
            </a:r>
            <a:endParaRPr dirty="0"/>
          </a:p>
        </p:txBody>
      </p:sp>
      <p:sp>
        <p:nvSpPr>
          <p:cNvPr id="344" name="Google Shape;344;p54"/>
          <p:cNvSpPr txBox="1">
            <a:spLocks noGrp="1"/>
          </p:cNvSpPr>
          <p:nvPr>
            <p:ph type="body" idx="1"/>
          </p:nvPr>
        </p:nvSpPr>
        <p:spPr>
          <a:xfrm>
            <a:off x="457200" y="1310850"/>
            <a:ext cx="51054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339725"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 smtClean="0"/>
              <a:t>3</a:t>
            </a:r>
            <a:r>
              <a:rPr lang="en-US" sz="2800" baseline="30000" dirty="0" smtClean="0"/>
              <a:t>rd</a:t>
            </a:r>
            <a:r>
              <a:rPr lang="en-US" sz="2800" dirty="0" smtClean="0"/>
              <a:t> </a:t>
            </a:r>
            <a:r>
              <a:rPr lang="en-US" sz="2800" dirty="0"/>
              <a:t>and </a:t>
            </a:r>
            <a:r>
              <a:rPr lang="en-US" sz="2800" dirty="0" smtClean="0"/>
              <a:t>4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sessions: </a:t>
            </a:r>
            <a:endParaRPr lang="en-US" sz="2800" dirty="0"/>
          </a:p>
          <a:p>
            <a:pPr lvl="1"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-US" sz="2400" dirty="0" smtClean="0"/>
              <a:t>Focuses on food </a:t>
            </a:r>
            <a:r>
              <a:rPr lang="en-US" sz="2400" dirty="0"/>
              <a:t>and how it impacts blood </a:t>
            </a:r>
            <a:r>
              <a:rPr lang="en-US" sz="2400" dirty="0" smtClean="0"/>
              <a:t>pressure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-US" sz="2400" dirty="0"/>
              <a:t>I</a:t>
            </a:r>
            <a:r>
              <a:rPr lang="en-US" sz="2400" dirty="0" smtClean="0"/>
              <a:t>ncludes </a:t>
            </a:r>
            <a:r>
              <a:rPr lang="en-US" sz="2400" dirty="0"/>
              <a:t>nutrition instructions and cooking </a:t>
            </a:r>
            <a:r>
              <a:rPr lang="en-US" sz="2400" dirty="0" smtClean="0"/>
              <a:t>demonstrations 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-US" sz="2400" dirty="0" smtClean="0"/>
              <a:t>Partnered with Operation </a:t>
            </a:r>
          </a:p>
          <a:p>
            <a:pPr lvl="1" indent="0">
              <a:spcBef>
                <a:spcPts val="0"/>
              </a:spcBef>
              <a:spcAft>
                <a:spcPts val="600"/>
              </a:spcAft>
              <a:buSzPct val="100000"/>
              <a:buNone/>
            </a:pPr>
            <a:r>
              <a:rPr lang="en-US" sz="2400" dirty="0" smtClean="0"/>
              <a:t>Food Search</a:t>
            </a:r>
            <a:endParaRPr lang="en-US" sz="2400" dirty="0"/>
          </a:p>
        </p:txBody>
      </p:sp>
      <p:pic>
        <p:nvPicPr>
          <p:cNvPr id="345" name="Google Shape;345;p5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400800" y="1200150"/>
            <a:ext cx="2429540" cy="1656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6" name="Google Shape;346;p54"/>
          <p:cNvPicPr preferRelativeResize="0"/>
          <p:nvPr/>
        </p:nvPicPr>
        <p:blipFill rotWithShape="1">
          <a:blip r:embed="rId4"/>
          <a:srcRect t="9165" r="2365"/>
          <a:stretch/>
        </p:blipFill>
        <p:spPr>
          <a:xfrm>
            <a:off x="5594498" y="3181350"/>
            <a:ext cx="2362199" cy="1555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Google Shape;308;p49" descr="Image result for affinia healthcare logo"/>
          <p:cNvPicPr preferRelativeResize="0"/>
          <p:nvPr/>
        </p:nvPicPr>
        <p:blipFill rotWithShape="1">
          <a:blip r:embed="rId5">
            <a:alphaModFix/>
          </a:blip>
          <a:srcRect b="-5383"/>
          <a:stretch/>
        </p:blipFill>
        <p:spPr>
          <a:xfrm>
            <a:off x="304800" y="195064"/>
            <a:ext cx="1371600" cy="8792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5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HTN Education Program</a:t>
            </a:r>
            <a:endParaRPr dirty="0"/>
          </a:p>
        </p:txBody>
      </p:sp>
      <p:sp>
        <p:nvSpPr>
          <p:cNvPr id="353" name="Google Shape;353;p55"/>
          <p:cNvSpPr txBox="1">
            <a:spLocks noGrp="1"/>
          </p:cNvSpPr>
          <p:nvPr>
            <p:ph type="body" idx="1"/>
          </p:nvPr>
        </p:nvSpPr>
        <p:spPr>
          <a:xfrm>
            <a:off x="457200" y="1310878"/>
            <a:ext cx="4575650" cy="339447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339725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800" dirty="0" smtClean="0"/>
              <a:t>5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session: </a:t>
            </a:r>
            <a:endParaRPr lang="en-US" sz="2800" dirty="0"/>
          </a:p>
          <a:p>
            <a:pPr lvl="1">
              <a:spcBef>
                <a:spcPts val="0"/>
              </a:spcBef>
              <a:spcAft>
                <a:spcPts val="1800"/>
              </a:spcAft>
              <a:buSzPct val="100000"/>
            </a:pPr>
            <a:r>
              <a:rPr lang="en-US" sz="2400" dirty="0"/>
              <a:t>Integration of behavioral health and smoking </a:t>
            </a:r>
            <a:r>
              <a:rPr lang="en-US" sz="2400" dirty="0" smtClean="0"/>
              <a:t>cessation</a:t>
            </a:r>
          </a:p>
          <a:p>
            <a:pPr lvl="0" indent="-339725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800" dirty="0" smtClean="0"/>
              <a:t>6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session: </a:t>
            </a:r>
            <a:endParaRPr lang="en-US" sz="2800" dirty="0"/>
          </a:p>
          <a:p>
            <a:pPr lvl="1">
              <a:spcBef>
                <a:spcPts val="0"/>
              </a:spcBef>
              <a:buSzPct val="100000"/>
            </a:pPr>
            <a:r>
              <a:rPr lang="en-US" sz="2400" dirty="0"/>
              <a:t>Overview and assessment of final blood pressure and </a:t>
            </a:r>
            <a:r>
              <a:rPr lang="en-US" sz="2400" dirty="0" smtClean="0"/>
              <a:t>weight</a:t>
            </a:r>
            <a:endParaRPr dirty="0"/>
          </a:p>
        </p:txBody>
      </p:sp>
      <p:pic>
        <p:nvPicPr>
          <p:cNvPr id="354" name="Google Shape;354;p5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064748" y="1449586"/>
            <a:ext cx="3810000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Google Shape;308;p49" descr="Image result for affinia healthcare logo"/>
          <p:cNvPicPr preferRelativeResize="0"/>
          <p:nvPr/>
        </p:nvPicPr>
        <p:blipFill rotWithShape="1">
          <a:blip r:embed="rId4">
            <a:alphaModFix/>
          </a:blip>
          <a:srcRect b="-5383"/>
          <a:stretch/>
        </p:blipFill>
        <p:spPr>
          <a:xfrm>
            <a:off x="304800" y="195064"/>
            <a:ext cx="1371600" cy="8792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 dirty="0"/>
              <a:t>Funding</a:t>
            </a:r>
            <a:endParaRPr dirty="0"/>
          </a:p>
        </p:txBody>
      </p:sp>
      <p:sp>
        <p:nvSpPr>
          <p:cNvPr id="361" name="Google Shape;361;p5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55600">
              <a:spcBef>
                <a:spcPts val="640"/>
              </a:spcBef>
              <a:buSzPct val="100000"/>
            </a:pPr>
            <a:r>
              <a:rPr lang="en" sz="2400" dirty="0"/>
              <a:t>Funding came from several sources for this </a:t>
            </a:r>
            <a:r>
              <a:rPr lang="en" sz="2400" dirty="0" smtClean="0"/>
              <a:t>programming:</a:t>
            </a:r>
            <a:endParaRPr sz="2400" dirty="0"/>
          </a:p>
          <a:p>
            <a:pPr marL="34290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sz="3000" dirty="0"/>
          </a:p>
        </p:txBody>
      </p:sp>
      <p:pic>
        <p:nvPicPr>
          <p:cNvPr id="362" name="Google Shape;362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7949" y="1884550"/>
            <a:ext cx="996642" cy="1003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53243" y="1991740"/>
            <a:ext cx="1738232" cy="908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56" descr="ASTHO ™ - The Association of State and Territorial Health Officials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5460" y="4394939"/>
            <a:ext cx="5692075" cy="35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56" descr="Missouri Foundation for Health. A catalyst for change.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54897" y="1853750"/>
            <a:ext cx="1784400" cy="132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56" descr="Missouri Department of Health &amp; Senior Services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98507" y="3280672"/>
            <a:ext cx="2973475" cy="43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5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623060" y="3414711"/>
            <a:ext cx="2306990" cy="78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56" descr="NACHC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846270" y="4036094"/>
            <a:ext cx="3048000" cy="819150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</p:pic>
      <p:pic>
        <p:nvPicPr>
          <p:cNvPr id="369" name="Google Shape;369;p56" descr="Health Resources &amp; Services Administration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25348" y="1970400"/>
            <a:ext cx="2286000" cy="7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31;p2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66061" y="3072195"/>
            <a:ext cx="1248347" cy="96389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SUCCESSES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63228"/>
            <a:ext cx="8229600" cy="3394472"/>
          </a:xfrm>
        </p:spPr>
        <p:txBody>
          <a:bodyPr/>
          <a:lstStyle/>
          <a:p>
            <a:pPr>
              <a:buSzPct val="100000"/>
            </a:pPr>
            <a:r>
              <a:rPr lang="en-US" sz="2400" dirty="0" smtClean="0"/>
              <a:t>Number of patients attending internal SMBP/Hypertension Education Group = 18</a:t>
            </a:r>
          </a:p>
          <a:p>
            <a:pPr>
              <a:buSzPct val="100000"/>
            </a:pPr>
            <a:r>
              <a:rPr lang="en-US" sz="2400" dirty="0" smtClean="0"/>
              <a:t>Avg. reduction of blood pressure = 14.7 </a:t>
            </a:r>
            <a:r>
              <a:rPr lang="en-US" sz="2400" dirty="0" err="1" smtClean="0"/>
              <a:t>mmHG</a:t>
            </a:r>
            <a:r>
              <a:rPr lang="en-US" sz="2400" dirty="0" smtClean="0"/>
              <a:t> (systolic) &amp; 4.9 (diastolic)</a:t>
            </a:r>
          </a:p>
          <a:p>
            <a:pPr>
              <a:buSzPct val="100000"/>
            </a:pPr>
            <a:r>
              <a:rPr lang="en-US" sz="2400" dirty="0" smtClean="0"/>
              <a:t>Avg. reduction of weight = 5.2 </a:t>
            </a:r>
            <a:r>
              <a:rPr lang="en-US" sz="2400" dirty="0" err="1" smtClean="0"/>
              <a:t>lbs</a:t>
            </a:r>
            <a:r>
              <a:rPr lang="en-US" sz="2400" dirty="0" smtClean="0"/>
              <a:t> </a:t>
            </a:r>
          </a:p>
          <a:p>
            <a:pPr>
              <a:buSzPct val="100000"/>
            </a:pPr>
            <a:r>
              <a:rPr lang="en-US" sz="2400" dirty="0" smtClean="0"/>
              <a:t>INDIVIDUAL PATIENT SUCCESSES…</a:t>
            </a:r>
          </a:p>
          <a:p>
            <a:pPr lvl="1">
              <a:buSzPct val="100000"/>
            </a:pPr>
            <a:r>
              <a:rPr lang="en-US" sz="1800" dirty="0" smtClean="0"/>
              <a:t>Patient stopped smoking</a:t>
            </a:r>
          </a:p>
          <a:p>
            <a:pPr lvl="1">
              <a:buSzPct val="100000"/>
            </a:pPr>
            <a:r>
              <a:rPr lang="en-US" sz="1800" dirty="0" smtClean="0"/>
              <a:t>One patient had been to ED with BP of 200’s/100’s.  Pt engaged because of the worker she encountered, and decided to come to the class.  By the 5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session of the class, the patient’s blood pressure was 130’s/80’s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5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/>
              <a:t>Pearls of Wisdom</a:t>
            </a:r>
            <a:endParaRPr/>
          </a:p>
        </p:txBody>
      </p:sp>
      <p:sp>
        <p:nvSpPr>
          <p:cNvPr id="375" name="Google Shape;375;p57"/>
          <p:cNvSpPr txBox="1"/>
          <p:nvPr/>
        </p:nvSpPr>
        <p:spPr>
          <a:xfrm>
            <a:off x="590400" y="1063378"/>
            <a:ext cx="8096400" cy="3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l" rtl="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" sz="2400" dirty="0" smtClean="0">
                <a:latin typeface="Calibri"/>
                <a:ea typeface="Calibri"/>
                <a:cs typeface="Calibri"/>
                <a:sym typeface="Calibri"/>
              </a:rPr>
              <a:t>COLLABORATION </a:t>
            </a:r>
            <a:r>
              <a:rPr lang="en" sz="2400" dirty="0">
                <a:latin typeface="Calibri"/>
                <a:ea typeface="Calibri"/>
                <a:cs typeface="Calibri"/>
                <a:sym typeface="Calibri"/>
              </a:rPr>
              <a:t>WORKS!!!! </a:t>
            </a:r>
            <a:r>
              <a:rPr lang="en" sz="2400" dirty="0" smtClean="0">
                <a:latin typeface="Calibri"/>
                <a:ea typeface="Calibri"/>
                <a:cs typeface="Calibri"/>
                <a:sym typeface="Calibri"/>
              </a:rPr>
              <a:t> It </a:t>
            </a:r>
            <a:r>
              <a:rPr lang="en" sz="2400" dirty="0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" sz="2400" dirty="0" smtClean="0">
                <a:latin typeface="Calibri"/>
                <a:ea typeface="Calibri"/>
                <a:cs typeface="Calibri"/>
                <a:sym typeface="Calibri"/>
              </a:rPr>
              <a:t>s </a:t>
            </a:r>
            <a:r>
              <a:rPr lang="en" sz="2400" dirty="0">
                <a:latin typeface="Calibri"/>
                <a:ea typeface="Calibri"/>
                <a:cs typeface="Calibri"/>
                <a:sym typeface="Calibri"/>
              </a:rPr>
              <a:t>possible for organizations to simultaneously work on programs together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" sz="2400" dirty="0" smtClean="0">
                <a:latin typeface="Calibri"/>
                <a:ea typeface="Calibri"/>
                <a:cs typeface="Calibri"/>
                <a:sym typeface="Calibri"/>
              </a:rPr>
              <a:t>Define </a:t>
            </a:r>
            <a:r>
              <a:rPr lang="en" sz="2400" dirty="0">
                <a:latin typeface="Calibri"/>
                <a:ea typeface="Calibri"/>
                <a:cs typeface="Calibri"/>
                <a:sym typeface="Calibri"/>
              </a:rPr>
              <a:t>lanes early in collaboration to avoid </a:t>
            </a:r>
            <a:r>
              <a:rPr lang="en" sz="2400" dirty="0" smtClean="0">
                <a:latin typeface="Calibri"/>
                <a:ea typeface="Calibri"/>
                <a:cs typeface="Calibri"/>
                <a:sym typeface="Calibri"/>
              </a:rPr>
              <a:t>confusion (it’s </a:t>
            </a:r>
            <a:r>
              <a:rPr lang="en" sz="2400" dirty="0">
                <a:latin typeface="Calibri"/>
                <a:ea typeface="Calibri"/>
                <a:cs typeface="Calibri"/>
                <a:sym typeface="Calibri"/>
              </a:rPr>
              <a:t>not a competition, but a collaboration).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" sz="2400" dirty="0" smtClean="0">
                <a:latin typeface="Calibri"/>
                <a:ea typeface="Calibri"/>
                <a:cs typeface="Calibri"/>
                <a:sym typeface="Calibri"/>
              </a:rPr>
              <a:t>Communication </a:t>
            </a:r>
            <a:r>
              <a:rPr lang="en" sz="2400" dirty="0">
                <a:latin typeface="Calibri"/>
                <a:ea typeface="Calibri"/>
                <a:cs typeface="Calibri"/>
                <a:sym typeface="Calibri"/>
              </a:rPr>
              <a:t>is important… take time to meet and understand expectations.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" sz="2400" dirty="0" smtClean="0">
                <a:latin typeface="Calibri"/>
                <a:ea typeface="Calibri"/>
                <a:cs typeface="Calibri"/>
                <a:sym typeface="Calibri"/>
              </a:rPr>
              <a:t>Have </a:t>
            </a:r>
            <a:r>
              <a:rPr lang="en" sz="2400" dirty="0">
                <a:latin typeface="Calibri"/>
                <a:ea typeface="Calibri"/>
                <a:cs typeface="Calibri"/>
                <a:sym typeface="Calibri"/>
              </a:rPr>
              <a:t>Patience putting the puzzle pieces together!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5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Challenges</a:t>
            </a:r>
            <a:endParaRPr dirty="0"/>
          </a:p>
        </p:txBody>
      </p:sp>
      <p:sp>
        <p:nvSpPr>
          <p:cNvPr id="381" name="Google Shape;381;p58"/>
          <p:cNvSpPr txBox="1">
            <a:spLocks noGrp="1"/>
          </p:cNvSpPr>
          <p:nvPr>
            <p:ph type="body" idx="1"/>
          </p:nvPr>
        </p:nvSpPr>
        <p:spPr>
          <a:xfrm>
            <a:off x="609600" y="1123950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algn="l" rtl="0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2400" dirty="0" smtClean="0">
                <a:solidFill>
                  <a:srgbClr val="000000"/>
                </a:solidFill>
              </a:rPr>
              <a:t>Finalize </a:t>
            </a:r>
            <a:r>
              <a:rPr lang="en" sz="2400" dirty="0">
                <a:solidFill>
                  <a:srgbClr val="000000"/>
                </a:solidFill>
              </a:rPr>
              <a:t>the remaining pieces of the </a:t>
            </a:r>
            <a:r>
              <a:rPr lang="en" sz="2400" dirty="0" smtClean="0">
                <a:solidFill>
                  <a:srgbClr val="000000"/>
                </a:solidFill>
              </a:rPr>
              <a:t>puzzle.</a:t>
            </a:r>
            <a:endParaRPr sz="2400" dirty="0">
              <a:solidFill>
                <a:srgbClr val="000000"/>
              </a:solidFill>
            </a:endParaRPr>
          </a:p>
          <a:p>
            <a:pPr marL="342900" lvl="0" algn="l" rtl="0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2400" dirty="0" smtClean="0">
                <a:solidFill>
                  <a:srgbClr val="000000"/>
                </a:solidFill>
              </a:rPr>
              <a:t>Update </a:t>
            </a:r>
            <a:r>
              <a:rPr lang="en" sz="2400" dirty="0">
                <a:solidFill>
                  <a:srgbClr val="000000"/>
                </a:solidFill>
              </a:rPr>
              <a:t>the model flow chart of the referral program (now that everyone’s roles are clearly defined</a:t>
            </a:r>
            <a:r>
              <a:rPr lang="en" sz="2400" dirty="0" smtClean="0">
                <a:solidFill>
                  <a:srgbClr val="000000"/>
                </a:solidFill>
              </a:rPr>
              <a:t>).</a:t>
            </a:r>
            <a:endParaRPr sz="2400" dirty="0">
              <a:solidFill>
                <a:srgbClr val="000000"/>
              </a:solidFill>
            </a:endParaRPr>
          </a:p>
          <a:p>
            <a:pPr marL="342900" lvl="0" algn="l" rtl="0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2400" dirty="0" smtClean="0">
                <a:solidFill>
                  <a:srgbClr val="000000"/>
                </a:solidFill>
              </a:rPr>
              <a:t>Prioritize </a:t>
            </a:r>
            <a:r>
              <a:rPr lang="en" sz="2400" dirty="0">
                <a:solidFill>
                  <a:srgbClr val="000000"/>
                </a:solidFill>
              </a:rPr>
              <a:t>loaning/giving of blood pressure cuffs, due to limited </a:t>
            </a:r>
            <a:r>
              <a:rPr lang="en" sz="2400" dirty="0" smtClean="0">
                <a:solidFill>
                  <a:srgbClr val="000000"/>
                </a:solidFill>
              </a:rPr>
              <a:t>resources.</a:t>
            </a:r>
            <a:endParaRPr sz="2400" dirty="0">
              <a:solidFill>
                <a:srgbClr val="000000"/>
              </a:solidFill>
            </a:endParaRPr>
          </a:p>
          <a:p>
            <a:pPr lvl="0" indent="-457200" algn="l" rtl="0">
              <a:spcBef>
                <a:spcPts val="360"/>
              </a:spcBef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</a:pP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5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387" name="Google Shape;387;p59"/>
          <p:cNvGraphicFramePr/>
          <p:nvPr>
            <p:extLst>
              <p:ext uri="{D42A27DB-BD31-4B8C-83A1-F6EECF244321}">
                <p14:modId xmlns:p14="http://schemas.microsoft.com/office/powerpoint/2010/main" xmlns="" val="3085017179"/>
              </p:ext>
            </p:extLst>
          </p:nvPr>
        </p:nvGraphicFramePr>
        <p:xfrm>
          <a:off x="152400" y="178989"/>
          <a:ext cx="8963025" cy="10622361"/>
        </p:xfrm>
        <a:graphic>
          <a:graphicData uri="http://schemas.openxmlformats.org/drawingml/2006/table">
            <a:tbl>
              <a:tblPr>
                <a:noFill/>
                <a:tableStyleId>{F496A866-9740-4FF6-8274-05B7B74AF928}</a:tableStyleId>
              </a:tblPr>
              <a:tblGrid>
                <a:gridCol w="2924175"/>
                <a:gridCol w="2162175"/>
                <a:gridCol w="2190750"/>
                <a:gridCol w="1685925"/>
              </a:tblGrid>
              <a:tr h="8477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Integrated SMBP Key Tasks</a:t>
                      </a:r>
                      <a:endParaRPr sz="1100" b="1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Who does this Task?                   </a:t>
                      </a:r>
                      <a:r>
                        <a:rPr lang="en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(e.g., provider, MA, nurse care coordinator, CHW, Healthy Heart Ambassador, Wellness staff, etc.)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When is the Task done?              </a:t>
                      </a:r>
                      <a:r>
                        <a:rPr lang="en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(e.g., at initial appointment, at F/U visit 1-2 weeks after initial appointment, after SMBP use, etc.)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Where is the Task done?         </a:t>
                      </a:r>
                      <a:r>
                        <a:rPr lang="en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(e.g., at the health center, YMCA, patient’s home, or via telephone, etc.)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EAADB"/>
                    </a:solidFill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</a:t>
                      </a:r>
                      <a:r>
                        <a:rPr lang="en" sz="1100"/>
                        <a:t>    </a:t>
                      </a: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Identifies candidates for SMBP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Health Coach, provider, pharmacist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Registry monthly, at visit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Health Center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</a:tr>
              <a:tr h="7905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</a:t>
                      </a:r>
                      <a:r>
                        <a:rPr lang="en" sz="1100"/>
                        <a:t>    </a:t>
                      </a: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Recommends SMBP to patients with hypertension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Provider, pharmacist, Health coach, BHC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During and After visit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Health center chronic disease team, telephonic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</a:t>
                      </a:r>
                      <a:r>
                        <a:rPr lang="en" sz="1100"/>
                        <a:t>    </a:t>
                      </a: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Refers patients with hypertension to health center SMBP program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Provider, pharmacist, Health coach, BHC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During clinic, during visits, after visits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Telephonic, at visit, face-to face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</a:t>
                      </a:r>
                      <a:r>
                        <a:rPr lang="en" sz="1100" dirty="0"/>
                        <a:t>    </a:t>
                      </a:r>
                      <a:r>
                        <a:rPr lang="en" sz="11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Enroll patients with hypertension in SMBP</a:t>
                      </a:r>
                      <a:endParaRPr sz="11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" sz="11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Health Coach and YMCA</a:t>
                      </a:r>
                      <a:endParaRPr sz="11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 education group sessions, during appointment/visit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 health center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5.</a:t>
                      </a:r>
                      <a:r>
                        <a:rPr lang="en" sz="1100"/>
                        <a:t>    </a:t>
                      </a: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Provide a home BP monitor (for free or through a loaner program)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Health Coach and YMCA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 education session, during appointment/visit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 health center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6.</a:t>
                      </a:r>
                      <a:r>
                        <a:rPr lang="en" sz="1100"/>
                        <a:t>    </a:t>
                      </a: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Train patients with hypertension to use a home BP monitor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Health Coach and YMCA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 education session, during appointment/visit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 health center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7.</a:t>
                      </a:r>
                      <a:r>
                        <a:rPr lang="en" sz="1100"/>
                        <a:t>    </a:t>
                      </a: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Validate home BP monitor against a more robust machine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Provider and team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 education session, during appointment/visit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 health center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</a:tr>
              <a:tr h="10096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8.</a:t>
                      </a:r>
                      <a:r>
                        <a:rPr lang="en" sz="1100"/>
                        <a:t>    </a:t>
                      </a: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Train patients with hypertension to capture and relay SMBP readings to clinician via clinician-indicated mode (e.g. home monitor memory, patient portal, 3</a:t>
                      </a:r>
                      <a:r>
                        <a:rPr lang="en" sz="1700" baseline="30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rd</a:t>
                      </a: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party app)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Health Coach and YMCA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 education session, during appointment/visit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 health center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9.</a:t>
                      </a:r>
                      <a:r>
                        <a:rPr lang="en" sz="1100"/>
                        <a:t>    </a:t>
                      </a: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Reinforce clinician-directed SMBP measurement protocol (e.g. 2x/day for 7 days) and measurement techniques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Health coach, pharmacist, BHC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 education session, during appointment/visit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 health center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10.</a:t>
                      </a:r>
                      <a:r>
                        <a:rPr lang="en" sz="1100"/>
                        <a:t>   </a:t>
                      </a: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Share medication adherence strategies (e.g. apps, pill boxes)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Pharmacist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 pharmacist appointment and education sessions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 health center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</a:tr>
              <a:tr h="9810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11.</a:t>
                      </a:r>
                      <a:r>
                        <a:rPr lang="en" sz="1100"/>
                        <a:t>   </a:t>
                      </a: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Prepare SMBP data for clinical interpretation and action (e.g., batching/averaging readings and entering data into EHR or other tool for provider use)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Nurse, Pharmacist, Health Coach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 education sessions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 health center in EHR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</a:tr>
              <a:tr h="7905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12.</a:t>
                      </a:r>
                      <a:r>
                        <a:rPr lang="en" sz="1100"/>
                        <a:t>   </a:t>
                      </a: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Refer patients to community/public health resources that provide SMBP support and/or lifestyle modification programs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Health coach, pharmacist, BHC, provider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 education session, during appointment/visit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Telephonic, electronic referral, at health center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13.</a:t>
                      </a:r>
                      <a:r>
                        <a:rPr lang="en" sz="1100"/>
                        <a:t>   </a:t>
                      </a: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Provide lifestyle modification education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Health Coach and YMCA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 education session, during appointment/visit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 health center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</a:tr>
              <a:tr h="9810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14.</a:t>
                      </a:r>
                      <a:r>
                        <a:rPr lang="en" sz="1100"/>
                        <a:t>   </a:t>
                      </a: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Communicate with community/public health resources re: patient participation in SMBP support and/or lifestyle modification programs, and exchange data, if applicable.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Health coach, Nurse, Pharmacist, Cardiologist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 visit, at education session, at appointment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" sz="11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Telephonic, electronic referrals, emails, and at health center</a:t>
                      </a:r>
                      <a:endParaRPr sz="11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American Heart Association</a:t>
            </a:r>
            <a:endParaRPr sz="3600" dirty="0"/>
          </a:p>
        </p:txBody>
      </p:sp>
      <p:sp>
        <p:nvSpPr>
          <p:cNvPr id="161" name="Google Shape;161;p2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u="sng" dirty="0">
                <a:latin typeface="Calibri" panose="020F0502020204030204" pitchFamily="34" charset="0"/>
                <a:ea typeface="Arial"/>
                <a:cs typeface="Arial"/>
                <a:sym typeface="Arial"/>
              </a:rPr>
              <a:t>Heart Disease and Stroke Statistics </a:t>
            </a:r>
            <a:r>
              <a:rPr lang="en" sz="2400" u="sng" dirty="0" smtClean="0">
                <a:latin typeface="Calibri" panose="020F0502020204030204" pitchFamily="34" charset="0"/>
                <a:ea typeface="Arial"/>
                <a:cs typeface="Arial"/>
                <a:sym typeface="Arial"/>
              </a:rPr>
              <a:t>2018</a:t>
            </a:r>
            <a:r>
              <a:rPr lang="en" sz="2400" u="sng" dirty="0">
                <a:latin typeface="Calibri" panose="020F0502020204030204" pitchFamily="34" charset="0"/>
                <a:ea typeface="Arial"/>
                <a:cs typeface="Arial"/>
                <a:sym typeface="Arial"/>
              </a:rPr>
              <a:t> </a:t>
            </a:r>
            <a:r>
              <a:rPr lang="en" sz="2400" u="sng" dirty="0" smtClean="0">
                <a:latin typeface="Calibri" panose="020F0502020204030204" pitchFamily="34" charset="0"/>
                <a:ea typeface="Arial"/>
                <a:cs typeface="Arial"/>
                <a:sym typeface="Arial"/>
              </a:rPr>
              <a:t>At-a-Glance: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1" dirty="0">
              <a:latin typeface="Calibri" panose="020F0502020204030204" pitchFamily="34" charset="0"/>
              <a:ea typeface="Arial"/>
              <a:cs typeface="Arial"/>
              <a:sym typeface="Arial"/>
            </a:endParaRPr>
          </a:p>
          <a:p>
            <a:pPr marL="342900">
              <a:spcBef>
                <a:spcPts val="0"/>
              </a:spcBef>
              <a:buSzPct val="100000"/>
            </a:pPr>
            <a:r>
              <a:rPr lang="en" sz="2000" dirty="0" smtClean="0">
                <a:latin typeface="Calibri" panose="020F0502020204030204" pitchFamily="34" charset="0"/>
              </a:rPr>
              <a:t>Cardiovascular </a:t>
            </a:r>
            <a:r>
              <a:rPr lang="en" sz="2000" dirty="0">
                <a:latin typeface="Calibri" panose="020F0502020204030204" pitchFamily="34" charset="0"/>
              </a:rPr>
              <a:t>disease, listed as the underlying cause of death, accounts for nearly 836,546 deaths in the US. </a:t>
            </a:r>
            <a:endParaRPr lang="en" sz="2000" dirty="0" smtClean="0">
              <a:latin typeface="Calibri" panose="020F0502020204030204" pitchFamily="34" charset="0"/>
            </a:endParaRPr>
          </a:p>
          <a:p>
            <a:pPr lvl="1">
              <a:spcBef>
                <a:spcPts val="0"/>
              </a:spcBef>
              <a:buSzPct val="100000"/>
            </a:pPr>
            <a:r>
              <a:rPr lang="en" sz="1800" dirty="0" smtClean="0">
                <a:latin typeface="Calibri" panose="020F0502020204030204" pitchFamily="34" charset="0"/>
              </a:rPr>
              <a:t>That’s </a:t>
            </a:r>
            <a:r>
              <a:rPr lang="en" sz="1800" dirty="0">
                <a:latin typeface="Calibri" panose="020F0502020204030204" pitchFamily="34" charset="0"/>
              </a:rPr>
              <a:t>about 1 of every 3 deaths in the US.</a:t>
            </a:r>
            <a:endParaRPr sz="1800" dirty="0">
              <a:latin typeface="Calibri" panose="020F0502020204030204" pitchFamily="34" charset="0"/>
            </a:endParaRPr>
          </a:p>
          <a:p>
            <a:pPr marL="342900">
              <a:spcBef>
                <a:spcPts val="0"/>
              </a:spcBef>
              <a:buSzPct val="100000"/>
            </a:pPr>
            <a:r>
              <a:rPr lang="en" sz="2000" dirty="0" smtClean="0">
                <a:latin typeface="Calibri" panose="020F0502020204030204" pitchFamily="34" charset="0"/>
              </a:rPr>
              <a:t>About </a:t>
            </a:r>
            <a:r>
              <a:rPr lang="en" sz="2000" dirty="0">
                <a:latin typeface="Calibri" panose="020F0502020204030204" pitchFamily="34" charset="0"/>
              </a:rPr>
              <a:t>2,300 Americans die of cardiovascular disease each </a:t>
            </a:r>
            <a:r>
              <a:rPr lang="en" sz="2000" dirty="0" smtClean="0">
                <a:latin typeface="Calibri" panose="020F0502020204030204" pitchFamily="34" charset="0"/>
              </a:rPr>
              <a:t>day.</a:t>
            </a:r>
          </a:p>
          <a:p>
            <a:pPr lvl="1">
              <a:spcBef>
                <a:spcPts val="0"/>
              </a:spcBef>
              <a:buSzPct val="100000"/>
            </a:pPr>
            <a:r>
              <a:rPr lang="en" sz="1800" dirty="0">
                <a:latin typeface="Calibri" panose="020F0502020204030204" pitchFamily="34" charset="0"/>
              </a:rPr>
              <a:t>An</a:t>
            </a:r>
            <a:r>
              <a:rPr lang="en" sz="1800" dirty="0" smtClean="0">
                <a:latin typeface="Calibri" panose="020F0502020204030204" pitchFamily="34" charset="0"/>
              </a:rPr>
              <a:t> </a:t>
            </a:r>
            <a:r>
              <a:rPr lang="en" sz="1800" dirty="0">
                <a:latin typeface="Calibri" panose="020F0502020204030204" pitchFamily="34" charset="0"/>
              </a:rPr>
              <a:t>average of 1 death every 38 seconds.</a:t>
            </a:r>
            <a:endParaRPr sz="1800" dirty="0">
              <a:latin typeface="Calibri" panose="020F0502020204030204" pitchFamily="34" charset="0"/>
            </a:endParaRPr>
          </a:p>
          <a:p>
            <a:pPr marL="342900">
              <a:spcBef>
                <a:spcPts val="0"/>
              </a:spcBef>
              <a:buSzPct val="100000"/>
            </a:pPr>
            <a:r>
              <a:rPr lang="en" sz="2000" dirty="0" smtClean="0">
                <a:latin typeface="Calibri" panose="020F0502020204030204" pitchFamily="34" charset="0"/>
              </a:rPr>
              <a:t>Cardiovascular </a:t>
            </a:r>
            <a:r>
              <a:rPr lang="en" sz="2000" dirty="0">
                <a:latin typeface="Calibri" panose="020F0502020204030204" pitchFamily="34" charset="0"/>
              </a:rPr>
              <a:t>diseases claim more lives each year than all forms of cancer and Chronic Lower Respiratory Disease combined.</a:t>
            </a:r>
            <a:endParaRPr sz="2000" dirty="0">
              <a:latin typeface="Calibri" panose="020F0502020204030204" pitchFamily="34" charset="0"/>
            </a:endParaRPr>
          </a:p>
          <a:p>
            <a:pPr marL="342900">
              <a:buSzPct val="100000"/>
            </a:pPr>
            <a:r>
              <a:rPr lang="en" sz="2000" dirty="0" smtClean="0">
                <a:latin typeface="Calibri" panose="020F0502020204030204" pitchFamily="34" charset="0"/>
              </a:rPr>
              <a:t>About </a:t>
            </a:r>
            <a:r>
              <a:rPr lang="en" sz="2000" dirty="0">
                <a:latin typeface="Calibri" panose="020F0502020204030204" pitchFamily="34" charset="0"/>
              </a:rPr>
              <a:t>92.1 million American adults are living with some form of cardiovascular disease or the after-effects of stroke. </a:t>
            </a:r>
            <a:endParaRPr sz="2000" dirty="0">
              <a:latin typeface="Calibri" panose="020F0502020204030204" pitchFamily="34" charset="0"/>
            </a:endParaRPr>
          </a:p>
        </p:txBody>
      </p:sp>
      <p:pic>
        <p:nvPicPr>
          <p:cNvPr id="162" name="Google Shape;16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" y="97828"/>
            <a:ext cx="1433225" cy="77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6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393" name="Google Shape;393;p60"/>
          <p:cNvGraphicFramePr/>
          <p:nvPr>
            <p:extLst>
              <p:ext uri="{D42A27DB-BD31-4B8C-83A1-F6EECF244321}">
                <p14:modId xmlns:p14="http://schemas.microsoft.com/office/powerpoint/2010/main" xmlns="" val="3250092480"/>
              </p:ext>
            </p:extLst>
          </p:nvPr>
        </p:nvGraphicFramePr>
        <p:xfrm>
          <a:off x="76200" y="0"/>
          <a:ext cx="8963025" cy="5082667"/>
        </p:xfrm>
        <a:graphic>
          <a:graphicData uri="http://schemas.openxmlformats.org/drawingml/2006/table">
            <a:tbl>
              <a:tblPr>
                <a:noFill/>
                <a:tableStyleId>{F496A866-9740-4FF6-8274-05B7B74AF928}</a:tableStyleId>
              </a:tblPr>
              <a:tblGrid>
                <a:gridCol w="3641057"/>
                <a:gridCol w="1752600"/>
                <a:gridCol w="1981200"/>
                <a:gridCol w="1588168"/>
              </a:tblGrid>
              <a:tr h="842626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8.</a:t>
                      </a:r>
                      <a:r>
                        <a:rPr lang="en" sz="1100" dirty="0"/>
                        <a:t>    </a:t>
                      </a:r>
                      <a:r>
                        <a:rPr lang="en" sz="11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Train patients with hypertension to capture and relay SMBP readings to clinician via clinician-indicated mode (e.g. home monitor memory, patient portal, 3</a:t>
                      </a:r>
                      <a:r>
                        <a:rPr lang="en" sz="1700" baseline="300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rd</a:t>
                      </a:r>
                      <a:r>
                        <a:rPr lang="en" sz="11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party app)</a:t>
                      </a:r>
                      <a:endParaRPr sz="11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Health Coach and YMCA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 education session, during appointment/visit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 health center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</a:tr>
              <a:tr h="666443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9.</a:t>
                      </a:r>
                      <a:r>
                        <a:rPr lang="en" sz="1100"/>
                        <a:t>    </a:t>
                      </a: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Reinforce clinician-directed SMBP measurement protocol (e.g. 2x/day for 7 days) and measurement techniques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Health coach, pharmacist, BHC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 education session, during appointment/visit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 health center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</a:tr>
              <a:tr h="495113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10.</a:t>
                      </a:r>
                      <a:r>
                        <a:rPr lang="en" sz="1100"/>
                        <a:t>   </a:t>
                      </a: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Share medication adherence strategies (e.g. apps, pill boxes)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" sz="11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Pharmacist</a:t>
                      </a:r>
                      <a:endParaRPr sz="11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 pharmacist appointment and education sessions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 health center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</a:tr>
              <a:tr h="837773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11.</a:t>
                      </a:r>
                      <a:r>
                        <a:rPr lang="en" sz="1100"/>
                        <a:t>   </a:t>
                      </a: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Prepare SMBP data for clinical interpretation and action (e.g., batching/averaging readings and entering data into EHR or other tool for provider use)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Nurse, Pharmacist, Health Coach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 education sessions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 health center in EHR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</a:tr>
              <a:tr h="666443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12.</a:t>
                      </a:r>
                      <a:r>
                        <a:rPr lang="en" sz="1100"/>
                        <a:t>   </a:t>
                      </a: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Refer patients to community/public health resources that provide SMBP support and/or lifestyle modification programs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Health coach, pharmacist, BHC, provider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 education session, during appointment/visit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Telephonic, electronic referral, at health center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</a:tr>
              <a:tr h="495113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13.</a:t>
                      </a:r>
                      <a:r>
                        <a:rPr lang="en" sz="1100"/>
                        <a:t>   </a:t>
                      </a: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Provide lifestyle modification education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Health Coach and YMCA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 education session, during appointment/visit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 health center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</a:tr>
              <a:tr h="837773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14.</a:t>
                      </a:r>
                      <a:r>
                        <a:rPr lang="en" sz="1100"/>
                        <a:t>   </a:t>
                      </a: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Communicate with community/public health resources re: patient participation in SMBP support and/or lifestyle modification programs, and exchange data, if applicable.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Health coach, Nurse, Pharmacist, Cardiologist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 visit, at education session, at appointment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" sz="11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Telephonic, electronic referrals, emails, and at health center</a:t>
                      </a:r>
                      <a:endParaRPr sz="11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2F3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C74498-5432-471C-B8BB-B00DA4CCB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4031" y="285750"/>
            <a:ext cx="5395939" cy="762119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cs typeface="Arial" panose="020B0604020202020204" pitchFamily="34" charset="0"/>
              </a:rPr>
              <a:t>CCL Toolkit Structure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15133AB-07B5-452D-9C94-8DFE136C0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31" y="307753"/>
            <a:ext cx="1496900" cy="718112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343DF2A-AB9D-4775-9A83-9D5C1DB86B05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4"/>
          <a:srcRect l="35016" t="18098" r="35815" b="10549"/>
          <a:stretch/>
        </p:blipFill>
        <p:spPr bwMode="auto">
          <a:xfrm>
            <a:off x="485309" y="1428750"/>
            <a:ext cx="2534582" cy="320040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softEdge rad="12700"/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CEEFAA39-2911-4022-9AED-8384912C6A9B}"/>
              </a:ext>
            </a:extLst>
          </p:cNvPr>
          <p:cNvSpPr txBox="1">
            <a:spLocks/>
          </p:cNvSpPr>
          <p:nvPr/>
        </p:nvSpPr>
        <p:spPr>
          <a:xfrm>
            <a:off x="3276600" y="1276350"/>
            <a:ext cx="5257800" cy="3505200"/>
          </a:xfrm>
          <a:prstGeom prst="rect">
            <a:avLst/>
          </a:prstGeom>
        </p:spPr>
        <p:txBody>
          <a:bodyPr vert="horz" lIns="51435" tIns="25718" rIns="51435" bIns="25718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012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0876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5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4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defTabSz="257175">
              <a:spcBef>
                <a:spcPts val="563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</a:rPr>
              <a:t>The toolkit is organized using the framework outlined in the Practitioner’s Guide. Use the drop down menu for each strategy!</a:t>
            </a:r>
          </a:p>
          <a:p>
            <a:pPr marL="746125" lvl="1" indent="-288925" defTabSz="257175">
              <a:spcBef>
                <a:spcPts val="563"/>
              </a:spcBef>
              <a:buClr>
                <a:srgbClr val="7F7F7F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b="1" cap="small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</a:rPr>
              <a:t>Learn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</a:rPr>
              <a:t> about community and clinical sectors</a:t>
            </a:r>
          </a:p>
          <a:p>
            <a:pPr marL="746125" lvl="1" indent="-288925" defTabSz="257175">
              <a:spcBef>
                <a:spcPts val="563"/>
              </a:spcBef>
              <a:buClr>
                <a:srgbClr val="7F7F7F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b="1" cap="small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</a:rPr>
              <a:t>Identify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</a:rPr>
              <a:t> and engage key stakeholders from community and clinical sectors</a:t>
            </a:r>
          </a:p>
          <a:p>
            <a:pPr marL="746125" lvl="1" indent="-288925" defTabSz="257175">
              <a:spcBef>
                <a:spcPts val="563"/>
              </a:spcBef>
              <a:buClr>
                <a:srgbClr val="7F7F7F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b="1" cap="small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</a:rPr>
              <a:t>Negotiate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</a:rPr>
              <a:t> and agree on goals and objectives of the linkage</a:t>
            </a:r>
          </a:p>
          <a:p>
            <a:pPr marL="746125" lvl="1" indent="-288925" defTabSz="257175">
              <a:spcBef>
                <a:spcPts val="563"/>
              </a:spcBef>
              <a:buClr>
                <a:srgbClr val="7F7F7F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b="1" cap="small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</a:rPr>
              <a:t>Know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</a:rPr>
              <a:t> which operational structure to implement</a:t>
            </a:r>
          </a:p>
          <a:p>
            <a:pPr marL="746125" lvl="1" indent="-288925" defTabSz="257175">
              <a:spcBef>
                <a:spcPts val="563"/>
              </a:spcBef>
              <a:buClr>
                <a:srgbClr val="7F7F7F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b="1" cap="small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</a:rPr>
              <a:t>Aim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</a:rPr>
              <a:t> to coordinate and manage the linkage</a:t>
            </a:r>
          </a:p>
          <a:p>
            <a:pPr marL="746125" lvl="1" indent="-288925" defTabSz="257175">
              <a:spcBef>
                <a:spcPts val="563"/>
              </a:spcBef>
              <a:buClr>
                <a:srgbClr val="7F7F7F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b="1" cap="small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</a:rPr>
              <a:t>Grow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</a:rPr>
              <a:t> the linkage with sustainability in mind</a:t>
            </a:r>
          </a:p>
          <a:p>
            <a:pPr marL="746125" lvl="1" indent="-288925" defTabSz="257175">
              <a:spcBef>
                <a:spcPts val="563"/>
              </a:spcBef>
              <a:buClr>
                <a:srgbClr val="7F7F7F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b="1" cap="small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</a:rPr>
              <a:t>Evaluate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</a:rPr>
              <a:t> the linkage</a:t>
            </a:r>
          </a:p>
        </p:txBody>
      </p:sp>
    </p:spTree>
    <p:extLst>
      <p:ext uri="{BB962C8B-B14F-4D97-AF65-F5344CB8AC3E}">
        <p14:creationId xmlns:p14="http://schemas.microsoft.com/office/powerpoint/2010/main" xmlns="" val="689670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6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" dirty="0" smtClean="0"/>
              <a:t>Q &amp; A</a:t>
            </a:r>
            <a:endParaRPr dirty="0"/>
          </a:p>
        </p:txBody>
      </p:sp>
      <p:sp>
        <p:nvSpPr>
          <p:cNvPr id="404" name="Google Shape;404;p6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 sz="3200" dirty="0"/>
              <a:t>Prevalence of High Blood Pressure in Missouri</a:t>
            </a:r>
            <a:endParaRPr sz="3200" dirty="0"/>
          </a:p>
        </p:txBody>
      </p:sp>
      <p:grpSp>
        <p:nvGrpSpPr>
          <p:cNvPr id="4" name="Group 3"/>
          <p:cNvGrpSpPr/>
          <p:nvPr/>
        </p:nvGrpSpPr>
        <p:grpSpPr>
          <a:xfrm>
            <a:off x="1447800" y="1047750"/>
            <a:ext cx="6248400" cy="4049477"/>
            <a:chOff x="1447800" y="1047750"/>
            <a:chExt cx="6248400" cy="4049477"/>
          </a:xfrm>
        </p:grpSpPr>
        <p:pic>
          <p:nvPicPr>
            <p:cNvPr id="169" name="Google Shape;169;p3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447800" y="1047750"/>
              <a:ext cx="6248400" cy="40494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5943600" y="4857750"/>
              <a:ext cx="152400" cy="152400"/>
            </a:xfrm>
            <a:prstGeom prst="rect">
              <a:avLst/>
            </a:prstGeom>
            <a:solidFill>
              <a:srgbClr val="990033"/>
            </a:solidFill>
            <a:ln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 dirty="0"/>
              <a:t>Affinia Healthcare</a:t>
            </a:r>
            <a:endParaRPr dirty="0"/>
          </a:p>
        </p:txBody>
      </p:sp>
      <p:sp>
        <p:nvSpPr>
          <p:cNvPr id="176" name="Google Shape;176;p3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" sz="2800" dirty="0"/>
              <a:t>Community Health Center (FQHC) in St. Louis, MO </a:t>
            </a:r>
            <a:endParaRPr sz="2800" dirty="0"/>
          </a:p>
          <a:p>
            <a:pPr marL="342900" lvl="0" indent="-330200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" sz="2800" dirty="0"/>
              <a:t>8 clinical sites, including school-based health centers</a:t>
            </a:r>
            <a:endParaRPr sz="2800" dirty="0"/>
          </a:p>
          <a:p>
            <a:pPr marL="342900" lvl="0" indent="-330200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" sz="2800" dirty="0"/>
              <a:t>5 health centers within 20 minute proximity of downtown St. Louis</a:t>
            </a:r>
            <a:endParaRPr sz="2800" dirty="0"/>
          </a:p>
          <a:p>
            <a:pPr marL="342900" lvl="0" indent="-330200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" sz="2800" dirty="0"/>
              <a:t>Approximately 43,000 patients</a:t>
            </a:r>
            <a:endParaRPr sz="2800" dirty="0"/>
          </a:p>
          <a:p>
            <a:pPr marL="742950" lvl="1" indent="-323850" algn="l" rtl="0">
              <a:spcBef>
                <a:spcPts val="0"/>
              </a:spcBef>
              <a:spcAft>
                <a:spcPts val="0"/>
              </a:spcAft>
              <a:buSzPts val="2400"/>
              <a:buChar char="–"/>
            </a:pPr>
            <a:r>
              <a:rPr lang="en" sz="2400" dirty="0"/>
              <a:t>approx. </a:t>
            </a:r>
            <a:r>
              <a:rPr lang="en" sz="2400" dirty="0" smtClean="0"/>
              <a:t>8,000 </a:t>
            </a:r>
            <a:r>
              <a:rPr lang="en" sz="2400" dirty="0"/>
              <a:t>diagnosed with HTN</a:t>
            </a:r>
            <a:endParaRPr sz="2400" dirty="0"/>
          </a:p>
          <a:p>
            <a:pPr marL="1257300" lvl="2" algn="l" rtl="0">
              <a:spcBef>
                <a:spcPts val="0"/>
              </a:spcBef>
              <a:spcAft>
                <a:spcPts val="0"/>
              </a:spcAft>
              <a:buSzPts val="1800"/>
              <a:buFont typeface="Courier New" panose="02070309020205020404" pitchFamily="49" charset="0"/>
              <a:buChar char="o"/>
            </a:pPr>
            <a:r>
              <a:rPr lang="en" sz="2000" dirty="0"/>
              <a:t>approx. </a:t>
            </a:r>
            <a:r>
              <a:rPr lang="en" sz="2000" dirty="0" smtClean="0"/>
              <a:t>3,600 blood pressure controlled</a:t>
            </a:r>
            <a:endParaRPr sz="2000" dirty="0"/>
          </a:p>
        </p:txBody>
      </p:sp>
      <p:pic>
        <p:nvPicPr>
          <p:cNvPr id="177" name="Google Shape;177;p3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172200" y="2924410"/>
            <a:ext cx="2701550" cy="190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8" name="Google Shape;178;p31" descr="Image result for affinia healthcare logo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" y="206128"/>
            <a:ext cx="1211036" cy="85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 dirty="0"/>
              <a:t>TIMELINE</a:t>
            </a:r>
            <a:endParaRPr dirty="0"/>
          </a:p>
        </p:txBody>
      </p:sp>
      <p:sp>
        <p:nvSpPr>
          <p:cNvPr id="184" name="Google Shape;184;p3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3058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-404813"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-US" sz="2400" dirty="0" smtClean="0"/>
              <a:t>Phase 1  (May 2015)</a:t>
            </a:r>
          </a:p>
          <a:p>
            <a:pPr marL="800100" lvl="1">
              <a:spcBef>
                <a:spcPts val="0"/>
              </a:spcBef>
              <a:buSzPct val="100000"/>
            </a:pPr>
            <a:r>
              <a:rPr lang="en-US" sz="2000" dirty="0" smtClean="0"/>
              <a:t>Affinia Healthcare participation in Million Hearts and Missouri Hiding In Plain Sight hypertension control program</a:t>
            </a:r>
          </a:p>
          <a:p>
            <a:pPr marL="1200150" lvl="2" indent="-285750">
              <a:spcBef>
                <a:spcPts val="0"/>
              </a:spcBef>
              <a:buSzPct val="100000"/>
            </a:pPr>
            <a:r>
              <a:rPr lang="en-US" sz="1600" dirty="0" smtClean="0"/>
              <a:t>Hiding In Plain Sight (HIPS) was an initiative to identify patients with high blood pressure without diagnosis of hypertension and/or treatment for high blood pressure</a:t>
            </a:r>
          </a:p>
          <a:p>
            <a:pPr marL="914400" lvl="2" indent="0">
              <a:spcBef>
                <a:spcPts val="0"/>
              </a:spcBef>
              <a:buSzPct val="100000"/>
              <a:buNone/>
            </a:pPr>
            <a:endParaRPr lang="en-US" sz="1600" dirty="0" smtClean="0"/>
          </a:p>
          <a:p>
            <a:pPr marL="800100" lvl="1">
              <a:spcBef>
                <a:spcPts val="0"/>
              </a:spcBef>
              <a:buSzPct val="100000"/>
            </a:pPr>
            <a:r>
              <a:rPr lang="en-US" sz="2000" dirty="0" smtClean="0"/>
              <a:t>Developed Urgent </a:t>
            </a:r>
            <a:r>
              <a:rPr lang="en-US" sz="2000" dirty="0"/>
              <a:t>C</a:t>
            </a:r>
            <a:r>
              <a:rPr lang="en-US" sz="2000" dirty="0" smtClean="0"/>
              <a:t>are internal process</a:t>
            </a:r>
          </a:p>
          <a:p>
            <a:pPr marL="1200150" lvl="2" indent="-285750">
              <a:spcBef>
                <a:spcPts val="0"/>
              </a:spcBef>
              <a:buSzPct val="100000"/>
            </a:pPr>
            <a:r>
              <a:rPr lang="en-US" sz="1600" dirty="0" smtClean="0"/>
              <a:t>Patients visiting the Urgent </a:t>
            </a:r>
            <a:r>
              <a:rPr lang="en-US" sz="1600" dirty="0"/>
              <a:t>C</a:t>
            </a:r>
            <a:r>
              <a:rPr lang="en-US" sz="1600" dirty="0" smtClean="0"/>
              <a:t>are with high blood pressure reading are scheduled for follow-up appointment with provider prior to leaving the urgent care</a:t>
            </a:r>
          </a:p>
          <a:p>
            <a:pPr marL="1200150" lvl="2" indent="-285750">
              <a:spcBef>
                <a:spcPts val="0"/>
              </a:spcBef>
              <a:buSzPct val="100000"/>
            </a:pPr>
            <a:r>
              <a:rPr lang="en-US" sz="1600" dirty="0" smtClean="0"/>
              <a:t>If they’re not Affinia Healthcare patients, refer back to their primary care provider for follow-up</a:t>
            </a:r>
          </a:p>
        </p:txBody>
      </p:sp>
      <p:pic>
        <p:nvPicPr>
          <p:cNvPr id="186" name="Google Shape;186;p32" descr="Image result for affinia healthcare logo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205978"/>
            <a:ext cx="1211036" cy="85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TIMELINE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3950"/>
            <a:ext cx="4343400" cy="3394472"/>
          </a:xfrm>
        </p:spPr>
        <p:txBody>
          <a:bodyPr/>
          <a:lstStyle/>
          <a:p>
            <a:pPr>
              <a:spcBef>
                <a:spcPts val="600"/>
              </a:spcBef>
              <a:buSzPct val="100000"/>
            </a:pPr>
            <a:r>
              <a:rPr lang="en-US" sz="2400" dirty="0" smtClean="0"/>
              <a:t>Phase 2  (2016)</a:t>
            </a:r>
          </a:p>
          <a:p>
            <a:pPr lvl="1">
              <a:spcBef>
                <a:spcPts val="600"/>
              </a:spcBef>
              <a:buSzPct val="100000"/>
            </a:pPr>
            <a:r>
              <a:rPr lang="en-US" sz="2000" dirty="0"/>
              <a:t>HIPS continued</a:t>
            </a:r>
          </a:p>
          <a:p>
            <a:pPr lvl="1">
              <a:spcBef>
                <a:spcPts val="600"/>
              </a:spcBef>
              <a:buSzPct val="100000"/>
            </a:pPr>
            <a:r>
              <a:rPr lang="en-US" sz="2000" dirty="0" smtClean="0"/>
              <a:t>Continuation of Urgent </a:t>
            </a:r>
            <a:r>
              <a:rPr lang="en-US" sz="2000" dirty="0"/>
              <a:t>C</a:t>
            </a:r>
            <a:r>
              <a:rPr lang="en-US" sz="2000" dirty="0" smtClean="0"/>
              <a:t>are protocol</a:t>
            </a:r>
          </a:p>
          <a:p>
            <a:pPr lvl="1">
              <a:spcBef>
                <a:spcPts val="600"/>
              </a:spcBef>
              <a:buSzPct val="100000"/>
            </a:pPr>
            <a:r>
              <a:rPr lang="en-US" sz="2000" dirty="0" smtClean="0"/>
              <a:t>Addition of Cardiologist/ Physician </a:t>
            </a:r>
            <a:r>
              <a:rPr lang="en-US" sz="2000" dirty="0"/>
              <a:t>C</a:t>
            </a:r>
            <a:r>
              <a:rPr lang="en-US" sz="2000" dirty="0" smtClean="0"/>
              <a:t>hampion for HTN (October)</a:t>
            </a:r>
          </a:p>
          <a:p>
            <a:pPr marL="1473200" lvl="2" indent="-457200">
              <a:spcBef>
                <a:spcPts val="600"/>
              </a:spcBef>
              <a:buSzPct val="100000"/>
            </a:pPr>
            <a:r>
              <a:rPr lang="en-US" sz="1600" dirty="0" smtClean="0"/>
              <a:t>Created internal high blood pressure referral and follow-up</a:t>
            </a:r>
            <a:r>
              <a:rPr lang="en-US" dirty="0" smtClean="0"/>
              <a:t>	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419600" y="1603689"/>
            <a:ext cx="4419600" cy="3531394"/>
          </a:xfrm>
        </p:spPr>
        <p:txBody>
          <a:bodyPr/>
          <a:lstStyle/>
          <a:p>
            <a:pPr lvl="1">
              <a:spcBef>
                <a:spcPts val="600"/>
              </a:spcBef>
              <a:buSzPct val="100000"/>
            </a:pPr>
            <a:r>
              <a:rPr lang="en-US" sz="2000" dirty="0" smtClean="0"/>
              <a:t>Discussion of Pharmacist integration and utilization of Clinical </a:t>
            </a:r>
            <a:r>
              <a:rPr lang="en-US" sz="2000" dirty="0"/>
              <a:t>P</a:t>
            </a:r>
            <a:r>
              <a:rPr lang="en-US" sz="2000" dirty="0" smtClean="0"/>
              <a:t>harmacist for HTN follow-up</a:t>
            </a:r>
          </a:p>
          <a:p>
            <a:pPr lvl="1">
              <a:spcBef>
                <a:spcPts val="600"/>
              </a:spcBef>
              <a:buSzPct val="100000"/>
            </a:pPr>
            <a:r>
              <a:rPr lang="en-US" sz="2000" dirty="0" smtClean="0"/>
              <a:t>Discussion with YMCA regarding implementation of BPSM program with Healthy Heart Ambassador </a:t>
            </a:r>
          </a:p>
          <a:p>
            <a:pPr lvl="1">
              <a:spcBef>
                <a:spcPts val="600"/>
              </a:spcBef>
              <a:buSzPct val="100000"/>
            </a:pPr>
            <a:r>
              <a:rPr lang="en-US" sz="2000" dirty="0" smtClean="0"/>
              <a:t>Discussion with AHA on hypertension efforts (Fall 2016)</a:t>
            </a:r>
          </a:p>
        </p:txBody>
      </p:sp>
      <p:pic>
        <p:nvPicPr>
          <p:cNvPr id="5" name="Google Shape;194;p33" descr="Image result for affinia healthcare logo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57200" y="205978"/>
            <a:ext cx="1211036" cy="85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5B0FD5FB0B024DBEA4D93F1E62CA24" ma:contentTypeVersion="11" ma:contentTypeDescription="Create a new document." ma:contentTypeScope="" ma:versionID="8a83a05bce68564f782cb38f4afecac3">
  <xsd:schema xmlns:xsd="http://www.w3.org/2001/XMLSchema" xmlns:xs="http://www.w3.org/2001/XMLSchema" xmlns:p="http://schemas.microsoft.com/office/2006/metadata/properties" xmlns:ns2="2eed5dcd-9ad2-4c29-98ce-953cdf085681" xmlns:ns3="501a3200-905b-44c0-b593-10a3943bf798" targetNamespace="http://schemas.microsoft.com/office/2006/metadata/properties" ma:root="true" ma:fieldsID="faf9f14f79b74d48d149f99a8faceecc" ns2:_="" ns3:_="">
    <xsd:import namespace="2eed5dcd-9ad2-4c29-98ce-953cdf085681"/>
    <xsd:import namespace="501a3200-905b-44c0-b593-10a3943bf79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ed5dcd-9ad2-4c29-98ce-953cdf0856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1a3200-905b-44c0-b593-10a3943bf798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01a3200-905b-44c0-b593-10a3943bf798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A514832C-D9CB-41B2-BAE4-2D268C25D996}"/>
</file>

<file path=customXml/itemProps2.xml><?xml version="1.0" encoding="utf-8"?>
<ds:datastoreItem xmlns:ds="http://schemas.openxmlformats.org/officeDocument/2006/customXml" ds:itemID="{DDBA45EB-265F-4335-895F-FB0BE3BDF066}"/>
</file>

<file path=customXml/itemProps3.xml><?xml version="1.0" encoding="utf-8"?>
<ds:datastoreItem xmlns:ds="http://schemas.openxmlformats.org/officeDocument/2006/customXml" ds:itemID="{C8EC4F8F-575F-478D-A679-AA9AAB83ABB2}"/>
</file>

<file path=docProps/app.xml><?xml version="1.0" encoding="utf-8"?>
<Properties xmlns="http://schemas.openxmlformats.org/officeDocument/2006/extended-properties" xmlns:vt="http://schemas.openxmlformats.org/officeDocument/2006/docPropsVTypes">
  <TotalTime>9641</TotalTime>
  <Words>3790</Words>
  <Application>Microsoft Office PowerPoint</Application>
  <PresentationFormat>On-screen Show (16:9)</PresentationFormat>
  <Paragraphs>458</Paragraphs>
  <Slides>52</Slides>
  <Notes>40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Office Theme</vt:lpstr>
      <vt:lpstr>Collaborative Programming to Improve  Hypertension in Primary Care: Building Linkages from Clinic To Community</vt:lpstr>
      <vt:lpstr>Disclaimers/Conflict of Interests</vt:lpstr>
      <vt:lpstr>Presenters and Partners</vt:lpstr>
      <vt:lpstr>Objectives</vt:lpstr>
      <vt:lpstr>American Heart Association</vt:lpstr>
      <vt:lpstr>Prevalence of High Blood Pressure in Missouri</vt:lpstr>
      <vt:lpstr>Affinia Healthcare</vt:lpstr>
      <vt:lpstr>TIMELINE</vt:lpstr>
      <vt:lpstr>TIMELINE</vt:lpstr>
      <vt:lpstr>TIMELINE</vt:lpstr>
      <vt:lpstr>TIMELINE</vt:lpstr>
      <vt:lpstr>CURRENT STATUS</vt:lpstr>
      <vt:lpstr>Affinia Healthcare SMBP Model</vt:lpstr>
      <vt:lpstr>American Heart Association</vt:lpstr>
      <vt:lpstr>What is Target: BP?</vt:lpstr>
      <vt:lpstr>Target: BP Improvement Program</vt:lpstr>
      <vt:lpstr>Slide 17</vt:lpstr>
      <vt:lpstr>Correct patient position for BP measurement:</vt:lpstr>
      <vt:lpstr>Slide 19</vt:lpstr>
      <vt:lpstr>Empower patients to control their blood pressure</vt:lpstr>
      <vt:lpstr>American Heart Association and YMCA Collaborating to Increase Linkages</vt:lpstr>
      <vt:lpstr>American Heart Association</vt:lpstr>
      <vt:lpstr>Gateway Region YMCA</vt:lpstr>
      <vt:lpstr>Gateway Region YMCA</vt:lpstr>
      <vt:lpstr>Gateway Region YMCA</vt:lpstr>
      <vt:lpstr>St. Louis City Department of Health</vt:lpstr>
      <vt:lpstr>St. Louis City Department of Health</vt:lpstr>
      <vt:lpstr>St. Louis MetroMarket</vt:lpstr>
      <vt:lpstr>Slide 29</vt:lpstr>
      <vt:lpstr>Metro Market Fresh Pass Program</vt:lpstr>
      <vt:lpstr>Slide 31</vt:lpstr>
      <vt:lpstr>Slide 32</vt:lpstr>
      <vt:lpstr>Operation Food Search</vt:lpstr>
      <vt:lpstr>Operation Food Search at Affinia</vt:lpstr>
      <vt:lpstr>Cooking Matters 6-Week Course Results</vt:lpstr>
      <vt:lpstr>Cooking Matters at the Store Results</vt:lpstr>
      <vt:lpstr>Pharmacist HTN Clinic</vt:lpstr>
      <vt:lpstr>Pharmacist HTN Clinic</vt:lpstr>
      <vt:lpstr>Pharmacist HTN Clinic</vt:lpstr>
      <vt:lpstr>Pharmacist HTN Clinic</vt:lpstr>
      <vt:lpstr>HTN Education Program</vt:lpstr>
      <vt:lpstr>HTN Education Program</vt:lpstr>
      <vt:lpstr>HTN Education Program</vt:lpstr>
      <vt:lpstr>HTN Education Program</vt:lpstr>
      <vt:lpstr>Funding</vt:lpstr>
      <vt:lpstr>SUCCESSES</vt:lpstr>
      <vt:lpstr>Pearls of Wisdom</vt:lpstr>
      <vt:lpstr>Challenges</vt:lpstr>
      <vt:lpstr>Slide 49</vt:lpstr>
      <vt:lpstr>Slide 50</vt:lpstr>
      <vt:lpstr>CCL Toolkit Structure </vt:lpstr>
      <vt:lpstr>Q &amp; 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Sonia Deal</dc:creator>
  <cp:lastModifiedBy>sshanklin</cp:lastModifiedBy>
  <cp:revision>139</cp:revision>
  <dcterms:modified xsi:type="dcterms:W3CDTF">2019-04-08T06:39:49Z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0x010100455B0FD5FB0B024DBEA4D93F1E62CA24</vt:lpwstr>
  </property>
  <property fmtid="{D5CDD505-2E9C-101B-9397-08002B2CF9AE}" pid="3" name="_SourceUrl">
    <vt:lpwstr/>
  </property>
  <property fmtid="{D5CDD505-2E9C-101B-9397-08002B2CF9AE}" pid="4" name="_SharedFileIndex">
    <vt:lpwstr/>
  </property>
  <property fmtid="{D5CDD505-2E9C-101B-9397-08002B2CF9AE}" pid="5" name="ComplianceAssetId">
    <vt:lpwstr/>
  </property>
</Properties>
</file>