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96" d="100"/>
          <a:sy n="96" d="100"/>
        </p:scale>
        <p:origin x="3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ovid19Month">
            <a:extLst>
              <a:ext uri="{FF2B5EF4-FFF2-40B4-BE49-F238E27FC236}">
                <a16:creationId xmlns:a16="http://schemas.microsoft.com/office/drawing/2014/main" id="{A019F141-083D-43AA-99FE-3A1C361E1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Covid19_Outreach">
            <a:extLst>
              <a:ext uri="{FF2B5EF4-FFF2-40B4-BE49-F238E27FC236}">
                <a16:creationId xmlns:a16="http://schemas.microsoft.com/office/drawing/2014/main" id="{3993158F-BEC0-4916-9B1D-FDE95B196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4740" y="2731727"/>
            <a:ext cx="4857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Black</a:t>
            </a:r>
          </a:p>
          <a:p>
            <a:pPr algn="ctr"/>
            <a:r>
              <a:rPr lang="en-US" sz="900" dirty="0" smtClean="0"/>
              <a:t>405</a:t>
            </a:r>
            <a:endParaRPr lang="en-US" sz="900" dirty="0" smtClean="0"/>
          </a:p>
          <a:p>
            <a:pPr algn="ctr"/>
            <a:r>
              <a:rPr lang="en-US" sz="900" dirty="0" smtClean="0"/>
              <a:t>12%</a:t>
            </a:r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5969840" y="2726714"/>
            <a:ext cx="4857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Other</a:t>
            </a:r>
            <a:endParaRPr lang="en-US" sz="900" dirty="0" smtClean="0"/>
          </a:p>
          <a:p>
            <a:pPr algn="ctr"/>
            <a:r>
              <a:rPr lang="en-US" sz="900" dirty="0" smtClean="0"/>
              <a:t>267</a:t>
            </a:r>
            <a:endParaRPr lang="en-US" sz="900" dirty="0" smtClean="0"/>
          </a:p>
          <a:p>
            <a:pPr algn="ctr"/>
            <a:r>
              <a:rPr lang="en-US" sz="900" dirty="0" smtClean="0"/>
              <a:t>9%</a:t>
            </a:r>
            <a:endParaRPr 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5553403" y="3410893"/>
            <a:ext cx="4857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Black</a:t>
            </a:r>
          </a:p>
          <a:p>
            <a:pPr algn="ctr"/>
            <a:r>
              <a:rPr lang="en-US" sz="900" dirty="0" smtClean="0"/>
              <a:t>27</a:t>
            </a:r>
            <a:endParaRPr lang="en-US" sz="900" dirty="0" smtClean="0"/>
          </a:p>
          <a:p>
            <a:pPr algn="ctr"/>
            <a:r>
              <a:rPr lang="en-US" sz="900" dirty="0"/>
              <a:t>8</a:t>
            </a:r>
            <a:r>
              <a:rPr lang="en-US" sz="900" dirty="0" smtClean="0"/>
              <a:t>%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9300299" y="3401838"/>
            <a:ext cx="9195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Not Hisp/Lat</a:t>
            </a:r>
          </a:p>
          <a:p>
            <a:pPr algn="ctr"/>
            <a:r>
              <a:rPr lang="en-US" sz="900" dirty="0" smtClean="0"/>
              <a:t>57</a:t>
            </a:r>
            <a:endParaRPr lang="en-US" sz="900" dirty="0" smtClean="0"/>
          </a:p>
          <a:p>
            <a:pPr algn="ctr"/>
            <a:r>
              <a:rPr lang="en-US" sz="900" dirty="0" smtClean="0"/>
              <a:t>17%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04411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Geolocation">
            <a:extLst>
              <a:ext uri="{FF2B5EF4-FFF2-40B4-BE49-F238E27FC236}">
                <a16:creationId xmlns:a16="http://schemas.microsoft.com/office/drawing/2014/main" id="{AA7381E2-7D1E-45F5-81BA-4FC8CD368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57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ovid19Month">
            <a:extLst>
              <a:ext uri="{FF2B5EF4-FFF2-40B4-BE49-F238E27FC236}">
                <a16:creationId xmlns:a16="http://schemas.microsoft.com/office/drawing/2014/main" id="{D18413B4-87AF-4FC5-8BB9-B59C9D1B7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7038" y="3419271"/>
            <a:ext cx="5128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Other</a:t>
            </a:r>
            <a:endParaRPr lang="en-US" sz="900" dirty="0" smtClean="0"/>
          </a:p>
          <a:p>
            <a:pPr algn="ctr"/>
            <a:r>
              <a:rPr lang="en-US" sz="900" dirty="0" smtClean="0"/>
              <a:t>21</a:t>
            </a:r>
          </a:p>
          <a:p>
            <a:pPr algn="ctr"/>
            <a:r>
              <a:rPr lang="en-US" sz="900" dirty="0" smtClean="0"/>
              <a:t>11%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87410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Geolocation">
            <a:extLst>
              <a:ext uri="{FF2B5EF4-FFF2-40B4-BE49-F238E27FC236}">
                <a16:creationId xmlns:a16="http://schemas.microsoft.com/office/drawing/2014/main" id="{7DCE758C-96AB-4C50-B609-B0D8681D8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43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Positive Tests">
            <a:extLst>
              <a:ext uri="{FF2B5EF4-FFF2-40B4-BE49-F238E27FC236}">
                <a16:creationId xmlns:a16="http://schemas.microsoft.com/office/drawing/2014/main" id="{29CD297C-DEA8-4091-8D82-54D24D6EC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97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ovid19Month">
            <a:extLst>
              <a:ext uri="{FF2B5EF4-FFF2-40B4-BE49-F238E27FC236}">
                <a16:creationId xmlns:a16="http://schemas.microsoft.com/office/drawing/2014/main" id="{52F50515-88F3-438D-AA04-9EEFD4143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8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Geolocation">
            <a:extLst>
              <a:ext uri="{FF2B5EF4-FFF2-40B4-BE49-F238E27FC236}">
                <a16:creationId xmlns:a16="http://schemas.microsoft.com/office/drawing/2014/main" id="{F7A52FBB-E215-4E78-93E2-51B889156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43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Positive Tests">
            <a:extLst>
              <a:ext uri="{FF2B5EF4-FFF2-40B4-BE49-F238E27FC236}">
                <a16:creationId xmlns:a16="http://schemas.microsoft.com/office/drawing/2014/main" id="{35C3848D-B5D4-4128-9698-6C57837FF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01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ovid19Month">
            <a:extLst>
              <a:ext uri="{FF2B5EF4-FFF2-40B4-BE49-F238E27FC236}">
                <a16:creationId xmlns:a16="http://schemas.microsoft.com/office/drawing/2014/main" id="{9BDE6A76-2F89-4639-A217-67F9228B7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74043" y="2725070"/>
            <a:ext cx="4857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Black</a:t>
            </a:r>
          </a:p>
          <a:p>
            <a:pPr algn="ctr"/>
            <a:r>
              <a:rPr lang="en-US" sz="900" dirty="0"/>
              <a:t>7</a:t>
            </a:r>
            <a:r>
              <a:rPr lang="en-US" sz="900" dirty="0" smtClean="0"/>
              <a:t>2</a:t>
            </a:r>
            <a:endParaRPr lang="en-US" sz="900" dirty="0" smtClean="0"/>
          </a:p>
          <a:p>
            <a:pPr algn="ctr"/>
            <a:r>
              <a:rPr lang="en-US" sz="900" dirty="0"/>
              <a:t>3</a:t>
            </a:r>
            <a:r>
              <a:rPr lang="en-US" sz="900" dirty="0" smtClean="0"/>
              <a:t>%</a:t>
            </a:r>
            <a:endParaRPr lang="en-US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5442369" y="3409543"/>
            <a:ext cx="4857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Black</a:t>
            </a:r>
          </a:p>
          <a:p>
            <a:pPr algn="ctr"/>
            <a:r>
              <a:rPr lang="en-US" sz="900" dirty="0"/>
              <a:t>3</a:t>
            </a:r>
            <a:endParaRPr lang="en-US" sz="900" dirty="0" smtClean="0"/>
          </a:p>
          <a:p>
            <a:pPr algn="ctr"/>
            <a:r>
              <a:rPr lang="en-US" sz="900" dirty="0"/>
              <a:t>1</a:t>
            </a:r>
            <a:r>
              <a:rPr lang="en-US" sz="900" dirty="0" smtClean="0"/>
              <a:t>%</a:t>
            </a:r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9373444" y="3410893"/>
            <a:ext cx="7936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Not Hisp/Lat</a:t>
            </a:r>
          </a:p>
          <a:p>
            <a:pPr algn="ctr"/>
            <a:r>
              <a:rPr lang="en-US" sz="900" dirty="0" smtClean="0"/>
              <a:t>45</a:t>
            </a:r>
            <a:endParaRPr lang="en-US" sz="900" dirty="0" smtClean="0"/>
          </a:p>
          <a:p>
            <a:pPr algn="ctr"/>
            <a:r>
              <a:rPr lang="en-US" sz="900" dirty="0" smtClean="0"/>
              <a:t>19%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1397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Geolocation">
            <a:extLst>
              <a:ext uri="{FF2B5EF4-FFF2-40B4-BE49-F238E27FC236}">
                <a16:creationId xmlns:a16="http://schemas.microsoft.com/office/drawing/2014/main" id="{0DE118BB-116B-4D1F-B7EC-5BD84CACA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2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Geolocation">
            <a:extLst>
              <a:ext uri="{FF2B5EF4-FFF2-40B4-BE49-F238E27FC236}">
                <a16:creationId xmlns:a16="http://schemas.microsoft.com/office/drawing/2014/main" id="{520F6847-1CDD-406A-9F4D-A80FF7CA7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Positive Tests">
            <a:extLst>
              <a:ext uri="{FF2B5EF4-FFF2-40B4-BE49-F238E27FC236}">
                <a16:creationId xmlns:a16="http://schemas.microsoft.com/office/drawing/2014/main" id="{F3902A0B-90EA-49A3-99EC-2658E6329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34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16409" y="4820478"/>
            <a:ext cx="175591" cy="168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de2" descr="Covid19Month">
            <a:extLst>
              <a:ext uri="{FF2B5EF4-FFF2-40B4-BE49-F238E27FC236}">
                <a16:creationId xmlns:a16="http://schemas.microsoft.com/office/drawing/2014/main" id="{2A214860-47AE-4DF8-8B9D-27B42A932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0572" y="3410893"/>
            <a:ext cx="4857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Black</a:t>
            </a:r>
          </a:p>
          <a:p>
            <a:pPr algn="ctr"/>
            <a:r>
              <a:rPr lang="en-US" sz="900" dirty="0" smtClean="0"/>
              <a:t>16</a:t>
            </a:r>
            <a:endParaRPr lang="en-US" sz="900" dirty="0" smtClean="0"/>
          </a:p>
          <a:p>
            <a:pPr algn="ctr"/>
            <a:r>
              <a:rPr lang="en-US" sz="900" dirty="0"/>
              <a:t>6</a:t>
            </a:r>
            <a:r>
              <a:rPr lang="en-US" sz="900" dirty="0" smtClean="0"/>
              <a:t>%</a:t>
            </a:r>
            <a:endParaRPr lang="en-US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5853112" y="3420620"/>
            <a:ext cx="4857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Other</a:t>
            </a:r>
            <a:endParaRPr lang="en-US" sz="900" dirty="0" smtClean="0"/>
          </a:p>
          <a:p>
            <a:pPr algn="ctr"/>
            <a:r>
              <a:rPr lang="en-US" sz="900" dirty="0"/>
              <a:t>3</a:t>
            </a:r>
            <a:r>
              <a:rPr lang="en-US" sz="900" dirty="0" smtClean="0"/>
              <a:t>5</a:t>
            </a:r>
            <a:endParaRPr lang="en-US" sz="900" dirty="0" smtClean="0"/>
          </a:p>
          <a:p>
            <a:pPr algn="ctr"/>
            <a:r>
              <a:rPr lang="en-US" sz="900" dirty="0" smtClean="0"/>
              <a:t>13</a:t>
            </a:r>
            <a:r>
              <a:rPr lang="en-US" sz="900" dirty="0" smtClean="0"/>
              <a:t>%</a:t>
            </a:r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9097758" y="3401838"/>
            <a:ext cx="9195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Not Hisp/Lat</a:t>
            </a:r>
          </a:p>
          <a:p>
            <a:pPr algn="ctr"/>
            <a:r>
              <a:rPr lang="en-US" sz="900" dirty="0"/>
              <a:t>5</a:t>
            </a:r>
            <a:r>
              <a:rPr lang="en-US" sz="900" dirty="0" smtClean="0"/>
              <a:t>3</a:t>
            </a:r>
            <a:endParaRPr lang="en-US" sz="900" dirty="0" smtClean="0"/>
          </a:p>
          <a:p>
            <a:pPr algn="ctr"/>
            <a:r>
              <a:rPr lang="en-US" sz="900" dirty="0" smtClean="0"/>
              <a:t>20%</a:t>
            </a:r>
            <a:endParaRPr 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11666705" y="4723823"/>
            <a:ext cx="5252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960000"/>
                </a:solidFill>
              </a:rPr>
              <a:t>16.3%</a:t>
            </a:r>
            <a:endParaRPr lang="en-US" sz="900" dirty="0">
              <a:solidFill>
                <a:srgbClr val="96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16409" y="4820478"/>
            <a:ext cx="175591" cy="168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00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Geolocation">
            <a:extLst>
              <a:ext uri="{FF2B5EF4-FFF2-40B4-BE49-F238E27FC236}">
                <a16:creationId xmlns:a16="http://schemas.microsoft.com/office/drawing/2014/main" id="{4F559B97-EA24-480C-8A9E-F709C1107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60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Positive Tests">
            <a:extLst>
              <a:ext uri="{FF2B5EF4-FFF2-40B4-BE49-F238E27FC236}">
                <a16:creationId xmlns:a16="http://schemas.microsoft.com/office/drawing/2014/main" id="{9B988F93-7A82-4856-A95C-BE88D3F47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86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CallVolume">
            <a:extLst>
              <a:ext uri="{FF2B5EF4-FFF2-40B4-BE49-F238E27FC236}">
                <a16:creationId xmlns:a16="http://schemas.microsoft.com/office/drawing/2014/main" id="{2E433483-9248-46FA-AE2C-FC327F627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6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Positive Tests">
            <a:extLst>
              <a:ext uri="{FF2B5EF4-FFF2-40B4-BE49-F238E27FC236}">
                <a16:creationId xmlns:a16="http://schemas.microsoft.com/office/drawing/2014/main" id="{CE830E8C-E7A1-4E84-A897-EC1702DBF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ovid19Month">
            <a:extLst>
              <a:ext uri="{FF2B5EF4-FFF2-40B4-BE49-F238E27FC236}">
                <a16:creationId xmlns:a16="http://schemas.microsoft.com/office/drawing/2014/main" id="{3A2E6513-E9AA-42D3-B942-9631089FB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4740" y="2731727"/>
            <a:ext cx="4857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smtClean="0"/>
              <a:t>Black</a:t>
            </a:r>
          </a:p>
          <a:p>
            <a:pPr algn="ctr"/>
            <a:r>
              <a:rPr lang="en-US" sz="900" smtClean="0"/>
              <a:t>2651</a:t>
            </a:r>
          </a:p>
          <a:p>
            <a:pPr algn="ctr"/>
            <a:r>
              <a:rPr lang="en-US" sz="900" smtClean="0"/>
              <a:t>13%</a:t>
            </a:r>
            <a:endParaRPr lang="en-US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5654469" y="3428999"/>
            <a:ext cx="4857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Black</a:t>
            </a:r>
          </a:p>
          <a:p>
            <a:pPr algn="ctr"/>
            <a:r>
              <a:rPr lang="en-US" sz="900" dirty="0" smtClean="0"/>
              <a:t>144</a:t>
            </a:r>
            <a:endParaRPr lang="en-US" sz="900" dirty="0" smtClean="0"/>
          </a:p>
          <a:p>
            <a:pPr algn="ctr"/>
            <a:r>
              <a:rPr lang="en-US" sz="900" dirty="0" smtClean="0"/>
              <a:t>11%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6059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Geolocation">
            <a:extLst>
              <a:ext uri="{FF2B5EF4-FFF2-40B4-BE49-F238E27FC236}">
                <a16:creationId xmlns:a16="http://schemas.microsoft.com/office/drawing/2014/main" id="{4724C459-F9B2-449C-9B8A-30D4B1B5A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3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Positive Tests">
            <a:extLst>
              <a:ext uri="{FF2B5EF4-FFF2-40B4-BE49-F238E27FC236}">
                <a16:creationId xmlns:a16="http://schemas.microsoft.com/office/drawing/2014/main" id="{B56E6A15-92E0-4D4E-AC08-748C87F31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5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ovid19Month">
            <a:extLst>
              <a:ext uri="{FF2B5EF4-FFF2-40B4-BE49-F238E27FC236}">
                <a16:creationId xmlns:a16="http://schemas.microsoft.com/office/drawing/2014/main" id="{87C11197-8639-486F-882A-E7D7DFE13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62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Geolocation">
            <a:extLst>
              <a:ext uri="{FF2B5EF4-FFF2-40B4-BE49-F238E27FC236}">
                <a16:creationId xmlns:a16="http://schemas.microsoft.com/office/drawing/2014/main" id="{DE63033E-7E60-4FE0-8CE5-96274E43A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13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Positive Tests">
            <a:extLst>
              <a:ext uri="{FF2B5EF4-FFF2-40B4-BE49-F238E27FC236}">
                <a16:creationId xmlns:a16="http://schemas.microsoft.com/office/drawing/2014/main" id="{61EF0FCC-847E-4BCB-8CDD-F06E57C86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89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5B0FD5FB0B024DBEA4D93F1E62CA24" ma:contentTypeVersion="11" ma:contentTypeDescription="Create a new document." ma:contentTypeScope="" ma:versionID="8a83a05bce68564f782cb38f4afecac3">
  <xsd:schema xmlns:xsd="http://www.w3.org/2001/XMLSchema" xmlns:xs="http://www.w3.org/2001/XMLSchema" xmlns:p="http://schemas.microsoft.com/office/2006/metadata/properties" xmlns:ns2="2eed5dcd-9ad2-4c29-98ce-953cdf085681" xmlns:ns3="501a3200-905b-44c0-b593-10a3943bf798" targetNamespace="http://schemas.microsoft.com/office/2006/metadata/properties" ma:root="true" ma:fieldsID="faf9f14f79b74d48d149f99a8faceecc" ns2:_="" ns3:_="">
    <xsd:import namespace="2eed5dcd-9ad2-4c29-98ce-953cdf085681"/>
    <xsd:import namespace="501a3200-905b-44c0-b593-10a3943bf7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d5dcd-9ad2-4c29-98ce-953cdf0856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a3200-905b-44c0-b593-10a3943bf79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01a3200-905b-44c0-b593-10a3943bf798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3E271A4-23E7-4828-BFE3-7A49205D2916}"/>
</file>

<file path=customXml/itemProps2.xml><?xml version="1.0" encoding="utf-8"?>
<ds:datastoreItem xmlns:ds="http://schemas.openxmlformats.org/officeDocument/2006/customXml" ds:itemID="{C68CAF71-A09D-40E7-971B-99A79948842D}"/>
</file>

<file path=customXml/itemProps3.xml><?xml version="1.0" encoding="utf-8"?>
<ds:datastoreItem xmlns:ds="http://schemas.openxmlformats.org/officeDocument/2006/customXml" ds:itemID="{BA3B5F1E-D69E-4687-8B41-7422E798682B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57</Words>
  <Application>Microsoft Office PowerPoint</Application>
  <PresentationFormat>Widescreen</PresentationFormat>
  <Paragraphs>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Monica Georgelis</dc:creator>
  <cp:lastModifiedBy>Monica Georgelis</cp:lastModifiedBy>
  <cp:revision>4</cp:revision>
  <dcterms:created xsi:type="dcterms:W3CDTF">2020-06-29T10:42:07Z</dcterms:created>
  <dcterms:modified xsi:type="dcterms:W3CDTF">2020-06-29T11:23:56Z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0x010100455B0FD5FB0B024DBEA4D93F1E62CA24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</Properties>
</file>