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7" r:id="rId5"/>
  </p:sldMasterIdLst>
  <p:notesMasterIdLst>
    <p:notesMasterId r:id="rId29"/>
  </p:notesMasterIdLst>
  <p:sldIdLst>
    <p:sldId id="279" r:id="rId6"/>
    <p:sldId id="265" r:id="rId7"/>
    <p:sldId id="778" r:id="rId8"/>
    <p:sldId id="1827" r:id="rId9"/>
    <p:sldId id="1821" r:id="rId10"/>
    <p:sldId id="2176" r:id="rId11"/>
    <p:sldId id="2272" r:id="rId12"/>
    <p:sldId id="1963" r:id="rId13"/>
    <p:sldId id="2226" r:id="rId14"/>
    <p:sldId id="2274" r:id="rId15"/>
    <p:sldId id="1857" r:id="rId16"/>
    <p:sldId id="1493" r:id="rId17"/>
    <p:sldId id="1494" r:id="rId18"/>
    <p:sldId id="1796" r:id="rId19"/>
    <p:sldId id="1994" r:id="rId20"/>
    <p:sldId id="1996" r:id="rId21"/>
    <p:sldId id="1997" r:id="rId22"/>
    <p:sldId id="2013" r:id="rId23"/>
    <p:sldId id="2014" r:id="rId24"/>
    <p:sldId id="2020" r:id="rId25"/>
    <p:sldId id="927" r:id="rId26"/>
    <p:sldId id="636" r:id="rId27"/>
    <p:sldId id="777" r:id="rId2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6503288-0778-47EE-BDB9-993F8BFAEECE}">
          <p14:sldIdLst>
            <p14:sldId id="279"/>
            <p14:sldId id="265"/>
            <p14:sldId id="778"/>
          </p14:sldIdLst>
        </p14:section>
        <p14:section name="PCMH 2017" id="{FBCBB45D-CA8B-4FEA-ABD6-296E6196DBF4}">
          <p14:sldIdLst>
            <p14:sldId id="1827"/>
            <p14:sldId id="1821"/>
            <p14:sldId id="2176"/>
            <p14:sldId id="2272"/>
            <p14:sldId id="1963"/>
            <p14:sldId id="2226"/>
            <p14:sldId id="2274"/>
            <p14:sldId id="1857"/>
            <p14:sldId id="1493"/>
            <p14:sldId id="1494"/>
            <p14:sldId id="1796"/>
            <p14:sldId id="1994"/>
            <p14:sldId id="1996"/>
            <p14:sldId id="1997"/>
            <p14:sldId id="2013"/>
            <p14:sldId id="2014"/>
            <p14:sldId id="2020"/>
            <p14:sldId id="927"/>
            <p14:sldId id="636"/>
            <p14:sldId id="77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ryl Modica" initials="CM" lastIdx="42" clrIdx="0">
    <p:extLst>
      <p:ext uri="{19B8F6BF-5375-455C-9EA6-DF929625EA0E}">
        <p15:presenceInfo xmlns:p15="http://schemas.microsoft.com/office/powerpoint/2012/main" userId="S::cmodica@NACHC.COM::23de4059-cdfd-49a7-ad6d-758c68c476d6" providerId="AD"/>
      </p:ext>
    </p:extLst>
  </p:cmAuthor>
  <p:cmAuthor id="2" name="Camila Silva" initials="CS" lastIdx="42" clrIdx="1">
    <p:extLst>
      <p:ext uri="{19B8F6BF-5375-455C-9EA6-DF929625EA0E}">
        <p15:presenceInfo xmlns:p15="http://schemas.microsoft.com/office/powerpoint/2012/main" userId="S::csilva@NACHC.COM::7efdfe7b-4e05-4580-866f-68b2fc557f62" providerId="AD"/>
      </p:ext>
    </p:extLst>
  </p:cmAuthor>
  <p:cmAuthor id="3" name="Cindy Abello" initials="CA" lastIdx="1" clrIdx="2">
    <p:extLst>
      <p:ext uri="{19B8F6BF-5375-455C-9EA6-DF929625EA0E}">
        <p15:presenceInfo xmlns:p15="http://schemas.microsoft.com/office/powerpoint/2012/main" userId="S::cabello@nachc.com::3d94e442-f290-458c-b873-f15370eb29be" providerId="AD"/>
      </p:ext>
    </p:extLst>
  </p:cmAuthor>
  <p:cmAuthor id="4" name="Luke Ertle" initials="LE" lastIdx="3" clrIdx="3">
    <p:extLst>
      <p:ext uri="{19B8F6BF-5375-455C-9EA6-DF929625EA0E}">
        <p15:presenceInfo xmlns:p15="http://schemas.microsoft.com/office/powerpoint/2012/main" userId="S::lertle@nachc.org::4b3933d3-dd4d-4f84-a0d0-fde67cb17fdf" providerId="AD"/>
      </p:ext>
    </p:extLst>
  </p:cmAuthor>
  <p:cmAuthor id="5" name="Stephanie Davis" initials="SD" lastIdx="2" clrIdx="4">
    <p:extLst>
      <p:ext uri="{19B8F6BF-5375-455C-9EA6-DF929625EA0E}">
        <p15:presenceInfo xmlns:p15="http://schemas.microsoft.com/office/powerpoint/2012/main" userId="S::sdavis@nachc.com::19d6e46e-118c-4c88-ab15-b43a2959d9d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89904"/>
    <a:srgbClr val="003C6A"/>
    <a:srgbClr val="799C3D"/>
    <a:srgbClr val="6D6E70"/>
    <a:srgbClr val="016C91"/>
    <a:srgbClr val="A7216A"/>
    <a:srgbClr val="FFB71B"/>
    <a:srgbClr val="7B6755"/>
    <a:srgbClr val="60269D"/>
    <a:srgbClr val="0055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5" autoAdjust="0"/>
    <p:restoredTop sz="94660"/>
  </p:normalViewPr>
  <p:slideViewPr>
    <p:cSldViewPr snapToGrid="0">
      <p:cViewPr varScale="1">
        <p:scale>
          <a:sx n="81" d="100"/>
          <a:sy n="81" d="100"/>
        </p:scale>
        <p:origin x="71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034028"/>
          </a:xfrm>
          <a:prstGeom prst="rect">
            <a:avLst/>
          </a:prstGeom>
        </p:spPr>
        <p:txBody>
          <a:bodyPr vert="horz" lIns="188376" tIns="94188" rIns="188376" bIns="94188" rtlCol="0"/>
          <a:lstStyle>
            <a:lvl1pPr algn="l">
              <a:defRPr sz="2500"/>
            </a:lvl1pPr>
          </a:lstStyle>
          <a:p>
            <a:endParaRPr lang="en-US"/>
          </a:p>
        </p:txBody>
      </p:sp>
      <p:sp>
        <p:nvSpPr>
          <p:cNvPr id="3" name="Date Placeholder 2"/>
          <p:cNvSpPr>
            <a:spLocks noGrp="1"/>
          </p:cNvSpPr>
          <p:nvPr>
            <p:ph type="dt" idx="1"/>
          </p:nvPr>
        </p:nvSpPr>
        <p:spPr>
          <a:xfrm>
            <a:off x="3970938" y="0"/>
            <a:ext cx="3037840" cy="4034028"/>
          </a:xfrm>
          <a:prstGeom prst="rect">
            <a:avLst/>
          </a:prstGeom>
        </p:spPr>
        <p:txBody>
          <a:bodyPr vert="horz" lIns="188376" tIns="94188" rIns="188376" bIns="94188" rtlCol="0"/>
          <a:lstStyle>
            <a:lvl1pPr algn="r">
              <a:defRPr sz="2500"/>
            </a:lvl1pPr>
          </a:lstStyle>
          <a:p>
            <a:fld id="{CB476FFE-0C74-1C48-ACFB-40CDB841E0FF}" type="datetimeFigureOut">
              <a:rPr lang="en-US" smtClean="0"/>
              <a:t>3/19/2020</a:t>
            </a:fld>
            <a:endParaRPr lang="en-US"/>
          </a:p>
        </p:txBody>
      </p:sp>
      <p:sp>
        <p:nvSpPr>
          <p:cNvPr id="4" name="Slide Image Placeholder 3"/>
          <p:cNvSpPr>
            <a:spLocks noGrp="1" noRot="1" noChangeAspect="1"/>
          </p:cNvSpPr>
          <p:nvPr>
            <p:ph type="sldImg" idx="2"/>
          </p:nvPr>
        </p:nvSpPr>
        <p:spPr>
          <a:xfrm>
            <a:off x="-20613688" y="10050463"/>
            <a:ext cx="48237776" cy="27135137"/>
          </a:xfrm>
          <a:prstGeom prst="rect">
            <a:avLst/>
          </a:prstGeom>
          <a:noFill/>
          <a:ln w="12700">
            <a:solidFill>
              <a:prstClr val="black"/>
            </a:solidFill>
          </a:ln>
        </p:spPr>
        <p:txBody>
          <a:bodyPr vert="horz" lIns="188376" tIns="94188" rIns="188376" bIns="94188" rtlCol="0" anchor="ctr"/>
          <a:lstStyle/>
          <a:p>
            <a:endParaRPr lang="en-US"/>
          </a:p>
        </p:txBody>
      </p:sp>
      <p:sp>
        <p:nvSpPr>
          <p:cNvPr id="5" name="Notes Placeholder 4"/>
          <p:cNvSpPr>
            <a:spLocks noGrp="1"/>
          </p:cNvSpPr>
          <p:nvPr>
            <p:ph type="body" sz="quarter" idx="3"/>
          </p:nvPr>
        </p:nvSpPr>
        <p:spPr>
          <a:xfrm>
            <a:off x="701040" y="38693125"/>
            <a:ext cx="5608320" cy="31658011"/>
          </a:xfrm>
          <a:prstGeom prst="rect">
            <a:avLst/>
          </a:prstGeom>
        </p:spPr>
        <p:txBody>
          <a:bodyPr vert="horz" lIns="188376" tIns="94188" rIns="188376" bIns="9418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6367284"/>
            <a:ext cx="3037840" cy="4034019"/>
          </a:xfrm>
          <a:prstGeom prst="rect">
            <a:avLst/>
          </a:prstGeom>
        </p:spPr>
        <p:txBody>
          <a:bodyPr vert="horz" lIns="188376" tIns="94188" rIns="188376" bIns="94188" rtlCol="0" anchor="b"/>
          <a:lstStyle>
            <a:lvl1pPr algn="l">
              <a:defRPr sz="2500"/>
            </a:lvl1pPr>
          </a:lstStyle>
          <a:p>
            <a:endParaRPr lang="en-US"/>
          </a:p>
        </p:txBody>
      </p:sp>
      <p:sp>
        <p:nvSpPr>
          <p:cNvPr id="7" name="Slide Number Placeholder 6"/>
          <p:cNvSpPr>
            <a:spLocks noGrp="1"/>
          </p:cNvSpPr>
          <p:nvPr>
            <p:ph type="sldNum" sz="quarter" idx="5"/>
          </p:nvPr>
        </p:nvSpPr>
        <p:spPr>
          <a:xfrm>
            <a:off x="3970938" y="76367284"/>
            <a:ext cx="3037840" cy="4034019"/>
          </a:xfrm>
          <a:prstGeom prst="rect">
            <a:avLst/>
          </a:prstGeom>
        </p:spPr>
        <p:txBody>
          <a:bodyPr vert="horz" lIns="188376" tIns="94188" rIns="188376" bIns="94188" rtlCol="0" anchor="b"/>
          <a:lstStyle>
            <a:lvl1pPr algn="r">
              <a:defRPr sz="2500"/>
            </a:lvl1pPr>
          </a:lstStyle>
          <a:p>
            <a:fld id="{F5C46209-2136-F44B-918E-10CBFA1D56FB}" type="slidenum">
              <a:rPr lang="en-US" smtClean="0"/>
              <a:t>‹#›</a:t>
            </a:fld>
            <a:endParaRPr lang="en-US"/>
          </a:p>
        </p:txBody>
      </p:sp>
    </p:spTree>
    <p:extLst>
      <p:ext uri="{BB962C8B-B14F-4D97-AF65-F5344CB8AC3E}">
        <p14:creationId xmlns:p14="http://schemas.microsoft.com/office/powerpoint/2010/main" val="3138942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pcpcc.org/topic/medicare-access-and-chip-reauthorization-act-macra"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122DBD-67DD-8F4A-AFBA-11BC3DA82BD6}" type="slidenum">
              <a:rPr lang="en-US" smtClean="0"/>
              <a:pPr/>
              <a:t>4</a:t>
            </a:fld>
            <a:endParaRPr lang="en-US"/>
          </a:p>
        </p:txBody>
      </p:sp>
    </p:spTree>
    <p:extLst>
      <p:ext uri="{BB962C8B-B14F-4D97-AF65-F5344CB8AC3E}">
        <p14:creationId xmlns:p14="http://schemas.microsoft.com/office/powerpoint/2010/main" val="1050438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90875" y="1847850"/>
            <a:ext cx="11166475" cy="6281738"/>
          </a:xfrm>
        </p:spPr>
      </p:sp>
      <p:sp>
        <p:nvSpPr>
          <p:cNvPr id="3" name="Notes Placeholder 2"/>
          <p:cNvSpPr>
            <a:spLocks noGrp="1"/>
          </p:cNvSpPr>
          <p:nvPr>
            <p:ph type="body" idx="1"/>
          </p:nvPr>
        </p:nvSpPr>
        <p:spPr>
          <a:xfrm>
            <a:off x="4973230" y="1850138"/>
            <a:ext cx="2629161" cy="7116979"/>
          </a:xfrm>
        </p:spPr>
        <p:txBody>
          <a:bodyPr/>
          <a:lstStyle/>
          <a:p>
            <a:pPr fontAlgn="base"/>
            <a:endParaRPr lang="en-US" sz="1200"/>
          </a:p>
        </p:txBody>
      </p:sp>
      <p:sp>
        <p:nvSpPr>
          <p:cNvPr id="4" name="Slide Number Placeholder 3"/>
          <p:cNvSpPr>
            <a:spLocks noGrp="1"/>
          </p:cNvSpPr>
          <p:nvPr>
            <p:ph type="sldNum" sz="quarter" idx="10"/>
          </p:nvPr>
        </p:nvSpPr>
        <p:spPr/>
        <p:txBody>
          <a:bodyPr/>
          <a:lstStyle/>
          <a:p>
            <a:pPr defTabSz="984978">
              <a:defRPr/>
            </a:pPr>
            <a:fld id="{74122DBD-67DD-8F4A-AFBA-11BC3DA82BD6}" type="slidenum">
              <a:rPr lang="en-US" sz="1900" i="0" kern="0">
                <a:solidFill>
                  <a:sysClr val="windowText" lastClr="000000"/>
                </a:solidFill>
              </a:rPr>
              <a:pPr defTabSz="984978">
                <a:defRPr/>
              </a:pPr>
              <a:t>14</a:t>
            </a:fld>
            <a:endParaRPr lang="en-US" sz="1900" i="0" kern="0">
              <a:solidFill>
                <a:sysClr val="windowText" lastClr="000000"/>
              </a:solidFill>
            </a:endParaRPr>
          </a:p>
        </p:txBody>
      </p:sp>
    </p:spTree>
    <p:extLst>
      <p:ext uri="{BB962C8B-B14F-4D97-AF65-F5344CB8AC3E}">
        <p14:creationId xmlns:p14="http://schemas.microsoft.com/office/powerpoint/2010/main" val="740162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122DBD-67DD-8F4A-AFBA-11BC3DA82BD6}" type="slidenum">
              <a:rPr lang="en-US" smtClean="0"/>
              <a:pPr/>
              <a:t>15</a:t>
            </a:fld>
            <a:endParaRPr lang="en-US"/>
          </a:p>
        </p:txBody>
      </p:sp>
    </p:spTree>
    <p:extLst>
      <p:ext uri="{BB962C8B-B14F-4D97-AF65-F5344CB8AC3E}">
        <p14:creationId xmlns:p14="http://schemas.microsoft.com/office/powerpoint/2010/main" val="2855720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8975" y="1838325"/>
            <a:ext cx="11088688" cy="6238875"/>
          </a:xfrm>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pPr defTabSz="931774">
              <a:defRPr/>
            </a:pPr>
            <a:fld id="{74122DBD-67DD-8F4A-AFBA-11BC3DA82BD6}" type="slidenum">
              <a:rPr lang="en-US" sz="1800" i="0" kern="0">
                <a:solidFill>
                  <a:sysClr val="windowText" lastClr="000000"/>
                </a:solidFill>
              </a:rPr>
              <a:pPr defTabSz="931774">
                <a:defRPr/>
              </a:pPr>
              <a:t>16</a:t>
            </a:fld>
            <a:endParaRPr lang="en-US" sz="1800" i="0" kern="0">
              <a:solidFill>
                <a:sysClr val="windowText" lastClr="000000"/>
              </a:solidFill>
            </a:endParaRPr>
          </a:p>
        </p:txBody>
      </p:sp>
    </p:spTree>
    <p:extLst>
      <p:ext uri="{BB962C8B-B14F-4D97-AF65-F5344CB8AC3E}">
        <p14:creationId xmlns:p14="http://schemas.microsoft.com/office/powerpoint/2010/main" val="3817622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8975" y="1838325"/>
            <a:ext cx="11088688" cy="6238875"/>
          </a:xfrm>
        </p:spPr>
      </p:sp>
      <p:sp>
        <p:nvSpPr>
          <p:cNvPr id="3" name="Notes Placeholder 2"/>
          <p:cNvSpPr>
            <a:spLocks noGrp="1"/>
          </p:cNvSpPr>
          <p:nvPr>
            <p:ph type="body" idx="1"/>
          </p:nvPr>
        </p:nvSpPr>
        <p:spPr/>
        <p:txBody>
          <a:bodyPr/>
          <a:lstStyle/>
          <a:p>
            <a:pPr fontAlgn="base"/>
            <a:r>
              <a:rPr lang="en-US" sz="1100"/>
              <a:t>Some of the feedback included: </a:t>
            </a:r>
          </a:p>
          <a:p>
            <a:pPr fontAlgn="base"/>
            <a:endParaRPr lang="en-US" sz="1100"/>
          </a:p>
        </p:txBody>
      </p:sp>
      <p:sp>
        <p:nvSpPr>
          <p:cNvPr id="4" name="Slide Number Placeholder 3"/>
          <p:cNvSpPr>
            <a:spLocks noGrp="1"/>
          </p:cNvSpPr>
          <p:nvPr>
            <p:ph type="sldNum" sz="quarter" idx="10"/>
          </p:nvPr>
        </p:nvSpPr>
        <p:spPr/>
        <p:txBody>
          <a:bodyPr/>
          <a:lstStyle/>
          <a:p>
            <a:pPr defTabSz="931774">
              <a:defRPr/>
            </a:pPr>
            <a:fld id="{74122DBD-67DD-8F4A-AFBA-11BC3DA82BD6}" type="slidenum">
              <a:rPr lang="en-US" sz="1800" i="0" kern="0">
                <a:solidFill>
                  <a:sysClr val="windowText" lastClr="000000"/>
                </a:solidFill>
              </a:rPr>
              <a:pPr defTabSz="931774">
                <a:defRPr/>
              </a:pPr>
              <a:t>17</a:t>
            </a:fld>
            <a:endParaRPr lang="en-US" sz="1800" i="0" kern="0">
              <a:solidFill>
                <a:sysClr val="windowText" lastClr="000000"/>
              </a:solidFill>
            </a:endParaRPr>
          </a:p>
        </p:txBody>
      </p:sp>
    </p:spTree>
    <p:extLst>
      <p:ext uri="{BB962C8B-B14F-4D97-AF65-F5344CB8AC3E}">
        <p14:creationId xmlns:p14="http://schemas.microsoft.com/office/powerpoint/2010/main" val="2016170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2438" y="1724025"/>
            <a:ext cx="10394951" cy="5848350"/>
          </a:xfrm>
        </p:spPr>
      </p:sp>
      <p:sp>
        <p:nvSpPr>
          <p:cNvPr id="3" name="Notes Placeholder 2"/>
          <p:cNvSpPr>
            <a:spLocks noGrp="1"/>
          </p:cNvSpPr>
          <p:nvPr>
            <p:ph type="body" idx="1"/>
          </p:nvPr>
        </p:nvSpPr>
        <p:spPr/>
        <p:txBody>
          <a:bodyPr/>
          <a:lstStyle/>
          <a:p>
            <a:r>
              <a:rPr lang="en-US"/>
              <a:t>The specifics regarding how to enroll in QPASS will be reviewed at the end of tomorrow’s session when we cover QPASS.</a:t>
            </a:r>
          </a:p>
          <a:p>
            <a:endParaRPr lang="en-US"/>
          </a:p>
        </p:txBody>
      </p:sp>
      <p:sp>
        <p:nvSpPr>
          <p:cNvPr id="4" name="Slide Number Placeholder 3"/>
          <p:cNvSpPr>
            <a:spLocks noGrp="1"/>
          </p:cNvSpPr>
          <p:nvPr>
            <p:ph type="sldNum" sz="quarter" idx="10"/>
          </p:nvPr>
        </p:nvSpPr>
        <p:spPr/>
        <p:txBody>
          <a:bodyPr/>
          <a:lstStyle/>
          <a:p>
            <a:pPr defTabSz="931774">
              <a:defRPr/>
            </a:pPr>
            <a:fld id="{74122DBD-67DD-8F4A-AFBA-11BC3DA82BD6}" type="slidenum">
              <a:rPr lang="en-US" sz="1800" i="0" kern="0">
                <a:solidFill>
                  <a:sysClr val="windowText" lastClr="000000"/>
                </a:solidFill>
              </a:rPr>
              <a:pPr defTabSz="931774">
                <a:defRPr/>
              </a:pPr>
              <a:t>18</a:t>
            </a:fld>
            <a:endParaRPr lang="en-US" sz="1800" i="0" kern="0">
              <a:solidFill>
                <a:sysClr val="windowText" lastClr="000000"/>
              </a:solidFill>
            </a:endParaRPr>
          </a:p>
        </p:txBody>
      </p:sp>
    </p:spTree>
    <p:extLst>
      <p:ext uri="{BB962C8B-B14F-4D97-AF65-F5344CB8AC3E}">
        <p14:creationId xmlns:p14="http://schemas.microsoft.com/office/powerpoint/2010/main" val="1561869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122DBD-67DD-8F4A-AFBA-11BC3DA82BD6}" type="slidenum">
              <a:rPr lang="en-US" smtClean="0"/>
              <a:pPr/>
              <a:t>19</a:t>
            </a:fld>
            <a:endParaRPr lang="en-US"/>
          </a:p>
        </p:txBody>
      </p:sp>
    </p:spTree>
    <p:extLst>
      <p:ext uri="{BB962C8B-B14F-4D97-AF65-F5344CB8AC3E}">
        <p14:creationId xmlns:p14="http://schemas.microsoft.com/office/powerpoint/2010/main" val="3918807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28975" y="1838325"/>
            <a:ext cx="11088688" cy="6238875"/>
          </a:xfrm>
        </p:spPr>
      </p:sp>
      <p:sp>
        <p:nvSpPr>
          <p:cNvPr id="3" name="Notes Placeholder 2"/>
          <p:cNvSpPr>
            <a:spLocks noGrp="1"/>
          </p:cNvSpPr>
          <p:nvPr>
            <p:ph type="body" idx="1"/>
          </p:nvPr>
        </p:nvSpPr>
        <p:spPr/>
        <p:txBody>
          <a:bodyPr/>
          <a:lstStyle/>
          <a:p>
            <a:r>
              <a:rPr lang="en-US" sz="1100"/>
              <a:t>Explain a bit more detail about each. </a:t>
            </a:r>
          </a:p>
        </p:txBody>
      </p:sp>
      <p:sp>
        <p:nvSpPr>
          <p:cNvPr id="4" name="Slide Number Placeholder 3"/>
          <p:cNvSpPr>
            <a:spLocks noGrp="1"/>
          </p:cNvSpPr>
          <p:nvPr>
            <p:ph type="sldNum" sz="quarter" idx="10"/>
          </p:nvPr>
        </p:nvSpPr>
        <p:spPr/>
        <p:txBody>
          <a:bodyPr/>
          <a:lstStyle/>
          <a:p>
            <a:pPr defTabSz="931774">
              <a:defRPr/>
            </a:pPr>
            <a:fld id="{74122DBD-67DD-8F4A-AFBA-11BC3DA82BD6}" type="slidenum">
              <a:rPr lang="en-US" sz="1800" i="0" kern="0">
                <a:solidFill>
                  <a:sysClr val="windowText" lastClr="000000"/>
                </a:solidFill>
              </a:rPr>
              <a:pPr defTabSz="931774">
                <a:defRPr/>
              </a:pPr>
              <a:t>20</a:t>
            </a:fld>
            <a:endParaRPr lang="en-US" sz="1800" i="0" kern="0">
              <a:solidFill>
                <a:sysClr val="windowText" lastClr="000000"/>
              </a:solidFill>
            </a:endParaRPr>
          </a:p>
        </p:txBody>
      </p:sp>
    </p:spTree>
    <p:extLst>
      <p:ext uri="{BB962C8B-B14F-4D97-AF65-F5344CB8AC3E}">
        <p14:creationId xmlns:p14="http://schemas.microsoft.com/office/powerpoint/2010/main" val="3915351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92438" y="1724025"/>
            <a:ext cx="10394951" cy="58483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defTabSz="931774">
              <a:defRPr/>
            </a:pPr>
            <a:fld id="{74122DBD-67DD-8F4A-AFBA-11BC3DA82BD6}" type="slidenum">
              <a:rPr lang="en-US" sz="1800" i="0" kern="0">
                <a:solidFill>
                  <a:sysClr val="windowText" lastClr="000000"/>
                </a:solidFill>
              </a:rPr>
              <a:pPr defTabSz="931774">
                <a:defRPr/>
              </a:pPr>
              <a:t>5</a:t>
            </a:fld>
            <a:endParaRPr lang="en-US" sz="1800" i="0" kern="0">
              <a:solidFill>
                <a:sysClr val="windowText" lastClr="000000"/>
              </a:solidFill>
            </a:endParaRPr>
          </a:p>
        </p:txBody>
      </p:sp>
    </p:spTree>
    <p:extLst>
      <p:ext uri="{BB962C8B-B14F-4D97-AF65-F5344CB8AC3E}">
        <p14:creationId xmlns:p14="http://schemas.microsoft.com/office/powerpoint/2010/main" val="2054382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F0D1592-2652-4ACD-BFA6-2A12E3E5F059}" type="slidenum">
              <a:rPr kumimoji="0" lang="en-US" sz="1800" b="0" i="0" u="none" strike="noStrike" kern="0" cap="none" spc="0" normalizeH="0" baseline="0" noProof="0">
                <a:ln>
                  <a:noFill/>
                </a:ln>
                <a:solidFill>
                  <a:sysClr val="windowText" lastClr="000000"/>
                </a:solidFill>
                <a:effectLst/>
                <a:uLnTx/>
                <a:uFillTx/>
                <a:latin typeface="Times New Roman" charset="0"/>
                <a:cs typeface="Times New Roman" charset="0"/>
              </a:rPr>
              <a:pPr marL="0" marR="0" lvl="0" indent="0" algn="r" defTabSz="931774"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latin typeface="Times New Roman" charset="0"/>
              <a:cs typeface="Times New Roman" charset="0"/>
            </a:endParaRPr>
          </a:p>
        </p:txBody>
      </p:sp>
      <p:sp>
        <p:nvSpPr>
          <p:cNvPr id="102403" name="Rectangle 2"/>
          <p:cNvSpPr>
            <a:spLocks noGrp="1" noRot="1" noChangeAspect="1" noChangeArrowheads="1" noTextEdit="1"/>
          </p:cNvSpPr>
          <p:nvPr>
            <p:ph type="sldImg"/>
          </p:nvPr>
        </p:nvSpPr>
        <p:spPr>
          <a:xfrm>
            <a:off x="-2992438" y="1724025"/>
            <a:ext cx="10394951" cy="5848350"/>
          </a:xfrm>
          <a:ln/>
        </p:spPr>
      </p:sp>
      <p:sp>
        <p:nvSpPr>
          <p:cNvPr id="102404" name="Rectangle 3"/>
          <p:cNvSpPr>
            <a:spLocks noGrp="1" noChangeArrowheads="1"/>
          </p:cNvSpPr>
          <p:nvPr>
            <p:ph type="body" idx="1"/>
          </p:nvPr>
        </p:nvSpPr>
        <p:spPr>
          <a:noFill/>
          <a:ln/>
        </p:spPr>
        <p:txBody>
          <a:bodyPr/>
          <a:lstStyle/>
          <a:p>
            <a:r>
              <a:rPr lang="en-US">
                <a:latin typeface="Arial"/>
                <a:cs typeface="Arial"/>
              </a:rPr>
              <a:t>Updated Jan '19</a:t>
            </a:r>
            <a:endParaRPr lang="en-US"/>
          </a:p>
        </p:txBody>
      </p:sp>
    </p:spTree>
    <p:extLst>
      <p:ext uri="{BB962C8B-B14F-4D97-AF65-F5344CB8AC3E}">
        <p14:creationId xmlns:p14="http://schemas.microsoft.com/office/powerpoint/2010/main" val="2757379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122DBD-67DD-8F4A-AFBA-11BC3DA82BD6}" type="slidenum">
              <a:rPr lang="en-US" smtClean="0"/>
              <a:pPr/>
              <a:t>7</a:t>
            </a:fld>
            <a:endParaRPr lang="en-US"/>
          </a:p>
        </p:txBody>
      </p:sp>
    </p:spTree>
    <p:extLst>
      <p:ext uri="{BB962C8B-B14F-4D97-AF65-F5344CB8AC3E}">
        <p14:creationId xmlns:p14="http://schemas.microsoft.com/office/powerpoint/2010/main" val="3578276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585969" y="1723729"/>
            <a:ext cx="2424431" cy="6333504"/>
          </a:xfrm>
        </p:spPr>
        <p:txBody>
          <a:bodyPr/>
          <a:lstStyle/>
          <a:p>
            <a:r>
              <a:rPr lang="en-US" sz="900" kern="1200">
                <a:solidFill>
                  <a:schemeClr val="bg1"/>
                </a:solidFill>
                <a:effectLst/>
                <a:latin typeface="Arial" charset="0"/>
                <a:ea typeface="+mn-ea"/>
                <a:cs typeface="+mn-cs"/>
              </a:rPr>
              <a:t>With the continued rise in health care spending (roughly 30 percent or $700 billion on unnecessary health care services), consensus continues to build around the patient-centered medical home and its critical role in achieving the objectives of the Triple Aim: better care, better health, and lower costs. </a:t>
            </a:r>
          </a:p>
          <a:p>
            <a:r>
              <a:rPr lang="en-US" sz="900" kern="1200">
                <a:solidFill>
                  <a:schemeClr val="bg1"/>
                </a:solidFill>
                <a:effectLst/>
                <a:latin typeface="Arial" charset="0"/>
                <a:ea typeface="+mn-ea"/>
                <a:cs typeface="+mn-cs"/>
              </a:rPr>
              <a:t>Improving and investing in primary care has become a major health policy objective because the cost of care in the U.S. health system is unsustainable – and its value is too often suspect. Over the last 30 years, the U.S. health care system has grown increasingly more fragmented, inefficient, and expensive. Notably, and not coincidentally, most countries with more efficient and effective systems prioritize primary care through more aligned payment and workforce policies.</a:t>
            </a:r>
          </a:p>
          <a:p>
            <a:pPr defTabSz="906902">
              <a:defRPr/>
            </a:pPr>
            <a:r>
              <a:rPr lang="en-US" sz="900" b="1" kern="0">
                <a:solidFill>
                  <a:schemeClr val="bg1"/>
                </a:solidFill>
              </a:rPr>
              <a:t>Holistic solution required to drive the change to a proactive, coordinated and efficient health system focused on the health and well-being of each patient  </a:t>
            </a:r>
          </a:p>
          <a:p>
            <a:r>
              <a:rPr lang="en-US" sz="900" kern="1200">
                <a:solidFill>
                  <a:schemeClr val="bg1"/>
                </a:solidFill>
                <a:effectLst/>
                <a:latin typeface="Arial" charset="0"/>
                <a:ea typeface="+mn-ea"/>
                <a:cs typeface="+mn-cs"/>
              </a:rPr>
              <a:t>the </a:t>
            </a:r>
            <a:r>
              <a:rPr lang="en-US" sz="900" kern="1200">
                <a:solidFill>
                  <a:schemeClr val="bg1"/>
                </a:solidFill>
                <a:effectLst/>
                <a:latin typeface="Arial" charset="0"/>
                <a:ea typeface="+mn-ea"/>
                <a:cs typeface="+mn-cs"/>
                <a:hlinkClick r:id="rId3"/>
              </a:rPr>
              <a:t>Medicare Access and CHIP Reauthorization Act</a:t>
            </a:r>
            <a:r>
              <a:rPr lang="en-US" sz="900" kern="1200">
                <a:solidFill>
                  <a:schemeClr val="bg1"/>
                </a:solidFill>
                <a:effectLst/>
                <a:latin typeface="Arial" charset="0"/>
                <a:ea typeface="+mn-ea"/>
                <a:cs typeface="+mn-cs"/>
              </a:rPr>
              <a:t> (MACRA) is widely known for repealing the annual payment cuts required by the Medicare sustainable growth rate formula and reauthorizing the Children’s Health Insurance Program (CHIP). However, </a:t>
            </a:r>
            <a:r>
              <a:rPr lang="en-US" sz="900" b="1" kern="1200">
                <a:solidFill>
                  <a:schemeClr val="bg1"/>
                </a:solidFill>
                <a:effectLst/>
                <a:latin typeface="Arial" charset="0"/>
                <a:ea typeface="+mn-ea"/>
                <a:cs typeface="+mn-cs"/>
              </a:rPr>
              <a:t>MACRA also shifts clinician reimbursement away from fee-for-service to value-based payments over a fixed time period and aligns performance measures – both important for PCMH financial sustainability.</a:t>
            </a:r>
            <a:endParaRPr lang="en-US" sz="900" kern="1200">
              <a:solidFill>
                <a:schemeClr val="bg1"/>
              </a:solidFill>
              <a:effectLst/>
              <a:latin typeface="Arial" charset="0"/>
              <a:ea typeface="+mn-ea"/>
              <a:cs typeface="+mn-cs"/>
            </a:endParaRPr>
          </a:p>
          <a:p>
            <a:r>
              <a:rPr lang="en-US" sz="900" b="1" kern="1200">
                <a:solidFill>
                  <a:schemeClr val="bg1"/>
                </a:solidFill>
                <a:effectLst/>
                <a:latin typeface="Arial" charset="0"/>
                <a:ea typeface="+mn-ea"/>
                <a:cs typeface="+mn-cs"/>
              </a:rPr>
              <a:t>As MACRA is implemented over the next four years, primary care practices should consider the payment pathway that best meets their patients’ needs. </a:t>
            </a:r>
            <a:r>
              <a:rPr lang="en-US" sz="900" kern="1200">
                <a:solidFill>
                  <a:schemeClr val="bg1"/>
                </a:solidFill>
                <a:effectLst/>
                <a:latin typeface="Arial" charset="0"/>
                <a:ea typeface="+mn-ea"/>
                <a:cs typeface="+mn-cs"/>
              </a:rPr>
              <a:t>MACRA creates two new innovative payment pathways for PCMH, both of which acknowledge advanced primary care as critical to advancing system-wide transformation. In the Merit-based Incentive Payment System (MIPS) pathway, practices can maximize the score for their clinical practice improvement activities by becoming a PCMH (one of a four-part composite quality score to determine any annual bonus or penalty payment, in addition to fee-for-service payment). Under the APM pathway, practices that are certified as advanced PCMHs can qualify as an APM without having to put themselves at risk of financial loss (referred to as “two-sided risk arrangements” – with risk of earning and losing payment incentives). As MACRA is implemented, CMS will define PCMH certification for the purpose of payment incentives, making it urgent and important to have a unified vision of the PCMH model.</a:t>
            </a:r>
          </a:p>
          <a:p>
            <a:r>
              <a:rPr lang="en-US" sz="1200" b="1" u="none" strike="noStrike" kern="1200">
                <a:solidFill>
                  <a:schemeClr val="tx1"/>
                </a:solidFill>
                <a:effectLst/>
                <a:latin typeface="Arial" charset="0"/>
                <a:ea typeface="+mn-ea"/>
                <a:cs typeface="+mn-cs"/>
              </a:rPr>
              <a:t> </a:t>
            </a:r>
            <a:endParaRPr lang="en-US" sz="1200" kern="1200">
              <a:solidFill>
                <a:schemeClr val="tx1"/>
              </a:solidFill>
              <a:effectLst/>
              <a:latin typeface="Arial" charset="0"/>
              <a:ea typeface="+mn-ea"/>
              <a:cs typeface="+mn-cs"/>
            </a:endParaRPr>
          </a:p>
          <a:p>
            <a:pPr defTabSz="906902">
              <a:defRPr/>
            </a:pPr>
            <a:endParaRPr lang="en-US" sz="1000" b="1" kern="0">
              <a:solidFill>
                <a:srgbClr val="000000"/>
              </a:solidFill>
            </a:endParaRPr>
          </a:p>
          <a:p>
            <a:pPr defTabSz="906902">
              <a:defRPr/>
            </a:pPr>
            <a:endParaRPr lang="en-US" sz="1000" b="1" kern="0">
              <a:solidFill>
                <a:srgbClr val="000000"/>
              </a:solidFill>
            </a:endParaRPr>
          </a:p>
          <a:p>
            <a:pPr defTabSz="906902">
              <a:defRPr/>
            </a:pPr>
            <a:endParaRPr lang="en-US" sz="1000" b="1" kern="0">
              <a:solidFill>
                <a:srgbClr val="000000"/>
              </a:solidFill>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3529CE-6974-4454-BAC1-083C3F4D267F}" type="slidenum">
              <a:rPr kumimoji="0" lang="en-US" sz="1800" b="0" i="0" u="none" strike="noStrike" kern="0" cap="none" spc="0" normalizeH="0" baseline="0" noProof="0" smtClean="0">
                <a:ln>
                  <a:noFill/>
                </a:ln>
                <a:solidFill>
                  <a:sysClr val="windowText" lastClr="000000"/>
                </a:solidFill>
                <a:effectLst/>
                <a:uLnTx/>
                <a:uFillTx/>
                <a:latin typeface="Times New Roman" charset="0"/>
                <a:cs typeface="Times New Roman"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0" cap="none" spc="0" normalizeH="0" baseline="0" noProof="0">
              <a:ln>
                <a:noFill/>
              </a:ln>
              <a:solidFill>
                <a:sysClr val="windowText" lastClr="000000"/>
              </a:solidFill>
              <a:effectLst/>
              <a:uLnTx/>
              <a:uFillTx/>
              <a:latin typeface="Times New Roman" charset="0"/>
              <a:cs typeface="Times New Roman" charset="0"/>
            </a:endParaRPr>
          </a:p>
        </p:txBody>
      </p:sp>
    </p:spTree>
    <p:extLst>
      <p:ext uri="{BB962C8B-B14F-4D97-AF65-F5344CB8AC3E}">
        <p14:creationId xmlns:p14="http://schemas.microsoft.com/office/powerpoint/2010/main" val="544943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122DBD-67DD-8F4A-AFBA-11BC3DA82BD6}" type="slidenum">
              <a:rPr lang="en-US" smtClean="0"/>
              <a:pPr/>
              <a:t>9</a:t>
            </a:fld>
            <a:endParaRPr lang="en-US"/>
          </a:p>
        </p:txBody>
      </p:sp>
    </p:spTree>
    <p:extLst>
      <p:ext uri="{BB962C8B-B14F-4D97-AF65-F5344CB8AC3E}">
        <p14:creationId xmlns:p14="http://schemas.microsoft.com/office/powerpoint/2010/main" val="1078248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122DBD-67DD-8F4A-AFBA-11BC3DA82BD6}" type="slidenum">
              <a:rPr lang="en-US" smtClean="0"/>
              <a:pPr/>
              <a:t>11</a:t>
            </a:fld>
            <a:endParaRPr lang="en-US"/>
          </a:p>
        </p:txBody>
      </p:sp>
    </p:spTree>
    <p:extLst>
      <p:ext uri="{BB962C8B-B14F-4D97-AF65-F5344CB8AC3E}">
        <p14:creationId xmlns:p14="http://schemas.microsoft.com/office/powerpoint/2010/main" val="2247406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1213" y="1930400"/>
            <a:ext cx="11642726" cy="6550025"/>
          </a:xfrm>
        </p:spPr>
      </p:sp>
      <p:sp>
        <p:nvSpPr>
          <p:cNvPr id="3" name="Notes Placeholder 2"/>
          <p:cNvSpPr>
            <a:spLocks noGrp="1"/>
          </p:cNvSpPr>
          <p:nvPr>
            <p:ph type="body" idx="1"/>
          </p:nvPr>
        </p:nvSpPr>
        <p:spPr/>
        <p:txBody>
          <a:bodyPr/>
          <a:lstStyle/>
          <a:p>
            <a:r>
              <a:rPr lang="en-US" sz="1200"/>
              <a:t>Explain a bit more detail about each. </a:t>
            </a:r>
          </a:p>
        </p:txBody>
      </p:sp>
      <p:sp>
        <p:nvSpPr>
          <p:cNvPr id="4" name="Slide Number Placeholder 3"/>
          <p:cNvSpPr>
            <a:spLocks noGrp="1"/>
          </p:cNvSpPr>
          <p:nvPr>
            <p:ph type="sldNum" sz="quarter" idx="10"/>
          </p:nvPr>
        </p:nvSpPr>
        <p:spPr/>
        <p:txBody>
          <a:bodyPr/>
          <a:lstStyle/>
          <a:p>
            <a:pPr defTabSz="984978">
              <a:defRPr/>
            </a:pPr>
            <a:fld id="{74122DBD-67DD-8F4A-AFBA-11BC3DA82BD6}" type="slidenum">
              <a:rPr lang="en-US" sz="1900" i="0" kern="0">
                <a:solidFill>
                  <a:sysClr val="windowText" lastClr="000000"/>
                </a:solidFill>
              </a:rPr>
              <a:pPr defTabSz="984978">
                <a:defRPr/>
              </a:pPr>
              <a:t>12</a:t>
            </a:fld>
            <a:endParaRPr lang="en-US" sz="1900" i="0" kern="0">
              <a:solidFill>
                <a:sysClr val="windowText" lastClr="000000"/>
              </a:solidFill>
            </a:endParaRPr>
          </a:p>
        </p:txBody>
      </p:sp>
    </p:spTree>
    <p:extLst>
      <p:ext uri="{BB962C8B-B14F-4D97-AF65-F5344CB8AC3E}">
        <p14:creationId xmlns:p14="http://schemas.microsoft.com/office/powerpoint/2010/main" val="3683993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51213" y="1930400"/>
            <a:ext cx="11642726" cy="6550025"/>
          </a:xfrm>
        </p:spPr>
      </p:sp>
      <p:sp>
        <p:nvSpPr>
          <p:cNvPr id="3" name="Notes Placeholder 2"/>
          <p:cNvSpPr>
            <a:spLocks noGrp="1"/>
          </p:cNvSpPr>
          <p:nvPr>
            <p:ph type="body" idx="1"/>
          </p:nvPr>
        </p:nvSpPr>
        <p:spPr/>
        <p:txBody>
          <a:bodyPr/>
          <a:lstStyle/>
          <a:p>
            <a:pPr defTabSz="520610">
              <a:spcAft>
                <a:spcPts val="1024"/>
              </a:spcAft>
              <a:defRPr/>
            </a:pPr>
            <a:r>
              <a:rPr lang="en-US" sz="1200"/>
              <a:t>Explain a bit more detail about each. </a:t>
            </a:r>
          </a:p>
          <a:p>
            <a:endParaRPr lang="en-US" sz="1200"/>
          </a:p>
        </p:txBody>
      </p:sp>
      <p:sp>
        <p:nvSpPr>
          <p:cNvPr id="4" name="Slide Number Placeholder 3"/>
          <p:cNvSpPr>
            <a:spLocks noGrp="1"/>
          </p:cNvSpPr>
          <p:nvPr>
            <p:ph type="sldNum" sz="quarter" idx="10"/>
          </p:nvPr>
        </p:nvSpPr>
        <p:spPr/>
        <p:txBody>
          <a:bodyPr/>
          <a:lstStyle/>
          <a:p>
            <a:pPr defTabSz="984978">
              <a:defRPr/>
            </a:pPr>
            <a:fld id="{74122DBD-67DD-8F4A-AFBA-11BC3DA82BD6}" type="slidenum">
              <a:rPr lang="en-US" sz="1900" i="0" kern="0">
                <a:solidFill>
                  <a:sysClr val="windowText" lastClr="000000"/>
                </a:solidFill>
              </a:rPr>
              <a:pPr defTabSz="984978">
                <a:defRPr/>
              </a:pPr>
              <a:t>13</a:t>
            </a:fld>
            <a:endParaRPr lang="en-US" sz="1900" i="0" kern="0">
              <a:solidFill>
                <a:sysClr val="windowText" lastClr="000000"/>
              </a:solidFill>
            </a:endParaRPr>
          </a:p>
        </p:txBody>
      </p:sp>
    </p:spTree>
    <p:extLst>
      <p:ext uri="{BB962C8B-B14F-4D97-AF65-F5344CB8AC3E}">
        <p14:creationId xmlns:p14="http://schemas.microsoft.com/office/powerpoint/2010/main" val="1396420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healthcenterinfo.org/"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image" Target="../media/image7.jpeg"/><Relationship Id="rId4" Type="http://schemas.openxmlformats.org/officeDocument/2006/relationships/image" Target="../media/image14.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healthcenterinfo.org/" TargetMode="Externa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7.jpeg"/><Relationship Id="rId4" Type="http://schemas.openxmlformats.org/officeDocument/2006/relationships/image" Target="../media/image6.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1143000" y="0"/>
            <a:ext cx="11064949"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blipFill dpi="0" rotWithShape="1">
            <a:blip r:embed="rId3"/>
            <a:srcRect/>
            <a:stretch>
              <a:fillRect/>
            </a:stretch>
          </a:bli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a:t>CLICK TO EDIT </a:t>
            </a:r>
            <a:br>
              <a:rPr lang="en-US"/>
            </a:br>
            <a:r>
              <a:rPr lang="en-US"/>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0838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4358080" y="-5996"/>
            <a:ext cx="3401854" cy="6858794"/>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4347936" cy="342900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3429001"/>
            <a:ext cx="4353008" cy="342900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826158"/>
            <a:ext cx="164552" cy="5205684"/>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7754863" y="0"/>
            <a:ext cx="4414791" cy="3429672"/>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7754861" y="3423401"/>
            <a:ext cx="4437137" cy="343459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603390"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8216301" y="4079721"/>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4622498"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8230916"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4590599" y="772995"/>
            <a:ext cx="301168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603390"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Tree>
    <p:extLst>
      <p:ext uri="{BB962C8B-B14F-4D97-AF65-F5344CB8AC3E}">
        <p14:creationId xmlns:p14="http://schemas.microsoft.com/office/powerpoint/2010/main" val="1771610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MEET THE TEAM</a:t>
            </a:r>
            <a:br>
              <a:rPr lang="en-US"/>
            </a:br>
            <a:r>
              <a:rPr lang="en-US"/>
              <a:t>SLIDE</a:t>
            </a:r>
            <a:endParaRPr lang="ru-RU"/>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306401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6102170"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2" name="Picture Placeholder 2">
            <a:extLst>
              <a:ext uri="{FF2B5EF4-FFF2-40B4-BE49-F238E27FC236}">
                <a16:creationId xmlns:a16="http://schemas.microsoft.com/office/drawing/2014/main" id="{763931B8-12D9-CA4D-9AAC-FE25E377D084}"/>
              </a:ext>
            </a:extLst>
          </p:cNvPr>
          <p:cNvSpPr>
            <a:spLocks noGrp="1"/>
          </p:cNvSpPr>
          <p:nvPr>
            <p:ph type="pic" sz="quarter" idx="26"/>
          </p:nvPr>
        </p:nvSpPr>
        <p:spPr>
          <a:xfrm>
            <a:off x="915384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1838"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273781"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a:t>Sample Text</a:t>
            </a:r>
          </a:p>
        </p:txBody>
      </p:sp>
      <p:sp>
        <p:nvSpPr>
          <p:cNvPr id="15" name="Текст 3">
            <a:extLst>
              <a:ext uri="{FF2B5EF4-FFF2-40B4-BE49-F238E27FC236}">
                <a16:creationId xmlns:a16="http://schemas.microsoft.com/office/drawing/2014/main" id="{6625AB02-8FFA-A54B-9225-5DDA333EBE23}"/>
              </a:ext>
            </a:extLst>
          </p:cNvPr>
          <p:cNvSpPr>
            <a:spLocks noGrp="1"/>
          </p:cNvSpPr>
          <p:nvPr>
            <p:ph type="body" sz="quarter" idx="28" hasCustomPrompt="1"/>
          </p:nvPr>
        </p:nvSpPr>
        <p:spPr>
          <a:xfrm>
            <a:off x="3399753"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a:t>Sample Text</a:t>
            </a:r>
          </a:p>
        </p:txBody>
      </p:sp>
      <p:sp>
        <p:nvSpPr>
          <p:cNvPr id="16" name="Текст 3">
            <a:extLst>
              <a:ext uri="{FF2B5EF4-FFF2-40B4-BE49-F238E27FC236}">
                <a16:creationId xmlns:a16="http://schemas.microsoft.com/office/drawing/2014/main" id="{5107C167-457F-CA4E-B5CB-958E00B3439B}"/>
              </a:ext>
            </a:extLst>
          </p:cNvPr>
          <p:cNvSpPr>
            <a:spLocks noGrp="1"/>
          </p:cNvSpPr>
          <p:nvPr>
            <p:ph type="body" sz="quarter" idx="29" hasCustomPrompt="1"/>
          </p:nvPr>
        </p:nvSpPr>
        <p:spPr>
          <a:xfrm>
            <a:off x="63343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a:t>Sample Text</a:t>
            </a:r>
          </a:p>
        </p:txBody>
      </p:sp>
      <p:sp>
        <p:nvSpPr>
          <p:cNvPr id="17" name="Текст 3">
            <a:extLst>
              <a:ext uri="{FF2B5EF4-FFF2-40B4-BE49-F238E27FC236}">
                <a16:creationId xmlns:a16="http://schemas.microsoft.com/office/drawing/2014/main" id="{170F710B-2FE1-7948-B7DA-AC8C57BAE2D5}"/>
              </a:ext>
            </a:extLst>
          </p:cNvPr>
          <p:cNvSpPr>
            <a:spLocks noGrp="1"/>
          </p:cNvSpPr>
          <p:nvPr>
            <p:ph type="body" sz="quarter" idx="30" hasCustomPrompt="1"/>
          </p:nvPr>
        </p:nvSpPr>
        <p:spPr>
          <a:xfrm>
            <a:off x="95347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a:t>Sample Text</a:t>
            </a:r>
          </a:p>
        </p:txBody>
      </p:sp>
    </p:spTree>
    <p:extLst>
      <p:ext uri="{BB962C8B-B14F-4D97-AF65-F5344CB8AC3E}">
        <p14:creationId xmlns:p14="http://schemas.microsoft.com/office/powerpoint/2010/main" val="2394508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6092048" y="4580731"/>
            <a:ext cx="6099952" cy="2277269"/>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1"/>
            <a:ext cx="12192000" cy="45809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a:t>FULL COLOR </a:t>
            </a:r>
            <a:br>
              <a:rPr lang="en-US"/>
            </a:br>
            <a:r>
              <a:rPr lang="en-US"/>
              <a:t>LAYOUT</a:t>
            </a:r>
            <a:endParaRPr lang="ru-RU"/>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773511" y="2539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a:t>Body text should be 20 pt. Calibri font, </a:t>
            </a:r>
            <a:br>
              <a:rPr lang="en-US"/>
            </a:br>
            <a:r>
              <a:rPr lang="en-US"/>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773511" y="4825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20 pt. Calibri font, </a:t>
            </a:r>
            <a:br>
              <a:rPr lang="en-US"/>
            </a:br>
            <a:r>
              <a:rPr lang="en-US"/>
              <a:t>20 point font. </a:t>
            </a:r>
          </a:p>
        </p:txBody>
      </p:sp>
    </p:spTree>
    <p:extLst>
      <p:ext uri="{BB962C8B-B14F-4D97-AF65-F5344CB8AC3E}">
        <p14:creationId xmlns:p14="http://schemas.microsoft.com/office/powerpoint/2010/main" val="23833731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5" name="Прямоугольник 11">
            <a:extLst>
              <a:ext uri="{FF2B5EF4-FFF2-40B4-BE49-F238E27FC236}">
                <a16:creationId xmlns:a16="http://schemas.microsoft.com/office/drawing/2014/main" id="{B2B9FA5E-2408-A64F-9DAF-0FFBBB010DC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HEALTH CENTER RESOURCES SLIDE</a:t>
            </a:r>
            <a:endParaRPr lang="ru-RU"/>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4038600" y="2538008"/>
            <a:ext cx="7660008" cy="784830"/>
          </a:xfrm>
          <a:prstGeom prst="rect">
            <a:avLst/>
          </a:prstGeom>
          <a:noFill/>
        </p:spPr>
        <p:txBody>
          <a:bodyPr wrap="square" rtlCol="0">
            <a:spAutoFit/>
          </a:bodyPr>
          <a:lstStyle/>
          <a:p>
            <a:r>
              <a:rPr lang="en-US" sz="2000" b="1">
                <a:solidFill>
                  <a:schemeClr val="accent1"/>
                </a:solidFill>
              </a:rPr>
              <a:t>ARE YOU LOOKING FOR RESOURCES?</a:t>
            </a:r>
            <a:br>
              <a:rPr lang="en-US" sz="2000" b="1">
                <a:solidFill>
                  <a:schemeClr val="tx2"/>
                </a:solidFill>
              </a:rPr>
            </a:br>
            <a:endParaRPr lang="en-US" sz="500" b="1">
              <a:solidFill>
                <a:schemeClr val="tx2"/>
              </a:solidFill>
            </a:endParaRPr>
          </a:p>
          <a:p>
            <a:r>
              <a:rPr lang="en-US" sz="2000">
                <a:solidFill>
                  <a:schemeClr val="tx2"/>
                </a:solidFill>
              </a:rPr>
              <a:t>Please visit our website </a:t>
            </a:r>
            <a:r>
              <a:rPr lang="en-US" sz="2000" b="1" i="0" err="1">
                <a:solidFill>
                  <a:schemeClr val="tx2"/>
                </a:solidFill>
              </a:rPr>
              <a:t>www.healthcenterinfo.org</a:t>
            </a:r>
            <a:endParaRPr lang="en-US" sz="2000" b="1" i="0">
              <a:solidFill>
                <a:schemeClr val="tx2"/>
              </a:solidFill>
            </a:endParaRP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a:stretch>
            <a:fillRect/>
          </a:stretch>
        </p:blipFill>
        <p:spPr>
          <a:xfrm>
            <a:off x="4075175" y="3657600"/>
            <a:ext cx="5401729" cy="1295400"/>
          </a:xfrm>
          <a:prstGeom prst="rect">
            <a:avLst/>
          </a:prstGeom>
        </p:spPr>
      </p:pic>
    </p:spTree>
    <p:extLst>
      <p:ext uri="{BB962C8B-B14F-4D97-AF65-F5344CB8AC3E}">
        <p14:creationId xmlns:p14="http://schemas.microsoft.com/office/powerpoint/2010/main" val="386948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98269" y="516835"/>
            <a:ext cx="2708367" cy="5824330"/>
          </a:xfrm>
          <a:prstGeom prst="rect">
            <a:avLst/>
          </a:prstGeom>
        </p:spPr>
      </p:pic>
      <p:sp>
        <p:nvSpPr>
          <p:cNvPr id="11" name="Рисунок 13">
            <a:extLst>
              <a:ext uri="{FF2B5EF4-FFF2-40B4-BE49-F238E27FC236}">
                <a16:creationId xmlns:a16="http://schemas.microsoft.com/office/drawing/2014/main" id="{5E095459-FE68-644C-BA08-50B964ABD037}"/>
              </a:ext>
            </a:extLst>
          </p:cNvPr>
          <p:cNvSpPr>
            <a:spLocks noGrp="1"/>
          </p:cNvSpPr>
          <p:nvPr>
            <p:ph type="pic" sz="quarter" idx="25" hasCustomPrompt="1"/>
          </p:nvPr>
        </p:nvSpPr>
        <p:spPr>
          <a:xfrm>
            <a:off x="8298269" y="723222"/>
            <a:ext cx="2413209" cy="5411556"/>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bg1"/>
            </a:fgClr>
            <a:bgClr>
              <a:schemeClr val="bg1">
                <a:lumMod val="75000"/>
              </a:schemeClr>
            </a:bgClr>
          </a:pattFill>
          <a:ln>
            <a:noFill/>
          </a:ln>
          <a:effectLst/>
          <a:scene3d>
            <a:camera prst="perspectiveFront">
              <a:rot lat="0" lon="899971"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a:t>Click icon to add picture\</a:t>
            </a:r>
          </a:p>
        </p:txBody>
      </p:sp>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a:t>FOLLOW </a:t>
            </a:r>
            <a:br>
              <a:rPr lang="en-US"/>
            </a:br>
            <a:r>
              <a:rPr lang="en-US"/>
              <a:t>@NACHC</a:t>
            </a:r>
            <a:endParaRPr lang="ru-RU"/>
          </a:p>
        </p:txBody>
      </p:sp>
      <p:sp>
        <p:nvSpPr>
          <p:cNvPr id="6" name="Текст 3">
            <a:extLst>
              <a:ext uri="{FF2B5EF4-FFF2-40B4-BE49-F238E27FC236}">
                <a16:creationId xmlns:a16="http://schemas.microsoft.com/office/drawing/2014/main" id="{BE52EC39-9C26-0A4E-B26F-FB5B27D5CA3F}"/>
              </a:ext>
            </a:extLst>
          </p:cNvPr>
          <p:cNvSpPr>
            <a:spLocks noGrp="1"/>
          </p:cNvSpPr>
          <p:nvPr>
            <p:ph type="body" sz="quarter" idx="21" hasCustomPrompt="1"/>
          </p:nvPr>
        </p:nvSpPr>
        <p:spPr>
          <a:xfrm>
            <a:off x="1676400" y="2438400"/>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a:t>Twitter</a:t>
            </a:r>
            <a:br>
              <a:rPr lang="en-US"/>
            </a:br>
            <a:endParaRPr lang="en-US"/>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816936" y="2539926"/>
            <a:ext cx="635000" cy="63500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826576" y="3338099"/>
            <a:ext cx="635000" cy="63500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826576" y="4136272"/>
            <a:ext cx="635000" cy="63500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838200" y="4934445"/>
            <a:ext cx="635000" cy="635000"/>
          </a:xfrm>
          <a:prstGeom prst="rect">
            <a:avLst/>
          </a:prstGeom>
        </p:spPr>
      </p:pic>
      <p:sp>
        <p:nvSpPr>
          <p:cNvPr id="15" name="Текст 3">
            <a:extLst>
              <a:ext uri="{FF2B5EF4-FFF2-40B4-BE49-F238E27FC236}">
                <a16:creationId xmlns:a16="http://schemas.microsoft.com/office/drawing/2014/main" id="{C4B476B3-A449-2744-8686-DE95C2C165FF}"/>
              </a:ext>
            </a:extLst>
          </p:cNvPr>
          <p:cNvSpPr>
            <a:spLocks noGrp="1"/>
          </p:cNvSpPr>
          <p:nvPr>
            <p:ph type="body" sz="quarter" idx="26" hasCustomPrompt="1"/>
          </p:nvPr>
        </p:nvSpPr>
        <p:spPr>
          <a:xfrm>
            <a:off x="1676400" y="3290807"/>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a:t>Facebook</a:t>
            </a:r>
            <a:br>
              <a:rPr lang="en-US"/>
            </a:br>
            <a:endParaRPr lang="en-US"/>
          </a:p>
        </p:txBody>
      </p:sp>
      <p:sp>
        <p:nvSpPr>
          <p:cNvPr id="16" name="Текст 3">
            <a:extLst>
              <a:ext uri="{FF2B5EF4-FFF2-40B4-BE49-F238E27FC236}">
                <a16:creationId xmlns:a16="http://schemas.microsoft.com/office/drawing/2014/main" id="{6CC63756-0F66-4342-A860-C84D66E8EFE1}"/>
              </a:ext>
            </a:extLst>
          </p:cNvPr>
          <p:cNvSpPr>
            <a:spLocks noGrp="1"/>
          </p:cNvSpPr>
          <p:nvPr>
            <p:ph type="body" sz="quarter" idx="27" hasCustomPrompt="1"/>
          </p:nvPr>
        </p:nvSpPr>
        <p:spPr>
          <a:xfrm>
            <a:off x="1676400" y="406572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a:t>Instagram</a:t>
            </a:r>
            <a:br>
              <a:rPr lang="en-US"/>
            </a:br>
            <a:endParaRPr lang="en-US"/>
          </a:p>
        </p:txBody>
      </p:sp>
      <p:sp>
        <p:nvSpPr>
          <p:cNvPr id="17" name="Текст 3">
            <a:extLst>
              <a:ext uri="{FF2B5EF4-FFF2-40B4-BE49-F238E27FC236}">
                <a16:creationId xmlns:a16="http://schemas.microsoft.com/office/drawing/2014/main" id="{28E0B257-B2A2-3347-88F2-A71C0FF0966A}"/>
              </a:ext>
            </a:extLst>
          </p:cNvPr>
          <p:cNvSpPr>
            <a:spLocks noGrp="1"/>
          </p:cNvSpPr>
          <p:nvPr>
            <p:ph type="body" sz="quarter" idx="28" hasCustomPrompt="1"/>
          </p:nvPr>
        </p:nvSpPr>
        <p:spPr>
          <a:xfrm>
            <a:off x="1676400" y="488713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err="1"/>
              <a:t>Linkedin</a:t>
            </a:r>
            <a:br>
              <a:rPr lang="en-US"/>
            </a:br>
            <a:endParaRPr lang="en-US"/>
          </a:p>
        </p:txBody>
      </p:sp>
    </p:spTree>
    <p:extLst>
      <p:ext uri="{BB962C8B-B14F-4D97-AF65-F5344CB8AC3E}">
        <p14:creationId xmlns:p14="http://schemas.microsoft.com/office/powerpoint/2010/main" val="961753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57349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8554" y="365125"/>
            <a:ext cx="8685245" cy="8198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418253"/>
            <a:ext cx="10515600" cy="475871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2491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1143000" y="0"/>
            <a:ext cx="11064949"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blipFill dpi="0" rotWithShape="1">
            <a:blip r:embed="rId3">
              <a:alphaModFix/>
            </a:blip>
            <a:srcRect/>
            <a:stretch>
              <a:fillRect/>
            </a:stretch>
          </a:bli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a:t>CLICK TO EDIT </a:t>
            </a:r>
            <a:br>
              <a:rPr lang="en-US"/>
            </a:br>
            <a:r>
              <a:rPr lang="en-US"/>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96207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0"/>
            <a:ext cx="3065929" cy="687051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16" name="Picture 15">
            <a:extLst>
              <a:ext uri="{FF2B5EF4-FFF2-40B4-BE49-F238E27FC236}">
                <a16:creationId xmlns:a16="http://schemas.microsoft.com/office/drawing/2014/main" id="{1ADF59AD-F9AF-A644-84B0-1F632F441CAC}"/>
              </a:ext>
            </a:extLst>
          </p:cNvPr>
          <p:cNvPicPr>
            <a:picLocks noChangeAspect="1"/>
          </p:cNvPicPr>
          <p:nvPr userDrawn="1"/>
        </p:nvPicPr>
        <p:blipFill>
          <a:blip r:embed="rId2"/>
          <a:stretch>
            <a:fillRect/>
          </a:stretch>
        </p:blipFill>
        <p:spPr>
          <a:xfrm>
            <a:off x="838200" y="6353489"/>
            <a:ext cx="1387613" cy="367986"/>
          </a:xfrm>
          <a:prstGeom prst="rect">
            <a:avLst/>
          </a:prstGeom>
        </p:spPr>
      </p:pic>
      <p:sp>
        <p:nvSpPr>
          <p:cNvPr id="20" name="TextBox 19">
            <a:extLst>
              <a:ext uri="{FF2B5EF4-FFF2-40B4-BE49-F238E27FC236}">
                <a16:creationId xmlns:a16="http://schemas.microsoft.com/office/drawing/2014/main" id="{8CE390AD-2706-2C49-8570-1F159BD3BC6D}"/>
              </a:ext>
            </a:extLst>
          </p:cNvPr>
          <p:cNvSpPr txBox="1"/>
          <p:nvPr userDrawn="1"/>
        </p:nvSpPr>
        <p:spPr>
          <a:xfrm>
            <a:off x="4038600" y="2538008"/>
            <a:ext cx="7660008" cy="1708160"/>
          </a:xfrm>
          <a:prstGeom prst="rect">
            <a:avLst/>
          </a:prstGeom>
          <a:noFill/>
        </p:spPr>
        <p:txBody>
          <a:bodyPr wrap="square" rtlCol="0">
            <a:spAutoFit/>
          </a:bodyPr>
          <a:lstStyle/>
          <a:p>
            <a:r>
              <a:rPr lang="en-US" sz="2000" b="1">
                <a:solidFill>
                  <a:schemeClr val="accent1"/>
                </a:solidFill>
              </a:rPr>
              <a:t>America’s Voice for Community Health Care</a:t>
            </a:r>
            <a:br>
              <a:rPr lang="en-US" sz="2000" b="1">
                <a:solidFill>
                  <a:schemeClr val="tx2"/>
                </a:solidFill>
              </a:rPr>
            </a:br>
            <a:endParaRPr lang="en-US" sz="500" b="1">
              <a:solidFill>
                <a:schemeClr val="tx2"/>
              </a:solidFill>
            </a:endParaRPr>
          </a:p>
          <a:p>
            <a:r>
              <a:rPr lang="en-US" sz="200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p:cNvSpPr>
          <p:nvPr>
            <p:ph type="pic" sz="quarter" idx="24" hasCustomPrompt="1"/>
          </p:nvPr>
        </p:nvSpPr>
        <p:spPr>
          <a:xfrm>
            <a:off x="3064014" y="4586990"/>
            <a:ext cx="3038156" cy="2271009"/>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buNone/>
              <a:defRPr lang="en-US" sz="800" b="1">
                <a:solidFill>
                  <a:schemeClr val="lt1"/>
                </a:solidFill>
              </a:defRPr>
            </a:lvl1pPr>
          </a:lstStyle>
          <a:p>
            <a:pPr lvl="0" algn="ctr"/>
            <a:r>
              <a:rPr lang="en-US"/>
              <a:t> </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Picture Placeholder 2">
            <a:extLst>
              <a:ext uri="{FF2B5EF4-FFF2-40B4-BE49-F238E27FC236}">
                <a16:creationId xmlns:a16="http://schemas.microsoft.com/office/drawing/2014/main" id="{5D0CBF80-6EEB-E741-968D-4D7B063A8B5C}"/>
              </a:ext>
            </a:extLst>
          </p:cNvPr>
          <p:cNvSpPr>
            <a:spLocks noGrp="1"/>
          </p:cNvSpPr>
          <p:nvPr>
            <p:ph type="pic" sz="quarter" idx="25" hasCustomPrompt="1"/>
          </p:nvPr>
        </p:nvSpPr>
        <p:spPr>
          <a:xfrm>
            <a:off x="6102170" y="4586990"/>
            <a:ext cx="3038156" cy="2271009"/>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buNone/>
              <a:defRPr lang="en-US" sz="800" b="1">
                <a:solidFill>
                  <a:schemeClr val="lt1"/>
                </a:solidFill>
              </a:defRPr>
            </a:lvl1pPr>
          </a:lstStyle>
          <a:p>
            <a:pPr lvl="0" algn="ctr"/>
            <a:r>
              <a:rPr lang="en-US"/>
              <a:t> </a:t>
            </a:r>
          </a:p>
        </p:txBody>
      </p:sp>
      <p:sp>
        <p:nvSpPr>
          <p:cNvPr id="40" name="Picture Placeholder 2">
            <a:extLst>
              <a:ext uri="{FF2B5EF4-FFF2-40B4-BE49-F238E27FC236}">
                <a16:creationId xmlns:a16="http://schemas.microsoft.com/office/drawing/2014/main" id="{DDFBFF8F-D3DE-2F4B-B820-78D84657B1C5}"/>
              </a:ext>
            </a:extLst>
          </p:cNvPr>
          <p:cNvSpPr>
            <a:spLocks noGrp="1"/>
          </p:cNvSpPr>
          <p:nvPr>
            <p:ph type="pic" sz="quarter" idx="26" hasCustomPrompt="1"/>
          </p:nvPr>
        </p:nvSpPr>
        <p:spPr>
          <a:xfrm>
            <a:off x="9153844" y="4586990"/>
            <a:ext cx="3038156" cy="2271009"/>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marL="0" indent="0">
              <a:buNone/>
              <a:defRPr lang="en-US" sz="800" b="1">
                <a:solidFill>
                  <a:schemeClr val="lt1"/>
                </a:solidFill>
              </a:defRPr>
            </a:lvl1pPr>
          </a:lstStyle>
          <a:p>
            <a:pPr lvl="0" algn="ctr"/>
            <a:r>
              <a:rPr lang="en-US"/>
              <a:t> </a:t>
            </a:r>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773511" y="764906"/>
            <a:ext cx="3172428" cy="1353576"/>
          </a:xfrm>
          <a:prstGeom prst="rect">
            <a:avLst/>
          </a:prstGeom>
          <a:noFill/>
        </p:spPr>
        <p:txBody>
          <a:bodyPr wrap="square"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35994897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50"/>
            <a:ext cx="2743200" cy="365125"/>
          </a:xfrm>
          <a:prstGeom prst="rect">
            <a:avLst/>
          </a:prstGeom>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1752600" y="2726499"/>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1004407" y="2642519"/>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1752600" y="3810582"/>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1004407" y="3726602"/>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 Placeholder 2">
            <a:extLst>
              <a:ext uri="{FF2B5EF4-FFF2-40B4-BE49-F238E27FC236}">
                <a16:creationId xmlns:a16="http://schemas.microsoft.com/office/drawing/2014/main" id="{C8A38874-6875-814E-A65E-3452799A8422}"/>
              </a:ext>
            </a:extLst>
          </p:cNvPr>
          <p:cNvSpPr>
            <a:spLocks noGrp="1"/>
          </p:cNvSpPr>
          <p:nvPr>
            <p:ph type="body" idx="26" hasCustomPrompt="1"/>
          </p:nvPr>
        </p:nvSpPr>
        <p:spPr>
          <a:xfrm>
            <a:off x="1752600" y="4941799"/>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&lt;Insert Title 6 Here&gt; </a:t>
            </a:r>
          </a:p>
        </p:txBody>
      </p:sp>
      <p:sp>
        <p:nvSpPr>
          <p:cNvPr id="96" name="Oval 95">
            <a:extLst>
              <a:ext uri="{FF2B5EF4-FFF2-40B4-BE49-F238E27FC236}">
                <a16:creationId xmlns:a16="http://schemas.microsoft.com/office/drawing/2014/main" id="{A452A535-F780-D640-87F1-D9AA91982B91}"/>
              </a:ext>
            </a:extLst>
          </p:cNvPr>
          <p:cNvSpPr/>
          <p:nvPr userDrawn="1"/>
        </p:nvSpPr>
        <p:spPr>
          <a:xfrm>
            <a:off x="1004407" y="4857819"/>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4038600" y="6356350"/>
            <a:ext cx="4114800" cy="365125"/>
          </a:xfrm>
          <a:prstGeom prst="rect">
            <a:avLst/>
          </a:prstGeom>
        </p:spPr>
        <p:txBody>
          <a:bodyPr/>
          <a:lstStyle/>
          <a:p>
            <a:r>
              <a:rPr lang="en-US" err="1"/>
              <a:t>www.nachc.org</a:t>
            </a:r>
            <a:endParaRPr lang="en-US"/>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773511" y="624979"/>
            <a:ext cx="4423522"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INSERT AGENDA NAME HERE</a:t>
            </a:r>
            <a:endParaRPr lang="ru-RU"/>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1176691" y="2839319"/>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a:t>
            </a:r>
          </a:p>
        </p:txBody>
      </p:sp>
      <p:sp>
        <p:nvSpPr>
          <p:cNvPr id="94" name="Text Placeholder 2">
            <a:extLst>
              <a:ext uri="{FF2B5EF4-FFF2-40B4-BE49-F238E27FC236}">
                <a16:creationId xmlns:a16="http://schemas.microsoft.com/office/drawing/2014/main" id="{7485517D-583A-1F4E-9956-691CA0A7F8C7}"/>
              </a:ext>
            </a:extLst>
          </p:cNvPr>
          <p:cNvSpPr>
            <a:spLocks noGrp="1"/>
          </p:cNvSpPr>
          <p:nvPr>
            <p:ph type="body" idx="25" hasCustomPrompt="1"/>
          </p:nvPr>
        </p:nvSpPr>
        <p:spPr>
          <a:xfrm>
            <a:off x="1176691" y="3923402"/>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a:t>
            </a:r>
          </a:p>
        </p:txBody>
      </p:sp>
      <p:sp>
        <p:nvSpPr>
          <p:cNvPr id="97" name="Text Placeholder 2">
            <a:extLst>
              <a:ext uri="{FF2B5EF4-FFF2-40B4-BE49-F238E27FC236}">
                <a16:creationId xmlns:a16="http://schemas.microsoft.com/office/drawing/2014/main" id="{3A7FCE02-F29C-4E4D-87CA-8ACCB7925FF0}"/>
              </a:ext>
            </a:extLst>
          </p:cNvPr>
          <p:cNvSpPr>
            <a:spLocks noGrp="1"/>
          </p:cNvSpPr>
          <p:nvPr>
            <p:ph type="body" idx="27" hasCustomPrompt="1"/>
          </p:nvPr>
        </p:nvSpPr>
        <p:spPr>
          <a:xfrm>
            <a:off x="1176691" y="5054619"/>
            <a:ext cx="411846" cy="306110"/>
          </a:xfrm>
          <a:prstGeom prst="rect">
            <a:avLst/>
          </a:prstGeom>
        </p:spPr>
        <p:txBody>
          <a:bodyPr anchor="ctr">
            <a:normAutofit/>
          </a:bodyPr>
          <a:lstStyle>
            <a:lvl1pPr marL="0" indent="0">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a:t>
            </a:r>
          </a:p>
        </p:txBody>
      </p:sp>
    </p:spTree>
    <p:extLst>
      <p:ext uri="{BB962C8B-B14F-4D97-AF65-F5344CB8AC3E}">
        <p14:creationId xmlns:p14="http://schemas.microsoft.com/office/powerpoint/2010/main" val="566489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A243912-548D-8D4A-B1B0-7ABD4709DCAA}"/>
              </a:ext>
            </a:extLst>
          </p:cNvPr>
          <p:cNvPicPr>
            <a:picLocks noChangeAspect="1"/>
          </p:cNvPicPr>
          <p:nvPr userDrawn="1"/>
        </p:nvPicPr>
        <p:blipFill>
          <a:blip r:embed="rId2"/>
          <a:stretch>
            <a:fillRect/>
          </a:stretch>
        </p:blipFill>
        <p:spPr>
          <a:xfrm>
            <a:off x="313304" y="457200"/>
            <a:ext cx="2128238" cy="564394"/>
          </a:xfrm>
          <a:prstGeom prst="rect">
            <a:avLst/>
          </a:prstGeom>
        </p:spPr>
      </p:pic>
      <p:sp>
        <p:nvSpPr>
          <p:cNvPr id="9" name="Rectangle 3">
            <a:extLst>
              <a:ext uri="{FF2B5EF4-FFF2-40B4-BE49-F238E27FC236}">
                <a16:creationId xmlns:a16="http://schemas.microsoft.com/office/drawing/2014/main" id="{71E0BEB1-0522-6240-8F95-65D4A14FD620}"/>
              </a:ext>
            </a:extLst>
          </p:cNvPr>
          <p:cNvSpPr/>
          <p:nvPr userDrawn="1"/>
        </p:nvSpPr>
        <p:spPr>
          <a:xfrm>
            <a:off x="2441542" y="0"/>
            <a:ext cx="9766407" cy="6867426"/>
          </a:xfrm>
          <a:custGeom>
            <a:avLst/>
            <a:gdLst>
              <a:gd name="connsiteX0" fmla="*/ 0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0 w 9151049"/>
              <a:gd name="connsiteY4" fmla="*/ 0 h 6858000"/>
              <a:gd name="connsiteX0" fmla="*/ 2931736 w 9151049"/>
              <a:gd name="connsiteY0" fmla="*/ 0 h 6858000"/>
              <a:gd name="connsiteX1" fmla="*/ 9151049 w 9151049"/>
              <a:gd name="connsiteY1" fmla="*/ 0 h 6858000"/>
              <a:gd name="connsiteX2" fmla="*/ 9151049 w 9151049"/>
              <a:gd name="connsiteY2" fmla="*/ 6858000 h 6858000"/>
              <a:gd name="connsiteX3" fmla="*/ 0 w 9151049"/>
              <a:gd name="connsiteY3" fmla="*/ 6858000 h 6858000"/>
              <a:gd name="connsiteX4" fmla="*/ 2931736 w 9151049"/>
              <a:gd name="connsiteY4" fmla="*/ 0 h 6858000"/>
              <a:gd name="connsiteX0" fmla="*/ 2846895 w 9066208"/>
              <a:gd name="connsiteY0" fmla="*/ 0 h 6867426"/>
              <a:gd name="connsiteX1" fmla="*/ 9066208 w 9066208"/>
              <a:gd name="connsiteY1" fmla="*/ 0 h 6867426"/>
              <a:gd name="connsiteX2" fmla="*/ 9066208 w 9066208"/>
              <a:gd name="connsiteY2" fmla="*/ 6858000 h 6867426"/>
              <a:gd name="connsiteX3" fmla="*/ 0 w 9066208"/>
              <a:gd name="connsiteY3" fmla="*/ 6867426 h 6867426"/>
              <a:gd name="connsiteX4" fmla="*/ 2846895 w 9066208"/>
              <a:gd name="connsiteY4" fmla="*/ 0 h 6867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6208" h="6867426">
                <a:moveTo>
                  <a:pt x="2846895" y="0"/>
                </a:moveTo>
                <a:lnTo>
                  <a:pt x="9066208" y="0"/>
                </a:lnTo>
                <a:lnTo>
                  <a:pt x="9066208" y="6858000"/>
                </a:lnTo>
                <a:lnTo>
                  <a:pt x="0" y="6867426"/>
                </a:lnTo>
                <a:lnTo>
                  <a:pt x="2846895" y="0"/>
                </a:lnTo>
                <a:close/>
              </a:path>
            </a:pathLst>
          </a:cu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Subtitle 2"/>
          <p:cNvSpPr>
            <a:spLocks noGrp="1"/>
          </p:cNvSpPr>
          <p:nvPr>
            <p:ph type="subTitle" idx="1"/>
          </p:nvPr>
        </p:nvSpPr>
        <p:spPr>
          <a:xfrm>
            <a:off x="5369118" y="5072463"/>
            <a:ext cx="56109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p:cNvSpPr>
            <a:spLocks noGrp="1"/>
          </p:cNvSpPr>
          <p:nvPr>
            <p:ph type="ctrTitle" hasCustomPrompt="1"/>
          </p:nvPr>
        </p:nvSpPr>
        <p:spPr>
          <a:xfrm>
            <a:off x="5369118" y="2657061"/>
            <a:ext cx="6780618" cy="2387600"/>
          </a:xfrm>
          <a:prstGeom prst="rect">
            <a:avLst/>
          </a:prstGeom>
        </p:spPr>
        <p:txBody>
          <a:bodyPr anchor="b"/>
          <a:lstStyle>
            <a:lvl1pPr algn="l">
              <a:defRPr sz="6000" b="1">
                <a:solidFill>
                  <a:schemeClr val="tx2"/>
                </a:solidFill>
              </a:defRPr>
            </a:lvl1pPr>
          </a:lstStyle>
          <a:p>
            <a:r>
              <a:rPr lang="en-US"/>
              <a:t>CLICK TO EDIT </a:t>
            </a:r>
            <a:br>
              <a:rPr lang="en-US"/>
            </a:br>
            <a:r>
              <a:rPr lang="en-US"/>
              <a:t>MASTER TITLE STYLE</a:t>
            </a:r>
          </a:p>
        </p:txBody>
      </p:sp>
      <p:sp>
        <p:nvSpPr>
          <p:cNvPr id="23" name="Parallelogram 21">
            <a:extLst>
              <a:ext uri="{FF2B5EF4-FFF2-40B4-BE49-F238E27FC236}">
                <a16:creationId xmlns:a16="http://schemas.microsoft.com/office/drawing/2014/main" id="{527BD3E8-99A0-854E-84B3-1127B103B9D6}"/>
              </a:ext>
            </a:extLst>
          </p:cNvPr>
          <p:cNvSpPr/>
          <p:nvPr userDrawn="1"/>
        </p:nvSpPr>
        <p:spPr>
          <a:xfrm rot="780000">
            <a:off x="3057734" y="-341262"/>
            <a:ext cx="2186433" cy="7539728"/>
          </a:xfrm>
          <a:custGeom>
            <a:avLst/>
            <a:gdLst>
              <a:gd name="connsiteX0" fmla="*/ 0 w 1216152"/>
              <a:gd name="connsiteY0" fmla="*/ 1646338 h 1646338"/>
              <a:gd name="connsiteX1" fmla="*/ 304038 w 1216152"/>
              <a:gd name="connsiteY1" fmla="*/ 0 h 1646338"/>
              <a:gd name="connsiteX2" fmla="*/ 1216152 w 1216152"/>
              <a:gd name="connsiteY2" fmla="*/ 0 h 1646338"/>
              <a:gd name="connsiteX3" fmla="*/ 912114 w 1216152"/>
              <a:gd name="connsiteY3" fmla="*/ 1646338 h 1646338"/>
              <a:gd name="connsiteX4" fmla="*/ 0 w 1216152"/>
              <a:gd name="connsiteY4" fmla="*/ 1646338 h 1646338"/>
              <a:gd name="connsiteX0" fmla="*/ 0 w 1216152"/>
              <a:gd name="connsiteY0" fmla="*/ 4735503 h 4735503"/>
              <a:gd name="connsiteX1" fmla="*/ 867482 w 1216152"/>
              <a:gd name="connsiteY1" fmla="*/ 0 h 4735503"/>
              <a:gd name="connsiteX2" fmla="*/ 1216152 w 1216152"/>
              <a:gd name="connsiteY2" fmla="*/ 3089165 h 4735503"/>
              <a:gd name="connsiteX3" fmla="*/ 912114 w 1216152"/>
              <a:gd name="connsiteY3" fmla="*/ 4735503 h 4735503"/>
              <a:gd name="connsiteX4" fmla="*/ 0 w 1216152"/>
              <a:gd name="connsiteY4" fmla="*/ 4735503 h 4735503"/>
              <a:gd name="connsiteX0" fmla="*/ 0 w 1835762"/>
              <a:gd name="connsiteY0" fmla="*/ 4968288 h 4968288"/>
              <a:gd name="connsiteX1" fmla="*/ 867482 w 1835762"/>
              <a:gd name="connsiteY1" fmla="*/ 232785 h 4968288"/>
              <a:gd name="connsiteX2" fmla="*/ 1835762 w 1835762"/>
              <a:gd name="connsiteY2" fmla="*/ 0 h 4968288"/>
              <a:gd name="connsiteX3" fmla="*/ 912114 w 1835762"/>
              <a:gd name="connsiteY3" fmla="*/ 4968288 h 4968288"/>
              <a:gd name="connsiteX4" fmla="*/ 0 w 1835762"/>
              <a:gd name="connsiteY4" fmla="*/ 4968288 h 4968288"/>
              <a:gd name="connsiteX0" fmla="*/ 0 w 2336886"/>
              <a:gd name="connsiteY0" fmla="*/ 7594976 h 7594976"/>
              <a:gd name="connsiteX1" fmla="*/ 1368606 w 2336886"/>
              <a:gd name="connsiteY1" fmla="*/ 232785 h 7594976"/>
              <a:gd name="connsiteX2" fmla="*/ 2336886 w 2336886"/>
              <a:gd name="connsiteY2" fmla="*/ 0 h 7594976"/>
              <a:gd name="connsiteX3" fmla="*/ 1413238 w 2336886"/>
              <a:gd name="connsiteY3" fmla="*/ 4968288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886"/>
              <a:gd name="connsiteY0" fmla="*/ 7594976 h 7594976"/>
              <a:gd name="connsiteX1" fmla="*/ 1368606 w 2336886"/>
              <a:gd name="connsiteY1" fmla="*/ 232785 h 7594976"/>
              <a:gd name="connsiteX2" fmla="*/ 2336886 w 2336886"/>
              <a:gd name="connsiteY2" fmla="*/ 0 h 7594976"/>
              <a:gd name="connsiteX3" fmla="*/ 968279 w 2336886"/>
              <a:gd name="connsiteY3" fmla="*/ 7362191 h 7594976"/>
              <a:gd name="connsiteX4" fmla="*/ 0 w 2336886"/>
              <a:gd name="connsiteY4" fmla="*/ 7594976 h 7594976"/>
              <a:gd name="connsiteX0" fmla="*/ 0 w 2336512"/>
              <a:gd name="connsiteY0" fmla="*/ 7574264 h 7574264"/>
              <a:gd name="connsiteX1" fmla="*/ 1368232 w 2336512"/>
              <a:gd name="connsiteY1" fmla="*/ 232785 h 7574264"/>
              <a:gd name="connsiteX2" fmla="*/ 2336512 w 2336512"/>
              <a:gd name="connsiteY2" fmla="*/ 0 h 7574264"/>
              <a:gd name="connsiteX3" fmla="*/ 967905 w 2336512"/>
              <a:gd name="connsiteY3" fmla="*/ 7362191 h 7574264"/>
              <a:gd name="connsiteX4" fmla="*/ 0 w 2336512"/>
              <a:gd name="connsiteY4" fmla="*/ 7574264 h 7574264"/>
              <a:gd name="connsiteX0" fmla="*/ 0 w 2339147"/>
              <a:gd name="connsiteY0" fmla="*/ 7585185 h 7585185"/>
              <a:gd name="connsiteX1" fmla="*/ 1370867 w 2339147"/>
              <a:gd name="connsiteY1" fmla="*/ 232785 h 7585185"/>
              <a:gd name="connsiteX2" fmla="*/ 2339147 w 2339147"/>
              <a:gd name="connsiteY2" fmla="*/ 0 h 7585185"/>
              <a:gd name="connsiteX3" fmla="*/ 970540 w 2339147"/>
              <a:gd name="connsiteY3" fmla="*/ 7362191 h 7585185"/>
              <a:gd name="connsiteX4" fmla="*/ 0 w 2339147"/>
              <a:gd name="connsiteY4" fmla="*/ 7585185 h 7585185"/>
              <a:gd name="connsiteX0" fmla="*/ 0 w 2339147"/>
              <a:gd name="connsiteY0" fmla="*/ 7585185 h 7585185"/>
              <a:gd name="connsiteX1" fmla="*/ 1092255 w 2339147"/>
              <a:gd name="connsiteY1" fmla="*/ 307308 h 7585185"/>
              <a:gd name="connsiteX2" fmla="*/ 2339147 w 2339147"/>
              <a:gd name="connsiteY2" fmla="*/ 0 h 7585185"/>
              <a:gd name="connsiteX3" fmla="*/ 970540 w 2339147"/>
              <a:gd name="connsiteY3" fmla="*/ 7362191 h 7585185"/>
              <a:gd name="connsiteX4" fmla="*/ 0 w 2339147"/>
              <a:gd name="connsiteY4" fmla="*/ 7585185 h 7585185"/>
              <a:gd name="connsiteX0" fmla="*/ 0 w 2186433"/>
              <a:gd name="connsiteY0" fmla="*/ 7539728 h 7539728"/>
              <a:gd name="connsiteX1" fmla="*/ 1092255 w 2186433"/>
              <a:gd name="connsiteY1" fmla="*/ 261851 h 7539728"/>
              <a:gd name="connsiteX2" fmla="*/ 2186433 w 2186433"/>
              <a:gd name="connsiteY2" fmla="*/ 0 h 7539728"/>
              <a:gd name="connsiteX3" fmla="*/ 970540 w 2186433"/>
              <a:gd name="connsiteY3" fmla="*/ 7316734 h 7539728"/>
              <a:gd name="connsiteX4" fmla="*/ 0 w 2186433"/>
              <a:gd name="connsiteY4" fmla="*/ 7539728 h 7539728"/>
              <a:gd name="connsiteX0" fmla="*/ 0 w 2186433"/>
              <a:gd name="connsiteY0" fmla="*/ 7539728 h 7539728"/>
              <a:gd name="connsiteX1" fmla="*/ 1097872 w 2186433"/>
              <a:gd name="connsiteY1" fmla="*/ 252863 h 7539728"/>
              <a:gd name="connsiteX2" fmla="*/ 2186433 w 2186433"/>
              <a:gd name="connsiteY2" fmla="*/ 0 h 7539728"/>
              <a:gd name="connsiteX3" fmla="*/ 970540 w 2186433"/>
              <a:gd name="connsiteY3" fmla="*/ 7316734 h 7539728"/>
              <a:gd name="connsiteX4" fmla="*/ 0 w 2186433"/>
              <a:gd name="connsiteY4" fmla="*/ 7539728 h 75397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6433" h="7539728">
                <a:moveTo>
                  <a:pt x="0" y="7539728"/>
                </a:moveTo>
                <a:lnTo>
                  <a:pt x="1097872" y="252863"/>
                </a:lnTo>
                <a:lnTo>
                  <a:pt x="2186433" y="0"/>
                </a:lnTo>
                <a:cubicBezTo>
                  <a:pt x="1730231" y="2454064"/>
                  <a:pt x="958942" y="7304119"/>
                  <a:pt x="970540" y="7316734"/>
                </a:cubicBezTo>
                <a:lnTo>
                  <a:pt x="0" y="753972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1529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643322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6433220"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SECTION</a:t>
            </a:r>
            <a:br>
              <a:rPr lang="en-US"/>
            </a:br>
            <a:r>
              <a:rPr lang="en-US"/>
              <a:t>NAME</a:t>
            </a:r>
            <a:endParaRPr lang="ru-RU"/>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6433220" y="2539926"/>
            <a:ext cx="4667171" cy="2946474"/>
          </a:xfrm>
          <a:prstGeom prst="rect">
            <a:avLst/>
          </a:prstGeom>
        </p:spPr>
        <p:txBody>
          <a:bodyPr>
            <a:normAutofit/>
          </a:bodyPr>
          <a:lstStyle>
            <a:lvl1pPr>
              <a:lnSpc>
                <a:spcPct val="100000"/>
              </a:lnSpc>
              <a:defRPr lang="en-US" sz="2000" b="0" i="0" baseline="0" dirty="0">
                <a:solidFill>
                  <a:schemeClr val="tx2"/>
                </a:solidFill>
                <a:latin typeface="+mn-lt"/>
                <a:ea typeface="Tahoma" charset="0"/>
                <a:cs typeface="Tahoma" charset="0"/>
              </a:defRPr>
            </a:lvl1pPr>
          </a:lstStyle>
          <a:p>
            <a:pPr marL="228600" lvl="0" indent="-228600">
              <a:lnSpc>
                <a:spcPct val="150000"/>
              </a:lnSpc>
            </a:pPr>
            <a:r>
              <a:rPr lang="en-US"/>
              <a:t>Body text should be 20 pt. Calibri font, 20 point font. </a:t>
            </a:r>
          </a:p>
          <a:p>
            <a:pPr marL="228600" lvl="0" indent="-228600">
              <a:lnSpc>
                <a:spcPct val="150000"/>
              </a:lnSpc>
            </a:pPr>
            <a:r>
              <a:rPr lang="en-US"/>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1" y="0"/>
            <a:ext cx="50929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5092995" y="0"/>
            <a:ext cx="3615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6433220" y="6088780"/>
            <a:ext cx="3157347" cy="769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6527005" y="6223407"/>
            <a:ext cx="2872176" cy="414897"/>
          </a:xfrm>
          <a:prstGeom prst="rect">
            <a:avLst/>
          </a:prstGeom>
        </p:spPr>
        <p:txBody>
          <a:bodyPr anchor="ctr">
            <a:noAutofit/>
          </a:bodyPr>
          <a:lstStyle>
            <a:lvl1pPr>
              <a:defRPr lang="en-US" sz="1600" b="1" i="0" baseline="0" dirty="0">
                <a:solidFill>
                  <a:schemeClr val="bg1"/>
                </a:solidFill>
                <a:latin typeface="+mj-lt"/>
                <a:ea typeface="Tahoma" charset="0"/>
                <a:cs typeface="Tahoma" charset="0"/>
              </a:defRPr>
            </a:lvl1pPr>
          </a:lstStyle>
          <a:p>
            <a:pPr marL="0" lvl="0" indent="0">
              <a:lnSpc>
                <a:spcPct val="150000"/>
              </a:lnSpc>
              <a:buNone/>
            </a:pPr>
            <a:r>
              <a:rPr lang="en-US"/>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10569284" y="6356350"/>
            <a:ext cx="7845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Tree>
    <p:extLst>
      <p:ext uri="{BB962C8B-B14F-4D97-AF65-F5344CB8AC3E}">
        <p14:creationId xmlns:p14="http://schemas.microsoft.com/office/powerpoint/2010/main" val="2745736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err="1"/>
              <a:t>www.nachc.org</a:t>
            </a: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ONE COLUMN </a:t>
            </a:r>
            <a:br>
              <a:rPr lang="en-US"/>
            </a:br>
            <a:r>
              <a:rPr lang="en-US"/>
              <a:t>LAYOUT</a:t>
            </a:r>
            <a:endParaRPr lang="ru-RU"/>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20 pt. Calibri font, </a:t>
            </a:r>
            <a:br>
              <a:rPr lang="en-US"/>
            </a:br>
            <a:r>
              <a:rPr lang="en-US"/>
              <a:t>20 point font. </a:t>
            </a:r>
          </a:p>
        </p:txBody>
      </p:sp>
    </p:spTree>
    <p:extLst>
      <p:ext uri="{BB962C8B-B14F-4D97-AF65-F5344CB8AC3E}">
        <p14:creationId xmlns:p14="http://schemas.microsoft.com/office/powerpoint/2010/main" val="2421920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TWO COLUMN </a:t>
            </a:r>
            <a:br>
              <a:rPr lang="en-US"/>
            </a:br>
            <a:r>
              <a:rPr lang="en-US"/>
              <a:t>LAYOUT</a:t>
            </a:r>
            <a:endParaRPr lang="ru-RU"/>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a:t>
            </a:r>
            <a:br>
              <a:rPr lang="en-US"/>
            </a:br>
            <a:r>
              <a:rPr lang="en-US"/>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391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PRESENTER</a:t>
            </a:r>
            <a:br>
              <a:rPr lang="en-US"/>
            </a:br>
            <a:r>
              <a:rPr lang="en-US"/>
              <a:t>SLIDE</a:t>
            </a:r>
            <a:endParaRPr lang="ru-RU"/>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a:t>
            </a:r>
            <a:br>
              <a:rPr lang="en-US"/>
            </a:br>
            <a:r>
              <a:rPr lang="en-US"/>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6096000" y="19084"/>
            <a:ext cx="6044723" cy="683891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Tree>
    <p:extLst>
      <p:ext uri="{BB962C8B-B14F-4D97-AF65-F5344CB8AC3E}">
        <p14:creationId xmlns:p14="http://schemas.microsoft.com/office/powerpoint/2010/main" val="1050769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err="1"/>
              <a:t>www.nachc.org</a:t>
            </a:r>
            <a:endParaRPr lang="en-US"/>
          </a:p>
        </p:txBody>
      </p:sp>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TABLE </a:t>
            </a:r>
            <a:br>
              <a:rPr lang="en-US"/>
            </a:br>
            <a:r>
              <a:rPr lang="en-US"/>
              <a:t>SLIDE</a:t>
            </a:r>
            <a:endParaRPr lang="ru-RU"/>
          </a:p>
        </p:txBody>
      </p:sp>
    </p:spTree>
    <p:extLst>
      <p:ext uri="{BB962C8B-B14F-4D97-AF65-F5344CB8AC3E}">
        <p14:creationId xmlns:p14="http://schemas.microsoft.com/office/powerpoint/2010/main" val="3839429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mparison Slide">
    <p:spTree>
      <p:nvGrpSpPr>
        <p:cNvPr id="1" name=""/>
        <p:cNvGrpSpPr/>
        <p:nvPr/>
      </p:nvGrpSpPr>
      <p:grpSpPr>
        <a:xfrm>
          <a:off x="0" y="0"/>
          <a:ext cx="0" cy="0"/>
          <a:chOff x="0" y="0"/>
          <a:chExt cx="0" cy="0"/>
        </a:xfrm>
      </p:grpSpPr>
      <p:grpSp>
        <p:nvGrpSpPr>
          <p:cNvPr id="17" name="Группа 9">
            <a:extLst>
              <a:ext uri="{FF2B5EF4-FFF2-40B4-BE49-F238E27FC236}">
                <a16:creationId xmlns:a16="http://schemas.microsoft.com/office/drawing/2014/main" id="{E6C05026-895D-8B4C-80B9-FEF037B85683}"/>
              </a:ext>
            </a:extLst>
          </p:cNvPr>
          <p:cNvGrpSpPr/>
          <p:nvPr userDrawn="1"/>
        </p:nvGrpSpPr>
        <p:grpSpPr>
          <a:xfrm rot="10800000">
            <a:off x="4358080" y="-5996"/>
            <a:ext cx="3401854" cy="6858794"/>
            <a:chOff x="8704213" y="1"/>
            <a:chExt cx="6873750" cy="13717588"/>
          </a:xfrm>
        </p:grpSpPr>
        <p:sp>
          <p:nvSpPr>
            <p:cNvPr id="18" name="Прямоугольник 15">
              <a:extLst>
                <a:ext uri="{FF2B5EF4-FFF2-40B4-BE49-F238E27FC236}">
                  <a16:creationId xmlns:a16="http://schemas.microsoft.com/office/drawing/2014/main" id="{74A81914-97BD-DE48-84AD-3536981601AD}"/>
                </a:ext>
              </a:extLst>
            </p:cNvPr>
            <p:cNvSpPr/>
            <p:nvPr/>
          </p:nvSpPr>
          <p:spPr>
            <a:xfrm flipH="1">
              <a:off x="8714458" y="1"/>
              <a:ext cx="6863505" cy="6870789"/>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9" name="Прямоугольник 16">
              <a:extLst>
                <a:ext uri="{FF2B5EF4-FFF2-40B4-BE49-F238E27FC236}">
                  <a16:creationId xmlns:a16="http://schemas.microsoft.com/office/drawing/2014/main" id="{57851DB7-D658-CE4F-A218-3B57688B1005}"/>
                </a:ext>
              </a:extLst>
            </p:cNvPr>
            <p:cNvSpPr/>
            <p:nvPr/>
          </p:nvSpPr>
          <p:spPr>
            <a:xfrm flipH="1">
              <a:off x="8704213" y="6870790"/>
              <a:ext cx="6863505" cy="6846799"/>
            </a:xfrm>
            <a:prstGeom prst="rect">
              <a:avLst/>
            </a:prstGeom>
            <a:solidFill>
              <a:srgbClr val="DDDD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grpSp>
      <p:sp>
        <p:nvSpPr>
          <p:cNvPr id="20" name="Прямоугольник 21">
            <a:extLst>
              <a:ext uri="{FF2B5EF4-FFF2-40B4-BE49-F238E27FC236}">
                <a16:creationId xmlns:a16="http://schemas.microsoft.com/office/drawing/2014/main" id="{F23DE972-A014-E346-9D13-3C8953764BBF}"/>
              </a:ext>
            </a:extLst>
          </p:cNvPr>
          <p:cNvSpPr/>
          <p:nvPr userDrawn="1"/>
        </p:nvSpPr>
        <p:spPr>
          <a:xfrm flipH="1">
            <a:off x="-1" y="0"/>
            <a:ext cx="4347936" cy="3429000"/>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1" name="Прямоугольник 22">
            <a:extLst>
              <a:ext uri="{FF2B5EF4-FFF2-40B4-BE49-F238E27FC236}">
                <a16:creationId xmlns:a16="http://schemas.microsoft.com/office/drawing/2014/main" id="{D9C9AA88-4EC3-5043-AC93-3FD9E681E84B}"/>
              </a:ext>
            </a:extLst>
          </p:cNvPr>
          <p:cNvSpPr/>
          <p:nvPr userDrawn="1"/>
        </p:nvSpPr>
        <p:spPr>
          <a:xfrm flipH="1">
            <a:off x="0" y="3429001"/>
            <a:ext cx="4353008" cy="3429000"/>
          </a:xfrm>
          <a:prstGeom prst="rect">
            <a:avLst/>
          </a:prstGeom>
          <a:solidFill>
            <a:srgbClr val="DDDDD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2" name="Прямоугольник 6">
            <a:extLst>
              <a:ext uri="{FF2B5EF4-FFF2-40B4-BE49-F238E27FC236}">
                <a16:creationId xmlns:a16="http://schemas.microsoft.com/office/drawing/2014/main" id="{50B5BC94-33BA-4A48-99A8-0A15C14ECE1A}"/>
              </a:ext>
            </a:extLst>
          </p:cNvPr>
          <p:cNvSpPr/>
          <p:nvPr userDrawn="1"/>
        </p:nvSpPr>
        <p:spPr>
          <a:xfrm flipH="1">
            <a:off x="0" y="826158"/>
            <a:ext cx="164552" cy="5205684"/>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2438522" rtl="0" eaLnBrk="1" latinLnBrk="0" hangingPunct="1">
              <a:defRPr sz="4800" kern="1200">
                <a:solidFill>
                  <a:schemeClr val="lt1"/>
                </a:solidFill>
                <a:latin typeface="+mn-lt"/>
                <a:ea typeface="+mn-ea"/>
                <a:cs typeface="+mn-cs"/>
              </a:defRPr>
            </a:lvl1pPr>
            <a:lvl2pPr marL="1219261" algn="l" defTabSz="2438522" rtl="0" eaLnBrk="1" latinLnBrk="0" hangingPunct="1">
              <a:defRPr sz="4800" kern="1200">
                <a:solidFill>
                  <a:schemeClr val="lt1"/>
                </a:solidFill>
                <a:latin typeface="+mn-lt"/>
                <a:ea typeface="+mn-ea"/>
                <a:cs typeface="+mn-cs"/>
              </a:defRPr>
            </a:lvl2pPr>
            <a:lvl3pPr marL="2438522" algn="l" defTabSz="2438522" rtl="0" eaLnBrk="1" latinLnBrk="0" hangingPunct="1">
              <a:defRPr sz="4800" kern="1200">
                <a:solidFill>
                  <a:schemeClr val="lt1"/>
                </a:solidFill>
                <a:latin typeface="+mn-lt"/>
                <a:ea typeface="+mn-ea"/>
                <a:cs typeface="+mn-cs"/>
              </a:defRPr>
            </a:lvl3pPr>
            <a:lvl4pPr marL="3657783" algn="l" defTabSz="2438522" rtl="0" eaLnBrk="1" latinLnBrk="0" hangingPunct="1">
              <a:defRPr sz="4800" kern="1200">
                <a:solidFill>
                  <a:schemeClr val="lt1"/>
                </a:solidFill>
                <a:latin typeface="+mn-lt"/>
                <a:ea typeface="+mn-ea"/>
                <a:cs typeface="+mn-cs"/>
              </a:defRPr>
            </a:lvl4pPr>
            <a:lvl5pPr marL="4877044" algn="l" defTabSz="2438522" rtl="0" eaLnBrk="1" latinLnBrk="0" hangingPunct="1">
              <a:defRPr sz="4800" kern="1200">
                <a:solidFill>
                  <a:schemeClr val="lt1"/>
                </a:solidFill>
                <a:latin typeface="+mn-lt"/>
                <a:ea typeface="+mn-ea"/>
                <a:cs typeface="+mn-cs"/>
              </a:defRPr>
            </a:lvl5pPr>
            <a:lvl6pPr marL="6096305" algn="l" defTabSz="2438522" rtl="0" eaLnBrk="1" latinLnBrk="0" hangingPunct="1">
              <a:defRPr sz="4800" kern="1200">
                <a:solidFill>
                  <a:schemeClr val="lt1"/>
                </a:solidFill>
                <a:latin typeface="+mn-lt"/>
                <a:ea typeface="+mn-ea"/>
                <a:cs typeface="+mn-cs"/>
              </a:defRPr>
            </a:lvl6pPr>
            <a:lvl7pPr marL="7315566" algn="l" defTabSz="2438522" rtl="0" eaLnBrk="1" latinLnBrk="0" hangingPunct="1">
              <a:defRPr sz="4800" kern="1200">
                <a:solidFill>
                  <a:schemeClr val="lt1"/>
                </a:solidFill>
                <a:latin typeface="+mn-lt"/>
                <a:ea typeface="+mn-ea"/>
                <a:cs typeface="+mn-cs"/>
              </a:defRPr>
            </a:lvl7pPr>
            <a:lvl8pPr marL="8534827" algn="l" defTabSz="2438522" rtl="0" eaLnBrk="1" latinLnBrk="0" hangingPunct="1">
              <a:defRPr sz="4800" kern="1200">
                <a:solidFill>
                  <a:schemeClr val="lt1"/>
                </a:solidFill>
                <a:latin typeface="+mn-lt"/>
                <a:ea typeface="+mn-ea"/>
                <a:cs typeface="+mn-cs"/>
              </a:defRPr>
            </a:lvl8pPr>
            <a:lvl9pPr marL="9754088" algn="l" defTabSz="2438522" rtl="0" eaLnBrk="1" latinLnBrk="0" hangingPunct="1">
              <a:defRPr sz="4800" kern="1200">
                <a:solidFill>
                  <a:schemeClr val="lt1"/>
                </a:solidFill>
                <a:latin typeface="+mn-lt"/>
                <a:ea typeface="+mn-ea"/>
                <a:cs typeface="+mn-cs"/>
              </a:defRPr>
            </a:lvl9pPr>
          </a:lstStyle>
          <a:p>
            <a:pPr lvl="0" algn="ctr"/>
            <a:endParaRPr lang="ru-RU"/>
          </a:p>
        </p:txBody>
      </p:sp>
      <p:sp>
        <p:nvSpPr>
          <p:cNvPr id="23" name="Прямоугольник 18">
            <a:extLst>
              <a:ext uri="{FF2B5EF4-FFF2-40B4-BE49-F238E27FC236}">
                <a16:creationId xmlns:a16="http://schemas.microsoft.com/office/drawing/2014/main" id="{C7078C5C-756F-7C4F-92C6-1BAC1790B151}"/>
              </a:ext>
            </a:extLst>
          </p:cNvPr>
          <p:cNvSpPr/>
          <p:nvPr userDrawn="1"/>
        </p:nvSpPr>
        <p:spPr>
          <a:xfrm flipH="1">
            <a:off x="7754863" y="0"/>
            <a:ext cx="4414791" cy="3429672"/>
          </a:xfrm>
          <a:prstGeom prst="rect">
            <a:avLst/>
          </a:prstGeom>
          <a:solidFill>
            <a:schemeClr val="bg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24" name="Прямоугольник 19">
            <a:extLst>
              <a:ext uri="{FF2B5EF4-FFF2-40B4-BE49-F238E27FC236}">
                <a16:creationId xmlns:a16="http://schemas.microsoft.com/office/drawing/2014/main" id="{4B4D1459-27E3-0947-A308-088C7290BAEE}"/>
              </a:ext>
            </a:extLst>
          </p:cNvPr>
          <p:cNvSpPr/>
          <p:nvPr userDrawn="1"/>
        </p:nvSpPr>
        <p:spPr>
          <a:xfrm flipH="1">
            <a:off x="7754861" y="3423401"/>
            <a:ext cx="4437137" cy="3434599"/>
          </a:xfrm>
          <a:prstGeom prst="rect">
            <a:avLst/>
          </a:prstGeom>
          <a:solidFill>
            <a:schemeClr val="accent1"/>
          </a:solidFill>
          <a:ln>
            <a:noFill/>
          </a:ln>
          <a:effectLst>
            <a:outerShdw blurRad="762000" dist="2540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16" name="Текст 3">
            <a:extLst>
              <a:ext uri="{FF2B5EF4-FFF2-40B4-BE49-F238E27FC236}">
                <a16:creationId xmlns:a16="http://schemas.microsoft.com/office/drawing/2014/main" id="{F08DBDA6-04E8-784F-A219-EE4617E8A290}"/>
              </a:ext>
            </a:extLst>
          </p:cNvPr>
          <p:cNvSpPr>
            <a:spLocks noGrp="1"/>
          </p:cNvSpPr>
          <p:nvPr>
            <p:ph type="body" sz="quarter" idx="21" hasCustomPrompt="1"/>
          </p:nvPr>
        </p:nvSpPr>
        <p:spPr>
          <a:xfrm>
            <a:off x="603390"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5" name="Текст 3">
            <a:extLst>
              <a:ext uri="{FF2B5EF4-FFF2-40B4-BE49-F238E27FC236}">
                <a16:creationId xmlns:a16="http://schemas.microsoft.com/office/drawing/2014/main" id="{3C4A345F-4B46-4F4F-AF41-26C760D86133}"/>
              </a:ext>
            </a:extLst>
          </p:cNvPr>
          <p:cNvSpPr>
            <a:spLocks noGrp="1"/>
          </p:cNvSpPr>
          <p:nvPr>
            <p:ph type="body" sz="quarter" idx="22" hasCustomPrompt="1"/>
          </p:nvPr>
        </p:nvSpPr>
        <p:spPr>
          <a:xfrm>
            <a:off x="8216301" y="4079721"/>
            <a:ext cx="3224331" cy="1831982"/>
          </a:xfrm>
          <a:prstGeom prst="rect">
            <a:avLst/>
          </a:prstGeom>
        </p:spPr>
        <p:txBody>
          <a:bodyPr>
            <a:normAutofit/>
          </a:bodyPr>
          <a:lstStyle>
            <a:lvl1pPr>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6" name="Текст 3">
            <a:extLst>
              <a:ext uri="{FF2B5EF4-FFF2-40B4-BE49-F238E27FC236}">
                <a16:creationId xmlns:a16="http://schemas.microsoft.com/office/drawing/2014/main" id="{CAA10D4B-CF70-3949-A8EE-FF084D4BE073}"/>
              </a:ext>
            </a:extLst>
          </p:cNvPr>
          <p:cNvSpPr>
            <a:spLocks noGrp="1"/>
          </p:cNvSpPr>
          <p:nvPr>
            <p:ph type="body" sz="quarter" idx="23" hasCustomPrompt="1"/>
          </p:nvPr>
        </p:nvSpPr>
        <p:spPr>
          <a:xfrm>
            <a:off x="4622498"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7" name="Текст 3">
            <a:extLst>
              <a:ext uri="{FF2B5EF4-FFF2-40B4-BE49-F238E27FC236}">
                <a16:creationId xmlns:a16="http://schemas.microsoft.com/office/drawing/2014/main" id="{A44B44E9-E1F8-694E-82B2-831B0049499B}"/>
              </a:ext>
            </a:extLst>
          </p:cNvPr>
          <p:cNvSpPr>
            <a:spLocks noGrp="1"/>
          </p:cNvSpPr>
          <p:nvPr>
            <p:ph type="body" sz="quarter" idx="24" hasCustomPrompt="1"/>
          </p:nvPr>
        </p:nvSpPr>
        <p:spPr>
          <a:xfrm>
            <a:off x="8230916" y="772995"/>
            <a:ext cx="322433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8" name="Текст 3">
            <a:extLst>
              <a:ext uri="{FF2B5EF4-FFF2-40B4-BE49-F238E27FC236}">
                <a16:creationId xmlns:a16="http://schemas.microsoft.com/office/drawing/2014/main" id="{788537A6-35FC-7E4B-BC9F-ED0D40091BA4}"/>
              </a:ext>
            </a:extLst>
          </p:cNvPr>
          <p:cNvSpPr>
            <a:spLocks noGrp="1"/>
          </p:cNvSpPr>
          <p:nvPr>
            <p:ph type="body" sz="quarter" idx="25" hasCustomPrompt="1"/>
          </p:nvPr>
        </p:nvSpPr>
        <p:spPr>
          <a:xfrm>
            <a:off x="4590599" y="772995"/>
            <a:ext cx="3011681"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29" name="Текст 3">
            <a:extLst>
              <a:ext uri="{FF2B5EF4-FFF2-40B4-BE49-F238E27FC236}">
                <a16:creationId xmlns:a16="http://schemas.microsoft.com/office/drawing/2014/main" id="{9902FD71-B81F-B64F-9889-B8339E2DD79B}"/>
              </a:ext>
            </a:extLst>
          </p:cNvPr>
          <p:cNvSpPr>
            <a:spLocks noGrp="1"/>
          </p:cNvSpPr>
          <p:nvPr>
            <p:ph type="body" sz="quarter" idx="26" hasCustomPrompt="1"/>
          </p:nvPr>
        </p:nvSpPr>
        <p:spPr>
          <a:xfrm>
            <a:off x="603390" y="4079721"/>
            <a:ext cx="2979782" cy="1831982"/>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Tree>
    <p:extLst>
      <p:ext uri="{BB962C8B-B14F-4D97-AF65-F5344CB8AC3E}">
        <p14:creationId xmlns:p14="http://schemas.microsoft.com/office/powerpoint/2010/main" val="32210243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a:t>www.nachc.org</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8" name="Прямоугольник 11">
            <a:extLst>
              <a:ext uri="{FF2B5EF4-FFF2-40B4-BE49-F238E27FC236}">
                <a16:creationId xmlns:a16="http://schemas.microsoft.com/office/drawing/2014/main" id="{2CA44DD4-CF14-8443-B356-0C994D2C9EC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D00B7C0D-CE1E-9F4E-B501-5E29EDF08EF5}"/>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MEET THE TEAM</a:t>
            </a:r>
            <a:br>
              <a:rPr lang="en-US"/>
            </a:br>
            <a:r>
              <a:rPr lang="en-US"/>
              <a:t>SLIDE</a:t>
            </a:r>
            <a:endParaRPr lang="ru-RU"/>
          </a:p>
        </p:txBody>
      </p:sp>
      <p:sp>
        <p:nvSpPr>
          <p:cNvPr id="10" name="Picture Placeholder 2">
            <a:extLst>
              <a:ext uri="{FF2B5EF4-FFF2-40B4-BE49-F238E27FC236}">
                <a16:creationId xmlns:a16="http://schemas.microsoft.com/office/drawing/2014/main" id="{AA35DD95-5DCC-4044-A2D8-5EAE13F9493D}"/>
              </a:ext>
            </a:extLst>
          </p:cNvPr>
          <p:cNvSpPr>
            <a:spLocks noGrp="1"/>
          </p:cNvSpPr>
          <p:nvPr>
            <p:ph type="pic" sz="quarter" idx="24"/>
          </p:nvPr>
        </p:nvSpPr>
        <p:spPr>
          <a:xfrm>
            <a:off x="306401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1" name="Picture Placeholder 2">
            <a:extLst>
              <a:ext uri="{FF2B5EF4-FFF2-40B4-BE49-F238E27FC236}">
                <a16:creationId xmlns:a16="http://schemas.microsoft.com/office/drawing/2014/main" id="{2114B2F6-9B5E-AA44-8C1A-D4C5F667BEFE}"/>
              </a:ext>
            </a:extLst>
          </p:cNvPr>
          <p:cNvSpPr>
            <a:spLocks noGrp="1"/>
          </p:cNvSpPr>
          <p:nvPr>
            <p:ph type="pic" sz="quarter" idx="25"/>
          </p:nvPr>
        </p:nvSpPr>
        <p:spPr>
          <a:xfrm>
            <a:off x="6102170"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2" name="Picture Placeholder 2">
            <a:extLst>
              <a:ext uri="{FF2B5EF4-FFF2-40B4-BE49-F238E27FC236}">
                <a16:creationId xmlns:a16="http://schemas.microsoft.com/office/drawing/2014/main" id="{763931B8-12D9-CA4D-9AAC-FE25E377D084}"/>
              </a:ext>
            </a:extLst>
          </p:cNvPr>
          <p:cNvSpPr>
            <a:spLocks noGrp="1"/>
          </p:cNvSpPr>
          <p:nvPr>
            <p:ph type="pic" sz="quarter" idx="26"/>
          </p:nvPr>
        </p:nvSpPr>
        <p:spPr>
          <a:xfrm>
            <a:off x="9153844"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3" name="Picture Placeholder 2">
            <a:extLst>
              <a:ext uri="{FF2B5EF4-FFF2-40B4-BE49-F238E27FC236}">
                <a16:creationId xmlns:a16="http://schemas.microsoft.com/office/drawing/2014/main" id="{051A84E2-8C2C-2743-9897-3FADC6E3DA9E}"/>
              </a:ext>
            </a:extLst>
          </p:cNvPr>
          <p:cNvSpPr>
            <a:spLocks noGrp="1"/>
          </p:cNvSpPr>
          <p:nvPr>
            <p:ph type="pic" sz="quarter" idx="27"/>
          </p:nvPr>
        </p:nvSpPr>
        <p:spPr>
          <a:xfrm>
            <a:off x="1838" y="2293495"/>
            <a:ext cx="3038156" cy="2271009"/>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4" name="Текст 3">
            <a:extLst>
              <a:ext uri="{FF2B5EF4-FFF2-40B4-BE49-F238E27FC236}">
                <a16:creationId xmlns:a16="http://schemas.microsoft.com/office/drawing/2014/main" id="{EA504BDA-100C-1A41-B74F-CDF7491E5F9D}"/>
              </a:ext>
            </a:extLst>
          </p:cNvPr>
          <p:cNvSpPr>
            <a:spLocks noGrp="1"/>
          </p:cNvSpPr>
          <p:nvPr>
            <p:ph type="body" sz="quarter" idx="21" hasCustomPrompt="1"/>
          </p:nvPr>
        </p:nvSpPr>
        <p:spPr>
          <a:xfrm>
            <a:off x="273781"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a:t>Sample Text</a:t>
            </a:r>
          </a:p>
        </p:txBody>
      </p:sp>
      <p:sp>
        <p:nvSpPr>
          <p:cNvPr id="15" name="Текст 3">
            <a:extLst>
              <a:ext uri="{FF2B5EF4-FFF2-40B4-BE49-F238E27FC236}">
                <a16:creationId xmlns:a16="http://schemas.microsoft.com/office/drawing/2014/main" id="{6625AB02-8FFA-A54B-9225-5DDA333EBE23}"/>
              </a:ext>
            </a:extLst>
          </p:cNvPr>
          <p:cNvSpPr>
            <a:spLocks noGrp="1"/>
          </p:cNvSpPr>
          <p:nvPr>
            <p:ph type="body" sz="quarter" idx="28" hasCustomPrompt="1"/>
          </p:nvPr>
        </p:nvSpPr>
        <p:spPr>
          <a:xfrm>
            <a:off x="3399753"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a:t>Sample Text</a:t>
            </a:r>
          </a:p>
        </p:txBody>
      </p:sp>
      <p:sp>
        <p:nvSpPr>
          <p:cNvPr id="16" name="Текст 3">
            <a:extLst>
              <a:ext uri="{FF2B5EF4-FFF2-40B4-BE49-F238E27FC236}">
                <a16:creationId xmlns:a16="http://schemas.microsoft.com/office/drawing/2014/main" id="{5107C167-457F-CA4E-B5CB-958E00B3439B}"/>
              </a:ext>
            </a:extLst>
          </p:cNvPr>
          <p:cNvSpPr>
            <a:spLocks noGrp="1"/>
          </p:cNvSpPr>
          <p:nvPr>
            <p:ph type="body" sz="quarter" idx="29" hasCustomPrompt="1"/>
          </p:nvPr>
        </p:nvSpPr>
        <p:spPr>
          <a:xfrm>
            <a:off x="63343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a:t>Sample Text</a:t>
            </a:r>
          </a:p>
        </p:txBody>
      </p:sp>
      <p:sp>
        <p:nvSpPr>
          <p:cNvPr id="17" name="Текст 3">
            <a:extLst>
              <a:ext uri="{FF2B5EF4-FFF2-40B4-BE49-F238E27FC236}">
                <a16:creationId xmlns:a16="http://schemas.microsoft.com/office/drawing/2014/main" id="{170F710B-2FE1-7948-B7DA-AC8C57BAE2D5}"/>
              </a:ext>
            </a:extLst>
          </p:cNvPr>
          <p:cNvSpPr>
            <a:spLocks noGrp="1"/>
          </p:cNvSpPr>
          <p:nvPr>
            <p:ph type="body" sz="quarter" idx="30" hasCustomPrompt="1"/>
          </p:nvPr>
        </p:nvSpPr>
        <p:spPr>
          <a:xfrm>
            <a:off x="9534739" y="4757348"/>
            <a:ext cx="2437521" cy="548299"/>
          </a:xfrm>
          <a:prstGeom prst="rect">
            <a:avLst/>
          </a:prstGeom>
        </p:spPr>
        <p:txBody>
          <a:bodyPr>
            <a:normAutofit/>
          </a:bodyPr>
          <a:lstStyle>
            <a:lvl1pPr algn="ctr">
              <a:defRPr lang="en-US" sz="1600" b="0" i="0" baseline="0" dirty="0">
                <a:solidFill>
                  <a:schemeClr val="tx2"/>
                </a:solidFill>
                <a:latin typeface="+mn-lt"/>
                <a:ea typeface="Tahoma" charset="0"/>
                <a:cs typeface="Tahoma" charset="0"/>
              </a:defRPr>
            </a:lvl1pPr>
          </a:lstStyle>
          <a:p>
            <a:pPr marL="0" lvl="0" indent="0">
              <a:lnSpc>
                <a:spcPct val="150000"/>
              </a:lnSpc>
              <a:buNone/>
            </a:pPr>
            <a:r>
              <a:rPr lang="en-US"/>
              <a:t>Sample Text</a:t>
            </a:r>
          </a:p>
        </p:txBody>
      </p:sp>
    </p:spTree>
    <p:extLst>
      <p:ext uri="{BB962C8B-B14F-4D97-AF65-F5344CB8AC3E}">
        <p14:creationId xmlns:p14="http://schemas.microsoft.com/office/powerpoint/2010/main" val="3464508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Color Slide">
    <p:spTree>
      <p:nvGrpSpPr>
        <p:cNvPr id="1" name=""/>
        <p:cNvGrpSpPr/>
        <p:nvPr/>
      </p:nvGrpSpPr>
      <p:grpSpPr>
        <a:xfrm>
          <a:off x="0" y="0"/>
          <a:ext cx="0" cy="0"/>
          <a:chOff x="0" y="0"/>
          <a:chExt cx="0" cy="0"/>
        </a:xfrm>
      </p:grpSpPr>
      <p:sp>
        <p:nvSpPr>
          <p:cNvPr id="8" name="Прямоугольник 12">
            <a:extLst>
              <a:ext uri="{FF2B5EF4-FFF2-40B4-BE49-F238E27FC236}">
                <a16:creationId xmlns:a16="http://schemas.microsoft.com/office/drawing/2014/main" id="{D10E48BE-F25D-9947-B280-6CD7B69429FA}"/>
              </a:ext>
            </a:extLst>
          </p:cNvPr>
          <p:cNvSpPr/>
          <p:nvPr userDrawn="1"/>
        </p:nvSpPr>
        <p:spPr>
          <a:xfrm>
            <a:off x="7924800" y="2403403"/>
            <a:ext cx="4267200" cy="4454598"/>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3" name="Footer Placeholder 2">
            <a:extLst>
              <a:ext uri="{FF2B5EF4-FFF2-40B4-BE49-F238E27FC236}">
                <a16:creationId xmlns:a16="http://schemas.microsoft.com/office/drawing/2014/main" id="{6D2655A9-DB8F-2445-AECB-559CD94CBFF1}"/>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18199930-44B6-3E47-B177-BCEFA66F5F07}"/>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5" name="Прямоугольник 1">
            <a:extLst>
              <a:ext uri="{FF2B5EF4-FFF2-40B4-BE49-F238E27FC236}">
                <a16:creationId xmlns:a16="http://schemas.microsoft.com/office/drawing/2014/main" id="{B4A55A54-66B9-B348-9EB6-331E2D3F4BB6}"/>
              </a:ext>
            </a:extLst>
          </p:cNvPr>
          <p:cNvSpPr/>
          <p:nvPr userDrawn="1"/>
        </p:nvSpPr>
        <p:spPr>
          <a:xfrm>
            <a:off x="1" y="2"/>
            <a:ext cx="12192000" cy="2403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sp>
        <p:nvSpPr>
          <p:cNvPr id="6" name="Прямоугольник 11">
            <a:extLst>
              <a:ext uri="{FF2B5EF4-FFF2-40B4-BE49-F238E27FC236}">
                <a16:creationId xmlns:a16="http://schemas.microsoft.com/office/drawing/2014/main" id="{09E517DC-705D-E742-8808-B85D4886C4DF}"/>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CD6181D4-27DB-5843-95B7-451623DBD416}"/>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a:t>FULL COLOR </a:t>
            </a:r>
            <a:br>
              <a:rPr lang="en-US"/>
            </a:br>
            <a:r>
              <a:rPr lang="en-US"/>
              <a:t>LAYOUT</a:t>
            </a:r>
            <a:endParaRPr lang="ru-RU"/>
          </a:p>
        </p:txBody>
      </p:sp>
      <p:sp>
        <p:nvSpPr>
          <p:cNvPr id="9" name="Текст 3">
            <a:extLst>
              <a:ext uri="{FF2B5EF4-FFF2-40B4-BE49-F238E27FC236}">
                <a16:creationId xmlns:a16="http://schemas.microsoft.com/office/drawing/2014/main" id="{22FDD866-CA74-3440-9594-DD67770BF9F8}"/>
              </a:ext>
            </a:extLst>
          </p:cNvPr>
          <p:cNvSpPr>
            <a:spLocks noGrp="1"/>
          </p:cNvSpPr>
          <p:nvPr>
            <p:ph type="body" sz="quarter" idx="21" hasCustomPrompt="1"/>
          </p:nvPr>
        </p:nvSpPr>
        <p:spPr>
          <a:xfrm>
            <a:off x="773511" y="2539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bg1"/>
                </a:solidFill>
                <a:latin typeface="+mn-lt"/>
                <a:ea typeface="Tahoma" charset="0"/>
                <a:cs typeface="Tahoma" charset="0"/>
              </a:defRPr>
            </a:lvl1pPr>
          </a:lstStyle>
          <a:p>
            <a:pPr marL="0" lvl="0" indent="0">
              <a:lnSpc>
                <a:spcPct val="150000"/>
              </a:lnSpc>
              <a:buNone/>
            </a:pPr>
            <a:r>
              <a:rPr lang="en-US"/>
              <a:t>Body text should be 20 pt. Calibri font, </a:t>
            </a:r>
            <a:br>
              <a:rPr lang="en-US"/>
            </a:br>
            <a:r>
              <a:rPr lang="en-US"/>
              <a:t>20 point font. </a:t>
            </a:r>
          </a:p>
        </p:txBody>
      </p:sp>
      <p:sp>
        <p:nvSpPr>
          <p:cNvPr id="10" name="Текст 3">
            <a:extLst>
              <a:ext uri="{FF2B5EF4-FFF2-40B4-BE49-F238E27FC236}">
                <a16:creationId xmlns:a16="http://schemas.microsoft.com/office/drawing/2014/main" id="{14BA4265-32CA-044E-B819-61164171DE51}"/>
              </a:ext>
            </a:extLst>
          </p:cNvPr>
          <p:cNvSpPr>
            <a:spLocks noGrp="1"/>
          </p:cNvSpPr>
          <p:nvPr>
            <p:ph type="body" sz="quarter" idx="22" hasCustomPrompt="1"/>
          </p:nvPr>
        </p:nvSpPr>
        <p:spPr>
          <a:xfrm>
            <a:off x="773511" y="4825926"/>
            <a:ext cx="5322489" cy="1336145"/>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20 pt. Calibri font, </a:t>
            </a:r>
            <a:br>
              <a:rPr lang="en-US"/>
            </a:br>
            <a:r>
              <a:rPr lang="en-US"/>
              <a:t>20 point font. </a:t>
            </a:r>
          </a:p>
        </p:txBody>
      </p:sp>
    </p:spTree>
    <p:extLst>
      <p:ext uri="{BB962C8B-B14F-4D97-AF65-F5344CB8AC3E}">
        <p14:creationId xmlns:p14="http://schemas.microsoft.com/office/powerpoint/2010/main" val="2751210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source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1728996-8AAC-1449-829E-A024E54929AE}"/>
              </a:ext>
            </a:extLst>
          </p:cNvPr>
          <p:cNvSpPr>
            <a:spLocks noGrp="1"/>
          </p:cNvSpPr>
          <p:nvPr>
            <p:ph type="ftr" sz="quarter" idx="10"/>
          </p:nvPr>
        </p:nvSpPr>
        <p:spPr/>
        <p:txBody>
          <a:bodyPr/>
          <a:lstStyle/>
          <a:p>
            <a:r>
              <a:rPr lang="en-US"/>
              <a:t>www.nachc.org</a:t>
            </a:r>
          </a:p>
        </p:txBody>
      </p:sp>
      <p:sp>
        <p:nvSpPr>
          <p:cNvPr id="4" name="Slide Number Placeholder 3">
            <a:extLst>
              <a:ext uri="{FF2B5EF4-FFF2-40B4-BE49-F238E27FC236}">
                <a16:creationId xmlns:a16="http://schemas.microsoft.com/office/drawing/2014/main" id="{C81E4F61-92FD-644F-90EC-81E6715A3FF1}"/>
              </a:ext>
            </a:extLst>
          </p:cNvPr>
          <p:cNvSpPr>
            <a:spLocks noGrp="1"/>
          </p:cNvSpPr>
          <p:nvPr>
            <p:ph type="sldNum" sz="quarter" idx="11"/>
          </p:nvPr>
        </p:nvSpPr>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5" name="Прямоугольник 11">
            <a:extLst>
              <a:ext uri="{FF2B5EF4-FFF2-40B4-BE49-F238E27FC236}">
                <a16:creationId xmlns:a16="http://schemas.microsoft.com/office/drawing/2014/main" id="{B2B9FA5E-2408-A64F-9DAF-0FFBBB010DC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1">
            <a:extLst>
              <a:ext uri="{FF2B5EF4-FFF2-40B4-BE49-F238E27FC236}">
                <a16:creationId xmlns:a16="http://schemas.microsoft.com/office/drawing/2014/main" id="{55804FCD-DEE7-B447-B68F-8CD3692453FC}"/>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HEALTH CENTER RESOURCES SLIDE</a:t>
            </a:r>
            <a:endParaRPr lang="ru-RU"/>
          </a:p>
        </p:txBody>
      </p:sp>
      <p:sp>
        <p:nvSpPr>
          <p:cNvPr id="7" name="TextBox 6">
            <a:extLst>
              <a:ext uri="{FF2B5EF4-FFF2-40B4-BE49-F238E27FC236}">
                <a16:creationId xmlns:a16="http://schemas.microsoft.com/office/drawing/2014/main" id="{39416B3F-8C8D-E749-9300-69A57FDF3A1B}"/>
              </a:ext>
            </a:extLst>
          </p:cNvPr>
          <p:cNvSpPr txBox="1"/>
          <p:nvPr userDrawn="1"/>
        </p:nvSpPr>
        <p:spPr>
          <a:xfrm>
            <a:off x="4038600" y="2538008"/>
            <a:ext cx="7660008" cy="784830"/>
          </a:xfrm>
          <a:prstGeom prst="rect">
            <a:avLst/>
          </a:prstGeom>
          <a:noFill/>
        </p:spPr>
        <p:txBody>
          <a:bodyPr wrap="square" rtlCol="0">
            <a:spAutoFit/>
          </a:bodyPr>
          <a:lstStyle/>
          <a:p>
            <a:r>
              <a:rPr lang="en-US" sz="2000" b="1">
                <a:solidFill>
                  <a:schemeClr val="accent1"/>
                </a:solidFill>
              </a:rPr>
              <a:t>ARE YOU LOOKING FOR RESOURCES?</a:t>
            </a:r>
            <a:br>
              <a:rPr lang="en-US" sz="2000" b="1">
                <a:solidFill>
                  <a:schemeClr val="tx2"/>
                </a:solidFill>
              </a:rPr>
            </a:br>
            <a:endParaRPr lang="en-US" sz="500" b="1">
              <a:solidFill>
                <a:schemeClr val="tx2"/>
              </a:solidFill>
            </a:endParaRPr>
          </a:p>
          <a:p>
            <a:r>
              <a:rPr lang="en-US" sz="2000">
                <a:solidFill>
                  <a:schemeClr val="tx2"/>
                </a:solidFill>
              </a:rPr>
              <a:t>Please visit our website </a:t>
            </a:r>
            <a:r>
              <a:rPr lang="en-US" sz="2000" b="1" i="0" err="1">
                <a:solidFill>
                  <a:schemeClr val="tx2"/>
                </a:solidFill>
              </a:rPr>
              <a:t>www.healthcenterinfo.org</a:t>
            </a:r>
            <a:endParaRPr lang="en-US" sz="2000" b="1" i="0">
              <a:solidFill>
                <a:schemeClr val="tx2"/>
              </a:solidFill>
            </a:endParaRPr>
          </a:p>
        </p:txBody>
      </p:sp>
      <p:pic>
        <p:nvPicPr>
          <p:cNvPr id="9" name="Picture 8">
            <a:hlinkClick r:id="rId2"/>
            <a:extLst>
              <a:ext uri="{FF2B5EF4-FFF2-40B4-BE49-F238E27FC236}">
                <a16:creationId xmlns:a16="http://schemas.microsoft.com/office/drawing/2014/main" id="{F4FB52DE-19FF-3F4E-B622-0A585908C097}"/>
              </a:ext>
            </a:extLst>
          </p:cNvPr>
          <p:cNvPicPr>
            <a:picLocks noChangeAspect="1"/>
          </p:cNvPicPr>
          <p:nvPr userDrawn="1"/>
        </p:nvPicPr>
        <p:blipFill>
          <a:blip r:embed="rId3"/>
          <a:stretch>
            <a:fillRect/>
          </a:stretch>
        </p:blipFill>
        <p:spPr>
          <a:xfrm>
            <a:off x="4075175" y="3657600"/>
            <a:ext cx="5401729" cy="1295400"/>
          </a:xfrm>
          <a:prstGeom prst="rect">
            <a:avLst/>
          </a:prstGeom>
        </p:spPr>
      </p:pic>
    </p:spTree>
    <p:extLst>
      <p:ext uri="{BB962C8B-B14F-4D97-AF65-F5344CB8AC3E}">
        <p14:creationId xmlns:p14="http://schemas.microsoft.com/office/powerpoint/2010/main" val="947815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ocial Media Slide">
    <p:bg>
      <p:bgPr>
        <a:solidFill>
          <a:schemeClr val="tx2"/>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E87C36F9-7A26-B44A-9A5A-58BEAA2B3090}"/>
              </a:ext>
            </a:extLst>
          </p:cNvPr>
          <p:cNvSpPr/>
          <p:nvPr userDrawn="1"/>
        </p:nvSpPr>
        <p:spPr>
          <a:xfrm>
            <a:off x="532150" y="0"/>
            <a:ext cx="2533779" cy="674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0" name="Изображение 27">
            <a:extLst>
              <a:ext uri="{FF2B5EF4-FFF2-40B4-BE49-F238E27FC236}">
                <a16:creationId xmlns:a16="http://schemas.microsoft.com/office/drawing/2014/main" id="{68EE3F2A-A6AB-8E4A-AD6C-8B7F855053A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8298269" y="516835"/>
            <a:ext cx="2708367" cy="5824330"/>
          </a:xfrm>
          <a:prstGeom prst="rect">
            <a:avLst/>
          </a:prstGeom>
        </p:spPr>
      </p:pic>
      <p:sp>
        <p:nvSpPr>
          <p:cNvPr id="11" name="Рисунок 13">
            <a:extLst>
              <a:ext uri="{FF2B5EF4-FFF2-40B4-BE49-F238E27FC236}">
                <a16:creationId xmlns:a16="http://schemas.microsoft.com/office/drawing/2014/main" id="{5E095459-FE68-644C-BA08-50B964ABD037}"/>
              </a:ext>
            </a:extLst>
          </p:cNvPr>
          <p:cNvSpPr>
            <a:spLocks noGrp="1"/>
          </p:cNvSpPr>
          <p:nvPr>
            <p:ph type="pic" sz="quarter" idx="25" hasCustomPrompt="1"/>
          </p:nvPr>
        </p:nvSpPr>
        <p:spPr>
          <a:xfrm>
            <a:off x="8298269" y="723222"/>
            <a:ext cx="2413209" cy="5411556"/>
          </a:xfrm>
          <a:custGeom>
            <a:avLst/>
            <a:gdLst>
              <a:gd name="connsiteX0" fmla="*/ 466924 w 4408266"/>
              <a:gd name="connsiteY0" fmla="*/ 0 h 9420405"/>
              <a:gd name="connsiteX1" fmla="*/ 1057794 w 4408266"/>
              <a:gd name="connsiteY1" fmla="*/ 0 h 9420405"/>
              <a:gd name="connsiteX2" fmla="*/ 1057794 w 4408266"/>
              <a:gd name="connsiteY2" fmla="*/ 111037 h 9420405"/>
              <a:gd name="connsiteX3" fmla="*/ 1248692 w 4408266"/>
              <a:gd name="connsiteY3" fmla="*/ 301936 h 9420405"/>
              <a:gd name="connsiteX4" fmla="*/ 3161000 w 4408266"/>
              <a:gd name="connsiteY4" fmla="*/ 301936 h 9420405"/>
              <a:gd name="connsiteX5" fmla="*/ 3351900 w 4408266"/>
              <a:gd name="connsiteY5" fmla="*/ 111037 h 9420405"/>
              <a:gd name="connsiteX6" fmla="*/ 3351900 w 4408266"/>
              <a:gd name="connsiteY6" fmla="*/ 0 h 9420405"/>
              <a:gd name="connsiteX7" fmla="*/ 3941342 w 4408266"/>
              <a:gd name="connsiteY7" fmla="*/ 0 h 9420405"/>
              <a:gd name="connsiteX8" fmla="*/ 4408266 w 4408266"/>
              <a:gd name="connsiteY8" fmla="*/ 466923 h 9420405"/>
              <a:gd name="connsiteX9" fmla="*/ 4408266 w 4408266"/>
              <a:gd name="connsiteY9" fmla="*/ 8953482 h 9420405"/>
              <a:gd name="connsiteX10" fmla="*/ 3941342 w 4408266"/>
              <a:gd name="connsiteY10" fmla="*/ 9420405 h 9420405"/>
              <a:gd name="connsiteX11" fmla="*/ 466924 w 4408266"/>
              <a:gd name="connsiteY11" fmla="*/ 9420405 h 9420405"/>
              <a:gd name="connsiteX12" fmla="*/ 0 w 4408266"/>
              <a:gd name="connsiteY12" fmla="*/ 8953482 h 9420405"/>
              <a:gd name="connsiteX13" fmla="*/ 0 w 4408266"/>
              <a:gd name="connsiteY13" fmla="*/ 466923 h 9420405"/>
              <a:gd name="connsiteX14" fmla="*/ 466924 w 4408266"/>
              <a:gd name="connsiteY14" fmla="*/ 0 h 942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8266" h="9420405">
                <a:moveTo>
                  <a:pt x="466924" y="0"/>
                </a:moveTo>
                <a:lnTo>
                  <a:pt x="1057794" y="0"/>
                </a:lnTo>
                <a:lnTo>
                  <a:pt x="1057794" y="111037"/>
                </a:lnTo>
                <a:cubicBezTo>
                  <a:pt x="1057794" y="216468"/>
                  <a:pt x="1143262" y="301936"/>
                  <a:pt x="1248692" y="301936"/>
                </a:cubicBezTo>
                <a:lnTo>
                  <a:pt x="3161000" y="301936"/>
                </a:lnTo>
                <a:cubicBezTo>
                  <a:pt x="3266430" y="301936"/>
                  <a:pt x="3351900" y="216468"/>
                  <a:pt x="3351900" y="111037"/>
                </a:cubicBezTo>
                <a:lnTo>
                  <a:pt x="3351900" y="0"/>
                </a:lnTo>
                <a:lnTo>
                  <a:pt x="3941342" y="0"/>
                </a:lnTo>
                <a:cubicBezTo>
                  <a:pt x="4199216" y="0"/>
                  <a:pt x="4408266" y="209049"/>
                  <a:pt x="4408266" y="466923"/>
                </a:cubicBezTo>
                <a:lnTo>
                  <a:pt x="4408266" y="8953482"/>
                </a:lnTo>
                <a:cubicBezTo>
                  <a:pt x="4408266" y="9211356"/>
                  <a:pt x="4199216" y="9420405"/>
                  <a:pt x="3941342" y="9420405"/>
                </a:cubicBezTo>
                <a:lnTo>
                  <a:pt x="466924" y="9420405"/>
                </a:lnTo>
                <a:cubicBezTo>
                  <a:pt x="209050" y="9420405"/>
                  <a:pt x="0" y="9211356"/>
                  <a:pt x="0" y="8953482"/>
                </a:cubicBezTo>
                <a:lnTo>
                  <a:pt x="0" y="466923"/>
                </a:lnTo>
                <a:cubicBezTo>
                  <a:pt x="0" y="209049"/>
                  <a:pt x="209050" y="0"/>
                  <a:pt x="466924" y="0"/>
                </a:cubicBezTo>
                <a:close/>
              </a:path>
            </a:pathLst>
          </a:custGeom>
          <a:pattFill prst="lgCheck">
            <a:fgClr>
              <a:schemeClr val="bg1"/>
            </a:fgClr>
            <a:bgClr>
              <a:schemeClr val="bg1">
                <a:lumMod val="75000"/>
              </a:schemeClr>
            </a:bgClr>
          </a:pattFill>
          <a:ln>
            <a:noFill/>
          </a:ln>
          <a:effectLst/>
          <a:scene3d>
            <a:camera prst="perspectiveFront">
              <a:rot lat="0" lon="899971" rev="0"/>
            </a:camera>
            <a:lightRig rig="threePt" dir="t"/>
          </a:scene3d>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r>
              <a:rPr lang="en-US"/>
              <a:t>Click icon to add picture\</a:t>
            </a:r>
          </a:p>
        </p:txBody>
      </p:sp>
      <p:sp>
        <p:nvSpPr>
          <p:cNvPr id="12" name="Заголовок 1">
            <a:extLst>
              <a:ext uri="{FF2B5EF4-FFF2-40B4-BE49-F238E27FC236}">
                <a16:creationId xmlns:a16="http://schemas.microsoft.com/office/drawing/2014/main" id="{572FFAFA-4F81-754F-9603-DA0D28786A9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bg1"/>
                </a:solidFill>
                <a:latin typeface="+mj-lt"/>
                <a:ea typeface="Tahoma" charset="0"/>
                <a:cs typeface="Tahoma" charset="0"/>
              </a:defRPr>
            </a:lvl1pPr>
          </a:lstStyle>
          <a:p>
            <a:r>
              <a:rPr lang="en-US"/>
              <a:t>FOLLOW </a:t>
            </a:r>
            <a:br>
              <a:rPr lang="en-US"/>
            </a:br>
            <a:r>
              <a:rPr lang="en-US"/>
              <a:t>@NACHC</a:t>
            </a:r>
            <a:endParaRPr lang="ru-RU"/>
          </a:p>
        </p:txBody>
      </p:sp>
      <p:sp>
        <p:nvSpPr>
          <p:cNvPr id="6" name="Текст 3">
            <a:extLst>
              <a:ext uri="{FF2B5EF4-FFF2-40B4-BE49-F238E27FC236}">
                <a16:creationId xmlns:a16="http://schemas.microsoft.com/office/drawing/2014/main" id="{BE52EC39-9C26-0A4E-B26F-FB5B27D5CA3F}"/>
              </a:ext>
            </a:extLst>
          </p:cNvPr>
          <p:cNvSpPr>
            <a:spLocks noGrp="1"/>
          </p:cNvSpPr>
          <p:nvPr>
            <p:ph type="body" sz="quarter" idx="21" hasCustomPrompt="1"/>
          </p:nvPr>
        </p:nvSpPr>
        <p:spPr>
          <a:xfrm>
            <a:off x="1676400" y="2438400"/>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a:t>Twitter</a:t>
            </a:r>
            <a:br>
              <a:rPr lang="en-US"/>
            </a:br>
            <a:endParaRPr lang="en-US"/>
          </a:p>
        </p:txBody>
      </p:sp>
      <p:pic>
        <p:nvPicPr>
          <p:cNvPr id="2" name="Picture 1">
            <a:extLst>
              <a:ext uri="{FF2B5EF4-FFF2-40B4-BE49-F238E27FC236}">
                <a16:creationId xmlns:a16="http://schemas.microsoft.com/office/drawing/2014/main" id="{0D7DEB78-6A37-9E48-B3E1-365C0ADFD373}"/>
              </a:ext>
            </a:extLst>
          </p:cNvPr>
          <p:cNvPicPr>
            <a:picLocks noChangeAspect="1"/>
          </p:cNvPicPr>
          <p:nvPr userDrawn="1"/>
        </p:nvPicPr>
        <p:blipFill>
          <a:blip r:embed="rId3"/>
          <a:stretch>
            <a:fillRect/>
          </a:stretch>
        </p:blipFill>
        <p:spPr>
          <a:xfrm>
            <a:off x="816936" y="2539926"/>
            <a:ext cx="635000" cy="635000"/>
          </a:xfrm>
          <a:prstGeom prst="rect">
            <a:avLst/>
          </a:prstGeom>
        </p:spPr>
      </p:pic>
      <p:pic>
        <p:nvPicPr>
          <p:cNvPr id="3" name="Picture 2">
            <a:extLst>
              <a:ext uri="{FF2B5EF4-FFF2-40B4-BE49-F238E27FC236}">
                <a16:creationId xmlns:a16="http://schemas.microsoft.com/office/drawing/2014/main" id="{C768B628-B05D-5F4E-A995-00C69A11CB53}"/>
              </a:ext>
            </a:extLst>
          </p:cNvPr>
          <p:cNvPicPr>
            <a:picLocks noChangeAspect="1"/>
          </p:cNvPicPr>
          <p:nvPr userDrawn="1"/>
        </p:nvPicPr>
        <p:blipFill>
          <a:blip r:embed="rId4"/>
          <a:stretch>
            <a:fillRect/>
          </a:stretch>
        </p:blipFill>
        <p:spPr>
          <a:xfrm>
            <a:off x="826576" y="3338099"/>
            <a:ext cx="635000" cy="635000"/>
          </a:xfrm>
          <a:prstGeom prst="rect">
            <a:avLst/>
          </a:prstGeom>
        </p:spPr>
      </p:pic>
      <p:pic>
        <p:nvPicPr>
          <p:cNvPr id="4" name="Picture 3">
            <a:extLst>
              <a:ext uri="{FF2B5EF4-FFF2-40B4-BE49-F238E27FC236}">
                <a16:creationId xmlns:a16="http://schemas.microsoft.com/office/drawing/2014/main" id="{8BF0997E-E7FB-BE4F-8EFB-4DD90C29C2FE}"/>
              </a:ext>
            </a:extLst>
          </p:cNvPr>
          <p:cNvPicPr>
            <a:picLocks noChangeAspect="1"/>
          </p:cNvPicPr>
          <p:nvPr userDrawn="1"/>
        </p:nvPicPr>
        <p:blipFill>
          <a:blip r:embed="rId5"/>
          <a:stretch>
            <a:fillRect/>
          </a:stretch>
        </p:blipFill>
        <p:spPr>
          <a:xfrm>
            <a:off x="826576" y="4136272"/>
            <a:ext cx="635000" cy="635000"/>
          </a:xfrm>
          <a:prstGeom prst="rect">
            <a:avLst/>
          </a:prstGeom>
        </p:spPr>
      </p:pic>
      <p:pic>
        <p:nvPicPr>
          <p:cNvPr id="5" name="Picture 4">
            <a:extLst>
              <a:ext uri="{FF2B5EF4-FFF2-40B4-BE49-F238E27FC236}">
                <a16:creationId xmlns:a16="http://schemas.microsoft.com/office/drawing/2014/main" id="{F08ABEF7-A6B2-964D-A8A7-F5AD2C1E879B}"/>
              </a:ext>
            </a:extLst>
          </p:cNvPr>
          <p:cNvPicPr>
            <a:picLocks noChangeAspect="1"/>
          </p:cNvPicPr>
          <p:nvPr userDrawn="1"/>
        </p:nvPicPr>
        <p:blipFill>
          <a:blip r:embed="rId6"/>
          <a:stretch>
            <a:fillRect/>
          </a:stretch>
        </p:blipFill>
        <p:spPr>
          <a:xfrm>
            <a:off x="838200" y="4934445"/>
            <a:ext cx="635000" cy="635000"/>
          </a:xfrm>
          <a:prstGeom prst="rect">
            <a:avLst/>
          </a:prstGeom>
        </p:spPr>
      </p:pic>
      <p:sp>
        <p:nvSpPr>
          <p:cNvPr id="15" name="Текст 3">
            <a:extLst>
              <a:ext uri="{FF2B5EF4-FFF2-40B4-BE49-F238E27FC236}">
                <a16:creationId xmlns:a16="http://schemas.microsoft.com/office/drawing/2014/main" id="{C4B476B3-A449-2744-8686-DE95C2C165FF}"/>
              </a:ext>
            </a:extLst>
          </p:cNvPr>
          <p:cNvSpPr>
            <a:spLocks noGrp="1"/>
          </p:cNvSpPr>
          <p:nvPr>
            <p:ph type="body" sz="quarter" idx="26" hasCustomPrompt="1"/>
          </p:nvPr>
        </p:nvSpPr>
        <p:spPr>
          <a:xfrm>
            <a:off x="1676400" y="3290807"/>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a:t>Facebook</a:t>
            </a:r>
            <a:br>
              <a:rPr lang="en-US"/>
            </a:br>
            <a:endParaRPr lang="en-US"/>
          </a:p>
        </p:txBody>
      </p:sp>
      <p:sp>
        <p:nvSpPr>
          <p:cNvPr id="16" name="Текст 3">
            <a:extLst>
              <a:ext uri="{FF2B5EF4-FFF2-40B4-BE49-F238E27FC236}">
                <a16:creationId xmlns:a16="http://schemas.microsoft.com/office/drawing/2014/main" id="{6CC63756-0F66-4342-A860-C84D66E8EFE1}"/>
              </a:ext>
            </a:extLst>
          </p:cNvPr>
          <p:cNvSpPr>
            <a:spLocks noGrp="1"/>
          </p:cNvSpPr>
          <p:nvPr>
            <p:ph type="body" sz="quarter" idx="27" hasCustomPrompt="1"/>
          </p:nvPr>
        </p:nvSpPr>
        <p:spPr>
          <a:xfrm>
            <a:off x="1676400" y="406572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a:t>Instagram</a:t>
            </a:r>
            <a:br>
              <a:rPr lang="en-US"/>
            </a:br>
            <a:endParaRPr lang="en-US"/>
          </a:p>
        </p:txBody>
      </p:sp>
      <p:sp>
        <p:nvSpPr>
          <p:cNvPr id="17" name="Текст 3">
            <a:extLst>
              <a:ext uri="{FF2B5EF4-FFF2-40B4-BE49-F238E27FC236}">
                <a16:creationId xmlns:a16="http://schemas.microsoft.com/office/drawing/2014/main" id="{28E0B257-B2A2-3347-88F2-A71C0FF0966A}"/>
              </a:ext>
            </a:extLst>
          </p:cNvPr>
          <p:cNvSpPr>
            <a:spLocks noGrp="1"/>
          </p:cNvSpPr>
          <p:nvPr>
            <p:ph type="body" sz="quarter" idx="28" hasCustomPrompt="1"/>
          </p:nvPr>
        </p:nvSpPr>
        <p:spPr>
          <a:xfrm>
            <a:off x="1676400" y="4887132"/>
            <a:ext cx="1828799" cy="609600"/>
          </a:xfrm>
          <a:prstGeom prst="rect">
            <a:avLst/>
          </a:prstGeom>
        </p:spPr>
        <p:txBody>
          <a:bodyPr>
            <a:normAutofit/>
          </a:bodyPr>
          <a:lstStyle>
            <a:lvl1pPr>
              <a:defRPr lang="en-US" sz="2500" b="0" i="0" baseline="0" dirty="0">
                <a:solidFill>
                  <a:schemeClr val="bg1"/>
                </a:solidFill>
                <a:latin typeface="+mn-lt"/>
                <a:ea typeface="Tahoma" charset="0"/>
                <a:cs typeface="Tahoma" charset="0"/>
              </a:defRPr>
            </a:lvl1pPr>
          </a:lstStyle>
          <a:p>
            <a:pPr marL="0" lvl="0" indent="0">
              <a:lnSpc>
                <a:spcPct val="150000"/>
              </a:lnSpc>
              <a:buNone/>
            </a:pPr>
            <a:r>
              <a:rPr lang="en-US" err="1"/>
              <a:t>Linkedin</a:t>
            </a:r>
            <a:br>
              <a:rPr lang="en-US"/>
            </a:br>
            <a:endParaRPr lang="en-US"/>
          </a:p>
        </p:txBody>
      </p:sp>
    </p:spTree>
    <p:extLst>
      <p:ext uri="{BB962C8B-B14F-4D97-AF65-F5344CB8AC3E}">
        <p14:creationId xmlns:p14="http://schemas.microsoft.com/office/powerpoint/2010/main" val="4262867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ssion Slide">
    <p:spTree>
      <p:nvGrpSpPr>
        <p:cNvPr id="1" name=""/>
        <p:cNvGrpSpPr/>
        <p:nvPr/>
      </p:nvGrpSpPr>
      <p:grpSpPr>
        <a:xfrm>
          <a:off x="0" y="0"/>
          <a:ext cx="0" cy="0"/>
          <a:chOff x="0" y="0"/>
          <a:chExt cx="0" cy="0"/>
        </a:xfrm>
      </p:grpSpPr>
      <p:sp>
        <p:nvSpPr>
          <p:cNvPr id="15" name="Прямоугольник 1">
            <a:extLst>
              <a:ext uri="{FF2B5EF4-FFF2-40B4-BE49-F238E27FC236}">
                <a16:creationId xmlns:a16="http://schemas.microsoft.com/office/drawing/2014/main" id="{66EB1058-6D0C-264B-BBBA-9D5B4669BC6E}"/>
              </a:ext>
            </a:extLst>
          </p:cNvPr>
          <p:cNvSpPr/>
          <p:nvPr userDrawn="1"/>
        </p:nvSpPr>
        <p:spPr>
          <a:xfrm>
            <a:off x="0" y="0"/>
            <a:ext cx="3065929" cy="687051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ru-RU"/>
          </a:p>
        </p:txBody>
      </p:sp>
      <p:pic>
        <p:nvPicPr>
          <p:cNvPr id="16" name="Picture 15">
            <a:extLst>
              <a:ext uri="{FF2B5EF4-FFF2-40B4-BE49-F238E27FC236}">
                <a16:creationId xmlns:a16="http://schemas.microsoft.com/office/drawing/2014/main" id="{1ADF59AD-F9AF-A644-84B0-1F632F441CAC}"/>
              </a:ext>
            </a:extLst>
          </p:cNvPr>
          <p:cNvPicPr>
            <a:picLocks noChangeAspect="1"/>
          </p:cNvPicPr>
          <p:nvPr userDrawn="1"/>
        </p:nvPicPr>
        <p:blipFill>
          <a:blip r:embed="rId2"/>
          <a:stretch>
            <a:fillRect/>
          </a:stretch>
        </p:blipFill>
        <p:spPr>
          <a:xfrm>
            <a:off x="838200" y="6353489"/>
            <a:ext cx="1387613" cy="367986"/>
          </a:xfrm>
          <a:prstGeom prst="rect">
            <a:avLst/>
          </a:prstGeom>
        </p:spPr>
      </p:pic>
      <p:sp>
        <p:nvSpPr>
          <p:cNvPr id="20" name="TextBox 19">
            <a:extLst>
              <a:ext uri="{FF2B5EF4-FFF2-40B4-BE49-F238E27FC236}">
                <a16:creationId xmlns:a16="http://schemas.microsoft.com/office/drawing/2014/main" id="{8CE390AD-2706-2C49-8570-1F159BD3BC6D}"/>
              </a:ext>
            </a:extLst>
          </p:cNvPr>
          <p:cNvSpPr txBox="1"/>
          <p:nvPr userDrawn="1"/>
        </p:nvSpPr>
        <p:spPr>
          <a:xfrm>
            <a:off x="4038600" y="2538008"/>
            <a:ext cx="7660008" cy="1708160"/>
          </a:xfrm>
          <a:prstGeom prst="rect">
            <a:avLst/>
          </a:prstGeom>
          <a:noFill/>
        </p:spPr>
        <p:txBody>
          <a:bodyPr wrap="square" rtlCol="0">
            <a:spAutoFit/>
          </a:bodyPr>
          <a:lstStyle/>
          <a:p>
            <a:r>
              <a:rPr lang="en-US" sz="2000" b="1">
                <a:solidFill>
                  <a:schemeClr val="accent1"/>
                </a:solidFill>
              </a:rPr>
              <a:t>America’s Voice for Community Health Care</a:t>
            </a:r>
            <a:br>
              <a:rPr lang="en-US" sz="2000" b="1">
                <a:solidFill>
                  <a:schemeClr val="tx2"/>
                </a:solidFill>
              </a:rPr>
            </a:br>
            <a:endParaRPr lang="en-US" sz="500" b="1">
              <a:solidFill>
                <a:schemeClr val="tx2"/>
              </a:solidFill>
            </a:endParaRPr>
          </a:p>
          <a:p>
            <a:r>
              <a:rPr lang="en-US" sz="2000">
                <a:solidFill>
                  <a:schemeClr val="tx2"/>
                </a:solidFill>
              </a:rPr>
              <a:t>The National Association of Community Health Centers (NACHC) was founded in 1971 to promote efficient, high quality, comprehensive health care that is accessible, culturally and linguistically competent, community directed, and patient centered for all.</a:t>
            </a:r>
          </a:p>
        </p:txBody>
      </p:sp>
      <p:sp>
        <p:nvSpPr>
          <p:cNvPr id="21" name="Picture Placeholder 2">
            <a:extLst>
              <a:ext uri="{FF2B5EF4-FFF2-40B4-BE49-F238E27FC236}">
                <a16:creationId xmlns:a16="http://schemas.microsoft.com/office/drawing/2014/main" id="{7E00178F-C1BD-D94E-953F-768F6DEB6F7C}"/>
              </a:ext>
            </a:extLst>
          </p:cNvPr>
          <p:cNvSpPr>
            <a:spLocks noGrp="1"/>
          </p:cNvSpPr>
          <p:nvPr>
            <p:ph type="pic" sz="quarter" idx="24"/>
          </p:nvPr>
        </p:nvSpPr>
        <p:spPr>
          <a:xfrm>
            <a:off x="3064014" y="4586990"/>
            <a:ext cx="3038156" cy="2271009"/>
          </a:xfrm>
          <a:prstGeom prst="rect">
            <a:avLst/>
          </a:prstGeom>
          <a:blipFill>
            <a:blip r:embed="rId3"/>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31" name="Прямоугольник 11">
            <a:extLst>
              <a:ext uri="{FF2B5EF4-FFF2-40B4-BE49-F238E27FC236}">
                <a16:creationId xmlns:a16="http://schemas.microsoft.com/office/drawing/2014/main" id="{8C1DA4FF-0F90-3644-9BE8-16BAF3AD5889}"/>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Picture Placeholder 2">
            <a:extLst>
              <a:ext uri="{FF2B5EF4-FFF2-40B4-BE49-F238E27FC236}">
                <a16:creationId xmlns:a16="http://schemas.microsoft.com/office/drawing/2014/main" id="{5D0CBF80-6EEB-E741-968D-4D7B063A8B5C}"/>
              </a:ext>
            </a:extLst>
          </p:cNvPr>
          <p:cNvSpPr>
            <a:spLocks noGrp="1"/>
          </p:cNvSpPr>
          <p:nvPr>
            <p:ph type="pic" sz="quarter" idx="25"/>
          </p:nvPr>
        </p:nvSpPr>
        <p:spPr>
          <a:xfrm>
            <a:off x="6102170" y="4586990"/>
            <a:ext cx="3038156" cy="2271009"/>
          </a:xfrm>
          <a:prstGeom prst="rect">
            <a:avLst/>
          </a:pr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40" name="Picture Placeholder 2">
            <a:extLst>
              <a:ext uri="{FF2B5EF4-FFF2-40B4-BE49-F238E27FC236}">
                <a16:creationId xmlns:a16="http://schemas.microsoft.com/office/drawing/2014/main" id="{DDFBFF8F-D3DE-2F4B-B820-78D84657B1C5}"/>
              </a:ext>
            </a:extLst>
          </p:cNvPr>
          <p:cNvSpPr>
            <a:spLocks noGrp="1"/>
          </p:cNvSpPr>
          <p:nvPr>
            <p:ph type="pic" sz="quarter" idx="26"/>
          </p:nvPr>
        </p:nvSpPr>
        <p:spPr>
          <a:xfrm>
            <a:off x="9153844" y="4586990"/>
            <a:ext cx="3038156" cy="2271009"/>
          </a:xfrm>
          <a:prstGeom prst="rect">
            <a:avLst/>
          </a:pr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
        <p:nvSpPr>
          <p:cNvPr id="12" name="TextBox 11">
            <a:extLst>
              <a:ext uri="{FF2B5EF4-FFF2-40B4-BE49-F238E27FC236}">
                <a16:creationId xmlns:a16="http://schemas.microsoft.com/office/drawing/2014/main" id="{4F8C0D61-85FC-EC4C-B688-69C0EB486956}"/>
              </a:ext>
            </a:extLst>
          </p:cNvPr>
          <p:cNvSpPr txBox="1"/>
          <p:nvPr userDrawn="1"/>
        </p:nvSpPr>
        <p:spPr>
          <a:xfrm>
            <a:off x="773511" y="764906"/>
            <a:ext cx="3172428" cy="1353576"/>
          </a:xfrm>
          <a:prstGeom prst="rect">
            <a:avLst/>
          </a:prstGeom>
          <a:noFill/>
        </p:spPr>
        <p:txBody>
          <a:bodyPr wrap="square" rtlCol="0">
            <a:spAutoFit/>
          </a:bodyPr>
          <a:lstStyle/>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a:solidFill>
                  <a:schemeClr val="tx2"/>
                </a:solidFill>
                <a:latin typeface="+mj-lt"/>
                <a:ea typeface="Tahoma" charset="0"/>
                <a:cs typeface="Tahoma" charset="0"/>
              </a:rPr>
              <a:t>THE NACHC</a:t>
            </a:r>
          </a:p>
          <a:p>
            <a:pPr marL="0" marR="0" indent="0" algn="l" defTabSz="2438645" rtl="0" eaLnBrk="1" fontAlgn="auto" latinLnBrk="0" hangingPunct="1">
              <a:lnSpc>
                <a:spcPct val="85000"/>
              </a:lnSpc>
              <a:spcBef>
                <a:spcPct val="0"/>
              </a:spcBef>
              <a:spcAft>
                <a:spcPts val="0"/>
              </a:spcAft>
              <a:buClrTx/>
              <a:buSzTx/>
              <a:buFontTx/>
              <a:buNone/>
              <a:tabLst>
                <a:tab pos="3641907" algn="l"/>
              </a:tabLst>
            </a:pPr>
            <a:r>
              <a:rPr lang="en-US" sz="4800" b="1" i="0" kern="1200" spc="0" baseline="0">
                <a:solidFill>
                  <a:schemeClr val="tx2"/>
                </a:solidFill>
                <a:latin typeface="+mj-lt"/>
                <a:ea typeface="Tahoma" charset="0"/>
                <a:cs typeface="Tahoma" charset="0"/>
              </a:rPr>
              <a:t>MISSION</a:t>
            </a:r>
          </a:p>
        </p:txBody>
      </p:sp>
    </p:spTree>
    <p:extLst>
      <p:ext uri="{BB962C8B-B14F-4D97-AF65-F5344CB8AC3E}">
        <p14:creationId xmlns:p14="http://schemas.microsoft.com/office/powerpoint/2010/main" val="2203591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25263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0029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68554" y="365125"/>
            <a:ext cx="8685245" cy="8198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418253"/>
            <a:ext cx="10515600" cy="475871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140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46" name="Text Placeholder 45"/>
          <p:cNvSpPr>
            <a:spLocks noGrp="1"/>
          </p:cNvSpPr>
          <p:nvPr>
            <p:ph type="body" sz="quarter" idx="13"/>
          </p:nvPr>
        </p:nvSpPr>
        <p:spPr>
          <a:xfrm>
            <a:off x="2031999" y="1937408"/>
            <a:ext cx="8125015" cy="468536"/>
          </a:xfrm>
        </p:spPr>
        <p:txBody>
          <a:bodyPr anchor="b"/>
          <a:lstStyle>
            <a:lvl1pPr marL="12700" indent="0">
              <a:buNone/>
              <a:defRPr sz="3200" b="0" i="1">
                <a:solidFill>
                  <a:schemeClr val="accent2"/>
                </a:solidFill>
                <a:latin typeface="Times New Roman" charset="0"/>
                <a:ea typeface="Times New Roman" charset="0"/>
                <a:cs typeface="Times New Roman" charset="0"/>
              </a:defRPr>
            </a:lvl1pPr>
          </a:lstStyle>
          <a:p>
            <a:pPr lvl="0"/>
            <a:r>
              <a:rPr lang="en-US"/>
              <a:t>Edit Master text styles</a:t>
            </a:r>
          </a:p>
        </p:txBody>
      </p:sp>
      <p:pic>
        <p:nvPicPr>
          <p:cNvPr id="4" name="Picture 3"/>
          <p:cNvPicPr>
            <a:picLocks noChangeAspect="1"/>
          </p:cNvPicPr>
          <p:nvPr userDrawn="1"/>
        </p:nvPicPr>
        <p:blipFill rotWithShape="1">
          <a:blip r:embed="rId2">
            <a:alphaModFix/>
            <a:extLst>
              <a:ext uri="{28A0092B-C50C-407E-A947-70E740481C1C}">
                <a14:useLocalDpi xmlns:a14="http://schemas.microsoft.com/office/drawing/2010/main" val="0"/>
              </a:ext>
            </a:extLst>
          </a:blip>
          <a:srcRect t="10979" b="66133"/>
          <a:stretch/>
        </p:blipFill>
        <p:spPr>
          <a:xfrm>
            <a:off x="0" y="5335266"/>
            <a:ext cx="12192000" cy="1522734"/>
          </a:xfrm>
          <a:prstGeom prst="rect">
            <a:avLst/>
          </a:prstGeom>
        </p:spPr>
      </p:pic>
      <p:sp>
        <p:nvSpPr>
          <p:cNvPr id="13" name="Rectangle 12"/>
          <p:cNvSpPr>
            <a:spLocks noChangeAspect="1"/>
          </p:cNvSpPr>
          <p:nvPr userDrawn="1"/>
        </p:nvSpPr>
        <p:spPr>
          <a:xfrm>
            <a:off x="0" y="5335266"/>
            <a:ext cx="12192000" cy="1522732"/>
          </a:xfrm>
          <a:prstGeom prst="rect">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 name="Text Placeholder 2"/>
          <p:cNvSpPr>
            <a:spLocks noGrp="1"/>
          </p:cNvSpPr>
          <p:nvPr>
            <p:ph type="body" idx="1"/>
          </p:nvPr>
        </p:nvSpPr>
        <p:spPr>
          <a:xfrm>
            <a:off x="2031999" y="5652328"/>
            <a:ext cx="8125015" cy="502914"/>
          </a:xfrm>
        </p:spPr>
        <p:txBody>
          <a:bodyPr anchor="t"/>
          <a:lstStyle>
            <a:lvl1pPr marL="0" indent="0">
              <a:buNone/>
              <a:defRPr sz="2000" b="1" kern="0" cap="all" spc="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4" name="Rectangle 13"/>
          <p:cNvSpPr/>
          <p:nvPr userDrawn="1"/>
        </p:nvSpPr>
        <p:spPr>
          <a:xfrm>
            <a:off x="0" y="5335270"/>
            <a:ext cx="12192000" cy="94129"/>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5731" y="6298214"/>
            <a:ext cx="1071469" cy="452427"/>
          </a:xfrm>
          <a:prstGeom prst="rect">
            <a:avLst/>
          </a:prstGeom>
        </p:spPr>
      </p:pic>
      <p:sp>
        <p:nvSpPr>
          <p:cNvPr id="16" name="Rectangle 15"/>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Section Header</a:t>
            </a:r>
          </a:p>
        </p:txBody>
      </p:sp>
      <p:grpSp>
        <p:nvGrpSpPr>
          <p:cNvPr id="17" name="Group 16"/>
          <p:cNvGrpSpPr/>
          <p:nvPr userDrawn="1"/>
        </p:nvGrpSpPr>
        <p:grpSpPr>
          <a:xfrm>
            <a:off x="672350" y="2098146"/>
            <a:ext cx="1207245" cy="1323516"/>
            <a:chOff x="2911475" y="1220788"/>
            <a:chExt cx="3486150" cy="5095875"/>
          </a:xfrm>
          <a:solidFill>
            <a:schemeClr val="accent1"/>
          </a:solidFill>
        </p:grpSpPr>
        <p:sp>
          <p:nvSpPr>
            <p:cNvPr id="18" name="Freeform 1"/>
            <p:cNvSpPr>
              <a:spLocks noChangeArrowheads="1"/>
            </p:cNvSpPr>
            <p:nvPr/>
          </p:nvSpPr>
          <p:spPr bwMode="auto">
            <a:xfrm>
              <a:off x="4181475" y="1220788"/>
              <a:ext cx="2216150" cy="4083050"/>
            </a:xfrm>
            <a:custGeom>
              <a:avLst/>
              <a:gdLst>
                <a:gd name="T0" fmla="*/ 500 w 6157"/>
                <a:gd name="T1" fmla="*/ 9655 h 11344"/>
                <a:gd name="T2" fmla="*/ 500 w 6157"/>
                <a:gd name="T3" fmla="*/ 9655 h 11344"/>
                <a:gd name="T4" fmla="*/ 2406 w 6157"/>
                <a:gd name="T5" fmla="*/ 11343 h 11344"/>
                <a:gd name="T6" fmla="*/ 2562 w 6157"/>
                <a:gd name="T7" fmla="*/ 10343 h 11344"/>
                <a:gd name="T8" fmla="*/ 1063 w 6157"/>
                <a:gd name="T9" fmla="*/ 9093 h 11344"/>
                <a:gd name="T10" fmla="*/ 6156 w 6157"/>
                <a:gd name="T11" fmla="*/ 0 h 11344"/>
                <a:gd name="T12" fmla="*/ 500 w 6157"/>
                <a:gd name="T13" fmla="*/ 9655 h 11344"/>
              </a:gdLst>
              <a:ahLst/>
              <a:cxnLst>
                <a:cxn ang="0">
                  <a:pos x="T0" y="T1"/>
                </a:cxn>
                <a:cxn ang="0">
                  <a:pos x="T2" y="T3"/>
                </a:cxn>
                <a:cxn ang="0">
                  <a:pos x="T4" y="T5"/>
                </a:cxn>
                <a:cxn ang="0">
                  <a:pos x="T6" y="T7"/>
                </a:cxn>
                <a:cxn ang="0">
                  <a:pos x="T8" y="T9"/>
                </a:cxn>
                <a:cxn ang="0">
                  <a:pos x="T10" y="T11"/>
                </a:cxn>
                <a:cxn ang="0">
                  <a:pos x="T12" y="T13"/>
                </a:cxn>
              </a:cxnLst>
              <a:rect l="0" t="0" r="r" b="b"/>
              <a:pathLst>
                <a:path w="6157" h="11344">
                  <a:moveTo>
                    <a:pt x="500" y="9655"/>
                  </a:moveTo>
                  <a:lnTo>
                    <a:pt x="500" y="9655"/>
                  </a:lnTo>
                  <a:cubicBezTo>
                    <a:pt x="782" y="10562"/>
                    <a:pt x="1563" y="11062"/>
                    <a:pt x="2406" y="11343"/>
                  </a:cubicBezTo>
                  <a:cubicBezTo>
                    <a:pt x="2562" y="10343"/>
                    <a:pt x="2562" y="10343"/>
                    <a:pt x="2562" y="10343"/>
                  </a:cubicBezTo>
                  <a:cubicBezTo>
                    <a:pt x="1938" y="10093"/>
                    <a:pt x="1375" y="9718"/>
                    <a:pt x="1063" y="9093"/>
                  </a:cubicBezTo>
                  <a:cubicBezTo>
                    <a:pt x="438" y="7718"/>
                    <a:pt x="1188" y="5125"/>
                    <a:pt x="6156" y="0"/>
                  </a:cubicBezTo>
                  <a:cubicBezTo>
                    <a:pt x="1063" y="5125"/>
                    <a:pt x="0" y="8030"/>
                    <a:pt x="500" y="965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3" name="Freeform 2"/>
            <p:cNvSpPr>
              <a:spLocks noChangeArrowheads="1"/>
            </p:cNvSpPr>
            <p:nvPr/>
          </p:nvSpPr>
          <p:spPr bwMode="auto">
            <a:xfrm>
              <a:off x="3800475" y="1265238"/>
              <a:ext cx="2541588" cy="4578350"/>
            </a:xfrm>
            <a:custGeom>
              <a:avLst/>
              <a:gdLst>
                <a:gd name="T0" fmla="*/ 3406 w 7062"/>
                <a:gd name="T1" fmla="*/ 11562 h 12719"/>
                <a:gd name="T2" fmla="*/ 3406 w 7062"/>
                <a:gd name="T3" fmla="*/ 11562 h 12719"/>
                <a:gd name="T4" fmla="*/ 1344 w 7062"/>
                <a:gd name="T5" fmla="*/ 9780 h 12719"/>
                <a:gd name="T6" fmla="*/ 7061 w 7062"/>
                <a:gd name="T7" fmla="*/ 0 h 12719"/>
                <a:gd name="T8" fmla="*/ 750 w 7062"/>
                <a:gd name="T9" fmla="*/ 10968 h 12719"/>
                <a:gd name="T10" fmla="*/ 3219 w 7062"/>
                <a:gd name="T11" fmla="*/ 12718 h 12719"/>
                <a:gd name="T12" fmla="*/ 3406 w 7062"/>
                <a:gd name="T13" fmla="*/ 11562 h 12719"/>
              </a:gdLst>
              <a:ahLst/>
              <a:cxnLst>
                <a:cxn ang="0">
                  <a:pos x="T0" y="T1"/>
                </a:cxn>
                <a:cxn ang="0">
                  <a:pos x="T2" y="T3"/>
                </a:cxn>
                <a:cxn ang="0">
                  <a:pos x="T4" y="T5"/>
                </a:cxn>
                <a:cxn ang="0">
                  <a:pos x="T6" y="T7"/>
                </a:cxn>
                <a:cxn ang="0">
                  <a:pos x="T8" y="T9"/>
                </a:cxn>
                <a:cxn ang="0">
                  <a:pos x="T10" y="T11"/>
                </a:cxn>
                <a:cxn ang="0">
                  <a:pos x="T12" y="T13"/>
                </a:cxn>
              </a:cxnLst>
              <a:rect l="0" t="0" r="r" b="b"/>
              <a:pathLst>
                <a:path w="7062" h="12719">
                  <a:moveTo>
                    <a:pt x="3406" y="11562"/>
                  </a:moveTo>
                  <a:lnTo>
                    <a:pt x="3406" y="11562"/>
                  </a:lnTo>
                  <a:cubicBezTo>
                    <a:pt x="2500" y="11280"/>
                    <a:pt x="1656" y="10749"/>
                    <a:pt x="1344" y="9780"/>
                  </a:cubicBezTo>
                  <a:cubicBezTo>
                    <a:pt x="781" y="8155"/>
                    <a:pt x="1844" y="5219"/>
                    <a:pt x="7061" y="0"/>
                  </a:cubicBezTo>
                  <a:cubicBezTo>
                    <a:pt x="969" y="6000"/>
                    <a:pt x="0" y="9218"/>
                    <a:pt x="750" y="10968"/>
                  </a:cubicBezTo>
                  <a:cubicBezTo>
                    <a:pt x="1219" y="11968"/>
                    <a:pt x="2250" y="12468"/>
                    <a:pt x="3219" y="12718"/>
                  </a:cubicBezTo>
                  <a:lnTo>
                    <a:pt x="3406" y="11562"/>
                  </a:ln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sp>
          <p:nvSpPr>
            <p:cNvPr id="24" name="Freeform 3"/>
            <p:cNvSpPr>
              <a:spLocks noChangeArrowheads="1"/>
            </p:cNvSpPr>
            <p:nvPr/>
          </p:nvSpPr>
          <p:spPr bwMode="auto">
            <a:xfrm>
              <a:off x="2911475" y="1298575"/>
              <a:ext cx="3397250" cy="5018088"/>
            </a:xfrm>
            <a:custGeom>
              <a:avLst/>
              <a:gdLst>
                <a:gd name="T0" fmla="*/ 3156 w 9438"/>
                <a:gd name="T1" fmla="*/ 11405 h 13937"/>
                <a:gd name="T2" fmla="*/ 3156 w 9438"/>
                <a:gd name="T3" fmla="*/ 11405 h 13937"/>
                <a:gd name="T4" fmla="*/ 9437 w 9438"/>
                <a:gd name="T5" fmla="*/ 0 h 13937"/>
                <a:gd name="T6" fmla="*/ 3938 w 9438"/>
                <a:gd name="T7" fmla="*/ 13468 h 13937"/>
                <a:gd name="T8" fmla="*/ 5469 w 9438"/>
                <a:gd name="T9" fmla="*/ 13936 h 13937"/>
                <a:gd name="T10" fmla="*/ 5594 w 9438"/>
                <a:gd name="T11" fmla="*/ 13030 h 13937"/>
                <a:gd name="T12" fmla="*/ 3156 w 9438"/>
                <a:gd name="T13" fmla="*/ 11405 h 13937"/>
              </a:gdLst>
              <a:ahLst/>
              <a:cxnLst>
                <a:cxn ang="0">
                  <a:pos x="T0" y="T1"/>
                </a:cxn>
                <a:cxn ang="0">
                  <a:pos x="T2" y="T3"/>
                </a:cxn>
                <a:cxn ang="0">
                  <a:pos x="T4" y="T5"/>
                </a:cxn>
                <a:cxn ang="0">
                  <a:pos x="T6" y="T7"/>
                </a:cxn>
                <a:cxn ang="0">
                  <a:pos x="T8" y="T9"/>
                </a:cxn>
                <a:cxn ang="0">
                  <a:pos x="T10" y="T11"/>
                </a:cxn>
                <a:cxn ang="0">
                  <a:pos x="T12" y="T13"/>
                </a:cxn>
              </a:cxnLst>
              <a:rect l="0" t="0" r="r" b="b"/>
              <a:pathLst>
                <a:path w="9438" h="13937">
                  <a:moveTo>
                    <a:pt x="3156" y="11405"/>
                  </a:moveTo>
                  <a:lnTo>
                    <a:pt x="3156" y="11405"/>
                  </a:lnTo>
                  <a:cubicBezTo>
                    <a:pt x="2188" y="9718"/>
                    <a:pt x="2938" y="6406"/>
                    <a:pt x="9437" y="0"/>
                  </a:cubicBezTo>
                  <a:cubicBezTo>
                    <a:pt x="0" y="9186"/>
                    <a:pt x="1594" y="12374"/>
                    <a:pt x="3938" y="13468"/>
                  </a:cubicBezTo>
                  <a:cubicBezTo>
                    <a:pt x="4438" y="13718"/>
                    <a:pt x="4969" y="13843"/>
                    <a:pt x="5469" y="13936"/>
                  </a:cubicBezTo>
                  <a:cubicBezTo>
                    <a:pt x="5594" y="13030"/>
                    <a:pt x="5594" y="13030"/>
                    <a:pt x="5594" y="13030"/>
                  </a:cubicBezTo>
                  <a:cubicBezTo>
                    <a:pt x="4719" y="12811"/>
                    <a:pt x="3656" y="12343"/>
                    <a:pt x="3156" y="1140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1800"/>
            </a:p>
          </p:txBody>
        </p:sp>
      </p:grpSp>
      <p:sp>
        <p:nvSpPr>
          <p:cNvPr id="2" name="Title 1"/>
          <p:cNvSpPr>
            <a:spLocks noGrp="1"/>
          </p:cNvSpPr>
          <p:nvPr>
            <p:ph type="title" hasCustomPrompt="1"/>
          </p:nvPr>
        </p:nvSpPr>
        <p:spPr>
          <a:xfrm>
            <a:off x="2031999" y="2508932"/>
            <a:ext cx="8125015" cy="2506821"/>
          </a:xfrm>
        </p:spPr>
        <p:txBody>
          <a:bodyPr anchor="t"/>
          <a:lstStyle>
            <a:lvl1pPr algn="l">
              <a:lnSpc>
                <a:spcPts val="5160"/>
              </a:lnSpc>
              <a:defRPr sz="4800" b="0" cap="none" baseline="0"/>
            </a:lvl1pPr>
          </a:lstStyle>
          <a:p>
            <a:r>
              <a:rPr lang="en-US"/>
              <a:t>Click to Master title style</a:t>
            </a:r>
          </a:p>
        </p:txBody>
      </p:sp>
    </p:spTree>
    <p:extLst>
      <p:ext uri="{BB962C8B-B14F-4D97-AF65-F5344CB8AC3E}">
        <p14:creationId xmlns:p14="http://schemas.microsoft.com/office/powerpoint/2010/main" val="124524915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3 Icons">
    <p:spTree>
      <p:nvGrpSpPr>
        <p:cNvPr id="1" name=""/>
        <p:cNvGrpSpPr/>
        <p:nvPr/>
      </p:nvGrpSpPr>
      <p:grpSpPr>
        <a:xfrm>
          <a:off x="0" y="0"/>
          <a:ext cx="0" cy="0"/>
          <a:chOff x="0" y="0"/>
          <a:chExt cx="0" cy="0"/>
        </a:xfrm>
      </p:grpSpPr>
      <p:sp>
        <p:nvSpPr>
          <p:cNvPr id="36" name="Text Placeholder 7"/>
          <p:cNvSpPr>
            <a:spLocks noGrp="1"/>
          </p:cNvSpPr>
          <p:nvPr>
            <p:ph type="body" sz="quarter" idx="13" hasCustomPrompt="1"/>
          </p:nvPr>
        </p:nvSpPr>
        <p:spPr>
          <a:xfrm>
            <a:off x="1527627" y="3860801"/>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2F2845-8484-4542-BCF5-BDB4A2B3848D}"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37" name="Text Placeholder 7"/>
          <p:cNvSpPr>
            <a:spLocks noGrp="1"/>
          </p:cNvSpPr>
          <p:nvPr>
            <p:ph type="body" sz="quarter" idx="14" hasCustomPrompt="1"/>
          </p:nvPr>
        </p:nvSpPr>
        <p:spPr>
          <a:xfrm>
            <a:off x="4764012" y="3860801"/>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38" name="Text Placeholder 7"/>
          <p:cNvSpPr>
            <a:spLocks noGrp="1"/>
          </p:cNvSpPr>
          <p:nvPr>
            <p:ph type="body" sz="quarter" idx="15" hasCustomPrompt="1"/>
          </p:nvPr>
        </p:nvSpPr>
        <p:spPr>
          <a:xfrm>
            <a:off x="8080032" y="3860801"/>
            <a:ext cx="2663976" cy="695959"/>
          </a:xfrm>
        </p:spPr>
        <p:txBody>
          <a:bodyPr anchor="b"/>
          <a:lstStyle>
            <a:lvl1pPr algn="ctr">
              <a:defRPr sz="2400" b="0" i="1">
                <a:solidFill>
                  <a:schemeClr val="accent2"/>
                </a:solidFill>
                <a:latin typeface="Times New Roman" charset="0"/>
                <a:ea typeface="Times New Roman" charset="0"/>
                <a:cs typeface="Times New Roman" charset="0"/>
              </a:defRPr>
            </a:lvl1pPr>
          </a:lstStyle>
          <a:p>
            <a:pPr lvl="0"/>
            <a:r>
              <a:rPr lang="en-US"/>
              <a:t>Heading</a:t>
            </a:r>
          </a:p>
        </p:txBody>
      </p:sp>
      <p:sp>
        <p:nvSpPr>
          <p:cNvPr id="6" name="Text Placeholder 5"/>
          <p:cNvSpPr>
            <a:spLocks noGrp="1"/>
          </p:cNvSpPr>
          <p:nvPr>
            <p:ph type="body" sz="quarter" idx="16"/>
          </p:nvPr>
        </p:nvSpPr>
        <p:spPr>
          <a:xfrm>
            <a:off x="1527627" y="4816244"/>
            <a:ext cx="2663976" cy="1234600"/>
          </a:xfrm>
        </p:spPr>
        <p:txBody>
          <a:bodyPr/>
          <a:lstStyle>
            <a:lvl1pPr algn="ctr">
              <a:defRPr b="0">
                <a:solidFill>
                  <a:schemeClr val="tx1"/>
                </a:solidFill>
              </a:defRPr>
            </a:lvl1pPr>
          </a:lstStyle>
          <a:p>
            <a:pPr lvl="0"/>
            <a:r>
              <a:rPr lang="en-US"/>
              <a:t>Edit Master text styles</a:t>
            </a:r>
          </a:p>
        </p:txBody>
      </p:sp>
      <p:sp>
        <p:nvSpPr>
          <p:cNvPr id="39" name="Text Placeholder 5"/>
          <p:cNvSpPr>
            <a:spLocks noGrp="1"/>
          </p:cNvSpPr>
          <p:nvPr>
            <p:ph type="body" sz="quarter" idx="17"/>
          </p:nvPr>
        </p:nvSpPr>
        <p:spPr>
          <a:xfrm>
            <a:off x="4786251" y="4816244"/>
            <a:ext cx="2663976" cy="1234600"/>
          </a:xfrm>
        </p:spPr>
        <p:txBody>
          <a:bodyPr/>
          <a:lstStyle>
            <a:lvl1pPr algn="ctr">
              <a:defRPr b="0">
                <a:solidFill>
                  <a:schemeClr val="tx1"/>
                </a:solidFill>
              </a:defRPr>
            </a:lvl1pPr>
          </a:lstStyle>
          <a:p>
            <a:pPr lvl="0"/>
            <a:r>
              <a:rPr lang="en-US"/>
              <a:t>Edit Master text styles</a:t>
            </a:r>
          </a:p>
        </p:txBody>
      </p:sp>
      <p:sp>
        <p:nvSpPr>
          <p:cNvPr id="40" name="Text Placeholder 5"/>
          <p:cNvSpPr>
            <a:spLocks noGrp="1"/>
          </p:cNvSpPr>
          <p:nvPr>
            <p:ph type="body" sz="quarter" idx="18"/>
          </p:nvPr>
        </p:nvSpPr>
        <p:spPr>
          <a:xfrm>
            <a:off x="8080032" y="4816244"/>
            <a:ext cx="2663976" cy="1234600"/>
          </a:xfrm>
        </p:spPr>
        <p:txBody>
          <a:bodyPr/>
          <a:lstStyle>
            <a:lvl1pPr algn="ctr">
              <a:defRPr b="0">
                <a:solidFill>
                  <a:schemeClr val="tx1"/>
                </a:solidFill>
              </a:defRPr>
            </a:lvl1pPr>
          </a:lstStyle>
          <a:p>
            <a:pPr lvl="0"/>
            <a:r>
              <a:rPr lang="en-US"/>
              <a:t>Edit Master text styles</a:t>
            </a:r>
          </a:p>
        </p:txBody>
      </p:sp>
      <p:sp>
        <p:nvSpPr>
          <p:cNvPr id="14" name="Rectangle 13"/>
          <p:cNvSpPr/>
          <p:nvPr/>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3 Icons</a:t>
            </a:r>
          </a:p>
        </p:txBody>
      </p:sp>
    </p:spTree>
    <p:extLst>
      <p:ext uri="{BB962C8B-B14F-4D97-AF65-F5344CB8AC3E}">
        <p14:creationId xmlns:p14="http://schemas.microsoft.com/office/powerpoint/2010/main" val="392239001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8" name="Rectangle 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Only</a:t>
            </a:r>
          </a:p>
        </p:txBody>
      </p:sp>
      <p:sp>
        <p:nvSpPr>
          <p:cNvPr id="9" name="Text Placeholder 7"/>
          <p:cNvSpPr>
            <a:spLocks noGrp="1"/>
          </p:cNvSpPr>
          <p:nvPr>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Click to edit Master text styles</a:t>
            </a:r>
          </a:p>
        </p:txBody>
      </p:sp>
    </p:spTree>
    <p:extLst>
      <p:ext uri="{BB962C8B-B14F-4D97-AF65-F5344CB8AC3E}">
        <p14:creationId xmlns:p14="http://schemas.microsoft.com/office/powerpoint/2010/main" val="2144892660"/>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304799" y="2062621"/>
            <a:ext cx="11582397" cy="4096512"/>
          </a:xfrm>
        </p:spPr>
        <p:txBody>
          <a:bodyPr lIns="411480" numCol="1" spcCol="457200"/>
          <a:lstStyle>
            <a:lvl1pPr marL="65088" indent="-65088">
              <a:spcBef>
                <a:spcPts val="500"/>
              </a:spcBef>
              <a:tabLst/>
              <a:defRPr sz="2000" baseline="0"/>
            </a:lvl1pPr>
            <a:lvl2pPr>
              <a:spcBef>
                <a:spcPts val="500"/>
              </a:spcBef>
              <a:defRPr sz="2000" baseline="0"/>
            </a:lvl2pPr>
            <a:lvl3pPr>
              <a:defRPr sz="1800"/>
            </a:lvl3pPr>
            <a:lvl4pPr>
              <a:defRPr sz="1800"/>
            </a:lvl4pPr>
            <a:lvl5pPr>
              <a:defRPr sz="1800"/>
            </a:lvl5pPr>
          </a:lstStyle>
          <a:p>
            <a:pPr lvl="0"/>
            <a:r>
              <a:rPr lang="en-US"/>
              <a:t>Main text style. Use tab to add bullet.</a:t>
            </a:r>
          </a:p>
          <a:p>
            <a:pPr lvl="1"/>
            <a:r>
              <a:rPr lang="en-US"/>
              <a:t>Suggested maximums: 5 words per line. 10 words per text block. 50 slides per text box.</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Edit Master text styles</a:t>
            </a:r>
          </a:p>
        </p:txBody>
      </p:sp>
      <p:sp>
        <p:nvSpPr>
          <p:cNvPr id="9" name="Date Placeholder 8"/>
          <p:cNvSpPr>
            <a:spLocks noGrp="1"/>
          </p:cNvSpPr>
          <p:nvPr>
            <p:ph type="dt" sz="half" idx="14"/>
          </p:nvPr>
        </p:nvSpPr>
        <p:spPr/>
        <p:txBody>
          <a:bodyPr/>
          <a:lstStyle/>
          <a:p>
            <a:endParaRPr lang="en-US"/>
          </a:p>
        </p:txBody>
      </p:sp>
      <p:sp>
        <p:nvSpPr>
          <p:cNvPr id="10" name="Footer Placeholder 9"/>
          <p:cNvSpPr>
            <a:spLocks noGrp="1"/>
          </p:cNvSpPr>
          <p:nvPr>
            <p:ph type="ftr" sz="quarter" idx="15"/>
          </p:nvPr>
        </p:nvSpPr>
        <p:spPr/>
        <p:txBody>
          <a:bodyPr/>
          <a:lstStyle/>
          <a:p>
            <a:endParaRPr lang="en-US"/>
          </a:p>
        </p:txBody>
      </p:sp>
      <p:sp>
        <p:nvSpPr>
          <p:cNvPr id="11" name="Slide Number Placeholder 10"/>
          <p:cNvSpPr>
            <a:spLocks noGrp="1"/>
          </p:cNvSpPr>
          <p:nvPr>
            <p:ph type="sldNum" sz="quarter" idx="16"/>
          </p:nvPr>
        </p:nvSpPr>
        <p:spPr/>
        <p:txBody>
          <a:bodyPr/>
          <a:lstStyle/>
          <a:p>
            <a:fld id="{5B9A96B2-702C-084E-9060-05751DBF82B0}" type="slidenum">
              <a:rPr lang="en-US" smtClean="0"/>
              <a:pPr/>
              <a:t>‹#›</a:t>
            </a:fld>
            <a:endParaRPr lang="en-US"/>
          </a:p>
        </p:txBody>
      </p:sp>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 Content</a:t>
            </a:r>
          </a:p>
        </p:txBody>
      </p:sp>
      <p:grpSp>
        <p:nvGrpSpPr>
          <p:cNvPr id="4" name="Group 3"/>
          <p:cNvGrpSpPr/>
          <p:nvPr userDrawn="1"/>
        </p:nvGrpSpPr>
        <p:grpSpPr>
          <a:xfrm>
            <a:off x="12801600" y="702812"/>
            <a:ext cx="3048000" cy="6155188"/>
            <a:chOff x="9601200" y="702812"/>
            <a:chExt cx="2286000" cy="6155188"/>
          </a:xfrm>
        </p:grpSpPr>
        <p:sp>
          <p:nvSpPr>
            <p:cNvPr id="12" name="Rectangle 1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4" name="Group 13"/>
            <p:cNvGrpSpPr>
              <a:grpSpLocks noChangeAspect="1"/>
            </p:cNvGrpSpPr>
            <p:nvPr userDrawn="1"/>
          </p:nvGrpSpPr>
          <p:grpSpPr>
            <a:xfrm>
              <a:off x="10625490" y="843418"/>
              <a:ext cx="233337" cy="225045"/>
              <a:chOff x="366713" y="2336800"/>
              <a:chExt cx="1608137" cy="1550988"/>
            </a:xfrm>
            <a:solidFill>
              <a:schemeClr val="bg1"/>
            </a:solidFill>
          </p:grpSpPr>
          <p:sp>
            <p:nvSpPr>
              <p:cNvPr id="1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6"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103908509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Boxed Text Six Item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14" name="Text Placeholder 5"/>
          <p:cNvSpPr>
            <a:spLocks noGrp="1"/>
          </p:cNvSpPr>
          <p:nvPr>
            <p:ph type="body" sz="quarter" idx="22" hasCustomPrompt="1"/>
          </p:nvPr>
        </p:nvSpPr>
        <p:spPr>
          <a:xfrm>
            <a:off x="662290" y="1925654"/>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5" name="Text Placeholder 5"/>
          <p:cNvSpPr>
            <a:spLocks noGrp="1"/>
          </p:cNvSpPr>
          <p:nvPr>
            <p:ph type="body" sz="quarter" idx="17" hasCustomPrompt="1"/>
          </p:nvPr>
        </p:nvSpPr>
        <p:spPr>
          <a:xfrm>
            <a:off x="4377282" y="1925654"/>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6" name="Text Placeholder 5"/>
          <p:cNvSpPr>
            <a:spLocks noGrp="1"/>
          </p:cNvSpPr>
          <p:nvPr>
            <p:ph type="body" sz="quarter" idx="23" hasCustomPrompt="1"/>
          </p:nvPr>
        </p:nvSpPr>
        <p:spPr>
          <a:xfrm>
            <a:off x="8092274" y="1925654"/>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7" name="Text Placeholder 5"/>
          <p:cNvSpPr>
            <a:spLocks noGrp="1"/>
          </p:cNvSpPr>
          <p:nvPr>
            <p:ph type="body" sz="quarter" idx="24" hasCustomPrompt="1"/>
          </p:nvPr>
        </p:nvSpPr>
        <p:spPr>
          <a:xfrm>
            <a:off x="662290" y="3369677"/>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8" name="Text Placeholder 5"/>
          <p:cNvSpPr>
            <a:spLocks noGrp="1"/>
          </p:cNvSpPr>
          <p:nvPr>
            <p:ph type="body" sz="quarter" idx="25" hasCustomPrompt="1"/>
          </p:nvPr>
        </p:nvSpPr>
        <p:spPr>
          <a:xfrm>
            <a:off x="4377282" y="3369677"/>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9" name="Text Placeholder 5"/>
          <p:cNvSpPr>
            <a:spLocks noGrp="1"/>
          </p:cNvSpPr>
          <p:nvPr>
            <p:ph type="body" sz="quarter" idx="26" hasCustomPrompt="1"/>
          </p:nvPr>
        </p:nvSpPr>
        <p:spPr>
          <a:xfrm>
            <a:off x="8092274" y="3369677"/>
            <a:ext cx="3506605" cy="1287733"/>
          </a:xfrm>
          <a:solidFill>
            <a:schemeClr val="accent1"/>
          </a:solidFill>
        </p:spPr>
        <p:txBody>
          <a:bodyPr lIns="91440" tIns="91440" rIns="91440" bIns="91440" anchor="ctr">
            <a:normAutofit/>
          </a:bodyPr>
          <a:lstStyle>
            <a:lvl1pPr algn="ctr">
              <a:spcAft>
                <a:spcPts val="0"/>
              </a:spcAft>
              <a:defRPr sz="2000" baseline="0">
                <a:solidFill>
                  <a:schemeClr val="bg1"/>
                </a:solidFill>
              </a:defRPr>
            </a:lvl1pPr>
            <a:lvl2pPr marL="11112" indent="0" algn="ctr">
              <a:spcBef>
                <a:spcPts val="0"/>
              </a:spcBef>
              <a:buNone/>
              <a:defRPr sz="2000">
                <a:solidFill>
                  <a:schemeClr val="bg1"/>
                </a:solidFill>
              </a:defRPr>
            </a:lvl2pPr>
          </a:lstStyle>
          <a:p>
            <a:pPr lvl="0"/>
            <a:r>
              <a:rPr lang="en-US"/>
              <a:t>Insert text</a:t>
            </a:r>
          </a:p>
        </p:txBody>
      </p:sp>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Boxed Text Six Items</a:t>
            </a:r>
          </a:p>
        </p:txBody>
      </p:sp>
      <p:sp>
        <p:nvSpPr>
          <p:cNvPr id="20" name="Text Placeholder 7"/>
          <p:cNvSpPr>
            <a:spLocks noGrp="1"/>
          </p:cNvSpPr>
          <p:nvPr>
            <p:ph type="body" sz="quarter" idx="13"/>
          </p:nvPr>
        </p:nvSpPr>
        <p:spPr>
          <a:xfrm>
            <a:off x="304799" y="671946"/>
            <a:ext cx="11582399" cy="330200"/>
          </a:xfrm>
        </p:spPr>
        <p:txBody>
          <a:bodyPr vert="horz" lIns="0" tIns="0" rIns="0" bIns="0" rtlCol="0" anchor="t">
            <a:noAutofit/>
          </a:bodyPr>
          <a:lstStyle>
            <a:lvl1pPr marL="12700" indent="0">
              <a:buNone/>
              <a:defRPr lang="en-US" sz="2000" b="0" i="1" dirty="0">
                <a:solidFill>
                  <a:schemeClr val="accent2"/>
                </a:solidFill>
                <a:latin typeface="Times New Roman" charset="0"/>
                <a:ea typeface="Times New Roman" charset="0"/>
                <a:cs typeface="Times New Roman" charset="0"/>
              </a:defRPr>
            </a:lvl1pPr>
          </a:lstStyle>
          <a:p>
            <a:pPr lvl="0">
              <a:lnSpc>
                <a:spcPct val="90000"/>
              </a:lnSpc>
            </a:pPr>
            <a:r>
              <a:rPr lang="en-US"/>
              <a:t>Edit Master text styles</a:t>
            </a:r>
          </a:p>
        </p:txBody>
      </p:sp>
      <p:grpSp>
        <p:nvGrpSpPr>
          <p:cNvPr id="21" name="Group 20"/>
          <p:cNvGrpSpPr/>
          <p:nvPr userDrawn="1"/>
        </p:nvGrpSpPr>
        <p:grpSpPr>
          <a:xfrm>
            <a:off x="12801600" y="702812"/>
            <a:ext cx="3048000" cy="6155188"/>
            <a:chOff x="9601200" y="702812"/>
            <a:chExt cx="2286000" cy="6155188"/>
          </a:xfrm>
        </p:grpSpPr>
        <p:sp>
          <p:nvSpPr>
            <p:cNvPr id="22" name="Rectangle 2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Text in boxes is Arial, 20pt.</a:t>
              </a:r>
            </a:p>
            <a:p>
              <a:pPr marL="228600" indent="-228600">
                <a:spcAft>
                  <a:spcPts val="600"/>
                </a:spcAft>
                <a:buFont typeface="+mj-lt"/>
                <a:buAutoNum type="arabicPeriod"/>
              </a:pPr>
              <a:r>
                <a:rPr lang="en-US" sz="1000"/>
                <a:t>To add emphasis</a:t>
              </a:r>
              <a:r>
                <a:rPr lang="en-US" sz="1000" baseline="0"/>
                <a:t> to text</a:t>
              </a:r>
              <a:r>
                <a:rPr lang="en-US" sz="1000"/>
                <a:t>, make text bold </a:t>
              </a:r>
            </a:p>
            <a:p>
              <a:pPr marL="228600" indent="-228600">
                <a:spcAft>
                  <a:spcPts val="600"/>
                </a:spcAft>
                <a:buFont typeface="+mj-lt"/>
                <a:buAutoNum type="arabicPeriod"/>
              </a:pPr>
              <a:r>
                <a:rPr lang="en-US" sz="1000"/>
                <a:t>To jump from</a:t>
              </a:r>
              <a:r>
                <a:rPr lang="en-US" sz="1000" baseline="0"/>
                <a:t> box to box, use Tab. If clicked into text edit, use Esc-Tab to move to next box.</a:t>
              </a:r>
              <a:endParaRPr lang="en-US" sz="1000"/>
            </a:p>
          </p:txBody>
        </p:sp>
        <p:grpSp>
          <p:nvGrpSpPr>
            <p:cNvPr id="23" name="Group 22"/>
            <p:cNvGrpSpPr>
              <a:grpSpLocks noChangeAspect="1"/>
            </p:cNvGrpSpPr>
            <p:nvPr userDrawn="1"/>
          </p:nvGrpSpPr>
          <p:grpSpPr>
            <a:xfrm>
              <a:off x="10625490" y="843418"/>
              <a:ext cx="233337" cy="225045"/>
              <a:chOff x="366713" y="2336800"/>
              <a:chExt cx="1608137" cy="1550988"/>
            </a:xfrm>
            <a:solidFill>
              <a:schemeClr val="bg1"/>
            </a:solidFill>
          </p:grpSpPr>
          <p:sp>
            <p:nvSpPr>
              <p:cNvPr id="24"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25"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227085052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304799" y="2062621"/>
            <a:ext cx="11582397" cy="4096512"/>
          </a:xfrm>
        </p:spPr>
        <p:txBody>
          <a:bodyPr lIns="411480" numCol="1" spcCol="457200"/>
          <a:lstStyle>
            <a:lvl1pPr marL="65088" indent="-65088">
              <a:spcBef>
                <a:spcPts val="500"/>
              </a:spcBef>
              <a:tabLst/>
              <a:defRPr sz="2000" baseline="0"/>
            </a:lvl1pPr>
            <a:lvl2pPr>
              <a:spcBef>
                <a:spcPts val="500"/>
              </a:spcBef>
              <a:defRPr sz="2000" baseline="0"/>
            </a:lvl2pPr>
            <a:lvl3pPr>
              <a:defRPr sz="1800"/>
            </a:lvl3pPr>
            <a:lvl4pPr>
              <a:defRPr sz="1800"/>
            </a:lvl4pPr>
            <a:lvl5pPr>
              <a:defRPr sz="1800"/>
            </a:lvl5pPr>
          </a:lstStyle>
          <a:p>
            <a:pPr lvl="0"/>
            <a:r>
              <a:rPr lang="en-US"/>
              <a:t>Main text style. Use tab to add bullet.</a:t>
            </a:r>
          </a:p>
          <a:p>
            <a:pPr lvl="1"/>
            <a:r>
              <a:rPr lang="en-US"/>
              <a:t>Suggested maximums: 5 words per line. 10 words per text block. 50 slides per text box.</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Edit Master text styles</a:t>
            </a:r>
          </a:p>
        </p:txBody>
      </p:sp>
      <p:sp>
        <p:nvSpPr>
          <p:cNvPr id="9" name="Date Placeholder 8"/>
          <p:cNvSpPr>
            <a:spLocks noGrp="1"/>
          </p:cNvSpPr>
          <p:nvPr>
            <p:ph type="dt" sz="half" idx="14"/>
          </p:nvPr>
        </p:nvSpPr>
        <p:spPr/>
        <p:txBody>
          <a:bodyPr/>
          <a:lstStyle/>
          <a:p>
            <a:endParaRPr lang="en-US"/>
          </a:p>
        </p:txBody>
      </p:sp>
      <p:sp>
        <p:nvSpPr>
          <p:cNvPr id="10" name="Footer Placeholder 9"/>
          <p:cNvSpPr>
            <a:spLocks noGrp="1"/>
          </p:cNvSpPr>
          <p:nvPr>
            <p:ph type="ftr" sz="quarter" idx="15"/>
          </p:nvPr>
        </p:nvSpPr>
        <p:spPr/>
        <p:txBody>
          <a:bodyPr/>
          <a:lstStyle/>
          <a:p>
            <a:endParaRPr lang="en-US"/>
          </a:p>
        </p:txBody>
      </p:sp>
      <p:sp>
        <p:nvSpPr>
          <p:cNvPr id="11" name="Slide Number Placeholder 10"/>
          <p:cNvSpPr>
            <a:spLocks noGrp="1"/>
          </p:cNvSpPr>
          <p:nvPr>
            <p:ph type="sldNum" sz="quarter" idx="16"/>
          </p:nvPr>
        </p:nvSpPr>
        <p:spPr/>
        <p:txBody>
          <a:bodyPr/>
          <a:lstStyle/>
          <a:p>
            <a:fld id="{5B9A96B2-702C-084E-9060-05751DBF82B0}" type="slidenum">
              <a:rPr lang="en-US" smtClean="0"/>
              <a:pPr/>
              <a:t>‹#›</a:t>
            </a:fld>
            <a:endParaRPr lang="en-US"/>
          </a:p>
        </p:txBody>
      </p:sp>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 Content</a:t>
            </a:r>
          </a:p>
        </p:txBody>
      </p:sp>
      <p:grpSp>
        <p:nvGrpSpPr>
          <p:cNvPr id="4" name="Group 3"/>
          <p:cNvGrpSpPr/>
          <p:nvPr userDrawn="1"/>
        </p:nvGrpSpPr>
        <p:grpSpPr>
          <a:xfrm>
            <a:off x="12801600" y="702812"/>
            <a:ext cx="3048000" cy="6155188"/>
            <a:chOff x="9601200" y="702812"/>
            <a:chExt cx="2286000" cy="6155188"/>
          </a:xfrm>
        </p:grpSpPr>
        <p:sp>
          <p:nvSpPr>
            <p:cNvPr id="12" name="Rectangle 1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4" name="Group 13"/>
            <p:cNvGrpSpPr>
              <a:grpSpLocks noChangeAspect="1"/>
            </p:cNvGrpSpPr>
            <p:nvPr userDrawn="1"/>
          </p:nvGrpSpPr>
          <p:grpSpPr>
            <a:xfrm>
              <a:off x="10625490" y="843418"/>
              <a:ext cx="233337" cy="225045"/>
              <a:chOff x="366713" y="2336800"/>
              <a:chExt cx="1608137" cy="1550988"/>
            </a:xfrm>
            <a:solidFill>
              <a:schemeClr val="bg1"/>
            </a:solidFill>
          </p:grpSpPr>
          <p:sp>
            <p:nvSpPr>
              <p:cNvPr id="1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6"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420064899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
        <p:nvSpPr>
          <p:cNvPr id="8" name="Rectangle 7"/>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Only</a:t>
            </a:r>
          </a:p>
        </p:txBody>
      </p:sp>
      <p:sp>
        <p:nvSpPr>
          <p:cNvPr id="9" name="Text Placeholder 7"/>
          <p:cNvSpPr>
            <a:spLocks noGrp="1"/>
          </p:cNvSpPr>
          <p:nvPr>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Edit Master text styles</a:t>
            </a:r>
          </a:p>
        </p:txBody>
      </p:sp>
    </p:spTree>
    <p:extLst>
      <p:ext uri="{BB962C8B-B14F-4D97-AF65-F5344CB8AC3E}">
        <p14:creationId xmlns:p14="http://schemas.microsoft.com/office/powerpoint/2010/main" val="375020059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521704"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&lt;Insert Title 1 Here&gt; </a:t>
            </a:r>
          </a:p>
        </p:txBody>
      </p:sp>
      <p:sp>
        <p:nvSpPr>
          <p:cNvPr id="8" name="Slide Number Placeholder 7">
            <a:extLst>
              <a:ext uri="{FF2B5EF4-FFF2-40B4-BE49-F238E27FC236}">
                <a16:creationId xmlns:a16="http://schemas.microsoft.com/office/drawing/2014/main" id="{1EDACA7F-90E2-474C-8C0B-1B610834421A}"/>
              </a:ext>
            </a:extLst>
          </p:cNvPr>
          <p:cNvSpPr>
            <a:spLocks noGrp="1"/>
          </p:cNvSpPr>
          <p:nvPr>
            <p:ph type="sldNum" sz="quarter" idx="11"/>
          </p:nvPr>
        </p:nvSpPr>
        <p:spPr>
          <a:xfrm>
            <a:off x="8610600" y="6356350"/>
            <a:ext cx="2743200" cy="365125"/>
          </a:xfrm>
          <a:prstGeom prst="rect">
            <a:avLst/>
          </a:prstGeom>
        </p:spPr>
        <p:txBody>
          <a:body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9" name="Прямоугольник 11">
            <a:extLst>
              <a:ext uri="{FF2B5EF4-FFF2-40B4-BE49-F238E27FC236}">
                <a16:creationId xmlns:a16="http://schemas.microsoft.com/office/drawing/2014/main" id="{1AF26D85-61AA-4746-9D91-98263DE2992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Oval 29">
            <a:extLst>
              <a:ext uri="{FF2B5EF4-FFF2-40B4-BE49-F238E27FC236}">
                <a16:creationId xmlns:a16="http://schemas.microsoft.com/office/drawing/2014/main" id="{27DDCFD3-9342-A342-8C8F-5579ED502CD6}"/>
              </a:ext>
            </a:extLst>
          </p:cNvPr>
          <p:cNvSpPr/>
          <p:nvPr userDrawn="1"/>
        </p:nvSpPr>
        <p:spPr>
          <a:xfrm>
            <a:off x="773511"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 Placeholder 2">
            <a:extLst>
              <a:ext uri="{FF2B5EF4-FFF2-40B4-BE49-F238E27FC236}">
                <a16:creationId xmlns:a16="http://schemas.microsoft.com/office/drawing/2014/main" id="{E75FF59F-E108-154D-98E7-8EE2F9D511BB}"/>
              </a:ext>
            </a:extLst>
          </p:cNvPr>
          <p:cNvSpPr>
            <a:spLocks noGrp="1"/>
          </p:cNvSpPr>
          <p:nvPr>
            <p:ph type="body" idx="17" hasCustomPrompt="1"/>
          </p:nvPr>
        </p:nvSpPr>
        <p:spPr>
          <a:xfrm>
            <a:off x="773510" y="2627457"/>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a:t>
            </a:r>
          </a:p>
        </p:txBody>
      </p:sp>
      <p:sp>
        <p:nvSpPr>
          <p:cNvPr id="83" name="Text Placeholder 2">
            <a:extLst>
              <a:ext uri="{FF2B5EF4-FFF2-40B4-BE49-F238E27FC236}">
                <a16:creationId xmlns:a16="http://schemas.microsoft.com/office/drawing/2014/main" id="{142DF692-4543-164A-8A73-FE6929A71D28}"/>
              </a:ext>
            </a:extLst>
          </p:cNvPr>
          <p:cNvSpPr>
            <a:spLocks noGrp="1"/>
          </p:cNvSpPr>
          <p:nvPr>
            <p:ph type="body" idx="18" hasCustomPrompt="1"/>
          </p:nvPr>
        </p:nvSpPr>
        <p:spPr>
          <a:xfrm>
            <a:off x="1521704"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&lt;Insert Title 2 Here&gt; </a:t>
            </a:r>
          </a:p>
        </p:txBody>
      </p:sp>
      <p:sp>
        <p:nvSpPr>
          <p:cNvPr id="84" name="Oval 83">
            <a:extLst>
              <a:ext uri="{FF2B5EF4-FFF2-40B4-BE49-F238E27FC236}">
                <a16:creationId xmlns:a16="http://schemas.microsoft.com/office/drawing/2014/main" id="{566AB9D3-CA21-5647-9A7B-C769880B6D01}"/>
              </a:ext>
            </a:extLst>
          </p:cNvPr>
          <p:cNvSpPr/>
          <p:nvPr userDrawn="1"/>
        </p:nvSpPr>
        <p:spPr>
          <a:xfrm>
            <a:off x="773511"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 Placeholder 2">
            <a:extLst>
              <a:ext uri="{FF2B5EF4-FFF2-40B4-BE49-F238E27FC236}">
                <a16:creationId xmlns:a16="http://schemas.microsoft.com/office/drawing/2014/main" id="{13EF86C9-024B-5144-9893-0D615E0DAEAD}"/>
              </a:ext>
            </a:extLst>
          </p:cNvPr>
          <p:cNvSpPr>
            <a:spLocks noGrp="1"/>
          </p:cNvSpPr>
          <p:nvPr>
            <p:ph type="body" idx="20" hasCustomPrompt="1"/>
          </p:nvPr>
        </p:nvSpPr>
        <p:spPr>
          <a:xfrm>
            <a:off x="1521704"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&lt;Insert Title 3 Here&gt; </a:t>
            </a:r>
          </a:p>
        </p:txBody>
      </p:sp>
      <p:sp>
        <p:nvSpPr>
          <p:cNvPr id="87" name="Oval 86">
            <a:extLst>
              <a:ext uri="{FF2B5EF4-FFF2-40B4-BE49-F238E27FC236}">
                <a16:creationId xmlns:a16="http://schemas.microsoft.com/office/drawing/2014/main" id="{696AE616-83C6-B041-9B9B-DE3E51A0F6C0}"/>
              </a:ext>
            </a:extLst>
          </p:cNvPr>
          <p:cNvSpPr/>
          <p:nvPr userDrawn="1"/>
        </p:nvSpPr>
        <p:spPr>
          <a:xfrm>
            <a:off x="773511"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 Placeholder 2">
            <a:extLst>
              <a:ext uri="{FF2B5EF4-FFF2-40B4-BE49-F238E27FC236}">
                <a16:creationId xmlns:a16="http://schemas.microsoft.com/office/drawing/2014/main" id="{BA60952E-D705-2E4C-B70C-E6A188F0D1DE}"/>
              </a:ext>
            </a:extLst>
          </p:cNvPr>
          <p:cNvSpPr>
            <a:spLocks noGrp="1"/>
          </p:cNvSpPr>
          <p:nvPr>
            <p:ph type="body" idx="22" hasCustomPrompt="1"/>
          </p:nvPr>
        </p:nvSpPr>
        <p:spPr>
          <a:xfrm>
            <a:off x="6697020" y="25146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&lt;Insert Title 4 Here&gt; </a:t>
            </a:r>
          </a:p>
        </p:txBody>
      </p:sp>
      <p:sp>
        <p:nvSpPr>
          <p:cNvPr id="90" name="Oval 89">
            <a:extLst>
              <a:ext uri="{FF2B5EF4-FFF2-40B4-BE49-F238E27FC236}">
                <a16:creationId xmlns:a16="http://schemas.microsoft.com/office/drawing/2014/main" id="{7BE36223-46C9-7144-B730-977539BC6E99}"/>
              </a:ext>
            </a:extLst>
          </p:cNvPr>
          <p:cNvSpPr/>
          <p:nvPr userDrawn="1"/>
        </p:nvSpPr>
        <p:spPr>
          <a:xfrm>
            <a:off x="5948827" y="24306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 Placeholder 2">
            <a:extLst>
              <a:ext uri="{FF2B5EF4-FFF2-40B4-BE49-F238E27FC236}">
                <a16:creationId xmlns:a16="http://schemas.microsoft.com/office/drawing/2014/main" id="{5C7BB8B2-A044-C944-B300-CF08C8AF832C}"/>
              </a:ext>
            </a:extLst>
          </p:cNvPr>
          <p:cNvSpPr>
            <a:spLocks noGrp="1"/>
          </p:cNvSpPr>
          <p:nvPr>
            <p:ph type="body" idx="23" hasCustomPrompt="1"/>
          </p:nvPr>
        </p:nvSpPr>
        <p:spPr>
          <a:xfrm>
            <a:off x="5948827" y="2627457"/>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a:t>
            </a:r>
          </a:p>
        </p:txBody>
      </p:sp>
      <p:sp>
        <p:nvSpPr>
          <p:cNvPr id="92" name="Text Placeholder 2">
            <a:extLst>
              <a:ext uri="{FF2B5EF4-FFF2-40B4-BE49-F238E27FC236}">
                <a16:creationId xmlns:a16="http://schemas.microsoft.com/office/drawing/2014/main" id="{7C409BB0-E59F-E248-9BD2-D4EC1EF2E913}"/>
              </a:ext>
            </a:extLst>
          </p:cNvPr>
          <p:cNvSpPr>
            <a:spLocks noGrp="1"/>
          </p:cNvSpPr>
          <p:nvPr>
            <p:ph type="body" idx="24" hasCustomPrompt="1"/>
          </p:nvPr>
        </p:nvSpPr>
        <p:spPr>
          <a:xfrm>
            <a:off x="6697020" y="3598720"/>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&lt;Insert Title 5 Here&gt; </a:t>
            </a:r>
          </a:p>
        </p:txBody>
      </p:sp>
      <p:sp>
        <p:nvSpPr>
          <p:cNvPr id="93" name="Oval 92">
            <a:extLst>
              <a:ext uri="{FF2B5EF4-FFF2-40B4-BE49-F238E27FC236}">
                <a16:creationId xmlns:a16="http://schemas.microsoft.com/office/drawing/2014/main" id="{9533441A-7E19-2E48-B5A5-790D780D01BC}"/>
              </a:ext>
            </a:extLst>
          </p:cNvPr>
          <p:cNvSpPr/>
          <p:nvPr userDrawn="1"/>
        </p:nvSpPr>
        <p:spPr>
          <a:xfrm>
            <a:off x="5948827" y="3514740"/>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 Placeholder 2">
            <a:extLst>
              <a:ext uri="{FF2B5EF4-FFF2-40B4-BE49-F238E27FC236}">
                <a16:creationId xmlns:a16="http://schemas.microsoft.com/office/drawing/2014/main" id="{C8A38874-6875-814E-A65E-3452799A8422}"/>
              </a:ext>
            </a:extLst>
          </p:cNvPr>
          <p:cNvSpPr>
            <a:spLocks noGrp="1"/>
          </p:cNvSpPr>
          <p:nvPr>
            <p:ph type="body" idx="26" hasCustomPrompt="1"/>
          </p:nvPr>
        </p:nvSpPr>
        <p:spPr>
          <a:xfrm>
            <a:off x="6697020" y="4729937"/>
            <a:ext cx="3088450" cy="503398"/>
          </a:xfrm>
          <a:prstGeom prst="rect">
            <a:avLst/>
          </a:prstGeom>
        </p:spPr>
        <p:txBody>
          <a:bodyPr anchor="b">
            <a:normAutofit/>
          </a:bodyPr>
          <a:lstStyle>
            <a:lvl1pPr marL="0" indent="0">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&lt;Insert Title 6 Here&gt; </a:t>
            </a:r>
          </a:p>
        </p:txBody>
      </p:sp>
      <p:sp>
        <p:nvSpPr>
          <p:cNvPr id="96" name="Oval 95">
            <a:extLst>
              <a:ext uri="{FF2B5EF4-FFF2-40B4-BE49-F238E27FC236}">
                <a16:creationId xmlns:a16="http://schemas.microsoft.com/office/drawing/2014/main" id="{A452A535-F780-D640-87F1-D9AA91982B91}"/>
              </a:ext>
            </a:extLst>
          </p:cNvPr>
          <p:cNvSpPr/>
          <p:nvPr userDrawn="1"/>
        </p:nvSpPr>
        <p:spPr>
          <a:xfrm>
            <a:off x="5948827" y="4645957"/>
            <a:ext cx="671358" cy="671358"/>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ooter Placeholder 6">
            <a:extLst>
              <a:ext uri="{FF2B5EF4-FFF2-40B4-BE49-F238E27FC236}">
                <a16:creationId xmlns:a16="http://schemas.microsoft.com/office/drawing/2014/main" id="{0C8A9DC6-3890-974E-814A-7BA41819AB9A}"/>
              </a:ext>
            </a:extLst>
          </p:cNvPr>
          <p:cNvSpPr>
            <a:spLocks noGrp="1"/>
          </p:cNvSpPr>
          <p:nvPr>
            <p:ph type="ftr" sz="quarter" idx="10"/>
          </p:nvPr>
        </p:nvSpPr>
        <p:spPr>
          <a:xfrm>
            <a:off x="4038600" y="6356350"/>
            <a:ext cx="4114800" cy="365125"/>
          </a:xfrm>
          <a:prstGeom prst="rect">
            <a:avLst/>
          </a:prstGeom>
        </p:spPr>
        <p:txBody>
          <a:bodyPr/>
          <a:lstStyle/>
          <a:p>
            <a:r>
              <a:rPr lang="en-US" err="1"/>
              <a:t>www.nachc.org</a:t>
            </a:r>
            <a:endParaRPr lang="en-US"/>
          </a:p>
        </p:txBody>
      </p:sp>
      <p:sp>
        <p:nvSpPr>
          <p:cNvPr id="25" name="Заголовок 1">
            <a:extLst>
              <a:ext uri="{FF2B5EF4-FFF2-40B4-BE49-F238E27FC236}">
                <a16:creationId xmlns:a16="http://schemas.microsoft.com/office/drawing/2014/main" id="{F2AEA4F9-4D54-5A45-A256-BC9DE0D464DF}"/>
              </a:ext>
            </a:extLst>
          </p:cNvPr>
          <p:cNvSpPr>
            <a:spLocks noGrp="1"/>
          </p:cNvSpPr>
          <p:nvPr>
            <p:ph type="title" hasCustomPrompt="1"/>
          </p:nvPr>
        </p:nvSpPr>
        <p:spPr>
          <a:xfrm>
            <a:off x="773511" y="624979"/>
            <a:ext cx="4423522"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INSERT AGENDA NAME HERE</a:t>
            </a:r>
            <a:endParaRPr lang="ru-RU"/>
          </a:p>
        </p:txBody>
      </p:sp>
      <p:sp>
        <p:nvSpPr>
          <p:cNvPr id="24" name="Text Placeholder 2">
            <a:extLst>
              <a:ext uri="{FF2B5EF4-FFF2-40B4-BE49-F238E27FC236}">
                <a16:creationId xmlns:a16="http://schemas.microsoft.com/office/drawing/2014/main" id="{74AC401D-05D7-5D4C-83E7-C743ED1794EE}"/>
              </a:ext>
            </a:extLst>
          </p:cNvPr>
          <p:cNvSpPr>
            <a:spLocks noGrp="1"/>
          </p:cNvSpPr>
          <p:nvPr>
            <p:ph type="body" idx="28" hasCustomPrompt="1"/>
          </p:nvPr>
        </p:nvSpPr>
        <p:spPr>
          <a:xfrm>
            <a:off x="773510" y="3697974"/>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a:t>
            </a:r>
          </a:p>
        </p:txBody>
      </p:sp>
      <p:sp>
        <p:nvSpPr>
          <p:cNvPr id="26" name="Text Placeholder 2">
            <a:extLst>
              <a:ext uri="{FF2B5EF4-FFF2-40B4-BE49-F238E27FC236}">
                <a16:creationId xmlns:a16="http://schemas.microsoft.com/office/drawing/2014/main" id="{C78D01C9-F6B8-E542-B607-AEC8A702843D}"/>
              </a:ext>
            </a:extLst>
          </p:cNvPr>
          <p:cNvSpPr>
            <a:spLocks noGrp="1"/>
          </p:cNvSpPr>
          <p:nvPr>
            <p:ph type="body" idx="29" hasCustomPrompt="1"/>
          </p:nvPr>
        </p:nvSpPr>
        <p:spPr>
          <a:xfrm>
            <a:off x="773510" y="4835399"/>
            <a:ext cx="660965"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a:t>
            </a:r>
          </a:p>
        </p:txBody>
      </p:sp>
      <p:sp>
        <p:nvSpPr>
          <p:cNvPr id="27" name="Text Placeholder 2">
            <a:extLst>
              <a:ext uri="{FF2B5EF4-FFF2-40B4-BE49-F238E27FC236}">
                <a16:creationId xmlns:a16="http://schemas.microsoft.com/office/drawing/2014/main" id="{B398982D-2938-1F4D-A07F-AFF9A0D73273}"/>
              </a:ext>
            </a:extLst>
          </p:cNvPr>
          <p:cNvSpPr>
            <a:spLocks noGrp="1"/>
          </p:cNvSpPr>
          <p:nvPr>
            <p:ph type="body" idx="30" hasCustomPrompt="1"/>
          </p:nvPr>
        </p:nvSpPr>
        <p:spPr>
          <a:xfrm>
            <a:off x="5948827" y="3720276"/>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a:t>
            </a:r>
          </a:p>
        </p:txBody>
      </p:sp>
      <p:sp>
        <p:nvSpPr>
          <p:cNvPr id="28" name="Text Placeholder 2">
            <a:extLst>
              <a:ext uri="{FF2B5EF4-FFF2-40B4-BE49-F238E27FC236}">
                <a16:creationId xmlns:a16="http://schemas.microsoft.com/office/drawing/2014/main" id="{D69CB4D8-FE6D-994D-BAFE-A467D8B78071}"/>
              </a:ext>
            </a:extLst>
          </p:cNvPr>
          <p:cNvSpPr>
            <a:spLocks noGrp="1"/>
          </p:cNvSpPr>
          <p:nvPr>
            <p:ph type="body" idx="31" hasCustomPrompt="1"/>
          </p:nvPr>
        </p:nvSpPr>
        <p:spPr>
          <a:xfrm>
            <a:off x="5948827" y="4857700"/>
            <a:ext cx="671358" cy="306110"/>
          </a:xfrm>
          <a:prstGeom prst="rect">
            <a:avLst/>
          </a:prstGeom>
        </p:spPr>
        <p:txBody>
          <a:bodyPr anchor="ctr">
            <a:normAutofit/>
          </a:bodyPr>
          <a:lstStyle>
            <a:lvl1pPr marL="0" indent="0" algn="ctr">
              <a:buNone/>
              <a:defRPr sz="2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X</a:t>
            </a:r>
          </a:p>
        </p:txBody>
      </p:sp>
    </p:spTree>
    <p:extLst>
      <p:ext uri="{BB962C8B-B14F-4D97-AF65-F5344CB8AC3E}">
        <p14:creationId xmlns:p14="http://schemas.microsoft.com/office/powerpoint/2010/main" val="7598305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4365364" y="2062622"/>
            <a:ext cx="3438611" cy="4109579"/>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8423389" y="2062622"/>
            <a:ext cx="3463808" cy="4109579"/>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Main text style. Use text indent more and indent less buttons to change text style.</a:t>
            </a:r>
          </a:p>
          <a:p>
            <a:pPr lvl="1"/>
            <a:r>
              <a:rPr lang="en-US"/>
              <a:t>5 words per line. 10 words per text block. 50 words per slide.</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a:p>
        </p:txBody>
      </p:sp>
      <p:cxnSp>
        <p:nvCxnSpPr>
          <p:cNvPr id="10" name="Straight Connector 9"/>
          <p:cNvCxnSpPr/>
          <p:nvPr userDrawn="1"/>
        </p:nvCxnSpPr>
        <p:spPr>
          <a:xfrm>
            <a:off x="8122025" y="2062621"/>
            <a:ext cx="0" cy="4109577"/>
          </a:xfrm>
          <a:prstGeom prst="line">
            <a:avLst/>
          </a:prstGeom>
          <a:ln w="12700" cap="rnd">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Two Content</a:t>
            </a:r>
          </a:p>
        </p:txBody>
      </p:sp>
      <p:sp>
        <p:nvSpPr>
          <p:cNvPr id="13" name="Rectangle 12"/>
          <p:cNvSpPr/>
          <p:nvPr userDrawn="1"/>
        </p:nvSpPr>
        <p:spPr>
          <a:xfrm>
            <a:off x="12801600" y="702812"/>
            <a:ext cx="3048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4" name="Group 13"/>
          <p:cNvGrpSpPr>
            <a:grpSpLocks noChangeAspect="1"/>
          </p:cNvGrpSpPr>
          <p:nvPr userDrawn="1"/>
        </p:nvGrpSpPr>
        <p:grpSpPr>
          <a:xfrm>
            <a:off x="14167321" y="843419"/>
            <a:ext cx="311116" cy="225045"/>
            <a:chOff x="366713" y="2336800"/>
            <a:chExt cx="1608137" cy="1550988"/>
          </a:xfrm>
          <a:solidFill>
            <a:schemeClr val="bg1"/>
          </a:solidFill>
        </p:grpSpPr>
        <p:sp>
          <p:nvSpPr>
            <p:cNvPr id="1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6"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sz="1800"/>
            </a:p>
          </p:txBody>
        </p:sp>
      </p:grpSp>
      <p:sp>
        <p:nvSpPr>
          <p:cNvPr id="17" name="Text Placeholder 7"/>
          <p:cNvSpPr>
            <a:spLocks noGrp="1"/>
          </p:cNvSpPr>
          <p:nvPr userDrawn="1">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Edit Master text styles</a:t>
            </a:r>
          </a:p>
        </p:txBody>
      </p:sp>
    </p:spTree>
    <p:extLst>
      <p:ext uri="{BB962C8B-B14F-4D97-AF65-F5344CB8AC3E}">
        <p14:creationId xmlns:p14="http://schemas.microsoft.com/office/powerpoint/2010/main" val="282450828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hasCustomPrompt="1"/>
          </p:nvPr>
        </p:nvSpPr>
        <p:spPr>
          <a:xfrm>
            <a:off x="304799" y="2062621"/>
            <a:ext cx="11582397" cy="4096512"/>
          </a:xfrm>
        </p:spPr>
        <p:txBody>
          <a:bodyPr lIns="411480" numCol="1" spcCol="457200"/>
          <a:lstStyle>
            <a:lvl1pPr marL="65088" indent="-65088">
              <a:spcBef>
                <a:spcPts val="500"/>
              </a:spcBef>
              <a:tabLst/>
              <a:defRPr sz="2000" baseline="0"/>
            </a:lvl1pPr>
            <a:lvl2pPr>
              <a:spcBef>
                <a:spcPts val="500"/>
              </a:spcBef>
              <a:defRPr sz="2000" baseline="0"/>
            </a:lvl2pPr>
            <a:lvl3pPr>
              <a:defRPr sz="1800"/>
            </a:lvl3pPr>
            <a:lvl4pPr>
              <a:defRPr sz="1800"/>
            </a:lvl4pPr>
            <a:lvl5pPr>
              <a:defRPr sz="1800"/>
            </a:lvl5pPr>
          </a:lstStyle>
          <a:p>
            <a:pPr lvl="0"/>
            <a:r>
              <a:rPr lang="en-US"/>
              <a:t>Main text style. Use tab to add bullet.</a:t>
            </a:r>
          </a:p>
          <a:p>
            <a:pPr lvl="1"/>
            <a:r>
              <a:rPr lang="en-US"/>
              <a:t>Suggested maximums: 5 words per line. 10 words per text block. 50 slides per text box.</a:t>
            </a:r>
          </a:p>
          <a:p>
            <a:pPr lvl="2"/>
            <a:r>
              <a:rPr lang="en-US"/>
              <a:t>Third level</a:t>
            </a:r>
          </a:p>
          <a:p>
            <a:pPr lvl="3"/>
            <a:r>
              <a:rPr lang="en-US"/>
              <a:t>Fourth level</a:t>
            </a:r>
          </a:p>
          <a:p>
            <a:pPr lvl="4"/>
            <a:r>
              <a:rPr lang="en-US"/>
              <a:t>Fifth level</a:t>
            </a:r>
          </a:p>
        </p:txBody>
      </p:sp>
      <p:sp>
        <p:nvSpPr>
          <p:cNvPr id="8" name="Text Placeholder 7"/>
          <p:cNvSpPr>
            <a:spLocks noGrp="1"/>
          </p:cNvSpPr>
          <p:nvPr>
            <p:ph type="body" sz="quarter" idx="13"/>
          </p:nvPr>
        </p:nvSpPr>
        <p:spPr>
          <a:xfrm>
            <a:off x="304799" y="671946"/>
            <a:ext cx="11582399" cy="330200"/>
          </a:xfrm>
        </p:spPr>
        <p:txBody>
          <a:bodyPr anchor="t"/>
          <a:lstStyle>
            <a:lvl1pPr marL="12700" indent="0">
              <a:lnSpc>
                <a:spcPct val="90000"/>
              </a:lnSpc>
              <a:buNone/>
              <a:defRPr sz="2000" b="0" i="1">
                <a:solidFill>
                  <a:schemeClr val="accent2"/>
                </a:solidFill>
                <a:latin typeface="Times New Roman" charset="0"/>
                <a:ea typeface="Times New Roman" charset="0"/>
                <a:cs typeface="Times New Roman" charset="0"/>
              </a:defRPr>
            </a:lvl1pPr>
          </a:lstStyle>
          <a:p>
            <a:pPr lvl="0"/>
            <a:r>
              <a:rPr lang="en-US"/>
              <a:t>Edit Master text styles</a:t>
            </a:r>
          </a:p>
        </p:txBody>
      </p:sp>
      <p:sp>
        <p:nvSpPr>
          <p:cNvPr id="9" name="Date Placeholder 8"/>
          <p:cNvSpPr>
            <a:spLocks noGrp="1"/>
          </p:cNvSpPr>
          <p:nvPr>
            <p:ph type="dt" sz="half" idx="14"/>
          </p:nvPr>
        </p:nvSpPr>
        <p:spPr/>
        <p:txBody>
          <a:bodyPr/>
          <a:lstStyle/>
          <a:p>
            <a:endParaRPr lang="en-US"/>
          </a:p>
        </p:txBody>
      </p:sp>
      <p:sp>
        <p:nvSpPr>
          <p:cNvPr id="10" name="Footer Placeholder 9"/>
          <p:cNvSpPr>
            <a:spLocks noGrp="1"/>
          </p:cNvSpPr>
          <p:nvPr>
            <p:ph type="ftr" sz="quarter" idx="15"/>
          </p:nvPr>
        </p:nvSpPr>
        <p:spPr/>
        <p:txBody>
          <a:bodyPr/>
          <a:lstStyle/>
          <a:p>
            <a:endParaRPr lang="en-US"/>
          </a:p>
        </p:txBody>
      </p:sp>
      <p:sp>
        <p:nvSpPr>
          <p:cNvPr id="11" name="Slide Number Placeholder 10"/>
          <p:cNvSpPr>
            <a:spLocks noGrp="1"/>
          </p:cNvSpPr>
          <p:nvPr>
            <p:ph type="sldNum" sz="quarter" idx="16"/>
          </p:nvPr>
        </p:nvSpPr>
        <p:spPr/>
        <p:txBody>
          <a:bodyPr/>
          <a:lstStyle/>
          <a:p>
            <a:fld id="{5B9A96B2-702C-084E-9060-05751DBF82B0}" type="slidenum">
              <a:rPr lang="en-US" smtClean="0"/>
              <a:pPr/>
              <a:t>‹#›</a:t>
            </a:fld>
            <a:endParaRPr lang="en-US"/>
          </a:p>
        </p:txBody>
      </p:sp>
      <p:sp>
        <p:nvSpPr>
          <p:cNvPr id="13" name="Rectangle 12"/>
          <p:cNvSpPr/>
          <p:nvPr userDrawn="1"/>
        </p:nvSpPr>
        <p:spPr>
          <a:xfrm>
            <a:off x="12801600" y="0"/>
            <a:ext cx="3048000" cy="64008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600"/>
              </a:spcAft>
            </a:pPr>
            <a:r>
              <a:rPr lang="en-US" sz="1100" i="1">
                <a:latin typeface="Times New Roman" charset="0"/>
                <a:ea typeface="Times New Roman" charset="0"/>
                <a:cs typeface="Times New Roman" charset="0"/>
              </a:rPr>
              <a:t>Layout</a:t>
            </a:r>
          </a:p>
          <a:p>
            <a:pPr algn="ctr">
              <a:spcAft>
                <a:spcPts val="600"/>
              </a:spcAft>
            </a:pPr>
            <a:r>
              <a:rPr lang="en-US" sz="1100"/>
              <a:t>Title and Content</a:t>
            </a:r>
          </a:p>
        </p:txBody>
      </p:sp>
      <p:grpSp>
        <p:nvGrpSpPr>
          <p:cNvPr id="4" name="Group 3"/>
          <p:cNvGrpSpPr/>
          <p:nvPr userDrawn="1"/>
        </p:nvGrpSpPr>
        <p:grpSpPr>
          <a:xfrm>
            <a:off x="12801600" y="702812"/>
            <a:ext cx="3048000" cy="6155188"/>
            <a:chOff x="9601200" y="702812"/>
            <a:chExt cx="2286000" cy="6155188"/>
          </a:xfrm>
        </p:grpSpPr>
        <p:sp>
          <p:nvSpPr>
            <p:cNvPr id="12" name="Rectangle 11"/>
            <p:cNvSpPr/>
            <p:nvPr userDrawn="1"/>
          </p:nvSpPr>
          <p:spPr>
            <a:xfrm>
              <a:off x="9601200" y="702812"/>
              <a:ext cx="2286000" cy="6155188"/>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457200" rIns="182880" rtlCol="0" anchor="t"/>
            <a:lstStyle/>
            <a:p>
              <a:pPr algn="ctr">
                <a:spcAft>
                  <a:spcPts val="600"/>
                </a:spcAft>
              </a:pPr>
              <a:r>
                <a:rPr lang="en-US" sz="1100" b="1">
                  <a:ea typeface="Times New Roman" charset="0"/>
                  <a:cs typeface="Times New Roman" charset="0"/>
                </a:rPr>
                <a:t>Layout Standards</a:t>
              </a:r>
            </a:p>
            <a:p>
              <a:pPr marL="228600" indent="-228600">
                <a:spcAft>
                  <a:spcPts val="600"/>
                </a:spcAft>
                <a:buFont typeface="+mj-lt"/>
                <a:buAutoNum type="arabicPeriod"/>
              </a:pPr>
              <a:r>
                <a:rPr lang="en-US" sz="1000"/>
                <a:t>Use Tab to add bullet.</a:t>
              </a:r>
            </a:p>
            <a:p>
              <a:pPr marL="228600" indent="-228600">
                <a:spcAft>
                  <a:spcPts val="600"/>
                </a:spcAft>
                <a:buFont typeface="+mj-lt"/>
                <a:buAutoNum type="arabicPeriod"/>
              </a:pPr>
              <a:r>
                <a:rPr lang="en-US" sz="1000"/>
                <a:t>If body subhead is needed, change default text</a:t>
              </a:r>
              <a:r>
                <a:rPr lang="en-US" sz="1000" baseline="0"/>
                <a:t> to bold &amp; red.</a:t>
              </a:r>
              <a:endParaRPr lang="en-US" sz="1000"/>
            </a:p>
            <a:p>
              <a:pPr marL="228600" indent="-228600">
                <a:spcAft>
                  <a:spcPts val="600"/>
                </a:spcAft>
                <a:buFont typeface="+mj-lt"/>
                <a:buAutoNum type="arabicPeriod"/>
              </a:pPr>
              <a:r>
                <a:rPr lang="en-US" sz="1000"/>
                <a:t>Keep words to a minimum with these suggested limits.</a:t>
              </a:r>
            </a:p>
            <a:p>
              <a:pPr marL="352425" lvl="0" indent="-85725">
                <a:spcAft>
                  <a:spcPts val="600"/>
                </a:spcAft>
                <a:buFont typeface="Arial" charset="0"/>
                <a:buChar char="•"/>
                <a:tabLst/>
              </a:pPr>
              <a:r>
                <a:rPr lang="en-US" sz="1000"/>
                <a:t>5 words per line. </a:t>
              </a:r>
            </a:p>
            <a:p>
              <a:pPr marL="352425" lvl="0" indent="-85725">
                <a:spcAft>
                  <a:spcPts val="600"/>
                </a:spcAft>
                <a:buFont typeface="Arial" charset="0"/>
                <a:buChar char="•"/>
                <a:tabLst/>
              </a:pPr>
              <a:r>
                <a:rPr lang="en-US" sz="1000"/>
                <a:t>10 words per text block.</a:t>
              </a:r>
            </a:p>
            <a:p>
              <a:pPr marL="352425" lvl="0" indent="-85725">
                <a:spcAft>
                  <a:spcPts val="600"/>
                </a:spcAft>
                <a:buFont typeface="Arial" charset="0"/>
                <a:buChar char="•"/>
                <a:tabLst/>
              </a:pPr>
              <a:r>
                <a:rPr lang="en-US" sz="1000"/>
                <a:t>50 words per text block. </a:t>
              </a:r>
            </a:p>
          </p:txBody>
        </p:sp>
        <p:grpSp>
          <p:nvGrpSpPr>
            <p:cNvPr id="14" name="Group 13"/>
            <p:cNvGrpSpPr>
              <a:grpSpLocks noChangeAspect="1"/>
            </p:cNvGrpSpPr>
            <p:nvPr userDrawn="1"/>
          </p:nvGrpSpPr>
          <p:grpSpPr>
            <a:xfrm>
              <a:off x="10625490" y="843418"/>
              <a:ext cx="233337" cy="225045"/>
              <a:chOff x="366713" y="2336800"/>
              <a:chExt cx="1608137" cy="1550988"/>
            </a:xfrm>
            <a:solidFill>
              <a:schemeClr val="bg1"/>
            </a:solidFill>
          </p:grpSpPr>
          <p:sp>
            <p:nvSpPr>
              <p:cNvPr id="15" name="AutoShape 48"/>
              <p:cNvSpPr>
                <a:spLocks/>
              </p:cNvSpPr>
              <p:nvPr/>
            </p:nvSpPr>
            <p:spPr bwMode="auto">
              <a:xfrm>
                <a:off x="1117600" y="2336800"/>
                <a:ext cx="857250" cy="855663"/>
              </a:xfrm>
              <a:custGeom>
                <a:avLst/>
                <a:gdLst/>
                <a:ahLst/>
                <a:cxnLst/>
                <a:rect l="0" t="0" r="r" b="b"/>
                <a:pathLst>
                  <a:path w="21526" h="21465">
                    <a:moveTo>
                      <a:pt x="11035" y="6753"/>
                    </a:moveTo>
                    <a:cubicBezTo>
                      <a:pt x="8309" y="6557"/>
                      <a:pt x="5586" y="9378"/>
                      <a:pt x="7112" y="12552"/>
                    </a:cubicBezTo>
                    <a:cubicBezTo>
                      <a:pt x="8284" y="14989"/>
                      <a:pt x="12214" y="15497"/>
                      <a:pt x="13979" y="13287"/>
                    </a:cubicBezTo>
                    <a:cubicBezTo>
                      <a:pt x="16142" y="10578"/>
                      <a:pt x="14059" y="6970"/>
                      <a:pt x="11035" y="6753"/>
                    </a:cubicBezTo>
                    <a:close/>
                    <a:moveTo>
                      <a:pt x="13488" y="382"/>
                    </a:moveTo>
                    <a:cubicBezTo>
                      <a:pt x="13627" y="2367"/>
                      <a:pt x="13815" y="3733"/>
                      <a:pt x="15368" y="3894"/>
                    </a:cubicBezTo>
                    <a:cubicBezTo>
                      <a:pt x="16544" y="4016"/>
                      <a:pt x="17213" y="2788"/>
                      <a:pt x="18066" y="2914"/>
                    </a:cubicBezTo>
                    <a:cubicBezTo>
                      <a:pt x="18529" y="2982"/>
                      <a:pt x="18987" y="3880"/>
                      <a:pt x="19128" y="4057"/>
                    </a:cubicBezTo>
                    <a:cubicBezTo>
                      <a:pt x="19520" y="4550"/>
                      <a:pt x="19881" y="4792"/>
                      <a:pt x="20027" y="5364"/>
                    </a:cubicBezTo>
                    <a:cubicBezTo>
                      <a:pt x="19600" y="6213"/>
                      <a:pt x="18661" y="6479"/>
                      <a:pt x="18474" y="7406"/>
                    </a:cubicBezTo>
                    <a:cubicBezTo>
                      <a:pt x="18058" y="9482"/>
                      <a:pt x="19959" y="9825"/>
                      <a:pt x="21499" y="10346"/>
                    </a:cubicBezTo>
                    <a:cubicBezTo>
                      <a:pt x="21600" y="11283"/>
                      <a:pt x="21404" y="12580"/>
                      <a:pt x="21172" y="13450"/>
                    </a:cubicBezTo>
                    <a:cubicBezTo>
                      <a:pt x="19226" y="13539"/>
                      <a:pt x="17595" y="13849"/>
                      <a:pt x="17576" y="15574"/>
                    </a:cubicBezTo>
                    <a:cubicBezTo>
                      <a:pt x="17563" y="16643"/>
                      <a:pt x="18440" y="16985"/>
                      <a:pt x="18637" y="18024"/>
                    </a:cubicBezTo>
                    <a:cubicBezTo>
                      <a:pt x="18379" y="18485"/>
                      <a:pt x="17961" y="18713"/>
                      <a:pt x="17494" y="19086"/>
                    </a:cubicBezTo>
                    <a:cubicBezTo>
                      <a:pt x="17257" y="19274"/>
                      <a:pt x="16598" y="19997"/>
                      <a:pt x="16186" y="19984"/>
                    </a:cubicBezTo>
                    <a:cubicBezTo>
                      <a:pt x="15405" y="19960"/>
                      <a:pt x="14930" y="18589"/>
                      <a:pt x="14061" y="18432"/>
                    </a:cubicBezTo>
                    <a:cubicBezTo>
                      <a:pt x="11682" y="18003"/>
                      <a:pt x="11871" y="20267"/>
                      <a:pt x="11035" y="21454"/>
                    </a:cubicBezTo>
                    <a:cubicBezTo>
                      <a:pt x="10171" y="21501"/>
                      <a:pt x="8737" y="21411"/>
                      <a:pt x="8012" y="21046"/>
                    </a:cubicBezTo>
                    <a:cubicBezTo>
                      <a:pt x="8020" y="18885"/>
                      <a:pt x="7584" y="17552"/>
                      <a:pt x="5968" y="17534"/>
                    </a:cubicBezTo>
                    <a:cubicBezTo>
                      <a:pt x="4966" y="17522"/>
                      <a:pt x="4195" y="18681"/>
                      <a:pt x="3516" y="18596"/>
                    </a:cubicBezTo>
                    <a:cubicBezTo>
                      <a:pt x="3014" y="18533"/>
                      <a:pt x="1534" y="16594"/>
                      <a:pt x="1554" y="16145"/>
                    </a:cubicBezTo>
                    <a:cubicBezTo>
                      <a:pt x="1584" y="15462"/>
                      <a:pt x="2996" y="14864"/>
                      <a:pt x="3106" y="13859"/>
                    </a:cubicBezTo>
                    <a:cubicBezTo>
                      <a:pt x="3320" y="11906"/>
                      <a:pt x="1782" y="11786"/>
                      <a:pt x="0" y="11082"/>
                    </a:cubicBezTo>
                    <a:cubicBezTo>
                      <a:pt x="51" y="9961"/>
                      <a:pt x="86" y="8825"/>
                      <a:pt x="409" y="7978"/>
                    </a:cubicBezTo>
                    <a:cubicBezTo>
                      <a:pt x="2675" y="7987"/>
                      <a:pt x="4213" y="7552"/>
                      <a:pt x="3924" y="5528"/>
                    </a:cubicBezTo>
                    <a:cubicBezTo>
                      <a:pt x="3808" y="4715"/>
                      <a:pt x="2819" y="4111"/>
                      <a:pt x="2943" y="3404"/>
                    </a:cubicBezTo>
                    <a:cubicBezTo>
                      <a:pt x="3026" y="2931"/>
                      <a:pt x="3813" y="2646"/>
                      <a:pt x="4087" y="2424"/>
                    </a:cubicBezTo>
                    <a:cubicBezTo>
                      <a:pt x="4456" y="2126"/>
                      <a:pt x="4859" y="1493"/>
                      <a:pt x="5395" y="1525"/>
                    </a:cubicBezTo>
                    <a:cubicBezTo>
                      <a:pt x="6077" y="1567"/>
                      <a:pt x="6713" y="2981"/>
                      <a:pt x="7684" y="3077"/>
                    </a:cubicBezTo>
                    <a:cubicBezTo>
                      <a:pt x="9420" y="3248"/>
                      <a:pt x="9831" y="1970"/>
                      <a:pt x="10300" y="55"/>
                    </a:cubicBezTo>
                    <a:cubicBezTo>
                      <a:pt x="11317" y="-99"/>
                      <a:pt x="12649" y="92"/>
                      <a:pt x="13488" y="382"/>
                    </a:cubicBezTo>
                    <a:close/>
                    <a:moveTo>
                      <a:pt x="13488" y="382"/>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sz="1800"/>
              </a:p>
            </p:txBody>
          </p:sp>
          <p:sp>
            <p:nvSpPr>
              <p:cNvPr id="16" name="AutoShape 49"/>
              <p:cNvSpPr>
                <a:spLocks/>
              </p:cNvSpPr>
              <p:nvPr/>
            </p:nvSpPr>
            <p:spPr bwMode="auto">
              <a:xfrm>
                <a:off x="366713" y="2895600"/>
                <a:ext cx="992187" cy="992188"/>
              </a:xfrm>
              <a:custGeom>
                <a:avLst/>
                <a:gdLst/>
                <a:ahLst/>
                <a:cxnLst/>
                <a:rect l="0" t="0" r="r" b="b"/>
                <a:pathLst>
                  <a:path w="21509" h="21247">
                    <a:moveTo>
                      <a:pt x="11258" y="6594"/>
                    </a:moveTo>
                    <a:cubicBezTo>
                      <a:pt x="8710" y="6275"/>
                      <a:pt x="6623" y="8080"/>
                      <a:pt x="6592" y="10571"/>
                    </a:cubicBezTo>
                    <a:cubicBezTo>
                      <a:pt x="6560" y="13194"/>
                      <a:pt x="8524" y="14478"/>
                      <a:pt x="10056" y="14687"/>
                    </a:cubicBezTo>
                    <a:cubicBezTo>
                      <a:pt x="15829" y="15473"/>
                      <a:pt x="16469" y="7042"/>
                      <a:pt x="11399" y="6594"/>
                    </a:cubicBezTo>
                    <a:cubicBezTo>
                      <a:pt x="11353" y="6590"/>
                      <a:pt x="11304" y="6600"/>
                      <a:pt x="11258" y="6594"/>
                    </a:cubicBezTo>
                    <a:close/>
                    <a:moveTo>
                      <a:pt x="6168" y="735"/>
                    </a:moveTo>
                    <a:cubicBezTo>
                      <a:pt x="6529" y="576"/>
                      <a:pt x="7248" y="78"/>
                      <a:pt x="7723" y="177"/>
                    </a:cubicBezTo>
                    <a:cubicBezTo>
                      <a:pt x="8075" y="250"/>
                      <a:pt x="8401" y="934"/>
                      <a:pt x="8643" y="1293"/>
                    </a:cubicBezTo>
                    <a:cubicBezTo>
                      <a:pt x="9176" y="2086"/>
                      <a:pt x="10077" y="2793"/>
                      <a:pt x="11329" y="2269"/>
                    </a:cubicBezTo>
                    <a:cubicBezTo>
                      <a:pt x="12195" y="1907"/>
                      <a:pt x="12670" y="-312"/>
                      <a:pt x="13591" y="37"/>
                    </a:cubicBezTo>
                    <a:cubicBezTo>
                      <a:pt x="14316" y="312"/>
                      <a:pt x="15180" y="520"/>
                      <a:pt x="16065" y="1153"/>
                    </a:cubicBezTo>
                    <a:cubicBezTo>
                      <a:pt x="16183" y="2248"/>
                      <a:pt x="15579" y="3176"/>
                      <a:pt x="15924" y="4013"/>
                    </a:cubicBezTo>
                    <a:cubicBezTo>
                      <a:pt x="16134" y="4524"/>
                      <a:pt x="16781" y="5098"/>
                      <a:pt x="17409" y="5199"/>
                    </a:cubicBezTo>
                    <a:cubicBezTo>
                      <a:pt x="18457" y="5369"/>
                      <a:pt x="19363" y="4508"/>
                      <a:pt x="20024" y="4781"/>
                    </a:cubicBezTo>
                    <a:cubicBezTo>
                      <a:pt x="20490" y="4973"/>
                      <a:pt x="20546" y="5698"/>
                      <a:pt x="20731" y="6106"/>
                    </a:cubicBezTo>
                    <a:cubicBezTo>
                      <a:pt x="20916" y="6515"/>
                      <a:pt x="21439" y="7128"/>
                      <a:pt x="21367" y="7571"/>
                    </a:cubicBezTo>
                    <a:cubicBezTo>
                      <a:pt x="21250" y="8300"/>
                      <a:pt x="19464" y="8602"/>
                      <a:pt x="19176" y="9594"/>
                    </a:cubicBezTo>
                    <a:cubicBezTo>
                      <a:pt x="18596" y="11589"/>
                      <a:pt x="20120" y="11956"/>
                      <a:pt x="21509" y="12942"/>
                    </a:cubicBezTo>
                    <a:cubicBezTo>
                      <a:pt x="21270" y="14103"/>
                      <a:pt x="20922" y="15154"/>
                      <a:pt x="20307" y="15942"/>
                    </a:cubicBezTo>
                    <a:cubicBezTo>
                      <a:pt x="18434" y="15432"/>
                      <a:pt x="16591" y="15449"/>
                      <a:pt x="16277" y="17128"/>
                    </a:cubicBezTo>
                    <a:cubicBezTo>
                      <a:pt x="16118" y="17982"/>
                      <a:pt x="16918" y="18976"/>
                      <a:pt x="16702" y="19709"/>
                    </a:cubicBezTo>
                    <a:cubicBezTo>
                      <a:pt x="16582" y="20116"/>
                      <a:pt x="15669" y="20336"/>
                      <a:pt x="15359" y="20477"/>
                    </a:cubicBezTo>
                    <a:cubicBezTo>
                      <a:pt x="14876" y="20694"/>
                      <a:pt x="14407" y="20971"/>
                      <a:pt x="13874" y="21104"/>
                    </a:cubicBezTo>
                    <a:cubicBezTo>
                      <a:pt x="12709" y="20052"/>
                      <a:pt x="12163" y="17932"/>
                      <a:pt x="10056" y="19012"/>
                    </a:cubicBezTo>
                    <a:cubicBezTo>
                      <a:pt x="9084" y="19510"/>
                      <a:pt x="9043" y="21139"/>
                      <a:pt x="8218" y="21244"/>
                    </a:cubicBezTo>
                    <a:cubicBezTo>
                      <a:pt x="7873" y="21288"/>
                      <a:pt x="7070" y="20911"/>
                      <a:pt x="6663" y="20756"/>
                    </a:cubicBezTo>
                    <a:cubicBezTo>
                      <a:pt x="6243" y="20595"/>
                      <a:pt x="5555" y="20432"/>
                      <a:pt x="5391" y="19988"/>
                    </a:cubicBezTo>
                    <a:cubicBezTo>
                      <a:pt x="5115" y="19244"/>
                      <a:pt x="5974" y="18581"/>
                      <a:pt x="5673" y="17407"/>
                    </a:cubicBezTo>
                    <a:cubicBezTo>
                      <a:pt x="5048" y="15746"/>
                      <a:pt x="3211" y="15947"/>
                      <a:pt x="1502" y="16500"/>
                    </a:cubicBezTo>
                    <a:cubicBezTo>
                      <a:pt x="1147" y="16184"/>
                      <a:pt x="953" y="15682"/>
                      <a:pt x="725" y="15175"/>
                    </a:cubicBezTo>
                    <a:cubicBezTo>
                      <a:pt x="558" y="14803"/>
                      <a:pt x="80" y="14064"/>
                      <a:pt x="159" y="13640"/>
                    </a:cubicBezTo>
                    <a:cubicBezTo>
                      <a:pt x="241" y="13200"/>
                      <a:pt x="952" y="13000"/>
                      <a:pt x="1361" y="12733"/>
                    </a:cubicBezTo>
                    <a:cubicBezTo>
                      <a:pt x="2090" y="12257"/>
                      <a:pt x="2777" y="11448"/>
                      <a:pt x="2351" y="10152"/>
                    </a:cubicBezTo>
                    <a:cubicBezTo>
                      <a:pt x="2039" y="9205"/>
                      <a:pt x="175" y="8931"/>
                      <a:pt x="18" y="8199"/>
                    </a:cubicBezTo>
                    <a:cubicBezTo>
                      <a:pt x="-91" y="7692"/>
                      <a:pt x="329" y="7141"/>
                      <a:pt x="512" y="6664"/>
                    </a:cubicBezTo>
                    <a:cubicBezTo>
                      <a:pt x="707" y="6160"/>
                      <a:pt x="778" y="5612"/>
                      <a:pt x="1220" y="5269"/>
                    </a:cubicBezTo>
                    <a:cubicBezTo>
                      <a:pt x="2927" y="5801"/>
                      <a:pt x="4936" y="5803"/>
                      <a:pt x="5249" y="4083"/>
                    </a:cubicBezTo>
                    <a:cubicBezTo>
                      <a:pt x="5427" y="3104"/>
                      <a:pt x="4834" y="2576"/>
                      <a:pt x="4825" y="1502"/>
                    </a:cubicBezTo>
                    <a:cubicBezTo>
                      <a:pt x="5132" y="1105"/>
                      <a:pt x="5623" y="975"/>
                      <a:pt x="6168" y="735"/>
                    </a:cubicBezTo>
                    <a:close/>
                    <a:moveTo>
                      <a:pt x="6168" y="735"/>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sz="1800"/>
              </a:p>
            </p:txBody>
          </p:sp>
        </p:grpSp>
      </p:grpSp>
    </p:spTree>
    <p:extLst>
      <p:ext uri="{BB962C8B-B14F-4D97-AF65-F5344CB8AC3E}">
        <p14:creationId xmlns:p14="http://schemas.microsoft.com/office/powerpoint/2010/main" val="193493127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8" name="Прямоугольник 11">
            <a:extLst>
              <a:ext uri="{FF2B5EF4-FFF2-40B4-BE49-F238E27FC236}">
                <a16:creationId xmlns:a16="http://schemas.microsoft.com/office/drawing/2014/main" id="{45DBB81B-C868-6A42-AD67-895AD0332936}"/>
              </a:ext>
            </a:extLst>
          </p:cNvPr>
          <p:cNvSpPr/>
          <p:nvPr userDrawn="1"/>
        </p:nvSpPr>
        <p:spPr>
          <a:xfrm>
            <a:off x="643322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112BD7A3-FE1F-684D-B68A-090E8CD68EA4}"/>
              </a:ext>
            </a:extLst>
          </p:cNvPr>
          <p:cNvSpPr>
            <a:spLocks noGrp="1"/>
          </p:cNvSpPr>
          <p:nvPr>
            <p:ph type="title" hasCustomPrompt="1"/>
          </p:nvPr>
        </p:nvSpPr>
        <p:spPr>
          <a:xfrm>
            <a:off x="6433220"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SECTION</a:t>
            </a:r>
            <a:br>
              <a:rPr lang="en-US"/>
            </a:br>
            <a:r>
              <a:rPr lang="en-US"/>
              <a:t>NAME</a:t>
            </a:r>
            <a:endParaRPr lang="ru-RU"/>
          </a:p>
        </p:txBody>
      </p:sp>
      <p:sp>
        <p:nvSpPr>
          <p:cNvPr id="10" name="Текст 3">
            <a:extLst>
              <a:ext uri="{FF2B5EF4-FFF2-40B4-BE49-F238E27FC236}">
                <a16:creationId xmlns:a16="http://schemas.microsoft.com/office/drawing/2014/main" id="{515B52E7-A1A2-3F41-8DD3-782CC17B91E7}"/>
              </a:ext>
            </a:extLst>
          </p:cNvPr>
          <p:cNvSpPr>
            <a:spLocks noGrp="1"/>
          </p:cNvSpPr>
          <p:nvPr>
            <p:ph type="body" sz="quarter" idx="21" hasCustomPrompt="1"/>
          </p:nvPr>
        </p:nvSpPr>
        <p:spPr>
          <a:xfrm>
            <a:off x="6433220" y="2539926"/>
            <a:ext cx="4667171" cy="2946474"/>
          </a:xfrm>
          <a:prstGeom prst="rect">
            <a:avLst/>
          </a:prstGeom>
        </p:spPr>
        <p:txBody>
          <a:bodyPr>
            <a:normAutofit/>
          </a:bodyPr>
          <a:lstStyle>
            <a:lvl1pPr>
              <a:lnSpc>
                <a:spcPct val="100000"/>
              </a:lnSpc>
              <a:defRPr lang="en-US" sz="2000" b="0" i="0" baseline="0" dirty="0">
                <a:solidFill>
                  <a:schemeClr val="tx2"/>
                </a:solidFill>
                <a:latin typeface="+mn-lt"/>
                <a:ea typeface="Tahoma" charset="0"/>
                <a:cs typeface="Tahoma" charset="0"/>
              </a:defRPr>
            </a:lvl1pPr>
          </a:lstStyle>
          <a:p>
            <a:pPr marL="228600" lvl="0" indent="-228600">
              <a:lnSpc>
                <a:spcPct val="150000"/>
              </a:lnSpc>
            </a:pPr>
            <a:r>
              <a:rPr lang="en-US"/>
              <a:t>Body text should be 20 pt. Calibri font, 20 point font. </a:t>
            </a:r>
          </a:p>
          <a:p>
            <a:pPr marL="228600" lvl="0" indent="-228600">
              <a:lnSpc>
                <a:spcPct val="150000"/>
              </a:lnSpc>
            </a:pPr>
            <a:r>
              <a:rPr lang="en-US"/>
              <a:t>List slide titles here </a:t>
            </a:r>
          </a:p>
        </p:txBody>
      </p:sp>
      <p:sp>
        <p:nvSpPr>
          <p:cNvPr id="11" name="Rectangle 10">
            <a:extLst>
              <a:ext uri="{FF2B5EF4-FFF2-40B4-BE49-F238E27FC236}">
                <a16:creationId xmlns:a16="http://schemas.microsoft.com/office/drawing/2014/main" id="{7F14D42D-5A63-A74F-9731-ACC2094BB44B}"/>
              </a:ext>
            </a:extLst>
          </p:cNvPr>
          <p:cNvSpPr/>
          <p:nvPr userDrawn="1"/>
        </p:nvSpPr>
        <p:spPr>
          <a:xfrm>
            <a:off x="-1" y="0"/>
            <a:ext cx="509299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7238112-97A0-F240-A954-859DCA5311DA}"/>
              </a:ext>
            </a:extLst>
          </p:cNvPr>
          <p:cNvSpPr/>
          <p:nvPr userDrawn="1"/>
        </p:nvSpPr>
        <p:spPr>
          <a:xfrm>
            <a:off x="5092995" y="0"/>
            <a:ext cx="3615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Прямоугольник 6">
            <a:extLst>
              <a:ext uri="{FF2B5EF4-FFF2-40B4-BE49-F238E27FC236}">
                <a16:creationId xmlns:a16="http://schemas.microsoft.com/office/drawing/2014/main" id="{40A72FDF-269D-3742-A0F9-21208C3490BA}"/>
              </a:ext>
            </a:extLst>
          </p:cNvPr>
          <p:cNvSpPr/>
          <p:nvPr userDrawn="1"/>
        </p:nvSpPr>
        <p:spPr>
          <a:xfrm>
            <a:off x="6433220" y="6088780"/>
            <a:ext cx="3157347" cy="769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a:p>
        </p:txBody>
      </p:sp>
      <p:sp>
        <p:nvSpPr>
          <p:cNvPr id="15" name="Текст 3">
            <a:extLst>
              <a:ext uri="{FF2B5EF4-FFF2-40B4-BE49-F238E27FC236}">
                <a16:creationId xmlns:a16="http://schemas.microsoft.com/office/drawing/2014/main" id="{D3524864-C1E6-D343-97C2-B74777E75132}"/>
              </a:ext>
            </a:extLst>
          </p:cNvPr>
          <p:cNvSpPr>
            <a:spLocks noGrp="1"/>
          </p:cNvSpPr>
          <p:nvPr>
            <p:ph type="body" sz="quarter" idx="24" hasCustomPrompt="1"/>
          </p:nvPr>
        </p:nvSpPr>
        <p:spPr>
          <a:xfrm>
            <a:off x="6527005" y="6223407"/>
            <a:ext cx="2872176" cy="414897"/>
          </a:xfrm>
          <a:prstGeom prst="rect">
            <a:avLst/>
          </a:prstGeom>
        </p:spPr>
        <p:txBody>
          <a:bodyPr anchor="ctr">
            <a:noAutofit/>
          </a:bodyPr>
          <a:lstStyle>
            <a:lvl1pPr>
              <a:defRPr lang="en-US" sz="1600" b="1" i="0" baseline="0" dirty="0">
                <a:solidFill>
                  <a:schemeClr val="bg1"/>
                </a:solidFill>
                <a:latin typeface="+mj-lt"/>
                <a:ea typeface="Tahoma" charset="0"/>
                <a:cs typeface="Tahoma" charset="0"/>
              </a:defRPr>
            </a:lvl1pPr>
          </a:lstStyle>
          <a:p>
            <a:pPr marL="0" lvl="0" indent="0">
              <a:lnSpc>
                <a:spcPct val="150000"/>
              </a:lnSpc>
              <a:buNone/>
            </a:pPr>
            <a:r>
              <a:rPr lang="en-US"/>
              <a:t>&lt;PROJECT NAME&gt;</a:t>
            </a:r>
          </a:p>
        </p:txBody>
      </p:sp>
      <p:sp>
        <p:nvSpPr>
          <p:cNvPr id="16" name="Slide Number Placeholder 5">
            <a:extLst>
              <a:ext uri="{FF2B5EF4-FFF2-40B4-BE49-F238E27FC236}">
                <a16:creationId xmlns:a16="http://schemas.microsoft.com/office/drawing/2014/main" id="{45ADAA52-71F9-2F4E-8233-6FC3DEEB5298}"/>
              </a:ext>
            </a:extLst>
          </p:cNvPr>
          <p:cNvSpPr>
            <a:spLocks noGrp="1"/>
          </p:cNvSpPr>
          <p:nvPr>
            <p:ph type="sldNum" sz="quarter" idx="4"/>
          </p:nvPr>
        </p:nvSpPr>
        <p:spPr>
          <a:xfrm>
            <a:off x="10569284" y="6356350"/>
            <a:ext cx="784516"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Tree>
    <p:extLst>
      <p:ext uri="{BB962C8B-B14F-4D97-AF65-F5344CB8AC3E}">
        <p14:creationId xmlns:p14="http://schemas.microsoft.com/office/powerpoint/2010/main" val="3420642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US" err="1"/>
              <a:t>www.nachc.org</a:t>
            </a:r>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lvl1pPr>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8" name="Прямоугольник 11">
            <a:extLst>
              <a:ext uri="{FF2B5EF4-FFF2-40B4-BE49-F238E27FC236}">
                <a16:creationId xmlns:a16="http://schemas.microsoft.com/office/drawing/2014/main" id="{C934916A-50E5-064F-944B-712387868C4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Заголовок 1">
            <a:extLst>
              <a:ext uri="{FF2B5EF4-FFF2-40B4-BE49-F238E27FC236}">
                <a16:creationId xmlns:a16="http://schemas.microsoft.com/office/drawing/2014/main" id="{89F4B8DF-EEF8-0B40-B697-933F84D6A6F1}"/>
              </a:ext>
            </a:extLst>
          </p:cNvPr>
          <p:cNvSpPr>
            <a:spLocks noGrp="1"/>
          </p:cNvSpPr>
          <p:nvPr>
            <p:ph type="title" hasCustomPrompt="1"/>
          </p:nvPr>
        </p:nvSpPr>
        <p:spPr>
          <a:xfrm>
            <a:off x="773511" y="624979"/>
            <a:ext cx="6598250"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ONE COLUMN </a:t>
            </a:r>
            <a:br>
              <a:rPr lang="en-US"/>
            </a:br>
            <a:r>
              <a:rPr lang="en-US"/>
              <a:t>LAYOUT</a:t>
            </a:r>
            <a:endParaRPr lang="ru-RU"/>
          </a:p>
        </p:txBody>
      </p:sp>
      <p:sp>
        <p:nvSpPr>
          <p:cNvPr id="13" name="Текст 3">
            <a:extLst>
              <a:ext uri="{FF2B5EF4-FFF2-40B4-BE49-F238E27FC236}">
                <a16:creationId xmlns:a16="http://schemas.microsoft.com/office/drawing/2014/main" id="{C7E25AE2-B775-8A49-82AD-FEAFB583FA5D}"/>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defTabSz="914400">
              <a:lnSpc>
                <a:spcPct val="100000"/>
              </a:lnSpc>
              <a:spcBef>
                <a:spcPts val="0"/>
              </a:spcBef>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20 pt. Calibri font, </a:t>
            </a:r>
            <a:br>
              <a:rPr lang="en-US"/>
            </a:br>
            <a:r>
              <a:rPr lang="en-US"/>
              <a:t>20 point font. </a:t>
            </a:r>
          </a:p>
        </p:txBody>
      </p:sp>
    </p:spTree>
    <p:extLst>
      <p:ext uri="{BB962C8B-B14F-4D97-AF65-F5344CB8AC3E}">
        <p14:creationId xmlns:p14="http://schemas.microsoft.com/office/powerpoint/2010/main" val="2794361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TWO COLUMN </a:t>
            </a:r>
            <a:br>
              <a:rPr lang="en-US"/>
            </a:br>
            <a:r>
              <a:rPr lang="en-US"/>
              <a:t>LAYOUT</a:t>
            </a:r>
            <a:endParaRPr lang="ru-RU"/>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a:t>
            </a:r>
            <a:br>
              <a:rPr lang="en-US"/>
            </a:br>
            <a:r>
              <a:rPr lang="en-US"/>
              <a:t>20 point font. </a:t>
            </a:r>
          </a:p>
        </p:txBody>
      </p:sp>
      <p:sp>
        <p:nvSpPr>
          <p:cNvPr id="13" name="Rectangle 12">
            <a:extLst>
              <a:ext uri="{FF2B5EF4-FFF2-40B4-BE49-F238E27FC236}">
                <a16:creationId xmlns:a16="http://schemas.microsoft.com/office/drawing/2014/main" id="{319D427D-2415-4E48-AA41-0523B6FC69BE}"/>
              </a:ext>
            </a:extLst>
          </p:cNvPr>
          <p:cNvSpPr/>
          <p:nvPr userDrawn="1"/>
        </p:nvSpPr>
        <p:spPr>
          <a:xfrm>
            <a:off x="6096000"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802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er Layout">
    <p:spTree>
      <p:nvGrpSpPr>
        <p:cNvPr id="1" name=""/>
        <p:cNvGrpSpPr/>
        <p:nvPr/>
      </p:nvGrpSpPr>
      <p:grpSpPr>
        <a:xfrm>
          <a:off x="0" y="0"/>
          <a:ext cx="0" cy="0"/>
          <a:chOff x="0" y="0"/>
          <a:chExt cx="0" cy="0"/>
        </a:xfrm>
      </p:grpSpPr>
      <p:sp>
        <p:nvSpPr>
          <p:cNvPr id="10" name="Прямоугольник 11">
            <a:extLst>
              <a:ext uri="{FF2B5EF4-FFF2-40B4-BE49-F238E27FC236}">
                <a16:creationId xmlns:a16="http://schemas.microsoft.com/office/drawing/2014/main" id="{FAA9F860-6D58-AE41-912D-71875DF5B15E}"/>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Заголовок 1">
            <a:extLst>
              <a:ext uri="{FF2B5EF4-FFF2-40B4-BE49-F238E27FC236}">
                <a16:creationId xmlns:a16="http://schemas.microsoft.com/office/drawing/2014/main" id="{C982DFF4-1D3F-3248-822D-6A6FA0CB2024}"/>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PRESENTER</a:t>
            </a:r>
            <a:br>
              <a:rPr lang="en-US"/>
            </a:br>
            <a:r>
              <a:rPr lang="en-US"/>
              <a:t>SLIDE</a:t>
            </a:r>
            <a:endParaRPr lang="ru-RU"/>
          </a:p>
        </p:txBody>
      </p:sp>
      <p:sp>
        <p:nvSpPr>
          <p:cNvPr id="12" name="Текст 3">
            <a:extLst>
              <a:ext uri="{FF2B5EF4-FFF2-40B4-BE49-F238E27FC236}">
                <a16:creationId xmlns:a16="http://schemas.microsoft.com/office/drawing/2014/main" id="{B084CA66-A0A2-8B46-8B05-8BE5836CFFDB}"/>
              </a:ext>
            </a:extLst>
          </p:cNvPr>
          <p:cNvSpPr>
            <a:spLocks noGrp="1"/>
          </p:cNvSpPr>
          <p:nvPr>
            <p:ph type="body" sz="quarter" idx="21" hasCustomPrompt="1"/>
          </p:nvPr>
        </p:nvSpPr>
        <p:spPr>
          <a:xfrm>
            <a:off x="773512" y="2539926"/>
            <a:ext cx="4844863"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a:t>
            </a:r>
            <a:br>
              <a:rPr lang="en-US"/>
            </a:br>
            <a:r>
              <a:rPr lang="en-US"/>
              <a:t>20 point font. </a:t>
            </a:r>
          </a:p>
        </p:txBody>
      </p:sp>
      <p:sp>
        <p:nvSpPr>
          <p:cNvPr id="6" name="Picture Placeholder 2">
            <a:extLst>
              <a:ext uri="{FF2B5EF4-FFF2-40B4-BE49-F238E27FC236}">
                <a16:creationId xmlns:a16="http://schemas.microsoft.com/office/drawing/2014/main" id="{85946DF6-DF96-764A-AC34-B353CA02ACC8}"/>
              </a:ext>
            </a:extLst>
          </p:cNvPr>
          <p:cNvSpPr>
            <a:spLocks noGrp="1"/>
          </p:cNvSpPr>
          <p:nvPr>
            <p:ph type="pic" sz="quarter" idx="23"/>
          </p:nvPr>
        </p:nvSpPr>
        <p:spPr>
          <a:xfrm>
            <a:off x="6147277" y="0"/>
            <a:ext cx="6044723" cy="6838916"/>
          </a:xfrm>
          <a:prstGeom prst="rect">
            <a:avLst/>
          </a:pr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rtlCol="0" anchor="ctr"/>
          <a:lstStyle>
            <a:lvl1pPr>
              <a:defRPr lang="en-US" sz="800" b="1">
                <a:solidFill>
                  <a:schemeClr val="lt1"/>
                </a:solidFill>
              </a:defRPr>
            </a:lvl1pPr>
          </a:lstStyle>
          <a:p>
            <a:pPr lvl="0" algn="ctr"/>
            <a:r>
              <a:rPr lang="en-US"/>
              <a:t>Click icon to add picture</a:t>
            </a:r>
          </a:p>
        </p:txBody>
      </p:sp>
    </p:spTree>
    <p:extLst>
      <p:ext uri="{BB962C8B-B14F-4D97-AF65-F5344CB8AC3E}">
        <p14:creationId xmlns:p14="http://schemas.microsoft.com/office/powerpoint/2010/main" val="3489489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Slides">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US" err="1"/>
              <a:t>www.nachc.org</a:t>
            </a:r>
            <a:endParaRPr lang="en-US"/>
          </a:p>
        </p:txBody>
      </p:sp>
      <p:sp>
        <p:nvSpPr>
          <p:cNvPr id="5" name="Прямоугольник 11">
            <a:extLst>
              <a:ext uri="{FF2B5EF4-FFF2-40B4-BE49-F238E27FC236}">
                <a16:creationId xmlns:a16="http://schemas.microsoft.com/office/drawing/2014/main" id="{72DED438-09BB-ED44-85FB-737E8207DD21}"/>
              </a:ext>
            </a:extLst>
          </p:cNvPr>
          <p:cNvSpPr/>
          <p:nvPr userDrawn="1"/>
        </p:nvSpPr>
        <p:spPr>
          <a:xfrm>
            <a:off x="532150" y="0"/>
            <a:ext cx="2533779" cy="67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Текст 3">
            <a:extLst>
              <a:ext uri="{FF2B5EF4-FFF2-40B4-BE49-F238E27FC236}">
                <a16:creationId xmlns:a16="http://schemas.microsoft.com/office/drawing/2014/main" id="{2A7BBD85-ACB0-3D4B-9CEE-926BDF05C8D5}"/>
              </a:ext>
            </a:extLst>
          </p:cNvPr>
          <p:cNvSpPr>
            <a:spLocks noGrp="1"/>
          </p:cNvSpPr>
          <p:nvPr>
            <p:ph type="body" sz="quarter" idx="21" hasCustomPrompt="1"/>
          </p:nvPr>
        </p:nvSpPr>
        <p:spPr>
          <a:xfrm>
            <a:off x="773511" y="2539926"/>
            <a:ext cx="10580289" cy="2946474"/>
          </a:xfrm>
          <a:prstGeom prst="rect">
            <a:avLst/>
          </a:prstGeom>
        </p:spPr>
        <p:txBody>
          <a:bodyPr>
            <a:normAutofit/>
          </a:bodyPr>
          <a:lstStyle>
            <a:lvl1pPr>
              <a:defRPr lang="en-US" sz="2000" b="0" i="0" baseline="0" dirty="0">
                <a:solidFill>
                  <a:schemeClr val="tx2"/>
                </a:solidFill>
                <a:latin typeface="+mn-lt"/>
                <a:ea typeface="Tahoma" charset="0"/>
                <a:cs typeface="Tahoma" charset="0"/>
              </a:defRPr>
            </a:lvl1pPr>
          </a:lstStyle>
          <a:p>
            <a:pPr marL="0" lvl="0" indent="0">
              <a:lnSpc>
                <a:spcPct val="150000"/>
              </a:lnSpc>
              <a:buNone/>
            </a:pPr>
            <a:r>
              <a:rPr lang="en-US"/>
              <a:t>Body text should be Calibri font, 20 point font. </a:t>
            </a:r>
          </a:p>
        </p:txBody>
      </p:sp>
      <p:sp>
        <p:nvSpPr>
          <p:cNvPr id="9" name="Slide Number Placeholder 5">
            <a:extLst>
              <a:ext uri="{FF2B5EF4-FFF2-40B4-BE49-F238E27FC236}">
                <a16:creationId xmlns:a16="http://schemas.microsoft.com/office/drawing/2014/main" id="{13B46809-C683-8F4C-BAEC-73C22FE85F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sp>
        <p:nvSpPr>
          <p:cNvPr id="8" name="Заголовок 1">
            <a:extLst>
              <a:ext uri="{FF2B5EF4-FFF2-40B4-BE49-F238E27FC236}">
                <a16:creationId xmlns:a16="http://schemas.microsoft.com/office/drawing/2014/main" id="{4ADF77C3-A26C-D040-94C2-17B7D9C1E56F}"/>
              </a:ext>
            </a:extLst>
          </p:cNvPr>
          <p:cNvSpPr>
            <a:spLocks noGrp="1"/>
          </p:cNvSpPr>
          <p:nvPr>
            <p:ph type="title" hasCustomPrompt="1"/>
          </p:nvPr>
        </p:nvSpPr>
        <p:spPr>
          <a:xfrm>
            <a:off x="773511" y="624979"/>
            <a:ext cx="5637923" cy="1475672"/>
          </a:xfrm>
          <a:prstGeom prst="rect">
            <a:avLst/>
          </a:prstGeom>
        </p:spPr>
        <p:txBody>
          <a:bodyPr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a:t>TABLE </a:t>
            </a:r>
            <a:br>
              <a:rPr lang="en-US"/>
            </a:br>
            <a:r>
              <a:rPr lang="en-US"/>
              <a:t>SLIDE</a:t>
            </a:r>
            <a:endParaRPr lang="ru-RU"/>
          </a:p>
        </p:txBody>
      </p:sp>
    </p:spTree>
    <p:extLst>
      <p:ext uri="{BB962C8B-B14F-4D97-AF65-F5344CB8AC3E}">
        <p14:creationId xmlns:p14="http://schemas.microsoft.com/office/powerpoint/2010/main" val="1300792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theme" Target="../theme/theme2.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image" Target="../media/image2.emf"/><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18"/>
          <a:stretch>
            <a:fillRect/>
          </a:stretch>
        </p:blipFill>
        <p:spPr>
          <a:xfrm>
            <a:off x="838200" y="6353489"/>
            <a:ext cx="1387613" cy="367986"/>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35635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err="1"/>
              <a:t>www.nachc.org</a:t>
            </a:r>
            <a:endParaRPr lang="en-US"/>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19"/>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363376"/>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2"/>
                </a:solidFill>
              </a:rPr>
              <a:t>@NACHC</a:t>
            </a:r>
          </a:p>
        </p:txBody>
      </p:sp>
    </p:spTree>
    <p:extLst>
      <p:ext uri="{BB962C8B-B14F-4D97-AF65-F5344CB8AC3E}">
        <p14:creationId xmlns:p14="http://schemas.microsoft.com/office/powerpoint/2010/main" val="286387446"/>
      </p:ext>
    </p:extLst>
  </p:cSld>
  <p:clrMap bg1="lt1" tx1="dk1" bg2="lt2" tx2="dk2" accent1="accent1" accent2="accent2" accent3="accent3" accent4="accent4" accent5="accent5" accent6="accent6" hlink="hlink" folHlink="folHlink"/>
  <p:sldLayoutIdLst>
    <p:sldLayoutId id="2147483661" r:id="rId1"/>
    <p:sldLayoutId id="2147483675" r:id="rId2"/>
    <p:sldLayoutId id="2147483662" r:id="rId3"/>
    <p:sldLayoutId id="2147483663" r:id="rId4"/>
    <p:sldLayoutId id="2147483666" r:id="rId5"/>
    <p:sldLayoutId id="2147483664" r:id="rId6"/>
    <p:sldLayoutId id="2147483665" r:id="rId7"/>
    <p:sldLayoutId id="2147483671" r:id="rId8"/>
    <p:sldLayoutId id="2147483667" r:id="rId9"/>
    <p:sldLayoutId id="2147483668" r:id="rId10"/>
    <p:sldLayoutId id="2147483669" r:id="rId11"/>
    <p:sldLayoutId id="2147483670" r:id="rId12"/>
    <p:sldLayoutId id="2147483673" r:id="rId13"/>
    <p:sldLayoutId id="2147483672" r:id="rId14"/>
    <p:sldLayoutId id="2147483674" r:id="rId15"/>
    <p:sldLayoutId id="2147483676" r:id="rId16"/>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73043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5FEC233-66DD-B941-8976-C4B36DCACD74}"/>
              </a:ext>
            </a:extLst>
          </p:cNvPr>
          <p:cNvPicPr>
            <a:picLocks noChangeAspect="1"/>
          </p:cNvPicPr>
          <p:nvPr userDrawn="1"/>
        </p:nvPicPr>
        <p:blipFill>
          <a:blip r:embed="rId27"/>
          <a:stretch>
            <a:fillRect/>
          </a:stretch>
        </p:blipFill>
        <p:spPr>
          <a:xfrm>
            <a:off x="838200" y="6353489"/>
            <a:ext cx="1387613" cy="367986"/>
          </a:xfrm>
          <a:prstGeom prst="rect">
            <a:avLst/>
          </a:prstGeom>
        </p:spPr>
      </p:pic>
      <p:sp>
        <p:nvSpPr>
          <p:cNvPr id="7" name="Footer Placeholder 4">
            <a:extLst>
              <a:ext uri="{FF2B5EF4-FFF2-40B4-BE49-F238E27FC236}">
                <a16:creationId xmlns:a16="http://schemas.microsoft.com/office/drawing/2014/main" id="{C5DC931E-A09F-0545-B2E3-1D5A1D03461F}"/>
              </a:ext>
            </a:extLst>
          </p:cNvPr>
          <p:cNvSpPr>
            <a:spLocks noGrp="1"/>
          </p:cNvSpPr>
          <p:nvPr>
            <p:ph type="ftr" sz="quarter" idx="3"/>
          </p:nvPr>
        </p:nvSpPr>
        <p:spPr>
          <a:xfrm>
            <a:off x="4907868" y="6356350"/>
            <a:ext cx="2376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err="1"/>
              <a:t>www.nachc.org</a:t>
            </a:r>
            <a:endParaRPr lang="en-US"/>
          </a:p>
        </p:txBody>
      </p:sp>
      <p:sp>
        <p:nvSpPr>
          <p:cNvPr id="9" name="Slide Number Placeholder 5">
            <a:extLst>
              <a:ext uri="{FF2B5EF4-FFF2-40B4-BE49-F238E27FC236}">
                <a16:creationId xmlns:a16="http://schemas.microsoft.com/office/drawing/2014/main" id="{081E48BF-90CA-994C-965C-1FA0D6B3E7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a:solidFill>
                  <a:schemeClr val="accent1"/>
                </a:solidFill>
              </a:rPr>
              <a:t>|</a:t>
            </a:r>
            <a:r>
              <a:rPr lang="en-US"/>
              <a:t> </a:t>
            </a:r>
            <a:fld id="{E1AB07C4-F4AD-C942-BAEA-67B4CA5A8891}" type="slidenum">
              <a:rPr lang="en-US" smtClean="0">
                <a:solidFill>
                  <a:schemeClr val="tx2"/>
                </a:solidFill>
              </a:rPr>
              <a:pPr/>
              <a:t>‹#›</a:t>
            </a:fld>
            <a:endParaRPr lang="en-US">
              <a:solidFill>
                <a:schemeClr val="tx2"/>
              </a:solidFill>
            </a:endParaRPr>
          </a:p>
        </p:txBody>
      </p:sp>
      <p:pic>
        <p:nvPicPr>
          <p:cNvPr id="6" name="Picture 5">
            <a:extLst>
              <a:ext uri="{FF2B5EF4-FFF2-40B4-BE49-F238E27FC236}">
                <a16:creationId xmlns:a16="http://schemas.microsoft.com/office/drawing/2014/main" id="{C485C8E1-E059-D648-836C-F9CA8193E5C8}"/>
              </a:ext>
            </a:extLst>
          </p:cNvPr>
          <p:cNvPicPr>
            <a:picLocks noChangeAspect="1"/>
          </p:cNvPicPr>
          <p:nvPr userDrawn="1"/>
        </p:nvPicPr>
        <p:blipFill>
          <a:blip r:embed="rId28"/>
          <a:stretch>
            <a:fillRect/>
          </a:stretch>
        </p:blipFill>
        <p:spPr>
          <a:xfrm>
            <a:off x="10128448" y="6453336"/>
            <a:ext cx="792088" cy="185206"/>
          </a:xfrm>
          <a:prstGeom prst="rect">
            <a:avLst/>
          </a:prstGeom>
        </p:spPr>
      </p:pic>
      <p:sp>
        <p:nvSpPr>
          <p:cNvPr id="10" name="Footer Placeholder 4">
            <a:extLst>
              <a:ext uri="{FF2B5EF4-FFF2-40B4-BE49-F238E27FC236}">
                <a16:creationId xmlns:a16="http://schemas.microsoft.com/office/drawing/2014/main" id="{FE1B591C-B8C8-8A43-982E-E208946E70F3}"/>
              </a:ext>
            </a:extLst>
          </p:cNvPr>
          <p:cNvSpPr txBox="1">
            <a:spLocks/>
          </p:cNvSpPr>
          <p:nvPr userDrawn="1"/>
        </p:nvSpPr>
        <p:spPr>
          <a:xfrm>
            <a:off x="8760296" y="6363376"/>
            <a:ext cx="206541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tx2"/>
                </a:solidFill>
              </a:rPr>
              <a:t>@NACHC</a:t>
            </a:r>
          </a:p>
        </p:txBody>
      </p:sp>
    </p:spTree>
    <p:extLst>
      <p:ext uri="{BB962C8B-B14F-4D97-AF65-F5344CB8AC3E}">
        <p14:creationId xmlns:p14="http://schemas.microsoft.com/office/powerpoint/2010/main" val="135319743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Lst>
  <p:hf hd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hyperlink" Target="mailto:qualitycenter@nachc.org" TargetMode="External"/><Relationship Id="rId2" Type="http://schemas.openxmlformats.org/officeDocument/2006/relationships/hyperlink" Target="mailto:lertle@nachc.org" TargetMode="External"/><Relationship Id="rId1" Type="http://schemas.openxmlformats.org/officeDocument/2006/relationships/slideLayout" Target="../slideLayouts/slideLayout7.xml"/><Relationship Id="rId4" Type="http://schemas.openxmlformats.org/officeDocument/2006/relationships/hyperlink" Target="http://store.ncqa.org/index.php/recognition/patient-centered-medical-home-pcmh.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cid:image001.png@01D5EC97.9EDC9250" TargetMode="External"/><Relationship Id="rId2" Type="http://schemas.openxmlformats.org/officeDocument/2006/relationships/image" Target="../media/image18.png"/><Relationship Id="rId1" Type="http://schemas.openxmlformats.org/officeDocument/2006/relationships/slideLayout" Target="../slideLayouts/slideLayout21.xml"/><Relationship Id="rId5" Type="http://schemas.openxmlformats.org/officeDocument/2006/relationships/image" Target="cid:image002.png@01D5EC97.9EDC9250" TargetMode="Externa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9818162-250B-4626-9F60-E329CF45B86F}"/>
              </a:ext>
            </a:extLst>
          </p:cNvPr>
          <p:cNvSpPr>
            <a:spLocks noGrp="1"/>
          </p:cNvSpPr>
          <p:nvPr>
            <p:ph type="subTitle" idx="1"/>
          </p:nvPr>
        </p:nvSpPr>
        <p:spPr>
          <a:xfrm>
            <a:off x="4882078" y="5895727"/>
            <a:ext cx="5610999" cy="433822"/>
          </a:xfrm>
        </p:spPr>
        <p:txBody>
          <a:bodyPr vert="horz" lIns="91440" tIns="45720" rIns="91440" bIns="45720" rtlCol="0" anchor="t">
            <a:normAutofit/>
          </a:bodyPr>
          <a:lstStyle/>
          <a:p>
            <a:r>
              <a:rPr lang="en-US" dirty="0"/>
              <a:t>March 19, 2020</a:t>
            </a:r>
          </a:p>
        </p:txBody>
      </p:sp>
      <p:sp>
        <p:nvSpPr>
          <p:cNvPr id="3" name="Title 2">
            <a:extLst>
              <a:ext uri="{FF2B5EF4-FFF2-40B4-BE49-F238E27FC236}">
                <a16:creationId xmlns:a16="http://schemas.microsoft.com/office/drawing/2014/main" id="{8C84BF58-6484-4B3F-8E2A-0C40DE245EF7}"/>
              </a:ext>
            </a:extLst>
          </p:cNvPr>
          <p:cNvSpPr>
            <a:spLocks noGrp="1"/>
          </p:cNvSpPr>
          <p:nvPr>
            <p:ph type="ctrTitle"/>
          </p:nvPr>
        </p:nvSpPr>
        <p:spPr>
          <a:xfrm>
            <a:off x="4886696" y="3151867"/>
            <a:ext cx="7162800" cy="2387600"/>
          </a:xfrm>
        </p:spPr>
        <p:txBody>
          <a:bodyPr>
            <a:normAutofit/>
          </a:bodyPr>
          <a:lstStyle/>
          <a:p>
            <a:pPr>
              <a:lnSpc>
                <a:spcPct val="107000"/>
              </a:lnSpc>
              <a:spcBef>
                <a:spcPts val="0"/>
              </a:spcBef>
              <a:spcAft>
                <a:spcPts val="800"/>
              </a:spcAft>
            </a:pPr>
            <a:r>
              <a:rPr lang="en-US" sz="4400" dirty="0">
                <a:solidFill>
                  <a:srgbClr val="003C69"/>
                </a:solidFill>
                <a:latin typeface="Open Sans"/>
                <a:ea typeface="+mj-lt"/>
                <a:cs typeface="Times New Roman"/>
              </a:rPr>
              <a:t>NACHC/NCQA PCMH Technical Assistance</a:t>
            </a:r>
            <a:br>
              <a:rPr lang="en-US" sz="4400" dirty="0">
                <a:solidFill>
                  <a:srgbClr val="003C69"/>
                </a:solidFill>
                <a:latin typeface="Open Sans"/>
                <a:ea typeface="+mj-lt"/>
                <a:cs typeface="Times New Roman"/>
              </a:rPr>
            </a:br>
            <a:r>
              <a:rPr lang="en-US" sz="4400" b="0" dirty="0">
                <a:solidFill>
                  <a:srgbClr val="003C69"/>
                </a:solidFill>
                <a:latin typeface="Open Sans"/>
                <a:ea typeface="+mj-lt"/>
                <a:cs typeface="Times New Roman"/>
              </a:rPr>
              <a:t>Part 1</a:t>
            </a:r>
            <a:endParaRPr lang="en-US" sz="3100" b="0" i="1" dirty="0">
              <a:latin typeface="Open Sans"/>
              <a:cs typeface="Times New Roman"/>
            </a:endParaRPr>
          </a:p>
        </p:txBody>
      </p:sp>
    </p:spTree>
    <p:extLst>
      <p:ext uri="{BB962C8B-B14F-4D97-AF65-F5344CB8AC3E}">
        <p14:creationId xmlns:p14="http://schemas.microsoft.com/office/powerpoint/2010/main" val="300863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B3AFA-E8B6-45F8-961E-FAB77E1968ED}"/>
              </a:ext>
            </a:extLst>
          </p:cNvPr>
          <p:cNvSpPr>
            <a:spLocks noGrp="1"/>
          </p:cNvSpPr>
          <p:nvPr>
            <p:ph type="title"/>
          </p:nvPr>
        </p:nvSpPr>
        <p:spPr/>
        <p:txBody>
          <a:bodyPr>
            <a:normAutofit fontScale="90000"/>
          </a:bodyPr>
          <a:lstStyle/>
          <a:p>
            <a:r>
              <a:rPr lang="en-US" dirty="0"/>
              <a:t>Health Centers Well-placed to Achieve Recognition</a:t>
            </a:r>
          </a:p>
        </p:txBody>
      </p:sp>
      <p:sp>
        <p:nvSpPr>
          <p:cNvPr id="3" name="Content Placeholder 2">
            <a:extLst>
              <a:ext uri="{FF2B5EF4-FFF2-40B4-BE49-F238E27FC236}">
                <a16:creationId xmlns:a16="http://schemas.microsoft.com/office/drawing/2014/main" id="{954B1E19-75F1-4219-935A-F930CF1B3CDD}"/>
              </a:ext>
            </a:extLst>
          </p:cNvPr>
          <p:cNvSpPr>
            <a:spLocks noGrp="1"/>
          </p:cNvSpPr>
          <p:nvPr>
            <p:ph idx="1"/>
          </p:nvPr>
        </p:nvSpPr>
        <p:spPr>
          <a:xfrm>
            <a:off x="1657597" y="1380744"/>
            <a:ext cx="8686798" cy="4096512"/>
          </a:xfrm>
        </p:spPr>
        <p:txBody>
          <a:bodyPr/>
          <a:lstStyle/>
          <a:p>
            <a:r>
              <a:rPr lang="en-US" dirty="0"/>
              <a:t>PCMH Model already “baked in” to health center design:</a:t>
            </a:r>
          </a:p>
          <a:p>
            <a:pPr lvl="1"/>
            <a:r>
              <a:rPr lang="en-US" dirty="0"/>
              <a:t>Team-based approach to care</a:t>
            </a:r>
          </a:p>
          <a:p>
            <a:pPr lvl="1"/>
            <a:r>
              <a:rPr lang="en-US" dirty="0"/>
              <a:t>Highly sophisticated QI programs</a:t>
            </a:r>
          </a:p>
          <a:p>
            <a:pPr lvl="1"/>
            <a:r>
              <a:rPr lang="en-US" dirty="0"/>
              <a:t>Assessment of population characteristics</a:t>
            </a:r>
          </a:p>
          <a:p>
            <a:pPr lvl="1"/>
            <a:r>
              <a:rPr lang="en-US" dirty="0"/>
              <a:t>Alignment of care and population needs</a:t>
            </a:r>
          </a:p>
          <a:p>
            <a:pPr lvl="1"/>
            <a:r>
              <a:rPr lang="en-US" dirty="0"/>
              <a:t>Reporting to outside agencies at federal &amp; </a:t>
            </a:r>
            <a:r>
              <a:rPr lang="en-US"/>
              <a:t>state levels</a:t>
            </a:r>
            <a:endParaRPr lang="en-US" dirty="0"/>
          </a:p>
        </p:txBody>
      </p:sp>
      <p:sp>
        <p:nvSpPr>
          <p:cNvPr id="4" name="Text Placeholder 3">
            <a:extLst>
              <a:ext uri="{FF2B5EF4-FFF2-40B4-BE49-F238E27FC236}">
                <a16:creationId xmlns:a16="http://schemas.microsoft.com/office/drawing/2014/main" id="{0C2D0A50-7815-4F68-AB2A-475756DD9863}"/>
              </a:ext>
            </a:extLst>
          </p:cNvPr>
          <p:cNvSpPr>
            <a:spLocks noGrp="1"/>
          </p:cNvSpPr>
          <p:nvPr>
            <p:ph type="body" sz="quarter" idx="13"/>
          </p:nvPr>
        </p:nvSpPr>
        <p:spPr/>
        <p:txBody>
          <a:bodyPr>
            <a:normAutofit fontScale="92500" lnSpcReduction="10000"/>
          </a:bodyPr>
          <a:lstStyle/>
          <a:p>
            <a:endParaRPr lang="en-US"/>
          </a:p>
        </p:txBody>
      </p:sp>
      <p:sp>
        <p:nvSpPr>
          <p:cNvPr id="5" name="Slide Number Placeholder 4">
            <a:extLst>
              <a:ext uri="{FF2B5EF4-FFF2-40B4-BE49-F238E27FC236}">
                <a16:creationId xmlns:a16="http://schemas.microsoft.com/office/drawing/2014/main" id="{B4FA2B58-1336-4AFB-ACAE-D3B4350A262D}"/>
              </a:ext>
            </a:extLst>
          </p:cNvPr>
          <p:cNvSpPr>
            <a:spLocks noGrp="1"/>
          </p:cNvSpPr>
          <p:nvPr>
            <p:ph type="sldNum" sz="quarter" idx="16"/>
          </p:nvPr>
        </p:nvSpPr>
        <p:spPr/>
        <p:txBody>
          <a:bodyPr/>
          <a:lstStyle/>
          <a:p>
            <a:fld id="{5B9A96B2-702C-084E-9060-05751DBF82B0}" type="slidenum">
              <a:rPr lang="en-US" smtClean="0"/>
              <a:pPr/>
              <a:t>10</a:t>
            </a:fld>
            <a:endParaRPr lang="en-US"/>
          </a:p>
        </p:txBody>
      </p:sp>
    </p:spTree>
    <p:extLst>
      <p:ext uri="{BB962C8B-B14F-4D97-AF65-F5344CB8AC3E}">
        <p14:creationId xmlns:p14="http://schemas.microsoft.com/office/powerpoint/2010/main" val="49888292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92500" lnSpcReduction="10000"/>
          </a:bodyPr>
          <a:lstStyle/>
          <a:p>
            <a:r>
              <a:rPr lang="en-US"/>
              <a:t>PCMH</a:t>
            </a:r>
          </a:p>
        </p:txBody>
      </p:sp>
      <p:sp>
        <p:nvSpPr>
          <p:cNvPr id="3" name="Text Placeholder 2"/>
          <p:cNvSpPr>
            <a:spLocks noGrp="1"/>
          </p:cNvSpPr>
          <p:nvPr>
            <p:ph type="body" idx="1"/>
          </p:nvPr>
        </p:nvSpPr>
        <p:spPr/>
        <p:txBody>
          <a:bodyPr/>
          <a:lstStyle/>
          <a:p>
            <a:endParaRPr lang="en-US"/>
          </a:p>
        </p:txBody>
      </p:sp>
      <p:sp>
        <p:nvSpPr>
          <p:cNvPr id="4" name="Title 3"/>
          <p:cNvSpPr>
            <a:spLocks noGrp="1"/>
          </p:cNvSpPr>
          <p:nvPr>
            <p:ph type="title"/>
          </p:nvPr>
        </p:nvSpPr>
        <p:spPr/>
        <p:txBody>
          <a:bodyPr/>
          <a:lstStyle/>
          <a:p>
            <a:r>
              <a:rPr lang="en-US"/>
              <a:t>Standards Overview &amp; Scoring</a:t>
            </a:r>
          </a:p>
        </p:txBody>
      </p:sp>
    </p:spTree>
    <p:extLst>
      <p:ext uri="{BB962C8B-B14F-4D97-AF65-F5344CB8AC3E}">
        <p14:creationId xmlns:p14="http://schemas.microsoft.com/office/powerpoint/2010/main" val="32827098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42436" y="306512"/>
            <a:ext cx="8686799" cy="374933"/>
          </a:xfrm>
        </p:spPr>
        <p:txBody>
          <a:bodyPr>
            <a:normAutofit fontScale="90000"/>
          </a:bodyPr>
          <a:lstStyle/>
          <a:p>
            <a:r>
              <a:rPr lang="en-US" dirty="0"/>
              <a:t>PCMH Standards</a:t>
            </a:r>
          </a:p>
        </p:txBody>
      </p:sp>
      <p:sp>
        <p:nvSpPr>
          <p:cNvPr id="5" name="Text Placeholder 4"/>
          <p:cNvSpPr>
            <a:spLocks noGrp="1"/>
          </p:cNvSpPr>
          <p:nvPr>
            <p:ph type="body" sz="quarter" idx="13"/>
          </p:nvPr>
        </p:nvSpPr>
        <p:spPr/>
        <p:txBody>
          <a:bodyPr>
            <a:normAutofit fontScale="92500" lnSpcReduction="10000"/>
          </a:bodyPr>
          <a:lstStyle/>
          <a:p>
            <a:r>
              <a:rPr lang="en-US"/>
              <a:t>Concepts</a:t>
            </a:r>
          </a:p>
        </p:txBody>
      </p:sp>
      <p:sp>
        <p:nvSpPr>
          <p:cNvPr id="123" name="Slide Number Placeholder 3"/>
          <p:cNvSpPr>
            <a:spLocks noGrp="1"/>
          </p:cNvSpPr>
          <p:nvPr>
            <p:ph type="sldNum" sz="quarter" idx="12"/>
          </p:nvPr>
        </p:nvSpPr>
        <p:spPr>
          <a:xfrm>
            <a:off x="10689082" y="6440638"/>
            <a:ext cx="539751" cy="168756"/>
          </a:xfrm>
        </p:spPr>
        <p:txBody>
          <a:bodyPr/>
          <a:lstStyle/>
          <a:p>
            <a:pPr>
              <a:defRPr/>
            </a:pPr>
            <a:fld id="{5B9A96B2-702C-084E-9060-05751DBF82B0}" type="slidenum">
              <a:rPr lang="en-US" kern="0"/>
              <a:pPr>
                <a:defRPr/>
              </a:pPr>
              <a:t>12</a:t>
            </a:fld>
            <a:endParaRPr lang="en-US" sz="1800" kern="0" dirty="0"/>
          </a:p>
        </p:txBody>
      </p:sp>
      <p:grpSp>
        <p:nvGrpSpPr>
          <p:cNvPr id="124" name="Group 123"/>
          <p:cNvGrpSpPr/>
          <p:nvPr/>
        </p:nvGrpSpPr>
        <p:grpSpPr>
          <a:xfrm>
            <a:off x="7437440" y="1267595"/>
            <a:ext cx="1726523" cy="4995458"/>
            <a:chOff x="6001171" y="1342663"/>
            <a:chExt cx="1726523" cy="4995458"/>
          </a:xfrm>
        </p:grpSpPr>
        <p:grpSp>
          <p:nvGrpSpPr>
            <p:cNvPr id="129" name="Group 128"/>
            <p:cNvGrpSpPr/>
            <p:nvPr/>
          </p:nvGrpSpPr>
          <p:grpSpPr>
            <a:xfrm>
              <a:off x="7067726" y="1558373"/>
              <a:ext cx="659968" cy="678221"/>
              <a:chOff x="254000" y="304800"/>
              <a:chExt cx="746125" cy="766763"/>
            </a:xfrm>
            <a:solidFill>
              <a:schemeClr val="bg1"/>
            </a:solidFill>
          </p:grpSpPr>
          <p:sp>
            <p:nvSpPr>
              <p:cNvPr id="130" name="AutoShape 1"/>
              <p:cNvSpPr>
                <a:spLocks/>
              </p:cNvSpPr>
              <p:nvPr/>
            </p:nvSpPr>
            <p:spPr bwMode="auto">
              <a:xfrm>
                <a:off x="254000" y="304800"/>
                <a:ext cx="746125" cy="646113"/>
              </a:xfrm>
              <a:custGeom>
                <a:avLst/>
                <a:gdLst/>
                <a:ahLst/>
                <a:cxnLst/>
                <a:rect l="0" t="0" r="r" b="b"/>
                <a:pathLst>
                  <a:path w="21595" h="21600">
                    <a:moveTo>
                      <a:pt x="16665" y="2427"/>
                    </a:moveTo>
                    <a:cubicBezTo>
                      <a:pt x="16768" y="5406"/>
                      <a:pt x="16254" y="8210"/>
                      <a:pt x="15217" y="10922"/>
                    </a:cubicBezTo>
                    <a:cubicBezTo>
                      <a:pt x="15333" y="10922"/>
                      <a:pt x="15390" y="10931"/>
                      <a:pt x="15444" y="10920"/>
                    </a:cubicBezTo>
                    <a:cubicBezTo>
                      <a:pt x="15514" y="10905"/>
                      <a:pt x="15585" y="10882"/>
                      <a:pt x="15650" y="10847"/>
                    </a:cubicBezTo>
                    <a:cubicBezTo>
                      <a:pt x="16669" y="10295"/>
                      <a:pt x="17609" y="9584"/>
                      <a:pt x="18278" y="8541"/>
                    </a:cubicBezTo>
                    <a:cubicBezTo>
                      <a:pt x="19430" y="6745"/>
                      <a:pt x="19794" y="4618"/>
                      <a:pt x="20036" y="2427"/>
                    </a:cubicBezTo>
                    <a:cubicBezTo>
                      <a:pt x="18916" y="2427"/>
                      <a:pt x="17822" y="2427"/>
                      <a:pt x="16665" y="2427"/>
                    </a:cubicBezTo>
                    <a:close/>
                    <a:moveTo>
                      <a:pt x="6247" y="10990"/>
                    </a:moveTo>
                    <a:cubicBezTo>
                      <a:pt x="5270" y="8203"/>
                      <a:pt x="4778" y="5394"/>
                      <a:pt x="4864" y="2455"/>
                    </a:cubicBezTo>
                    <a:cubicBezTo>
                      <a:pt x="3720" y="2455"/>
                      <a:pt x="2631" y="2455"/>
                      <a:pt x="1430" y="2455"/>
                    </a:cubicBezTo>
                    <a:cubicBezTo>
                      <a:pt x="1669" y="3644"/>
                      <a:pt x="1870" y="4781"/>
                      <a:pt x="2130" y="5900"/>
                    </a:cubicBezTo>
                    <a:cubicBezTo>
                      <a:pt x="2615" y="7991"/>
                      <a:pt x="3740" y="9514"/>
                      <a:pt x="5367" y="10554"/>
                    </a:cubicBezTo>
                    <a:cubicBezTo>
                      <a:pt x="5645" y="10732"/>
                      <a:pt x="5953" y="10847"/>
                      <a:pt x="6247" y="10990"/>
                    </a:cubicBezTo>
                    <a:close/>
                    <a:moveTo>
                      <a:pt x="16671" y="0"/>
                    </a:moveTo>
                    <a:cubicBezTo>
                      <a:pt x="16671" y="248"/>
                      <a:pt x="16671" y="495"/>
                      <a:pt x="16671" y="796"/>
                    </a:cubicBezTo>
                    <a:cubicBezTo>
                      <a:pt x="18296" y="796"/>
                      <a:pt x="19893" y="796"/>
                      <a:pt x="21595" y="796"/>
                    </a:cubicBezTo>
                    <a:cubicBezTo>
                      <a:pt x="21486" y="1863"/>
                      <a:pt x="21449" y="2882"/>
                      <a:pt x="21265" y="3864"/>
                    </a:cubicBezTo>
                    <a:cubicBezTo>
                      <a:pt x="21031" y="5112"/>
                      <a:pt x="20743" y="6359"/>
                      <a:pt x="20360" y="7556"/>
                    </a:cubicBezTo>
                    <a:cubicBezTo>
                      <a:pt x="19741" y="9497"/>
                      <a:pt x="18608" y="10946"/>
                      <a:pt x="16951" y="11812"/>
                    </a:cubicBezTo>
                    <a:cubicBezTo>
                      <a:pt x="16425" y="12087"/>
                      <a:pt x="15915" y="12404"/>
                      <a:pt x="15387" y="12675"/>
                    </a:cubicBezTo>
                    <a:cubicBezTo>
                      <a:pt x="14532" y="13115"/>
                      <a:pt x="13681" y="13525"/>
                      <a:pt x="13032" y="14378"/>
                    </a:cubicBezTo>
                    <a:cubicBezTo>
                      <a:pt x="12730" y="14775"/>
                      <a:pt x="12256" y="14998"/>
                      <a:pt x="11826" y="15326"/>
                    </a:cubicBezTo>
                    <a:cubicBezTo>
                      <a:pt x="11826" y="16659"/>
                      <a:pt x="11785" y="18061"/>
                      <a:pt x="11839" y="19459"/>
                    </a:cubicBezTo>
                    <a:cubicBezTo>
                      <a:pt x="11881" y="20576"/>
                      <a:pt x="12532" y="21199"/>
                      <a:pt x="13512" y="21600"/>
                    </a:cubicBezTo>
                    <a:cubicBezTo>
                      <a:pt x="11644" y="21600"/>
                      <a:pt x="9894" y="21600"/>
                      <a:pt x="8087" y="21600"/>
                    </a:cubicBezTo>
                    <a:cubicBezTo>
                      <a:pt x="8288" y="21491"/>
                      <a:pt x="8452" y="21411"/>
                      <a:pt x="8609" y="21315"/>
                    </a:cubicBezTo>
                    <a:cubicBezTo>
                      <a:pt x="9256" y="20919"/>
                      <a:pt x="9676" y="20306"/>
                      <a:pt x="9699" y="19458"/>
                    </a:cubicBezTo>
                    <a:cubicBezTo>
                      <a:pt x="9736" y="18059"/>
                      <a:pt x="9709" y="16658"/>
                      <a:pt x="9709" y="15456"/>
                    </a:cubicBezTo>
                    <a:cubicBezTo>
                      <a:pt x="9026" y="14799"/>
                      <a:pt x="8435" y="14225"/>
                      <a:pt x="7838" y="13659"/>
                    </a:cubicBezTo>
                    <a:cubicBezTo>
                      <a:pt x="7707" y="13535"/>
                      <a:pt x="7564" y="13418"/>
                      <a:pt x="7411" y="13334"/>
                    </a:cubicBezTo>
                    <a:cubicBezTo>
                      <a:pt x="6472" y="12820"/>
                      <a:pt x="5532" y="12307"/>
                      <a:pt x="4585" y="11812"/>
                    </a:cubicBezTo>
                    <a:cubicBezTo>
                      <a:pt x="2896" y="10930"/>
                      <a:pt x="1810" y="9419"/>
                      <a:pt x="1125" y="7471"/>
                    </a:cubicBezTo>
                    <a:cubicBezTo>
                      <a:pt x="437" y="5518"/>
                      <a:pt x="124" y="3475"/>
                      <a:pt x="5" y="1385"/>
                    </a:cubicBezTo>
                    <a:cubicBezTo>
                      <a:pt x="-5" y="1207"/>
                      <a:pt x="4" y="1027"/>
                      <a:pt x="4" y="811"/>
                    </a:cubicBezTo>
                    <a:cubicBezTo>
                      <a:pt x="1631" y="811"/>
                      <a:pt x="3217" y="811"/>
                      <a:pt x="4865" y="811"/>
                    </a:cubicBezTo>
                    <a:cubicBezTo>
                      <a:pt x="4865" y="518"/>
                      <a:pt x="4865" y="259"/>
                      <a:pt x="4865" y="0"/>
                    </a:cubicBezTo>
                    <a:cubicBezTo>
                      <a:pt x="8800" y="0"/>
                      <a:pt x="12736" y="0"/>
                      <a:pt x="16671" y="0"/>
                    </a:cubicBezTo>
                    <a:close/>
                    <a:moveTo>
                      <a:pt x="16671" y="0"/>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a:defRPr/>
                </a:pPr>
                <a:endParaRPr lang="en-US" kern="0">
                  <a:solidFill>
                    <a:sysClr val="windowText" lastClr="000000"/>
                  </a:solidFill>
                </a:endParaRPr>
              </a:p>
            </p:txBody>
          </p:sp>
          <p:sp>
            <p:nvSpPr>
              <p:cNvPr id="131" name="AutoShape 2"/>
              <p:cNvSpPr>
                <a:spLocks/>
              </p:cNvSpPr>
              <p:nvPr/>
            </p:nvSpPr>
            <p:spPr bwMode="auto">
              <a:xfrm>
                <a:off x="482600" y="977900"/>
                <a:ext cx="263525" cy="93663"/>
              </a:xfrm>
              <a:custGeom>
                <a:avLst/>
                <a:gdLst/>
                <a:ahLst/>
                <a:cxnLst/>
                <a:rect l="0" t="0" r="r" b="b"/>
                <a:pathLst>
                  <a:path w="21600" h="21600">
                    <a:moveTo>
                      <a:pt x="0" y="21600"/>
                    </a:moveTo>
                    <a:cubicBezTo>
                      <a:pt x="0" y="14474"/>
                      <a:pt x="0" y="7347"/>
                      <a:pt x="0" y="0"/>
                    </a:cubicBezTo>
                    <a:cubicBezTo>
                      <a:pt x="7197" y="0"/>
                      <a:pt x="14316" y="0"/>
                      <a:pt x="21600" y="0"/>
                    </a:cubicBezTo>
                    <a:cubicBezTo>
                      <a:pt x="21600" y="7182"/>
                      <a:pt x="21600" y="14391"/>
                      <a:pt x="21600" y="21600"/>
                    </a:cubicBezTo>
                    <a:cubicBezTo>
                      <a:pt x="14400" y="21600"/>
                      <a:pt x="7200" y="21600"/>
                      <a:pt x="0" y="21600"/>
                    </a:cubicBezTo>
                    <a:close/>
                    <a:moveTo>
                      <a:pt x="0" y="21600"/>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a:defRPr/>
                </a:pPr>
                <a:endParaRPr lang="en-US" kern="0">
                  <a:solidFill>
                    <a:sysClr val="windowText" lastClr="000000"/>
                  </a:solidFill>
                </a:endParaRPr>
              </a:p>
            </p:txBody>
          </p:sp>
        </p:grpSp>
        <p:cxnSp>
          <p:nvCxnSpPr>
            <p:cNvPr id="126" name="Straight Connector 125"/>
            <p:cNvCxnSpPr/>
            <p:nvPr/>
          </p:nvCxnSpPr>
          <p:spPr>
            <a:xfrm flipV="1">
              <a:off x="6001171" y="1342663"/>
              <a:ext cx="0" cy="4995458"/>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143" name="Gruppieren 651"/>
          <p:cNvGrpSpPr/>
          <p:nvPr/>
        </p:nvGrpSpPr>
        <p:grpSpPr>
          <a:xfrm>
            <a:off x="2971634" y="1541304"/>
            <a:ext cx="610682" cy="606326"/>
            <a:chOff x="-1087438" y="3460750"/>
            <a:chExt cx="600076" cy="595796"/>
          </a:xfrm>
          <a:solidFill>
            <a:schemeClr val="bg1"/>
          </a:solidFill>
        </p:grpSpPr>
        <p:sp>
          <p:nvSpPr>
            <p:cNvPr id="144" name="Freeform 39"/>
            <p:cNvSpPr>
              <a:spLocks/>
            </p:cNvSpPr>
            <p:nvPr/>
          </p:nvSpPr>
          <p:spPr bwMode="auto">
            <a:xfrm>
              <a:off x="-930275" y="3460750"/>
              <a:ext cx="442913" cy="409575"/>
            </a:xfrm>
            <a:custGeom>
              <a:avLst/>
              <a:gdLst>
                <a:gd name="T0" fmla="*/ 102 w 118"/>
                <a:gd name="T1" fmla="*/ 11 h 109"/>
                <a:gd name="T2" fmla="*/ 76 w 118"/>
                <a:gd name="T3" fmla="*/ 0 h 109"/>
                <a:gd name="T4" fmla="*/ 56 w 118"/>
                <a:gd name="T5" fmla="*/ 8 h 109"/>
                <a:gd name="T6" fmla="*/ 17 w 118"/>
                <a:gd name="T7" fmla="*/ 47 h 109"/>
                <a:gd name="T8" fmla="*/ 10 w 118"/>
                <a:gd name="T9" fmla="*/ 54 h 109"/>
                <a:gd name="T10" fmla="*/ 4 w 118"/>
                <a:gd name="T11" fmla="*/ 86 h 109"/>
                <a:gd name="T12" fmla="*/ 13 w 118"/>
                <a:gd name="T13" fmla="*/ 101 h 109"/>
                <a:gd name="T14" fmla="*/ 24 w 118"/>
                <a:gd name="T15" fmla="*/ 109 h 109"/>
                <a:gd name="T16" fmla="*/ 39 w 118"/>
                <a:gd name="T17" fmla="*/ 94 h 109"/>
                <a:gd name="T18" fmla="*/ 26 w 118"/>
                <a:gd name="T19" fmla="*/ 88 h 109"/>
                <a:gd name="T20" fmla="*/ 20 w 118"/>
                <a:gd name="T21" fmla="*/ 75 h 109"/>
                <a:gd name="T22" fmla="*/ 22 w 118"/>
                <a:gd name="T23" fmla="*/ 67 h 109"/>
                <a:gd name="T24" fmla="*/ 30 w 118"/>
                <a:gd name="T25" fmla="*/ 60 h 109"/>
                <a:gd name="T26" fmla="*/ 48 w 118"/>
                <a:gd name="T27" fmla="*/ 41 h 109"/>
                <a:gd name="T28" fmla="*/ 69 w 118"/>
                <a:gd name="T29" fmla="*/ 21 h 109"/>
                <a:gd name="T30" fmla="*/ 76 w 118"/>
                <a:gd name="T31" fmla="*/ 18 h 109"/>
                <a:gd name="T32" fmla="*/ 90 w 118"/>
                <a:gd name="T33" fmla="*/ 24 h 109"/>
                <a:gd name="T34" fmla="*/ 96 w 118"/>
                <a:gd name="T35" fmla="*/ 37 h 109"/>
                <a:gd name="T36" fmla="*/ 93 w 118"/>
                <a:gd name="T37" fmla="*/ 45 h 109"/>
                <a:gd name="T38" fmla="*/ 78 w 118"/>
                <a:gd name="T39" fmla="*/ 60 h 109"/>
                <a:gd name="T40" fmla="*/ 82 w 118"/>
                <a:gd name="T41" fmla="*/ 81 h 109"/>
                <a:gd name="T42" fmla="*/ 106 w 118"/>
                <a:gd name="T43" fmla="*/ 58 h 109"/>
                <a:gd name="T44" fmla="*/ 102 w 118"/>
                <a:gd name="T45" fmla="*/ 1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 h="109">
                  <a:moveTo>
                    <a:pt x="102" y="11"/>
                  </a:moveTo>
                  <a:cubicBezTo>
                    <a:pt x="95" y="4"/>
                    <a:pt x="85" y="0"/>
                    <a:pt x="76" y="0"/>
                  </a:cubicBezTo>
                  <a:cubicBezTo>
                    <a:pt x="69" y="0"/>
                    <a:pt x="61" y="2"/>
                    <a:pt x="56" y="8"/>
                  </a:cubicBezTo>
                  <a:cubicBezTo>
                    <a:pt x="17" y="47"/>
                    <a:pt x="17" y="47"/>
                    <a:pt x="17" y="47"/>
                  </a:cubicBezTo>
                  <a:cubicBezTo>
                    <a:pt x="10" y="54"/>
                    <a:pt x="10" y="54"/>
                    <a:pt x="10" y="54"/>
                  </a:cubicBezTo>
                  <a:cubicBezTo>
                    <a:pt x="2" y="62"/>
                    <a:pt x="0" y="74"/>
                    <a:pt x="4" y="86"/>
                  </a:cubicBezTo>
                  <a:cubicBezTo>
                    <a:pt x="5" y="91"/>
                    <a:pt x="9" y="96"/>
                    <a:pt x="13" y="101"/>
                  </a:cubicBezTo>
                  <a:cubicBezTo>
                    <a:pt x="16" y="104"/>
                    <a:pt x="20" y="107"/>
                    <a:pt x="24" y="109"/>
                  </a:cubicBezTo>
                  <a:cubicBezTo>
                    <a:pt x="39" y="94"/>
                    <a:pt x="39" y="94"/>
                    <a:pt x="39" y="94"/>
                  </a:cubicBezTo>
                  <a:cubicBezTo>
                    <a:pt x="34" y="94"/>
                    <a:pt x="29" y="92"/>
                    <a:pt x="26" y="88"/>
                  </a:cubicBezTo>
                  <a:cubicBezTo>
                    <a:pt x="22" y="84"/>
                    <a:pt x="20" y="80"/>
                    <a:pt x="20" y="75"/>
                  </a:cubicBezTo>
                  <a:cubicBezTo>
                    <a:pt x="19" y="73"/>
                    <a:pt x="20" y="70"/>
                    <a:pt x="22" y="67"/>
                  </a:cubicBezTo>
                  <a:cubicBezTo>
                    <a:pt x="30" y="60"/>
                    <a:pt x="30" y="60"/>
                    <a:pt x="30" y="60"/>
                  </a:cubicBezTo>
                  <a:cubicBezTo>
                    <a:pt x="48" y="41"/>
                    <a:pt x="48" y="41"/>
                    <a:pt x="48" y="41"/>
                  </a:cubicBezTo>
                  <a:cubicBezTo>
                    <a:pt x="69" y="21"/>
                    <a:pt x="69" y="21"/>
                    <a:pt x="69" y="21"/>
                  </a:cubicBezTo>
                  <a:cubicBezTo>
                    <a:pt x="71" y="18"/>
                    <a:pt x="74" y="18"/>
                    <a:pt x="76" y="18"/>
                  </a:cubicBezTo>
                  <a:cubicBezTo>
                    <a:pt x="81" y="18"/>
                    <a:pt x="86" y="20"/>
                    <a:pt x="90" y="24"/>
                  </a:cubicBezTo>
                  <a:cubicBezTo>
                    <a:pt x="93" y="28"/>
                    <a:pt x="95" y="32"/>
                    <a:pt x="96" y="37"/>
                  </a:cubicBezTo>
                  <a:cubicBezTo>
                    <a:pt x="96" y="39"/>
                    <a:pt x="96" y="42"/>
                    <a:pt x="93" y="45"/>
                  </a:cubicBezTo>
                  <a:cubicBezTo>
                    <a:pt x="78" y="60"/>
                    <a:pt x="78" y="60"/>
                    <a:pt x="78" y="60"/>
                  </a:cubicBezTo>
                  <a:cubicBezTo>
                    <a:pt x="80" y="64"/>
                    <a:pt x="83" y="72"/>
                    <a:pt x="82" y="81"/>
                  </a:cubicBezTo>
                  <a:cubicBezTo>
                    <a:pt x="106" y="58"/>
                    <a:pt x="106" y="58"/>
                    <a:pt x="106" y="58"/>
                  </a:cubicBezTo>
                  <a:cubicBezTo>
                    <a:pt x="118" y="46"/>
                    <a:pt x="116" y="25"/>
                    <a:pt x="102"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145" name="Freeform 40"/>
            <p:cNvSpPr>
              <a:spLocks/>
            </p:cNvSpPr>
            <p:nvPr/>
          </p:nvSpPr>
          <p:spPr bwMode="auto">
            <a:xfrm>
              <a:off x="-1087438" y="3651732"/>
              <a:ext cx="446087" cy="404814"/>
            </a:xfrm>
            <a:custGeom>
              <a:avLst/>
              <a:gdLst>
                <a:gd name="T0" fmla="*/ 115 w 119"/>
                <a:gd name="T1" fmla="*/ 22 h 108"/>
                <a:gd name="T2" fmla="*/ 105 w 119"/>
                <a:gd name="T3" fmla="*/ 7 h 108"/>
                <a:gd name="T4" fmla="*/ 94 w 119"/>
                <a:gd name="T5" fmla="*/ 0 h 108"/>
                <a:gd name="T6" fmla="*/ 80 w 119"/>
                <a:gd name="T7" fmla="*/ 14 h 108"/>
                <a:gd name="T8" fmla="*/ 92 w 119"/>
                <a:gd name="T9" fmla="*/ 20 h 108"/>
                <a:gd name="T10" fmla="*/ 99 w 119"/>
                <a:gd name="T11" fmla="*/ 33 h 108"/>
                <a:gd name="T12" fmla="*/ 96 w 119"/>
                <a:gd name="T13" fmla="*/ 41 h 108"/>
                <a:gd name="T14" fmla="*/ 96 w 119"/>
                <a:gd name="T15" fmla="*/ 41 h 108"/>
                <a:gd name="T16" fmla="*/ 70 w 119"/>
                <a:gd name="T17" fmla="*/ 67 h 108"/>
                <a:gd name="T18" fmla="*/ 49 w 119"/>
                <a:gd name="T19" fmla="*/ 88 h 108"/>
                <a:gd name="T20" fmla="*/ 42 w 119"/>
                <a:gd name="T21" fmla="*/ 90 h 108"/>
                <a:gd name="T22" fmla="*/ 29 w 119"/>
                <a:gd name="T23" fmla="*/ 84 h 108"/>
                <a:gd name="T24" fmla="*/ 22 w 119"/>
                <a:gd name="T25" fmla="*/ 72 h 108"/>
                <a:gd name="T26" fmla="*/ 25 w 119"/>
                <a:gd name="T27" fmla="*/ 63 h 108"/>
                <a:gd name="T28" fmla="*/ 40 w 119"/>
                <a:gd name="T29" fmla="*/ 48 h 108"/>
                <a:gd name="T30" fmla="*/ 35 w 119"/>
                <a:gd name="T31" fmla="*/ 27 h 108"/>
                <a:gd name="T32" fmla="*/ 12 w 119"/>
                <a:gd name="T33" fmla="*/ 51 h 108"/>
                <a:gd name="T34" fmla="*/ 16 w 119"/>
                <a:gd name="T35" fmla="*/ 97 h 108"/>
                <a:gd name="T36" fmla="*/ 42 w 119"/>
                <a:gd name="T37" fmla="*/ 108 h 108"/>
                <a:gd name="T38" fmla="*/ 62 w 119"/>
                <a:gd name="T39" fmla="*/ 100 h 108"/>
                <a:gd name="T40" fmla="*/ 109 w 119"/>
                <a:gd name="T41" fmla="*/ 54 h 108"/>
                <a:gd name="T42" fmla="*/ 109 w 119"/>
                <a:gd name="T43" fmla="*/ 54 h 108"/>
                <a:gd name="T44" fmla="*/ 115 w 119"/>
                <a:gd name="T45" fmla="*/ 2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108">
                  <a:moveTo>
                    <a:pt x="115" y="22"/>
                  </a:moveTo>
                  <a:cubicBezTo>
                    <a:pt x="113" y="17"/>
                    <a:pt x="110" y="12"/>
                    <a:pt x="105" y="7"/>
                  </a:cubicBezTo>
                  <a:cubicBezTo>
                    <a:pt x="102" y="4"/>
                    <a:pt x="98" y="2"/>
                    <a:pt x="94" y="0"/>
                  </a:cubicBezTo>
                  <a:cubicBezTo>
                    <a:pt x="80" y="14"/>
                    <a:pt x="80" y="14"/>
                    <a:pt x="80" y="14"/>
                  </a:cubicBezTo>
                  <a:cubicBezTo>
                    <a:pt x="84" y="15"/>
                    <a:pt x="89" y="17"/>
                    <a:pt x="92" y="20"/>
                  </a:cubicBezTo>
                  <a:cubicBezTo>
                    <a:pt x="96" y="24"/>
                    <a:pt x="98" y="28"/>
                    <a:pt x="99" y="33"/>
                  </a:cubicBezTo>
                  <a:cubicBezTo>
                    <a:pt x="99" y="35"/>
                    <a:pt x="98" y="39"/>
                    <a:pt x="96" y="41"/>
                  </a:cubicBezTo>
                  <a:cubicBezTo>
                    <a:pt x="96" y="41"/>
                    <a:pt x="96" y="41"/>
                    <a:pt x="96" y="41"/>
                  </a:cubicBezTo>
                  <a:cubicBezTo>
                    <a:pt x="70" y="67"/>
                    <a:pt x="70" y="67"/>
                    <a:pt x="70" y="67"/>
                  </a:cubicBezTo>
                  <a:cubicBezTo>
                    <a:pt x="49" y="88"/>
                    <a:pt x="49" y="88"/>
                    <a:pt x="49" y="88"/>
                  </a:cubicBezTo>
                  <a:cubicBezTo>
                    <a:pt x="47" y="90"/>
                    <a:pt x="44" y="90"/>
                    <a:pt x="42" y="90"/>
                  </a:cubicBezTo>
                  <a:cubicBezTo>
                    <a:pt x="37" y="90"/>
                    <a:pt x="32" y="88"/>
                    <a:pt x="29" y="84"/>
                  </a:cubicBezTo>
                  <a:cubicBezTo>
                    <a:pt x="25" y="81"/>
                    <a:pt x="23" y="76"/>
                    <a:pt x="22" y="72"/>
                  </a:cubicBezTo>
                  <a:cubicBezTo>
                    <a:pt x="22" y="69"/>
                    <a:pt x="23" y="66"/>
                    <a:pt x="25" y="63"/>
                  </a:cubicBezTo>
                  <a:cubicBezTo>
                    <a:pt x="40" y="48"/>
                    <a:pt x="40" y="48"/>
                    <a:pt x="40" y="48"/>
                  </a:cubicBezTo>
                  <a:cubicBezTo>
                    <a:pt x="36" y="41"/>
                    <a:pt x="35" y="33"/>
                    <a:pt x="35" y="27"/>
                  </a:cubicBezTo>
                  <a:cubicBezTo>
                    <a:pt x="12" y="51"/>
                    <a:pt x="12" y="51"/>
                    <a:pt x="12" y="51"/>
                  </a:cubicBezTo>
                  <a:cubicBezTo>
                    <a:pt x="0" y="62"/>
                    <a:pt x="2" y="83"/>
                    <a:pt x="16" y="97"/>
                  </a:cubicBezTo>
                  <a:cubicBezTo>
                    <a:pt x="23" y="104"/>
                    <a:pt x="33" y="108"/>
                    <a:pt x="42" y="108"/>
                  </a:cubicBezTo>
                  <a:cubicBezTo>
                    <a:pt x="50" y="108"/>
                    <a:pt x="57" y="106"/>
                    <a:pt x="62" y="100"/>
                  </a:cubicBezTo>
                  <a:cubicBezTo>
                    <a:pt x="109" y="54"/>
                    <a:pt x="109" y="54"/>
                    <a:pt x="109" y="54"/>
                  </a:cubicBezTo>
                  <a:cubicBezTo>
                    <a:pt x="109" y="54"/>
                    <a:pt x="109" y="54"/>
                    <a:pt x="109" y="54"/>
                  </a:cubicBezTo>
                  <a:cubicBezTo>
                    <a:pt x="117" y="46"/>
                    <a:pt x="119" y="34"/>
                    <a:pt x="115"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sp>
        <p:nvSpPr>
          <p:cNvPr id="138" name="Text Placeholder 1"/>
          <p:cNvSpPr txBox="1">
            <a:spLocks/>
          </p:cNvSpPr>
          <p:nvPr/>
        </p:nvSpPr>
        <p:spPr>
          <a:xfrm>
            <a:off x="1931068" y="2682917"/>
            <a:ext cx="2541098" cy="367141"/>
          </a:xfrm>
          <a:prstGeom prst="rect">
            <a:avLst/>
          </a:prstGeom>
        </p:spPr>
        <p:txBody>
          <a:bodyPr/>
          <a:lstStyle>
            <a:lvl1pPr marL="0" indent="0" algn="l" defTabSz="457200" rtl="0" eaLnBrk="1" latinLnBrk="0" hangingPunct="1">
              <a:spcBef>
                <a:spcPct val="20000"/>
              </a:spcBef>
              <a:spcAft>
                <a:spcPts val="600"/>
              </a:spcAft>
              <a:buFont typeface="Arial"/>
              <a:buNone/>
              <a:defRPr sz="1600" kern="1200">
                <a:solidFill>
                  <a:schemeClr val="tx1"/>
                </a:solidFill>
                <a:latin typeface="+mn-lt"/>
                <a:ea typeface="+mn-ea"/>
                <a:cs typeface="+mn-cs"/>
              </a:defRPr>
            </a:lvl1pPr>
            <a:lvl2pPr marL="460375"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2pPr>
            <a:lvl3pPr marL="922338"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3pPr>
            <a:lvl4pPr marL="1373188" indent="-219075"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4pPr>
            <a:lvl5pPr marL="1835150" indent="-231775" algn="l" defTabSz="457200" rtl="0" eaLnBrk="1" latinLnBrk="0" hangingPunct="1">
              <a:spcBef>
                <a:spcPct val="20000"/>
              </a:spcBef>
              <a:spcAft>
                <a:spcPts val="600"/>
              </a:spcAft>
              <a:buFont typeface="Arial" charset="0"/>
              <a:buChar char="•"/>
              <a:tabLst/>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en-US" sz="2000" i="1">
                <a:solidFill>
                  <a:schemeClr val="accent2"/>
                </a:solidFill>
                <a:latin typeface="Times New Roman" panose="02020603050405020304" pitchFamily="18" charset="0"/>
                <a:cs typeface="Times New Roman" panose="02020603050405020304" pitchFamily="18" charset="0"/>
              </a:rPr>
              <a:t>Team-Based Care and Practice Organization</a:t>
            </a:r>
          </a:p>
        </p:txBody>
      </p:sp>
      <p:sp>
        <p:nvSpPr>
          <p:cNvPr id="146" name="Freeform 6"/>
          <p:cNvSpPr>
            <a:spLocks noChangeArrowheads="1"/>
          </p:cNvSpPr>
          <p:nvPr/>
        </p:nvSpPr>
        <p:spPr bwMode="auto">
          <a:xfrm>
            <a:off x="5702799" y="1487036"/>
            <a:ext cx="786402" cy="715714"/>
          </a:xfrm>
          <a:custGeom>
            <a:avLst/>
            <a:gdLst>
              <a:gd name="T0" fmla="*/ 6513 w 6670"/>
              <a:gd name="T1" fmla="*/ 2105 h 6071"/>
              <a:gd name="T2" fmla="*/ 6513 w 6670"/>
              <a:gd name="T3" fmla="*/ 2105 h 6071"/>
              <a:gd name="T4" fmla="*/ 3368 w 6670"/>
              <a:gd name="T5" fmla="*/ 3412 h 6071"/>
              <a:gd name="T6" fmla="*/ 200 w 6670"/>
              <a:gd name="T7" fmla="*/ 2105 h 6071"/>
              <a:gd name="T8" fmla="*/ 1862 w 6670"/>
              <a:gd name="T9" fmla="*/ 3744 h 6071"/>
              <a:gd name="T10" fmla="*/ 998 w 6670"/>
              <a:gd name="T11" fmla="*/ 4719 h 6071"/>
              <a:gd name="T12" fmla="*/ 2415 w 6670"/>
              <a:gd name="T13" fmla="*/ 5804 h 6071"/>
              <a:gd name="T14" fmla="*/ 3368 w 6670"/>
              <a:gd name="T15" fmla="*/ 4519 h 6071"/>
              <a:gd name="T16" fmla="*/ 4298 w 6670"/>
              <a:gd name="T17" fmla="*/ 5804 h 6071"/>
              <a:gd name="T18" fmla="*/ 5738 w 6670"/>
              <a:gd name="T19" fmla="*/ 4719 h 6071"/>
              <a:gd name="T20" fmla="*/ 4852 w 6670"/>
              <a:gd name="T21" fmla="*/ 3744 h 6071"/>
              <a:gd name="T22" fmla="*/ 6513 w 6670"/>
              <a:gd name="T23" fmla="*/ 2105 h 6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70" h="6071">
                <a:moveTo>
                  <a:pt x="6513" y="2105"/>
                </a:moveTo>
                <a:lnTo>
                  <a:pt x="6513" y="2105"/>
                </a:lnTo>
                <a:cubicBezTo>
                  <a:pt x="6292" y="0"/>
                  <a:pt x="3700" y="2593"/>
                  <a:pt x="3368" y="3412"/>
                </a:cubicBezTo>
                <a:cubicBezTo>
                  <a:pt x="2991" y="2593"/>
                  <a:pt x="444" y="0"/>
                  <a:pt x="200" y="2105"/>
                </a:cubicBezTo>
                <a:cubicBezTo>
                  <a:pt x="0" y="4276"/>
                  <a:pt x="1862" y="3744"/>
                  <a:pt x="1862" y="3744"/>
                </a:cubicBezTo>
                <a:cubicBezTo>
                  <a:pt x="1862" y="3744"/>
                  <a:pt x="931" y="3987"/>
                  <a:pt x="998" y="4719"/>
                </a:cubicBezTo>
                <a:cubicBezTo>
                  <a:pt x="1064" y="5428"/>
                  <a:pt x="1817" y="6070"/>
                  <a:pt x="2415" y="5804"/>
                </a:cubicBezTo>
                <a:cubicBezTo>
                  <a:pt x="2637" y="5738"/>
                  <a:pt x="3302" y="4852"/>
                  <a:pt x="3368" y="4519"/>
                </a:cubicBezTo>
                <a:cubicBezTo>
                  <a:pt x="3412" y="4852"/>
                  <a:pt x="4077" y="5738"/>
                  <a:pt x="4298" y="5804"/>
                </a:cubicBezTo>
                <a:cubicBezTo>
                  <a:pt x="4896" y="6070"/>
                  <a:pt x="5672" y="5428"/>
                  <a:pt x="5738" y="4719"/>
                </a:cubicBezTo>
                <a:cubicBezTo>
                  <a:pt x="5783" y="3987"/>
                  <a:pt x="4852" y="3744"/>
                  <a:pt x="4852" y="3744"/>
                </a:cubicBezTo>
                <a:cubicBezTo>
                  <a:pt x="4852" y="3744"/>
                  <a:pt x="6669" y="4209"/>
                  <a:pt x="6513" y="2105"/>
                </a:cubicBezTo>
              </a:path>
            </a:pathLst>
          </a:custGeom>
          <a:solidFill>
            <a:schemeClr val="bg1"/>
          </a:solidFill>
          <a:ln>
            <a:noFill/>
          </a:ln>
          <a:effectLst/>
        </p:spPr>
        <p:txBody>
          <a:bodyPr wrap="none" anchor="ctr"/>
          <a:lstStyle/>
          <a:p>
            <a:pPr>
              <a:defRPr/>
            </a:pPr>
            <a:endParaRPr lang="en-US" kern="0">
              <a:solidFill>
                <a:sysClr val="windowText" lastClr="000000"/>
              </a:solidFill>
            </a:endParaRPr>
          </a:p>
        </p:txBody>
      </p:sp>
      <p:grpSp>
        <p:nvGrpSpPr>
          <p:cNvPr id="147" name="Group 146"/>
          <p:cNvGrpSpPr/>
          <p:nvPr/>
        </p:nvGrpSpPr>
        <p:grpSpPr>
          <a:xfrm>
            <a:off x="4613558" y="1267595"/>
            <a:ext cx="1789841" cy="4995458"/>
            <a:chOff x="3177289" y="1342663"/>
            <a:chExt cx="1789841" cy="4995458"/>
          </a:xfrm>
        </p:grpSpPr>
        <p:cxnSp>
          <p:nvCxnSpPr>
            <p:cNvPr id="159" name="Straight Connector 158"/>
            <p:cNvCxnSpPr/>
            <p:nvPr/>
          </p:nvCxnSpPr>
          <p:spPr>
            <a:xfrm flipV="1">
              <a:off x="3177289" y="1342663"/>
              <a:ext cx="0" cy="4995458"/>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49" name="Freeform 6"/>
            <p:cNvSpPr>
              <a:spLocks noChangeArrowheads="1"/>
            </p:cNvSpPr>
            <p:nvPr/>
          </p:nvSpPr>
          <p:spPr bwMode="auto">
            <a:xfrm>
              <a:off x="4180728" y="1477390"/>
              <a:ext cx="786402" cy="715714"/>
            </a:xfrm>
            <a:custGeom>
              <a:avLst/>
              <a:gdLst>
                <a:gd name="T0" fmla="*/ 6513 w 6670"/>
                <a:gd name="T1" fmla="*/ 2105 h 6071"/>
                <a:gd name="T2" fmla="*/ 6513 w 6670"/>
                <a:gd name="T3" fmla="*/ 2105 h 6071"/>
                <a:gd name="T4" fmla="*/ 3368 w 6670"/>
                <a:gd name="T5" fmla="*/ 3412 h 6071"/>
                <a:gd name="T6" fmla="*/ 200 w 6670"/>
                <a:gd name="T7" fmla="*/ 2105 h 6071"/>
                <a:gd name="T8" fmla="*/ 1862 w 6670"/>
                <a:gd name="T9" fmla="*/ 3744 h 6071"/>
                <a:gd name="T10" fmla="*/ 998 w 6670"/>
                <a:gd name="T11" fmla="*/ 4719 h 6071"/>
                <a:gd name="T12" fmla="*/ 2415 w 6670"/>
                <a:gd name="T13" fmla="*/ 5804 h 6071"/>
                <a:gd name="T14" fmla="*/ 3368 w 6670"/>
                <a:gd name="T15" fmla="*/ 4519 h 6071"/>
                <a:gd name="T16" fmla="*/ 4298 w 6670"/>
                <a:gd name="T17" fmla="*/ 5804 h 6071"/>
                <a:gd name="T18" fmla="*/ 5738 w 6670"/>
                <a:gd name="T19" fmla="*/ 4719 h 6071"/>
                <a:gd name="T20" fmla="*/ 4852 w 6670"/>
                <a:gd name="T21" fmla="*/ 3744 h 6071"/>
                <a:gd name="T22" fmla="*/ 6513 w 6670"/>
                <a:gd name="T23" fmla="*/ 2105 h 6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70" h="6071">
                  <a:moveTo>
                    <a:pt x="6513" y="2105"/>
                  </a:moveTo>
                  <a:lnTo>
                    <a:pt x="6513" y="2105"/>
                  </a:lnTo>
                  <a:cubicBezTo>
                    <a:pt x="6292" y="0"/>
                    <a:pt x="3700" y="2593"/>
                    <a:pt x="3368" y="3412"/>
                  </a:cubicBezTo>
                  <a:cubicBezTo>
                    <a:pt x="2991" y="2593"/>
                    <a:pt x="444" y="0"/>
                    <a:pt x="200" y="2105"/>
                  </a:cubicBezTo>
                  <a:cubicBezTo>
                    <a:pt x="0" y="4276"/>
                    <a:pt x="1862" y="3744"/>
                    <a:pt x="1862" y="3744"/>
                  </a:cubicBezTo>
                  <a:cubicBezTo>
                    <a:pt x="1862" y="3744"/>
                    <a:pt x="931" y="3987"/>
                    <a:pt x="998" y="4719"/>
                  </a:cubicBezTo>
                  <a:cubicBezTo>
                    <a:pt x="1064" y="5428"/>
                    <a:pt x="1817" y="6070"/>
                    <a:pt x="2415" y="5804"/>
                  </a:cubicBezTo>
                  <a:cubicBezTo>
                    <a:pt x="2637" y="5738"/>
                    <a:pt x="3302" y="4852"/>
                    <a:pt x="3368" y="4519"/>
                  </a:cubicBezTo>
                  <a:cubicBezTo>
                    <a:pt x="3412" y="4852"/>
                    <a:pt x="4077" y="5738"/>
                    <a:pt x="4298" y="5804"/>
                  </a:cubicBezTo>
                  <a:cubicBezTo>
                    <a:pt x="4896" y="6070"/>
                    <a:pt x="5672" y="5428"/>
                    <a:pt x="5738" y="4719"/>
                  </a:cubicBezTo>
                  <a:cubicBezTo>
                    <a:pt x="5783" y="3987"/>
                    <a:pt x="4852" y="3744"/>
                    <a:pt x="4852" y="3744"/>
                  </a:cubicBezTo>
                  <a:cubicBezTo>
                    <a:pt x="4852" y="3744"/>
                    <a:pt x="6669" y="4209"/>
                    <a:pt x="6513" y="2105"/>
                  </a:cubicBezTo>
                </a:path>
              </a:pathLst>
            </a:custGeom>
            <a:solidFill>
              <a:schemeClr val="bg1"/>
            </a:solidFill>
            <a:ln>
              <a:noFill/>
            </a:ln>
            <a:effectLst/>
          </p:spPr>
          <p:txBody>
            <a:bodyPr wrap="none" anchor="ctr"/>
            <a:lstStyle/>
            <a:p>
              <a:pPr>
                <a:defRPr/>
              </a:pPr>
              <a:endParaRPr lang="en-US" kern="0">
                <a:solidFill>
                  <a:sysClr val="windowText" lastClr="000000"/>
                </a:solidFill>
              </a:endParaRPr>
            </a:p>
          </p:txBody>
        </p:sp>
      </p:grpSp>
      <p:grpSp>
        <p:nvGrpSpPr>
          <p:cNvPr id="49" name="Gruppieren 651"/>
          <p:cNvGrpSpPr/>
          <p:nvPr/>
        </p:nvGrpSpPr>
        <p:grpSpPr>
          <a:xfrm>
            <a:off x="5738512" y="1541197"/>
            <a:ext cx="610682" cy="606326"/>
            <a:chOff x="-1087438" y="3460750"/>
            <a:chExt cx="600076" cy="595796"/>
          </a:xfrm>
          <a:solidFill>
            <a:schemeClr val="bg1"/>
          </a:solidFill>
        </p:grpSpPr>
        <p:sp>
          <p:nvSpPr>
            <p:cNvPr id="52" name="Freeform 39"/>
            <p:cNvSpPr>
              <a:spLocks/>
            </p:cNvSpPr>
            <p:nvPr/>
          </p:nvSpPr>
          <p:spPr bwMode="auto">
            <a:xfrm>
              <a:off x="-930275" y="3460750"/>
              <a:ext cx="442913" cy="409575"/>
            </a:xfrm>
            <a:custGeom>
              <a:avLst/>
              <a:gdLst>
                <a:gd name="T0" fmla="*/ 102 w 118"/>
                <a:gd name="T1" fmla="*/ 11 h 109"/>
                <a:gd name="T2" fmla="*/ 76 w 118"/>
                <a:gd name="T3" fmla="*/ 0 h 109"/>
                <a:gd name="T4" fmla="*/ 56 w 118"/>
                <a:gd name="T5" fmla="*/ 8 h 109"/>
                <a:gd name="T6" fmla="*/ 17 w 118"/>
                <a:gd name="T7" fmla="*/ 47 h 109"/>
                <a:gd name="T8" fmla="*/ 10 w 118"/>
                <a:gd name="T9" fmla="*/ 54 h 109"/>
                <a:gd name="T10" fmla="*/ 4 w 118"/>
                <a:gd name="T11" fmla="*/ 86 h 109"/>
                <a:gd name="T12" fmla="*/ 13 w 118"/>
                <a:gd name="T13" fmla="*/ 101 h 109"/>
                <a:gd name="T14" fmla="*/ 24 w 118"/>
                <a:gd name="T15" fmla="*/ 109 h 109"/>
                <a:gd name="T16" fmla="*/ 39 w 118"/>
                <a:gd name="T17" fmla="*/ 94 h 109"/>
                <a:gd name="T18" fmla="*/ 26 w 118"/>
                <a:gd name="T19" fmla="*/ 88 h 109"/>
                <a:gd name="T20" fmla="*/ 20 w 118"/>
                <a:gd name="T21" fmla="*/ 75 h 109"/>
                <a:gd name="T22" fmla="*/ 22 w 118"/>
                <a:gd name="T23" fmla="*/ 67 h 109"/>
                <a:gd name="T24" fmla="*/ 30 w 118"/>
                <a:gd name="T25" fmla="*/ 60 h 109"/>
                <a:gd name="T26" fmla="*/ 48 w 118"/>
                <a:gd name="T27" fmla="*/ 41 h 109"/>
                <a:gd name="T28" fmla="*/ 69 w 118"/>
                <a:gd name="T29" fmla="*/ 21 h 109"/>
                <a:gd name="T30" fmla="*/ 76 w 118"/>
                <a:gd name="T31" fmla="*/ 18 h 109"/>
                <a:gd name="T32" fmla="*/ 90 w 118"/>
                <a:gd name="T33" fmla="*/ 24 h 109"/>
                <a:gd name="T34" fmla="*/ 96 w 118"/>
                <a:gd name="T35" fmla="*/ 37 h 109"/>
                <a:gd name="T36" fmla="*/ 93 w 118"/>
                <a:gd name="T37" fmla="*/ 45 h 109"/>
                <a:gd name="T38" fmla="*/ 78 w 118"/>
                <a:gd name="T39" fmla="*/ 60 h 109"/>
                <a:gd name="T40" fmla="*/ 82 w 118"/>
                <a:gd name="T41" fmla="*/ 81 h 109"/>
                <a:gd name="T42" fmla="*/ 106 w 118"/>
                <a:gd name="T43" fmla="*/ 58 h 109"/>
                <a:gd name="T44" fmla="*/ 102 w 118"/>
                <a:gd name="T45" fmla="*/ 1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 h="109">
                  <a:moveTo>
                    <a:pt x="102" y="11"/>
                  </a:moveTo>
                  <a:cubicBezTo>
                    <a:pt x="95" y="4"/>
                    <a:pt x="85" y="0"/>
                    <a:pt x="76" y="0"/>
                  </a:cubicBezTo>
                  <a:cubicBezTo>
                    <a:pt x="69" y="0"/>
                    <a:pt x="61" y="2"/>
                    <a:pt x="56" y="8"/>
                  </a:cubicBezTo>
                  <a:cubicBezTo>
                    <a:pt x="17" y="47"/>
                    <a:pt x="17" y="47"/>
                    <a:pt x="17" y="47"/>
                  </a:cubicBezTo>
                  <a:cubicBezTo>
                    <a:pt x="10" y="54"/>
                    <a:pt x="10" y="54"/>
                    <a:pt x="10" y="54"/>
                  </a:cubicBezTo>
                  <a:cubicBezTo>
                    <a:pt x="2" y="62"/>
                    <a:pt x="0" y="74"/>
                    <a:pt x="4" y="86"/>
                  </a:cubicBezTo>
                  <a:cubicBezTo>
                    <a:pt x="5" y="91"/>
                    <a:pt x="9" y="96"/>
                    <a:pt x="13" y="101"/>
                  </a:cubicBezTo>
                  <a:cubicBezTo>
                    <a:pt x="16" y="104"/>
                    <a:pt x="20" y="107"/>
                    <a:pt x="24" y="109"/>
                  </a:cubicBezTo>
                  <a:cubicBezTo>
                    <a:pt x="39" y="94"/>
                    <a:pt x="39" y="94"/>
                    <a:pt x="39" y="94"/>
                  </a:cubicBezTo>
                  <a:cubicBezTo>
                    <a:pt x="34" y="94"/>
                    <a:pt x="29" y="92"/>
                    <a:pt x="26" y="88"/>
                  </a:cubicBezTo>
                  <a:cubicBezTo>
                    <a:pt x="22" y="84"/>
                    <a:pt x="20" y="80"/>
                    <a:pt x="20" y="75"/>
                  </a:cubicBezTo>
                  <a:cubicBezTo>
                    <a:pt x="19" y="73"/>
                    <a:pt x="20" y="70"/>
                    <a:pt x="22" y="67"/>
                  </a:cubicBezTo>
                  <a:cubicBezTo>
                    <a:pt x="30" y="60"/>
                    <a:pt x="30" y="60"/>
                    <a:pt x="30" y="60"/>
                  </a:cubicBezTo>
                  <a:cubicBezTo>
                    <a:pt x="48" y="41"/>
                    <a:pt x="48" y="41"/>
                    <a:pt x="48" y="41"/>
                  </a:cubicBezTo>
                  <a:cubicBezTo>
                    <a:pt x="69" y="21"/>
                    <a:pt x="69" y="21"/>
                    <a:pt x="69" y="21"/>
                  </a:cubicBezTo>
                  <a:cubicBezTo>
                    <a:pt x="71" y="18"/>
                    <a:pt x="74" y="18"/>
                    <a:pt x="76" y="18"/>
                  </a:cubicBezTo>
                  <a:cubicBezTo>
                    <a:pt x="81" y="18"/>
                    <a:pt x="86" y="20"/>
                    <a:pt x="90" y="24"/>
                  </a:cubicBezTo>
                  <a:cubicBezTo>
                    <a:pt x="93" y="28"/>
                    <a:pt x="95" y="32"/>
                    <a:pt x="96" y="37"/>
                  </a:cubicBezTo>
                  <a:cubicBezTo>
                    <a:pt x="96" y="39"/>
                    <a:pt x="96" y="42"/>
                    <a:pt x="93" y="45"/>
                  </a:cubicBezTo>
                  <a:cubicBezTo>
                    <a:pt x="78" y="60"/>
                    <a:pt x="78" y="60"/>
                    <a:pt x="78" y="60"/>
                  </a:cubicBezTo>
                  <a:cubicBezTo>
                    <a:pt x="80" y="64"/>
                    <a:pt x="83" y="72"/>
                    <a:pt x="82" y="81"/>
                  </a:cubicBezTo>
                  <a:cubicBezTo>
                    <a:pt x="106" y="58"/>
                    <a:pt x="106" y="58"/>
                    <a:pt x="106" y="58"/>
                  </a:cubicBezTo>
                  <a:cubicBezTo>
                    <a:pt x="118" y="46"/>
                    <a:pt x="116" y="25"/>
                    <a:pt x="102"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53" name="Freeform 40"/>
            <p:cNvSpPr>
              <a:spLocks/>
            </p:cNvSpPr>
            <p:nvPr/>
          </p:nvSpPr>
          <p:spPr bwMode="auto">
            <a:xfrm>
              <a:off x="-1087438" y="3651732"/>
              <a:ext cx="446087" cy="404814"/>
            </a:xfrm>
            <a:custGeom>
              <a:avLst/>
              <a:gdLst>
                <a:gd name="T0" fmla="*/ 115 w 119"/>
                <a:gd name="T1" fmla="*/ 22 h 108"/>
                <a:gd name="T2" fmla="*/ 105 w 119"/>
                <a:gd name="T3" fmla="*/ 7 h 108"/>
                <a:gd name="T4" fmla="*/ 94 w 119"/>
                <a:gd name="T5" fmla="*/ 0 h 108"/>
                <a:gd name="T6" fmla="*/ 80 w 119"/>
                <a:gd name="T7" fmla="*/ 14 h 108"/>
                <a:gd name="T8" fmla="*/ 92 w 119"/>
                <a:gd name="T9" fmla="*/ 20 h 108"/>
                <a:gd name="T10" fmla="*/ 99 w 119"/>
                <a:gd name="T11" fmla="*/ 33 h 108"/>
                <a:gd name="T12" fmla="*/ 96 w 119"/>
                <a:gd name="T13" fmla="*/ 41 h 108"/>
                <a:gd name="T14" fmla="*/ 96 w 119"/>
                <a:gd name="T15" fmla="*/ 41 h 108"/>
                <a:gd name="T16" fmla="*/ 70 w 119"/>
                <a:gd name="T17" fmla="*/ 67 h 108"/>
                <a:gd name="T18" fmla="*/ 49 w 119"/>
                <a:gd name="T19" fmla="*/ 88 h 108"/>
                <a:gd name="T20" fmla="*/ 42 w 119"/>
                <a:gd name="T21" fmla="*/ 90 h 108"/>
                <a:gd name="T22" fmla="*/ 29 w 119"/>
                <a:gd name="T23" fmla="*/ 84 h 108"/>
                <a:gd name="T24" fmla="*/ 22 w 119"/>
                <a:gd name="T25" fmla="*/ 72 h 108"/>
                <a:gd name="T26" fmla="*/ 25 w 119"/>
                <a:gd name="T27" fmla="*/ 63 h 108"/>
                <a:gd name="T28" fmla="*/ 40 w 119"/>
                <a:gd name="T29" fmla="*/ 48 h 108"/>
                <a:gd name="T30" fmla="*/ 35 w 119"/>
                <a:gd name="T31" fmla="*/ 27 h 108"/>
                <a:gd name="T32" fmla="*/ 12 w 119"/>
                <a:gd name="T33" fmla="*/ 51 h 108"/>
                <a:gd name="T34" fmla="*/ 16 w 119"/>
                <a:gd name="T35" fmla="*/ 97 h 108"/>
                <a:gd name="T36" fmla="*/ 42 w 119"/>
                <a:gd name="T37" fmla="*/ 108 h 108"/>
                <a:gd name="T38" fmla="*/ 62 w 119"/>
                <a:gd name="T39" fmla="*/ 100 h 108"/>
                <a:gd name="T40" fmla="*/ 109 w 119"/>
                <a:gd name="T41" fmla="*/ 54 h 108"/>
                <a:gd name="T42" fmla="*/ 109 w 119"/>
                <a:gd name="T43" fmla="*/ 54 h 108"/>
                <a:gd name="T44" fmla="*/ 115 w 119"/>
                <a:gd name="T45" fmla="*/ 2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108">
                  <a:moveTo>
                    <a:pt x="115" y="22"/>
                  </a:moveTo>
                  <a:cubicBezTo>
                    <a:pt x="113" y="17"/>
                    <a:pt x="110" y="12"/>
                    <a:pt x="105" y="7"/>
                  </a:cubicBezTo>
                  <a:cubicBezTo>
                    <a:pt x="102" y="4"/>
                    <a:pt x="98" y="2"/>
                    <a:pt x="94" y="0"/>
                  </a:cubicBezTo>
                  <a:cubicBezTo>
                    <a:pt x="80" y="14"/>
                    <a:pt x="80" y="14"/>
                    <a:pt x="80" y="14"/>
                  </a:cubicBezTo>
                  <a:cubicBezTo>
                    <a:pt x="84" y="15"/>
                    <a:pt x="89" y="17"/>
                    <a:pt x="92" y="20"/>
                  </a:cubicBezTo>
                  <a:cubicBezTo>
                    <a:pt x="96" y="24"/>
                    <a:pt x="98" y="28"/>
                    <a:pt x="99" y="33"/>
                  </a:cubicBezTo>
                  <a:cubicBezTo>
                    <a:pt x="99" y="35"/>
                    <a:pt x="98" y="39"/>
                    <a:pt x="96" y="41"/>
                  </a:cubicBezTo>
                  <a:cubicBezTo>
                    <a:pt x="96" y="41"/>
                    <a:pt x="96" y="41"/>
                    <a:pt x="96" y="41"/>
                  </a:cubicBezTo>
                  <a:cubicBezTo>
                    <a:pt x="70" y="67"/>
                    <a:pt x="70" y="67"/>
                    <a:pt x="70" y="67"/>
                  </a:cubicBezTo>
                  <a:cubicBezTo>
                    <a:pt x="49" y="88"/>
                    <a:pt x="49" y="88"/>
                    <a:pt x="49" y="88"/>
                  </a:cubicBezTo>
                  <a:cubicBezTo>
                    <a:pt x="47" y="90"/>
                    <a:pt x="44" y="90"/>
                    <a:pt x="42" y="90"/>
                  </a:cubicBezTo>
                  <a:cubicBezTo>
                    <a:pt x="37" y="90"/>
                    <a:pt x="32" y="88"/>
                    <a:pt x="29" y="84"/>
                  </a:cubicBezTo>
                  <a:cubicBezTo>
                    <a:pt x="25" y="81"/>
                    <a:pt x="23" y="76"/>
                    <a:pt x="22" y="72"/>
                  </a:cubicBezTo>
                  <a:cubicBezTo>
                    <a:pt x="22" y="69"/>
                    <a:pt x="23" y="66"/>
                    <a:pt x="25" y="63"/>
                  </a:cubicBezTo>
                  <a:cubicBezTo>
                    <a:pt x="40" y="48"/>
                    <a:pt x="40" y="48"/>
                    <a:pt x="40" y="48"/>
                  </a:cubicBezTo>
                  <a:cubicBezTo>
                    <a:pt x="36" y="41"/>
                    <a:pt x="35" y="33"/>
                    <a:pt x="35" y="27"/>
                  </a:cubicBezTo>
                  <a:cubicBezTo>
                    <a:pt x="12" y="51"/>
                    <a:pt x="12" y="51"/>
                    <a:pt x="12" y="51"/>
                  </a:cubicBezTo>
                  <a:cubicBezTo>
                    <a:pt x="0" y="62"/>
                    <a:pt x="2" y="83"/>
                    <a:pt x="16" y="97"/>
                  </a:cubicBezTo>
                  <a:cubicBezTo>
                    <a:pt x="23" y="104"/>
                    <a:pt x="33" y="108"/>
                    <a:pt x="42" y="108"/>
                  </a:cubicBezTo>
                  <a:cubicBezTo>
                    <a:pt x="50" y="108"/>
                    <a:pt x="57" y="106"/>
                    <a:pt x="62" y="100"/>
                  </a:cubicBezTo>
                  <a:cubicBezTo>
                    <a:pt x="109" y="54"/>
                    <a:pt x="109" y="54"/>
                    <a:pt x="109" y="54"/>
                  </a:cubicBezTo>
                  <a:cubicBezTo>
                    <a:pt x="109" y="54"/>
                    <a:pt x="109" y="54"/>
                    <a:pt x="109" y="54"/>
                  </a:cubicBezTo>
                  <a:cubicBezTo>
                    <a:pt x="117" y="46"/>
                    <a:pt x="119" y="34"/>
                    <a:pt x="115"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sp>
        <p:nvSpPr>
          <p:cNvPr id="51" name="Text Placeholder 1"/>
          <p:cNvSpPr txBox="1">
            <a:spLocks/>
          </p:cNvSpPr>
          <p:nvPr/>
        </p:nvSpPr>
        <p:spPr>
          <a:xfrm>
            <a:off x="4685836" y="2652386"/>
            <a:ext cx="2671901" cy="428203"/>
          </a:xfrm>
          <a:prstGeom prst="rect">
            <a:avLst/>
          </a:prstGeom>
        </p:spPr>
        <p:txBody>
          <a:bodyPr/>
          <a:lstStyle>
            <a:lvl1pPr marL="0" indent="0" algn="l" defTabSz="457200" rtl="0" eaLnBrk="1" latinLnBrk="0" hangingPunct="1">
              <a:spcBef>
                <a:spcPct val="20000"/>
              </a:spcBef>
              <a:spcAft>
                <a:spcPts val="600"/>
              </a:spcAft>
              <a:buFont typeface="Arial"/>
              <a:buNone/>
              <a:defRPr sz="1600" kern="1200">
                <a:solidFill>
                  <a:schemeClr val="tx1"/>
                </a:solidFill>
                <a:latin typeface="+mn-lt"/>
                <a:ea typeface="+mn-ea"/>
                <a:cs typeface="+mn-cs"/>
              </a:defRPr>
            </a:lvl1pPr>
            <a:lvl2pPr marL="460375"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2pPr>
            <a:lvl3pPr marL="922338"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3pPr>
            <a:lvl4pPr marL="1373188" indent="-219075"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4pPr>
            <a:lvl5pPr marL="1835150" indent="-231775" algn="l" defTabSz="457200" rtl="0" eaLnBrk="1" latinLnBrk="0" hangingPunct="1">
              <a:spcBef>
                <a:spcPct val="20000"/>
              </a:spcBef>
              <a:spcAft>
                <a:spcPts val="600"/>
              </a:spcAft>
              <a:buFont typeface="Arial" charset="0"/>
              <a:buChar char="•"/>
              <a:tabLst/>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en-US" sz="2000" i="1">
                <a:solidFill>
                  <a:schemeClr val="accent2"/>
                </a:solidFill>
                <a:latin typeface="Times New Roman" panose="02020603050405020304" pitchFamily="18" charset="0"/>
                <a:cs typeface="Times New Roman" panose="02020603050405020304" pitchFamily="18" charset="0"/>
              </a:rPr>
              <a:t>Knowing and Managing Your Patients</a:t>
            </a:r>
          </a:p>
        </p:txBody>
      </p:sp>
      <p:grpSp>
        <p:nvGrpSpPr>
          <p:cNvPr id="58" name="Gruppieren 651"/>
          <p:cNvGrpSpPr/>
          <p:nvPr/>
        </p:nvGrpSpPr>
        <p:grpSpPr>
          <a:xfrm>
            <a:off x="8611116" y="1541197"/>
            <a:ext cx="610682" cy="606326"/>
            <a:chOff x="-1087438" y="3460750"/>
            <a:chExt cx="600076" cy="595796"/>
          </a:xfrm>
          <a:solidFill>
            <a:schemeClr val="bg1"/>
          </a:solidFill>
        </p:grpSpPr>
        <p:sp>
          <p:nvSpPr>
            <p:cNvPr id="61" name="Freeform 39"/>
            <p:cNvSpPr>
              <a:spLocks/>
            </p:cNvSpPr>
            <p:nvPr/>
          </p:nvSpPr>
          <p:spPr bwMode="auto">
            <a:xfrm>
              <a:off x="-930275" y="3460750"/>
              <a:ext cx="442913" cy="409575"/>
            </a:xfrm>
            <a:custGeom>
              <a:avLst/>
              <a:gdLst>
                <a:gd name="T0" fmla="*/ 102 w 118"/>
                <a:gd name="T1" fmla="*/ 11 h 109"/>
                <a:gd name="T2" fmla="*/ 76 w 118"/>
                <a:gd name="T3" fmla="*/ 0 h 109"/>
                <a:gd name="T4" fmla="*/ 56 w 118"/>
                <a:gd name="T5" fmla="*/ 8 h 109"/>
                <a:gd name="T6" fmla="*/ 17 w 118"/>
                <a:gd name="T7" fmla="*/ 47 h 109"/>
                <a:gd name="T8" fmla="*/ 10 w 118"/>
                <a:gd name="T9" fmla="*/ 54 h 109"/>
                <a:gd name="T10" fmla="*/ 4 w 118"/>
                <a:gd name="T11" fmla="*/ 86 h 109"/>
                <a:gd name="T12" fmla="*/ 13 w 118"/>
                <a:gd name="T13" fmla="*/ 101 h 109"/>
                <a:gd name="T14" fmla="*/ 24 w 118"/>
                <a:gd name="T15" fmla="*/ 109 h 109"/>
                <a:gd name="T16" fmla="*/ 39 w 118"/>
                <a:gd name="T17" fmla="*/ 94 h 109"/>
                <a:gd name="T18" fmla="*/ 26 w 118"/>
                <a:gd name="T19" fmla="*/ 88 h 109"/>
                <a:gd name="T20" fmla="*/ 20 w 118"/>
                <a:gd name="T21" fmla="*/ 75 h 109"/>
                <a:gd name="T22" fmla="*/ 22 w 118"/>
                <a:gd name="T23" fmla="*/ 67 h 109"/>
                <a:gd name="T24" fmla="*/ 30 w 118"/>
                <a:gd name="T25" fmla="*/ 60 h 109"/>
                <a:gd name="T26" fmla="*/ 48 w 118"/>
                <a:gd name="T27" fmla="*/ 41 h 109"/>
                <a:gd name="T28" fmla="*/ 69 w 118"/>
                <a:gd name="T29" fmla="*/ 21 h 109"/>
                <a:gd name="T30" fmla="*/ 76 w 118"/>
                <a:gd name="T31" fmla="*/ 18 h 109"/>
                <a:gd name="T32" fmla="*/ 90 w 118"/>
                <a:gd name="T33" fmla="*/ 24 h 109"/>
                <a:gd name="T34" fmla="*/ 96 w 118"/>
                <a:gd name="T35" fmla="*/ 37 h 109"/>
                <a:gd name="T36" fmla="*/ 93 w 118"/>
                <a:gd name="T37" fmla="*/ 45 h 109"/>
                <a:gd name="T38" fmla="*/ 78 w 118"/>
                <a:gd name="T39" fmla="*/ 60 h 109"/>
                <a:gd name="T40" fmla="*/ 82 w 118"/>
                <a:gd name="T41" fmla="*/ 81 h 109"/>
                <a:gd name="T42" fmla="*/ 106 w 118"/>
                <a:gd name="T43" fmla="*/ 58 h 109"/>
                <a:gd name="T44" fmla="*/ 102 w 118"/>
                <a:gd name="T45" fmla="*/ 1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 h="109">
                  <a:moveTo>
                    <a:pt x="102" y="11"/>
                  </a:moveTo>
                  <a:cubicBezTo>
                    <a:pt x="95" y="4"/>
                    <a:pt x="85" y="0"/>
                    <a:pt x="76" y="0"/>
                  </a:cubicBezTo>
                  <a:cubicBezTo>
                    <a:pt x="69" y="0"/>
                    <a:pt x="61" y="2"/>
                    <a:pt x="56" y="8"/>
                  </a:cubicBezTo>
                  <a:cubicBezTo>
                    <a:pt x="17" y="47"/>
                    <a:pt x="17" y="47"/>
                    <a:pt x="17" y="47"/>
                  </a:cubicBezTo>
                  <a:cubicBezTo>
                    <a:pt x="10" y="54"/>
                    <a:pt x="10" y="54"/>
                    <a:pt x="10" y="54"/>
                  </a:cubicBezTo>
                  <a:cubicBezTo>
                    <a:pt x="2" y="62"/>
                    <a:pt x="0" y="74"/>
                    <a:pt x="4" y="86"/>
                  </a:cubicBezTo>
                  <a:cubicBezTo>
                    <a:pt x="5" y="91"/>
                    <a:pt x="9" y="96"/>
                    <a:pt x="13" y="101"/>
                  </a:cubicBezTo>
                  <a:cubicBezTo>
                    <a:pt x="16" y="104"/>
                    <a:pt x="20" y="107"/>
                    <a:pt x="24" y="109"/>
                  </a:cubicBezTo>
                  <a:cubicBezTo>
                    <a:pt x="39" y="94"/>
                    <a:pt x="39" y="94"/>
                    <a:pt x="39" y="94"/>
                  </a:cubicBezTo>
                  <a:cubicBezTo>
                    <a:pt x="34" y="94"/>
                    <a:pt x="29" y="92"/>
                    <a:pt x="26" y="88"/>
                  </a:cubicBezTo>
                  <a:cubicBezTo>
                    <a:pt x="22" y="84"/>
                    <a:pt x="20" y="80"/>
                    <a:pt x="20" y="75"/>
                  </a:cubicBezTo>
                  <a:cubicBezTo>
                    <a:pt x="19" y="73"/>
                    <a:pt x="20" y="70"/>
                    <a:pt x="22" y="67"/>
                  </a:cubicBezTo>
                  <a:cubicBezTo>
                    <a:pt x="30" y="60"/>
                    <a:pt x="30" y="60"/>
                    <a:pt x="30" y="60"/>
                  </a:cubicBezTo>
                  <a:cubicBezTo>
                    <a:pt x="48" y="41"/>
                    <a:pt x="48" y="41"/>
                    <a:pt x="48" y="41"/>
                  </a:cubicBezTo>
                  <a:cubicBezTo>
                    <a:pt x="69" y="21"/>
                    <a:pt x="69" y="21"/>
                    <a:pt x="69" y="21"/>
                  </a:cubicBezTo>
                  <a:cubicBezTo>
                    <a:pt x="71" y="18"/>
                    <a:pt x="74" y="18"/>
                    <a:pt x="76" y="18"/>
                  </a:cubicBezTo>
                  <a:cubicBezTo>
                    <a:pt x="81" y="18"/>
                    <a:pt x="86" y="20"/>
                    <a:pt x="90" y="24"/>
                  </a:cubicBezTo>
                  <a:cubicBezTo>
                    <a:pt x="93" y="28"/>
                    <a:pt x="95" y="32"/>
                    <a:pt x="96" y="37"/>
                  </a:cubicBezTo>
                  <a:cubicBezTo>
                    <a:pt x="96" y="39"/>
                    <a:pt x="96" y="42"/>
                    <a:pt x="93" y="45"/>
                  </a:cubicBezTo>
                  <a:cubicBezTo>
                    <a:pt x="78" y="60"/>
                    <a:pt x="78" y="60"/>
                    <a:pt x="78" y="60"/>
                  </a:cubicBezTo>
                  <a:cubicBezTo>
                    <a:pt x="80" y="64"/>
                    <a:pt x="83" y="72"/>
                    <a:pt x="82" y="81"/>
                  </a:cubicBezTo>
                  <a:cubicBezTo>
                    <a:pt x="106" y="58"/>
                    <a:pt x="106" y="58"/>
                    <a:pt x="106" y="58"/>
                  </a:cubicBezTo>
                  <a:cubicBezTo>
                    <a:pt x="118" y="46"/>
                    <a:pt x="116" y="25"/>
                    <a:pt x="102"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62" name="Freeform 40"/>
            <p:cNvSpPr>
              <a:spLocks/>
            </p:cNvSpPr>
            <p:nvPr/>
          </p:nvSpPr>
          <p:spPr bwMode="auto">
            <a:xfrm>
              <a:off x="-1087438" y="3651732"/>
              <a:ext cx="446087" cy="404814"/>
            </a:xfrm>
            <a:custGeom>
              <a:avLst/>
              <a:gdLst>
                <a:gd name="T0" fmla="*/ 115 w 119"/>
                <a:gd name="T1" fmla="*/ 22 h 108"/>
                <a:gd name="T2" fmla="*/ 105 w 119"/>
                <a:gd name="T3" fmla="*/ 7 h 108"/>
                <a:gd name="T4" fmla="*/ 94 w 119"/>
                <a:gd name="T5" fmla="*/ 0 h 108"/>
                <a:gd name="T6" fmla="*/ 80 w 119"/>
                <a:gd name="T7" fmla="*/ 14 h 108"/>
                <a:gd name="T8" fmla="*/ 92 w 119"/>
                <a:gd name="T9" fmla="*/ 20 h 108"/>
                <a:gd name="T10" fmla="*/ 99 w 119"/>
                <a:gd name="T11" fmla="*/ 33 h 108"/>
                <a:gd name="T12" fmla="*/ 96 w 119"/>
                <a:gd name="T13" fmla="*/ 41 h 108"/>
                <a:gd name="T14" fmla="*/ 96 w 119"/>
                <a:gd name="T15" fmla="*/ 41 h 108"/>
                <a:gd name="T16" fmla="*/ 70 w 119"/>
                <a:gd name="T17" fmla="*/ 67 h 108"/>
                <a:gd name="T18" fmla="*/ 49 w 119"/>
                <a:gd name="T19" fmla="*/ 88 h 108"/>
                <a:gd name="T20" fmla="*/ 42 w 119"/>
                <a:gd name="T21" fmla="*/ 90 h 108"/>
                <a:gd name="T22" fmla="*/ 29 w 119"/>
                <a:gd name="T23" fmla="*/ 84 h 108"/>
                <a:gd name="T24" fmla="*/ 22 w 119"/>
                <a:gd name="T25" fmla="*/ 72 h 108"/>
                <a:gd name="T26" fmla="*/ 25 w 119"/>
                <a:gd name="T27" fmla="*/ 63 h 108"/>
                <a:gd name="T28" fmla="*/ 40 w 119"/>
                <a:gd name="T29" fmla="*/ 48 h 108"/>
                <a:gd name="T30" fmla="*/ 35 w 119"/>
                <a:gd name="T31" fmla="*/ 27 h 108"/>
                <a:gd name="T32" fmla="*/ 12 w 119"/>
                <a:gd name="T33" fmla="*/ 51 h 108"/>
                <a:gd name="T34" fmla="*/ 16 w 119"/>
                <a:gd name="T35" fmla="*/ 97 h 108"/>
                <a:gd name="T36" fmla="*/ 42 w 119"/>
                <a:gd name="T37" fmla="*/ 108 h 108"/>
                <a:gd name="T38" fmla="*/ 62 w 119"/>
                <a:gd name="T39" fmla="*/ 100 h 108"/>
                <a:gd name="T40" fmla="*/ 109 w 119"/>
                <a:gd name="T41" fmla="*/ 54 h 108"/>
                <a:gd name="T42" fmla="*/ 109 w 119"/>
                <a:gd name="T43" fmla="*/ 54 h 108"/>
                <a:gd name="T44" fmla="*/ 115 w 119"/>
                <a:gd name="T45" fmla="*/ 2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108">
                  <a:moveTo>
                    <a:pt x="115" y="22"/>
                  </a:moveTo>
                  <a:cubicBezTo>
                    <a:pt x="113" y="17"/>
                    <a:pt x="110" y="12"/>
                    <a:pt x="105" y="7"/>
                  </a:cubicBezTo>
                  <a:cubicBezTo>
                    <a:pt x="102" y="4"/>
                    <a:pt x="98" y="2"/>
                    <a:pt x="94" y="0"/>
                  </a:cubicBezTo>
                  <a:cubicBezTo>
                    <a:pt x="80" y="14"/>
                    <a:pt x="80" y="14"/>
                    <a:pt x="80" y="14"/>
                  </a:cubicBezTo>
                  <a:cubicBezTo>
                    <a:pt x="84" y="15"/>
                    <a:pt x="89" y="17"/>
                    <a:pt x="92" y="20"/>
                  </a:cubicBezTo>
                  <a:cubicBezTo>
                    <a:pt x="96" y="24"/>
                    <a:pt x="98" y="28"/>
                    <a:pt x="99" y="33"/>
                  </a:cubicBezTo>
                  <a:cubicBezTo>
                    <a:pt x="99" y="35"/>
                    <a:pt x="98" y="39"/>
                    <a:pt x="96" y="41"/>
                  </a:cubicBezTo>
                  <a:cubicBezTo>
                    <a:pt x="96" y="41"/>
                    <a:pt x="96" y="41"/>
                    <a:pt x="96" y="41"/>
                  </a:cubicBezTo>
                  <a:cubicBezTo>
                    <a:pt x="70" y="67"/>
                    <a:pt x="70" y="67"/>
                    <a:pt x="70" y="67"/>
                  </a:cubicBezTo>
                  <a:cubicBezTo>
                    <a:pt x="49" y="88"/>
                    <a:pt x="49" y="88"/>
                    <a:pt x="49" y="88"/>
                  </a:cubicBezTo>
                  <a:cubicBezTo>
                    <a:pt x="47" y="90"/>
                    <a:pt x="44" y="90"/>
                    <a:pt x="42" y="90"/>
                  </a:cubicBezTo>
                  <a:cubicBezTo>
                    <a:pt x="37" y="90"/>
                    <a:pt x="32" y="88"/>
                    <a:pt x="29" y="84"/>
                  </a:cubicBezTo>
                  <a:cubicBezTo>
                    <a:pt x="25" y="81"/>
                    <a:pt x="23" y="76"/>
                    <a:pt x="22" y="72"/>
                  </a:cubicBezTo>
                  <a:cubicBezTo>
                    <a:pt x="22" y="69"/>
                    <a:pt x="23" y="66"/>
                    <a:pt x="25" y="63"/>
                  </a:cubicBezTo>
                  <a:cubicBezTo>
                    <a:pt x="40" y="48"/>
                    <a:pt x="40" y="48"/>
                    <a:pt x="40" y="48"/>
                  </a:cubicBezTo>
                  <a:cubicBezTo>
                    <a:pt x="36" y="41"/>
                    <a:pt x="35" y="33"/>
                    <a:pt x="35" y="27"/>
                  </a:cubicBezTo>
                  <a:cubicBezTo>
                    <a:pt x="12" y="51"/>
                    <a:pt x="12" y="51"/>
                    <a:pt x="12" y="51"/>
                  </a:cubicBezTo>
                  <a:cubicBezTo>
                    <a:pt x="0" y="62"/>
                    <a:pt x="2" y="83"/>
                    <a:pt x="16" y="97"/>
                  </a:cubicBezTo>
                  <a:cubicBezTo>
                    <a:pt x="23" y="104"/>
                    <a:pt x="33" y="108"/>
                    <a:pt x="42" y="108"/>
                  </a:cubicBezTo>
                  <a:cubicBezTo>
                    <a:pt x="50" y="108"/>
                    <a:pt x="57" y="106"/>
                    <a:pt x="62" y="100"/>
                  </a:cubicBezTo>
                  <a:cubicBezTo>
                    <a:pt x="109" y="54"/>
                    <a:pt x="109" y="54"/>
                    <a:pt x="109" y="54"/>
                  </a:cubicBezTo>
                  <a:cubicBezTo>
                    <a:pt x="109" y="54"/>
                    <a:pt x="109" y="54"/>
                    <a:pt x="109" y="54"/>
                  </a:cubicBezTo>
                  <a:cubicBezTo>
                    <a:pt x="117" y="46"/>
                    <a:pt x="119" y="34"/>
                    <a:pt x="115"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sp>
        <p:nvSpPr>
          <p:cNvPr id="60" name="Text Placeholder 1"/>
          <p:cNvSpPr txBox="1">
            <a:spLocks/>
          </p:cNvSpPr>
          <p:nvPr/>
        </p:nvSpPr>
        <p:spPr>
          <a:xfrm>
            <a:off x="7582804" y="2682917"/>
            <a:ext cx="2541098" cy="367141"/>
          </a:xfrm>
          <a:prstGeom prst="rect">
            <a:avLst/>
          </a:prstGeom>
        </p:spPr>
        <p:txBody>
          <a:bodyPr/>
          <a:lstStyle>
            <a:lvl1pPr marL="0" indent="0" algn="l" defTabSz="457200" rtl="0" eaLnBrk="1" latinLnBrk="0" hangingPunct="1">
              <a:spcBef>
                <a:spcPct val="20000"/>
              </a:spcBef>
              <a:spcAft>
                <a:spcPts val="600"/>
              </a:spcAft>
              <a:buFont typeface="Arial"/>
              <a:buNone/>
              <a:defRPr sz="1600" kern="1200">
                <a:solidFill>
                  <a:schemeClr val="tx1"/>
                </a:solidFill>
                <a:latin typeface="+mn-lt"/>
                <a:ea typeface="+mn-ea"/>
                <a:cs typeface="+mn-cs"/>
              </a:defRPr>
            </a:lvl1pPr>
            <a:lvl2pPr marL="460375"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2pPr>
            <a:lvl3pPr marL="922338"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3pPr>
            <a:lvl4pPr marL="1373188" indent="-219075"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4pPr>
            <a:lvl5pPr marL="1835150" indent="-231775" algn="l" defTabSz="457200" rtl="0" eaLnBrk="1" latinLnBrk="0" hangingPunct="1">
              <a:spcBef>
                <a:spcPct val="20000"/>
              </a:spcBef>
              <a:spcAft>
                <a:spcPts val="600"/>
              </a:spcAft>
              <a:buFont typeface="Arial" charset="0"/>
              <a:buChar char="•"/>
              <a:tabLst/>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en-US" sz="2000" i="1">
                <a:solidFill>
                  <a:schemeClr val="accent2"/>
                </a:solidFill>
                <a:latin typeface="Times New Roman" panose="02020603050405020304" pitchFamily="18" charset="0"/>
                <a:cs typeface="Times New Roman" panose="02020603050405020304" pitchFamily="18" charset="0"/>
              </a:rPr>
              <a:t>Patient-Centered Access and Continuity</a:t>
            </a:r>
          </a:p>
        </p:txBody>
      </p:sp>
      <p:sp>
        <p:nvSpPr>
          <p:cNvPr id="96" name="Text Placeholder 6"/>
          <p:cNvSpPr txBox="1">
            <a:spLocks/>
          </p:cNvSpPr>
          <p:nvPr/>
        </p:nvSpPr>
        <p:spPr>
          <a:xfrm>
            <a:off x="1752600" y="3553316"/>
            <a:ext cx="2898035" cy="1234600"/>
          </a:xfrm>
          <a:prstGeom prst="rect">
            <a:avLst/>
          </a:prstGeom>
        </p:spPr>
        <p:txBody>
          <a:bodyPr/>
          <a:lstStyle>
            <a:lvl1pPr marL="69850" indent="-57150" algn="l" defTabSz="457200" rtl="0" eaLnBrk="1" latinLnBrk="0" hangingPunct="1">
              <a:spcBef>
                <a:spcPts val="400"/>
              </a:spcBef>
              <a:spcAft>
                <a:spcPts val="600"/>
              </a:spcAft>
              <a:buSzPct val="25000"/>
              <a:buFont typeface=".AppleSystemUIFont" charset="-120"/>
              <a:buChar char=" "/>
              <a:tabLst/>
              <a:defRPr sz="2000" b="0" kern="1200">
                <a:solidFill>
                  <a:schemeClr val="tx1"/>
                </a:solidFill>
                <a:latin typeface="+mn-lt"/>
                <a:ea typeface="+mn-ea"/>
                <a:cs typeface="+mn-cs"/>
              </a:defRPr>
            </a:lvl1pPr>
            <a:lvl2pPr marL="295275" indent="-225425" algn="l" defTabSz="457200" rtl="0" eaLnBrk="1" latinLnBrk="0" hangingPunct="1">
              <a:spcBef>
                <a:spcPts val="400"/>
              </a:spcBef>
              <a:spcAft>
                <a:spcPts val="0"/>
              </a:spcAft>
              <a:buFont typeface="Arial" charset="0"/>
              <a:buChar char="•"/>
              <a:tabLst/>
              <a:defRPr sz="2000" kern="1200">
                <a:solidFill>
                  <a:schemeClr val="tx1"/>
                </a:solidFill>
                <a:latin typeface="+mn-lt"/>
                <a:ea typeface="+mn-ea"/>
                <a:cs typeface="+mn-cs"/>
              </a:defRPr>
            </a:lvl2pPr>
            <a:lvl3pPr marL="520700" indent="-225425" algn="l" defTabSz="457200" rtl="0" eaLnBrk="1" latinLnBrk="0" hangingPunct="1">
              <a:spcBef>
                <a:spcPts val="100"/>
              </a:spcBef>
              <a:spcAft>
                <a:spcPts val="0"/>
              </a:spcAft>
              <a:buFont typeface="Arial" charset="0"/>
              <a:buChar char="•"/>
              <a:tabLst/>
              <a:defRPr sz="1800" kern="1200">
                <a:solidFill>
                  <a:schemeClr val="tx1"/>
                </a:solidFill>
                <a:latin typeface="+mn-lt"/>
                <a:ea typeface="+mn-ea"/>
                <a:cs typeface="+mn-cs"/>
              </a:defRPr>
            </a:lvl3pPr>
            <a:lvl4pPr marL="688975" indent="-230188" algn="l" defTabSz="457200" rtl="0" eaLnBrk="1" latinLnBrk="0" hangingPunct="1">
              <a:spcBef>
                <a:spcPct val="20000"/>
              </a:spcBef>
              <a:spcAft>
                <a:spcPts val="0"/>
              </a:spcAft>
              <a:buFont typeface="Arial" charset="0"/>
              <a:buChar char="•"/>
              <a:tabLst/>
              <a:defRPr sz="1800" kern="1200">
                <a:solidFill>
                  <a:schemeClr val="tx1"/>
                </a:solidFill>
                <a:latin typeface="+mn-lt"/>
                <a:ea typeface="+mn-ea"/>
                <a:cs typeface="+mn-cs"/>
              </a:defRPr>
            </a:lvl4pPr>
            <a:lvl5pPr marL="919163" indent="-230188" algn="l" defTabSz="457200" rtl="0" eaLnBrk="1" latinLnBrk="0" hangingPunct="1">
              <a:spcBef>
                <a:spcPct val="20000"/>
              </a:spcBef>
              <a:spcAft>
                <a:spcPts val="600"/>
              </a:spcAft>
              <a:buFont typeface="Arial"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92608" indent="-228600">
              <a:spcAft>
                <a:spcPts val="0"/>
              </a:spcAft>
              <a:buSzPct val="100000"/>
              <a:buFont typeface="Arial" panose="020B0604020202020204" pitchFamily="34" charset="0"/>
              <a:buChar char="•"/>
              <a:defRPr/>
            </a:pPr>
            <a:r>
              <a:rPr lang="en-US" sz="1800">
                <a:solidFill>
                  <a:schemeClr val="bg2">
                    <a:lumMod val="10000"/>
                  </a:schemeClr>
                </a:solidFill>
              </a:rPr>
              <a:t>Practice leadership</a:t>
            </a:r>
          </a:p>
          <a:p>
            <a:pPr marL="292608" indent="-228600">
              <a:spcAft>
                <a:spcPts val="0"/>
              </a:spcAft>
              <a:buSzPct val="100000"/>
              <a:buFont typeface="Arial" panose="020B0604020202020204" pitchFamily="34" charset="0"/>
              <a:buChar char="•"/>
              <a:defRPr/>
            </a:pPr>
            <a:r>
              <a:rPr lang="en-US" sz="1800">
                <a:solidFill>
                  <a:schemeClr val="bg2">
                    <a:lumMod val="10000"/>
                  </a:schemeClr>
                </a:solidFill>
              </a:rPr>
              <a:t>Care team responsibilities </a:t>
            </a:r>
          </a:p>
          <a:p>
            <a:pPr marL="292608" indent="-228600">
              <a:spcAft>
                <a:spcPts val="0"/>
              </a:spcAft>
              <a:buSzPct val="100000"/>
              <a:buFont typeface="Arial" panose="020B0604020202020204" pitchFamily="34" charset="0"/>
              <a:buChar char="•"/>
              <a:defRPr/>
            </a:pPr>
            <a:r>
              <a:rPr lang="en-US" sz="1800">
                <a:solidFill>
                  <a:schemeClr val="bg2">
                    <a:lumMod val="10000"/>
                  </a:schemeClr>
                </a:solidFill>
              </a:rPr>
              <a:t>Orientation of patients/ families/caregivers </a:t>
            </a:r>
          </a:p>
        </p:txBody>
      </p:sp>
      <p:sp>
        <p:nvSpPr>
          <p:cNvPr id="97" name="Text Placeholder 7"/>
          <p:cNvSpPr txBox="1">
            <a:spLocks/>
          </p:cNvSpPr>
          <p:nvPr/>
        </p:nvSpPr>
        <p:spPr>
          <a:xfrm>
            <a:off x="4638203" y="3553316"/>
            <a:ext cx="2773225" cy="1234600"/>
          </a:xfrm>
          <a:prstGeom prst="rect">
            <a:avLst/>
          </a:prstGeom>
        </p:spPr>
        <p:txBody>
          <a:bodyPr/>
          <a:lstStyle>
            <a:lvl1pPr marL="69850" indent="-57150" algn="l" defTabSz="457200" rtl="0" eaLnBrk="1" latinLnBrk="0" hangingPunct="1">
              <a:spcBef>
                <a:spcPts val="400"/>
              </a:spcBef>
              <a:spcAft>
                <a:spcPts val="600"/>
              </a:spcAft>
              <a:buSzPct val="25000"/>
              <a:buFont typeface=".AppleSystemUIFont" charset="-120"/>
              <a:buChar char=" "/>
              <a:tabLst/>
              <a:defRPr sz="2000" b="0" kern="1200">
                <a:solidFill>
                  <a:schemeClr val="tx1"/>
                </a:solidFill>
                <a:latin typeface="+mn-lt"/>
                <a:ea typeface="+mn-ea"/>
                <a:cs typeface="+mn-cs"/>
              </a:defRPr>
            </a:lvl1pPr>
            <a:lvl2pPr marL="295275" indent="-225425" algn="l" defTabSz="457200" rtl="0" eaLnBrk="1" latinLnBrk="0" hangingPunct="1">
              <a:spcBef>
                <a:spcPts val="400"/>
              </a:spcBef>
              <a:spcAft>
                <a:spcPts val="0"/>
              </a:spcAft>
              <a:buFont typeface="Arial" charset="0"/>
              <a:buChar char="•"/>
              <a:tabLst/>
              <a:defRPr sz="2000" kern="1200">
                <a:solidFill>
                  <a:schemeClr val="tx1"/>
                </a:solidFill>
                <a:latin typeface="+mn-lt"/>
                <a:ea typeface="+mn-ea"/>
                <a:cs typeface="+mn-cs"/>
              </a:defRPr>
            </a:lvl2pPr>
            <a:lvl3pPr marL="520700" indent="-225425" algn="l" defTabSz="457200" rtl="0" eaLnBrk="1" latinLnBrk="0" hangingPunct="1">
              <a:spcBef>
                <a:spcPts val="100"/>
              </a:spcBef>
              <a:spcAft>
                <a:spcPts val="0"/>
              </a:spcAft>
              <a:buFont typeface="Arial" charset="0"/>
              <a:buChar char="•"/>
              <a:tabLst/>
              <a:defRPr sz="1800" kern="1200">
                <a:solidFill>
                  <a:schemeClr val="tx1"/>
                </a:solidFill>
                <a:latin typeface="+mn-lt"/>
                <a:ea typeface="+mn-ea"/>
                <a:cs typeface="+mn-cs"/>
              </a:defRPr>
            </a:lvl3pPr>
            <a:lvl4pPr marL="688975" indent="-230188" algn="l" defTabSz="457200" rtl="0" eaLnBrk="1" latinLnBrk="0" hangingPunct="1">
              <a:spcBef>
                <a:spcPct val="20000"/>
              </a:spcBef>
              <a:spcAft>
                <a:spcPts val="0"/>
              </a:spcAft>
              <a:buFont typeface="Arial" charset="0"/>
              <a:buChar char="•"/>
              <a:tabLst/>
              <a:defRPr sz="1800" kern="1200">
                <a:solidFill>
                  <a:schemeClr val="tx1"/>
                </a:solidFill>
                <a:latin typeface="+mn-lt"/>
                <a:ea typeface="+mn-ea"/>
                <a:cs typeface="+mn-cs"/>
              </a:defRPr>
            </a:lvl4pPr>
            <a:lvl5pPr marL="919163" indent="-230188" algn="l" defTabSz="457200" rtl="0" eaLnBrk="1" latinLnBrk="0" hangingPunct="1">
              <a:spcBef>
                <a:spcPct val="20000"/>
              </a:spcBef>
              <a:spcAft>
                <a:spcPts val="600"/>
              </a:spcAft>
              <a:buFont typeface="Arial"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92608" indent="-228600">
              <a:spcAft>
                <a:spcPts val="0"/>
              </a:spcAft>
              <a:buSzPct val="100000"/>
              <a:buFont typeface="Arial" panose="020B0604020202020204" pitchFamily="34" charset="0"/>
              <a:buChar char="•"/>
              <a:defRPr/>
            </a:pPr>
            <a:r>
              <a:rPr lang="en-US" sz="1800">
                <a:solidFill>
                  <a:schemeClr val="bg2">
                    <a:lumMod val="10000"/>
                  </a:schemeClr>
                </a:solidFill>
              </a:rPr>
              <a:t>Data collection</a:t>
            </a:r>
          </a:p>
          <a:p>
            <a:pPr marL="292608" indent="-228600">
              <a:spcAft>
                <a:spcPts val="0"/>
              </a:spcAft>
              <a:buSzPct val="100000"/>
              <a:buFont typeface="Arial" panose="020B0604020202020204" pitchFamily="34" charset="0"/>
              <a:buChar char="•"/>
              <a:defRPr/>
            </a:pPr>
            <a:r>
              <a:rPr lang="en-US" sz="1800">
                <a:solidFill>
                  <a:schemeClr val="bg2">
                    <a:lumMod val="10000"/>
                  </a:schemeClr>
                </a:solidFill>
              </a:rPr>
              <a:t>Medication reconciliation</a:t>
            </a:r>
          </a:p>
          <a:p>
            <a:pPr marL="292608" indent="-228600">
              <a:spcAft>
                <a:spcPts val="0"/>
              </a:spcAft>
              <a:buSzPct val="100000"/>
              <a:buFont typeface="Arial" panose="020B0604020202020204" pitchFamily="34" charset="0"/>
              <a:buChar char="•"/>
              <a:defRPr/>
            </a:pPr>
            <a:r>
              <a:rPr lang="en-US" sz="1800">
                <a:solidFill>
                  <a:schemeClr val="bg2">
                    <a:lumMod val="10000"/>
                  </a:schemeClr>
                </a:solidFill>
              </a:rPr>
              <a:t>Evidence-based clinical decision support</a:t>
            </a:r>
          </a:p>
          <a:p>
            <a:pPr marL="292608" indent="-228600">
              <a:spcAft>
                <a:spcPts val="0"/>
              </a:spcAft>
              <a:buSzPct val="100000"/>
              <a:buFont typeface="Arial" panose="020B0604020202020204" pitchFamily="34" charset="0"/>
              <a:buChar char="•"/>
              <a:defRPr/>
            </a:pPr>
            <a:r>
              <a:rPr lang="en-US" sz="1800">
                <a:solidFill>
                  <a:schemeClr val="bg2">
                    <a:lumMod val="10000"/>
                  </a:schemeClr>
                </a:solidFill>
              </a:rPr>
              <a:t>Connection with community resources</a:t>
            </a:r>
          </a:p>
          <a:p>
            <a:pPr>
              <a:defRPr/>
            </a:pPr>
            <a:r>
              <a:rPr lang="en-US" sz="1800"/>
              <a:t> </a:t>
            </a:r>
          </a:p>
        </p:txBody>
      </p:sp>
      <p:sp>
        <p:nvSpPr>
          <p:cNvPr id="98" name="Text Placeholder 8"/>
          <p:cNvSpPr txBox="1">
            <a:spLocks/>
          </p:cNvSpPr>
          <p:nvPr/>
        </p:nvSpPr>
        <p:spPr>
          <a:xfrm>
            <a:off x="7474516" y="3553316"/>
            <a:ext cx="2760793" cy="1234600"/>
          </a:xfrm>
          <a:prstGeom prst="rect">
            <a:avLst/>
          </a:prstGeom>
        </p:spPr>
        <p:txBody>
          <a:bodyPr/>
          <a:lstStyle>
            <a:lvl1pPr marL="69850" indent="-57150" algn="l" defTabSz="457200" rtl="0" eaLnBrk="1" latinLnBrk="0" hangingPunct="1">
              <a:spcBef>
                <a:spcPts val="400"/>
              </a:spcBef>
              <a:spcAft>
                <a:spcPts val="600"/>
              </a:spcAft>
              <a:buSzPct val="25000"/>
              <a:buFont typeface=".AppleSystemUIFont" charset="-120"/>
              <a:buChar char=" "/>
              <a:tabLst/>
              <a:defRPr sz="2000" b="0" kern="1200">
                <a:solidFill>
                  <a:schemeClr val="tx1"/>
                </a:solidFill>
                <a:latin typeface="+mn-lt"/>
                <a:ea typeface="+mn-ea"/>
                <a:cs typeface="+mn-cs"/>
              </a:defRPr>
            </a:lvl1pPr>
            <a:lvl2pPr marL="295275" indent="-225425" algn="l" defTabSz="457200" rtl="0" eaLnBrk="1" latinLnBrk="0" hangingPunct="1">
              <a:spcBef>
                <a:spcPts val="400"/>
              </a:spcBef>
              <a:spcAft>
                <a:spcPts val="0"/>
              </a:spcAft>
              <a:buFont typeface="Arial" charset="0"/>
              <a:buChar char="•"/>
              <a:tabLst/>
              <a:defRPr sz="2000" kern="1200">
                <a:solidFill>
                  <a:schemeClr val="tx1"/>
                </a:solidFill>
                <a:latin typeface="+mn-lt"/>
                <a:ea typeface="+mn-ea"/>
                <a:cs typeface="+mn-cs"/>
              </a:defRPr>
            </a:lvl2pPr>
            <a:lvl3pPr marL="520700" indent="-225425" algn="l" defTabSz="457200" rtl="0" eaLnBrk="1" latinLnBrk="0" hangingPunct="1">
              <a:spcBef>
                <a:spcPts val="100"/>
              </a:spcBef>
              <a:spcAft>
                <a:spcPts val="0"/>
              </a:spcAft>
              <a:buFont typeface="Arial" charset="0"/>
              <a:buChar char="•"/>
              <a:tabLst/>
              <a:defRPr sz="1800" kern="1200">
                <a:solidFill>
                  <a:schemeClr val="tx1"/>
                </a:solidFill>
                <a:latin typeface="+mn-lt"/>
                <a:ea typeface="+mn-ea"/>
                <a:cs typeface="+mn-cs"/>
              </a:defRPr>
            </a:lvl3pPr>
            <a:lvl4pPr marL="688975" indent="-230188" algn="l" defTabSz="457200" rtl="0" eaLnBrk="1" latinLnBrk="0" hangingPunct="1">
              <a:spcBef>
                <a:spcPct val="20000"/>
              </a:spcBef>
              <a:spcAft>
                <a:spcPts val="0"/>
              </a:spcAft>
              <a:buFont typeface="Arial" charset="0"/>
              <a:buChar char="•"/>
              <a:tabLst/>
              <a:defRPr sz="1800" kern="1200">
                <a:solidFill>
                  <a:schemeClr val="tx1"/>
                </a:solidFill>
                <a:latin typeface="+mn-lt"/>
                <a:ea typeface="+mn-ea"/>
                <a:cs typeface="+mn-cs"/>
              </a:defRPr>
            </a:lvl4pPr>
            <a:lvl5pPr marL="919163" indent="-230188" algn="l" defTabSz="457200" rtl="0" eaLnBrk="1" latinLnBrk="0" hangingPunct="1">
              <a:spcBef>
                <a:spcPct val="20000"/>
              </a:spcBef>
              <a:spcAft>
                <a:spcPts val="600"/>
              </a:spcAft>
              <a:buFont typeface="Arial"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92608" indent="-228600">
              <a:spcAft>
                <a:spcPts val="0"/>
              </a:spcAft>
              <a:buSzPct val="100000"/>
              <a:buFont typeface="Arial" panose="020B0604020202020204" pitchFamily="34" charset="0"/>
              <a:buChar char="•"/>
              <a:defRPr/>
            </a:pPr>
            <a:r>
              <a:rPr lang="en-US" sz="1800">
                <a:solidFill>
                  <a:schemeClr val="bg2">
                    <a:lumMod val="10000"/>
                  </a:schemeClr>
                </a:solidFill>
              </a:rPr>
              <a:t>Access to practice and clinical advice</a:t>
            </a:r>
          </a:p>
          <a:p>
            <a:pPr marL="292608" indent="-228600">
              <a:spcAft>
                <a:spcPts val="0"/>
              </a:spcAft>
              <a:buSzPct val="100000"/>
              <a:buFont typeface="Arial" panose="020B0604020202020204" pitchFamily="34" charset="0"/>
              <a:buChar char="•"/>
              <a:defRPr/>
            </a:pPr>
            <a:r>
              <a:rPr lang="en-US" sz="1800">
                <a:solidFill>
                  <a:schemeClr val="bg2">
                    <a:lumMod val="10000"/>
                  </a:schemeClr>
                </a:solidFill>
              </a:rPr>
              <a:t>Care continuity</a:t>
            </a:r>
          </a:p>
          <a:p>
            <a:pPr marL="292608" indent="-228600">
              <a:spcAft>
                <a:spcPts val="0"/>
              </a:spcAft>
              <a:buSzPct val="100000"/>
              <a:buFont typeface="Arial" panose="020B0604020202020204" pitchFamily="34" charset="0"/>
              <a:buChar char="•"/>
              <a:defRPr/>
            </a:pPr>
            <a:r>
              <a:rPr lang="en-US" sz="1800">
                <a:solidFill>
                  <a:schemeClr val="bg2">
                    <a:lumMod val="10000"/>
                  </a:schemeClr>
                </a:solidFill>
              </a:rPr>
              <a:t>Empanelment</a:t>
            </a:r>
          </a:p>
        </p:txBody>
      </p:sp>
      <p:grpSp>
        <p:nvGrpSpPr>
          <p:cNvPr id="73" name="Group 72">
            <a:extLst>
              <a:ext uri="{FF2B5EF4-FFF2-40B4-BE49-F238E27FC236}">
                <a16:creationId xmlns:a16="http://schemas.microsoft.com/office/drawing/2014/main" id="{AC8D2C18-8007-4199-851C-7804CA05E5FA}"/>
              </a:ext>
            </a:extLst>
          </p:cNvPr>
          <p:cNvGrpSpPr>
            <a:grpSpLocks noChangeAspect="1"/>
          </p:cNvGrpSpPr>
          <p:nvPr/>
        </p:nvGrpSpPr>
        <p:grpSpPr>
          <a:xfrm>
            <a:off x="5252129" y="938244"/>
            <a:ext cx="1631829" cy="1631829"/>
            <a:chOff x="3187700" y="2667000"/>
            <a:chExt cx="1138238" cy="1138238"/>
          </a:xfrm>
        </p:grpSpPr>
        <p:sp>
          <p:nvSpPr>
            <p:cNvPr id="74" name="AutoShape 1">
              <a:extLst>
                <a:ext uri="{FF2B5EF4-FFF2-40B4-BE49-F238E27FC236}">
                  <a16:creationId xmlns:a16="http://schemas.microsoft.com/office/drawing/2014/main" id="{D2D33522-166C-446B-95E5-1F5170E4E938}"/>
                </a:ext>
              </a:extLst>
            </p:cNvPr>
            <p:cNvSpPr>
              <a:spLocks/>
            </p:cNvSpPr>
            <p:nvPr/>
          </p:nvSpPr>
          <p:spPr bwMode="auto">
            <a:xfrm>
              <a:off x="3187700" y="2667000"/>
              <a:ext cx="1138238" cy="1138238"/>
            </a:xfrm>
            <a:custGeom>
              <a:avLst/>
              <a:gdLst/>
              <a:ahLst/>
              <a:cxnLst/>
              <a:rect l="0" t="0" r="r" b="b"/>
              <a:pathLst>
                <a:path w="21600" h="2160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moveTo>
                    <a:pt x="21600" y="108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75" name="AutoShape 12">
              <a:extLst>
                <a:ext uri="{FF2B5EF4-FFF2-40B4-BE49-F238E27FC236}">
                  <a16:creationId xmlns:a16="http://schemas.microsoft.com/office/drawing/2014/main" id="{F693C2AB-1B63-42B0-BF60-B673293C27DA}"/>
                </a:ext>
              </a:extLst>
            </p:cNvPr>
            <p:cNvSpPr>
              <a:spLocks/>
            </p:cNvSpPr>
            <p:nvPr/>
          </p:nvSpPr>
          <p:spPr bwMode="auto">
            <a:xfrm>
              <a:off x="3683000" y="3060700"/>
              <a:ext cx="452438" cy="361950"/>
            </a:xfrm>
            <a:custGeom>
              <a:avLst/>
              <a:gdLst/>
              <a:ahLst/>
              <a:cxnLst/>
              <a:rect l="0" t="0" r="r" b="b"/>
              <a:pathLst>
                <a:path w="21600" h="21600">
                  <a:moveTo>
                    <a:pt x="20736" y="15390"/>
                  </a:moveTo>
                  <a:lnTo>
                    <a:pt x="864" y="15390"/>
                  </a:lnTo>
                  <a:lnTo>
                    <a:pt x="864" y="1080"/>
                  </a:lnTo>
                  <a:lnTo>
                    <a:pt x="20736" y="1080"/>
                  </a:lnTo>
                  <a:cubicBezTo>
                    <a:pt x="20736" y="1080"/>
                    <a:pt x="20736" y="15390"/>
                    <a:pt x="20736" y="15390"/>
                  </a:cubicBezTo>
                  <a:close/>
                  <a:moveTo>
                    <a:pt x="21596" y="624"/>
                  </a:moveTo>
                  <a:cubicBezTo>
                    <a:pt x="21575" y="276"/>
                    <a:pt x="21344" y="0"/>
                    <a:pt x="21060" y="0"/>
                  </a:cubicBezTo>
                  <a:lnTo>
                    <a:pt x="540" y="0"/>
                  </a:lnTo>
                  <a:cubicBezTo>
                    <a:pt x="256" y="0"/>
                    <a:pt x="25" y="276"/>
                    <a:pt x="4" y="624"/>
                  </a:cubicBezTo>
                  <a:lnTo>
                    <a:pt x="0" y="17955"/>
                  </a:lnTo>
                  <a:cubicBezTo>
                    <a:pt x="0" y="18328"/>
                    <a:pt x="242" y="18630"/>
                    <a:pt x="540" y="18630"/>
                  </a:cubicBezTo>
                  <a:lnTo>
                    <a:pt x="8424" y="18630"/>
                  </a:lnTo>
                  <a:lnTo>
                    <a:pt x="8424" y="18900"/>
                  </a:lnTo>
                  <a:cubicBezTo>
                    <a:pt x="8424" y="19980"/>
                    <a:pt x="8208" y="20790"/>
                    <a:pt x="7344" y="21060"/>
                  </a:cubicBezTo>
                  <a:cubicBezTo>
                    <a:pt x="7134" y="21125"/>
                    <a:pt x="7128" y="21600"/>
                    <a:pt x="7344" y="21600"/>
                  </a:cubicBezTo>
                  <a:lnTo>
                    <a:pt x="10800" y="21600"/>
                  </a:lnTo>
                  <a:lnTo>
                    <a:pt x="14256" y="21600"/>
                  </a:lnTo>
                  <a:cubicBezTo>
                    <a:pt x="14472" y="21600"/>
                    <a:pt x="14466" y="21125"/>
                    <a:pt x="14256" y="21060"/>
                  </a:cubicBezTo>
                  <a:cubicBezTo>
                    <a:pt x="13392" y="20790"/>
                    <a:pt x="13176" y="19980"/>
                    <a:pt x="13176" y="18900"/>
                  </a:cubicBezTo>
                  <a:lnTo>
                    <a:pt x="13176" y="18630"/>
                  </a:lnTo>
                  <a:lnTo>
                    <a:pt x="21060" y="18630"/>
                  </a:lnTo>
                  <a:cubicBezTo>
                    <a:pt x="21358" y="18630"/>
                    <a:pt x="21600" y="18328"/>
                    <a:pt x="21600" y="17955"/>
                  </a:cubicBezTo>
                  <a:cubicBezTo>
                    <a:pt x="21600" y="17955"/>
                    <a:pt x="21596" y="624"/>
                    <a:pt x="21596" y="624"/>
                  </a:cubicBezTo>
                  <a:close/>
                  <a:moveTo>
                    <a:pt x="21596" y="624"/>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76" name="AutoShape 13">
              <a:extLst>
                <a:ext uri="{FF2B5EF4-FFF2-40B4-BE49-F238E27FC236}">
                  <a16:creationId xmlns:a16="http://schemas.microsoft.com/office/drawing/2014/main" id="{497A4037-D7E2-4241-8520-DC9D82F6D22D}"/>
                </a:ext>
              </a:extLst>
            </p:cNvPr>
            <p:cNvSpPr>
              <a:spLocks/>
            </p:cNvSpPr>
            <p:nvPr/>
          </p:nvSpPr>
          <p:spPr bwMode="auto">
            <a:xfrm>
              <a:off x="3746500" y="3276600"/>
              <a:ext cx="338138" cy="7938"/>
            </a:xfrm>
            <a:custGeom>
              <a:avLst/>
              <a:gdLst/>
              <a:ahLst/>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77" name="AutoShape 14">
              <a:extLst>
                <a:ext uri="{FF2B5EF4-FFF2-40B4-BE49-F238E27FC236}">
                  <a16:creationId xmlns:a16="http://schemas.microsoft.com/office/drawing/2014/main" id="{48DC524C-7CBD-4F6F-A68E-9C79933D215B}"/>
                </a:ext>
              </a:extLst>
            </p:cNvPr>
            <p:cNvSpPr>
              <a:spLocks/>
            </p:cNvSpPr>
            <p:nvPr/>
          </p:nvSpPr>
          <p:spPr bwMode="auto">
            <a:xfrm>
              <a:off x="3746500" y="3238500"/>
              <a:ext cx="338138" cy="7938"/>
            </a:xfrm>
            <a:custGeom>
              <a:avLst/>
              <a:gdLst/>
              <a:ahLst/>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78" name="AutoShape 15">
              <a:extLst>
                <a:ext uri="{FF2B5EF4-FFF2-40B4-BE49-F238E27FC236}">
                  <a16:creationId xmlns:a16="http://schemas.microsoft.com/office/drawing/2014/main" id="{2336E4B2-D3EA-4CD3-8F39-D698F884DD9A}"/>
                </a:ext>
              </a:extLst>
            </p:cNvPr>
            <p:cNvSpPr>
              <a:spLocks/>
            </p:cNvSpPr>
            <p:nvPr/>
          </p:nvSpPr>
          <p:spPr bwMode="auto">
            <a:xfrm>
              <a:off x="3746500" y="3213100"/>
              <a:ext cx="220663" cy="7938"/>
            </a:xfrm>
            <a:custGeom>
              <a:avLst/>
              <a:gdLst/>
              <a:ahLst/>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79" name="AutoShape 16">
              <a:extLst>
                <a:ext uri="{FF2B5EF4-FFF2-40B4-BE49-F238E27FC236}">
                  <a16:creationId xmlns:a16="http://schemas.microsoft.com/office/drawing/2014/main" id="{F32ED80D-1697-4649-A745-1A896EADABDE}"/>
                </a:ext>
              </a:extLst>
            </p:cNvPr>
            <p:cNvSpPr>
              <a:spLocks/>
            </p:cNvSpPr>
            <p:nvPr/>
          </p:nvSpPr>
          <p:spPr bwMode="auto">
            <a:xfrm>
              <a:off x="3746500" y="3175000"/>
              <a:ext cx="220663" cy="7938"/>
            </a:xfrm>
            <a:custGeom>
              <a:avLst/>
              <a:gdLst/>
              <a:ahLst/>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80" name="AutoShape 17">
              <a:extLst>
                <a:ext uri="{FF2B5EF4-FFF2-40B4-BE49-F238E27FC236}">
                  <a16:creationId xmlns:a16="http://schemas.microsoft.com/office/drawing/2014/main" id="{A1C06406-1AC1-46C5-8680-CE7D03F005FF}"/>
                </a:ext>
              </a:extLst>
            </p:cNvPr>
            <p:cNvSpPr>
              <a:spLocks/>
            </p:cNvSpPr>
            <p:nvPr/>
          </p:nvSpPr>
          <p:spPr bwMode="auto">
            <a:xfrm>
              <a:off x="3746500" y="3149600"/>
              <a:ext cx="220663" cy="7938"/>
            </a:xfrm>
            <a:custGeom>
              <a:avLst/>
              <a:gdLst/>
              <a:ahLst/>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81" name="AutoShape 18">
              <a:extLst>
                <a:ext uri="{FF2B5EF4-FFF2-40B4-BE49-F238E27FC236}">
                  <a16:creationId xmlns:a16="http://schemas.microsoft.com/office/drawing/2014/main" id="{23C7E264-C860-41B3-A17F-622AE2B4BB3D}"/>
                </a:ext>
              </a:extLst>
            </p:cNvPr>
            <p:cNvSpPr>
              <a:spLocks/>
            </p:cNvSpPr>
            <p:nvPr/>
          </p:nvSpPr>
          <p:spPr bwMode="auto">
            <a:xfrm>
              <a:off x="3746500" y="3111500"/>
              <a:ext cx="220663" cy="7938"/>
            </a:xfrm>
            <a:custGeom>
              <a:avLst/>
              <a:gdLst/>
              <a:ahLst/>
              <a:cxnLst/>
              <a:rect l="0" t="0" r="r" b="b"/>
              <a:pathLst>
                <a:path w="21600" h="21600">
                  <a:moveTo>
                    <a:pt x="21600" y="0"/>
                  </a:moveTo>
                  <a:lnTo>
                    <a:pt x="0" y="0"/>
                  </a:lnTo>
                  <a:lnTo>
                    <a:pt x="0" y="21600"/>
                  </a:lnTo>
                  <a:lnTo>
                    <a:pt x="21600" y="21600"/>
                  </a:lnTo>
                  <a:cubicBezTo>
                    <a:pt x="21600" y="21600"/>
                    <a:pt x="21600" y="0"/>
                    <a:pt x="21600" y="0"/>
                  </a:cubicBezTo>
                  <a:close/>
                  <a:moveTo>
                    <a:pt x="21600" y="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82" name="AutoShape 19">
              <a:extLst>
                <a:ext uri="{FF2B5EF4-FFF2-40B4-BE49-F238E27FC236}">
                  <a16:creationId xmlns:a16="http://schemas.microsoft.com/office/drawing/2014/main" id="{C66FA633-9D30-455C-B6DF-0F6247DDBBFD}"/>
                </a:ext>
              </a:extLst>
            </p:cNvPr>
            <p:cNvSpPr>
              <a:spLocks/>
            </p:cNvSpPr>
            <p:nvPr/>
          </p:nvSpPr>
          <p:spPr bwMode="auto">
            <a:xfrm>
              <a:off x="3987800" y="3111500"/>
              <a:ext cx="87313" cy="103188"/>
            </a:xfrm>
            <a:custGeom>
              <a:avLst/>
              <a:gdLst/>
              <a:ahLst/>
              <a:cxnLst/>
              <a:rect l="0" t="0" r="r" b="b"/>
              <a:pathLst>
                <a:path w="21600" h="20960">
                  <a:moveTo>
                    <a:pt x="10760" y="20960"/>
                  </a:moveTo>
                  <a:cubicBezTo>
                    <a:pt x="15262" y="20960"/>
                    <a:pt x="19235" y="19099"/>
                    <a:pt x="21600" y="16262"/>
                  </a:cubicBezTo>
                  <a:cubicBezTo>
                    <a:pt x="21399" y="16111"/>
                    <a:pt x="21156" y="15972"/>
                    <a:pt x="20858" y="15856"/>
                  </a:cubicBezTo>
                  <a:cubicBezTo>
                    <a:pt x="20380" y="15672"/>
                    <a:pt x="19974" y="15532"/>
                    <a:pt x="19636" y="15425"/>
                  </a:cubicBezTo>
                  <a:cubicBezTo>
                    <a:pt x="19096" y="15255"/>
                    <a:pt x="18735" y="15171"/>
                    <a:pt x="18549" y="15129"/>
                  </a:cubicBezTo>
                  <a:cubicBezTo>
                    <a:pt x="18525" y="15124"/>
                    <a:pt x="18503" y="15119"/>
                    <a:pt x="18485" y="15115"/>
                  </a:cubicBezTo>
                  <a:cubicBezTo>
                    <a:pt x="18439" y="15105"/>
                    <a:pt x="18412" y="15098"/>
                    <a:pt x="18404" y="15095"/>
                  </a:cubicBezTo>
                  <a:cubicBezTo>
                    <a:pt x="18356" y="15073"/>
                    <a:pt x="15693" y="14499"/>
                    <a:pt x="14472" y="13954"/>
                  </a:cubicBezTo>
                  <a:cubicBezTo>
                    <a:pt x="14185" y="13803"/>
                    <a:pt x="14005" y="13690"/>
                    <a:pt x="14005" y="13690"/>
                  </a:cubicBezTo>
                  <a:lnTo>
                    <a:pt x="13895" y="12924"/>
                  </a:lnTo>
                  <a:cubicBezTo>
                    <a:pt x="13895" y="12924"/>
                    <a:pt x="17410" y="13013"/>
                    <a:pt x="19076" y="11614"/>
                  </a:cubicBezTo>
                  <a:cubicBezTo>
                    <a:pt x="19076" y="11614"/>
                    <a:pt x="16650" y="11050"/>
                    <a:pt x="17086" y="7423"/>
                  </a:cubicBezTo>
                  <a:cubicBezTo>
                    <a:pt x="17522" y="3796"/>
                    <a:pt x="16542" y="611"/>
                    <a:pt x="12992" y="881"/>
                  </a:cubicBezTo>
                  <a:cubicBezTo>
                    <a:pt x="12992" y="881"/>
                    <a:pt x="11454" y="-640"/>
                    <a:pt x="8391" y="316"/>
                  </a:cubicBezTo>
                  <a:cubicBezTo>
                    <a:pt x="7340" y="645"/>
                    <a:pt x="4518" y="1475"/>
                    <a:pt x="4662" y="6501"/>
                  </a:cubicBezTo>
                  <a:cubicBezTo>
                    <a:pt x="4805" y="11526"/>
                    <a:pt x="2487" y="11556"/>
                    <a:pt x="2487" y="11556"/>
                  </a:cubicBezTo>
                  <a:cubicBezTo>
                    <a:pt x="2487" y="11556"/>
                    <a:pt x="3682" y="12984"/>
                    <a:pt x="7740" y="12954"/>
                  </a:cubicBezTo>
                  <a:lnTo>
                    <a:pt x="7722" y="13445"/>
                  </a:lnTo>
                  <a:cubicBezTo>
                    <a:pt x="7717" y="13497"/>
                    <a:pt x="7712" y="13550"/>
                    <a:pt x="7707" y="13602"/>
                  </a:cubicBezTo>
                  <a:cubicBezTo>
                    <a:pt x="7703" y="13637"/>
                    <a:pt x="7696" y="13672"/>
                    <a:pt x="7688" y="13706"/>
                  </a:cubicBezTo>
                  <a:cubicBezTo>
                    <a:pt x="7632" y="13740"/>
                    <a:pt x="7473" y="13835"/>
                    <a:pt x="7246" y="13955"/>
                  </a:cubicBezTo>
                  <a:cubicBezTo>
                    <a:pt x="6024" y="14500"/>
                    <a:pt x="3362" y="15074"/>
                    <a:pt x="3314" y="15095"/>
                  </a:cubicBezTo>
                  <a:cubicBezTo>
                    <a:pt x="3307" y="15098"/>
                    <a:pt x="3290" y="15103"/>
                    <a:pt x="3262" y="15109"/>
                  </a:cubicBezTo>
                  <a:cubicBezTo>
                    <a:pt x="3144" y="15136"/>
                    <a:pt x="2831" y="15200"/>
                    <a:pt x="2320" y="15353"/>
                  </a:cubicBezTo>
                  <a:cubicBezTo>
                    <a:pt x="2257" y="15372"/>
                    <a:pt x="2192" y="15392"/>
                    <a:pt x="2123" y="15413"/>
                  </a:cubicBezTo>
                  <a:cubicBezTo>
                    <a:pt x="1778" y="15521"/>
                    <a:pt x="1357" y="15665"/>
                    <a:pt x="860" y="15857"/>
                  </a:cubicBezTo>
                  <a:cubicBezTo>
                    <a:pt x="503" y="15995"/>
                    <a:pt x="221" y="16170"/>
                    <a:pt x="0" y="16358"/>
                  </a:cubicBezTo>
                  <a:cubicBezTo>
                    <a:pt x="2374" y="19140"/>
                    <a:pt x="6308" y="20960"/>
                    <a:pt x="10760" y="20960"/>
                  </a:cubicBezTo>
                  <a:close/>
                  <a:moveTo>
                    <a:pt x="10760" y="2096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83" name="AutoShape 26">
              <a:extLst>
                <a:ext uri="{FF2B5EF4-FFF2-40B4-BE49-F238E27FC236}">
                  <a16:creationId xmlns:a16="http://schemas.microsoft.com/office/drawing/2014/main" id="{946FF45D-CCCD-45C8-B58C-2208D3C19A25}"/>
                </a:ext>
              </a:extLst>
            </p:cNvPr>
            <p:cNvSpPr>
              <a:spLocks/>
            </p:cNvSpPr>
            <p:nvPr/>
          </p:nvSpPr>
          <p:spPr bwMode="auto">
            <a:xfrm>
              <a:off x="3340100" y="3073400"/>
              <a:ext cx="266700" cy="352425"/>
            </a:xfrm>
            <a:custGeom>
              <a:avLst/>
              <a:gdLst/>
              <a:ahLst/>
              <a:cxnLst/>
              <a:rect l="0" t="0" r="r" b="b"/>
              <a:pathLst>
                <a:path w="21590" h="21585">
                  <a:moveTo>
                    <a:pt x="10641" y="12437"/>
                  </a:moveTo>
                  <a:cubicBezTo>
                    <a:pt x="9598" y="12437"/>
                    <a:pt x="8240" y="11630"/>
                    <a:pt x="7190" y="10486"/>
                  </a:cubicBezTo>
                  <a:cubicBezTo>
                    <a:pt x="6166" y="9370"/>
                    <a:pt x="5442" y="7964"/>
                    <a:pt x="5407" y="6827"/>
                  </a:cubicBezTo>
                  <a:cubicBezTo>
                    <a:pt x="6747" y="5981"/>
                    <a:pt x="7416" y="5131"/>
                    <a:pt x="8173" y="4319"/>
                  </a:cubicBezTo>
                  <a:cubicBezTo>
                    <a:pt x="8875" y="5107"/>
                    <a:pt x="10323" y="5700"/>
                    <a:pt x="11845" y="6145"/>
                  </a:cubicBezTo>
                  <a:cubicBezTo>
                    <a:pt x="13418" y="6604"/>
                    <a:pt x="14932" y="6869"/>
                    <a:pt x="15855" y="6930"/>
                  </a:cubicBezTo>
                  <a:cubicBezTo>
                    <a:pt x="15799" y="8043"/>
                    <a:pt x="15108" y="9395"/>
                    <a:pt x="14110" y="10479"/>
                  </a:cubicBezTo>
                  <a:cubicBezTo>
                    <a:pt x="13055" y="11625"/>
                    <a:pt x="11683" y="12437"/>
                    <a:pt x="10641" y="12437"/>
                  </a:cubicBezTo>
                  <a:close/>
                  <a:moveTo>
                    <a:pt x="10814" y="14431"/>
                  </a:moveTo>
                  <a:cubicBezTo>
                    <a:pt x="9519" y="14431"/>
                    <a:pt x="8241" y="14126"/>
                    <a:pt x="7518" y="13588"/>
                  </a:cubicBezTo>
                  <a:lnTo>
                    <a:pt x="8135" y="12026"/>
                  </a:lnTo>
                  <a:cubicBezTo>
                    <a:pt x="8923" y="12563"/>
                    <a:pt x="9781" y="12906"/>
                    <a:pt x="10641" y="12906"/>
                  </a:cubicBezTo>
                  <a:cubicBezTo>
                    <a:pt x="11585" y="12906"/>
                    <a:pt x="12532" y="12490"/>
                    <a:pt x="13387" y="11857"/>
                  </a:cubicBezTo>
                  <a:lnTo>
                    <a:pt x="14081" y="13617"/>
                  </a:lnTo>
                  <a:cubicBezTo>
                    <a:pt x="13351" y="14138"/>
                    <a:pt x="12087" y="14431"/>
                    <a:pt x="10814" y="14431"/>
                  </a:cubicBezTo>
                  <a:close/>
                  <a:moveTo>
                    <a:pt x="21577" y="19769"/>
                  </a:moveTo>
                  <a:cubicBezTo>
                    <a:pt x="21077" y="19895"/>
                    <a:pt x="20544" y="19967"/>
                    <a:pt x="19988" y="19967"/>
                  </a:cubicBezTo>
                  <a:cubicBezTo>
                    <a:pt x="17208" y="19967"/>
                    <a:pt x="14946" y="18246"/>
                    <a:pt x="14946" y="16131"/>
                  </a:cubicBezTo>
                  <a:cubicBezTo>
                    <a:pt x="14946" y="14447"/>
                    <a:pt x="16382" y="13016"/>
                    <a:pt x="18370" y="12502"/>
                  </a:cubicBezTo>
                  <a:cubicBezTo>
                    <a:pt x="18157" y="11014"/>
                    <a:pt x="18251" y="9405"/>
                    <a:pt x="18351" y="7744"/>
                  </a:cubicBezTo>
                  <a:cubicBezTo>
                    <a:pt x="18351" y="2489"/>
                    <a:pt x="14220" y="0"/>
                    <a:pt x="10641" y="0"/>
                  </a:cubicBezTo>
                  <a:cubicBezTo>
                    <a:pt x="8701" y="0"/>
                    <a:pt x="6754" y="647"/>
                    <a:pt x="5311" y="1973"/>
                  </a:cubicBezTo>
                  <a:cubicBezTo>
                    <a:pt x="3869" y="3298"/>
                    <a:pt x="2931" y="5293"/>
                    <a:pt x="2931" y="7978"/>
                  </a:cubicBezTo>
                  <a:cubicBezTo>
                    <a:pt x="3160" y="10221"/>
                    <a:pt x="3085" y="12903"/>
                    <a:pt x="1938" y="15260"/>
                  </a:cubicBezTo>
                  <a:cubicBezTo>
                    <a:pt x="743" y="16135"/>
                    <a:pt x="49" y="17257"/>
                    <a:pt x="49" y="18523"/>
                  </a:cubicBezTo>
                  <a:cubicBezTo>
                    <a:pt x="49" y="19220"/>
                    <a:pt x="6" y="19746"/>
                    <a:pt x="1" y="20151"/>
                  </a:cubicBezTo>
                  <a:cubicBezTo>
                    <a:pt x="-4" y="20556"/>
                    <a:pt x="10" y="20853"/>
                    <a:pt x="203" y="21104"/>
                  </a:cubicBezTo>
                  <a:cubicBezTo>
                    <a:pt x="396" y="21355"/>
                    <a:pt x="767" y="21475"/>
                    <a:pt x="1225" y="21522"/>
                  </a:cubicBezTo>
                  <a:cubicBezTo>
                    <a:pt x="1682" y="21570"/>
                    <a:pt x="2277" y="21566"/>
                    <a:pt x="3123" y="21566"/>
                  </a:cubicBezTo>
                  <a:cubicBezTo>
                    <a:pt x="6656" y="21580"/>
                    <a:pt x="15086" y="21600"/>
                    <a:pt x="18515" y="21566"/>
                  </a:cubicBezTo>
                  <a:cubicBezTo>
                    <a:pt x="19354" y="21575"/>
                    <a:pt x="19939" y="21579"/>
                    <a:pt x="20394" y="21530"/>
                  </a:cubicBezTo>
                  <a:cubicBezTo>
                    <a:pt x="20848" y="21480"/>
                    <a:pt x="21222" y="21346"/>
                    <a:pt x="21406" y="21090"/>
                  </a:cubicBezTo>
                  <a:cubicBezTo>
                    <a:pt x="21589" y="20834"/>
                    <a:pt x="21596" y="20531"/>
                    <a:pt x="21589" y="20122"/>
                  </a:cubicBezTo>
                  <a:cubicBezTo>
                    <a:pt x="21587" y="20013"/>
                    <a:pt x="21583" y="19894"/>
                    <a:pt x="21577" y="19769"/>
                  </a:cubicBezTo>
                  <a:close/>
                  <a:moveTo>
                    <a:pt x="21577" y="19769"/>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84" name="AutoShape 27">
              <a:extLst>
                <a:ext uri="{FF2B5EF4-FFF2-40B4-BE49-F238E27FC236}">
                  <a16:creationId xmlns:a16="http://schemas.microsoft.com/office/drawing/2014/main" id="{63EE1F0A-E0AB-4DEC-802F-4820AA29724B}"/>
                </a:ext>
              </a:extLst>
            </p:cNvPr>
            <p:cNvSpPr>
              <a:spLocks/>
            </p:cNvSpPr>
            <p:nvPr/>
          </p:nvSpPr>
          <p:spPr bwMode="auto">
            <a:xfrm>
              <a:off x="3530600" y="3276600"/>
              <a:ext cx="106363" cy="106363"/>
            </a:xfrm>
            <a:custGeom>
              <a:avLst/>
              <a:gdLst/>
              <a:ahLst/>
              <a:cxnLst/>
              <a:rect l="0" t="0" r="r" b="b"/>
              <a:pathLst>
                <a:path w="21600" h="21600">
                  <a:moveTo>
                    <a:pt x="14047" y="14170"/>
                  </a:moveTo>
                  <a:cubicBezTo>
                    <a:pt x="13494" y="14677"/>
                    <a:pt x="12941" y="15137"/>
                    <a:pt x="12463" y="15510"/>
                  </a:cubicBezTo>
                  <a:cubicBezTo>
                    <a:pt x="11809" y="16021"/>
                    <a:pt x="11287" y="16388"/>
                    <a:pt x="11124" y="16500"/>
                  </a:cubicBezTo>
                  <a:cubicBezTo>
                    <a:pt x="11026" y="16566"/>
                    <a:pt x="10913" y="16600"/>
                    <a:pt x="10800" y="16600"/>
                  </a:cubicBezTo>
                  <a:cubicBezTo>
                    <a:pt x="10686" y="16600"/>
                    <a:pt x="10573" y="16566"/>
                    <a:pt x="10475" y="16500"/>
                  </a:cubicBezTo>
                  <a:cubicBezTo>
                    <a:pt x="10385" y="16438"/>
                    <a:pt x="10164" y="16281"/>
                    <a:pt x="9893" y="16084"/>
                  </a:cubicBezTo>
                  <a:cubicBezTo>
                    <a:pt x="8384" y="14983"/>
                    <a:pt x="4638" y="12022"/>
                    <a:pt x="4638" y="9708"/>
                  </a:cubicBezTo>
                  <a:cubicBezTo>
                    <a:pt x="4638" y="7844"/>
                    <a:pt x="6079" y="5852"/>
                    <a:pt x="8227" y="5832"/>
                  </a:cubicBezTo>
                  <a:cubicBezTo>
                    <a:pt x="8238" y="5831"/>
                    <a:pt x="8248" y="5828"/>
                    <a:pt x="8259" y="5828"/>
                  </a:cubicBezTo>
                  <a:cubicBezTo>
                    <a:pt x="8837" y="5828"/>
                    <a:pt x="9306" y="5965"/>
                    <a:pt x="9703" y="6157"/>
                  </a:cubicBezTo>
                  <a:cubicBezTo>
                    <a:pt x="10179" y="6388"/>
                    <a:pt x="10546" y="6701"/>
                    <a:pt x="10800" y="7007"/>
                  </a:cubicBezTo>
                  <a:cubicBezTo>
                    <a:pt x="11134" y="6605"/>
                    <a:pt x="11652" y="6180"/>
                    <a:pt x="12382" y="5969"/>
                  </a:cubicBezTo>
                  <a:cubicBezTo>
                    <a:pt x="12669" y="5885"/>
                    <a:pt x="12982" y="5828"/>
                    <a:pt x="13341" y="5828"/>
                  </a:cubicBezTo>
                  <a:cubicBezTo>
                    <a:pt x="15507" y="5828"/>
                    <a:pt x="16962" y="7834"/>
                    <a:pt x="16962" y="9708"/>
                  </a:cubicBezTo>
                  <a:cubicBezTo>
                    <a:pt x="16962" y="11147"/>
                    <a:pt x="15509" y="12832"/>
                    <a:pt x="14047" y="14170"/>
                  </a:cubicBezTo>
                  <a:close/>
                  <a:moveTo>
                    <a:pt x="10800" y="0"/>
                  </a:moveTo>
                  <a:cubicBezTo>
                    <a:pt x="9454" y="0"/>
                    <a:pt x="8170" y="259"/>
                    <a:pt x="6980" y="711"/>
                  </a:cubicBezTo>
                  <a:cubicBezTo>
                    <a:pt x="2907" y="2259"/>
                    <a:pt x="0" y="6191"/>
                    <a:pt x="0" y="10800"/>
                  </a:cubicBezTo>
                  <a:cubicBezTo>
                    <a:pt x="0" y="16755"/>
                    <a:pt x="4845" y="21600"/>
                    <a:pt x="10800" y="21600"/>
                  </a:cubicBezTo>
                  <a:cubicBezTo>
                    <a:pt x="12192" y="21600"/>
                    <a:pt x="13520" y="21326"/>
                    <a:pt x="14743" y="20844"/>
                  </a:cubicBezTo>
                  <a:cubicBezTo>
                    <a:pt x="18751" y="19265"/>
                    <a:pt x="21600" y="15363"/>
                    <a:pt x="21600" y="10800"/>
                  </a:cubicBezTo>
                  <a:cubicBezTo>
                    <a:pt x="21600" y="4845"/>
                    <a:pt x="16755" y="0"/>
                    <a:pt x="10800" y="0"/>
                  </a:cubicBezTo>
                  <a:close/>
                  <a:moveTo>
                    <a:pt x="10800" y="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grpSp>
        <p:nvGrpSpPr>
          <p:cNvPr id="85" name="Group 84">
            <a:extLst>
              <a:ext uri="{FF2B5EF4-FFF2-40B4-BE49-F238E27FC236}">
                <a16:creationId xmlns:a16="http://schemas.microsoft.com/office/drawing/2014/main" id="{CF14A732-24E2-45E3-A128-7162C2399DDA}"/>
              </a:ext>
            </a:extLst>
          </p:cNvPr>
          <p:cNvGrpSpPr>
            <a:grpSpLocks noChangeAspect="1"/>
          </p:cNvGrpSpPr>
          <p:nvPr/>
        </p:nvGrpSpPr>
        <p:grpSpPr>
          <a:xfrm>
            <a:off x="2434884" y="959543"/>
            <a:ext cx="1649225" cy="1589231"/>
            <a:chOff x="6506083" y="4217470"/>
            <a:chExt cx="970056" cy="970056"/>
          </a:xfrm>
        </p:grpSpPr>
        <p:sp>
          <p:nvSpPr>
            <p:cNvPr id="86" name="Oval 85">
              <a:extLst>
                <a:ext uri="{FF2B5EF4-FFF2-40B4-BE49-F238E27FC236}">
                  <a16:creationId xmlns:a16="http://schemas.microsoft.com/office/drawing/2014/main" id="{44F6B5EE-B8B4-4711-9EB4-DDFF6FBECAF0}"/>
                </a:ext>
              </a:extLst>
            </p:cNvPr>
            <p:cNvSpPr/>
            <p:nvPr/>
          </p:nvSpPr>
          <p:spPr>
            <a:xfrm>
              <a:off x="6506083" y="4217470"/>
              <a:ext cx="970056" cy="970056"/>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Freeform 2">
              <a:extLst>
                <a:ext uri="{FF2B5EF4-FFF2-40B4-BE49-F238E27FC236}">
                  <a16:creationId xmlns:a16="http://schemas.microsoft.com/office/drawing/2014/main" id="{BDF96703-6C49-4710-A6B9-4F12DEE711D5}"/>
                </a:ext>
              </a:extLst>
            </p:cNvPr>
            <p:cNvSpPr>
              <a:spLocks noChangeArrowheads="1"/>
            </p:cNvSpPr>
            <p:nvPr/>
          </p:nvSpPr>
          <p:spPr bwMode="auto">
            <a:xfrm>
              <a:off x="6762586" y="4379183"/>
              <a:ext cx="456258" cy="561336"/>
            </a:xfrm>
            <a:custGeom>
              <a:avLst/>
              <a:gdLst>
                <a:gd name="T0" fmla="*/ 10589 w 11641"/>
                <a:gd name="T1" fmla="*/ 12480 h 14323"/>
                <a:gd name="T2" fmla="*/ 10959 w 11641"/>
                <a:gd name="T3" fmla="*/ 10922 h 14323"/>
                <a:gd name="T4" fmla="*/ 8288 w 11641"/>
                <a:gd name="T5" fmla="*/ 10922 h 14323"/>
                <a:gd name="T6" fmla="*/ 8674 w 11641"/>
                <a:gd name="T7" fmla="*/ 12476 h 14323"/>
                <a:gd name="T8" fmla="*/ 9637 w 11641"/>
                <a:gd name="T9" fmla="*/ 14322 h 14323"/>
                <a:gd name="T10" fmla="*/ 10589 w 11641"/>
                <a:gd name="T11" fmla="*/ 12480 h 14323"/>
                <a:gd name="T12" fmla="*/ 8916 w 11641"/>
                <a:gd name="T13" fmla="*/ 12439 h 14323"/>
                <a:gd name="T14" fmla="*/ 10196 w 11641"/>
                <a:gd name="T15" fmla="*/ 12142 h 14323"/>
                <a:gd name="T16" fmla="*/ 8916 w 11641"/>
                <a:gd name="T17" fmla="*/ 12439 h 14323"/>
                <a:gd name="T18" fmla="*/ 9637 w 11641"/>
                <a:gd name="T19" fmla="*/ 12186 h 14323"/>
                <a:gd name="T20" fmla="*/ 8651 w 11641"/>
                <a:gd name="T21" fmla="*/ 10733 h 14323"/>
                <a:gd name="T22" fmla="*/ 10495 w 11641"/>
                <a:gd name="T23" fmla="*/ 10795 h 14323"/>
                <a:gd name="T24" fmla="*/ 10626 w 11641"/>
                <a:gd name="T25" fmla="*/ 10733 h 14323"/>
                <a:gd name="T26" fmla="*/ 9637 w 11641"/>
                <a:gd name="T27" fmla="*/ 12186 h 14323"/>
                <a:gd name="T28" fmla="*/ 926 w 11641"/>
                <a:gd name="T29" fmla="*/ 11407 h 14323"/>
                <a:gd name="T30" fmla="*/ 2000 w 11641"/>
                <a:gd name="T31" fmla="*/ 12349 h 14323"/>
                <a:gd name="T32" fmla="*/ 3237 w 11641"/>
                <a:gd name="T33" fmla="*/ 10991 h 14323"/>
                <a:gd name="T34" fmla="*/ 2002 w 11641"/>
                <a:gd name="T35" fmla="*/ 9361 h 14323"/>
                <a:gd name="T36" fmla="*/ 853 w 11641"/>
                <a:gd name="T37" fmla="*/ 10653 h 14323"/>
                <a:gd name="T38" fmla="*/ 926 w 11641"/>
                <a:gd name="T39" fmla="*/ 11407 h 14323"/>
                <a:gd name="T40" fmla="*/ 1014 w 11641"/>
                <a:gd name="T41" fmla="*/ 10733 h 14323"/>
                <a:gd name="T42" fmla="*/ 2481 w 11641"/>
                <a:gd name="T43" fmla="*/ 10340 h 14323"/>
                <a:gd name="T44" fmla="*/ 2906 w 11641"/>
                <a:gd name="T45" fmla="*/ 10333 h 14323"/>
                <a:gd name="T46" fmla="*/ 2952 w 11641"/>
                <a:gd name="T47" fmla="*/ 11239 h 14323"/>
                <a:gd name="T48" fmla="*/ 1067 w 11641"/>
                <a:gd name="T49" fmla="*/ 11294 h 14323"/>
                <a:gd name="T50" fmla="*/ 4000 w 11641"/>
                <a:gd name="T51" fmla="*/ 13324 h 14323"/>
                <a:gd name="T52" fmla="*/ 2000 w 11641"/>
                <a:gd name="T53" fmla="*/ 14322 h 14323"/>
                <a:gd name="T54" fmla="*/ 1276 w 11641"/>
                <a:gd name="T55" fmla="*/ 12439 h 14323"/>
                <a:gd name="T56" fmla="*/ 1885 w 11641"/>
                <a:gd name="T57" fmla="*/ 12795 h 14323"/>
                <a:gd name="T58" fmla="*/ 2244 w 11641"/>
                <a:gd name="T59" fmla="*/ 12582 h 14323"/>
                <a:gd name="T60" fmla="*/ 2198 w 11641"/>
                <a:gd name="T61" fmla="*/ 13287 h 14323"/>
                <a:gd name="T62" fmla="*/ 4000 w 11641"/>
                <a:gd name="T63" fmla="*/ 13324 h 14323"/>
                <a:gd name="T64" fmla="*/ 7961 w 11641"/>
                <a:gd name="T65" fmla="*/ 3961 h 14323"/>
                <a:gd name="T66" fmla="*/ 3959 w 11641"/>
                <a:gd name="T67" fmla="*/ 3961 h 14323"/>
                <a:gd name="T68" fmla="*/ 5327 w 11641"/>
                <a:gd name="T69" fmla="*/ 3520 h 14323"/>
                <a:gd name="T70" fmla="*/ 6653 w 11641"/>
                <a:gd name="T71" fmla="*/ 3520 h 14323"/>
                <a:gd name="T72" fmla="*/ 7961 w 11641"/>
                <a:gd name="T73" fmla="*/ 3961 h 14323"/>
                <a:gd name="T74" fmla="*/ 4888 w 11641"/>
                <a:gd name="T75" fmla="*/ 2044 h 14323"/>
                <a:gd name="T76" fmla="*/ 5959 w 11641"/>
                <a:gd name="T77" fmla="*/ 2986 h 14323"/>
                <a:gd name="T78" fmla="*/ 7198 w 11641"/>
                <a:gd name="T79" fmla="*/ 1628 h 14323"/>
                <a:gd name="T80" fmla="*/ 5964 w 11641"/>
                <a:gd name="T81" fmla="*/ 0 h 14323"/>
                <a:gd name="T82" fmla="*/ 4812 w 11641"/>
                <a:gd name="T83" fmla="*/ 1290 h 14323"/>
                <a:gd name="T84" fmla="*/ 4888 w 11641"/>
                <a:gd name="T85" fmla="*/ 2044 h 14323"/>
                <a:gd name="T86" fmla="*/ 4973 w 11641"/>
                <a:gd name="T87" fmla="*/ 1370 h 14323"/>
                <a:gd name="T88" fmla="*/ 5405 w 11641"/>
                <a:gd name="T89" fmla="*/ 618 h 14323"/>
                <a:gd name="T90" fmla="*/ 6945 w 11641"/>
                <a:gd name="T91" fmla="*/ 1370 h 14323"/>
                <a:gd name="T92" fmla="*/ 5959 w 11641"/>
                <a:gd name="T93" fmla="*/ 2823 h 14323"/>
                <a:gd name="T94" fmla="*/ 4973 w 11641"/>
                <a:gd name="T95" fmla="*/ 1370 h 14323"/>
                <a:gd name="T96" fmla="*/ 9966 w 11641"/>
                <a:gd name="T97" fmla="*/ 7111 h 14323"/>
                <a:gd name="T98" fmla="*/ 9762 w 11641"/>
                <a:gd name="T99" fmla="*/ 8825 h 14323"/>
                <a:gd name="T100" fmla="*/ 9555 w 11641"/>
                <a:gd name="T101" fmla="*/ 7521 h 14323"/>
                <a:gd name="T102" fmla="*/ 2251 w 11641"/>
                <a:gd name="T103" fmla="*/ 8639 h 14323"/>
                <a:gd name="T104" fmla="*/ 1839 w 11641"/>
                <a:gd name="T105" fmla="*/ 8639 h 14323"/>
                <a:gd name="T106" fmla="*/ 5828 w 11641"/>
                <a:gd name="T107" fmla="*/ 7111 h 14323"/>
                <a:gd name="T108" fmla="*/ 5987 w 11641"/>
                <a:gd name="T109" fmla="*/ 5456 h 14323"/>
                <a:gd name="T110" fmla="*/ 6148 w 11641"/>
                <a:gd name="T111" fmla="*/ 7111 h 14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641" h="14323">
                  <a:moveTo>
                    <a:pt x="10589" y="12480"/>
                  </a:moveTo>
                  <a:lnTo>
                    <a:pt x="10589" y="12480"/>
                  </a:lnTo>
                  <a:cubicBezTo>
                    <a:pt x="10638" y="12469"/>
                    <a:pt x="10686" y="12453"/>
                    <a:pt x="10734" y="12439"/>
                  </a:cubicBezTo>
                  <a:cubicBezTo>
                    <a:pt x="11155" y="12308"/>
                    <a:pt x="10959" y="11168"/>
                    <a:pt x="10959" y="10922"/>
                  </a:cubicBezTo>
                  <a:cubicBezTo>
                    <a:pt x="10959" y="10301"/>
                    <a:pt x="10828" y="9358"/>
                    <a:pt x="9640" y="9358"/>
                  </a:cubicBezTo>
                  <a:cubicBezTo>
                    <a:pt x="8417" y="9358"/>
                    <a:pt x="8288" y="10301"/>
                    <a:pt x="8288" y="10922"/>
                  </a:cubicBezTo>
                  <a:cubicBezTo>
                    <a:pt x="8288" y="11542"/>
                    <a:pt x="8067" y="12246"/>
                    <a:pt x="8568" y="12439"/>
                  </a:cubicBezTo>
                  <a:cubicBezTo>
                    <a:pt x="8603" y="12450"/>
                    <a:pt x="8640" y="12464"/>
                    <a:pt x="8674" y="12476"/>
                  </a:cubicBezTo>
                  <a:cubicBezTo>
                    <a:pt x="8111" y="12600"/>
                    <a:pt x="7637" y="13005"/>
                    <a:pt x="7637" y="13324"/>
                  </a:cubicBezTo>
                  <a:cubicBezTo>
                    <a:pt x="7637" y="14087"/>
                    <a:pt x="8005" y="14322"/>
                    <a:pt x="9637" y="14322"/>
                  </a:cubicBezTo>
                  <a:cubicBezTo>
                    <a:pt x="11199" y="14322"/>
                    <a:pt x="11640" y="14124"/>
                    <a:pt x="11640" y="13324"/>
                  </a:cubicBezTo>
                  <a:cubicBezTo>
                    <a:pt x="11640" y="13002"/>
                    <a:pt x="11150" y="12621"/>
                    <a:pt x="10589" y="12480"/>
                  </a:cubicBezTo>
                  <a:close/>
                  <a:moveTo>
                    <a:pt x="8916" y="12439"/>
                  </a:moveTo>
                  <a:lnTo>
                    <a:pt x="8916" y="12439"/>
                  </a:lnTo>
                  <a:cubicBezTo>
                    <a:pt x="9044" y="12333"/>
                    <a:pt x="9049" y="12253"/>
                    <a:pt x="9086" y="12154"/>
                  </a:cubicBezTo>
                  <a:cubicBezTo>
                    <a:pt x="9214" y="12310"/>
                    <a:pt x="9716" y="12618"/>
                    <a:pt x="10196" y="12142"/>
                  </a:cubicBezTo>
                  <a:cubicBezTo>
                    <a:pt x="10212" y="12301"/>
                    <a:pt x="10295" y="12388"/>
                    <a:pt x="10369" y="12439"/>
                  </a:cubicBezTo>
                  <a:cubicBezTo>
                    <a:pt x="10352" y="12722"/>
                    <a:pt x="9414" y="13184"/>
                    <a:pt x="8916" y="12439"/>
                  </a:cubicBezTo>
                  <a:close/>
                  <a:moveTo>
                    <a:pt x="9637" y="12186"/>
                  </a:moveTo>
                  <a:lnTo>
                    <a:pt x="9637" y="12186"/>
                  </a:lnTo>
                  <a:cubicBezTo>
                    <a:pt x="9208" y="12186"/>
                    <a:pt x="8826" y="11798"/>
                    <a:pt x="8706" y="11294"/>
                  </a:cubicBezTo>
                  <a:cubicBezTo>
                    <a:pt x="8568" y="11283"/>
                    <a:pt x="8506" y="10781"/>
                    <a:pt x="8651" y="10733"/>
                  </a:cubicBezTo>
                  <a:cubicBezTo>
                    <a:pt x="8651" y="10733"/>
                    <a:pt x="8893" y="9933"/>
                    <a:pt x="9460" y="10273"/>
                  </a:cubicBezTo>
                  <a:cubicBezTo>
                    <a:pt x="9743" y="10437"/>
                    <a:pt x="10495" y="10795"/>
                    <a:pt x="10495" y="10795"/>
                  </a:cubicBezTo>
                  <a:cubicBezTo>
                    <a:pt x="10624" y="10724"/>
                    <a:pt x="10624" y="10724"/>
                    <a:pt x="10624" y="10724"/>
                  </a:cubicBezTo>
                  <a:cubicBezTo>
                    <a:pt x="10624" y="10726"/>
                    <a:pt x="10626" y="10731"/>
                    <a:pt x="10626" y="10733"/>
                  </a:cubicBezTo>
                  <a:cubicBezTo>
                    <a:pt x="10775" y="10811"/>
                    <a:pt x="10713" y="11195"/>
                    <a:pt x="10589" y="11239"/>
                  </a:cubicBezTo>
                  <a:cubicBezTo>
                    <a:pt x="10472" y="11747"/>
                    <a:pt x="10072" y="12186"/>
                    <a:pt x="9637" y="12186"/>
                  </a:cubicBezTo>
                  <a:close/>
                  <a:moveTo>
                    <a:pt x="926" y="11407"/>
                  </a:moveTo>
                  <a:lnTo>
                    <a:pt x="926" y="11407"/>
                  </a:lnTo>
                  <a:cubicBezTo>
                    <a:pt x="1000" y="11655"/>
                    <a:pt x="1131" y="11880"/>
                    <a:pt x="1303" y="12046"/>
                  </a:cubicBezTo>
                  <a:cubicBezTo>
                    <a:pt x="1504" y="12241"/>
                    <a:pt x="1752" y="12349"/>
                    <a:pt x="2000" y="12349"/>
                  </a:cubicBezTo>
                  <a:cubicBezTo>
                    <a:pt x="2474" y="12349"/>
                    <a:pt x="2936" y="11919"/>
                    <a:pt x="3094" y="11340"/>
                  </a:cubicBezTo>
                  <a:cubicBezTo>
                    <a:pt x="3186" y="11255"/>
                    <a:pt x="3230" y="11110"/>
                    <a:pt x="3237" y="10991"/>
                  </a:cubicBezTo>
                  <a:cubicBezTo>
                    <a:pt x="3246" y="10860"/>
                    <a:pt x="3219" y="10747"/>
                    <a:pt x="3157" y="10669"/>
                  </a:cubicBezTo>
                  <a:cubicBezTo>
                    <a:pt x="3145" y="10078"/>
                    <a:pt x="3035" y="9361"/>
                    <a:pt x="2002" y="9361"/>
                  </a:cubicBezTo>
                  <a:cubicBezTo>
                    <a:pt x="1000" y="9361"/>
                    <a:pt x="871" y="10011"/>
                    <a:pt x="858" y="10584"/>
                  </a:cubicBezTo>
                  <a:cubicBezTo>
                    <a:pt x="855" y="10607"/>
                    <a:pt x="853" y="10630"/>
                    <a:pt x="853" y="10653"/>
                  </a:cubicBezTo>
                  <a:cubicBezTo>
                    <a:pt x="782" y="10735"/>
                    <a:pt x="752" y="10873"/>
                    <a:pt x="770" y="11043"/>
                  </a:cubicBezTo>
                  <a:cubicBezTo>
                    <a:pt x="788" y="11214"/>
                    <a:pt x="846" y="11340"/>
                    <a:pt x="926" y="11407"/>
                  </a:cubicBezTo>
                  <a:close/>
                  <a:moveTo>
                    <a:pt x="1014" y="10733"/>
                  </a:moveTo>
                  <a:lnTo>
                    <a:pt x="1014" y="10733"/>
                  </a:lnTo>
                  <a:cubicBezTo>
                    <a:pt x="1014" y="10733"/>
                    <a:pt x="1218" y="10094"/>
                    <a:pt x="1743" y="10388"/>
                  </a:cubicBezTo>
                  <a:cubicBezTo>
                    <a:pt x="2173" y="10494"/>
                    <a:pt x="2276" y="10349"/>
                    <a:pt x="2481" y="10340"/>
                  </a:cubicBezTo>
                  <a:cubicBezTo>
                    <a:pt x="2685" y="10328"/>
                    <a:pt x="2881" y="10473"/>
                    <a:pt x="2881" y="10473"/>
                  </a:cubicBezTo>
                  <a:cubicBezTo>
                    <a:pt x="2906" y="10333"/>
                    <a:pt x="2906" y="10333"/>
                    <a:pt x="2906" y="10333"/>
                  </a:cubicBezTo>
                  <a:cubicBezTo>
                    <a:pt x="2957" y="10446"/>
                    <a:pt x="2986" y="10579"/>
                    <a:pt x="2986" y="10733"/>
                  </a:cubicBezTo>
                  <a:cubicBezTo>
                    <a:pt x="3138" y="10811"/>
                    <a:pt x="3076" y="11195"/>
                    <a:pt x="2952" y="11239"/>
                  </a:cubicBezTo>
                  <a:cubicBezTo>
                    <a:pt x="2832" y="11747"/>
                    <a:pt x="2435" y="12186"/>
                    <a:pt x="2000" y="12186"/>
                  </a:cubicBezTo>
                  <a:cubicBezTo>
                    <a:pt x="1568" y="12186"/>
                    <a:pt x="1189" y="11798"/>
                    <a:pt x="1067" y="11294"/>
                  </a:cubicBezTo>
                  <a:cubicBezTo>
                    <a:pt x="931" y="11283"/>
                    <a:pt x="867" y="10781"/>
                    <a:pt x="1014" y="10733"/>
                  </a:cubicBezTo>
                  <a:close/>
                  <a:moveTo>
                    <a:pt x="4000" y="13324"/>
                  </a:moveTo>
                  <a:lnTo>
                    <a:pt x="4000" y="13324"/>
                  </a:lnTo>
                  <a:cubicBezTo>
                    <a:pt x="4000" y="14124"/>
                    <a:pt x="3561" y="14322"/>
                    <a:pt x="2000" y="14322"/>
                  </a:cubicBezTo>
                  <a:cubicBezTo>
                    <a:pt x="365" y="14322"/>
                    <a:pt x="0" y="14087"/>
                    <a:pt x="0" y="13324"/>
                  </a:cubicBezTo>
                  <a:cubicBezTo>
                    <a:pt x="0" y="12959"/>
                    <a:pt x="611" y="12487"/>
                    <a:pt x="1276" y="12439"/>
                  </a:cubicBezTo>
                  <a:cubicBezTo>
                    <a:pt x="1370" y="12614"/>
                    <a:pt x="1391" y="12995"/>
                    <a:pt x="1814" y="13276"/>
                  </a:cubicBezTo>
                  <a:cubicBezTo>
                    <a:pt x="1885" y="12795"/>
                    <a:pt x="1885" y="12795"/>
                    <a:pt x="1885" y="12795"/>
                  </a:cubicBezTo>
                  <a:cubicBezTo>
                    <a:pt x="1807" y="12754"/>
                    <a:pt x="1756" y="12736"/>
                    <a:pt x="1756" y="12582"/>
                  </a:cubicBezTo>
                  <a:cubicBezTo>
                    <a:pt x="1756" y="12416"/>
                    <a:pt x="2244" y="12416"/>
                    <a:pt x="2244" y="12582"/>
                  </a:cubicBezTo>
                  <a:cubicBezTo>
                    <a:pt x="2244" y="12736"/>
                    <a:pt x="2191" y="12756"/>
                    <a:pt x="2113" y="12795"/>
                  </a:cubicBezTo>
                  <a:cubicBezTo>
                    <a:pt x="2198" y="13287"/>
                    <a:pt x="2198" y="13287"/>
                    <a:pt x="2198" y="13287"/>
                  </a:cubicBezTo>
                  <a:cubicBezTo>
                    <a:pt x="2635" y="13023"/>
                    <a:pt x="2674" y="12593"/>
                    <a:pt x="2729" y="12441"/>
                  </a:cubicBezTo>
                  <a:cubicBezTo>
                    <a:pt x="3375" y="12519"/>
                    <a:pt x="4000" y="12959"/>
                    <a:pt x="4000" y="13324"/>
                  </a:cubicBezTo>
                  <a:close/>
                  <a:moveTo>
                    <a:pt x="7961" y="3961"/>
                  </a:moveTo>
                  <a:lnTo>
                    <a:pt x="7961" y="3961"/>
                  </a:lnTo>
                  <a:cubicBezTo>
                    <a:pt x="7961" y="4761"/>
                    <a:pt x="7520" y="4961"/>
                    <a:pt x="5959" y="4961"/>
                  </a:cubicBezTo>
                  <a:cubicBezTo>
                    <a:pt x="4327" y="4961"/>
                    <a:pt x="3959" y="4725"/>
                    <a:pt x="3959" y="3961"/>
                  </a:cubicBezTo>
                  <a:cubicBezTo>
                    <a:pt x="3959" y="3596"/>
                    <a:pt x="4554" y="3090"/>
                    <a:pt x="5384" y="3076"/>
                  </a:cubicBezTo>
                  <a:cubicBezTo>
                    <a:pt x="5272" y="3283"/>
                    <a:pt x="5327" y="3520"/>
                    <a:pt x="5327" y="3520"/>
                  </a:cubicBezTo>
                  <a:cubicBezTo>
                    <a:pt x="5987" y="3253"/>
                    <a:pt x="5987" y="3253"/>
                    <a:pt x="5987" y="3253"/>
                  </a:cubicBezTo>
                  <a:cubicBezTo>
                    <a:pt x="6653" y="3520"/>
                    <a:pt x="6653" y="3520"/>
                    <a:pt x="6653" y="3520"/>
                  </a:cubicBezTo>
                  <a:cubicBezTo>
                    <a:pt x="6653" y="3520"/>
                    <a:pt x="6748" y="3203"/>
                    <a:pt x="6573" y="3076"/>
                  </a:cubicBezTo>
                  <a:cubicBezTo>
                    <a:pt x="7290" y="3078"/>
                    <a:pt x="7961" y="3598"/>
                    <a:pt x="7961" y="3961"/>
                  </a:cubicBezTo>
                  <a:close/>
                  <a:moveTo>
                    <a:pt x="4888" y="2044"/>
                  </a:moveTo>
                  <a:lnTo>
                    <a:pt x="4888" y="2044"/>
                  </a:lnTo>
                  <a:cubicBezTo>
                    <a:pt x="4959" y="2292"/>
                    <a:pt x="5090" y="2517"/>
                    <a:pt x="5262" y="2683"/>
                  </a:cubicBezTo>
                  <a:cubicBezTo>
                    <a:pt x="5462" y="2881"/>
                    <a:pt x="5711" y="2986"/>
                    <a:pt x="5959" y="2986"/>
                  </a:cubicBezTo>
                  <a:cubicBezTo>
                    <a:pt x="6433" y="2986"/>
                    <a:pt x="6895" y="2557"/>
                    <a:pt x="7056" y="1977"/>
                  </a:cubicBezTo>
                  <a:cubicBezTo>
                    <a:pt x="7145" y="1892"/>
                    <a:pt x="7189" y="1747"/>
                    <a:pt x="7198" y="1628"/>
                  </a:cubicBezTo>
                  <a:cubicBezTo>
                    <a:pt x="7207" y="1497"/>
                    <a:pt x="7178" y="1384"/>
                    <a:pt x="7115" y="1306"/>
                  </a:cubicBezTo>
                  <a:cubicBezTo>
                    <a:pt x="7106" y="715"/>
                    <a:pt x="6996" y="0"/>
                    <a:pt x="5964" y="0"/>
                  </a:cubicBezTo>
                  <a:cubicBezTo>
                    <a:pt x="4961" y="0"/>
                    <a:pt x="4833" y="648"/>
                    <a:pt x="4819" y="1221"/>
                  </a:cubicBezTo>
                  <a:cubicBezTo>
                    <a:pt x="4816" y="1244"/>
                    <a:pt x="4814" y="1267"/>
                    <a:pt x="4812" y="1290"/>
                  </a:cubicBezTo>
                  <a:cubicBezTo>
                    <a:pt x="4741" y="1372"/>
                    <a:pt x="4713" y="1510"/>
                    <a:pt x="4731" y="1683"/>
                  </a:cubicBezTo>
                  <a:cubicBezTo>
                    <a:pt x="4750" y="1851"/>
                    <a:pt x="4805" y="1977"/>
                    <a:pt x="4888" y="2044"/>
                  </a:cubicBezTo>
                  <a:close/>
                  <a:moveTo>
                    <a:pt x="4973" y="1370"/>
                  </a:moveTo>
                  <a:lnTo>
                    <a:pt x="4973" y="1370"/>
                  </a:lnTo>
                  <a:cubicBezTo>
                    <a:pt x="4973" y="1322"/>
                    <a:pt x="4977" y="1274"/>
                    <a:pt x="4982" y="1228"/>
                  </a:cubicBezTo>
                  <a:cubicBezTo>
                    <a:pt x="5118" y="1074"/>
                    <a:pt x="5302" y="828"/>
                    <a:pt x="5405" y="618"/>
                  </a:cubicBezTo>
                  <a:cubicBezTo>
                    <a:pt x="5925" y="662"/>
                    <a:pt x="6318" y="644"/>
                    <a:pt x="6543" y="623"/>
                  </a:cubicBezTo>
                  <a:cubicBezTo>
                    <a:pt x="6784" y="761"/>
                    <a:pt x="6945" y="1005"/>
                    <a:pt x="6945" y="1370"/>
                  </a:cubicBezTo>
                  <a:cubicBezTo>
                    <a:pt x="7097" y="1448"/>
                    <a:pt x="7035" y="1832"/>
                    <a:pt x="6911" y="1876"/>
                  </a:cubicBezTo>
                  <a:cubicBezTo>
                    <a:pt x="6791" y="2384"/>
                    <a:pt x="6394" y="2823"/>
                    <a:pt x="5959" y="2823"/>
                  </a:cubicBezTo>
                  <a:cubicBezTo>
                    <a:pt x="5529" y="2823"/>
                    <a:pt x="5147" y="2435"/>
                    <a:pt x="5026" y="1931"/>
                  </a:cubicBezTo>
                  <a:cubicBezTo>
                    <a:pt x="4890" y="1920"/>
                    <a:pt x="4828" y="1418"/>
                    <a:pt x="4973" y="1370"/>
                  </a:cubicBezTo>
                  <a:close/>
                  <a:moveTo>
                    <a:pt x="9966" y="7111"/>
                  </a:moveTo>
                  <a:lnTo>
                    <a:pt x="9966" y="7111"/>
                  </a:lnTo>
                  <a:cubicBezTo>
                    <a:pt x="9966" y="8639"/>
                    <a:pt x="9966" y="8639"/>
                    <a:pt x="9966" y="8639"/>
                  </a:cubicBezTo>
                  <a:cubicBezTo>
                    <a:pt x="9966" y="8742"/>
                    <a:pt x="9865" y="8825"/>
                    <a:pt x="9762" y="8825"/>
                  </a:cubicBezTo>
                  <a:cubicBezTo>
                    <a:pt x="9658" y="8825"/>
                    <a:pt x="9555" y="8742"/>
                    <a:pt x="9555" y="8639"/>
                  </a:cubicBezTo>
                  <a:cubicBezTo>
                    <a:pt x="9555" y="7521"/>
                    <a:pt x="9555" y="7521"/>
                    <a:pt x="9555" y="7521"/>
                  </a:cubicBezTo>
                  <a:cubicBezTo>
                    <a:pt x="2251" y="7521"/>
                    <a:pt x="2251" y="7521"/>
                    <a:pt x="2251" y="7521"/>
                  </a:cubicBezTo>
                  <a:cubicBezTo>
                    <a:pt x="2251" y="8639"/>
                    <a:pt x="2251" y="8639"/>
                    <a:pt x="2251" y="8639"/>
                  </a:cubicBezTo>
                  <a:cubicBezTo>
                    <a:pt x="2251" y="8742"/>
                    <a:pt x="2150" y="8825"/>
                    <a:pt x="2046" y="8825"/>
                  </a:cubicBezTo>
                  <a:cubicBezTo>
                    <a:pt x="1943" y="8825"/>
                    <a:pt x="1839" y="8742"/>
                    <a:pt x="1839" y="8639"/>
                  </a:cubicBezTo>
                  <a:cubicBezTo>
                    <a:pt x="1839" y="7111"/>
                    <a:pt x="1839" y="7111"/>
                    <a:pt x="1839" y="7111"/>
                  </a:cubicBezTo>
                  <a:cubicBezTo>
                    <a:pt x="5828" y="7111"/>
                    <a:pt x="5828" y="7111"/>
                    <a:pt x="5828" y="7111"/>
                  </a:cubicBezTo>
                  <a:cubicBezTo>
                    <a:pt x="5828" y="5644"/>
                    <a:pt x="5828" y="5644"/>
                    <a:pt x="5828" y="5644"/>
                  </a:cubicBezTo>
                  <a:cubicBezTo>
                    <a:pt x="5828" y="5541"/>
                    <a:pt x="5883" y="5456"/>
                    <a:pt x="5987" y="5456"/>
                  </a:cubicBezTo>
                  <a:cubicBezTo>
                    <a:pt x="6090" y="5456"/>
                    <a:pt x="6148" y="5541"/>
                    <a:pt x="6148" y="5644"/>
                  </a:cubicBezTo>
                  <a:cubicBezTo>
                    <a:pt x="6148" y="7111"/>
                    <a:pt x="6148" y="7111"/>
                    <a:pt x="6148" y="7111"/>
                  </a:cubicBezTo>
                  <a:lnTo>
                    <a:pt x="9966" y="7111"/>
                  </a:lnTo>
                  <a:close/>
                </a:path>
              </a:pathLst>
            </a:custGeom>
            <a:solidFill>
              <a:schemeClr val="bg1"/>
            </a:solidFill>
            <a:ln>
              <a:noFill/>
            </a:ln>
            <a:effectLst/>
          </p:spPr>
          <p:txBody>
            <a:bodyPr wrap="none" anchor="ctr"/>
            <a:lstStyle/>
            <a:p>
              <a:endParaRPr lang="en-US"/>
            </a:p>
          </p:txBody>
        </p:sp>
      </p:grpSp>
      <p:grpSp>
        <p:nvGrpSpPr>
          <p:cNvPr id="104" name="Group 103">
            <a:extLst>
              <a:ext uri="{FF2B5EF4-FFF2-40B4-BE49-F238E27FC236}">
                <a16:creationId xmlns:a16="http://schemas.microsoft.com/office/drawing/2014/main" id="{FFECBCBC-93F4-4B54-AB12-EB46F3575E33}"/>
              </a:ext>
            </a:extLst>
          </p:cNvPr>
          <p:cNvGrpSpPr>
            <a:grpSpLocks noChangeAspect="1"/>
          </p:cNvGrpSpPr>
          <p:nvPr/>
        </p:nvGrpSpPr>
        <p:grpSpPr>
          <a:xfrm>
            <a:off x="8013521" y="904394"/>
            <a:ext cx="1633525" cy="1633525"/>
            <a:chOff x="457200" y="4219676"/>
            <a:chExt cx="967850" cy="967850"/>
          </a:xfrm>
        </p:grpSpPr>
        <p:sp>
          <p:nvSpPr>
            <p:cNvPr id="105" name="Oval 104">
              <a:extLst>
                <a:ext uri="{FF2B5EF4-FFF2-40B4-BE49-F238E27FC236}">
                  <a16:creationId xmlns:a16="http://schemas.microsoft.com/office/drawing/2014/main" id="{1739246D-EB18-49D4-903B-E90322CE0214}"/>
                </a:ext>
              </a:extLst>
            </p:cNvPr>
            <p:cNvSpPr/>
            <p:nvPr/>
          </p:nvSpPr>
          <p:spPr>
            <a:xfrm>
              <a:off x="457200" y="4219676"/>
              <a:ext cx="967850" cy="967850"/>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grpSp>
          <p:nvGrpSpPr>
            <p:cNvPr id="106" name="Group 105">
              <a:extLst>
                <a:ext uri="{FF2B5EF4-FFF2-40B4-BE49-F238E27FC236}">
                  <a16:creationId xmlns:a16="http://schemas.microsoft.com/office/drawing/2014/main" id="{ABF805A7-F92D-4771-8DE3-8ABDDB34231C}"/>
                </a:ext>
              </a:extLst>
            </p:cNvPr>
            <p:cNvGrpSpPr/>
            <p:nvPr/>
          </p:nvGrpSpPr>
          <p:grpSpPr>
            <a:xfrm rot="1800000">
              <a:off x="595125" y="4530402"/>
              <a:ext cx="711050" cy="346398"/>
              <a:chOff x="93663" y="1395413"/>
              <a:chExt cx="10079037" cy="4910137"/>
            </a:xfrm>
            <a:solidFill>
              <a:schemeClr val="bg1"/>
            </a:solidFill>
          </p:grpSpPr>
          <p:sp>
            <p:nvSpPr>
              <p:cNvPr id="107" name="Freeform 1">
                <a:extLst>
                  <a:ext uri="{FF2B5EF4-FFF2-40B4-BE49-F238E27FC236}">
                    <a16:creationId xmlns:a16="http://schemas.microsoft.com/office/drawing/2014/main" id="{D52BA3D4-0136-46F9-AD83-B565B838B679}"/>
                  </a:ext>
                </a:extLst>
              </p:cNvPr>
              <p:cNvSpPr>
                <a:spLocks noChangeArrowheads="1"/>
              </p:cNvSpPr>
              <p:nvPr/>
            </p:nvSpPr>
            <p:spPr bwMode="auto">
              <a:xfrm>
                <a:off x="93663" y="1395413"/>
                <a:ext cx="10079037" cy="4910137"/>
              </a:xfrm>
              <a:custGeom>
                <a:avLst/>
                <a:gdLst>
                  <a:gd name="T0" fmla="*/ 26424 w 27999"/>
                  <a:gd name="T1" fmla="*/ 5223 h 13641"/>
                  <a:gd name="T2" fmla="*/ 26424 w 27999"/>
                  <a:gd name="T3" fmla="*/ 5223 h 13641"/>
                  <a:gd name="T4" fmla="*/ 13427 w 27999"/>
                  <a:gd name="T5" fmla="*/ 5223 h 13641"/>
                  <a:gd name="T6" fmla="*/ 11615 w 27999"/>
                  <a:gd name="T7" fmla="*/ 2003 h 13641"/>
                  <a:gd name="T8" fmla="*/ 6798 w 27999"/>
                  <a:gd name="T9" fmla="*/ 0 h 13641"/>
                  <a:gd name="T10" fmla="*/ 1980 w 27999"/>
                  <a:gd name="T11" fmla="*/ 2003 h 13641"/>
                  <a:gd name="T12" fmla="*/ 0 w 27999"/>
                  <a:gd name="T13" fmla="*/ 6821 h 13641"/>
                  <a:gd name="T14" fmla="*/ 1980 w 27999"/>
                  <a:gd name="T15" fmla="*/ 11637 h 13641"/>
                  <a:gd name="T16" fmla="*/ 6798 w 27999"/>
                  <a:gd name="T17" fmla="*/ 13640 h 13641"/>
                  <a:gd name="T18" fmla="*/ 11615 w 27999"/>
                  <a:gd name="T19" fmla="*/ 11637 h 13641"/>
                  <a:gd name="T20" fmla="*/ 13427 w 27999"/>
                  <a:gd name="T21" fmla="*/ 8394 h 13641"/>
                  <a:gd name="T22" fmla="*/ 19603 w 27999"/>
                  <a:gd name="T23" fmla="*/ 8394 h 13641"/>
                  <a:gd name="T24" fmla="*/ 19603 w 27999"/>
                  <a:gd name="T25" fmla="*/ 10588 h 13641"/>
                  <a:gd name="T26" fmla="*/ 20867 w 27999"/>
                  <a:gd name="T27" fmla="*/ 11851 h 13641"/>
                  <a:gd name="T28" fmla="*/ 22131 w 27999"/>
                  <a:gd name="T29" fmla="*/ 10588 h 13641"/>
                  <a:gd name="T30" fmla="*/ 22131 w 27999"/>
                  <a:gd name="T31" fmla="*/ 8394 h 13641"/>
                  <a:gd name="T32" fmla="*/ 23038 w 27999"/>
                  <a:gd name="T33" fmla="*/ 8394 h 13641"/>
                  <a:gd name="T34" fmla="*/ 23038 w 27999"/>
                  <a:gd name="T35" fmla="*/ 10134 h 13641"/>
                  <a:gd name="T36" fmla="*/ 24301 w 27999"/>
                  <a:gd name="T37" fmla="*/ 11399 h 13641"/>
                  <a:gd name="T38" fmla="*/ 25565 w 27999"/>
                  <a:gd name="T39" fmla="*/ 10134 h 13641"/>
                  <a:gd name="T40" fmla="*/ 25565 w 27999"/>
                  <a:gd name="T41" fmla="*/ 8394 h 13641"/>
                  <a:gd name="T42" fmla="*/ 26424 w 27999"/>
                  <a:gd name="T43" fmla="*/ 8394 h 13641"/>
                  <a:gd name="T44" fmla="*/ 27998 w 27999"/>
                  <a:gd name="T45" fmla="*/ 6797 h 13641"/>
                  <a:gd name="T46" fmla="*/ 26424 w 27999"/>
                  <a:gd name="T47" fmla="*/ 5223 h 13641"/>
                  <a:gd name="T48" fmla="*/ 6798 w 27999"/>
                  <a:gd name="T49" fmla="*/ 11732 h 13641"/>
                  <a:gd name="T50" fmla="*/ 6798 w 27999"/>
                  <a:gd name="T51" fmla="*/ 11732 h 13641"/>
                  <a:gd name="T52" fmla="*/ 1908 w 27999"/>
                  <a:gd name="T53" fmla="*/ 6821 h 13641"/>
                  <a:gd name="T54" fmla="*/ 6798 w 27999"/>
                  <a:gd name="T55" fmla="*/ 1932 h 13641"/>
                  <a:gd name="T56" fmla="*/ 11710 w 27999"/>
                  <a:gd name="T57" fmla="*/ 6821 h 13641"/>
                  <a:gd name="T58" fmla="*/ 6798 w 27999"/>
                  <a:gd name="T59" fmla="*/ 11732 h 13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999" h="13641">
                    <a:moveTo>
                      <a:pt x="26424" y="5223"/>
                    </a:moveTo>
                    <a:lnTo>
                      <a:pt x="26424" y="5223"/>
                    </a:lnTo>
                    <a:cubicBezTo>
                      <a:pt x="13427" y="5223"/>
                      <a:pt x="13427" y="5223"/>
                      <a:pt x="13427" y="5223"/>
                    </a:cubicBezTo>
                    <a:cubicBezTo>
                      <a:pt x="13141" y="4007"/>
                      <a:pt x="12521" y="2910"/>
                      <a:pt x="11615" y="2003"/>
                    </a:cubicBezTo>
                    <a:cubicBezTo>
                      <a:pt x="10327" y="716"/>
                      <a:pt x="8610" y="0"/>
                      <a:pt x="6798" y="0"/>
                    </a:cubicBezTo>
                    <a:cubicBezTo>
                      <a:pt x="4985" y="0"/>
                      <a:pt x="3268" y="716"/>
                      <a:pt x="1980" y="2003"/>
                    </a:cubicBezTo>
                    <a:cubicBezTo>
                      <a:pt x="692" y="3291"/>
                      <a:pt x="0" y="5009"/>
                      <a:pt x="0" y="6821"/>
                    </a:cubicBezTo>
                    <a:cubicBezTo>
                      <a:pt x="0" y="8656"/>
                      <a:pt x="692" y="10350"/>
                      <a:pt x="1980" y="11637"/>
                    </a:cubicBezTo>
                    <a:cubicBezTo>
                      <a:pt x="3268" y="12925"/>
                      <a:pt x="4985" y="13640"/>
                      <a:pt x="6798" y="13640"/>
                    </a:cubicBezTo>
                    <a:cubicBezTo>
                      <a:pt x="8610" y="13640"/>
                      <a:pt x="10327" y="12925"/>
                      <a:pt x="11615" y="11637"/>
                    </a:cubicBezTo>
                    <a:cubicBezTo>
                      <a:pt x="12521" y="10731"/>
                      <a:pt x="13141" y="9610"/>
                      <a:pt x="13427" y="8394"/>
                    </a:cubicBezTo>
                    <a:cubicBezTo>
                      <a:pt x="19603" y="8394"/>
                      <a:pt x="19603" y="8394"/>
                      <a:pt x="19603" y="8394"/>
                    </a:cubicBezTo>
                    <a:cubicBezTo>
                      <a:pt x="19603" y="10588"/>
                      <a:pt x="19603" y="10588"/>
                      <a:pt x="19603" y="10588"/>
                    </a:cubicBezTo>
                    <a:cubicBezTo>
                      <a:pt x="19603" y="11279"/>
                      <a:pt x="20176" y="11851"/>
                      <a:pt x="20867" y="11851"/>
                    </a:cubicBezTo>
                    <a:cubicBezTo>
                      <a:pt x="21559" y="11851"/>
                      <a:pt x="22131" y="11279"/>
                      <a:pt x="22131" y="10588"/>
                    </a:cubicBezTo>
                    <a:cubicBezTo>
                      <a:pt x="22131" y="8394"/>
                      <a:pt x="22131" y="8394"/>
                      <a:pt x="22131" y="8394"/>
                    </a:cubicBezTo>
                    <a:cubicBezTo>
                      <a:pt x="23038" y="8394"/>
                      <a:pt x="23038" y="8394"/>
                      <a:pt x="23038" y="8394"/>
                    </a:cubicBezTo>
                    <a:cubicBezTo>
                      <a:pt x="23038" y="10134"/>
                      <a:pt x="23038" y="10134"/>
                      <a:pt x="23038" y="10134"/>
                    </a:cubicBezTo>
                    <a:cubicBezTo>
                      <a:pt x="23038" y="10850"/>
                      <a:pt x="23610" y="11399"/>
                      <a:pt x="24301" y="11399"/>
                    </a:cubicBezTo>
                    <a:cubicBezTo>
                      <a:pt x="24993" y="11399"/>
                      <a:pt x="25565" y="10850"/>
                      <a:pt x="25565" y="10134"/>
                    </a:cubicBezTo>
                    <a:cubicBezTo>
                      <a:pt x="25565" y="8394"/>
                      <a:pt x="25565" y="8394"/>
                      <a:pt x="25565" y="8394"/>
                    </a:cubicBezTo>
                    <a:cubicBezTo>
                      <a:pt x="26424" y="8394"/>
                      <a:pt x="26424" y="8394"/>
                      <a:pt x="26424" y="8394"/>
                    </a:cubicBezTo>
                    <a:cubicBezTo>
                      <a:pt x="27282" y="8394"/>
                      <a:pt x="27998" y="7679"/>
                      <a:pt x="27998" y="6797"/>
                    </a:cubicBezTo>
                    <a:cubicBezTo>
                      <a:pt x="27998" y="5938"/>
                      <a:pt x="27282" y="5223"/>
                      <a:pt x="26424" y="5223"/>
                    </a:cubicBezTo>
                    <a:close/>
                    <a:moveTo>
                      <a:pt x="6798" y="11732"/>
                    </a:moveTo>
                    <a:lnTo>
                      <a:pt x="6798" y="11732"/>
                    </a:lnTo>
                    <a:cubicBezTo>
                      <a:pt x="4102" y="11732"/>
                      <a:pt x="1908" y="9538"/>
                      <a:pt x="1908" y="6821"/>
                    </a:cubicBezTo>
                    <a:cubicBezTo>
                      <a:pt x="1908" y="4126"/>
                      <a:pt x="4102" y="1932"/>
                      <a:pt x="6798" y="1932"/>
                    </a:cubicBezTo>
                    <a:cubicBezTo>
                      <a:pt x="9516" y="1932"/>
                      <a:pt x="11710" y="4126"/>
                      <a:pt x="11710" y="6821"/>
                    </a:cubicBezTo>
                    <a:cubicBezTo>
                      <a:pt x="11710" y="9538"/>
                      <a:pt x="9516" y="11732"/>
                      <a:pt x="6798" y="11732"/>
                    </a:cubicBezTo>
                    <a:close/>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08" name="Freeform 2">
                <a:extLst>
                  <a:ext uri="{FF2B5EF4-FFF2-40B4-BE49-F238E27FC236}">
                    <a16:creationId xmlns:a16="http://schemas.microsoft.com/office/drawing/2014/main" id="{AE03203F-B4A5-4C9A-BB50-590A7D8548B6}"/>
                  </a:ext>
                </a:extLst>
              </p:cNvPr>
              <p:cNvSpPr>
                <a:spLocks noChangeArrowheads="1"/>
              </p:cNvSpPr>
              <p:nvPr/>
            </p:nvSpPr>
            <p:spPr bwMode="auto">
              <a:xfrm rot="19800000">
                <a:off x="1355719" y="2673351"/>
                <a:ext cx="2370136" cy="2360607"/>
              </a:xfrm>
              <a:custGeom>
                <a:avLst/>
                <a:gdLst>
                  <a:gd name="T0" fmla="*/ 334 w 6583"/>
                  <a:gd name="T1" fmla="*/ 4245 h 6559"/>
                  <a:gd name="T2" fmla="*/ 334 w 6583"/>
                  <a:gd name="T3" fmla="*/ 4245 h 6559"/>
                  <a:gd name="T4" fmla="*/ 1932 w 6583"/>
                  <a:gd name="T5" fmla="*/ 4245 h 6559"/>
                  <a:gd name="T6" fmla="*/ 2266 w 6583"/>
                  <a:gd name="T7" fmla="*/ 4578 h 6559"/>
                  <a:gd name="T8" fmla="*/ 2266 w 6583"/>
                  <a:gd name="T9" fmla="*/ 6200 h 6559"/>
                  <a:gd name="T10" fmla="*/ 2599 w 6583"/>
                  <a:gd name="T11" fmla="*/ 6558 h 6559"/>
                  <a:gd name="T12" fmla="*/ 2671 w 6583"/>
                  <a:gd name="T13" fmla="*/ 6558 h 6559"/>
                  <a:gd name="T14" fmla="*/ 3911 w 6583"/>
                  <a:gd name="T15" fmla="*/ 6558 h 6559"/>
                  <a:gd name="T16" fmla="*/ 4293 w 6583"/>
                  <a:gd name="T17" fmla="*/ 6176 h 6559"/>
                  <a:gd name="T18" fmla="*/ 4293 w 6583"/>
                  <a:gd name="T19" fmla="*/ 6104 h 6559"/>
                  <a:gd name="T20" fmla="*/ 4293 w 6583"/>
                  <a:gd name="T21" fmla="*/ 4817 h 6559"/>
                  <a:gd name="T22" fmla="*/ 4293 w 6583"/>
                  <a:gd name="T23" fmla="*/ 4650 h 6559"/>
                  <a:gd name="T24" fmla="*/ 4722 w 6583"/>
                  <a:gd name="T25" fmla="*/ 4245 h 6559"/>
                  <a:gd name="T26" fmla="*/ 6224 w 6583"/>
                  <a:gd name="T27" fmla="*/ 4245 h 6559"/>
                  <a:gd name="T28" fmla="*/ 6582 w 6583"/>
                  <a:gd name="T29" fmla="*/ 3863 h 6559"/>
                  <a:gd name="T30" fmla="*/ 6582 w 6583"/>
                  <a:gd name="T31" fmla="*/ 2648 h 6559"/>
                  <a:gd name="T32" fmla="*/ 6224 w 6583"/>
                  <a:gd name="T33" fmla="*/ 2290 h 6559"/>
                  <a:gd name="T34" fmla="*/ 4651 w 6583"/>
                  <a:gd name="T35" fmla="*/ 2290 h 6559"/>
                  <a:gd name="T36" fmla="*/ 4293 w 6583"/>
                  <a:gd name="T37" fmla="*/ 1932 h 6559"/>
                  <a:gd name="T38" fmla="*/ 4293 w 6583"/>
                  <a:gd name="T39" fmla="*/ 1884 h 6559"/>
                  <a:gd name="T40" fmla="*/ 4293 w 6583"/>
                  <a:gd name="T41" fmla="*/ 358 h 6559"/>
                  <a:gd name="T42" fmla="*/ 4293 w 6583"/>
                  <a:gd name="T43" fmla="*/ 358 h 6559"/>
                  <a:gd name="T44" fmla="*/ 3935 w 6583"/>
                  <a:gd name="T45" fmla="*/ 0 h 6559"/>
                  <a:gd name="T46" fmla="*/ 2647 w 6583"/>
                  <a:gd name="T47" fmla="*/ 0 h 6559"/>
                  <a:gd name="T48" fmla="*/ 2266 w 6583"/>
                  <a:gd name="T49" fmla="*/ 406 h 6559"/>
                  <a:gd name="T50" fmla="*/ 2266 w 6583"/>
                  <a:gd name="T51" fmla="*/ 1908 h 6559"/>
                  <a:gd name="T52" fmla="*/ 1884 w 6583"/>
                  <a:gd name="T53" fmla="*/ 2290 h 6559"/>
                  <a:gd name="T54" fmla="*/ 358 w 6583"/>
                  <a:gd name="T55" fmla="*/ 2290 h 6559"/>
                  <a:gd name="T56" fmla="*/ 0 w 6583"/>
                  <a:gd name="T57" fmla="*/ 2648 h 6559"/>
                  <a:gd name="T58" fmla="*/ 0 w 6583"/>
                  <a:gd name="T59" fmla="*/ 3910 h 6559"/>
                  <a:gd name="T60" fmla="*/ 334 w 6583"/>
                  <a:gd name="T61" fmla="*/ 4245 h 6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583" h="6559">
                    <a:moveTo>
                      <a:pt x="334" y="4245"/>
                    </a:moveTo>
                    <a:lnTo>
                      <a:pt x="334" y="4245"/>
                    </a:lnTo>
                    <a:cubicBezTo>
                      <a:pt x="1932" y="4245"/>
                      <a:pt x="1932" y="4245"/>
                      <a:pt x="1932" y="4245"/>
                    </a:cubicBezTo>
                    <a:cubicBezTo>
                      <a:pt x="2099" y="4245"/>
                      <a:pt x="2266" y="4387"/>
                      <a:pt x="2266" y="4578"/>
                    </a:cubicBezTo>
                    <a:cubicBezTo>
                      <a:pt x="2266" y="6200"/>
                      <a:pt x="2266" y="6200"/>
                      <a:pt x="2266" y="6200"/>
                    </a:cubicBezTo>
                    <a:cubicBezTo>
                      <a:pt x="2266" y="6391"/>
                      <a:pt x="2409" y="6558"/>
                      <a:pt x="2599" y="6558"/>
                    </a:cubicBezTo>
                    <a:cubicBezTo>
                      <a:pt x="2671" y="6558"/>
                      <a:pt x="2671" y="6558"/>
                      <a:pt x="2671" y="6558"/>
                    </a:cubicBezTo>
                    <a:cubicBezTo>
                      <a:pt x="3911" y="6558"/>
                      <a:pt x="3911" y="6558"/>
                      <a:pt x="3911" y="6558"/>
                    </a:cubicBezTo>
                    <a:cubicBezTo>
                      <a:pt x="4126" y="6558"/>
                      <a:pt x="4293" y="6391"/>
                      <a:pt x="4293" y="6176"/>
                    </a:cubicBezTo>
                    <a:cubicBezTo>
                      <a:pt x="4293" y="6104"/>
                      <a:pt x="4293" y="6104"/>
                      <a:pt x="4293" y="6104"/>
                    </a:cubicBezTo>
                    <a:cubicBezTo>
                      <a:pt x="4293" y="4817"/>
                      <a:pt x="4293" y="4817"/>
                      <a:pt x="4293" y="4817"/>
                    </a:cubicBezTo>
                    <a:cubicBezTo>
                      <a:pt x="4293" y="4650"/>
                      <a:pt x="4293" y="4650"/>
                      <a:pt x="4293" y="4650"/>
                    </a:cubicBezTo>
                    <a:cubicBezTo>
                      <a:pt x="4293" y="4412"/>
                      <a:pt x="4484" y="4245"/>
                      <a:pt x="4722" y="4245"/>
                    </a:cubicBezTo>
                    <a:cubicBezTo>
                      <a:pt x="6224" y="4245"/>
                      <a:pt x="6224" y="4245"/>
                      <a:pt x="6224" y="4245"/>
                    </a:cubicBezTo>
                    <a:cubicBezTo>
                      <a:pt x="6415" y="4245"/>
                      <a:pt x="6582" y="4077"/>
                      <a:pt x="6582" y="3863"/>
                    </a:cubicBezTo>
                    <a:cubicBezTo>
                      <a:pt x="6582" y="2648"/>
                      <a:pt x="6582" y="2648"/>
                      <a:pt x="6582" y="2648"/>
                    </a:cubicBezTo>
                    <a:cubicBezTo>
                      <a:pt x="6582" y="2457"/>
                      <a:pt x="6415" y="2290"/>
                      <a:pt x="6224" y="2290"/>
                    </a:cubicBezTo>
                    <a:cubicBezTo>
                      <a:pt x="4651" y="2290"/>
                      <a:pt x="4651" y="2290"/>
                      <a:pt x="4651" y="2290"/>
                    </a:cubicBezTo>
                    <a:cubicBezTo>
                      <a:pt x="4460" y="2290"/>
                      <a:pt x="4293" y="2123"/>
                      <a:pt x="4293" y="1932"/>
                    </a:cubicBezTo>
                    <a:cubicBezTo>
                      <a:pt x="4293" y="1884"/>
                      <a:pt x="4293" y="1884"/>
                      <a:pt x="4293" y="1884"/>
                    </a:cubicBezTo>
                    <a:cubicBezTo>
                      <a:pt x="4293" y="358"/>
                      <a:pt x="4293" y="358"/>
                      <a:pt x="4293" y="358"/>
                    </a:cubicBezTo>
                    <a:lnTo>
                      <a:pt x="4293" y="358"/>
                    </a:lnTo>
                    <a:cubicBezTo>
                      <a:pt x="4293" y="167"/>
                      <a:pt x="4150" y="0"/>
                      <a:pt x="3935" y="0"/>
                    </a:cubicBezTo>
                    <a:cubicBezTo>
                      <a:pt x="2647" y="0"/>
                      <a:pt x="2647" y="0"/>
                      <a:pt x="2647" y="0"/>
                    </a:cubicBezTo>
                    <a:cubicBezTo>
                      <a:pt x="2433" y="0"/>
                      <a:pt x="2266" y="191"/>
                      <a:pt x="2266" y="406"/>
                    </a:cubicBezTo>
                    <a:cubicBezTo>
                      <a:pt x="2266" y="1908"/>
                      <a:pt x="2266" y="1908"/>
                      <a:pt x="2266" y="1908"/>
                    </a:cubicBezTo>
                    <a:cubicBezTo>
                      <a:pt x="2266" y="2123"/>
                      <a:pt x="2099" y="2290"/>
                      <a:pt x="1884" y="2290"/>
                    </a:cubicBezTo>
                    <a:cubicBezTo>
                      <a:pt x="358" y="2290"/>
                      <a:pt x="358" y="2290"/>
                      <a:pt x="358" y="2290"/>
                    </a:cubicBezTo>
                    <a:cubicBezTo>
                      <a:pt x="167" y="2290"/>
                      <a:pt x="0" y="2457"/>
                      <a:pt x="0" y="2648"/>
                    </a:cubicBezTo>
                    <a:cubicBezTo>
                      <a:pt x="0" y="3910"/>
                      <a:pt x="0" y="3910"/>
                      <a:pt x="0" y="3910"/>
                    </a:cubicBezTo>
                    <a:cubicBezTo>
                      <a:pt x="0" y="4101"/>
                      <a:pt x="143" y="4245"/>
                      <a:pt x="334" y="4245"/>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spTree>
    <p:extLst>
      <p:ext uri="{BB962C8B-B14F-4D97-AF65-F5344CB8AC3E}">
        <p14:creationId xmlns:p14="http://schemas.microsoft.com/office/powerpoint/2010/main" val="117883777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799" y="111379"/>
            <a:ext cx="10515600" cy="730430"/>
          </a:xfrm>
        </p:spPr>
        <p:txBody>
          <a:bodyPr/>
          <a:lstStyle/>
          <a:p>
            <a:r>
              <a:rPr lang="en-US" dirty="0"/>
              <a:t>PCMH Standards</a:t>
            </a:r>
          </a:p>
        </p:txBody>
      </p:sp>
      <p:sp>
        <p:nvSpPr>
          <p:cNvPr id="5" name="Text Placeholder 4"/>
          <p:cNvSpPr>
            <a:spLocks noGrp="1"/>
          </p:cNvSpPr>
          <p:nvPr>
            <p:ph type="body" sz="quarter" idx="13"/>
          </p:nvPr>
        </p:nvSpPr>
        <p:spPr/>
        <p:txBody>
          <a:bodyPr>
            <a:normAutofit fontScale="92500" lnSpcReduction="10000"/>
          </a:bodyPr>
          <a:lstStyle/>
          <a:p>
            <a:r>
              <a:rPr lang="en-US"/>
              <a:t>Concepts</a:t>
            </a:r>
          </a:p>
        </p:txBody>
      </p:sp>
      <p:sp>
        <p:nvSpPr>
          <p:cNvPr id="123" name="Slide Number Placeholder 3"/>
          <p:cNvSpPr>
            <a:spLocks noGrp="1"/>
          </p:cNvSpPr>
          <p:nvPr>
            <p:ph type="sldNum" sz="quarter" idx="12"/>
          </p:nvPr>
        </p:nvSpPr>
        <p:spPr>
          <a:xfrm>
            <a:off x="10689082" y="6437581"/>
            <a:ext cx="539751" cy="168756"/>
          </a:xfrm>
        </p:spPr>
        <p:txBody>
          <a:bodyPr/>
          <a:lstStyle/>
          <a:p>
            <a:pPr>
              <a:defRPr/>
            </a:pPr>
            <a:fld id="{5B9A96B2-702C-084E-9060-05751DBF82B0}" type="slidenum">
              <a:rPr lang="en-US" kern="0"/>
              <a:pPr>
                <a:defRPr/>
              </a:pPr>
              <a:t>13</a:t>
            </a:fld>
            <a:endParaRPr lang="en-US" sz="1800" kern="0" dirty="0"/>
          </a:p>
        </p:txBody>
      </p:sp>
      <p:grpSp>
        <p:nvGrpSpPr>
          <p:cNvPr id="124" name="Group 123"/>
          <p:cNvGrpSpPr/>
          <p:nvPr/>
        </p:nvGrpSpPr>
        <p:grpSpPr>
          <a:xfrm>
            <a:off x="7477456" y="1334076"/>
            <a:ext cx="1726523" cy="4995458"/>
            <a:chOff x="6001171" y="1342663"/>
            <a:chExt cx="1726523" cy="4995458"/>
          </a:xfrm>
        </p:grpSpPr>
        <p:grpSp>
          <p:nvGrpSpPr>
            <p:cNvPr id="129" name="Group 128"/>
            <p:cNvGrpSpPr/>
            <p:nvPr/>
          </p:nvGrpSpPr>
          <p:grpSpPr>
            <a:xfrm>
              <a:off x="7067726" y="1558373"/>
              <a:ext cx="659968" cy="678221"/>
              <a:chOff x="254000" y="304800"/>
              <a:chExt cx="746125" cy="766763"/>
            </a:xfrm>
            <a:solidFill>
              <a:schemeClr val="bg1"/>
            </a:solidFill>
          </p:grpSpPr>
          <p:sp>
            <p:nvSpPr>
              <p:cNvPr id="130" name="AutoShape 1"/>
              <p:cNvSpPr>
                <a:spLocks/>
              </p:cNvSpPr>
              <p:nvPr/>
            </p:nvSpPr>
            <p:spPr bwMode="auto">
              <a:xfrm>
                <a:off x="254000" y="304800"/>
                <a:ext cx="746125" cy="646113"/>
              </a:xfrm>
              <a:custGeom>
                <a:avLst/>
                <a:gdLst/>
                <a:ahLst/>
                <a:cxnLst/>
                <a:rect l="0" t="0" r="r" b="b"/>
                <a:pathLst>
                  <a:path w="21595" h="21600">
                    <a:moveTo>
                      <a:pt x="16665" y="2427"/>
                    </a:moveTo>
                    <a:cubicBezTo>
                      <a:pt x="16768" y="5406"/>
                      <a:pt x="16254" y="8210"/>
                      <a:pt x="15217" y="10922"/>
                    </a:cubicBezTo>
                    <a:cubicBezTo>
                      <a:pt x="15333" y="10922"/>
                      <a:pt x="15390" y="10931"/>
                      <a:pt x="15444" y="10920"/>
                    </a:cubicBezTo>
                    <a:cubicBezTo>
                      <a:pt x="15514" y="10905"/>
                      <a:pt x="15585" y="10882"/>
                      <a:pt x="15650" y="10847"/>
                    </a:cubicBezTo>
                    <a:cubicBezTo>
                      <a:pt x="16669" y="10295"/>
                      <a:pt x="17609" y="9584"/>
                      <a:pt x="18278" y="8541"/>
                    </a:cubicBezTo>
                    <a:cubicBezTo>
                      <a:pt x="19430" y="6745"/>
                      <a:pt x="19794" y="4618"/>
                      <a:pt x="20036" y="2427"/>
                    </a:cubicBezTo>
                    <a:cubicBezTo>
                      <a:pt x="18916" y="2427"/>
                      <a:pt x="17822" y="2427"/>
                      <a:pt x="16665" y="2427"/>
                    </a:cubicBezTo>
                    <a:close/>
                    <a:moveTo>
                      <a:pt x="6247" y="10990"/>
                    </a:moveTo>
                    <a:cubicBezTo>
                      <a:pt x="5270" y="8203"/>
                      <a:pt x="4778" y="5394"/>
                      <a:pt x="4864" y="2455"/>
                    </a:cubicBezTo>
                    <a:cubicBezTo>
                      <a:pt x="3720" y="2455"/>
                      <a:pt x="2631" y="2455"/>
                      <a:pt x="1430" y="2455"/>
                    </a:cubicBezTo>
                    <a:cubicBezTo>
                      <a:pt x="1669" y="3644"/>
                      <a:pt x="1870" y="4781"/>
                      <a:pt x="2130" y="5900"/>
                    </a:cubicBezTo>
                    <a:cubicBezTo>
                      <a:pt x="2615" y="7991"/>
                      <a:pt x="3740" y="9514"/>
                      <a:pt x="5367" y="10554"/>
                    </a:cubicBezTo>
                    <a:cubicBezTo>
                      <a:pt x="5645" y="10732"/>
                      <a:pt x="5953" y="10847"/>
                      <a:pt x="6247" y="10990"/>
                    </a:cubicBezTo>
                    <a:close/>
                    <a:moveTo>
                      <a:pt x="16671" y="0"/>
                    </a:moveTo>
                    <a:cubicBezTo>
                      <a:pt x="16671" y="248"/>
                      <a:pt x="16671" y="495"/>
                      <a:pt x="16671" y="796"/>
                    </a:cubicBezTo>
                    <a:cubicBezTo>
                      <a:pt x="18296" y="796"/>
                      <a:pt x="19893" y="796"/>
                      <a:pt x="21595" y="796"/>
                    </a:cubicBezTo>
                    <a:cubicBezTo>
                      <a:pt x="21486" y="1863"/>
                      <a:pt x="21449" y="2882"/>
                      <a:pt x="21265" y="3864"/>
                    </a:cubicBezTo>
                    <a:cubicBezTo>
                      <a:pt x="21031" y="5112"/>
                      <a:pt x="20743" y="6359"/>
                      <a:pt x="20360" y="7556"/>
                    </a:cubicBezTo>
                    <a:cubicBezTo>
                      <a:pt x="19741" y="9497"/>
                      <a:pt x="18608" y="10946"/>
                      <a:pt x="16951" y="11812"/>
                    </a:cubicBezTo>
                    <a:cubicBezTo>
                      <a:pt x="16425" y="12087"/>
                      <a:pt x="15915" y="12404"/>
                      <a:pt x="15387" y="12675"/>
                    </a:cubicBezTo>
                    <a:cubicBezTo>
                      <a:pt x="14532" y="13115"/>
                      <a:pt x="13681" y="13525"/>
                      <a:pt x="13032" y="14378"/>
                    </a:cubicBezTo>
                    <a:cubicBezTo>
                      <a:pt x="12730" y="14775"/>
                      <a:pt x="12256" y="14998"/>
                      <a:pt x="11826" y="15326"/>
                    </a:cubicBezTo>
                    <a:cubicBezTo>
                      <a:pt x="11826" y="16659"/>
                      <a:pt x="11785" y="18061"/>
                      <a:pt x="11839" y="19459"/>
                    </a:cubicBezTo>
                    <a:cubicBezTo>
                      <a:pt x="11881" y="20576"/>
                      <a:pt x="12532" y="21199"/>
                      <a:pt x="13512" y="21600"/>
                    </a:cubicBezTo>
                    <a:cubicBezTo>
                      <a:pt x="11644" y="21600"/>
                      <a:pt x="9894" y="21600"/>
                      <a:pt x="8087" y="21600"/>
                    </a:cubicBezTo>
                    <a:cubicBezTo>
                      <a:pt x="8288" y="21491"/>
                      <a:pt x="8452" y="21411"/>
                      <a:pt x="8609" y="21315"/>
                    </a:cubicBezTo>
                    <a:cubicBezTo>
                      <a:pt x="9256" y="20919"/>
                      <a:pt x="9676" y="20306"/>
                      <a:pt x="9699" y="19458"/>
                    </a:cubicBezTo>
                    <a:cubicBezTo>
                      <a:pt x="9736" y="18059"/>
                      <a:pt x="9709" y="16658"/>
                      <a:pt x="9709" y="15456"/>
                    </a:cubicBezTo>
                    <a:cubicBezTo>
                      <a:pt x="9026" y="14799"/>
                      <a:pt x="8435" y="14225"/>
                      <a:pt x="7838" y="13659"/>
                    </a:cubicBezTo>
                    <a:cubicBezTo>
                      <a:pt x="7707" y="13535"/>
                      <a:pt x="7564" y="13418"/>
                      <a:pt x="7411" y="13334"/>
                    </a:cubicBezTo>
                    <a:cubicBezTo>
                      <a:pt x="6472" y="12820"/>
                      <a:pt x="5532" y="12307"/>
                      <a:pt x="4585" y="11812"/>
                    </a:cubicBezTo>
                    <a:cubicBezTo>
                      <a:pt x="2896" y="10930"/>
                      <a:pt x="1810" y="9419"/>
                      <a:pt x="1125" y="7471"/>
                    </a:cubicBezTo>
                    <a:cubicBezTo>
                      <a:pt x="437" y="5518"/>
                      <a:pt x="124" y="3475"/>
                      <a:pt x="5" y="1385"/>
                    </a:cubicBezTo>
                    <a:cubicBezTo>
                      <a:pt x="-5" y="1207"/>
                      <a:pt x="4" y="1027"/>
                      <a:pt x="4" y="811"/>
                    </a:cubicBezTo>
                    <a:cubicBezTo>
                      <a:pt x="1631" y="811"/>
                      <a:pt x="3217" y="811"/>
                      <a:pt x="4865" y="811"/>
                    </a:cubicBezTo>
                    <a:cubicBezTo>
                      <a:pt x="4865" y="518"/>
                      <a:pt x="4865" y="259"/>
                      <a:pt x="4865" y="0"/>
                    </a:cubicBezTo>
                    <a:cubicBezTo>
                      <a:pt x="8800" y="0"/>
                      <a:pt x="12736" y="0"/>
                      <a:pt x="16671" y="0"/>
                    </a:cubicBezTo>
                    <a:close/>
                    <a:moveTo>
                      <a:pt x="16671" y="0"/>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a:defRPr/>
                </a:pPr>
                <a:endParaRPr lang="en-US" kern="0">
                  <a:solidFill>
                    <a:sysClr val="windowText" lastClr="000000"/>
                  </a:solidFill>
                </a:endParaRPr>
              </a:p>
            </p:txBody>
          </p:sp>
          <p:sp>
            <p:nvSpPr>
              <p:cNvPr id="131" name="AutoShape 2"/>
              <p:cNvSpPr>
                <a:spLocks/>
              </p:cNvSpPr>
              <p:nvPr/>
            </p:nvSpPr>
            <p:spPr bwMode="auto">
              <a:xfrm>
                <a:off x="482600" y="977900"/>
                <a:ext cx="263525" cy="93663"/>
              </a:xfrm>
              <a:custGeom>
                <a:avLst/>
                <a:gdLst/>
                <a:ahLst/>
                <a:cxnLst/>
                <a:rect l="0" t="0" r="r" b="b"/>
                <a:pathLst>
                  <a:path w="21600" h="21600">
                    <a:moveTo>
                      <a:pt x="0" y="21600"/>
                    </a:moveTo>
                    <a:cubicBezTo>
                      <a:pt x="0" y="14474"/>
                      <a:pt x="0" y="7347"/>
                      <a:pt x="0" y="0"/>
                    </a:cubicBezTo>
                    <a:cubicBezTo>
                      <a:pt x="7197" y="0"/>
                      <a:pt x="14316" y="0"/>
                      <a:pt x="21600" y="0"/>
                    </a:cubicBezTo>
                    <a:cubicBezTo>
                      <a:pt x="21600" y="7182"/>
                      <a:pt x="21600" y="14391"/>
                      <a:pt x="21600" y="21600"/>
                    </a:cubicBezTo>
                    <a:cubicBezTo>
                      <a:pt x="14400" y="21600"/>
                      <a:pt x="7200" y="21600"/>
                      <a:pt x="0" y="21600"/>
                    </a:cubicBezTo>
                    <a:close/>
                    <a:moveTo>
                      <a:pt x="0" y="21600"/>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a:defRPr/>
                </a:pPr>
                <a:endParaRPr lang="en-US" kern="0">
                  <a:solidFill>
                    <a:sysClr val="windowText" lastClr="000000"/>
                  </a:solidFill>
                </a:endParaRPr>
              </a:p>
            </p:txBody>
          </p:sp>
        </p:grpSp>
        <p:cxnSp>
          <p:nvCxnSpPr>
            <p:cNvPr id="126" name="Straight Connector 125"/>
            <p:cNvCxnSpPr/>
            <p:nvPr/>
          </p:nvCxnSpPr>
          <p:spPr>
            <a:xfrm flipV="1">
              <a:off x="6001171" y="1342663"/>
              <a:ext cx="0" cy="4995458"/>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grpSp>
      <p:grpSp>
        <p:nvGrpSpPr>
          <p:cNvPr id="147" name="Group 146"/>
          <p:cNvGrpSpPr/>
          <p:nvPr/>
        </p:nvGrpSpPr>
        <p:grpSpPr>
          <a:xfrm>
            <a:off x="4653574" y="1334076"/>
            <a:ext cx="1789841" cy="4995458"/>
            <a:chOff x="3177289" y="1342663"/>
            <a:chExt cx="1789841" cy="4995458"/>
          </a:xfrm>
        </p:grpSpPr>
        <p:cxnSp>
          <p:nvCxnSpPr>
            <p:cNvPr id="159" name="Straight Connector 158"/>
            <p:cNvCxnSpPr/>
            <p:nvPr/>
          </p:nvCxnSpPr>
          <p:spPr>
            <a:xfrm flipV="1">
              <a:off x="3177289" y="1342663"/>
              <a:ext cx="0" cy="4995458"/>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49" name="Freeform 6"/>
            <p:cNvSpPr>
              <a:spLocks noChangeArrowheads="1"/>
            </p:cNvSpPr>
            <p:nvPr/>
          </p:nvSpPr>
          <p:spPr bwMode="auto">
            <a:xfrm>
              <a:off x="4180728" y="1477390"/>
              <a:ext cx="786402" cy="715714"/>
            </a:xfrm>
            <a:custGeom>
              <a:avLst/>
              <a:gdLst>
                <a:gd name="T0" fmla="*/ 6513 w 6670"/>
                <a:gd name="T1" fmla="*/ 2105 h 6071"/>
                <a:gd name="T2" fmla="*/ 6513 w 6670"/>
                <a:gd name="T3" fmla="*/ 2105 h 6071"/>
                <a:gd name="T4" fmla="*/ 3368 w 6670"/>
                <a:gd name="T5" fmla="*/ 3412 h 6071"/>
                <a:gd name="T6" fmla="*/ 200 w 6670"/>
                <a:gd name="T7" fmla="*/ 2105 h 6071"/>
                <a:gd name="T8" fmla="*/ 1862 w 6670"/>
                <a:gd name="T9" fmla="*/ 3744 h 6071"/>
                <a:gd name="T10" fmla="*/ 998 w 6670"/>
                <a:gd name="T11" fmla="*/ 4719 h 6071"/>
                <a:gd name="T12" fmla="*/ 2415 w 6670"/>
                <a:gd name="T13" fmla="*/ 5804 h 6071"/>
                <a:gd name="T14" fmla="*/ 3368 w 6670"/>
                <a:gd name="T15" fmla="*/ 4519 h 6071"/>
                <a:gd name="T16" fmla="*/ 4298 w 6670"/>
                <a:gd name="T17" fmla="*/ 5804 h 6071"/>
                <a:gd name="T18" fmla="*/ 5738 w 6670"/>
                <a:gd name="T19" fmla="*/ 4719 h 6071"/>
                <a:gd name="T20" fmla="*/ 4852 w 6670"/>
                <a:gd name="T21" fmla="*/ 3744 h 6071"/>
                <a:gd name="T22" fmla="*/ 6513 w 6670"/>
                <a:gd name="T23" fmla="*/ 2105 h 6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70" h="6071">
                  <a:moveTo>
                    <a:pt x="6513" y="2105"/>
                  </a:moveTo>
                  <a:lnTo>
                    <a:pt x="6513" y="2105"/>
                  </a:lnTo>
                  <a:cubicBezTo>
                    <a:pt x="6292" y="0"/>
                    <a:pt x="3700" y="2593"/>
                    <a:pt x="3368" y="3412"/>
                  </a:cubicBezTo>
                  <a:cubicBezTo>
                    <a:pt x="2991" y="2593"/>
                    <a:pt x="444" y="0"/>
                    <a:pt x="200" y="2105"/>
                  </a:cubicBezTo>
                  <a:cubicBezTo>
                    <a:pt x="0" y="4276"/>
                    <a:pt x="1862" y="3744"/>
                    <a:pt x="1862" y="3744"/>
                  </a:cubicBezTo>
                  <a:cubicBezTo>
                    <a:pt x="1862" y="3744"/>
                    <a:pt x="931" y="3987"/>
                    <a:pt x="998" y="4719"/>
                  </a:cubicBezTo>
                  <a:cubicBezTo>
                    <a:pt x="1064" y="5428"/>
                    <a:pt x="1817" y="6070"/>
                    <a:pt x="2415" y="5804"/>
                  </a:cubicBezTo>
                  <a:cubicBezTo>
                    <a:pt x="2637" y="5738"/>
                    <a:pt x="3302" y="4852"/>
                    <a:pt x="3368" y="4519"/>
                  </a:cubicBezTo>
                  <a:cubicBezTo>
                    <a:pt x="3412" y="4852"/>
                    <a:pt x="4077" y="5738"/>
                    <a:pt x="4298" y="5804"/>
                  </a:cubicBezTo>
                  <a:cubicBezTo>
                    <a:pt x="4896" y="6070"/>
                    <a:pt x="5672" y="5428"/>
                    <a:pt x="5738" y="4719"/>
                  </a:cubicBezTo>
                  <a:cubicBezTo>
                    <a:pt x="5783" y="3987"/>
                    <a:pt x="4852" y="3744"/>
                    <a:pt x="4852" y="3744"/>
                  </a:cubicBezTo>
                  <a:cubicBezTo>
                    <a:pt x="4852" y="3744"/>
                    <a:pt x="6669" y="4209"/>
                    <a:pt x="6513" y="2105"/>
                  </a:cubicBezTo>
                </a:path>
              </a:pathLst>
            </a:custGeom>
            <a:solidFill>
              <a:schemeClr val="bg1"/>
            </a:solidFill>
            <a:ln>
              <a:noFill/>
            </a:ln>
            <a:effectLst/>
          </p:spPr>
          <p:txBody>
            <a:bodyPr wrap="none" anchor="ctr"/>
            <a:lstStyle/>
            <a:p>
              <a:pPr>
                <a:defRPr/>
              </a:pPr>
              <a:endParaRPr lang="en-US" kern="0">
                <a:solidFill>
                  <a:sysClr val="windowText" lastClr="000000"/>
                </a:solidFill>
              </a:endParaRPr>
            </a:p>
          </p:txBody>
        </p:sp>
      </p:grpSp>
      <p:grpSp>
        <p:nvGrpSpPr>
          <p:cNvPr id="67" name="Gruppieren 651"/>
          <p:cNvGrpSpPr/>
          <p:nvPr/>
        </p:nvGrpSpPr>
        <p:grpSpPr>
          <a:xfrm>
            <a:off x="2967056" y="1543404"/>
            <a:ext cx="610682" cy="606326"/>
            <a:chOff x="-1087438" y="3460750"/>
            <a:chExt cx="600076" cy="595796"/>
          </a:xfrm>
          <a:solidFill>
            <a:schemeClr val="bg1"/>
          </a:solidFill>
        </p:grpSpPr>
        <p:sp>
          <p:nvSpPr>
            <p:cNvPr id="70" name="Freeform 39"/>
            <p:cNvSpPr>
              <a:spLocks/>
            </p:cNvSpPr>
            <p:nvPr/>
          </p:nvSpPr>
          <p:spPr bwMode="auto">
            <a:xfrm>
              <a:off x="-930275" y="3460750"/>
              <a:ext cx="442913" cy="409575"/>
            </a:xfrm>
            <a:custGeom>
              <a:avLst/>
              <a:gdLst>
                <a:gd name="T0" fmla="*/ 102 w 118"/>
                <a:gd name="T1" fmla="*/ 11 h 109"/>
                <a:gd name="T2" fmla="*/ 76 w 118"/>
                <a:gd name="T3" fmla="*/ 0 h 109"/>
                <a:gd name="T4" fmla="*/ 56 w 118"/>
                <a:gd name="T5" fmla="*/ 8 h 109"/>
                <a:gd name="T6" fmla="*/ 17 w 118"/>
                <a:gd name="T7" fmla="*/ 47 h 109"/>
                <a:gd name="T8" fmla="*/ 10 w 118"/>
                <a:gd name="T9" fmla="*/ 54 h 109"/>
                <a:gd name="T10" fmla="*/ 4 w 118"/>
                <a:gd name="T11" fmla="*/ 86 h 109"/>
                <a:gd name="T12" fmla="*/ 13 w 118"/>
                <a:gd name="T13" fmla="*/ 101 h 109"/>
                <a:gd name="T14" fmla="*/ 24 w 118"/>
                <a:gd name="T15" fmla="*/ 109 h 109"/>
                <a:gd name="T16" fmla="*/ 39 w 118"/>
                <a:gd name="T17" fmla="*/ 94 h 109"/>
                <a:gd name="T18" fmla="*/ 26 w 118"/>
                <a:gd name="T19" fmla="*/ 88 h 109"/>
                <a:gd name="T20" fmla="*/ 20 w 118"/>
                <a:gd name="T21" fmla="*/ 75 h 109"/>
                <a:gd name="T22" fmla="*/ 22 w 118"/>
                <a:gd name="T23" fmla="*/ 67 h 109"/>
                <a:gd name="T24" fmla="*/ 30 w 118"/>
                <a:gd name="T25" fmla="*/ 60 h 109"/>
                <a:gd name="T26" fmla="*/ 48 w 118"/>
                <a:gd name="T27" fmla="*/ 41 h 109"/>
                <a:gd name="T28" fmla="*/ 69 w 118"/>
                <a:gd name="T29" fmla="*/ 21 h 109"/>
                <a:gd name="T30" fmla="*/ 76 w 118"/>
                <a:gd name="T31" fmla="*/ 18 h 109"/>
                <a:gd name="T32" fmla="*/ 90 w 118"/>
                <a:gd name="T33" fmla="*/ 24 h 109"/>
                <a:gd name="T34" fmla="*/ 96 w 118"/>
                <a:gd name="T35" fmla="*/ 37 h 109"/>
                <a:gd name="T36" fmla="*/ 93 w 118"/>
                <a:gd name="T37" fmla="*/ 45 h 109"/>
                <a:gd name="T38" fmla="*/ 78 w 118"/>
                <a:gd name="T39" fmla="*/ 60 h 109"/>
                <a:gd name="T40" fmla="*/ 82 w 118"/>
                <a:gd name="T41" fmla="*/ 81 h 109"/>
                <a:gd name="T42" fmla="*/ 106 w 118"/>
                <a:gd name="T43" fmla="*/ 58 h 109"/>
                <a:gd name="T44" fmla="*/ 102 w 118"/>
                <a:gd name="T45" fmla="*/ 1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 h="109">
                  <a:moveTo>
                    <a:pt x="102" y="11"/>
                  </a:moveTo>
                  <a:cubicBezTo>
                    <a:pt x="95" y="4"/>
                    <a:pt x="85" y="0"/>
                    <a:pt x="76" y="0"/>
                  </a:cubicBezTo>
                  <a:cubicBezTo>
                    <a:pt x="69" y="0"/>
                    <a:pt x="61" y="2"/>
                    <a:pt x="56" y="8"/>
                  </a:cubicBezTo>
                  <a:cubicBezTo>
                    <a:pt x="17" y="47"/>
                    <a:pt x="17" y="47"/>
                    <a:pt x="17" y="47"/>
                  </a:cubicBezTo>
                  <a:cubicBezTo>
                    <a:pt x="10" y="54"/>
                    <a:pt x="10" y="54"/>
                    <a:pt x="10" y="54"/>
                  </a:cubicBezTo>
                  <a:cubicBezTo>
                    <a:pt x="2" y="62"/>
                    <a:pt x="0" y="74"/>
                    <a:pt x="4" y="86"/>
                  </a:cubicBezTo>
                  <a:cubicBezTo>
                    <a:pt x="5" y="91"/>
                    <a:pt x="9" y="96"/>
                    <a:pt x="13" y="101"/>
                  </a:cubicBezTo>
                  <a:cubicBezTo>
                    <a:pt x="16" y="104"/>
                    <a:pt x="20" y="107"/>
                    <a:pt x="24" y="109"/>
                  </a:cubicBezTo>
                  <a:cubicBezTo>
                    <a:pt x="39" y="94"/>
                    <a:pt x="39" y="94"/>
                    <a:pt x="39" y="94"/>
                  </a:cubicBezTo>
                  <a:cubicBezTo>
                    <a:pt x="34" y="94"/>
                    <a:pt x="29" y="92"/>
                    <a:pt x="26" y="88"/>
                  </a:cubicBezTo>
                  <a:cubicBezTo>
                    <a:pt x="22" y="84"/>
                    <a:pt x="20" y="80"/>
                    <a:pt x="20" y="75"/>
                  </a:cubicBezTo>
                  <a:cubicBezTo>
                    <a:pt x="19" y="73"/>
                    <a:pt x="20" y="70"/>
                    <a:pt x="22" y="67"/>
                  </a:cubicBezTo>
                  <a:cubicBezTo>
                    <a:pt x="30" y="60"/>
                    <a:pt x="30" y="60"/>
                    <a:pt x="30" y="60"/>
                  </a:cubicBezTo>
                  <a:cubicBezTo>
                    <a:pt x="48" y="41"/>
                    <a:pt x="48" y="41"/>
                    <a:pt x="48" y="41"/>
                  </a:cubicBezTo>
                  <a:cubicBezTo>
                    <a:pt x="69" y="21"/>
                    <a:pt x="69" y="21"/>
                    <a:pt x="69" y="21"/>
                  </a:cubicBezTo>
                  <a:cubicBezTo>
                    <a:pt x="71" y="18"/>
                    <a:pt x="74" y="18"/>
                    <a:pt x="76" y="18"/>
                  </a:cubicBezTo>
                  <a:cubicBezTo>
                    <a:pt x="81" y="18"/>
                    <a:pt x="86" y="20"/>
                    <a:pt x="90" y="24"/>
                  </a:cubicBezTo>
                  <a:cubicBezTo>
                    <a:pt x="93" y="28"/>
                    <a:pt x="95" y="32"/>
                    <a:pt x="96" y="37"/>
                  </a:cubicBezTo>
                  <a:cubicBezTo>
                    <a:pt x="96" y="39"/>
                    <a:pt x="96" y="42"/>
                    <a:pt x="93" y="45"/>
                  </a:cubicBezTo>
                  <a:cubicBezTo>
                    <a:pt x="78" y="60"/>
                    <a:pt x="78" y="60"/>
                    <a:pt x="78" y="60"/>
                  </a:cubicBezTo>
                  <a:cubicBezTo>
                    <a:pt x="80" y="64"/>
                    <a:pt x="83" y="72"/>
                    <a:pt x="82" y="81"/>
                  </a:cubicBezTo>
                  <a:cubicBezTo>
                    <a:pt x="106" y="58"/>
                    <a:pt x="106" y="58"/>
                    <a:pt x="106" y="58"/>
                  </a:cubicBezTo>
                  <a:cubicBezTo>
                    <a:pt x="118" y="46"/>
                    <a:pt x="116" y="25"/>
                    <a:pt x="102"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71" name="Freeform 40"/>
            <p:cNvSpPr>
              <a:spLocks/>
            </p:cNvSpPr>
            <p:nvPr/>
          </p:nvSpPr>
          <p:spPr bwMode="auto">
            <a:xfrm>
              <a:off x="-1087438" y="3651732"/>
              <a:ext cx="446087" cy="404814"/>
            </a:xfrm>
            <a:custGeom>
              <a:avLst/>
              <a:gdLst>
                <a:gd name="T0" fmla="*/ 115 w 119"/>
                <a:gd name="T1" fmla="*/ 22 h 108"/>
                <a:gd name="T2" fmla="*/ 105 w 119"/>
                <a:gd name="T3" fmla="*/ 7 h 108"/>
                <a:gd name="T4" fmla="*/ 94 w 119"/>
                <a:gd name="T5" fmla="*/ 0 h 108"/>
                <a:gd name="T6" fmla="*/ 80 w 119"/>
                <a:gd name="T7" fmla="*/ 14 h 108"/>
                <a:gd name="T8" fmla="*/ 92 w 119"/>
                <a:gd name="T9" fmla="*/ 20 h 108"/>
                <a:gd name="T10" fmla="*/ 99 w 119"/>
                <a:gd name="T11" fmla="*/ 33 h 108"/>
                <a:gd name="T12" fmla="*/ 96 w 119"/>
                <a:gd name="T13" fmla="*/ 41 h 108"/>
                <a:gd name="T14" fmla="*/ 96 w 119"/>
                <a:gd name="T15" fmla="*/ 41 h 108"/>
                <a:gd name="T16" fmla="*/ 70 w 119"/>
                <a:gd name="T17" fmla="*/ 67 h 108"/>
                <a:gd name="T18" fmla="*/ 49 w 119"/>
                <a:gd name="T19" fmla="*/ 88 h 108"/>
                <a:gd name="T20" fmla="*/ 42 w 119"/>
                <a:gd name="T21" fmla="*/ 90 h 108"/>
                <a:gd name="T22" fmla="*/ 29 w 119"/>
                <a:gd name="T23" fmla="*/ 84 h 108"/>
                <a:gd name="T24" fmla="*/ 22 w 119"/>
                <a:gd name="T25" fmla="*/ 72 h 108"/>
                <a:gd name="T26" fmla="*/ 25 w 119"/>
                <a:gd name="T27" fmla="*/ 63 h 108"/>
                <a:gd name="T28" fmla="*/ 40 w 119"/>
                <a:gd name="T29" fmla="*/ 48 h 108"/>
                <a:gd name="T30" fmla="*/ 35 w 119"/>
                <a:gd name="T31" fmla="*/ 27 h 108"/>
                <a:gd name="T32" fmla="*/ 12 w 119"/>
                <a:gd name="T33" fmla="*/ 51 h 108"/>
                <a:gd name="T34" fmla="*/ 16 w 119"/>
                <a:gd name="T35" fmla="*/ 97 h 108"/>
                <a:gd name="T36" fmla="*/ 42 w 119"/>
                <a:gd name="T37" fmla="*/ 108 h 108"/>
                <a:gd name="T38" fmla="*/ 62 w 119"/>
                <a:gd name="T39" fmla="*/ 100 h 108"/>
                <a:gd name="T40" fmla="*/ 109 w 119"/>
                <a:gd name="T41" fmla="*/ 54 h 108"/>
                <a:gd name="T42" fmla="*/ 109 w 119"/>
                <a:gd name="T43" fmla="*/ 54 h 108"/>
                <a:gd name="T44" fmla="*/ 115 w 119"/>
                <a:gd name="T45" fmla="*/ 2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108">
                  <a:moveTo>
                    <a:pt x="115" y="22"/>
                  </a:moveTo>
                  <a:cubicBezTo>
                    <a:pt x="113" y="17"/>
                    <a:pt x="110" y="12"/>
                    <a:pt x="105" y="7"/>
                  </a:cubicBezTo>
                  <a:cubicBezTo>
                    <a:pt x="102" y="4"/>
                    <a:pt x="98" y="2"/>
                    <a:pt x="94" y="0"/>
                  </a:cubicBezTo>
                  <a:cubicBezTo>
                    <a:pt x="80" y="14"/>
                    <a:pt x="80" y="14"/>
                    <a:pt x="80" y="14"/>
                  </a:cubicBezTo>
                  <a:cubicBezTo>
                    <a:pt x="84" y="15"/>
                    <a:pt x="89" y="17"/>
                    <a:pt x="92" y="20"/>
                  </a:cubicBezTo>
                  <a:cubicBezTo>
                    <a:pt x="96" y="24"/>
                    <a:pt x="98" y="28"/>
                    <a:pt x="99" y="33"/>
                  </a:cubicBezTo>
                  <a:cubicBezTo>
                    <a:pt x="99" y="35"/>
                    <a:pt x="98" y="39"/>
                    <a:pt x="96" y="41"/>
                  </a:cubicBezTo>
                  <a:cubicBezTo>
                    <a:pt x="96" y="41"/>
                    <a:pt x="96" y="41"/>
                    <a:pt x="96" y="41"/>
                  </a:cubicBezTo>
                  <a:cubicBezTo>
                    <a:pt x="70" y="67"/>
                    <a:pt x="70" y="67"/>
                    <a:pt x="70" y="67"/>
                  </a:cubicBezTo>
                  <a:cubicBezTo>
                    <a:pt x="49" y="88"/>
                    <a:pt x="49" y="88"/>
                    <a:pt x="49" y="88"/>
                  </a:cubicBezTo>
                  <a:cubicBezTo>
                    <a:pt x="47" y="90"/>
                    <a:pt x="44" y="90"/>
                    <a:pt x="42" y="90"/>
                  </a:cubicBezTo>
                  <a:cubicBezTo>
                    <a:pt x="37" y="90"/>
                    <a:pt x="32" y="88"/>
                    <a:pt x="29" y="84"/>
                  </a:cubicBezTo>
                  <a:cubicBezTo>
                    <a:pt x="25" y="81"/>
                    <a:pt x="23" y="76"/>
                    <a:pt x="22" y="72"/>
                  </a:cubicBezTo>
                  <a:cubicBezTo>
                    <a:pt x="22" y="69"/>
                    <a:pt x="23" y="66"/>
                    <a:pt x="25" y="63"/>
                  </a:cubicBezTo>
                  <a:cubicBezTo>
                    <a:pt x="40" y="48"/>
                    <a:pt x="40" y="48"/>
                    <a:pt x="40" y="48"/>
                  </a:cubicBezTo>
                  <a:cubicBezTo>
                    <a:pt x="36" y="41"/>
                    <a:pt x="35" y="33"/>
                    <a:pt x="35" y="27"/>
                  </a:cubicBezTo>
                  <a:cubicBezTo>
                    <a:pt x="12" y="51"/>
                    <a:pt x="12" y="51"/>
                    <a:pt x="12" y="51"/>
                  </a:cubicBezTo>
                  <a:cubicBezTo>
                    <a:pt x="0" y="62"/>
                    <a:pt x="2" y="83"/>
                    <a:pt x="16" y="97"/>
                  </a:cubicBezTo>
                  <a:cubicBezTo>
                    <a:pt x="23" y="104"/>
                    <a:pt x="33" y="108"/>
                    <a:pt x="42" y="108"/>
                  </a:cubicBezTo>
                  <a:cubicBezTo>
                    <a:pt x="50" y="108"/>
                    <a:pt x="57" y="106"/>
                    <a:pt x="62" y="100"/>
                  </a:cubicBezTo>
                  <a:cubicBezTo>
                    <a:pt x="109" y="54"/>
                    <a:pt x="109" y="54"/>
                    <a:pt x="109" y="54"/>
                  </a:cubicBezTo>
                  <a:cubicBezTo>
                    <a:pt x="109" y="54"/>
                    <a:pt x="109" y="54"/>
                    <a:pt x="109" y="54"/>
                  </a:cubicBezTo>
                  <a:cubicBezTo>
                    <a:pt x="117" y="46"/>
                    <a:pt x="119" y="34"/>
                    <a:pt x="115"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sp>
        <p:nvSpPr>
          <p:cNvPr id="69" name="Text Placeholder 1"/>
          <p:cNvSpPr txBox="1">
            <a:spLocks/>
          </p:cNvSpPr>
          <p:nvPr/>
        </p:nvSpPr>
        <p:spPr>
          <a:xfrm>
            <a:off x="1989570" y="2647637"/>
            <a:ext cx="2474874" cy="399862"/>
          </a:xfrm>
          <a:prstGeom prst="rect">
            <a:avLst/>
          </a:prstGeom>
        </p:spPr>
        <p:txBody>
          <a:bodyPr/>
          <a:lstStyle>
            <a:lvl1pPr marL="0" indent="0" algn="l" defTabSz="457200" rtl="0" eaLnBrk="1" latinLnBrk="0" hangingPunct="1">
              <a:spcBef>
                <a:spcPct val="20000"/>
              </a:spcBef>
              <a:spcAft>
                <a:spcPts val="600"/>
              </a:spcAft>
              <a:buFont typeface="Arial"/>
              <a:buNone/>
              <a:defRPr sz="1600" kern="1200">
                <a:solidFill>
                  <a:schemeClr val="tx1"/>
                </a:solidFill>
                <a:latin typeface="+mn-lt"/>
                <a:ea typeface="+mn-ea"/>
                <a:cs typeface="+mn-cs"/>
              </a:defRPr>
            </a:lvl1pPr>
            <a:lvl2pPr marL="460375"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2pPr>
            <a:lvl3pPr marL="922338"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3pPr>
            <a:lvl4pPr marL="1373188" indent="-219075"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4pPr>
            <a:lvl5pPr marL="1835150" indent="-231775" algn="l" defTabSz="457200" rtl="0" eaLnBrk="1" latinLnBrk="0" hangingPunct="1">
              <a:spcBef>
                <a:spcPct val="20000"/>
              </a:spcBef>
              <a:spcAft>
                <a:spcPts val="600"/>
              </a:spcAft>
              <a:buFont typeface="Arial" charset="0"/>
              <a:buChar char="•"/>
              <a:tabLst/>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en-US" sz="2000" i="1">
                <a:solidFill>
                  <a:schemeClr val="accent2"/>
                </a:solidFill>
                <a:latin typeface="Times New Roman" panose="02020603050405020304" pitchFamily="18" charset="0"/>
                <a:cs typeface="Times New Roman" panose="02020603050405020304" pitchFamily="18" charset="0"/>
              </a:rPr>
              <a:t>Care Management and Support</a:t>
            </a:r>
          </a:p>
        </p:txBody>
      </p:sp>
      <p:sp>
        <p:nvSpPr>
          <p:cNvPr id="72" name="Freeform 6"/>
          <p:cNvSpPr>
            <a:spLocks noChangeArrowheads="1"/>
          </p:cNvSpPr>
          <p:nvPr/>
        </p:nvSpPr>
        <p:spPr bwMode="auto">
          <a:xfrm>
            <a:off x="5698221" y="1489136"/>
            <a:ext cx="786402" cy="715714"/>
          </a:xfrm>
          <a:custGeom>
            <a:avLst/>
            <a:gdLst>
              <a:gd name="T0" fmla="*/ 6513 w 6670"/>
              <a:gd name="T1" fmla="*/ 2105 h 6071"/>
              <a:gd name="T2" fmla="*/ 6513 w 6670"/>
              <a:gd name="T3" fmla="*/ 2105 h 6071"/>
              <a:gd name="T4" fmla="*/ 3368 w 6670"/>
              <a:gd name="T5" fmla="*/ 3412 h 6071"/>
              <a:gd name="T6" fmla="*/ 200 w 6670"/>
              <a:gd name="T7" fmla="*/ 2105 h 6071"/>
              <a:gd name="T8" fmla="*/ 1862 w 6670"/>
              <a:gd name="T9" fmla="*/ 3744 h 6071"/>
              <a:gd name="T10" fmla="*/ 998 w 6670"/>
              <a:gd name="T11" fmla="*/ 4719 h 6071"/>
              <a:gd name="T12" fmla="*/ 2415 w 6670"/>
              <a:gd name="T13" fmla="*/ 5804 h 6071"/>
              <a:gd name="T14" fmla="*/ 3368 w 6670"/>
              <a:gd name="T15" fmla="*/ 4519 h 6071"/>
              <a:gd name="T16" fmla="*/ 4298 w 6670"/>
              <a:gd name="T17" fmla="*/ 5804 h 6071"/>
              <a:gd name="T18" fmla="*/ 5738 w 6670"/>
              <a:gd name="T19" fmla="*/ 4719 h 6071"/>
              <a:gd name="T20" fmla="*/ 4852 w 6670"/>
              <a:gd name="T21" fmla="*/ 3744 h 6071"/>
              <a:gd name="T22" fmla="*/ 6513 w 6670"/>
              <a:gd name="T23" fmla="*/ 2105 h 6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70" h="6071">
                <a:moveTo>
                  <a:pt x="6513" y="2105"/>
                </a:moveTo>
                <a:lnTo>
                  <a:pt x="6513" y="2105"/>
                </a:lnTo>
                <a:cubicBezTo>
                  <a:pt x="6292" y="0"/>
                  <a:pt x="3700" y="2593"/>
                  <a:pt x="3368" y="3412"/>
                </a:cubicBezTo>
                <a:cubicBezTo>
                  <a:pt x="2991" y="2593"/>
                  <a:pt x="444" y="0"/>
                  <a:pt x="200" y="2105"/>
                </a:cubicBezTo>
                <a:cubicBezTo>
                  <a:pt x="0" y="4276"/>
                  <a:pt x="1862" y="3744"/>
                  <a:pt x="1862" y="3744"/>
                </a:cubicBezTo>
                <a:cubicBezTo>
                  <a:pt x="1862" y="3744"/>
                  <a:pt x="931" y="3987"/>
                  <a:pt x="998" y="4719"/>
                </a:cubicBezTo>
                <a:cubicBezTo>
                  <a:pt x="1064" y="5428"/>
                  <a:pt x="1817" y="6070"/>
                  <a:pt x="2415" y="5804"/>
                </a:cubicBezTo>
                <a:cubicBezTo>
                  <a:pt x="2637" y="5738"/>
                  <a:pt x="3302" y="4852"/>
                  <a:pt x="3368" y="4519"/>
                </a:cubicBezTo>
                <a:cubicBezTo>
                  <a:pt x="3412" y="4852"/>
                  <a:pt x="4077" y="5738"/>
                  <a:pt x="4298" y="5804"/>
                </a:cubicBezTo>
                <a:cubicBezTo>
                  <a:pt x="4896" y="6070"/>
                  <a:pt x="5672" y="5428"/>
                  <a:pt x="5738" y="4719"/>
                </a:cubicBezTo>
                <a:cubicBezTo>
                  <a:pt x="5783" y="3987"/>
                  <a:pt x="4852" y="3744"/>
                  <a:pt x="4852" y="3744"/>
                </a:cubicBezTo>
                <a:cubicBezTo>
                  <a:pt x="4852" y="3744"/>
                  <a:pt x="6669" y="4209"/>
                  <a:pt x="6513" y="2105"/>
                </a:cubicBezTo>
              </a:path>
            </a:pathLst>
          </a:custGeom>
          <a:solidFill>
            <a:schemeClr val="bg1"/>
          </a:solidFill>
          <a:ln>
            <a:noFill/>
          </a:ln>
          <a:effectLst/>
        </p:spPr>
        <p:txBody>
          <a:bodyPr wrap="none" anchor="ctr"/>
          <a:lstStyle/>
          <a:p>
            <a:pPr>
              <a:defRPr/>
            </a:pPr>
            <a:endParaRPr lang="en-US" kern="0">
              <a:solidFill>
                <a:sysClr val="windowText" lastClr="000000"/>
              </a:solidFill>
            </a:endParaRPr>
          </a:p>
        </p:txBody>
      </p:sp>
      <p:grpSp>
        <p:nvGrpSpPr>
          <p:cNvPr id="77" name="Gruppieren 651"/>
          <p:cNvGrpSpPr/>
          <p:nvPr/>
        </p:nvGrpSpPr>
        <p:grpSpPr>
          <a:xfrm>
            <a:off x="5733934" y="1543297"/>
            <a:ext cx="610682" cy="606326"/>
            <a:chOff x="-1087438" y="3460750"/>
            <a:chExt cx="600076" cy="595796"/>
          </a:xfrm>
          <a:solidFill>
            <a:schemeClr val="bg1"/>
          </a:solidFill>
        </p:grpSpPr>
        <p:sp>
          <p:nvSpPr>
            <p:cNvPr id="80" name="Freeform 39"/>
            <p:cNvSpPr>
              <a:spLocks/>
            </p:cNvSpPr>
            <p:nvPr/>
          </p:nvSpPr>
          <p:spPr bwMode="auto">
            <a:xfrm>
              <a:off x="-930275" y="3460750"/>
              <a:ext cx="442913" cy="409575"/>
            </a:xfrm>
            <a:custGeom>
              <a:avLst/>
              <a:gdLst>
                <a:gd name="T0" fmla="*/ 102 w 118"/>
                <a:gd name="T1" fmla="*/ 11 h 109"/>
                <a:gd name="T2" fmla="*/ 76 w 118"/>
                <a:gd name="T3" fmla="*/ 0 h 109"/>
                <a:gd name="T4" fmla="*/ 56 w 118"/>
                <a:gd name="T5" fmla="*/ 8 h 109"/>
                <a:gd name="T6" fmla="*/ 17 w 118"/>
                <a:gd name="T7" fmla="*/ 47 h 109"/>
                <a:gd name="T8" fmla="*/ 10 w 118"/>
                <a:gd name="T9" fmla="*/ 54 h 109"/>
                <a:gd name="T10" fmla="*/ 4 w 118"/>
                <a:gd name="T11" fmla="*/ 86 h 109"/>
                <a:gd name="T12" fmla="*/ 13 w 118"/>
                <a:gd name="T13" fmla="*/ 101 h 109"/>
                <a:gd name="T14" fmla="*/ 24 w 118"/>
                <a:gd name="T15" fmla="*/ 109 h 109"/>
                <a:gd name="T16" fmla="*/ 39 w 118"/>
                <a:gd name="T17" fmla="*/ 94 h 109"/>
                <a:gd name="T18" fmla="*/ 26 w 118"/>
                <a:gd name="T19" fmla="*/ 88 h 109"/>
                <a:gd name="T20" fmla="*/ 20 w 118"/>
                <a:gd name="T21" fmla="*/ 75 h 109"/>
                <a:gd name="T22" fmla="*/ 22 w 118"/>
                <a:gd name="T23" fmla="*/ 67 h 109"/>
                <a:gd name="T24" fmla="*/ 30 w 118"/>
                <a:gd name="T25" fmla="*/ 60 h 109"/>
                <a:gd name="T26" fmla="*/ 48 w 118"/>
                <a:gd name="T27" fmla="*/ 41 h 109"/>
                <a:gd name="T28" fmla="*/ 69 w 118"/>
                <a:gd name="T29" fmla="*/ 21 h 109"/>
                <a:gd name="T30" fmla="*/ 76 w 118"/>
                <a:gd name="T31" fmla="*/ 18 h 109"/>
                <a:gd name="T32" fmla="*/ 90 w 118"/>
                <a:gd name="T33" fmla="*/ 24 h 109"/>
                <a:gd name="T34" fmla="*/ 96 w 118"/>
                <a:gd name="T35" fmla="*/ 37 h 109"/>
                <a:gd name="T36" fmla="*/ 93 w 118"/>
                <a:gd name="T37" fmla="*/ 45 h 109"/>
                <a:gd name="T38" fmla="*/ 78 w 118"/>
                <a:gd name="T39" fmla="*/ 60 h 109"/>
                <a:gd name="T40" fmla="*/ 82 w 118"/>
                <a:gd name="T41" fmla="*/ 81 h 109"/>
                <a:gd name="T42" fmla="*/ 106 w 118"/>
                <a:gd name="T43" fmla="*/ 58 h 109"/>
                <a:gd name="T44" fmla="*/ 102 w 118"/>
                <a:gd name="T45" fmla="*/ 1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 h="109">
                  <a:moveTo>
                    <a:pt x="102" y="11"/>
                  </a:moveTo>
                  <a:cubicBezTo>
                    <a:pt x="95" y="4"/>
                    <a:pt x="85" y="0"/>
                    <a:pt x="76" y="0"/>
                  </a:cubicBezTo>
                  <a:cubicBezTo>
                    <a:pt x="69" y="0"/>
                    <a:pt x="61" y="2"/>
                    <a:pt x="56" y="8"/>
                  </a:cubicBezTo>
                  <a:cubicBezTo>
                    <a:pt x="17" y="47"/>
                    <a:pt x="17" y="47"/>
                    <a:pt x="17" y="47"/>
                  </a:cubicBezTo>
                  <a:cubicBezTo>
                    <a:pt x="10" y="54"/>
                    <a:pt x="10" y="54"/>
                    <a:pt x="10" y="54"/>
                  </a:cubicBezTo>
                  <a:cubicBezTo>
                    <a:pt x="2" y="62"/>
                    <a:pt x="0" y="74"/>
                    <a:pt x="4" y="86"/>
                  </a:cubicBezTo>
                  <a:cubicBezTo>
                    <a:pt x="5" y="91"/>
                    <a:pt x="9" y="96"/>
                    <a:pt x="13" y="101"/>
                  </a:cubicBezTo>
                  <a:cubicBezTo>
                    <a:pt x="16" y="104"/>
                    <a:pt x="20" y="107"/>
                    <a:pt x="24" y="109"/>
                  </a:cubicBezTo>
                  <a:cubicBezTo>
                    <a:pt x="39" y="94"/>
                    <a:pt x="39" y="94"/>
                    <a:pt x="39" y="94"/>
                  </a:cubicBezTo>
                  <a:cubicBezTo>
                    <a:pt x="34" y="94"/>
                    <a:pt x="29" y="92"/>
                    <a:pt x="26" y="88"/>
                  </a:cubicBezTo>
                  <a:cubicBezTo>
                    <a:pt x="22" y="84"/>
                    <a:pt x="20" y="80"/>
                    <a:pt x="20" y="75"/>
                  </a:cubicBezTo>
                  <a:cubicBezTo>
                    <a:pt x="19" y="73"/>
                    <a:pt x="20" y="70"/>
                    <a:pt x="22" y="67"/>
                  </a:cubicBezTo>
                  <a:cubicBezTo>
                    <a:pt x="30" y="60"/>
                    <a:pt x="30" y="60"/>
                    <a:pt x="30" y="60"/>
                  </a:cubicBezTo>
                  <a:cubicBezTo>
                    <a:pt x="48" y="41"/>
                    <a:pt x="48" y="41"/>
                    <a:pt x="48" y="41"/>
                  </a:cubicBezTo>
                  <a:cubicBezTo>
                    <a:pt x="69" y="21"/>
                    <a:pt x="69" y="21"/>
                    <a:pt x="69" y="21"/>
                  </a:cubicBezTo>
                  <a:cubicBezTo>
                    <a:pt x="71" y="18"/>
                    <a:pt x="74" y="18"/>
                    <a:pt x="76" y="18"/>
                  </a:cubicBezTo>
                  <a:cubicBezTo>
                    <a:pt x="81" y="18"/>
                    <a:pt x="86" y="20"/>
                    <a:pt x="90" y="24"/>
                  </a:cubicBezTo>
                  <a:cubicBezTo>
                    <a:pt x="93" y="28"/>
                    <a:pt x="95" y="32"/>
                    <a:pt x="96" y="37"/>
                  </a:cubicBezTo>
                  <a:cubicBezTo>
                    <a:pt x="96" y="39"/>
                    <a:pt x="96" y="42"/>
                    <a:pt x="93" y="45"/>
                  </a:cubicBezTo>
                  <a:cubicBezTo>
                    <a:pt x="78" y="60"/>
                    <a:pt x="78" y="60"/>
                    <a:pt x="78" y="60"/>
                  </a:cubicBezTo>
                  <a:cubicBezTo>
                    <a:pt x="80" y="64"/>
                    <a:pt x="83" y="72"/>
                    <a:pt x="82" y="81"/>
                  </a:cubicBezTo>
                  <a:cubicBezTo>
                    <a:pt x="106" y="58"/>
                    <a:pt x="106" y="58"/>
                    <a:pt x="106" y="58"/>
                  </a:cubicBezTo>
                  <a:cubicBezTo>
                    <a:pt x="118" y="46"/>
                    <a:pt x="116" y="25"/>
                    <a:pt x="102"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81" name="Freeform 40"/>
            <p:cNvSpPr>
              <a:spLocks/>
            </p:cNvSpPr>
            <p:nvPr/>
          </p:nvSpPr>
          <p:spPr bwMode="auto">
            <a:xfrm>
              <a:off x="-1087438" y="3651732"/>
              <a:ext cx="446087" cy="404814"/>
            </a:xfrm>
            <a:custGeom>
              <a:avLst/>
              <a:gdLst>
                <a:gd name="T0" fmla="*/ 115 w 119"/>
                <a:gd name="T1" fmla="*/ 22 h 108"/>
                <a:gd name="T2" fmla="*/ 105 w 119"/>
                <a:gd name="T3" fmla="*/ 7 h 108"/>
                <a:gd name="T4" fmla="*/ 94 w 119"/>
                <a:gd name="T5" fmla="*/ 0 h 108"/>
                <a:gd name="T6" fmla="*/ 80 w 119"/>
                <a:gd name="T7" fmla="*/ 14 h 108"/>
                <a:gd name="T8" fmla="*/ 92 w 119"/>
                <a:gd name="T9" fmla="*/ 20 h 108"/>
                <a:gd name="T10" fmla="*/ 99 w 119"/>
                <a:gd name="T11" fmla="*/ 33 h 108"/>
                <a:gd name="T12" fmla="*/ 96 w 119"/>
                <a:gd name="T13" fmla="*/ 41 h 108"/>
                <a:gd name="T14" fmla="*/ 96 w 119"/>
                <a:gd name="T15" fmla="*/ 41 h 108"/>
                <a:gd name="T16" fmla="*/ 70 w 119"/>
                <a:gd name="T17" fmla="*/ 67 h 108"/>
                <a:gd name="T18" fmla="*/ 49 w 119"/>
                <a:gd name="T19" fmla="*/ 88 h 108"/>
                <a:gd name="T20" fmla="*/ 42 w 119"/>
                <a:gd name="T21" fmla="*/ 90 h 108"/>
                <a:gd name="T22" fmla="*/ 29 w 119"/>
                <a:gd name="T23" fmla="*/ 84 h 108"/>
                <a:gd name="T24" fmla="*/ 22 w 119"/>
                <a:gd name="T25" fmla="*/ 72 h 108"/>
                <a:gd name="T26" fmla="*/ 25 w 119"/>
                <a:gd name="T27" fmla="*/ 63 h 108"/>
                <a:gd name="T28" fmla="*/ 40 w 119"/>
                <a:gd name="T29" fmla="*/ 48 h 108"/>
                <a:gd name="T30" fmla="*/ 35 w 119"/>
                <a:gd name="T31" fmla="*/ 27 h 108"/>
                <a:gd name="T32" fmla="*/ 12 w 119"/>
                <a:gd name="T33" fmla="*/ 51 h 108"/>
                <a:gd name="T34" fmla="*/ 16 w 119"/>
                <a:gd name="T35" fmla="*/ 97 h 108"/>
                <a:gd name="T36" fmla="*/ 42 w 119"/>
                <a:gd name="T37" fmla="*/ 108 h 108"/>
                <a:gd name="T38" fmla="*/ 62 w 119"/>
                <a:gd name="T39" fmla="*/ 100 h 108"/>
                <a:gd name="T40" fmla="*/ 109 w 119"/>
                <a:gd name="T41" fmla="*/ 54 h 108"/>
                <a:gd name="T42" fmla="*/ 109 w 119"/>
                <a:gd name="T43" fmla="*/ 54 h 108"/>
                <a:gd name="T44" fmla="*/ 115 w 119"/>
                <a:gd name="T45" fmla="*/ 2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108">
                  <a:moveTo>
                    <a:pt x="115" y="22"/>
                  </a:moveTo>
                  <a:cubicBezTo>
                    <a:pt x="113" y="17"/>
                    <a:pt x="110" y="12"/>
                    <a:pt x="105" y="7"/>
                  </a:cubicBezTo>
                  <a:cubicBezTo>
                    <a:pt x="102" y="4"/>
                    <a:pt x="98" y="2"/>
                    <a:pt x="94" y="0"/>
                  </a:cubicBezTo>
                  <a:cubicBezTo>
                    <a:pt x="80" y="14"/>
                    <a:pt x="80" y="14"/>
                    <a:pt x="80" y="14"/>
                  </a:cubicBezTo>
                  <a:cubicBezTo>
                    <a:pt x="84" y="15"/>
                    <a:pt x="89" y="17"/>
                    <a:pt x="92" y="20"/>
                  </a:cubicBezTo>
                  <a:cubicBezTo>
                    <a:pt x="96" y="24"/>
                    <a:pt x="98" y="28"/>
                    <a:pt x="99" y="33"/>
                  </a:cubicBezTo>
                  <a:cubicBezTo>
                    <a:pt x="99" y="35"/>
                    <a:pt x="98" y="39"/>
                    <a:pt x="96" y="41"/>
                  </a:cubicBezTo>
                  <a:cubicBezTo>
                    <a:pt x="96" y="41"/>
                    <a:pt x="96" y="41"/>
                    <a:pt x="96" y="41"/>
                  </a:cubicBezTo>
                  <a:cubicBezTo>
                    <a:pt x="70" y="67"/>
                    <a:pt x="70" y="67"/>
                    <a:pt x="70" y="67"/>
                  </a:cubicBezTo>
                  <a:cubicBezTo>
                    <a:pt x="49" y="88"/>
                    <a:pt x="49" y="88"/>
                    <a:pt x="49" y="88"/>
                  </a:cubicBezTo>
                  <a:cubicBezTo>
                    <a:pt x="47" y="90"/>
                    <a:pt x="44" y="90"/>
                    <a:pt x="42" y="90"/>
                  </a:cubicBezTo>
                  <a:cubicBezTo>
                    <a:pt x="37" y="90"/>
                    <a:pt x="32" y="88"/>
                    <a:pt x="29" y="84"/>
                  </a:cubicBezTo>
                  <a:cubicBezTo>
                    <a:pt x="25" y="81"/>
                    <a:pt x="23" y="76"/>
                    <a:pt x="22" y="72"/>
                  </a:cubicBezTo>
                  <a:cubicBezTo>
                    <a:pt x="22" y="69"/>
                    <a:pt x="23" y="66"/>
                    <a:pt x="25" y="63"/>
                  </a:cubicBezTo>
                  <a:cubicBezTo>
                    <a:pt x="40" y="48"/>
                    <a:pt x="40" y="48"/>
                    <a:pt x="40" y="48"/>
                  </a:cubicBezTo>
                  <a:cubicBezTo>
                    <a:pt x="36" y="41"/>
                    <a:pt x="35" y="33"/>
                    <a:pt x="35" y="27"/>
                  </a:cubicBezTo>
                  <a:cubicBezTo>
                    <a:pt x="12" y="51"/>
                    <a:pt x="12" y="51"/>
                    <a:pt x="12" y="51"/>
                  </a:cubicBezTo>
                  <a:cubicBezTo>
                    <a:pt x="0" y="62"/>
                    <a:pt x="2" y="83"/>
                    <a:pt x="16" y="97"/>
                  </a:cubicBezTo>
                  <a:cubicBezTo>
                    <a:pt x="23" y="104"/>
                    <a:pt x="33" y="108"/>
                    <a:pt x="42" y="108"/>
                  </a:cubicBezTo>
                  <a:cubicBezTo>
                    <a:pt x="50" y="108"/>
                    <a:pt x="57" y="106"/>
                    <a:pt x="62" y="100"/>
                  </a:cubicBezTo>
                  <a:cubicBezTo>
                    <a:pt x="109" y="54"/>
                    <a:pt x="109" y="54"/>
                    <a:pt x="109" y="54"/>
                  </a:cubicBezTo>
                  <a:cubicBezTo>
                    <a:pt x="109" y="54"/>
                    <a:pt x="109" y="54"/>
                    <a:pt x="109" y="54"/>
                  </a:cubicBezTo>
                  <a:cubicBezTo>
                    <a:pt x="117" y="46"/>
                    <a:pt x="119" y="34"/>
                    <a:pt x="115"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sp>
        <p:nvSpPr>
          <p:cNvPr id="79" name="Text Placeholder 1"/>
          <p:cNvSpPr txBox="1">
            <a:spLocks/>
          </p:cNvSpPr>
          <p:nvPr/>
        </p:nvSpPr>
        <p:spPr>
          <a:xfrm>
            <a:off x="4806651" y="2663999"/>
            <a:ext cx="2541098" cy="367141"/>
          </a:xfrm>
          <a:prstGeom prst="rect">
            <a:avLst/>
          </a:prstGeom>
        </p:spPr>
        <p:txBody>
          <a:bodyPr/>
          <a:lstStyle>
            <a:lvl1pPr marL="0" indent="0" algn="l" defTabSz="457200" rtl="0" eaLnBrk="1" latinLnBrk="0" hangingPunct="1">
              <a:spcBef>
                <a:spcPct val="20000"/>
              </a:spcBef>
              <a:spcAft>
                <a:spcPts val="600"/>
              </a:spcAft>
              <a:buFont typeface="Arial"/>
              <a:buNone/>
              <a:defRPr sz="1600" kern="1200">
                <a:solidFill>
                  <a:schemeClr val="tx1"/>
                </a:solidFill>
                <a:latin typeface="+mn-lt"/>
                <a:ea typeface="+mn-ea"/>
                <a:cs typeface="+mn-cs"/>
              </a:defRPr>
            </a:lvl1pPr>
            <a:lvl2pPr marL="460375"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2pPr>
            <a:lvl3pPr marL="922338"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3pPr>
            <a:lvl4pPr marL="1373188" indent="-219075"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4pPr>
            <a:lvl5pPr marL="1835150" indent="-231775" algn="l" defTabSz="457200" rtl="0" eaLnBrk="1" latinLnBrk="0" hangingPunct="1">
              <a:spcBef>
                <a:spcPct val="20000"/>
              </a:spcBef>
              <a:spcAft>
                <a:spcPts val="600"/>
              </a:spcAft>
              <a:buFont typeface="Arial" charset="0"/>
              <a:buChar char="•"/>
              <a:tabLst/>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en-US" sz="2000" i="1">
                <a:solidFill>
                  <a:schemeClr val="accent2"/>
                </a:solidFill>
                <a:latin typeface="Times New Roman" panose="02020603050405020304" pitchFamily="18" charset="0"/>
                <a:cs typeface="Times New Roman" panose="02020603050405020304" pitchFamily="18" charset="0"/>
              </a:rPr>
              <a:t>Care Coordination and Care Transitions</a:t>
            </a:r>
          </a:p>
        </p:txBody>
      </p:sp>
      <p:grpSp>
        <p:nvGrpSpPr>
          <p:cNvPr id="86" name="Gruppieren 651"/>
          <p:cNvGrpSpPr/>
          <p:nvPr/>
        </p:nvGrpSpPr>
        <p:grpSpPr>
          <a:xfrm>
            <a:off x="8606538" y="1543297"/>
            <a:ext cx="610682" cy="606326"/>
            <a:chOff x="-1087438" y="3460750"/>
            <a:chExt cx="600076" cy="595796"/>
          </a:xfrm>
          <a:solidFill>
            <a:schemeClr val="bg1"/>
          </a:solidFill>
        </p:grpSpPr>
        <p:sp>
          <p:nvSpPr>
            <p:cNvPr id="89" name="Freeform 39"/>
            <p:cNvSpPr>
              <a:spLocks/>
            </p:cNvSpPr>
            <p:nvPr/>
          </p:nvSpPr>
          <p:spPr bwMode="auto">
            <a:xfrm>
              <a:off x="-930275" y="3460750"/>
              <a:ext cx="442913" cy="409575"/>
            </a:xfrm>
            <a:custGeom>
              <a:avLst/>
              <a:gdLst>
                <a:gd name="T0" fmla="*/ 102 w 118"/>
                <a:gd name="T1" fmla="*/ 11 h 109"/>
                <a:gd name="T2" fmla="*/ 76 w 118"/>
                <a:gd name="T3" fmla="*/ 0 h 109"/>
                <a:gd name="T4" fmla="*/ 56 w 118"/>
                <a:gd name="T5" fmla="*/ 8 h 109"/>
                <a:gd name="T6" fmla="*/ 17 w 118"/>
                <a:gd name="T7" fmla="*/ 47 h 109"/>
                <a:gd name="T8" fmla="*/ 10 w 118"/>
                <a:gd name="T9" fmla="*/ 54 h 109"/>
                <a:gd name="T10" fmla="*/ 4 w 118"/>
                <a:gd name="T11" fmla="*/ 86 h 109"/>
                <a:gd name="T12" fmla="*/ 13 w 118"/>
                <a:gd name="T13" fmla="*/ 101 h 109"/>
                <a:gd name="T14" fmla="*/ 24 w 118"/>
                <a:gd name="T15" fmla="*/ 109 h 109"/>
                <a:gd name="T16" fmla="*/ 39 w 118"/>
                <a:gd name="T17" fmla="*/ 94 h 109"/>
                <a:gd name="T18" fmla="*/ 26 w 118"/>
                <a:gd name="T19" fmla="*/ 88 h 109"/>
                <a:gd name="T20" fmla="*/ 20 w 118"/>
                <a:gd name="T21" fmla="*/ 75 h 109"/>
                <a:gd name="T22" fmla="*/ 22 w 118"/>
                <a:gd name="T23" fmla="*/ 67 h 109"/>
                <a:gd name="T24" fmla="*/ 30 w 118"/>
                <a:gd name="T25" fmla="*/ 60 h 109"/>
                <a:gd name="T26" fmla="*/ 48 w 118"/>
                <a:gd name="T27" fmla="*/ 41 h 109"/>
                <a:gd name="T28" fmla="*/ 69 w 118"/>
                <a:gd name="T29" fmla="*/ 21 h 109"/>
                <a:gd name="T30" fmla="*/ 76 w 118"/>
                <a:gd name="T31" fmla="*/ 18 h 109"/>
                <a:gd name="T32" fmla="*/ 90 w 118"/>
                <a:gd name="T33" fmla="*/ 24 h 109"/>
                <a:gd name="T34" fmla="*/ 96 w 118"/>
                <a:gd name="T35" fmla="*/ 37 h 109"/>
                <a:gd name="T36" fmla="*/ 93 w 118"/>
                <a:gd name="T37" fmla="*/ 45 h 109"/>
                <a:gd name="T38" fmla="*/ 78 w 118"/>
                <a:gd name="T39" fmla="*/ 60 h 109"/>
                <a:gd name="T40" fmla="*/ 82 w 118"/>
                <a:gd name="T41" fmla="*/ 81 h 109"/>
                <a:gd name="T42" fmla="*/ 106 w 118"/>
                <a:gd name="T43" fmla="*/ 58 h 109"/>
                <a:gd name="T44" fmla="*/ 102 w 118"/>
                <a:gd name="T45" fmla="*/ 1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 h="109">
                  <a:moveTo>
                    <a:pt x="102" y="11"/>
                  </a:moveTo>
                  <a:cubicBezTo>
                    <a:pt x="95" y="4"/>
                    <a:pt x="85" y="0"/>
                    <a:pt x="76" y="0"/>
                  </a:cubicBezTo>
                  <a:cubicBezTo>
                    <a:pt x="69" y="0"/>
                    <a:pt x="61" y="2"/>
                    <a:pt x="56" y="8"/>
                  </a:cubicBezTo>
                  <a:cubicBezTo>
                    <a:pt x="17" y="47"/>
                    <a:pt x="17" y="47"/>
                    <a:pt x="17" y="47"/>
                  </a:cubicBezTo>
                  <a:cubicBezTo>
                    <a:pt x="10" y="54"/>
                    <a:pt x="10" y="54"/>
                    <a:pt x="10" y="54"/>
                  </a:cubicBezTo>
                  <a:cubicBezTo>
                    <a:pt x="2" y="62"/>
                    <a:pt x="0" y="74"/>
                    <a:pt x="4" y="86"/>
                  </a:cubicBezTo>
                  <a:cubicBezTo>
                    <a:pt x="5" y="91"/>
                    <a:pt x="9" y="96"/>
                    <a:pt x="13" y="101"/>
                  </a:cubicBezTo>
                  <a:cubicBezTo>
                    <a:pt x="16" y="104"/>
                    <a:pt x="20" y="107"/>
                    <a:pt x="24" y="109"/>
                  </a:cubicBezTo>
                  <a:cubicBezTo>
                    <a:pt x="39" y="94"/>
                    <a:pt x="39" y="94"/>
                    <a:pt x="39" y="94"/>
                  </a:cubicBezTo>
                  <a:cubicBezTo>
                    <a:pt x="34" y="94"/>
                    <a:pt x="29" y="92"/>
                    <a:pt x="26" y="88"/>
                  </a:cubicBezTo>
                  <a:cubicBezTo>
                    <a:pt x="22" y="84"/>
                    <a:pt x="20" y="80"/>
                    <a:pt x="20" y="75"/>
                  </a:cubicBezTo>
                  <a:cubicBezTo>
                    <a:pt x="19" y="73"/>
                    <a:pt x="20" y="70"/>
                    <a:pt x="22" y="67"/>
                  </a:cubicBezTo>
                  <a:cubicBezTo>
                    <a:pt x="30" y="60"/>
                    <a:pt x="30" y="60"/>
                    <a:pt x="30" y="60"/>
                  </a:cubicBezTo>
                  <a:cubicBezTo>
                    <a:pt x="48" y="41"/>
                    <a:pt x="48" y="41"/>
                    <a:pt x="48" y="41"/>
                  </a:cubicBezTo>
                  <a:cubicBezTo>
                    <a:pt x="69" y="21"/>
                    <a:pt x="69" y="21"/>
                    <a:pt x="69" y="21"/>
                  </a:cubicBezTo>
                  <a:cubicBezTo>
                    <a:pt x="71" y="18"/>
                    <a:pt x="74" y="18"/>
                    <a:pt x="76" y="18"/>
                  </a:cubicBezTo>
                  <a:cubicBezTo>
                    <a:pt x="81" y="18"/>
                    <a:pt x="86" y="20"/>
                    <a:pt x="90" y="24"/>
                  </a:cubicBezTo>
                  <a:cubicBezTo>
                    <a:pt x="93" y="28"/>
                    <a:pt x="95" y="32"/>
                    <a:pt x="96" y="37"/>
                  </a:cubicBezTo>
                  <a:cubicBezTo>
                    <a:pt x="96" y="39"/>
                    <a:pt x="96" y="42"/>
                    <a:pt x="93" y="45"/>
                  </a:cubicBezTo>
                  <a:cubicBezTo>
                    <a:pt x="78" y="60"/>
                    <a:pt x="78" y="60"/>
                    <a:pt x="78" y="60"/>
                  </a:cubicBezTo>
                  <a:cubicBezTo>
                    <a:pt x="80" y="64"/>
                    <a:pt x="83" y="72"/>
                    <a:pt x="82" y="81"/>
                  </a:cubicBezTo>
                  <a:cubicBezTo>
                    <a:pt x="106" y="58"/>
                    <a:pt x="106" y="58"/>
                    <a:pt x="106" y="58"/>
                  </a:cubicBezTo>
                  <a:cubicBezTo>
                    <a:pt x="118" y="46"/>
                    <a:pt x="116" y="25"/>
                    <a:pt x="102"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90" name="Freeform 40"/>
            <p:cNvSpPr>
              <a:spLocks/>
            </p:cNvSpPr>
            <p:nvPr/>
          </p:nvSpPr>
          <p:spPr bwMode="auto">
            <a:xfrm>
              <a:off x="-1087438" y="3651732"/>
              <a:ext cx="446087" cy="404814"/>
            </a:xfrm>
            <a:custGeom>
              <a:avLst/>
              <a:gdLst>
                <a:gd name="T0" fmla="*/ 115 w 119"/>
                <a:gd name="T1" fmla="*/ 22 h 108"/>
                <a:gd name="T2" fmla="*/ 105 w 119"/>
                <a:gd name="T3" fmla="*/ 7 h 108"/>
                <a:gd name="T4" fmla="*/ 94 w 119"/>
                <a:gd name="T5" fmla="*/ 0 h 108"/>
                <a:gd name="T6" fmla="*/ 80 w 119"/>
                <a:gd name="T7" fmla="*/ 14 h 108"/>
                <a:gd name="T8" fmla="*/ 92 w 119"/>
                <a:gd name="T9" fmla="*/ 20 h 108"/>
                <a:gd name="T10" fmla="*/ 99 w 119"/>
                <a:gd name="T11" fmla="*/ 33 h 108"/>
                <a:gd name="T12" fmla="*/ 96 w 119"/>
                <a:gd name="T13" fmla="*/ 41 h 108"/>
                <a:gd name="T14" fmla="*/ 96 w 119"/>
                <a:gd name="T15" fmla="*/ 41 h 108"/>
                <a:gd name="T16" fmla="*/ 70 w 119"/>
                <a:gd name="T17" fmla="*/ 67 h 108"/>
                <a:gd name="T18" fmla="*/ 49 w 119"/>
                <a:gd name="T19" fmla="*/ 88 h 108"/>
                <a:gd name="T20" fmla="*/ 42 w 119"/>
                <a:gd name="T21" fmla="*/ 90 h 108"/>
                <a:gd name="T22" fmla="*/ 29 w 119"/>
                <a:gd name="T23" fmla="*/ 84 h 108"/>
                <a:gd name="T24" fmla="*/ 22 w 119"/>
                <a:gd name="T25" fmla="*/ 72 h 108"/>
                <a:gd name="T26" fmla="*/ 25 w 119"/>
                <a:gd name="T27" fmla="*/ 63 h 108"/>
                <a:gd name="T28" fmla="*/ 40 w 119"/>
                <a:gd name="T29" fmla="*/ 48 h 108"/>
                <a:gd name="T30" fmla="*/ 35 w 119"/>
                <a:gd name="T31" fmla="*/ 27 h 108"/>
                <a:gd name="T32" fmla="*/ 12 w 119"/>
                <a:gd name="T33" fmla="*/ 51 h 108"/>
                <a:gd name="T34" fmla="*/ 16 w 119"/>
                <a:gd name="T35" fmla="*/ 97 h 108"/>
                <a:gd name="T36" fmla="*/ 42 w 119"/>
                <a:gd name="T37" fmla="*/ 108 h 108"/>
                <a:gd name="T38" fmla="*/ 62 w 119"/>
                <a:gd name="T39" fmla="*/ 100 h 108"/>
                <a:gd name="T40" fmla="*/ 109 w 119"/>
                <a:gd name="T41" fmla="*/ 54 h 108"/>
                <a:gd name="T42" fmla="*/ 109 w 119"/>
                <a:gd name="T43" fmla="*/ 54 h 108"/>
                <a:gd name="T44" fmla="*/ 115 w 119"/>
                <a:gd name="T45" fmla="*/ 2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108">
                  <a:moveTo>
                    <a:pt x="115" y="22"/>
                  </a:moveTo>
                  <a:cubicBezTo>
                    <a:pt x="113" y="17"/>
                    <a:pt x="110" y="12"/>
                    <a:pt x="105" y="7"/>
                  </a:cubicBezTo>
                  <a:cubicBezTo>
                    <a:pt x="102" y="4"/>
                    <a:pt x="98" y="2"/>
                    <a:pt x="94" y="0"/>
                  </a:cubicBezTo>
                  <a:cubicBezTo>
                    <a:pt x="80" y="14"/>
                    <a:pt x="80" y="14"/>
                    <a:pt x="80" y="14"/>
                  </a:cubicBezTo>
                  <a:cubicBezTo>
                    <a:pt x="84" y="15"/>
                    <a:pt x="89" y="17"/>
                    <a:pt x="92" y="20"/>
                  </a:cubicBezTo>
                  <a:cubicBezTo>
                    <a:pt x="96" y="24"/>
                    <a:pt x="98" y="28"/>
                    <a:pt x="99" y="33"/>
                  </a:cubicBezTo>
                  <a:cubicBezTo>
                    <a:pt x="99" y="35"/>
                    <a:pt x="98" y="39"/>
                    <a:pt x="96" y="41"/>
                  </a:cubicBezTo>
                  <a:cubicBezTo>
                    <a:pt x="96" y="41"/>
                    <a:pt x="96" y="41"/>
                    <a:pt x="96" y="41"/>
                  </a:cubicBezTo>
                  <a:cubicBezTo>
                    <a:pt x="70" y="67"/>
                    <a:pt x="70" y="67"/>
                    <a:pt x="70" y="67"/>
                  </a:cubicBezTo>
                  <a:cubicBezTo>
                    <a:pt x="49" y="88"/>
                    <a:pt x="49" y="88"/>
                    <a:pt x="49" y="88"/>
                  </a:cubicBezTo>
                  <a:cubicBezTo>
                    <a:pt x="47" y="90"/>
                    <a:pt x="44" y="90"/>
                    <a:pt x="42" y="90"/>
                  </a:cubicBezTo>
                  <a:cubicBezTo>
                    <a:pt x="37" y="90"/>
                    <a:pt x="32" y="88"/>
                    <a:pt x="29" y="84"/>
                  </a:cubicBezTo>
                  <a:cubicBezTo>
                    <a:pt x="25" y="81"/>
                    <a:pt x="23" y="76"/>
                    <a:pt x="22" y="72"/>
                  </a:cubicBezTo>
                  <a:cubicBezTo>
                    <a:pt x="22" y="69"/>
                    <a:pt x="23" y="66"/>
                    <a:pt x="25" y="63"/>
                  </a:cubicBezTo>
                  <a:cubicBezTo>
                    <a:pt x="40" y="48"/>
                    <a:pt x="40" y="48"/>
                    <a:pt x="40" y="48"/>
                  </a:cubicBezTo>
                  <a:cubicBezTo>
                    <a:pt x="36" y="41"/>
                    <a:pt x="35" y="33"/>
                    <a:pt x="35" y="27"/>
                  </a:cubicBezTo>
                  <a:cubicBezTo>
                    <a:pt x="12" y="51"/>
                    <a:pt x="12" y="51"/>
                    <a:pt x="12" y="51"/>
                  </a:cubicBezTo>
                  <a:cubicBezTo>
                    <a:pt x="0" y="62"/>
                    <a:pt x="2" y="83"/>
                    <a:pt x="16" y="97"/>
                  </a:cubicBezTo>
                  <a:cubicBezTo>
                    <a:pt x="23" y="104"/>
                    <a:pt x="33" y="108"/>
                    <a:pt x="42" y="108"/>
                  </a:cubicBezTo>
                  <a:cubicBezTo>
                    <a:pt x="50" y="108"/>
                    <a:pt x="57" y="106"/>
                    <a:pt x="62" y="100"/>
                  </a:cubicBezTo>
                  <a:cubicBezTo>
                    <a:pt x="109" y="54"/>
                    <a:pt x="109" y="54"/>
                    <a:pt x="109" y="54"/>
                  </a:cubicBezTo>
                  <a:cubicBezTo>
                    <a:pt x="109" y="54"/>
                    <a:pt x="109" y="54"/>
                    <a:pt x="109" y="54"/>
                  </a:cubicBezTo>
                  <a:cubicBezTo>
                    <a:pt x="117" y="46"/>
                    <a:pt x="119" y="34"/>
                    <a:pt x="115"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sp>
        <p:nvSpPr>
          <p:cNvPr id="88" name="Text Placeholder 1"/>
          <p:cNvSpPr txBox="1">
            <a:spLocks/>
          </p:cNvSpPr>
          <p:nvPr/>
        </p:nvSpPr>
        <p:spPr>
          <a:xfrm>
            <a:off x="7590868" y="2663999"/>
            <a:ext cx="2718102" cy="367141"/>
          </a:xfrm>
          <a:prstGeom prst="rect">
            <a:avLst/>
          </a:prstGeom>
        </p:spPr>
        <p:txBody>
          <a:bodyPr/>
          <a:lstStyle>
            <a:lvl1pPr marL="0" indent="0" algn="l" defTabSz="457200" rtl="0" eaLnBrk="1" latinLnBrk="0" hangingPunct="1">
              <a:spcBef>
                <a:spcPct val="20000"/>
              </a:spcBef>
              <a:spcAft>
                <a:spcPts val="600"/>
              </a:spcAft>
              <a:buFont typeface="Arial"/>
              <a:buNone/>
              <a:defRPr sz="1600" kern="1200">
                <a:solidFill>
                  <a:schemeClr val="tx1"/>
                </a:solidFill>
                <a:latin typeface="+mn-lt"/>
                <a:ea typeface="+mn-ea"/>
                <a:cs typeface="+mn-cs"/>
              </a:defRPr>
            </a:lvl1pPr>
            <a:lvl2pPr marL="460375"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2pPr>
            <a:lvl3pPr marL="922338"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3pPr>
            <a:lvl4pPr marL="1373188" indent="-219075"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4pPr>
            <a:lvl5pPr marL="1835150" indent="-231775" algn="l" defTabSz="457200" rtl="0" eaLnBrk="1" latinLnBrk="0" hangingPunct="1">
              <a:spcBef>
                <a:spcPct val="20000"/>
              </a:spcBef>
              <a:spcAft>
                <a:spcPts val="600"/>
              </a:spcAft>
              <a:buFont typeface="Arial" charset="0"/>
              <a:buChar char="•"/>
              <a:tabLst/>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en-US" sz="2000" i="1">
                <a:solidFill>
                  <a:schemeClr val="accent2"/>
                </a:solidFill>
                <a:latin typeface="Times New Roman" panose="02020603050405020304" pitchFamily="18" charset="0"/>
                <a:cs typeface="Times New Roman" panose="02020603050405020304" pitchFamily="18" charset="0"/>
              </a:rPr>
              <a:t>Performance Measurement &amp; Quality Improvement</a:t>
            </a:r>
          </a:p>
        </p:txBody>
      </p:sp>
      <p:sp>
        <p:nvSpPr>
          <p:cNvPr id="103" name="Text Placeholder 6"/>
          <p:cNvSpPr txBox="1">
            <a:spLocks/>
          </p:cNvSpPr>
          <p:nvPr/>
        </p:nvSpPr>
        <p:spPr>
          <a:xfrm>
            <a:off x="2050724" y="3819776"/>
            <a:ext cx="2472301" cy="1234600"/>
          </a:xfrm>
          <a:prstGeom prst="rect">
            <a:avLst/>
          </a:prstGeom>
        </p:spPr>
        <p:txBody>
          <a:bodyPr/>
          <a:lstStyle>
            <a:lvl1pPr marL="69850" indent="-57150" algn="l" defTabSz="457200" rtl="0" eaLnBrk="1" latinLnBrk="0" hangingPunct="1">
              <a:spcBef>
                <a:spcPts val="400"/>
              </a:spcBef>
              <a:spcAft>
                <a:spcPts val="600"/>
              </a:spcAft>
              <a:buSzPct val="25000"/>
              <a:buFont typeface=".AppleSystemUIFont" charset="-120"/>
              <a:buChar char=" "/>
              <a:tabLst/>
              <a:defRPr sz="2000" b="0" kern="1200">
                <a:solidFill>
                  <a:schemeClr val="tx1"/>
                </a:solidFill>
                <a:latin typeface="+mn-lt"/>
                <a:ea typeface="+mn-ea"/>
                <a:cs typeface="+mn-cs"/>
              </a:defRPr>
            </a:lvl1pPr>
            <a:lvl2pPr marL="295275" indent="-225425" algn="l" defTabSz="457200" rtl="0" eaLnBrk="1" latinLnBrk="0" hangingPunct="1">
              <a:spcBef>
                <a:spcPts val="400"/>
              </a:spcBef>
              <a:spcAft>
                <a:spcPts val="0"/>
              </a:spcAft>
              <a:buFont typeface="Arial" charset="0"/>
              <a:buChar char="•"/>
              <a:tabLst/>
              <a:defRPr sz="2000" kern="1200">
                <a:solidFill>
                  <a:schemeClr val="tx1"/>
                </a:solidFill>
                <a:latin typeface="+mn-lt"/>
                <a:ea typeface="+mn-ea"/>
                <a:cs typeface="+mn-cs"/>
              </a:defRPr>
            </a:lvl2pPr>
            <a:lvl3pPr marL="520700" indent="-225425" algn="l" defTabSz="457200" rtl="0" eaLnBrk="1" latinLnBrk="0" hangingPunct="1">
              <a:spcBef>
                <a:spcPts val="100"/>
              </a:spcBef>
              <a:spcAft>
                <a:spcPts val="0"/>
              </a:spcAft>
              <a:buFont typeface="Arial" charset="0"/>
              <a:buChar char="•"/>
              <a:tabLst/>
              <a:defRPr sz="1800" kern="1200">
                <a:solidFill>
                  <a:schemeClr val="tx1"/>
                </a:solidFill>
                <a:latin typeface="+mn-lt"/>
                <a:ea typeface="+mn-ea"/>
                <a:cs typeface="+mn-cs"/>
              </a:defRPr>
            </a:lvl3pPr>
            <a:lvl4pPr marL="688975" indent="-230188" algn="l" defTabSz="457200" rtl="0" eaLnBrk="1" latinLnBrk="0" hangingPunct="1">
              <a:spcBef>
                <a:spcPct val="20000"/>
              </a:spcBef>
              <a:spcAft>
                <a:spcPts val="0"/>
              </a:spcAft>
              <a:buFont typeface="Arial" charset="0"/>
              <a:buChar char="•"/>
              <a:tabLst/>
              <a:defRPr sz="1800" kern="1200">
                <a:solidFill>
                  <a:schemeClr val="tx1"/>
                </a:solidFill>
                <a:latin typeface="+mn-lt"/>
                <a:ea typeface="+mn-ea"/>
                <a:cs typeface="+mn-cs"/>
              </a:defRPr>
            </a:lvl4pPr>
            <a:lvl5pPr marL="919163" indent="-230188" algn="l" defTabSz="457200" rtl="0" eaLnBrk="1" latinLnBrk="0" hangingPunct="1">
              <a:spcBef>
                <a:spcPct val="20000"/>
              </a:spcBef>
              <a:spcAft>
                <a:spcPts val="600"/>
              </a:spcAft>
              <a:buFont typeface="Arial"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92608" indent="-228600">
              <a:spcAft>
                <a:spcPts val="0"/>
              </a:spcAft>
              <a:buSzPct val="100000"/>
              <a:buFont typeface="Arial" panose="020B0604020202020204" pitchFamily="34" charset="0"/>
              <a:buChar char="•"/>
              <a:defRPr/>
            </a:pPr>
            <a:r>
              <a:rPr lang="en-US" sz="1800">
                <a:solidFill>
                  <a:schemeClr val="bg2">
                    <a:lumMod val="10000"/>
                  </a:schemeClr>
                </a:solidFill>
              </a:rPr>
              <a:t>Identifying patients for care management</a:t>
            </a:r>
          </a:p>
          <a:p>
            <a:pPr marL="292608" indent="-228600">
              <a:spcAft>
                <a:spcPts val="0"/>
              </a:spcAft>
              <a:buSzPct val="100000"/>
              <a:buFont typeface="Arial" panose="020B0604020202020204" pitchFamily="34" charset="0"/>
              <a:buChar char="•"/>
              <a:defRPr/>
            </a:pPr>
            <a:r>
              <a:rPr lang="en-US" sz="1800">
                <a:solidFill>
                  <a:schemeClr val="bg2">
                    <a:lumMod val="10000"/>
                  </a:schemeClr>
                </a:solidFill>
              </a:rPr>
              <a:t>Person-centered care plan development</a:t>
            </a:r>
          </a:p>
        </p:txBody>
      </p:sp>
      <p:sp>
        <p:nvSpPr>
          <p:cNvPr id="104" name="Text Placeholder 7"/>
          <p:cNvSpPr txBox="1">
            <a:spLocks/>
          </p:cNvSpPr>
          <p:nvPr/>
        </p:nvSpPr>
        <p:spPr>
          <a:xfrm>
            <a:off x="4845892" y="3819776"/>
            <a:ext cx="2460931" cy="1234600"/>
          </a:xfrm>
          <a:prstGeom prst="rect">
            <a:avLst/>
          </a:prstGeom>
        </p:spPr>
        <p:txBody>
          <a:bodyPr/>
          <a:lstStyle>
            <a:lvl1pPr marL="69850" indent="-57150" algn="l" defTabSz="457200" rtl="0" eaLnBrk="1" latinLnBrk="0" hangingPunct="1">
              <a:spcBef>
                <a:spcPts val="400"/>
              </a:spcBef>
              <a:spcAft>
                <a:spcPts val="600"/>
              </a:spcAft>
              <a:buSzPct val="25000"/>
              <a:buFont typeface=".AppleSystemUIFont" charset="-120"/>
              <a:buChar char=" "/>
              <a:tabLst/>
              <a:defRPr sz="2000" b="0" kern="1200">
                <a:solidFill>
                  <a:schemeClr val="tx1"/>
                </a:solidFill>
                <a:latin typeface="+mn-lt"/>
                <a:ea typeface="+mn-ea"/>
                <a:cs typeface="+mn-cs"/>
              </a:defRPr>
            </a:lvl1pPr>
            <a:lvl2pPr marL="295275" indent="-225425" algn="l" defTabSz="457200" rtl="0" eaLnBrk="1" latinLnBrk="0" hangingPunct="1">
              <a:spcBef>
                <a:spcPts val="400"/>
              </a:spcBef>
              <a:spcAft>
                <a:spcPts val="0"/>
              </a:spcAft>
              <a:buFont typeface="Arial" charset="0"/>
              <a:buChar char="•"/>
              <a:tabLst/>
              <a:defRPr sz="2000" kern="1200">
                <a:solidFill>
                  <a:schemeClr val="tx1"/>
                </a:solidFill>
                <a:latin typeface="+mn-lt"/>
                <a:ea typeface="+mn-ea"/>
                <a:cs typeface="+mn-cs"/>
              </a:defRPr>
            </a:lvl2pPr>
            <a:lvl3pPr marL="520700" indent="-225425" algn="l" defTabSz="457200" rtl="0" eaLnBrk="1" latinLnBrk="0" hangingPunct="1">
              <a:spcBef>
                <a:spcPts val="100"/>
              </a:spcBef>
              <a:spcAft>
                <a:spcPts val="0"/>
              </a:spcAft>
              <a:buFont typeface="Arial" charset="0"/>
              <a:buChar char="•"/>
              <a:tabLst/>
              <a:defRPr sz="1800" kern="1200">
                <a:solidFill>
                  <a:schemeClr val="tx1"/>
                </a:solidFill>
                <a:latin typeface="+mn-lt"/>
                <a:ea typeface="+mn-ea"/>
                <a:cs typeface="+mn-cs"/>
              </a:defRPr>
            </a:lvl3pPr>
            <a:lvl4pPr marL="688975" indent="-230188" algn="l" defTabSz="457200" rtl="0" eaLnBrk="1" latinLnBrk="0" hangingPunct="1">
              <a:spcBef>
                <a:spcPct val="20000"/>
              </a:spcBef>
              <a:spcAft>
                <a:spcPts val="0"/>
              </a:spcAft>
              <a:buFont typeface="Arial" charset="0"/>
              <a:buChar char="•"/>
              <a:tabLst/>
              <a:defRPr sz="1800" kern="1200">
                <a:solidFill>
                  <a:schemeClr val="tx1"/>
                </a:solidFill>
                <a:latin typeface="+mn-lt"/>
                <a:ea typeface="+mn-ea"/>
                <a:cs typeface="+mn-cs"/>
              </a:defRPr>
            </a:lvl4pPr>
            <a:lvl5pPr marL="919163" indent="-230188" algn="l" defTabSz="457200" rtl="0" eaLnBrk="1" latinLnBrk="0" hangingPunct="1">
              <a:spcBef>
                <a:spcPct val="20000"/>
              </a:spcBef>
              <a:spcAft>
                <a:spcPts val="600"/>
              </a:spcAft>
              <a:buFont typeface="Arial"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92608" indent="-228600">
              <a:spcAft>
                <a:spcPts val="0"/>
              </a:spcAft>
              <a:buSzPct val="100000"/>
              <a:buFont typeface="Arial" panose="020B0604020202020204" pitchFamily="34" charset="0"/>
              <a:buChar char="•"/>
              <a:defRPr/>
            </a:pPr>
            <a:r>
              <a:rPr lang="en-US" sz="1800">
                <a:solidFill>
                  <a:schemeClr val="bg2">
                    <a:lumMod val="10000"/>
                  </a:schemeClr>
                </a:solidFill>
              </a:rPr>
              <a:t>Management of lab/imaging results</a:t>
            </a:r>
          </a:p>
          <a:p>
            <a:pPr marL="292608" indent="-228600">
              <a:spcAft>
                <a:spcPts val="0"/>
              </a:spcAft>
              <a:buSzPct val="100000"/>
              <a:buFont typeface="Arial" panose="020B0604020202020204" pitchFamily="34" charset="0"/>
              <a:buChar char="•"/>
              <a:defRPr/>
            </a:pPr>
            <a:r>
              <a:rPr lang="en-US" sz="1800">
                <a:solidFill>
                  <a:schemeClr val="bg2">
                    <a:lumMod val="10000"/>
                  </a:schemeClr>
                </a:solidFill>
              </a:rPr>
              <a:t>Tracking and managing patient referrals</a:t>
            </a:r>
          </a:p>
          <a:p>
            <a:pPr marL="292608" indent="-228600">
              <a:spcAft>
                <a:spcPts val="0"/>
              </a:spcAft>
              <a:buSzPct val="100000"/>
              <a:buFont typeface="Arial" panose="020B0604020202020204" pitchFamily="34" charset="0"/>
              <a:buChar char="•"/>
              <a:defRPr/>
            </a:pPr>
            <a:r>
              <a:rPr lang="en-US" sz="1800">
                <a:solidFill>
                  <a:schemeClr val="bg2">
                    <a:lumMod val="10000"/>
                  </a:schemeClr>
                </a:solidFill>
              </a:rPr>
              <a:t>Care transitions</a:t>
            </a:r>
          </a:p>
        </p:txBody>
      </p:sp>
      <p:sp>
        <p:nvSpPr>
          <p:cNvPr id="105" name="Text Placeholder 8"/>
          <p:cNvSpPr txBox="1">
            <a:spLocks/>
          </p:cNvSpPr>
          <p:nvPr/>
        </p:nvSpPr>
        <p:spPr>
          <a:xfrm>
            <a:off x="7702457" y="3819776"/>
            <a:ext cx="2593144" cy="1234600"/>
          </a:xfrm>
          <a:prstGeom prst="rect">
            <a:avLst/>
          </a:prstGeom>
        </p:spPr>
        <p:txBody>
          <a:bodyPr/>
          <a:lstStyle>
            <a:lvl1pPr marL="69850" indent="-57150" algn="l" defTabSz="457200" rtl="0" eaLnBrk="1" latinLnBrk="0" hangingPunct="1">
              <a:spcBef>
                <a:spcPts val="400"/>
              </a:spcBef>
              <a:spcAft>
                <a:spcPts val="600"/>
              </a:spcAft>
              <a:buSzPct val="25000"/>
              <a:buFont typeface=".AppleSystemUIFont" charset="-120"/>
              <a:buChar char=" "/>
              <a:tabLst/>
              <a:defRPr sz="2000" b="0" kern="1200">
                <a:solidFill>
                  <a:schemeClr val="tx1"/>
                </a:solidFill>
                <a:latin typeface="+mn-lt"/>
                <a:ea typeface="+mn-ea"/>
                <a:cs typeface="+mn-cs"/>
              </a:defRPr>
            </a:lvl1pPr>
            <a:lvl2pPr marL="295275" indent="-225425" algn="l" defTabSz="457200" rtl="0" eaLnBrk="1" latinLnBrk="0" hangingPunct="1">
              <a:spcBef>
                <a:spcPts val="400"/>
              </a:spcBef>
              <a:spcAft>
                <a:spcPts val="0"/>
              </a:spcAft>
              <a:buFont typeface="Arial" charset="0"/>
              <a:buChar char="•"/>
              <a:tabLst/>
              <a:defRPr sz="2000" kern="1200">
                <a:solidFill>
                  <a:schemeClr val="tx1"/>
                </a:solidFill>
                <a:latin typeface="+mn-lt"/>
                <a:ea typeface="+mn-ea"/>
                <a:cs typeface="+mn-cs"/>
              </a:defRPr>
            </a:lvl2pPr>
            <a:lvl3pPr marL="520700" indent="-225425" algn="l" defTabSz="457200" rtl="0" eaLnBrk="1" latinLnBrk="0" hangingPunct="1">
              <a:spcBef>
                <a:spcPts val="100"/>
              </a:spcBef>
              <a:spcAft>
                <a:spcPts val="0"/>
              </a:spcAft>
              <a:buFont typeface="Arial" charset="0"/>
              <a:buChar char="•"/>
              <a:tabLst/>
              <a:defRPr sz="1800" kern="1200">
                <a:solidFill>
                  <a:schemeClr val="tx1"/>
                </a:solidFill>
                <a:latin typeface="+mn-lt"/>
                <a:ea typeface="+mn-ea"/>
                <a:cs typeface="+mn-cs"/>
              </a:defRPr>
            </a:lvl3pPr>
            <a:lvl4pPr marL="688975" indent="-230188" algn="l" defTabSz="457200" rtl="0" eaLnBrk="1" latinLnBrk="0" hangingPunct="1">
              <a:spcBef>
                <a:spcPct val="20000"/>
              </a:spcBef>
              <a:spcAft>
                <a:spcPts val="0"/>
              </a:spcAft>
              <a:buFont typeface="Arial" charset="0"/>
              <a:buChar char="•"/>
              <a:tabLst/>
              <a:defRPr sz="1800" kern="1200">
                <a:solidFill>
                  <a:schemeClr val="tx1"/>
                </a:solidFill>
                <a:latin typeface="+mn-lt"/>
                <a:ea typeface="+mn-ea"/>
                <a:cs typeface="+mn-cs"/>
              </a:defRPr>
            </a:lvl4pPr>
            <a:lvl5pPr marL="919163" indent="-230188" algn="l" defTabSz="457200" rtl="0" eaLnBrk="1" latinLnBrk="0" hangingPunct="1">
              <a:spcBef>
                <a:spcPct val="20000"/>
              </a:spcBef>
              <a:spcAft>
                <a:spcPts val="600"/>
              </a:spcAft>
              <a:buFont typeface="Arial"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92608" indent="-228600">
              <a:spcAft>
                <a:spcPts val="0"/>
              </a:spcAft>
              <a:buSzPct val="100000"/>
              <a:buFont typeface="Arial" panose="020B0604020202020204" pitchFamily="34" charset="0"/>
              <a:buChar char="•"/>
              <a:defRPr/>
            </a:pPr>
            <a:r>
              <a:rPr lang="en-US" sz="1800">
                <a:solidFill>
                  <a:schemeClr val="bg2">
                    <a:lumMod val="10000"/>
                  </a:schemeClr>
                </a:solidFill>
              </a:rPr>
              <a:t>Collecting and analyzing performance data</a:t>
            </a:r>
          </a:p>
          <a:p>
            <a:pPr marL="292608" indent="-228600">
              <a:spcAft>
                <a:spcPts val="0"/>
              </a:spcAft>
              <a:buSzPct val="100000"/>
              <a:buFont typeface="Arial" panose="020B0604020202020204" pitchFamily="34" charset="0"/>
              <a:buChar char="•"/>
              <a:defRPr/>
            </a:pPr>
            <a:r>
              <a:rPr lang="en-US" sz="1800">
                <a:solidFill>
                  <a:schemeClr val="bg2">
                    <a:lumMod val="10000"/>
                  </a:schemeClr>
                </a:solidFill>
              </a:rPr>
              <a:t>Setting goals</a:t>
            </a:r>
          </a:p>
          <a:p>
            <a:pPr marL="292608" indent="-228600">
              <a:spcAft>
                <a:spcPts val="0"/>
              </a:spcAft>
              <a:buSzPct val="100000"/>
              <a:buFont typeface="Arial" panose="020B0604020202020204" pitchFamily="34" charset="0"/>
              <a:buChar char="•"/>
              <a:defRPr/>
            </a:pPr>
            <a:r>
              <a:rPr lang="en-US" sz="1800">
                <a:solidFill>
                  <a:schemeClr val="bg2">
                    <a:lumMod val="10000"/>
                  </a:schemeClr>
                </a:solidFill>
              </a:rPr>
              <a:t>Improving practice performance</a:t>
            </a:r>
          </a:p>
          <a:p>
            <a:pPr marL="292608" indent="-228600">
              <a:spcAft>
                <a:spcPts val="0"/>
              </a:spcAft>
              <a:buSzPct val="100000"/>
              <a:buFont typeface="Arial" panose="020B0604020202020204" pitchFamily="34" charset="0"/>
              <a:buChar char="•"/>
              <a:defRPr/>
            </a:pPr>
            <a:r>
              <a:rPr lang="en-US" sz="1800">
                <a:solidFill>
                  <a:schemeClr val="bg2">
                    <a:lumMod val="10000"/>
                  </a:schemeClr>
                </a:solidFill>
              </a:rPr>
              <a:t>Sharing practice performance data</a:t>
            </a:r>
          </a:p>
        </p:txBody>
      </p:sp>
      <p:grpSp>
        <p:nvGrpSpPr>
          <p:cNvPr id="43" name="Group 42">
            <a:extLst>
              <a:ext uri="{FF2B5EF4-FFF2-40B4-BE49-F238E27FC236}">
                <a16:creationId xmlns:a16="http://schemas.microsoft.com/office/drawing/2014/main" id="{80B152D4-EA67-4637-92A5-A56E4F445ECE}"/>
              </a:ext>
            </a:extLst>
          </p:cNvPr>
          <p:cNvGrpSpPr>
            <a:grpSpLocks noChangeAspect="1"/>
          </p:cNvGrpSpPr>
          <p:nvPr/>
        </p:nvGrpSpPr>
        <p:grpSpPr>
          <a:xfrm>
            <a:off x="2367406" y="926285"/>
            <a:ext cx="1665771" cy="1583752"/>
            <a:chOff x="3187700" y="749300"/>
            <a:chExt cx="1138238" cy="1138238"/>
          </a:xfrm>
        </p:grpSpPr>
        <p:sp>
          <p:nvSpPr>
            <p:cNvPr id="44" name="AutoShape 2">
              <a:extLst>
                <a:ext uri="{FF2B5EF4-FFF2-40B4-BE49-F238E27FC236}">
                  <a16:creationId xmlns:a16="http://schemas.microsoft.com/office/drawing/2014/main" id="{65AACBF6-272A-44A5-ACA6-0491370785C3}"/>
                </a:ext>
              </a:extLst>
            </p:cNvPr>
            <p:cNvSpPr>
              <a:spLocks/>
            </p:cNvSpPr>
            <p:nvPr/>
          </p:nvSpPr>
          <p:spPr bwMode="auto">
            <a:xfrm>
              <a:off x="3187700" y="749300"/>
              <a:ext cx="1138238" cy="1138238"/>
            </a:xfrm>
            <a:custGeom>
              <a:avLst/>
              <a:gdLst/>
              <a:ahLst/>
              <a:cxnLst/>
              <a:rect l="0" t="0" r="r" b="b"/>
              <a:pathLst>
                <a:path w="21600" h="21600">
                  <a:moveTo>
                    <a:pt x="21600" y="10800"/>
                  </a:moveTo>
                  <a:cubicBezTo>
                    <a:pt x="21600" y="16765"/>
                    <a:pt x="16765" y="21600"/>
                    <a:pt x="10800" y="21600"/>
                  </a:cubicBezTo>
                  <a:cubicBezTo>
                    <a:pt x="4835" y="21600"/>
                    <a:pt x="0" y="16765"/>
                    <a:pt x="0" y="10800"/>
                  </a:cubicBezTo>
                  <a:cubicBezTo>
                    <a:pt x="0" y="4835"/>
                    <a:pt x="4835" y="0"/>
                    <a:pt x="10800" y="0"/>
                  </a:cubicBezTo>
                  <a:cubicBezTo>
                    <a:pt x="16765" y="0"/>
                    <a:pt x="21600" y="4835"/>
                    <a:pt x="21600" y="10800"/>
                  </a:cubicBezTo>
                  <a:close/>
                  <a:moveTo>
                    <a:pt x="21600" y="10800"/>
                  </a:moveTo>
                </a:path>
              </a:pathLst>
            </a:custGeom>
            <a:solidFill>
              <a:schemeClr val="accent1"/>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5" name="AutoShape 20">
              <a:extLst>
                <a:ext uri="{FF2B5EF4-FFF2-40B4-BE49-F238E27FC236}">
                  <a16:creationId xmlns:a16="http://schemas.microsoft.com/office/drawing/2014/main" id="{6C64224B-3036-4BF9-945E-897181D9F653}"/>
                </a:ext>
              </a:extLst>
            </p:cNvPr>
            <p:cNvSpPr>
              <a:spLocks/>
            </p:cNvSpPr>
            <p:nvPr/>
          </p:nvSpPr>
          <p:spPr bwMode="auto">
            <a:xfrm>
              <a:off x="3568700" y="1117600"/>
              <a:ext cx="339725" cy="401638"/>
            </a:xfrm>
            <a:custGeom>
              <a:avLst/>
              <a:gdLst/>
              <a:ahLst/>
              <a:cxnLst/>
              <a:rect l="0" t="0" r="r" b="b"/>
              <a:pathLst>
                <a:path w="21600" h="20960">
                  <a:moveTo>
                    <a:pt x="19636" y="15425"/>
                  </a:moveTo>
                  <a:cubicBezTo>
                    <a:pt x="19096" y="15255"/>
                    <a:pt x="18735" y="15171"/>
                    <a:pt x="18549" y="15129"/>
                  </a:cubicBezTo>
                  <a:cubicBezTo>
                    <a:pt x="18524" y="15124"/>
                    <a:pt x="18503" y="15119"/>
                    <a:pt x="18485" y="15115"/>
                  </a:cubicBezTo>
                  <a:cubicBezTo>
                    <a:pt x="18439" y="15105"/>
                    <a:pt x="18412" y="15098"/>
                    <a:pt x="18404" y="15095"/>
                  </a:cubicBezTo>
                  <a:cubicBezTo>
                    <a:pt x="18355" y="15073"/>
                    <a:pt x="15693" y="14499"/>
                    <a:pt x="14472" y="13954"/>
                  </a:cubicBezTo>
                  <a:cubicBezTo>
                    <a:pt x="14185" y="13803"/>
                    <a:pt x="14005" y="13690"/>
                    <a:pt x="14005" y="13690"/>
                  </a:cubicBezTo>
                  <a:lnTo>
                    <a:pt x="13895" y="12924"/>
                  </a:lnTo>
                  <a:cubicBezTo>
                    <a:pt x="13895" y="12924"/>
                    <a:pt x="17409" y="13013"/>
                    <a:pt x="19076" y="11614"/>
                  </a:cubicBezTo>
                  <a:cubicBezTo>
                    <a:pt x="19076" y="11614"/>
                    <a:pt x="16650" y="11050"/>
                    <a:pt x="17086" y="7423"/>
                  </a:cubicBezTo>
                  <a:cubicBezTo>
                    <a:pt x="17522" y="3796"/>
                    <a:pt x="16542" y="611"/>
                    <a:pt x="12992" y="881"/>
                  </a:cubicBezTo>
                  <a:cubicBezTo>
                    <a:pt x="12992" y="881"/>
                    <a:pt x="11454" y="-640"/>
                    <a:pt x="8391" y="316"/>
                  </a:cubicBezTo>
                  <a:cubicBezTo>
                    <a:pt x="7340" y="645"/>
                    <a:pt x="4518" y="1475"/>
                    <a:pt x="4662" y="6501"/>
                  </a:cubicBezTo>
                  <a:cubicBezTo>
                    <a:pt x="4805" y="11526"/>
                    <a:pt x="2487" y="11556"/>
                    <a:pt x="2487" y="11556"/>
                  </a:cubicBezTo>
                  <a:cubicBezTo>
                    <a:pt x="2487" y="11556"/>
                    <a:pt x="3682" y="12984"/>
                    <a:pt x="7740" y="12955"/>
                  </a:cubicBezTo>
                  <a:lnTo>
                    <a:pt x="7722" y="13445"/>
                  </a:lnTo>
                  <a:cubicBezTo>
                    <a:pt x="7717" y="13497"/>
                    <a:pt x="7713" y="13550"/>
                    <a:pt x="7707" y="13602"/>
                  </a:cubicBezTo>
                  <a:cubicBezTo>
                    <a:pt x="7703" y="13637"/>
                    <a:pt x="7696" y="13672"/>
                    <a:pt x="7688" y="13706"/>
                  </a:cubicBezTo>
                  <a:cubicBezTo>
                    <a:pt x="7632" y="13740"/>
                    <a:pt x="7473" y="13835"/>
                    <a:pt x="7246" y="13955"/>
                  </a:cubicBezTo>
                  <a:cubicBezTo>
                    <a:pt x="6024" y="14500"/>
                    <a:pt x="3362" y="15074"/>
                    <a:pt x="3314" y="15095"/>
                  </a:cubicBezTo>
                  <a:cubicBezTo>
                    <a:pt x="3307" y="15098"/>
                    <a:pt x="3290" y="15103"/>
                    <a:pt x="3262" y="15109"/>
                  </a:cubicBezTo>
                  <a:cubicBezTo>
                    <a:pt x="3144" y="15136"/>
                    <a:pt x="2831" y="15200"/>
                    <a:pt x="2320" y="15353"/>
                  </a:cubicBezTo>
                  <a:cubicBezTo>
                    <a:pt x="2257" y="15372"/>
                    <a:pt x="2192" y="15392"/>
                    <a:pt x="2123" y="15413"/>
                  </a:cubicBezTo>
                  <a:cubicBezTo>
                    <a:pt x="1778" y="15521"/>
                    <a:pt x="1357" y="15665"/>
                    <a:pt x="860" y="15857"/>
                  </a:cubicBezTo>
                  <a:cubicBezTo>
                    <a:pt x="503" y="15995"/>
                    <a:pt x="221" y="16170"/>
                    <a:pt x="0" y="16358"/>
                  </a:cubicBezTo>
                  <a:cubicBezTo>
                    <a:pt x="2374" y="19141"/>
                    <a:pt x="6308" y="20960"/>
                    <a:pt x="10760" y="20960"/>
                  </a:cubicBezTo>
                  <a:cubicBezTo>
                    <a:pt x="15262" y="20960"/>
                    <a:pt x="19235" y="19099"/>
                    <a:pt x="21600" y="16262"/>
                  </a:cubicBezTo>
                  <a:cubicBezTo>
                    <a:pt x="21399" y="16111"/>
                    <a:pt x="21156" y="15972"/>
                    <a:pt x="20858" y="15856"/>
                  </a:cubicBezTo>
                  <a:cubicBezTo>
                    <a:pt x="20380" y="15672"/>
                    <a:pt x="19974" y="15532"/>
                    <a:pt x="19636" y="15425"/>
                  </a:cubicBezTo>
                  <a:close/>
                  <a:moveTo>
                    <a:pt x="19636" y="15425"/>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6" name="AutoShape 21">
              <a:extLst>
                <a:ext uri="{FF2B5EF4-FFF2-40B4-BE49-F238E27FC236}">
                  <a16:creationId xmlns:a16="http://schemas.microsoft.com/office/drawing/2014/main" id="{93D1F4F4-0870-4554-9D2C-EF214726DAF3}"/>
                </a:ext>
              </a:extLst>
            </p:cNvPr>
            <p:cNvSpPr>
              <a:spLocks/>
            </p:cNvSpPr>
            <p:nvPr/>
          </p:nvSpPr>
          <p:spPr bwMode="auto">
            <a:xfrm>
              <a:off x="3289300" y="850900"/>
              <a:ext cx="936625" cy="930275"/>
            </a:xfrm>
            <a:custGeom>
              <a:avLst/>
              <a:gdLst/>
              <a:ahLst/>
              <a:cxnLst/>
              <a:rect l="0" t="0" r="r" b="b"/>
              <a:pathLst>
                <a:path w="21600" h="21600">
                  <a:moveTo>
                    <a:pt x="13294" y="18320"/>
                  </a:moveTo>
                  <a:cubicBezTo>
                    <a:pt x="12998" y="17207"/>
                    <a:pt x="11998" y="16381"/>
                    <a:pt x="10800" y="16381"/>
                  </a:cubicBezTo>
                  <a:cubicBezTo>
                    <a:pt x="9603" y="16381"/>
                    <a:pt x="8603" y="17207"/>
                    <a:pt x="8307" y="18320"/>
                  </a:cubicBezTo>
                  <a:cubicBezTo>
                    <a:pt x="5927" y="17525"/>
                    <a:pt x="4045" y="15630"/>
                    <a:pt x="3257" y="13234"/>
                  </a:cubicBezTo>
                  <a:cubicBezTo>
                    <a:pt x="4362" y="12936"/>
                    <a:pt x="5182" y="11928"/>
                    <a:pt x="5182" y="10722"/>
                  </a:cubicBezTo>
                  <a:cubicBezTo>
                    <a:pt x="5182" y="9516"/>
                    <a:pt x="4362" y="8509"/>
                    <a:pt x="3257" y="8211"/>
                  </a:cubicBezTo>
                  <a:cubicBezTo>
                    <a:pt x="4040" y="5829"/>
                    <a:pt x="5905" y="3944"/>
                    <a:pt x="8263" y="3141"/>
                  </a:cubicBezTo>
                  <a:cubicBezTo>
                    <a:pt x="8508" y="4326"/>
                    <a:pt x="9552" y="5219"/>
                    <a:pt x="10800" y="5219"/>
                  </a:cubicBezTo>
                  <a:cubicBezTo>
                    <a:pt x="12048" y="5219"/>
                    <a:pt x="13092" y="4326"/>
                    <a:pt x="13337" y="3141"/>
                  </a:cubicBezTo>
                  <a:cubicBezTo>
                    <a:pt x="15696" y="3944"/>
                    <a:pt x="17560" y="5829"/>
                    <a:pt x="18344" y="8211"/>
                  </a:cubicBezTo>
                  <a:cubicBezTo>
                    <a:pt x="17238" y="8509"/>
                    <a:pt x="16418" y="9516"/>
                    <a:pt x="16418" y="10722"/>
                  </a:cubicBezTo>
                  <a:cubicBezTo>
                    <a:pt x="16418" y="11928"/>
                    <a:pt x="17238" y="12936"/>
                    <a:pt x="18344" y="13234"/>
                  </a:cubicBezTo>
                  <a:cubicBezTo>
                    <a:pt x="17555" y="15630"/>
                    <a:pt x="15673" y="17526"/>
                    <a:pt x="13294" y="18320"/>
                  </a:cubicBezTo>
                  <a:close/>
                  <a:moveTo>
                    <a:pt x="12873" y="18990"/>
                  </a:moveTo>
                  <a:cubicBezTo>
                    <a:pt x="12873" y="20141"/>
                    <a:pt x="11943" y="21078"/>
                    <a:pt x="10800" y="21078"/>
                  </a:cubicBezTo>
                  <a:cubicBezTo>
                    <a:pt x="9657" y="21078"/>
                    <a:pt x="8727" y="20141"/>
                    <a:pt x="8727" y="18990"/>
                  </a:cubicBezTo>
                  <a:cubicBezTo>
                    <a:pt x="8727" y="18988"/>
                    <a:pt x="8728" y="18985"/>
                    <a:pt x="8728" y="18982"/>
                  </a:cubicBezTo>
                  <a:cubicBezTo>
                    <a:pt x="8729" y="18802"/>
                    <a:pt x="8759" y="18630"/>
                    <a:pt x="8803" y="18463"/>
                  </a:cubicBezTo>
                  <a:cubicBezTo>
                    <a:pt x="9036" y="17568"/>
                    <a:pt x="9839" y="16903"/>
                    <a:pt x="10800" y="16903"/>
                  </a:cubicBezTo>
                  <a:cubicBezTo>
                    <a:pt x="11761" y="16903"/>
                    <a:pt x="12564" y="17568"/>
                    <a:pt x="12797" y="18463"/>
                  </a:cubicBezTo>
                  <a:cubicBezTo>
                    <a:pt x="12841" y="18630"/>
                    <a:pt x="12871" y="18802"/>
                    <a:pt x="12872" y="18983"/>
                  </a:cubicBezTo>
                  <a:cubicBezTo>
                    <a:pt x="12872" y="18985"/>
                    <a:pt x="12873" y="18988"/>
                    <a:pt x="12873" y="18990"/>
                  </a:cubicBezTo>
                  <a:close/>
                  <a:moveTo>
                    <a:pt x="518" y="10722"/>
                  </a:moveTo>
                  <a:cubicBezTo>
                    <a:pt x="518" y="9571"/>
                    <a:pt x="1448" y="8635"/>
                    <a:pt x="2591" y="8635"/>
                  </a:cubicBezTo>
                  <a:cubicBezTo>
                    <a:pt x="2593" y="8635"/>
                    <a:pt x="2596" y="8636"/>
                    <a:pt x="2599" y="8636"/>
                  </a:cubicBezTo>
                  <a:cubicBezTo>
                    <a:pt x="2778" y="8636"/>
                    <a:pt x="2948" y="8667"/>
                    <a:pt x="3114" y="8711"/>
                  </a:cubicBezTo>
                  <a:cubicBezTo>
                    <a:pt x="4003" y="8946"/>
                    <a:pt x="4664" y="9755"/>
                    <a:pt x="4664" y="10722"/>
                  </a:cubicBezTo>
                  <a:cubicBezTo>
                    <a:pt x="4664" y="11690"/>
                    <a:pt x="4003" y="12499"/>
                    <a:pt x="3114" y="12734"/>
                  </a:cubicBezTo>
                  <a:cubicBezTo>
                    <a:pt x="2948" y="12778"/>
                    <a:pt x="2778" y="12808"/>
                    <a:pt x="2599" y="12809"/>
                  </a:cubicBezTo>
                  <a:cubicBezTo>
                    <a:pt x="2596" y="12809"/>
                    <a:pt x="2593" y="12810"/>
                    <a:pt x="2591" y="12810"/>
                  </a:cubicBezTo>
                  <a:cubicBezTo>
                    <a:pt x="1448" y="12810"/>
                    <a:pt x="518" y="11873"/>
                    <a:pt x="518" y="10722"/>
                  </a:cubicBezTo>
                  <a:close/>
                  <a:moveTo>
                    <a:pt x="12857" y="2458"/>
                  </a:moveTo>
                  <a:cubicBezTo>
                    <a:pt x="12861" y="2509"/>
                    <a:pt x="12873" y="2558"/>
                    <a:pt x="12873" y="2610"/>
                  </a:cubicBezTo>
                  <a:cubicBezTo>
                    <a:pt x="12873" y="2740"/>
                    <a:pt x="12857" y="2867"/>
                    <a:pt x="12834" y="2991"/>
                  </a:cubicBezTo>
                  <a:cubicBezTo>
                    <a:pt x="12655" y="3960"/>
                    <a:pt x="11813" y="4697"/>
                    <a:pt x="10800" y="4697"/>
                  </a:cubicBezTo>
                  <a:cubicBezTo>
                    <a:pt x="9787" y="4697"/>
                    <a:pt x="8945" y="3960"/>
                    <a:pt x="8766" y="2991"/>
                  </a:cubicBezTo>
                  <a:cubicBezTo>
                    <a:pt x="8743" y="2867"/>
                    <a:pt x="8727" y="2740"/>
                    <a:pt x="8727" y="2610"/>
                  </a:cubicBezTo>
                  <a:cubicBezTo>
                    <a:pt x="8727" y="2558"/>
                    <a:pt x="8739" y="2509"/>
                    <a:pt x="8743" y="2459"/>
                  </a:cubicBezTo>
                  <a:cubicBezTo>
                    <a:pt x="8821" y="1379"/>
                    <a:pt x="9709" y="522"/>
                    <a:pt x="10800" y="522"/>
                  </a:cubicBezTo>
                  <a:cubicBezTo>
                    <a:pt x="11892" y="522"/>
                    <a:pt x="12779" y="1379"/>
                    <a:pt x="12857" y="2458"/>
                  </a:cubicBezTo>
                  <a:close/>
                  <a:moveTo>
                    <a:pt x="19009" y="12810"/>
                  </a:moveTo>
                  <a:cubicBezTo>
                    <a:pt x="19007" y="12810"/>
                    <a:pt x="19004" y="12809"/>
                    <a:pt x="19001" y="12809"/>
                  </a:cubicBezTo>
                  <a:cubicBezTo>
                    <a:pt x="18822" y="12808"/>
                    <a:pt x="18651" y="12778"/>
                    <a:pt x="18486" y="12734"/>
                  </a:cubicBezTo>
                  <a:cubicBezTo>
                    <a:pt x="17597" y="12499"/>
                    <a:pt x="16937" y="11690"/>
                    <a:pt x="16937" y="10722"/>
                  </a:cubicBezTo>
                  <a:cubicBezTo>
                    <a:pt x="16937" y="9755"/>
                    <a:pt x="17597" y="8946"/>
                    <a:pt x="18486" y="8711"/>
                  </a:cubicBezTo>
                  <a:cubicBezTo>
                    <a:pt x="18651" y="8667"/>
                    <a:pt x="18822" y="8636"/>
                    <a:pt x="19001" y="8636"/>
                  </a:cubicBezTo>
                  <a:cubicBezTo>
                    <a:pt x="19004" y="8636"/>
                    <a:pt x="19007" y="8635"/>
                    <a:pt x="19009" y="8635"/>
                  </a:cubicBezTo>
                  <a:cubicBezTo>
                    <a:pt x="20152" y="8635"/>
                    <a:pt x="21082" y="9571"/>
                    <a:pt x="21082" y="10722"/>
                  </a:cubicBezTo>
                  <a:cubicBezTo>
                    <a:pt x="21082" y="11873"/>
                    <a:pt x="20152" y="12810"/>
                    <a:pt x="19009" y="12810"/>
                  </a:cubicBezTo>
                  <a:close/>
                  <a:moveTo>
                    <a:pt x="19009" y="8113"/>
                  </a:moveTo>
                  <a:cubicBezTo>
                    <a:pt x="18960" y="8113"/>
                    <a:pt x="18913" y="8125"/>
                    <a:pt x="18865" y="8127"/>
                  </a:cubicBezTo>
                  <a:cubicBezTo>
                    <a:pt x="18034" y="5514"/>
                    <a:pt x="15984" y="3447"/>
                    <a:pt x="13391" y="2605"/>
                  </a:cubicBezTo>
                  <a:cubicBezTo>
                    <a:pt x="13388" y="1168"/>
                    <a:pt x="12228" y="0"/>
                    <a:pt x="10800" y="0"/>
                  </a:cubicBezTo>
                  <a:cubicBezTo>
                    <a:pt x="9373" y="0"/>
                    <a:pt x="8212" y="1168"/>
                    <a:pt x="8209" y="2605"/>
                  </a:cubicBezTo>
                  <a:cubicBezTo>
                    <a:pt x="5616" y="3447"/>
                    <a:pt x="3566" y="5514"/>
                    <a:pt x="2735" y="8127"/>
                  </a:cubicBezTo>
                  <a:cubicBezTo>
                    <a:pt x="2687" y="8125"/>
                    <a:pt x="2640" y="8113"/>
                    <a:pt x="2591" y="8113"/>
                  </a:cubicBezTo>
                  <a:cubicBezTo>
                    <a:pt x="1162" y="8113"/>
                    <a:pt x="0" y="9283"/>
                    <a:pt x="0" y="10722"/>
                  </a:cubicBezTo>
                  <a:cubicBezTo>
                    <a:pt x="0" y="12161"/>
                    <a:pt x="1162" y="13332"/>
                    <a:pt x="2591" y="13332"/>
                  </a:cubicBezTo>
                  <a:cubicBezTo>
                    <a:pt x="2640" y="13332"/>
                    <a:pt x="2687" y="13320"/>
                    <a:pt x="2735" y="13317"/>
                  </a:cubicBezTo>
                  <a:cubicBezTo>
                    <a:pt x="3568" y="15936"/>
                    <a:pt x="5624" y="18006"/>
                    <a:pt x="8224" y="18845"/>
                  </a:cubicBezTo>
                  <a:cubicBezTo>
                    <a:pt x="8221" y="18894"/>
                    <a:pt x="8209" y="18941"/>
                    <a:pt x="8209" y="18990"/>
                  </a:cubicBezTo>
                  <a:cubicBezTo>
                    <a:pt x="8209" y="20429"/>
                    <a:pt x="9371" y="21600"/>
                    <a:pt x="10800" y="21600"/>
                  </a:cubicBezTo>
                  <a:cubicBezTo>
                    <a:pt x="12229" y="21600"/>
                    <a:pt x="13391" y="20429"/>
                    <a:pt x="13391" y="18990"/>
                  </a:cubicBezTo>
                  <a:cubicBezTo>
                    <a:pt x="13391" y="18941"/>
                    <a:pt x="13379" y="18894"/>
                    <a:pt x="13376" y="18845"/>
                  </a:cubicBezTo>
                  <a:cubicBezTo>
                    <a:pt x="15976" y="18006"/>
                    <a:pt x="18032" y="15936"/>
                    <a:pt x="18865" y="13317"/>
                  </a:cubicBezTo>
                  <a:cubicBezTo>
                    <a:pt x="18913" y="13320"/>
                    <a:pt x="18960" y="13332"/>
                    <a:pt x="19009" y="13332"/>
                  </a:cubicBezTo>
                  <a:cubicBezTo>
                    <a:pt x="20438" y="13332"/>
                    <a:pt x="21600" y="12161"/>
                    <a:pt x="21600" y="10722"/>
                  </a:cubicBezTo>
                  <a:cubicBezTo>
                    <a:pt x="21600" y="9283"/>
                    <a:pt x="20438" y="8113"/>
                    <a:pt x="19009" y="8113"/>
                  </a:cubicBezTo>
                  <a:close/>
                  <a:moveTo>
                    <a:pt x="19009" y="8113"/>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7" name="AutoShape 22">
              <a:extLst>
                <a:ext uri="{FF2B5EF4-FFF2-40B4-BE49-F238E27FC236}">
                  <a16:creationId xmlns:a16="http://schemas.microsoft.com/office/drawing/2014/main" id="{79B0C578-1698-4E90-A3B0-EAB7112DBF51}"/>
                </a:ext>
              </a:extLst>
            </p:cNvPr>
            <p:cNvSpPr>
              <a:spLocks/>
            </p:cNvSpPr>
            <p:nvPr/>
          </p:nvSpPr>
          <p:spPr bwMode="auto">
            <a:xfrm>
              <a:off x="3346343" y="1276458"/>
              <a:ext cx="104775" cy="92075"/>
            </a:xfrm>
            <a:custGeom>
              <a:avLst/>
              <a:gdLst/>
              <a:ahLst/>
              <a:cxnLst/>
              <a:rect l="0" t="0" r="r" b="b"/>
              <a:pathLst>
                <a:path w="21600" h="21600">
                  <a:moveTo>
                    <a:pt x="13715" y="19416"/>
                  </a:moveTo>
                  <a:cubicBezTo>
                    <a:pt x="16767" y="16689"/>
                    <a:pt x="21600" y="11757"/>
                    <a:pt x="21600" y="7781"/>
                  </a:cubicBezTo>
                  <a:cubicBezTo>
                    <a:pt x="21600" y="4023"/>
                    <a:pt x="19050" y="0"/>
                    <a:pt x="15253" y="0"/>
                  </a:cubicBezTo>
                  <a:cubicBezTo>
                    <a:pt x="14625" y="0"/>
                    <a:pt x="14077" y="115"/>
                    <a:pt x="13574" y="282"/>
                  </a:cubicBezTo>
                  <a:cubicBezTo>
                    <a:pt x="12293" y="707"/>
                    <a:pt x="11386" y="1558"/>
                    <a:pt x="10800" y="2364"/>
                  </a:cubicBezTo>
                  <a:cubicBezTo>
                    <a:pt x="10354" y="1751"/>
                    <a:pt x="9713" y="1123"/>
                    <a:pt x="8878" y="660"/>
                  </a:cubicBezTo>
                  <a:cubicBezTo>
                    <a:pt x="8182" y="275"/>
                    <a:pt x="7360" y="0"/>
                    <a:pt x="6346" y="0"/>
                  </a:cubicBezTo>
                  <a:cubicBezTo>
                    <a:pt x="2550" y="0"/>
                    <a:pt x="0" y="4023"/>
                    <a:pt x="0" y="7781"/>
                  </a:cubicBezTo>
                  <a:cubicBezTo>
                    <a:pt x="0" y="12420"/>
                    <a:pt x="6566" y="18358"/>
                    <a:pt x="9212" y="20566"/>
                  </a:cubicBezTo>
                  <a:cubicBezTo>
                    <a:pt x="9685" y="20961"/>
                    <a:pt x="10072" y="21275"/>
                    <a:pt x="10231" y="21399"/>
                  </a:cubicBezTo>
                  <a:cubicBezTo>
                    <a:pt x="10402" y="21533"/>
                    <a:pt x="10601" y="21600"/>
                    <a:pt x="10800" y="21600"/>
                  </a:cubicBezTo>
                  <a:cubicBezTo>
                    <a:pt x="10999" y="21600"/>
                    <a:pt x="11197" y="21533"/>
                    <a:pt x="11369" y="21399"/>
                  </a:cubicBezTo>
                  <a:cubicBezTo>
                    <a:pt x="11655" y="21176"/>
                    <a:pt x="12568" y="20439"/>
                    <a:pt x="13715" y="19416"/>
                  </a:cubicBezTo>
                  <a:close/>
                  <a:moveTo>
                    <a:pt x="13715" y="19416"/>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8" name="AutoShape 23">
              <a:extLst>
                <a:ext uri="{FF2B5EF4-FFF2-40B4-BE49-F238E27FC236}">
                  <a16:creationId xmlns:a16="http://schemas.microsoft.com/office/drawing/2014/main" id="{7D8147F5-BCD6-4E89-8DE8-6DA97E69715F}"/>
                </a:ext>
              </a:extLst>
            </p:cNvPr>
            <p:cNvSpPr>
              <a:spLocks/>
            </p:cNvSpPr>
            <p:nvPr/>
          </p:nvSpPr>
          <p:spPr bwMode="auto">
            <a:xfrm>
              <a:off x="3701942" y="914401"/>
              <a:ext cx="104775" cy="104775"/>
            </a:xfrm>
            <a:custGeom>
              <a:avLst/>
              <a:gdLst/>
              <a:ahLst/>
              <a:cxnLst/>
              <a:rect l="0" t="0" r="r" b="b"/>
              <a:pathLst>
                <a:path w="21600" h="21600">
                  <a:moveTo>
                    <a:pt x="7368" y="21600"/>
                  </a:moveTo>
                  <a:lnTo>
                    <a:pt x="14233" y="21600"/>
                  </a:lnTo>
                  <a:lnTo>
                    <a:pt x="14233" y="14233"/>
                  </a:lnTo>
                  <a:lnTo>
                    <a:pt x="21600" y="14233"/>
                  </a:lnTo>
                  <a:lnTo>
                    <a:pt x="21600" y="12648"/>
                  </a:lnTo>
                  <a:lnTo>
                    <a:pt x="21600" y="7983"/>
                  </a:lnTo>
                  <a:lnTo>
                    <a:pt x="21600" y="7368"/>
                  </a:lnTo>
                  <a:lnTo>
                    <a:pt x="15725" y="7368"/>
                  </a:lnTo>
                  <a:lnTo>
                    <a:pt x="14233" y="7368"/>
                  </a:lnTo>
                  <a:lnTo>
                    <a:pt x="14233" y="7292"/>
                  </a:lnTo>
                  <a:lnTo>
                    <a:pt x="14233" y="0"/>
                  </a:lnTo>
                  <a:lnTo>
                    <a:pt x="7368" y="0"/>
                  </a:lnTo>
                  <a:lnTo>
                    <a:pt x="7368" y="7292"/>
                  </a:lnTo>
                  <a:lnTo>
                    <a:pt x="7368" y="7368"/>
                  </a:lnTo>
                  <a:lnTo>
                    <a:pt x="5877" y="7368"/>
                  </a:lnTo>
                  <a:lnTo>
                    <a:pt x="0" y="7368"/>
                  </a:lnTo>
                  <a:lnTo>
                    <a:pt x="0" y="7983"/>
                  </a:lnTo>
                  <a:lnTo>
                    <a:pt x="0" y="12649"/>
                  </a:lnTo>
                  <a:lnTo>
                    <a:pt x="0" y="14233"/>
                  </a:lnTo>
                  <a:lnTo>
                    <a:pt x="7368" y="14233"/>
                  </a:lnTo>
                  <a:cubicBezTo>
                    <a:pt x="7368" y="14233"/>
                    <a:pt x="7368" y="21600"/>
                    <a:pt x="7368" y="21600"/>
                  </a:cubicBezTo>
                  <a:close/>
                  <a:moveTo>
                    <a:pt x="7368" y="2160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9" name="AutoShape 24">
              <a:extLst>
                <a:ext uri="{FF2B5EF4-FFF2-40B4-BE49-F238E27FC236}">
                  <a16:creationId xmlns:a16="http://schemas.microsoft.com/office/drawing/2014/main" id="{413D9C99-3884-44A4-A011-1399B58EF6CA}"/>
                </a:ext>
              </a:extLst>
            </p:cNvPr>
            <p:cNvSpPr>
              <a:spLocks/>
            </p:cNvSpPr>
            <p:nvPr/>
          </p:nvSpPr>
          <p:spPr bwMode="auto">
            <a:xfrm>
              <a:off x="3708400" y="1663700"/>
              <a:ext cx="58738" cy="58738"/>
            </a:xfrm>
            <a:custGeom>
              <a:avLst/>
              <a:gdLst/>
              <a:ahLst/>
              <a:cxnLst/>
              <a:rect l="0" t="0" r="r" b="b"/>
              <a:pathLst>
                <a:path w="20867" h="20867">
                  <a:moveTo>
                    <a:pt x="10252" y="0"/>
                  </a:moveTo>
                  <a:lnTo>
                    <a:pt x="2746" y="7505"/>
                  </a:lnTo>
                  <a:lnTo>
                    <a:pt x="2198" y="8054"/>
                  </a:lnTo>
                  <a:cubicBezTo>
                    <a:pt x="-733" y="10985"/>
                    <a:pt x="-733" y="15737"/>
                    <a:pt x="2198" y="18669"/>
                  </a:cubicBezTo>
                  <a:cubicBezTo>
                    <a:pt x="5129" y="21600"/>
                    <a:pt x="9882" y="21600"/>
                    <a:pt x="12813" y="18669"/>
                  </a:cubicBezTo>
                  <a:lnTo>
                    <a:pt x="20867" y="10614"/>
                  </a:lnTo>
                  <a:lnTo>
                    <a:pt x="18423" y="8170"/>
                  </a:lnTo>
                  <a:cubicBezTo>
                    <a:pt x="18423" y="8170"/>
                    <a:pt x="10252" y="0"/>
                    <a:pt x="10252" y="0"/>
                  </a:cubicBezTo>
                  <a:close/>
                  <a:moveTo>
                    <a:pt x="10252" y="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50" name="AutoShape 25">
              <a:extLst>
                <a:ext uri="{FF2B5EF4-FFF2-40B4-BE49-F238E27FC236}">
                  <a16:creationId xmlns:a16="http://schemas.microsoft.com/office/drawing/2014/main" id="{8F132C0F-2CA4-4318-8186-F4DD141E810B}"/>
                </a:ext>
              </a:extLst>
            </p:cNvPr>
            <p:cNvSpPr>
              <a:spLocks/>
            </p:cNvSpPr>
            <p:nvPr/>
          </p:nvSpPr>
          <p:spPr bwMode="auto">
            <a:xfrm>
              <a:off x="3746500" y="1625600"/>
              <a:ext cx="57150" cy="58738"/>
            </a:xfrm>
            <a:custGeom>
              <a:avLst/>
              <a:gdLst/>
              <a:ahLst/>
              <a:cxnLst/>
              <a:rect l="0" t="0" r="r" b="b"/>
              <a:pathLst>
                <a:path w="20964" h="20867">
                  <a:moveTo>
                    <a:pt x="8124" y="2198"/>
                  </a:moveTo>
                  <a:lnTo>
                    <a:pt x="0" y="10252"/>
                  </a:lnTo>
                  <a:lnTo>
                    <a:pt x="2273" y="12506"/>
                  </a:lnTo>
                  <a:lnTo>
                    <a:pt x="10138" y="20304"/>
                  </a:lnTo>
                  <a:lnTo>
                    <a:pt x="10706" y="20867"/>
                  </a:lnTo>
                  <a:lnTo>
                    <a:pt x="11334" y="20244"/>
                  </a:lnTo>
                  <a:lnTo>
                    <a:pt x="18829" y="12813"/>
                  </a:lnTo>
                  <a:cubicBezTo>
                    <a:pt x="19203" y="12442"/>
                    <a:pt x="19391" y="11978"/>
                    <a:pt x="19670" y="11557"/>
                  </a:cubicBezTo>
                  <a:cubicBezTo>
                    <a:pt x="21600" y="8645"/>
                    <a:pt x="21412" y="4759"/>
                    <a:pt x="18829" y="2198"/>
                  </a:cubicBezTo>
                  <a:cubicBezTo>
                    <a:pt x="15873" y="-733"/>
                    <a:pt x="11080" y="-733"/>
                    <a:pt x="8124" y="2198"/>
                  </a:cubicBezTo>
                  <a:close/>
                  <a:moveTo>
                    <a:pt x="8124" y="2198"/>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51" name="AutoShape 28">
              <a:extLst>
                <a:ext uri="{FF2B5EF4-FFF2-40B4-BE49-F238E27FC236}">
                  <a16:creationId xmlns:a16="http://schemas.microsoft.com/office/drawing/2014/main" id="{A2A07918-69F7-46F4-A79A-86598E88A33B}"/>
                </a:ext>
              </a:extLst>
            </p:cNvPr>
            <p:cNvSpPr>
              <a:spLocks/>
            </p:cNvSpPr>
            <p:nvPr/>
          </p:nvSpPr>
          <p:spPr bwMode="auto">
            <a:xfrm>
              <a:off x="4064000" y="1270000"/>
              <a:ext cx="82550" cy="100013"/>
            </a:xfrm>
            <a:custGeom>
              <a:avLst/>
              <a:gdLst/>
              <a:ahLst/>
              <a:cxnLst/>
              <a:rect l="0" t="0" r="r" b="b"/>
              <a:pathLst>
                <a:path w="21600" h="21600">
                  <a:moveTo>
                    <a:pt x="21600" y="0"/>
                  </a:moveTo>
                  <a:lnTo>
                    <a:pt x="0" y="0"/>
                  </a:lnTo>
                  <a:lnTo>
                    <a:pt x="0" y="21600"/>
                  </a:lnTo>
                  <a:lnTo>
                    <a:pt x="21600" y="21600"/>
                  </a:lnTo>
                  <a:lnTo>
                    <a:pt x="21600" y="0"/>
                  </a:lnTo>
                  <a:cubicBezTo>
                    <a:pt x="21600" y="0"/>
                    <a:pt x="21600" y="0"/>
                    <a:pt x="21600" y="0"/>
                  </a:cubicBezTo>
                  <a:close/>
                  <a:moveTo>
                    <a:pt x="19152" y="2057"/>
                  </a:moveTo>
                  <a:lnTo>
                    <a:pt x="19152" y="19543"/>
                  </a:lnTo>
                  <a:lnTo>
                    <a:pt x="2448" y="19543"/>
                  </a:lnTo>
                  <a:lnTo>
                    <a:pt x="2448" y="2057"/>
                  </a:lnTo>
                  <a:lnTo>
                    <a:pt x="19152" y="2057"/>
                  </a:ln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52" name="AutoShape 29">
              <a:extLst>
                <a:ext uri="{FF2B5EF4-FFF2-40B4-BE49-F238E27FC236}">
                  <a16:creationId xmlns:a16="http://schemas.microsoft.com/office/drawing/2014/main" id="{1A952E80-E1C6-4D04-ADB4-290BD5A9CBBF}"/>
                </a:ext>
              </a:extLst>
            </p:cNvPr>
            <p:cNvSpPr>
              <a:spLocks/>
            </p:cNvSpPr>
            <p:nvPr/>
          </p:nvSpPr>
          <p:spPr bwMode="auto">
            <a:xfrm>
              <a:off x="4089400" y="1333500"/>
              <a:ext cx="36513" cy="9525"/>
            </a:xfrm>
            <a:custGeom>
              <a:avLst/>
              <a:gdLst/>
              <a:ahLst/>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53" name="AutoShape 30">
              <a:extLst>
                <a:ext uri="{FF2B5EF4-FFF2-40B4-BE49-F238E27FC236}">
                  <a16:creationId xmlns:a16="http://schemas.microsoft.com/office/drawing/2014/main" id="{D992EA3E-AE31-474C-BD45-B6C176EB669F}"/>
                </a:ext>
              </a:extLst>
            </p:cNvPr>
            <p:cNvSpPr>
              <a:spLocks/>
            </p:cNvSpPr>
            <p:nvPr/>
          </p:nvSpPr>
          <p:spPr bwMode="auto">
            <a:xfrm>
              <a:off x="4089400" y="1320800"/>
              <a:ext cx="36513" cy="9525"/>
            </a:xfrm>
            <a:custGeom>
              <a:avLst/>
              <a:gdLst/>
              <a:ahLst/>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54" name="AutoShape 31">
              <a:extLst>
                <a:ext uri="{FF2B5EF4-FFF2-40B4-BE49-F238E27FC236}">
                  <a16:creationId xmlns:a16="http://schemas.microsoft.com/office/drawing/2014/main" id="{CCC047D1-9985-44AC-935F-FDCDF697EE2D}"/>
                </a:ext>
              </a:extLst>
            </p:cNvPr>
            <p:cNvSpPr>
              <a:spLocks/>
            </p:cNvSpPr>
            <p:nvPr/>
          </p:nvSpPr>
          <p:spPr bwMode="auto">
            <a:xfrm>
              <a:off x="4089400" y="1295400"/>
              <a:ext cx="36513" cy="9525"/>
            </a:xfrm>
            <a:custGeom>
              <a:avLst/>
              <a:gdLst/>
              <a:ahLst/>
              <a:cxnLst/>
              <a:rect l="0" t="0" r="r" b="b"/>
              <a:pathLst>
                <a:path w="21600" h="21600">
                  <a:moveTo>
                    <a:pt x="21600" y="21600"/>
                  </a:moveTo>
                  <a:lnTo>
                    <a:pt x="0" y="21600"/>
                  </a:lnTo>
                  <a:lnTo>
                    <a:pt x="0" y="0"/>
                  </a:lnTo>
                  <a:lnTo>
                    <a:pt x="21600" y="0"/>
                  </a:lnTo>
                  <a:cubicBezTo>
                    <a:pt x="21600" y="0"/>
                    <a:pt x="21600" y="21600"/>
                    <a:pt x="21600" y="21600"/>
                  </a:cubicBezTo>
                  <a:close/>
                  <a:moveTo>
                    <a:pt x="21600" y="21600"/>
                  </a:moveTo>
                </a:path>
              </a:pathLst>
            </a:cu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grpSp>
        <p:nvGrpSpPr>
          <p:cNvPr id="55" name="Group 54">
            <a:extLst>
              <a:ext uri="{FF2B5EF4-FFF2-40B4-BE49-F238E27FC236}">
                <a16:creationId xmlns:a16="http://schemas.microsoft.com/office/drawing/2014/main" id="{EB6FDE16-C76E-41ED-92DB-FC639AE9A4B6}"/>
              </a:ext>
            </a:extLst>
          </p:cNvPr>
          <p:cNvGrpSpPr>
            <a:grpSpLocks noChangeAspect="1"/>
          </p:cNvGrpSpPr>
          <p:nvPr/>
        </p:nvGrpSpPr>
        <p:grpSpPr>
          <a:xfrm>
            <a:off x="5220950" y="938987"/>
            <a:ext cx="1666499" cy="1558351"/>
            <a:chOff x="4087384" y="4004516"/>
            <a:chExt cx="967850" cy="967850"/>
          </a:xfrm>
        </p:grpSpPr>
        <p:sp>
          <p:nvSpPr>
            <p:cNvPr id="56" name="Oval 55">
              <a:extLst>
                <a:ext uri="{FF2B5EF4-FFF2-40B4-BE49-F238E27FC236}">
                  <a16:creationId xmlns:a16="http://schemas.microsoft.com/office/drawing/2014/main" id="{AA4B0C1B-26DC-418D-9A1B-01E4452882E4}"/>
                </a:ext>
              </a:extLst>
            </p:cNvPr>
            <p:cNvSpPr/>
            <p:nvPr/>
          </p:nvSpPr>
          <p:spPr>
            <a:xfrm>
              <a:off x="4087384" y="4004516"/>
              <a:ext cx="967850" cy="967850"/>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grpSp>
          <p:nvGrpSpPr>
            <p:cNvPr id="57" name="Group 56">
              <a:extLst>
                <a:ext uri="{FF2B5EF4-FFF2-40B4-BE49-F238E27FC236}">
                  <a16:creationId xmlns:a16="http://schemas.microsoft.com/office/drawing/2014/main" id="{C0FFE9D8-AEF2-4C6F-A22A-0FCEB0BD39D2}"/>
                </a:ext>
              </a:extLst>
            </p:cNvPr>
            <p:cNvGrpSpPr/>
            <p:nvPr/>
          </p:nvGrpSpPr>
          <p:grpSpPr>
            <a:xfrm>
              <a:off x="4295410" y="4218550"/>
              <a:ext cx="551798" cy="539785"/>
              <a:chOff x="5783263" y="1644053"/>
              <a:chExt cx="1868487" cy="1827810"/>
            </a:xfrm>
            <a:solidFill>
              <a:schemeClr val="bg1"/>
            </a:solidFill>
          </p:grpSpPr>
          <p:sp>
            <p:nvSpPr>
              <p:cNvPr id="58" name="Freeform 20">
                <a:extLst>
                  <a:ext uri="{FF2B5EF4-FFF2-40B4-BE49-F238E27FC236}">
                    <a16:creationId xmlns:a16="http://schemas.microsoft.com/office/drawing/2014/main" id="{D132CD92-F8AB-498F-8BF0-EB684EF51737}"/>
                  </a:ext>
                </a:extLst>
              </p:cNvPr>
              <p:cNvSpPr>
                <a:spLocks noChangeArrowheads="1"/>
              </p:cNvSpPr>
              <p:nvPr/>
            </p:nvSpPr>
            <p:spPr bwMode="auto">
              <a:xfrm>
                <a:off x="5789613" y="2570163"/>
                <a:ext cx="1862137" cy="901700"/>
              </a:xfrm>
              <a:custGeom>
                <a:avLst/>
                <a:gdLst>
                  <a:gd name="T0" fmla="*/ 4883 w 5174"/>
                  <a:gd name="T1" fmla="*/ 6 h 2504"/>
                  <a:gd name="T2" fmla="*/ 4883 w 5174"/>
                  <a:gd name="T3" fmla="*/ 6 h 2504"/>
                  <a:gd name="T4" fmla="*/ 4581 w 5174"/>
                  <a:gd name="T5" fmla="*/ 290 h 2504"/>
                  <a:gd name="T6" fmla="*/ 4439 w 5174"/>
                  <a:gd name="T7" fmla="*/ 775 h 2504"/>
                  <a:gd name="T8" fmla="*/ 3563 w 5174"/>
                  <a:gd name="T9" fmla="*/ 1242 h 2504"/>
                  <a:gd name="T10" fmla="*/ 1433 w 5174"/>
                  <a:gd name="T11" fmla="*/ 1242 h 2504"/>
                  <a:gd name="T12" fmla="*/ 1433 w 5174"/>
                  <a:gd name="T13" fmla="*/ 1242 h 2504"/>
                  <a:gd name="T14" fmla="*/ 1433 w 5174"/>
                  <a:gd name="T15" fmla="*/ 574 h 2504"/>
                  <a:gd name="T16" fmla="*/ 0 w 5174"/>
                  <a:gd name="T17" fmla="*/ 1538 h 2504"/>
                  <a:gd name="T18" fmla="*/ 1433 w 5174"/>
                  <a:gd name="T19" fmla="*/ 2503 h 2504"/>
                  <a:gd name="T20" fmla="*/ 1433 w 5174"/>
                  <a:gd name="T21" fmla="*/ 1828 h 2504"/>
                  <a:gd name="T22" fmla="*/ 1433 w 5174"/>
                  <a:gd name="T23" fmla="*/ 1822 h 2504"/>
                  <a:gd name="T24" fmla="*/ 3563 w 5174"/>
                  <a:gd name="T25" fmla="*/ 1822 h 2504"/>
                  <a:gd name="T26" fmla="*/ 4463 w 5174"/>
                  <a:gd name="T27" fmla="*/ 1586 h 2504"/>
                  <a:gd name="T28" fmla="*/ 4954 w 5174"/>
                  <a:gd name="T29" fmla="*/ 1059 h 2504"/>
                  <a:gd name="T30" fmla="*/ 5167 w 5174"/>
                  <a:gd name="T31" fmla="*/ 307 h 2504"/>
                  <a:gd name="T32" fmla="*/ 4883 w 5174"/>
                  <a:gd name="T33" fmla="*/ 6 h 2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74" h="2504">
                    <a:moveTo>
                      <a:pt x="4883" y="6"/>
                    </a:moveTo>
                    <a:lnTo>
                      <a:pt x="4883" y="6"/>
                    </a:lnTo>
                    <a:cubicBezTo>
                      <a:pt x="4723" y="0"/>
                      <a:pt x="4587" y="130"/>
                      <a:pt x="4581" y="290"/>
                    </a:cubicBezTo>
                    <a:cubicBezTo>
                      <a:pt x="4581" y="290"/>
                      <a:pt x="4569" y="532"/>
                      <a:pt x="4439" y="775"/>
                    </a:cubicBezTo>
                    <a:cubicBezTo>
                      <a:pt x="4268" y="1088"/>
                      <a:pt x="3978" y="1242"/>
                      <a:pt x="3563" y="1242"/>
                    </a:cubicBezTo>
                    <a:cubicBezTo>
                      <a:pt x="1433" y="1242"/>
                      <a:pt x="1433" y="1242"/>
                      <a:pt x="1433" y="1242"/>
                    </a:cubicBezTo>
                    <a:cubicBezTo>
                      <a:pt x="1415" y="1242"/>
                      <a:pt x="1433" y="1242"/>
                      <a:pt x="1433" y="1242"/>
                    </a:cubicBezTo>
                    <a:cubicBezTo>
                      <a:pt x="1433" y="574"/>
                      <a:pt x="1433" y="574"/>
                      <a:pt x="1433" y="574"/>
                    </a:cubicBezTo>
                    <a:cubicBezTo>
                      <a:pt x="0" y="1538"/>
                      <a:pt x="0" y="1538"/>
                      <a:pt x="0" y="1538"/>
                    </a:cubicBezTo>
                    <a:cubicBezTo>
                      <a:pt x="1433" y="2503"/>
                      <a:pt x="1433" y="2503"/>
                      <a:pt x="1433" y="2503"/>
                    </a:cubicBezTo>
                    <a:cubicBezTo>
                      <a:pt x="1433" y="1828"/>
                      <a:pt x="1433" y="1828"/>
                      <a:pt x="1433" y="1828"/>
                    </a:cubicBezTo>
                    <a:cubicBezTo>
                      <a:pt x="1433" y="1828"/>
                      <a:pt x="1415" y="1822"/>
                      <a:pt x="1433" y="1822"/>
                    </a:cubicBezTo>
                    <a:cubicBezTo>
                      <a:pt x="3563" y="1822"/>
                      <a:pt x="3563" y="1822"/>
                      <a:pt x="3563" y="1822"/>
                    </a:cubicBezTo>
                    <a:cubicBezTo>
                      <a:pt x="3907" y="1822"/>
                      <a:pt x="4208" y="1745"/>
                      <a:pt x="4463" y="1586"/>
                    </a:cubicBezTo>
                    <a:cubicBezTo>
                      <a:pt x="4664" y="1461"/>
                      <a:pt x="4830" y="1278"/>
                      <a:pt x="4954" y="1059"/>
                    </a:cubicBezTo>
                    <a:cubicBezTo>
                      <a:pt x="5149" y="698"/>
                      <a:pt x="5167" y="343"/>
                      <a:pt x="5167" y="307"/>
                    </a:cubicBezTo>
                    <a:cubicBezTo>
                      <a:pt x="5173" y="148"/>
                      <a:pt x="5043" y="11"/>
                      <a:pt x="4883" y="6"/>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9" name="Freeform 21">
                <a:extLst>
                  <a:ext uri="{FF2B5EF4-FFF2-40B4-BE49-F238E27FC236}">
                    <a16:creationId xmlns:a16="http://schemas.microsoft.com/office/drawing/2014/main" id="{C0107A0A-CC16-4C27-B36E-37BE3023183A}"/>
                  </a:ext>
                </a:extLst>
              </p:cNvPr>
              <p:cNvSpPr>
                <a:spLocks noChangeArrowheads="1"/>
              </p:cNvSpPr>
              <p:nvPr/>
            </p:nvSpPr>
            <p:spPr bwMode="auto">
              <a:xfrm>
                <a:off x="5783263" y="1644053"/>
                <a:ext cx="1868487" cy="898525"/>
              </a:xfrm>
              <a:custGeom>
                <a:avLst/>
                <a:gdLst>
                  <a:gd name="T0" fmla="*/ 290 w 5191"/>
                  <a:gd name="T1" fmla="*/ 2492 h 2498"/>
                  <a:gd name="T2" fmla="*/ 290 w 5191"/>
                  <a:gd name="T3" fmla="*/ 2492 h 2498"/>
                  <a:gd name="T4" fmla="*/ 591 w 5191"/>
                  <a:gd name="T5" fmla="*/ 2207 h 2498"/>
                  <a:gd name="T6" fmla="*/ 739 w 5191"/>
                  <a:gd name="T7" fmla="*/ 1716 h 2498"/>
                  <a:gd name="T8" fmla="*/ 1615 w 5191"/>
                  <a:gd name="T9" fmla="*/ 1249 h 2498"/>
                  <a:gd name="T10" fmla="*/ 3752 w 5191"/>
                  <a:gd name="T11" fmla="*/ 1249 h 2498"/>
                  <a:gd name="T12" fmla="*/ 3752 w 5191"/>
                  <a:gd name="T13" fmla="*/ 1255 h 2498"/>
                  <a:gd name="T14" fmla="*/ 3752 w 5191"/>
                  <a:gd name="T15" fmla="*/ 1923 h 2498"/>
                  <a:gd name="T16" fmla="*/ 5190 w 5191"/>
                  <a:gd name="T17" fmla="*/ 959 h 2498"/>
                  <a:gd name="T18" fmla="*/ 3752 w 5191"/>
                  <a:gd name="T19" fmla="*/ 0 h 2498"/>
                  <a:gd name="T20" fmla="*/ 3752 w 5191"/>
                  <a:gd name="T21" fmla="*/ 669 h 2498"/>
                  <a:gd name="T22" fmla="*/ 3752 w 5191"/>
                  <a:gd name="T23" fmla="*/ 663 h 2498"/>
                  <a:gd name="T24" fmla="*/ 1615 w 5191"/>
                  <a:gd name="T25" fmla="*/ 663 h 2498"/>
                  <a:gd name="T26" fmla="*/ 716 w 5191"/>
                  <a:gd name="T27" fmla="*/ 905 h 2498"/>
                  <a:gd name="T28" fmla="*/ 224 w 5191"/>
                  <a:gd name="T29" fmla="*/ 1438 h 2498"/>
                  <a:gd name="T30" fmla="*/ 6 w 5191"/>
                  <a:gd name="T31" fmla="*/ 2190 h 2498"/>
                  <a:gd name="T32" fmla="*/ 290 w 5191"/>
                  <a:gd name="T33" fmla="*/ 2492 h 2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91" h="2498">
                    <a:moveTo>
                      <a:pt x="290" y="2492"/>
                    </a:moveTo>
                    <a:lnTo>
                      <a:pt x="290" y="2492"/>
                    </a:lnTo>
                    <a:cubicBezTo>
                      <a:pt x="455" y="2497"/>
                      <a:pt x="591" y="2373"/>
                      <a:pt x="591" y="2207"/>
                    </a:cubicBezTo>
                    <a:cubicBezTo>
                      <a:pt x="591" y="2207"/>
                      <a:pt x="603" y="1959"/>
                      <a:pt x="739" y="1716"/>
                    </a:cubicBezTo>
                    <a:cubicBezTo>
                      <a:pt x="911" y="1403"/>
                      <a:pt x="1195" y="1249"/>
                      <a:pt x="1615" y="1249"/>
                    </a:cubicBezTo>
                    <a:cubicBezTo>
                      <a:pt x="3752" y="1249"/>
                      <a:pt x="3752" y="1249"/>
                      <a:pt x="3752" y="1249"/>
                    </a:cubicBezTo>
                    <a:lnTo>
                      <a:pt x="3752" y="1255"/>
                    </a:lnTo>
                    <a:cubicBezTo>
                      <a:pt x="3752" y="1923"/>
                      <a:pt x="3752" y="1923"/>
                      <a:pt x="3752" y="1923"/>
                    </a:cubicBezTo>
                    <a:cubicBezTo>
                      <a:pt x="5190" y="959"/>
                      <a:pt x="5190" y="959"/>
                      <a:pt x="5190" y="959"/>
                    </a:cubicBezTo>
                    <a:cubicBezTo>
                      <a:pt x="3752" y="0"/>
                      <a:pt x="3752" y="0"/>
                      <a:pt x="3752" y="0"/>
                    </a:cubicBezTo>
                    <a:cubicBezTo>
                      <a:pt x="3752" y="669"/>
                      <a:pt x="3752" y="669"/>
                      <a:pt x="3752" y="669"/>
                    </a:cubicBezTo>
                    <a:lnTo>
                      <a:pt x="3752" y="663"/>
                    </a:lnTo>
                    <a:cubicBezTo>
                      <a:pt x="1615" y="663"/>
                      <a:pt x="1615" y="663"/>
                      <a:pt x="1615" y="663"/>
                    </a:cubicBezTo>
                    <a:cubicBezTo>
                      <a:pt x="1266" y="663"/>
                      <a:pt x="964" y="746"/>
                      <a:pt x="716" y="905"/>
                    </a:cubicBezTo>
                    <a:cubicBezTo>
                      <a:pt x="509" y="1036"/>
                      <a:pt x="343" y="1213"/>
                      <a:pt x="224" y="1438"/>
                    </a:cubicBezTo>
                    <a:cubicBezTo>
                      <a:pt x="23" y="1799"/>
                      <a:pt x="11" y="2154"/>
                      <a:pt x="6" y="2190"/>
                    </a:cubicBezTo>
                    <a:cubicBezTo>
                      <a:pt x="0" y="2355"/>
                      <a:pt x="130" y="2492"/>
                      <a:pt x="290" y="2492"/>
                    </a:cubicBezTo>
                  </a:path>
                </a:pathLst>
              </a:custGeom>
              <a:grp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grpSp>
        <p:nvGrpSpPr>
          <p:cNvPr id="60" name="Group 59">
            <a:extLst>
              <a:ext uri="{FF2B5EF4-FFF2-40B4-BE49-F238E27FC236}">
                <a16:creationId xmlns:a16="http://schemas.microsoft.com/office/drawing/2014/main" id="{01F23DFA-2B5A-4604-88E6-5206FC860251}"/>
              </a:ext>
            </a:extLst>
          </p:cNvPr>
          <p:cNvGrpSpPr>
            <a:grpSpLocks noChangeAspect="1"/>
          </p:cNvGrpSpPr>
          <p:nvPr/>
        </p:nvGrpSpPr>
        <p:grpSpPr>
          <a:xfrm>
            <a:off x="8075223" y="918125"/>
            <a:ext cx="1670507" cy="1600075"/>
            <a:chOff x="5295424" y="4004516"/>
            <a:chExt cx="967850" cy="967850"/>
          </a:xfrm>
        </p:grpSpPr>
        <p:sp>
          <p:nvSpPr>
            <p:cNvPr id="61" name="Oval 60">
              <a:extLst>
                <a:ext uri="{FF2B5EF4-FFF2-40B4-BE49-F238E27FC236}">
                  <a16:creationId xmlns:a16="http://schemas.microsoft.com/office/drawing/2014/main" id="{765C48A0-1844-4EFD-862A-2456DEF112E0}"/>
                </a:ext>
              </a:extLst>
            </p:cNvPr>
            <p:cNvSpPr/>
            <p:nvPr/>
          </p:nvSpPr>
          <p:spPr>
            <a:xfrm>
              <a:off x="5295424" y="4004516"/>
              <a:ext cx="967850" cy="967850"/>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sp>
          <p:nvSpPr>
            <p:cNvPr id="62" name="Freeform 5">
              <a:extLst>
                <a:ext uri="{FF2B5EF4-FFF2-40B4-BE49-F238E27FC236}">
                  <a16:creationId xmlns:a16="http://schemas.microsoft.com/office/drawing/2014/main" id="{45C62898-C559-44FB-A290-2DC94745DA99}"/>
                </a:ext>
              </a:extLst>
            </p:cNvPr>
            <p:cNvSpPr>
              <a:spLocks noChangeArrowheads="1"/>
            </p:cNvSpPr>
            <p:nvPr/>
          </p:nvSpPr>
          <p:spPr bwMode="auto">
            <a:xfrm>
              <a:off x="5553343" y="4249462"/>
              <a:ext cx="452012" cy="477958"/>
            </a:xfrm>
            <a:custGeom>
              <a:avLst/>
              <a:gdLst>
                <a:gd name="T0" fmla="*/ 7298 w 7299"/>
                <a:gd name="T1" fmla="*/ 639 h 7716"/>
                <a:gd name="T2" fmla="*/ 662 w 7299"/>
                <a:gd name="T3" fmla="*/ 0 h 7716"/>
                <a:gd name="T4" fmla="*/ 0 w 7299"/>
                <a:gd name="T5" fmla="*/ 7076 h 7716"/>
                <a:gd name="T6" fmla="*/ 6636 w 7299"/>
                <a:gd name="T7" fmla="*/ 7715 h 7716"/>
                <a:gd name="T8" fmla="*/ 7298 w 7299"/>
                <a:gd name="T9" fmla="*/ 639 h 7716"/>
                <a:gd name="T10" fmla="*/ 485 w 7299"/>
                <a:gd name="T11" fmla="*/ 7076 h 7716"/>
                <a:gd name="T12" fmla="*/ 662 w 7299"/>
                <a:gd name="T13" fmla="*/ 462 h 7716"/>
                <a:gd name="T14" fmla="*/ 2712 w 7299"/>
                <a:gd name="T15" fmla="*/ 1013 h 7716"/>
                <a:gd name="T16" fmla="*/ 2006 w 7299"/>
                <a:gd name="T17" fmla="*/ 1344 h 7716"/>
                <a:gd name="T18" fmla="*/ 2712 w 7299"/>
                <a:gd name="T19" fmla="*/ 1940 h 7716"/>
                <a:gd name="T20" fmla="*/ 1565 w 7299"/>
                <a:gd name="T21" fmla="*/ 2226 h 7716"/>
                <a:gd name="T22" fmla="*/ 2712 w 7299"/>
                <a:gd name="T23" fmla="*/ 2821 h 7716"/>
                <a:gd name="T24" fmla="*/ 2006 w 7299"/>
                <a:gd name="T25" fmla="*/ 3108 h 7716"/>
                <a:gd name="T26" fmla="*/ 2712 w 7299"/>
                <a:gd name="T27" fmla="*/ 3703 h 7716"/>
                <a:gd name="T28" fmla="*/ 1565 w 7299"/>
                <a:gd name="T29" fmla="*/ 3990 h 7716"/>
                <a:gd name="T30" fmla="*/ 2712 w 7299"/>
                <a:gd name="T31" fmla="*/ 4607 h 7716"/>
                <a:gd name="T32" fmla="*/ 2006 w 7299"/>
                <a:gd name="T33" fmla="*/ 4872 h 7716"/>
                <a:gd name="T34" fmla="*/ 2712 w 7299"/>
                <a:gd name="T35" fmla="*/ 5489 h 7716"/>
                <a:gd name="T36" fmla="*/ 1565 w 7299"/>
                <a:gd name="T37" fmla="*/ 5775 h 7716"/>
                <a:gd name="T38" fmla="*/ 2712 w 7299"/>
                <a:gd name="T39" fmla="*/ 6371 h 7716"/>
                <a:gd name="T40" fmla="*/ 2006 w 7299"/>
                <a:gd name="T41" fmla="*/ 6657 h 7716"/>
                <a:gd name="T42" fmla="*/ 2712 w 7299"/>
                <a:gd name="T43" fmla="*/ 7253 h 7716"/>
                <a:gd name="T44" fmla="*/ 485 w 7299"/>
                <a:gd name="T45" fmla="*/ 7076 h 7716"/>
                <a:gd name="T46" fmla="*/ 6790 w 7299"/>
                <a:gd name="T47" fmla="*/ 7076 h 7716"/>
                <a:gd name="T48" fmla="*/ 3175 w 7299"/>
                <a:gd name="T49" fmla="*/ 7253 h 7716"/>
                <a:gd name="T50" fmla="*/ 6636 w 7299"/>
                <a:gd name="T51" fmla="*/ 462 h 7716"/>
                <a:gd name="T52" fmla="*/ 6790 w 7299"/>
                <a:gd name="T53" fmla="*/ 7076 h 7716"/>
                <a:gd name="T54" fmla="*/ 6019 w 7299"/>
                <a:gd name="T55" fmla="*/ 4960 h 7716"/>
                <a:gd name="T56" fmla="*/ 6372 w 7299"/>
                <a:gd name="T57" fmla="*/ 3880 h 7716"/>
                <a:gd name="T58" fmla="*/ 4961 w 7299"/>
                <a:gd name="T59" fmla="*/ 2359 h 7716"/>
                <a:gd name="T60" fmla="*/ 3550 w 7299"/>
                <a:gd name="T61" fmla="*/ 3880 h 7716"/>
                <a:gd name="T62" fmla="*/ 4983 w 7299"/>
                <a:gd name="T63" fmla="*/ 5379 h 7716"/>
                <a:gd name="T64" fmla="*/ 6019 w 7299"/>
                <a:gd name="T65" fmla="*/ 5511 h 7716"/>
                <a:gd name="T66" fmla="*/ 6482 w 7299"/>
                <a:gd name="T67" fmla="*/ 5202 h 7716"/>
                <a:gd name="T68" fmla="*/ 5710 w 7299"/>
                <a:gd name="T69" fmla="*/ 4299 h 7716"/>
                <a:gd name="T70" fmla="*/ 5556 w 7299"/>
                <a:gd name="T71" fmla="*/ 4629 h 7716"/>
                <a:gd name="T72" fmla="*/ 4828 w 7299"/>
                <a:gd name="T73" fmla="*/ 4673 h 7716"/>
                <a:gd name="T74" fmla="*/ 4938 w 7299"/>
                <a:gd name="T75" fmla="*/ 4893 h 7716"/>
                <a:gd name="T76" fmla="*/ 4167 w 7299"/>
                <a:gd name="T77" fmla="*/ 3880 h 7716"/>
                <a:gd name="T78" fmla="*/ 4961 w 7299"/>
                <a:gd name="T79" fmla="*/ 2865 h 7716"/>
                <a:gd name="T80" fmla="*/ 5777 w 7299"/>
                <a:gd name="T81" fmla="*/ 3880 h 7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299" h="7716">
                  <a:moveTo>
                    <a:pt x="7298" y="639"/>
                  </a:moveTo>
                  <a:lnTo>
                    <a:pt x="7298" y="639"/>
                  </a:lnTo>
                  <a:cubicBezTo>
                    <a:pt x="7298" y="286"/>
                    <a:pt x="7011" y="0"/>
                    <a:pt x="6636" y="0"/>
                  </a:cubicBezTo>
                  <a:cubicBezTo>
                    <a:pt x="662" y="0"/>
                    <a:pt x="662" y="0"/>
                    <a:pt x="662" y="0"/>
                  </a:cubicBezTo>
                  <a:cubicBezTo>
                    <a:pt x="309" y="0"/>
                    <a:pt x="0" y="286"/>
                    <a:pt x="0" y="639"/>
                  </a:cubicBezTo>
                  <a:cubicBezTo>
                    <a:pt x="0" y="7076"/>
                    <a:pt x="0" y="7076"/>
                    <a:pt x="0" y="7076"/>
                  </a:cubicBezTo>
                  <a:cubicBezTo>
                    <a:pt x="0" y="7429"/>
                    <a:pt x="309" y="7715"/>
                    <a:pt x="662" y="7715"/>
                  </a:cubicBezTo>
                  <a:cubicBezTo>
                    <a:pt x="6636" y="7715"/>
                    <a:pt x="6636" y="7715"/>
                    <a:pt x="6636" y="7715"/>
                  </a:cubicBezTo>
                  <a:cubicBezTo>
                    <a:pt x="7011" y="7715"/>
                    <a:pt x="7298" y="7429"/>
                    <a:pt x="7298" y="7076"/>
                  </a:cubicBezTo>
                  <a:lnTo>
                    <a:pt x="7298" y="639"/>
                  </a:lnTo>
                  <a:close/>
                  <a:moveTo>
                    <a:pt x="485" y="7076"/>
                  </a:moveTo>
                  <a:lnTo>
                    <a:pt x="485" y="7076"/>
                  </a:lnTo>
                  <a:cubicBezTo>
                    <a:pt x="485" y="639"/>
                    <a:pt x="485" y="639"/>
                    <a:pt x="485" y="639"/>
                  </a:cubicBezTo>
                  <a:cubicBezTo>
                    <a:pt x="485" y="529"/>
                    <a:pt x="574" y="462"/>
                    <a:pt x="662" y="462"/>
                  </a:cubicBezTo>
                  <a:cubicBezTo>
                    <a:pt x="2712" y="462"/>
                    <a:pt x="2712" y="462"/>
                    <a:pt x="2712" y="462"/>
                  </a:cubicBezTo>
                  <a:cubicBezTo>
                    <a:pt x="2712" y="1013"/>
                    <a:pt x="2712" y="1013"/>
                    <a:pt x="2712" y="1013"/>
                  </a:cubicBezTo>
                  <a:cubicBezTo>
                    <a:pt x="2006" y="1013"/>
                    <a:pt x="2006" y="1013"/>
                    <a:pt x="2006" y="1013"/>
                  </a:cubicBezTo>
                  <a:cubicBezTo>
                    <a:pt x="2006" y="1344"/>
                    <a:pt x="2006" y="1344"/>
                    <a:pt x="2006" y="1344"/>
                  </a:cubicBezTo>
                  <a:cubicBezTo>
                    <a:pt x="2712" y="1344"/>
                    <a:pt x="2712" y="1344"/>
                    <a:pt x="2712" y="1344"/>
                  </a:cubicBezTo>
                  <a:cubicBezTo>
                    <a:pt x="2712" y="1940"/>
                    <a:pt x="2712" y="1940"/>
                    <a:pt x="2712" y="1940"/>
                  </a:cubicBezTo>
                  <a:cubicBezTo>
                    <a:pt x="1565" y="1940"/>
                    <a:pt x="1565" y="1940"/>
                    <a:pt x="1565" y="1940"/>
                  </a:cubicBezTo>
                  <a:cubicBezTo>
                    <a:pt x="1565" y="2226"/>
                    <a:pt x="1565" y="2226"/>
                    <a:pt x="1565" y="2226"/>
                  </a:cubicBezTo>
                  <a:cubicBezTo>
                    <a:pt x="2712" y="2226"/>
                    <a:pt x="2712" y="2226"/>
                    <a:pt x="2712" y="2226"/>
                  </a:cubicBezTo>
                  <a:cubicBezTo>
                    <a:pt x="2712" y="2821"/>
                    <a:pt x="2712" y="2821"/>
                    <a:pt x="2712" y="2821"/>
                  </a:cubicBezTo>
                  <a:cubicBezTo>
                    <a:pt x="2006" y="2821"/>
                    <a:pt x="2006" y="2821"/>
                    <a:pt x="2006" y="2821"/>
                  </a:cubicBezTo>
                  <a:cubicBezTo>
                    <a:pt x="2006" y="3108"/>
                    <a:pt x="2006" y="3108"/>
                    <a:pt x="2006" y="3108"/>
                  </a:cubicBezTo>
                  <a:cubicBezTo>
                    <a:pt x="2712" y="3108"/>
                    <a:pt x="2712" y="3108"/>
                    <a:pt x="2712" y="3108"/>
                  </a:cubicBezTo>
                  <a:cubicBezTo>
                    <a:pt x="2712" y="3703"/>
                    <a:pt x="2712" y="3703"/>
                    <a:pt x="2712" y="3703"/>
                  </a:cubicBezTo>
                  <a:cubicBezTo>
                    <a:pt x="1565" y="3703"/>
                    <a:pt x="1565" y="3703"/>
                    <a:pt x="1565" y="3703"/>
                  </a:cubicBezTo>
                  <a:cubicBezTo>
                    <a:pt x="1565" y="3990"/>
                    <a:pt x="1565" y="3990"/>
                    <a:pt x="1565" y="3990"/>
                  </a:cubicBezTo>
                  <a:cubicBezTo>
                    <a:pt x="2712" y="3990"/>
                    <a:pt x="2712" y="3990"/>
                    <a:pt x="2712" y="3990"/>
                  </a:cubicBezTo>
                  <a:cubicBezTo>
                    <a:pt x="2712" y="4607"/>
                    <a:pt x="2712" y="4607"/>
                    <a:pt x="2712" y="4607"/>
                  </a:cubicBezTo>
                  <a:cubicBezTo>
                    <a:pt x="2006" y="4607"/>
                    <a:pt x="2006" y="4607"/>
                    <a:pt x="2006" y="4607"/>
                  </a:cubicBezTo>
                  <a:cubicBezTo>
                    <a:pt x="2006" y="4872"/>
                    <a:pt x="2006" y="4872"/>
                    <a:pt x="2006" y="4872"/>
                  </a:cubicBezTo>
                  <a:cubicBezTo>
                    <a:pt x="2712" y="4872"/>
                    <a:pt x="2712" y="4872"/>
                    <a:pt x="2712" y="4872"/>
                  </a:cubicBezTo>
                  <a:cubicBezTo>
                    <a:pt x="2712" y="5489"/>
                    <a:pt x="2712" y="5489"/>
                    <a:pt x="2712" y="5489"/>
                  </a:cubicBezTo>
                  <a:cubicBezTo>
                    <a:pt x="1565" y="5489"/>
                    <a:pt x="1565" y="5489"/>
                    <a:pt x="1565" y="5489"/>
                  </a:cubicBezTo>
                  <a:cubicBezTo>
                    <a:pt x="1565" y="5775"/>
                    <a:pt x="1565" y="5775"/>
                    <a:pt x="1565" y="5775"/>
                  </a:cubicBezTo>
                  <a:cubicBezTo>
                    <a:pt x="2712" y="5775"/>
                    <a:pt x="2712" y="5775"/>
                    <a:pt x="2712" y="5775"/>
                  </a:cubicBezTo>
                  <a:cubicBezTo>
                    <a:pt x="2712" y="6371"/>
                    <a:pt x="2712" y="6371"/>
                    <a:pt x="2712" y="6371"/>
                  </a:cubicBezTo>
                  <a:cubicBezTo>
                    <a:pt x="2006" y="6371"/>
                    <a:pt x="2006" y="6371"/>
                    <a:pt x="2006" y="6371"/>
                  </a:cubicBezTo>
                  <a:cubicBezTo>
                    <a:pt x="2006" y="6657"/>
                    <a:pt x="2006" y="6657"/>
                    <a:pt x="2006" y="6657"/>
                  </a:cubicBezTo>
                  <a:cubicBezTo>
                    <a:pt x="2712" y="6657"/>
                    <a:pt x="2712" y="6657"/>
                    <a:pt x="2712" y="6657"/>
                  </a:cubicBezTo>
                  <a:cubicBezTo>
                    <a:pt x="2712" y="7253"/>
                    <a:pt x="2712" y="7253"/>
                    <a:pt x="2712" y="7253"/>
                  </a:cubicBezTo>
                  <a:cubicBezTo>
                    <a:pt x="662" y="7253"/>
                    <a:pt x="662" y="7253"/>
                    <a:pt x="662" y="7253"/>
                  </a:cubicBezTo>
                  <a:cubicBezTo>
                    <a:pt x="574" y="7253"/>
                    <a:pt x="485" y="7164"/>
                    <a:pt x="485" y="7076"/>
                  </a:cubicBezTo>
                  <a:close/>
                  <a:moveTo>
                    <a:pt x="6790" y="7076"/>
                  </a:moveTo>
                  <a:lnTo>
                    <a:pt x="6790" y="7076"/>
                  </a:lnTo>
                  <a:cubicBezTo>
                    <a:pt x="6790" y="7164"/>
                    <a:pt x="6725" y="7253"/>
                    <a:pt x="6636" y="7253"/>
                  </a:cubicBezTo>
                  <a:cubicBezTo>
                    <a:pt x="3175" y="7253"/>
                    <a:pt x="3175" y="7253"/>
                    <a:pt x="3175" y="7253"/>
                  </a:cubicBezTo>
                  <a:cubicBezTo>
                    <a:pt x="3175" y="462"/>
                    <a:pt x="3175" y="462"/>
                    <a:pt x="3175" y="462"/>
                  </a:cubicBezTo>
                  <a:cubicBezTo>
                    <a:pt x="6636" y="462"/>
                    <a:pt x="6636" y="462"/>
                    <a:pt x="6636" y="462"/>
                  </a:cubicBezTo>
                  <a:cubicBezTo>
                    <a:pt x="6725" y="462"/>
                    <a:pt x="6790" y="529"/>
                    <a:pt x="6790" y="639"/>
                  </a:cubicBezTo>
                  <a:lnTo>
                    <a:pt x="6790" y="7076"/>
                  </a:lnTo>
                  <a:close/>
                  <a:moveTo>
                    <a:pt x="6019" y="4960"/>
                  </a:moveTo>
                  <a:lnTo>
                    <a:pt x="6019" y="4960"/>
                  </a:lnTo>
                  <a:cubicBezTo>
                    <a:pt x="6129" y="4828"/>
                    <a:pt x="6217" y="4673"/>
                    <a:pt x="6284" y="4541"/>
                  </a:cubicBezTo>
                  <a:cubicBezTo>
                    <a:pt x="6349" y="4342"/>
                    <a:pt x="6372" y="4122"/>
                    <a:pt x="6372" y="3880"/>
                  </a:cubicBezTo>
                  <a:cubicBezTo>
                    <a:pt x="6372" y="3394"/>
                    <a:pt x="6261" y="3020"/>
                    <a:pt x="5997" y="2755"/>
                  </a:cubicBezTo>
                  <a:cubicBezTo>
                    <a:pt x="5755" y="2491"/>
                    <a:pt x="5402" y="2359"/>
                    <a:pt x="4961" y="2359"/>
                  </a:cubicBezTo>
                  <a:cubicBezTo>
                    <a:pt x="4542" y="2359"/>
                    <a:pt x="4189" y="2491"/>
                    <a:pt x="3925" y="2755"/>
                  </a:cubicBezTo>
                  <a:cubicBezTo>
                    <a:pt x="3682" y="3020"/>
                    <a:pt x="3550" y="3394"/>
                    <a:pt x="3550" y="3880"/>
                  </a:cubicBezTo>
                  <a:cubicBezTo>
                    <a:pt x="3550" y="4342"/>
                    <a:pt x="3682" y="4717"/>
                    <a:pt x="3925" y="4982"/>
                  </a:cubicBezTo>
                  <a:cubicBezTo>
                    <a:pt x="4189" y="5246"/>
                    <a:pt x="4542" y="5379"/>
                    <a:pt x="4983" y="5379"/>
                  </a:cubicBezTo>
                  <a:cubicBezTo>
                    <a:pt x="5226" y="5379"/>
                    <a:pt x="5424" y="5334"/>
                    <a:pt x="5622" y="5246"/>
                  </a:cubicBezTo>
                  <a:cubicBezTo>
                    <a:pt x="5865" y="5423"/>
                    <a:pt x="5997" y="5511"/>
                    <a:pt x="6019" y="5511"/>
                  </a:cubicBezTo>
                  <a:cubicBezTo>
                    <a:pt x="6107" y="5555"/>
                    <a:pt x="6196" y="5599"/>
                    <a:pt x="6284" y="5621"/>
                  </a:cubicBezTo>
                  <a:cubicBezTo>
                    <a:pt x="6482" y="5202"/>
                    <a:pt x="6482" y="5202"/>
                    <a:pt x="6482" y="5202"/>
                  </a:cubicBezTo>
                  <a:cubicBezTo>
                    <a:pt x="6327" y="5158"/>
                    <a:pt x="6173" y="5070"/>
                    <a:pt x="6019" y="4960"/>
                  </a:cubicBezTo>
                  <a:close/>
                  <a:moveTo>
                    <a:pt x="5710" y="4299"/>
                  </a:moveTo>
                  <a:lnTo>
                    <a:pt x="5710" y="4299"/>
                  </a:lnTo>
                  <a:cubicBezTo>
                    <a:pt x="5688" y="4431"/>
                    <a:pt x="5622" y="4541"/>
                    <a:pt x="5556" y="4629"/>
                  </a:cubicBezTo>
                  <a:cubicBezTo>
                    <a:pt x="5379" y="4497"/>
                    <a:pt x="5181" y="4387"/>
                    <a:pt x="4983" y="4321"/>
                  </a:cubicBezTo>
                  <a:cubicBezTo>
                    <a:pt x="4828" y="4673"/>
                    <a:pt x="4828" y="4673"/>
                    <a:pt x="4828" y="4673"/>
                  </a:cubicBezTo>
                  <a:cubicBezTo>
                    <a:pt x="4938" y="4717"/>
                    <a:pt x="5071" y="4762"/>
                    <a:pt x="5181" y="4850"/>
                  </a:cubicBezTo>
                  <a:cubicBezTo>
                    <a:pt x="5115" y="4872"/>
                    <a:pt x="5027" y="4893"/>
                    <a:pt x="4938" y="4893"/>
                  </a:cubicBezTo>
                  <a:cubicBezTo>
                    <a:pt x="4718" y="4893"/>
                    <a:pt x="4542" y="4805"/>
                    <a:pt x="4387" y="4629"/>
                  </a:cubicBezTo>
                  <a:cubicBezTo>
                    <a:pt x="4233" y="4475"/>
                    <a:pt x="4167" y="4211"/>
                    <a:pt x="4167" y="3880"/>
                  </a:cubicBezTo>
                  <a:cubicBezTo>
                    <a:pt x="4167" y="3527"/>
                    <a:pt x="4233" y="3284"/>
                    <a:pt x="4387" y="3108"/>
                  </a:cubicBezTo>
                  <a:cubicBezTo>
                    <a:pt x="4542" y="2953"/>
                    <a:pt x="4718" y="2865"/>
                    <a:pt x="4961" y="2865"/>
                  </a:cubicBezTo>
                  <a:cubicBezTo>
                    <a:pt x="5203" y="2865"/>
                    <a:pt x="5402" y="2953"/>
                    <a:pt x="5556" y="3108"/>
                  </a:cubicBezTo>
                  <a:cubicBezTo>
                    <a:pt x="5688" y="3284"/>
                    <a:pt x="5777" y="3527"/>
                    <a:pt x="5777" y="3880"/>
                  </a:cubicBezTo>
                  <a:cubicBezTo>
                    <a:pt x="5777" y="4034"/>
                    <a:pt x="5755" y="4188"/>
                    <a:pt x="5710" y="4299"/>
                  </a:cubicBezTo>
                  <a:close/>
                </a:path>
              </a:pathLst>
            </a:custGeom>
            <a:solidFill>
              <a:schemeClr val="bg1"/>
            </a:solidFill>
            <a:ln>
              <a:noFill/>
            </a:ln>
            <a:effectLst/>
          </p:spPr>
          <p:txBody>
            <a:bodyPr wrap="none" anchor="ctr"/>
            <a:lstStyle/>
            <a:p>
              <a:endParaRPr lang="en-US"/>
            </a:p>
          </p:txBody>
        </p:sp>
      </p:grpSp>
    </p:spTree>
    <p:extLst>
      <p:ext uri="{BB962C8B-B14F-4D97-AF65-F5344CB8AC3E}">
        <p14:creationId xmlns:p14="http://schemas.microsoft.com/office/powerpoint/2010/main" val="180652927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934401" y="1716266"/>
            <a:ext cx="6323195" cy="4025354"/>
            <a:chOff x="3791864" y="1775735"/>
            <a:chExt cx="5123534" cy="3221911"/>
          </a:xfrm>
        </p:grpSpPr>
        <p:pic>
          <p:nvPicPr>
            <p:cNvPr id="20" name="Picture 2" descr="http://www.ncqa.org/Portals/0/Marketing/Seals/2016/Recognition/62_PCMH_RGB.jpg?ver=2016-09-12-223858-287"/>
            <p:cNvPicPr>
              <a:picLocks noChangeAspect="1" noChangeArrowheads="1"/>
            </p:cNvPicPr>
            <p:nvPr/>
          </p:nvPicPr>
          <p:blipFill rotWithShape="1">
            <a:blip r:embed="rId3">
              <a:extLst>
                <a:ext uri="{28A0092B-C50C-407E-A947-70E740481C1C}">
                  <a14:useLocalDpi xmlns:a14="http://schemas.microsoft.com/office/drawing/2010/main" val="0"/>
                </a:ext>
              </a:extLst>
            </a:blip>
            <a:srcRect l="12988" t="15978" r="15571" b="13392"/>
            <a:stretch/>
          </p:blipFill>
          <p:spPr bwMode="auto">
            <a:xfrm>
              <a:off x="6658729" y="2129461"/>
              <a:ext cx="2256669" cy="2282813"/>
            </a:xfrm>
            <a:prstGeom prst="rect">
              <a:avLst/>
            </a:prstGeom>
            <a:noFill/>
            <a:extLst>
              <a:ext uri="{909E8E84-426E-40DD-AFC4-6F175D3DCCD1}">
                <a14:hiddenFill xmlns:a14="http://schemas.microsoft.com/office/drawing/2010/main">
                  <a:solidFill>
                    <a:srgbClr val="FFFFFF"/>
                  </a:solidFill>
                </a14:hiddenFill>
              </a:ext>
            </a:extLst>
          </p:spPr>
        </p:pic>
        <p:sp>
          <p:nvSpPr>
            <p:cNvPr id="23" name="Rounded Rectangle 22"/>
            <p:cNvSpPr/>
            <p:nvPr/>
          </p:nvSpPr>
          <p:spPr>
            <a:xfrm>
              <a:off x="3797172" y="1775735"/>
              <a:ext cx="1381603" cy="1174761"/>
            </a:xfrm>
            <a:prstGeom prst="roundRect">
              <a:avLst/>
            </a:prstGeom>
            <a:ln>
              <a:solidFill>
                <a:schemeClr val="bg2">
                  <a:lumMod val="1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defRPr/>
              </a:pPr>
              <a:r>
                <a:rPr lang="en-US" sz="1500" b="1" kern="0">
                  <a:solidFill>
                    <a:schemeClr val="bg2">
                      <a:lumMod val="10000"/>
                    </a:schemeClr>
                  </a:solidFill>
                  <a:latin typeface="Calibri" panose="020F0502020204030204" pitchFamily="34" charset="0"/>
                </a:rPr>
                <a:t>40 Core </a:t>
              </a:r>
            </a:p>
            <a:p>
              <a:pPr algn="ctr">
                <a:defRPr/>
              </a:pPr>
              <a:r>
                <a:rPr lang="en-US" sz="1500" b="1" kern="0">
                  <a:solidFill>
                    <a:schemeClr val="bg2">
                      <a:lumMod val="10000"/>
                    </a:schemeClr>
                  </a:solidFill>
                  <a:latin typeface="Calibri" panose="020F0502020204030204" pitchFamily="34" charset="0"/>
                </a:rPr>
                <a:t>Criteria  </a:t>
              </a:r>
            </a:p>
          </p:txBody>
        </p:sp>
        <p:sp>
          <p:nvSpPr>
            <p:cNvPr id="24" name="Rounded Rectangle 23"/>
            <p:cNvSpPr/>
            <p:nvPr/>
          </p:nvSpPr>
          <p:spPr>
            <a:xfrm>
              <a:off x="3791864" y="3826902"/>
              <a:ext cx="1392218" cy="1170744"/>
            </a:xfrm>
            <a:prstGeom prst="roundRect">
              <a:avLst/>
            </a:prstGeom>
            <a:ln>
              <a:solidFill>
                <a:schemeClr val="bg2">
                  <a:lumMod val="1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defRPr/>
              </a:pPr>
              <a:r>
                <a:rPr lang="en-US" sz="1500" b="1" kern="0">
                  <a:solidFill>
                    <a:schemeClr val="bg2">
                      <a:lumMod val="10000"/>
                    </a:schemeClr>
                  </a:solidFill>
                  <a:latin typeface="Calibri" panose="020F0502020204030204" pitchFamily="34" charset="0"/>
                </a:rPr>
                <a:t>61 Elective</a:t>
              </a:r>
            </a:p>
            <a:p>
              <a:pPr algn="ctr">
                <a:defRPr/>
              </a:pPr>
              <a:r>
                <a:rPr lang="en-US" sz="1500" b="1" kern="0">
                  <a:solidFill>
                    <a:schemeClr val="bg2">
                      <a:lumMod val="10000"/>
                    </a:schemeClr>
                  </a:solidFill>
                  <a:latin typeface="Calibri" panose="020F0502020204030204" pitchFamily="34" charset="0"/>
                </a:rPr>
                <a:t>Criteria</a:t>
              </a:r>
            </a:p>
          </p:txBody>
        </p:sp>
        <p:sp>
          <p:nvSpPr>
            <p:cNvPr id="3" name="Freeform: Shape 2"/>
            <p:cNvSpPr/>
            <p:nvPr/>
          </p:nvSpPr>
          <p:spPr>
            <a:xfrm>
              <a:off x="4992348" y="1775735"/>
              <a:ext cx="1128802" cy="1128802"/>
            </a:xfrm>
            <a:custGeom>
              <a:avLst/>
              <a:gdLst>
                <a:gd name="connsiteX0" fmla="*/ 0 w 1128802"/>
                <a:gd name="connsiteY0" fmla="*/ 564401 h 1128802"/>
                <a:gd name="connsiteX1" fmla="*/ 564401 w 1128802"/>
                <a:gd name="connsiteY1" fmla="*/ 0 h 1128802"/>
                <a:gd name="connsiteX2" fmla="*/ 1128802 w 1128802"/>
                <a:gd name="connsiteY2" fmla="*/ 564401 h 1128802"/>
                <a:gd name="connsiteX3" fmla="*/ 564401 w 1128802"/>
                <a:gd name="connsiteY3" fmla="*/ 1128802 h 1128802"/>
                <a:gd name="connsiteX4" fmla="*/ 0 w 1128802"/>
                <a:gd name="connsiteY4" fmla="*/ 564401 h 1128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802" h="1128802">
                  <a:moveTo>
                    <a:pt x="0" y="564401"/>
                  </a:moveTo>
                  <a:cubicBezTo>
                    <a:pt x="0" y="252691"/>
                    <a:pt x="252691" y="0"/>
                    <a:pt x="564401" y="0"/>
                  </a:cubicBezTo>
                  <a:cubicBezTo>
                    <a:pt x="876111" y="0"/>
                    <a:pt x="1128802" y="252691"/>
                    <a:pt x="1128802" y="564401"/>
                  </a:cubicBezTo>
                  <a:cubicBezTo>
                    <a:pt x="1128802" y="876111"/>
                    <a:pt x="876111" y="1128802"/>
                    <a:pt x="564401" y="1128802"/>
                  </a:cubicBezTo>
                  <a:cubicBezTo>
                    <a:pt x="252691" y="1128802"/>
                    <a:pt x="0" y="876111"/>
                    <a:pt x="0" y="56440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3089" tIns="183089" rIns="183089" bIns="183089" numCol="1" spcCol="1270" anchor="ctr" anchorCtr="0">
              <a:noAutofit/>
            </a:bodyPr>
            <a:lstStyle/>
            <a:p>
              <a:pPr algn="ctr" defTabSz="622300">
                <a:lnSpc>
                  <a:spcPct val="90000"/>
                </a:lnSpc>
                <a:spcBef>
                  <a:spcPct val="0"/>
                </a:spcBef>
                <a:spcAft>
                  <a:spcPct val="35000"/>
                </a:spcAft>
              </a:pPr>
              <a:r>
                <a:rPr lang="en-US" sz="1400"/>
                <a:t>Must complete all 40 core</a:t>
              </a:r>
            </a:p>
          </p:txBody>
        </p:sp>
        <p:sp>
          <p:nvSpPr>
            <p:cNvPr id="7" name="Freeform: Shape 6"/>
            <p:cNvSpPr/>
            <p:nvPr/>
          </p:nvSpPr>
          <p:spPr>
            <a:xfrm>
              <a:off x="5221739" y="3101508"/>
              <a:ext cx="654705" cy="654705"/>
            </a:xfrm>
            <a:custGeom>
              <a:avLst/>
              <a:gdLst>
                <a:gd name="connsiteX0" fmla="*/ 86781 w 654705"/>
                <a:gd name="connsiteY0" fmla="*/ 250359 h 654705"/>
                <a:gd name="connsiteX1" fmla="*/ 250359 w 654705"/>
                <a:gd name="connsiteY1" fmla="*/ 250359 h 654705"/>
                <a:gd name="connsiteX2" fmla="*/ 250359 w 654705"/>
                <a:gd name="connsiteY2" fmla="*/ 86781 h 654705"/>
                <a:gd name="connsiteX3" fmla="*/ 404346 w 654705"/>
                <a:gd name="connsiteY3" fmla="*/ 86781 h 654705"/>
                <a:gd name="connsiteX4" fmla="*/ 404346 w 654705"/>
                <a:gd name="connsiteY4" fmla="*/ 250359 h 654705"/>
                <a:gd name="connsiteX5" fmla="*/ 567924 w 654705"/>
                <a:gd name="connsiteY5" fmla="*/ 250359 h 654705"/>
                <a:gd name="connsiteX6" fmla="*/ 567924 w 654705"/>
                <a:gd name="connsiteY6" fmla="*/ 404346 h 654705"/>
                <a:gd name="connsiteX7" fmla="*/ 404346 w 654705"/>
                <a:gd name="connsiteY7" fmla="*/ 404346 h 654705"/>
                <a:gd name="connsiteX8" fmla="*/ 404346 w 654705"/>
                <a:gd name="connsiteY8" fmla="*/ 567924 h 654705"/>
                <a:gd name="connsiteX9" fmla="*/ 250359 w 654705"/>
                <a:gd name="connsiteY9" fmla="*/ 567924 h 654705"/>
                <a:gd name="connsiteX10" fmla="*/ 250359 w 654705"/>
                <a:gd name="connsiteY10" fmla="*/ 404346 h 654705"/>
                <a:gd name="connsiteX11" fmla="*/ 86781 w 654705"/>
                <a:gd name="connsiteY11" fmla="*/ 404346 h 654705"/>
                <a:gd name="connsiteX12" fmla="*/ 86781 w 654705"/>
                <a:gd name="connsiteY12" fmla="*/ 250359 h 65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4705" h="654705">
                  <a:moveTo>
                    <a:pt x="86781" y="250359"/>
                  </a:moveTo>
                  <a:lnTo>
                    <a:pt x="250359" y="250359"/>
                  </a:lnTo>
                  <a:lnTo>
                    <a:pt x="250359" y="86781"/>
                  </a:lnTo>
                  <a:lnTo>
                    <a:pt x="404346" y="86781"/>
                  </a:lnTo>
                  <a:lnTo>
                    <a:pt x="404346" y="250359"/>
                  </a:lnTo>
                  <a:lnTo>
                    <a:pt x="567924" y="250359"/>
                  </a:lnTo>
                  <a:lnTo>
                    <a:pt x="567924" y="404346"/>
                  </a:lnTo>
                  <a:lnTo>
                    <a:pt x="404346" y="404346"/>
                  </a:lnTo>
                  <a:lnTo>
                    <a:pt x="404346" y="567924"/>
                  </a:lnTo>
                  <a:lnTo>
                    <a:pt x="250359" y="567924"/>
                  </a:lnTo>
                  <a:lnTo>
                    <a:pt x="250359" y="404346"/>
                  </a:lnTo>
                  <a:lnTo>
                    <a:pt x="86781" y="404346"/>
                  </a:lnTo>
                  <a:lnTo>
                    <a:pt x="86781" y="250359"/>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86781" tIns="250359" rIns="86781" bIns="250359" numCol="1" spcCol="1270" anchor="ctr" anchorCtr="0">
              <a:noAutofit/>
            </a:bodyPr>
            <a:lstStyle/>
            <a:p>
              <a:pPr algn="ctr" defTabSz="488950">
                <a:lnSpc>
                  <a:spcPct val="90000"/>
                </a:lnSpc>
                <a:spcBef>
                  <a:spcPct val="0"/>
                </a:spcBef>
                <a:spcAft>
                  <a:spcPct val="35000"/>
                </a:spcAft>
              </a:pPr>
              <a:endParaRPr lang="en-US" sz="1100"/>
            </a:p>
          </p:txBody>
        </p:sp>
        <p:sp>
          <p:nvSpPr>
            <p:cNvPr id="8" name="Freeform: Shape 7"/>
            <p:cNvSpPr/>
            <p:nvPr/>
          </p:nvSpPr>
          <p:spPr>
            <a:xfrm>
              <a:off x="5000817" y="3868844"/>
              <a:ext cx="1128802" cy="1128802"/>
            </a:xfrm>
            <a:custGeom>
              <a:avLst/>
              <a:gdLst>
                <a:gd name="connsiteX0" fmla="*/ 0 w 1128802"/>
                <a:gd name="connsiteY0" fmla="*/ 564401 h 1128802"/>
                <a:gd name="connsiteX1" fmla="*/ 564401 w 1128802"/>
                <a:gd name="connsiteY1" fmla="*/ 0 h 1128802"/>
                <a:gd name="connsiteX2" fmla="*/ 1128802 w 1128802"/>
                <a:gd name="connsiteY2" fmla="*/ 564401 h 1128802"/>
                <a:gd name="connsiteX3" fmla="*/ 564401 w 1128802"/>
                <a:gd name="connsiteY3" fmla="*/ 1128802 h 1128802"/>
                <a:gd name="connsiteX4" fmla="*/ 0 w 1128802"/>
                <a:gd name="connsiteY4" fmla="*/ 564401 h 1128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802" h="1128802">
                  <a:moveTo>
                    <a:pt x="0" y="564401"/>
                  </a:moveTo>
                  <a:cubicBezTo>
                    <a:pt x="0" y="252691"/>
                    <a:pt x="252691" y="0"/>
                    <a:pt x="564401" y="0"/>
                  </a:cubicBezTo>
                  <a:cubicBezTo>
                    <a:pt x="876111" y="0"/>
                    <a:pt x="1128802" y="252691"/>
                    <a:pt x="1128802" y="564401"/>
                  </a:cubicBezTo>
                  <a:cubicBezTo>
                    <a:pt x="1128802" y="876111"/>
                    <a:pt x="876111" y="1128802"/>
                    <a:pt x="564401" y="1128802"/>
                  </a:cubicBezTo>
                  <a:cubicBezTo>
                    <a:pt x="252691" y="1128802"/>
                    <a:pt x="0" y="876111"/>
                    <a:pt x="0" y="564401"/>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3089" tIns="183089" rIns="183089" bIns="183089" numCol="1" spcCol="1270" anchor="ctr" anchorCtr="0">
              <a:noAutofit/>
            </a:bodyPr>
            <a:lstStyle/>
            <a:p>
              <a:pPr algn="ctr" defTabSz="622300">
                <a:lnSpc>
                  <a:spcPct val="90000"/>
                </a:lnSpc>
                <a:spcBef>
                  <a:spcPct val="0"/>
                </a:spcBef>
                <a:spcAft>
                  <a:spcPct val="35000"/>
                </a:spcAft>
              </a:pPr>
              <a:r>
                <a:rPr lang="en-US" sz="1400"/>
                <a:t>Must achieve 25 Credits</a:t>
              </a:r>
            </a:p>
          </p:txBody>
        </p:sp>
        <p:sp>
          <p:nvSpPr>
            <p:cNvPr id="9" name="Freeform: Shape 8"/>
            <p:cNvSpPr/>
            <p:nvPr/>
          </p:nvSpPr>
          <p:spPr>
            <a:xfrm>
              <a:off x="6211482" y="3218904"/>
              <a:ext cx="358959" cy="419914"/>
            </a:xfrm>
            <a:custGeom>
              <a:avLst/>
              <a:gdLst>
                <a:gd name="connsiteX0" fmla="*/ 0 w 358959"/>
                <a:gd name="connsiteY0" fmla="*/ 83983 h 419914"/>
                <a:gd name="connsiteX1" fmla="*/ 179480 w 358959"/>
                <a:gd name="connsiteY1" fmla="*/ 83983 h 419914"/>
                <a:gd name="connsiteX2" fmla="*/ 179480 w 358959"/>
                <a:gd name="connsiteY2" fmla="*/ 0 h 419914"/>
                <a:gd name="connsiteX3" fmla="*/ 358959 w 358959"/>
                <a:gd name="connsiteY3" fmla="*/ 209957 h 419914"/>
                <a:gd name="connsiteX4" fmla="*/ 179480 w 358959"/>
                <a:gd name="connsiteY4" fmla="*/ 419914 h 419914"/>
                <a:gd name="connsiteX5" fmla="*/ 179480 w 358959"/>
                <a:gd name="connsiteY5" fmla="*/ 335931 h 419914"/>
                <a:gd name="connsiteX6" fmla="*/ 0 w 358959"/>
                <a:gd name="connsiteY6" fmla="*/ 335931 h 419914"/>
                <a:gd name="connsiteX7" fmla="*/ 0 w 358959"/>
                <a:gd name="connsiteY7" fmla="*/ 83983 h 419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959" h="419914">
                  <a:moveTo>
                    <a:pt x="0" y="83983"/>
                  </a:moveTo>
                  <a:lnTo>
                    <a:pt x="179480" y="83983"/>
                  </a:lnTo>
                  <a:lnTo>
                    <a:pt x="179480" y="0"/>
                  </a:lnTo>
                  <a:lnTo>
                    <a:pt x="358959" y="209957"/>
                  </a:lnTo>
                  <a:lnTo>
                    <a:pt x="179480" y="419914"/>
                  </a:lnTo>
                  <a:lnTo>
                    <a:pt x="179480" y="335931"/>
                  </a:lnTo>
                  <a:lnTo>
                    <a:pt x="0" y="335931"/>
                  </a:lnTo>
                  <a:lnTo>
                    <a:pt x="0" y="8398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83983" rIns="107688" bIns="83983" numCol="1" spcCol="1270" anchor="ctr" anchorCtr="0">
              <a:noAutofit/>
            </a:bodyPr>
            <a:lstStyle/>
            <a:p>
              <a:pPr algn="ctr" defTabSz="488950">
                <a:lnSpc>
                  <a:spcPct val="90000"/>
                </a:lnSpc>
                <a:spcBef>
                  <a:spcPct val="0"/>
                </a:spcBef>
                <a:spcAft>
                  <a:spcPct val="35000"/>
                </a:spcAft>
              </a:pPr>
              <a:endParaRPr lang="en-US" sz="1100"/>
            </a:p>
          </p:txBody>
        </p:sp>
      </p:grpSp>
      <p:sp>
        <p:nvSpPr>
          <p:cNvPr id="4" name="Title 3"/>
          <p:cNvSpPr>
            <a:spLocks noGrp="1"/>
          </p:cNvSpPr>
          <p:nvPr>
            <p:ph type="title"/>
          </p:nvPr>
        </p:nvSpPr>
        <p:spPr/>
        <p:txBody>
          <a:bodyPr/>
          <a:lstStyle/>
          <a:p>
            <a:r>
              <a:rPr lang="en-US"/>
              <a:t>PCMH Recognition Scoring</a:t>
            </a:r>
          </a:p>
        </p:txBody>
      </p:sp>
      <p:sp>
        <p:nvSpPr>
          <p:cNvPr id="11" name="Slide Number Placeholder 1"/>
          <p:cNvSpPr>
            <a:spLocks noGrp="1"/>
          </p:cNvSpPr>
          <p:nvPr>
            <p:ph type="sldNum" sz="quarter" idx="12"/>
          </p:nvPr>
        </p:nvSpPr>
        <p:spPr>
          <a:xfrm>
            <a:off x="10725277" y="6409206"/>
            <a:ext cx="539751" cy="167335"/>
          </a:xfrm>
        </p:spPr>
        <p:txBody>
          <a:bodyPr/>
          <a:lstStyle/>
          <a:p>
            <a:pPr>
              <a:defRPr/>
            </a:pPr>
            <a:fld id="{5B9A96B2-702C-084E-9060-05751DBF82B0}" type="slidenum">
              <a:rPr lang="en-US" kern="0"/>
              <a:pPr>
                <a:defRPr/>
              </a:pPr>
              <a:t>14</a:t>
            </a:fld>
            <a:endParaRPr lang="en-US" sz="1800" kern="0" dirty="0"/>
          </a:p>
        </p:txBody>
      </p:sp>
      <p:sp>
        <p:nvSpPr>
          <p:cNvPr id="6" name="Text Placeholder 5">
            <a:extLst>
              <a:ext uri="{FF2B5EF4-FFF2-40B4-BE49-F238E27FC236}">
                <a16:creationId xmlns:a16="http://schemas.microsoft.com/office/drawing/2014/main" id="{03891BED-04A3-4881-ADF1-EA7AE4AF04B1}"/>
              </a:ext>
            </a:extLst>
          </p:cNvPr>
          <p:cNvSpPr>
            <a:spLocks noGrp="1"/>
          </p:cNvSpPr>
          <p:nvPr>
            <p:ph type="body" sz="quarter" idx="13"/>
          </p:nvPr>
        </p:nvSpPr>
        <p:spPr/>
        <p:txBody>
          <a:bodyPr>
            <a:normAutofit fontScale="92500" lnSpcReduction="10000"/>
          </a:bodyPr>
          <a:lstStyle/>
          <a:p>
            <a:endParaRPr lang="en-US"/>
          </a:p>
        </p:txBody>
      </p:sp>
    </p:spTree>
    <p:extLst>
      <p:ext uri="{BB962C8B-B14F-4D97-AF65-F5344CB8AC3E}">
        <p14:creationId xmlns:p14="http://schemas.microsoft.com/office/powerpoint/2010/main" val="248560771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normAutofit fontScale="92500" lnSpcReduction="10000"/>
          </a:bodyPr>
          <a:lstStyle/>
          <a:p>
            <a:endParaRPr lang="en-US"/>
          </a:p>
        </p:txBody>
      </p:sp>
      <p:sp>
        <p:nvSpPr>
          <p:cNvPr id="2" name="Text Placeholder 1"/>
          <p:cNvSpPr>
            <a:spLocks noGrp="1"/>
          </p:cNvSpPr>
          <p:nvPr>
            <p:ph type="body" idx="1"/>
          </p:nvPr>
        </p:nvSpPr>
        <p:spPr/>
        <p:txBody>
          <a:bodyPr/>
          <a:lstStyle/>
          <a:p>
            <a:r>
              <a:rPr lang="en-US"/>
              <a:t>Q-PASS</a:t>
            </a:r>
          </a:p>
        </p:txBody>
      </p:sp>
      <p:sp>
        <p:nvSpPr>
          <p:cNvPr id="4" name="Title 3"/>
          <p:cNvSpPr>
            <a:spLocks noGrp="1"/>
          </p:cNvSpPr>
          <p:nvPr>
            <p:ph type="title"/>
          </p:nvPr>
        </p:nvSpPr>
        <p:spPr/>
        <p:txBody>
          <a:bodyPr/>
          <a:lstStyle/>
          <a:p>
            <a:r>
              <a:rPr lang="en-US"/>
              <a:t>Recognition Process</a:t>
            </a:r>
          </a:p>
        </p:txBody>
      </p:sp>
    </p:spTree>
    <p:extLst>
      <p:ext uri="{BB962C8B-B14F-4D97-AF65-F5344CB8AC3E}">
        <p14:creationId xmlns:p14="http://schemas.microsoft.com/office/powerpoint/2010/main" val="205926766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23689" y="71281"/>
            <a:ext cx="10515600" cy="730430"/>
          </a:xfrm>
        </p:spPr>
        <p:txBody>
          <a:bodyPr/>
          <a:lstStyle/>
          <a:p>
            <a:r>
              <a:rPr lang="en-US" dirty="0"/>
              <a:t>Recognition Process</a:t>
            </a:r>
          </a:p>
        </p:txBody>
      </p:sp>
      <p:sp>
        <p:nvSpPr>
          <p:cNvPr id="5" name="Text Placeholder 4"/>
          <p:cNvSpPr>
            <a:spLocks noGrp="1"/>
          </p:cNvSpPr>
          <p:nvPr>
            <p:ph type="body" sz="quarter" idx="13"/>
          </p:nvPr>
        </p:nvSpPr>
        <p:spPr/>
        <p:txBody>
          <a:bodyPr>
            <a:normAutofit fontScale="92500" lnSpcReduction="10000"/>
          </a:bodyPr>
          <a:lstStyle/>
          <a:p>
            <a:r>
              <a:rPr lang="en-US"/>
              <a:t>3 Pathways</a:t>
            </a:r>
          </a:p>
        </p:txBody>
      </p:sp>
      <p:sp>
        <p:nvSpPr>
          <p:cNvPr id="123" name="Slide Number Placeholder 3"/>
          <p:cNvSpPr>
            <a:spLocks noGrp="1"/>
          </p:cNvSpPr>
          <p:nvPr>
            <p:ph type="sldNum" sz="quarter" idx="12"/>
          </p:nvPr>
        </p:nvSpPr>
        <p:spPr>
          <a:xfrm>
            <a:off x="10698810" y="6447408"/>
            <a:ext cx="539751" cy="168756"/>
          </a:xfrm>
          <a:ln>
            <a:noFill/>
          </a:ln>
        </p:spPr>
        <p:txBody>
          <a:bodyPr/>
          <a:lstStyle/>
          <a:p>
            <a:pPr>
              <a:defRPr/>
            </a:pPr>
            <a:fld id="{5B9A96B2-702C-084E-9060-05751DBF82B0}" type="slidenum">
              <a:rPr lang="en-US" kern="0"/>
              <a:pPr>
                <a:defRPr/>
              </a:pPr>
              <a:t>16</a:t>
            </a:fld>
            <a:endParaRPr lang="en-US" sz="1800" kern="0" dirty="0"/>
          </a:p>
        </p:txBody>
      </p:sp>
      <p:grpSp>
        <p:nvGrpSpPr>
          <p:cNvPr id="129" name="Group 128"/>
          <p:cNvGrpSpPr/>
          <p:nvPr/>
        </p:nvGrpSpPr>
        <p:grpSpPr>
          <a:xfrm>
            <a:off x="8733338" y="1372307"/>
            <a:ext cx="747598" cy="704623"/>
            <a:chOff x="254000" y="304800"/>
            <a:chExt cx="746125" cy="766763"/>
          </a:xfrm>
          <a:solidFill>
            <a:schemeClr val="bg1"/>
          </a:solidFill>
        </p:grpSpPr>
        <p:sp>
          <p:nvSpPr>
            <p:cNvPr id="130" name="AutoShape 1"/>
            <p:cNvSpPr>
              <a:spLocks/>
            </p:cNvSpPr>
            <p:nvPr/>
          </p:nvSpPr>
          <p:spPr bwMode="auto">
            <a:xfrm>
              <a:off x="254000" y="304800"/>
              <a:ext cx="746125" cy="646113"/>
            </a:xfrm>
            <a:custGeom>
              <a:avLst/>
              <a:gdLst/>
              <a:ahLst/>
              <a:cxnLst/>
              <a:rect l="0" t="0" r="r" b="b"/>
              <a:pathLst>
                <a:path w="21595" h="21600">
                  <a:moveTo>
                    <a:pt x="16665" y="2427"/>
                  </a:moveTo>
                  <a:cubicBezTo>
                    <a:pt x="16768" y="5406"/>
                    <a:pt x="16254" y="8210"/>
                    <a:pt x="15217" y="10922"/>
                  </a:cubicBezTo>
                  <a:cubicBezTo>
                    <a:pt x="15333" y="10922"/>
                    <a:pt x="15390" y="10931"/>
                    <a:pt x="15444" y="10920"/>
                  </a:cubicBezTo>
                  <a:cubicBezTo>
                    <a:pt x="15514" y="10905"/>
                    <a:pt x="15585" y="10882"/>
                    <a:pt x="15650" y="10847"/>
                  </a:cubicBezTo>
                  <a:cubicBezTo>
                    <a:pt x="16669" y="10295"/>
                    <a:pt x="17609" y="9584"/>
                    <a:pt x="18278" y="8541"/>
                  </a:cubicBezTo>
                  <a:cubicBezTo>
                    <a:pt x="19430" y="6745"/>
                    <a:pt x="19794" y="4618"/>
                    <a:pt x="20036" y="2427"/>
                  </a:cubicBezTo>
                  <a:cubicBezTo>
                    <a:pt x="18916" y="2427"/>
                    <a:pt x="17822" y="2427"/>
                    <a:pt x="16665" y="2427"/>
                  </a:cubicBezTo>
                  <a:close/>
                  <a:moveTo>
                    <a:pt x="6247" y="10990"/>
                  </a:moveTo>
                  <a:cubicBezTo>
                    <a:pt x="5270" y="8203"/>
                    <a:pt x="4778" y="5394"/>
                    <a:pt x="4864" y="2455"/>
                  </a:cubicBezTo>
                  <a:cubicBezTo>
                    <a:pt x="3720" y="2455"/>
                    <a:pt x="2631" y="2455"/>
                    <a:pt x="1430" y="2455"/>
                  </a:cubicBezTo>
                  <a:cubicBezTo>
                    <a:pt x="1669" y="3644"/>
                    <a:pt x="1870" y="4781"/>
                    <a:pt x="2130" y="5900"/>
                  </a:cubicBezTo>
                  <a:cubicBezTo>
                    <a:pt x="2615" y="7991"/>
                    <a:pt x="3740" y="9514"/>
                    <a:pt x="5367" y="10554"/>
                  </a:cubicBezTo>
                  <a:cubicBezTo>
                    <a:pt x="5645" y="10732"/>
                    <a:pt x="5953" y="10847"/>
                    <a:pt x="6247" y="10990"/>
                  </a:cubicBezTo>
                  <a:close/>
                  <a:moveTo>
                    <a:pt x="16671" y="0"/>
                  </a:moveTo>
                  <a:cubicBezTo>
                    <a:pt x="16671" y="248"/>
                    <a:pt x="16671" y="495"/>
                    <a:pt x="16671" y="796"/>
                  </a:cubicBezTo>
                  <a:cubicBezTo>
                    <a:pt x="18296" y="796"/>
                    <a:pt x="19893" y="796"/>
                    <a:pt x="21595" y="796"/>
                  </a:cubicBezTo>
                  <a:cubicBezTo>
                    <a:pt x="21486" y="1863"/>
                    <a:pt x="21449" y="2882"/>
                    <a:pt x="21265" y="3864"/>
                  </a:cubicBezTo>
                  <a:cubicBezTo>
                    <a:pt x="21031" y="5112"/>
                    <a:pt x="20743" y="6359"/>
                    <a:pt x="20360" y="7556"/>
                  </a:cubicBezTo>
                  <a:cubicBezTo>
                    <a:pt x="19741" y="9497"/>
                    <a:pt x="18608" y="10946"/>
                    <a:pt x="16951" y="11812"/>
                  </a:cubicBezTo>
                  <a:cubicBezTo>
                    <a:pt x="16425" y="12087"/>
                    <a:pt x="15915" y="12404"/>
                    <a:pt x="15387" y="12675"/>
                  </a:cubicBezTo>
                  <a:cubicBezTo>
                    <a:pt x="14532" y="13115"/>
                    <a:pt x="13681" y="13525"/>
                    <a:pt x="13032" y="14378"/>
                  </a:cubicBezTo>
                  <a:cubicBezTo>
                    <a:pt x="12730" y="14775"/>
                    <a:pt x="12256" y="14998"/>
                    <a:pt x="11826" y="15326"/>
                  </a:cubicBezTo>
                  <a:cubicBezTo>
                    <a:pt x="11826" y="16659"/>
                    <a:pt x="11785" y="18061"/>
                    <a:pt x="11839" y="19459"/>
                  </a:cubicBezTo>
                  <a:cubicBezTo>
                    <a:pt x="11881" y="20576"/>
                    <a:pt x="12532" y="21199"/>
                    <a:pt x="13512" y="21600"/>
                  </a:cubicBezTo>
                  <a:cubicBezTo>
                    <a:pt x="11644" y="21600"/>
                    <a:pt x="9894" y="21600"/>
                    <a:pt x="8087" y="21600"/>
                  </a:cubicBezTo>
                  <a:cubicBezTo>
                    <a:pt x="8288" y="21491"/>
                    <a:pt x="8452" y="21411"/>
                    <a:pt x="8609" y="21315"/>
                  </a:cubicBezTo>
                  <a:cubicBezTo>
                    <a:pt x="9256" y="20919"/>
                    <a:pt x="9676" y="20306"/>
                    <a:pt x="9699" y="19458"/>
                  </a:cubicBezTo>
                  <a:cubicBezTo>
                    <a:pt x="9736" y="18059"/>
                    <a:pt x="9709" y="16658"/>
                    <a:pt x="9709" y="15456"/>
                  </a:cubicBezTo>
                  <a:cubicBezTo>
                    <a:pt x="9026" y="14799"/>
                    <a:pt x="8435" y="14225"/>
                    <a:pt x="7838" y="13659"/>
                  </a:cubicBezTo>
                  <a:cubicBezTo>
                    <a:pt x="7707" y="13535"/>
                    <a:pt x="7564" y="13418"/>
                    <a:pt x="7411" y="13334"/>
                  </a:cubicBezTo>
                  <a:cubicBezTo>
                    <a:pt x="6472" y="12820"/>
                    <a:pt x="5532" y="12307"/>
                    <a:pt x="4585" y="11812"/>
                  </a:cubicBezTo>
                  <a:cubicBezTo>
                    <a:pt x="2896" y="10930"/>
                    <a:pt x="1810" y="9419"/>
                    <a:pt x="1125" y="7471"/>
                  </a:cubicBezTo>
                  <a:cubicBezTo>
                    <a:pt x="437" y="5518"/>
                    <a:pt x="124" y="3475"/>
                    <a:pt x="5" y="1385"/>
                  </a:cubicBezTo>
                  <a:cubicBezTo>
                    <a:pt x="-5" y="1207"/>
                    <a:pt x="4" y="1027"/>
                    <a:pt x="4" y="811"/>
                  </a:cubicBezTo>
                  <a:cubicBezTo>
                    <a:pt x="1631" y="811"/>
                    <a:pt x="3217" y="811"/>
                    <a:pt x="4865" y="811"/>
                  </a:cubicBezTo>
                  <a:cubicBezTo>
                    <a:pt x="4865" y="518"/>
                    <a:pt x="4865" y="259"/>
                    <a:pt x="4865" y="0"/>
                  </a:cubicBezTo>
                  <a:cubicBezTo>
                    <a:pt x="8800" y="0"/>
                    <a:pt x="12736" y="0"/>
                    <a:pt x="16671" y="0"/>
                  </a:cubicBezTo>
                  <a:close/>
                  <a:moveTo>
                    <a:pt x="16671" y="0"/>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a:defRPr/>
              </a:pPr>
              <a:endParaRPr lang="en-US" kern="0">
                <a:solidFill>
                  <a:sysClr val="windowText" lastClr="000000"/>
                </a:solidFill>
              </a:endParaRPr>
            </a:p>
          </p:txBody>
        </p:sp>
        <p:sp>
          <p:nvSpPr>
            <p:cNvPr id="131" name="AutoShape 2"/>
            <p:cNvSpPr>
              <a:spLocks/>
            </p:cNvSpPr>
            <p:nvPr/>
          </p:nvSpPr>
          <p:spPr bwMode="auto">
            <a:xfrm>
              <a:off x="482600" y="977900"/>
              <a:ext cx="263525" cy="93663"/>
            </a:xfrm>
            <a:custGeom>
              <a:avLst/>
              <a:gdLst/>
              <a:ahLst/>
              <a:cxnLst/>
              <a:rect l="0" t="0" r="r" b="b"/>
              <a:pathLst>
                <a:path w="21600" h="21600">
                  <a:moveTo>
                    <a:pt x="0" y="21600"/>
                  </a:moveTo>
                  <a:cubicBezTo>
                    <a:pt x="0" y="14474"/>
                    <a:pt x="0" y="7347"/>
                    <a:pt x="0" y="0"/>
                  </a:cubicBezTo>
                  <a:cubicBezTo>
                    <a:pt x="7197" y="0"/>
                    <a:pt x="14316" y="0"/>
                    <a:pt x="21600" y="0"/>
                  </a:cubicBezTo>
                  <a:cubicBezTo>
                    <a:pt x="21600" y="7182"/>
                    <a:pt x="21600" y="14391"/>
                    <a:pt x="21600" y="21600"/>
                  </a:cubicBezTo>
                  <a:cubicBezTo>
                    <a:pt x="14400" y="21600"/>
                    <a:pt x="7200" y="21600"/>
                    <a:pt x="0" y="21600"/>
                  </a:cubicBezTo>
                  <a:close/>
                  <a:moveTo>
                    <a:pt x="0" y="21600"/>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a:defRPr/>
              </a:pPr>
              <a:endParaRPr lang="en-US" kern="0">
                <a:solidFill>
                  <a:sysClr val="windowText" lastClr="000000"/>
                </a:solidFill>
              </a:endParaRPr>
            </a:p>
          </p:txBody>
        </p:sp>
      </p:grpSp>
      <p:cxnSp>
        <p:nvCxnSpPr>
          <p:cNvPr id="126" name="Straight Connector 125"/>
          <p:cNvCxnSpPr/>
          <p:nvPr/>
        </p:nvCxnSpPr>
        <p:spPr>
          <a:xfrm flipV="1">
            <a:off x="7633931" y="1087068"/>
            <a:ext cx="0" cy="5189922"/>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27" name="Text Placeholder 1"/>
          <p:cNvSpPr txBox="1">
            <a:spLocks/>
          </p:cNvSpPr>
          <p:nvPr/>
        </p:nvSpPr>
        <p:spPr>
          <a:xfrm>
            <a:off x="4818752" y="3705938"/>
            <a:ext cx="2706183" cy="438870"/>
          </a:xfrm>
          <a:prstGeom prst="rect">
            <a:avLst/>
          </a:prstGeom>
        </p:spPr>
        <p:txBody>
          <a:bodyPr anchor="t"/>
          <a:lstStyle>
            <a:lvl1pPr marL="0" indent="0" algn="l" defTabSz="457200" rtl="0" eaLnBrk="1" latinLnBrk="0" hangingPunct="1">
              <a:spcBef>
                <a:spcPct val="20000"/>
              </a:spcBef>
              <a:spcAft>
                <a:spcPts val="600"/>
              </a:spcAft>
              <a:buFont typeface="Arial"/>
              <a:buNone/>
              <a:defRPr sz="1600" kern="1200">
                <a:solidFill>
                  <a:schemeClr val="tx1"/>
                </a:solidFill>
                <a:latin typeface="+mn-lt"/>
                <a:ea typeface="+mn-ea"/>
                <a:cs typeface="+mn-cs"/>
              </a:defRPr>
            </a:lvl1pPr>
            <a:lvl2pPr marL="460375"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2pPr>
            <a:lvl3pPr marL="922338"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3pPr>
            <a:lvl4pPr marL="1373188" indent="-219075"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4pPr>
            <a:lvl5pPr marL="1835150" indent="-231775" algn="l" defTabSz="457200" rtl="0" eaLnBrk="1" latinLnBrk="0" hangingPunct="1">
              <a:spcBef>
                <a:spcPct val="20000"/>
              </a:spcBef>
              <a:spcAft>
                <a:spcPts val="600"/>
              </a:spcAft>
              <a:buFont typeface="Arial" charset="0"/>
              <a:buChar char="•"/>
              <a:tabLst/>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en-US" sz="1900" i="1">
                <a:solidFill>
                  <a:schemeClr val="accent2"/>
                </a:solidFill>
                <a:latin typeface="Times New Roman" panose="02020603050405020304" pitchFamily="18" charset="0"/>
                <a:cs typeface="Times New Roman" panose="02020603050405020304" pitchFamily="18" charset="0"/>
              </a:rPr>
              <a:t>          Recognized           PCMH 2011 Levels 1-3 &amp; PCMH 2014 Levels 1-2</a:t>
            </a:r>
          </a:p>
        </p:txBody>
      </p:sp>
      <p:grpSp>
        <p:nvGrpSpPr>
          <p:cNvPr id="143" name="Gruppieren 651"/>
          <p:cNvGrpSpPr/>
          <p:nvPr/>
        </p:nvGrpSpPr>
        <p:grpSpPr>
          <a:xfrm>
            <a:off x="2971826" y="1357998"/>
            <a:ext cx="610682" cy="631627"/>
            <a:chOff x="-1087438" y="3460750"/>
            <a:chExt cx="600076" cy="595796"/>
          </a:xfrm>
          <a:solidFill>
            <a:schemeClr val="bg1"/>
          </a:solidFill>
        </p:grpSpPr>
        <p:sp>
          <p:nvSpPr>
            <p:cNvPr id="144" name="Freeform 39"/>
            <p:cNvSpPr>
              <a:spLocks/>
            </p:cNvSpPr>
            <p:nvPr/>
          </p:nvSpPr>
          <p:spPr bwMode="auto">
            <a:xfrm>
              <a:off x="-930275" y="3460750"/>
              <a:ext cx="442913" cy="409575"/>
            </a:xfrm>
            <a:custGeom>
              <a:avLst/>
              <a:gdLst>
                <a:gd name="T0" fmla="*/ 102 w 118"/>
                <a:gd name="T1" fmla="*/ 11 h 109"/>
                <a:gd name="T2" fmla="*/ 76 w 118"/>
                <a:gd name="T3" fmla="*/ 0 h 109"/>
                <a:gd name="T4" fmla="*/ 56 w 118"/>
                <a:gd name="T5" fmla="*/ 8 h 109"/>
                <a:gd name="T6" fmla="*/ 17 w 118"/>
                <a:gd name="T7" fmla="*/ 47 h 109"/>
                <a:gd name="T8" fmla="*/ 10 w 118"/>
                <a:gd name="T9" fmla="*/ 54 h 109"/>
                <a:gd name="T10" fmla="*/ 4 w 118"/>
                <a:gd name="T11" fmla="*/ 86 h 109"/>
                <a:gd name="T12" fmla="*/ 13 w 118"/>
                <a:gd name="T13" fmla="*/ 101 h 109"/>
                <a:gd name="T14" fmla="*/ 24 w 118"/>
                <a:gd name="T15" fmla="*/ 109 h 109"/>
                <a:gd name="T16" fmla="*/ 39 w 118"/>
                <a:gd name="T17" fmla="*/ 94 h 109"/>
                <a:gd name="T18" fmla="*/ 26 w 118"/>
                <a:gd name="T19" fmla="*/ 88 h 109"/>
                <a:gd name="T20" fmla="*/ 20 w 118"/>
                <a:gd name="T21" fmla="*/ 75 h 109"/>
                <a:gd name="T22" fmla="*/ 22 w 118"/>
                <a:gd name="T23" fmla="*/ 67 h 109"/>
                <a:gd name="T24" fmla="*/ 30 w 118"/>
                <a:gd name="T25" fmla="*/ 60 h 109"/>
                <a:gd name="T26" fmla="*/ 48 w 118"/>
                <a:gd name="T27" fmla="*/ 41 h 109"/>
                <a:gd name="T28" fmla="*/ 69 w 118"/>
                <a:gd name="T29" fmla="*/ 21 h 109"/>
                <a:gd name="T30" fmla="*/ 76 w 118"/>
                <a:gd name="T31" fmla="*/ 18 h 109"/>
                <a:gd name="T32" fmla="*/ 90 w 118"/>
                <a:gd name="T33" fmla="*/ 24 h 109"/>
                <a:gd name="T34" fmla="*/ 96 w 118"/>
                <a:gd name="T35" fmla="*/ 37 h 109"/>
                <a:gd name="T36" fmla="*/ 93 w 118"/>
                <a:gd name="T37" fmla="*/ 45 h 109"/>
                <a:gd name="T38" fmla="*/ 78 w 118"/>
                <a:gd name="T39" fmla="*/ 60 h 109"/>
                <a:gd name="T40" fmla="*/ 82 w 118"/>
                <a:gd name="T41" fmla="*/ 81 h 109"/>
                <a:gd name="T42" fmla="*/ 106 w 118"/>
                <a:gd name="T43" fmla="*/ 58 h 109"/>
                <a:gd name="T44" fmla="*/ 102 w 118"/>
                <a:gd name="T45" fmla="*/ 1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 h="109">
                  <a:moveTo>
                    <a:pt x="102" y="11"/>
                  </a:moveTo>
                  <a:cubicBezTo>
                    <a:pt x="95" y="4"/>
                    <a:pt x="85" y="0"/>
                    <a:pt x="76" y="0"/>
                  </a:cubicBezTo>
                  <a:cubicBezTo>
                    <a:pt x="69" y="0"/>
                    <a:pt x="61" y="2"/>
                    <a:pt x="56" y="8"/>
                  </a:cubicBezTo>
                  <a:cubicBezTo>
                    <a:pt x="17" y="47"/>
                    <a:pt x="17" y="47"/>
                    <a:pt x="17" y="47"/>
                  </a:cubicBezTo>
                  <a:cubicBezTo>
                    <a:pt x="10" y="54"/>
                    <a:pt x="10" y="54"/>
                    <a:pt x="10" y="54"/>
                  </a:cubicBezTo>
                  <a:cubicBezTo>
                    <a:pt x="2" y="62"/>
                    <a:pt x="0" y="74"/>
                    <a:pt x="4" y="86"/>
                  </a:cubicBezTo>
                  <a:cubicBezTo>
                    <a:pt x="5" y="91"/>
                    <a:pt x="9" y="96"/>
                    <a:pt x="13" y="101"/>
                  </a:cubicBezTo>
                  <a:cubicBezTo>
                    <a:pt x="16" y="104"/>
                    <a:pt x="20" y="107"/>
                    <a:pt x="24" y="109"/>
                  </a:cubicBezTo>
                  <a:cubicBezTo>
                    <a:pt x="39" y="94"/>
                    <a:pt x="39" y="94"/>
                    <a:pt x="39" y="94"/>
                  </a:cubicBezTo>
                  <a:cubicBezTo>
                    <a:pt x="34" y="94"/>
                    <a:pt x="29" y="92"/>
                    <a:pt x="26" y="88"/>
                  </a:cubicBezTo>
                  <a:cubicBezTo>
                    <a:pt x="22" y="84"/>
                    <a:pt x="20" y="80"/>
                    <a:pt x="20" y="75"/>
                  </a:cubicBezTo>
                  <a:cubicBezTo>
                    <a:pt x="19" y="73"/>
                    <a:pt x="20" y="70"/>
                    <a:pt x="22" y="67"/>
                  </a:cubicBezTo>
                  <a:cubicBezTo>
                    <a:pt x="30" y="60"/>
                    <a:pt x="30" y="60"/>
                    <a:pt x="30" y="60"/>
                  </a:cubicBezTo>
                  <a:cubicBezTo>
                    <a:pt x="48" y="41"/>
                    <a:pt x="48" y="41"/>
                    <a:pt x="48" y="41"/>
                  </a:cubicBezTo>
                  <a:cubicBezTo>
                    <a:pt x="69" y="21"/>
                    <a:pt x="69" y="21"/>
                    <a:pt x="69" y="21"/>
                  </a:cubicBezTo>
                  <a:cubicBezTo>
                    <a:pt x="71" y="18"/>
                    <a:pt x="74" y="18"/>
                    <a:pt x="76" y="18"/>
                  </a:cubicBezTo>
                  <a:cubicBezTo>
                    <a:pt x="81" y="18"/>
                    <a:pt x="86" y="20"/>
                    <a:pt x="90" y="24"/>
                  </a:cubicBezTo>
                  <a:cubicBezTo>
                    <a:pt x="93" y="28"/>
                    <a:pt x="95" y="32"/>
                    <a:pt x="96" y="37"/>
                  </a:cubicBezTo>
                  <a:cubicBezTo>
                    <a:pt x="96" y="39"/>
                    <a:pt x="96" y="42"/>
                    <a:pt x="93" y="45"/>
                  </a:cubicBezTo>
                  <a:cubicBezTo>
                    <a:pt x="78" y="60"/>
                    <a:pt x="78" y="60"/>
                    <a:pt x="78" y="60"/>
                  </a:cubicBezTo>
                  <a:cubicBezTo>
                    <a:pt x="80" y="64"/>
                    <a:pt x="83" y="72"/>
                    <a:pt x="82" y="81"/>
                  </a:cubicBezTo>
                  <a:cubicBezTo>
                    <a:pt x="106" y="58"/>
                    <a:pt x="106" y="58"/>
                    <a:pt x="106" y="58"/>
                  </a:cubicBezTo>
                  <a:cubicBezTo>
                    <a:pt x="118" y="46"/>
                    <a:pt x="116" y="25"/>
                    <a:pt x="102"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145" name="Freeform 40"/>
            <p:cNvSpPr>
              <a:spLocks/>
            </p:cNvSpPr>
            <p:nvPr/>
          </p:nvSpPr>
          <p:spPr bwMode="auto">
            <a:xfrm>
              <a:off x="-1087438" y="3651732"/>
              <a:ext cx="446087" cy="404814"/>
            </a:xfrm>
            <a:custGeom>
              <a:avLst/>
              <a:gdLst>
                <a:gd name="T0" fmla="*/ 115 w 119"/>
                <a:gd name="T1" fmla="*/ 22 h 108"/>
                <a:gd name="T2" fmla="*/ 105 w 119"/>
                <a:gd name="T3" fmla="*/ 7 h 108"/>
                <a:gd name="T4" fmla="*/ 94 w 119"/>
                <a:gd name="T5" fmla="*/ 0 h 108"/>
                <a:gd name="T6" fmla="*/ 80 w 119"/>
                <a:gd name="T7" fmla="*/ 14 h 108"/>
                <a:gd name="T8" fmla="*/ 92 w 119"/>
                <a:gd name="T9" fmla="*/ 20 h 108"/>
                <a:gd name="T10" fmla="*/ 99 w 119"/>
                <a:gd name="T11" fmla="*/ 33 h 108"/>
                <a:gd name="T12" fmla="*/ 96 w 119"/>
                <a:gd name="T13" fmla="*/ 41 h 108"/>
                <a:gd name="T14" fmla="*/ 96 w 119"/>
                <a:gd name="T15" fmla="*/ 41 h 108"/>
                <a:gd name="T16" fmla="*/ 70 w 119"/>
                <a:gd name="T17" fmla="*/ 67 h 108"/>
                <a:gd name="T18" fmla="*/ 49 w 119"/>
                <a:gd name="T19" fmla="*/ 88 h 108"/>
                <a:gd name="T20" fmla="*/ 42 w 119"/>
                <a:gd name="T21" fmla="*/ 90 h 108"/>
                <a:gd name="T22" fmla="*/ 29 w 119"/>
                <a:gd name="T23" fmla="*/ 84 h 108"/>
                <a:gd name="T24" fmla="*/ 22 w 119"/>
                <a:gd name="T25" fmla="*/ 72 h 108"/>
                <a:gd name="T26" fmla="*/ 25 w 119"/>
                <a:gd name="T27" fmla="*/ 63 h 108"/>
                <a:gd name="T28" fmla="*/ 40 w 119"/>
                <a:gd name="T29" fmla="*/ 48 h 108"/>
                <a:gd name="T30" fmla="*/ 35 w 119"/>
                <a:gd name="T31" fmla="*/ 27 h 108"/>
                <a:gd name="T32" fmla="*/ 12 w 119"/>
                <a:gd name="T33" fmla="*/ 51 h 108"/>
                <a:gd name="T34" fmla="*/ 16 w 119"/>
                <a:gd name="T35" fmla="*/ 97 h 108"/>
                <a:gd name="T36" fmla="*/ 42 w 119"/>
                <a:gd name="T37" fmla="*/ 108 h 108"/>
                <a:gd name="T38" fmla="*/ 62 w 119"/>
                <a:gd name="T39" fmla="*/ 100 h 108"/>
                <a:gd name="T40" fmla="*/ 109 w 119"/>
                <a:gd name="T41" fmla="*/ 54 h 108"/>
                <a:gd name="T42" fmla="*/ 109 w 119"/>
                <a:gd name="T43" fmla="*/ 54 h 108"/>
                <a:gd name="T44" fmla="*/ 115 w 119"/>
                <a:gd name="T45" fmla="*/ 2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108">
                  <a:moveTo>
                    <a:pt x="115" y="22"/>
                  </a:moveTo>
                  <a:cubicBezTo>
                    <a:pt x="113" y="17"/>
                    <a:pt x="110" y="12"/>
                    <a:pt x="105" y="7"/>
                  </a:cubicBezTo>
                  <a:cubicBezTo>
                    <a:pt x="102" y="4"/>
                    <a:pt x="98" y="2"/>
                    <a:pt x="94" y="0"/>
                  </a:cubicBezTo>
                  <a:cubicBezTo>
                    <a:pt x="80" y="14"/>
                    <a:pt x="80" y="14"/>
                    <a:pt x="80" y="14"/>
                  </a:cubicBezTo>
                  <a:cubicBezTo>
                    <a:pt x="84" y="15"/>
                    <a:pt x="89" y="17"/>
                    <a:pt x="92" y="20"/>
                  </a:cubicBezTo>
                  <a:cubicBezTo>
                    <a:pt x="96" y="24"/>
                    <a:pt x="98" y="28"/>
                    <a:pt x="99" y="33"/>
                  </a:cubicBezTo>
                  <a:cubicBezTo>
                    <a:pt x="99" y="35"/>
                    <a:pt x="98" y="39"/>
                    <a:pt x="96" y="41"/>
                  </a:cubicBezTo>
                  <a:cubicBezTo>
                    <a:pt x="96" y="41"/>
                    <a:pt x="96" y="41"/>
                    <a:pt x="96" y="41"/>
                  </a:cubicBezTo>
                  <a:cubicBezTo>
                    <a:pt x="70" y="67"/>
                    <a:pt x="70" y="67"/>
                    <a:pt x="70" y="67"/>
                  </a:cubicBezTo>
                  <a:cubicBezTo>
                    <a:pt x="49" y="88"/>
                    <a:pt x="49" y="88"/>
                    <a:pt x="49" y="88"/>
                  </a:cubicBezTo>
                  <a:cubicBezTo>
                    <a:pt x="47" y="90"/>
                    <a:pt x="44" y="90"/>
                    <a:pt x="42" y="90"/>
                  </a:cubicBezTo>
                  <a:cubicBezTo>
                    <a:pt x="37" y="90"/>
                    <a:pt x="32" y="88"/>
                    <a:pt x="29" y="84"/>
                  </a:cubicBezTo>
                  <a:cubicBezTo>
                    <a:pt x="25" y="81"/>
                    <a:pt x="23" y="76"/>
                    <a:pt x="22" y="72"/>
                  </a:cubicBezTo>
                  <a:cubicBezTo>
                    <a:pt x="22" y="69"/>
                    <a:pt x="23" y="66"/>
                    <a:pt x="25" y="63"/>
                  </a:cubicBezTo>
                  <a:cubicBezTo>
                    <a:pt x="40" y="48"/>
                    <a:pt x="40" y="48"/>
                    <a:pt x="40" y="48"/>
                  </a:cubicBezTo>
                  <a:cubicBezTo>
                    <a:pt x="36" y="41"/>
                    <a:pt x="35" y="33"/>
                    <a:pt x="35" y="27"/>
                  </a:cubicBezTo>
                  <a:cubicBezTo>
                    <a:pt x="12" y="51"/>
                    <a:pt x="12" y="51"/>
                    <a:pt x="12" y="51"/>
                  </a:cubicBezTo>
                  <a:cubicBezTo>
                    <a:pt x="0" y="62"/>
                    <a:pt x="2" y="83"/>
                    <a:pt x="16" y="97"/>
                  </a:cubicBezTo>
                  <a:cubicBezTo>
                    <a:pt x="23" y="104"/>
                    <a:pt x="33" y="108"/>
                    <a:pt x="42" y="108"/>
                  </a:cubicBezTo>
                  <a:cubicBezTo>
                    <a:pt x="50" y="108"/>
                    <a:pt x="57" y="106"/>
                    <a:pt x="62" y="100"/>
                  </a:cubicBezTo>
                  <a:cubicBezTo>
                    <a:pt x="109" y="54"/>
                    <a:pt x="109" y="54"/>
                    <a:pt x="109" y="54"/>
                  </a:cubicBezTo>
                  <a:cubicBezTo>
                    <a:pt x="109" y="54"/>
                    <a:pt x="109" y="54"/>
                    <a:pt x="109" y="54"/>
                  </a:cubicBezTo>
                  <a:cubicBezTo>
                    <a:pt x="117" y="46"/>
                    <a:pt x="119" y="34"/>
                    <a:pt x="115"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sp>
        <p:nvSpPr>
          <p:cNvPr id="134" name="Text Placeholder 6"/>
          <p:cNvSpPr txBox="1">
            <a:spLocks/>
          </p:cNvSpPr>
          <p:nvPr/>
        </p:nvSpPr>
        <p:spPr>
          <a:xfrm>
            <a:off x="2172753" y="4918962"/>
            <a:ext cx="1997982" cy="707886"/>
          </a:xfrm>
          <a:prstGeom prst="rect">
            <a:avLst/>
          </a:prstGeom>
        </p:spPr>
        <p:txBody>
          <a:bodyPr>
            <a:spAutoFit/>
          </a:bodyPr>
          <a:lstStyle>
            <a:lvl1pPr marL="0" indent="0" algn="l" defTabSz="457200" rtl="0" eaLnBrk="1" latinLnBrk="0" hangingPunct="1">
              <a:spcBef>
                <a:spcPct val="20000"/>
              </a:spcBef>
              <a:spcAft>
                <a:spcPts val="600"/>
              </a:spcAft>
              <a:buFont typeface="Arial"/>
              <a:buNone/>
              <a:defRPr sz="1600" kern="1200">
                <a:solidFill>
                  <a:schemeClr val="tx1"/>
                </a:solidFill>
                <a:latin typeface="+mn-lt"/>
                <a:ea typeface="+mn-ea"/>
                <a:cs typeface="+mn-cs"/>
              </a:defRPr>
            </a:lvl1pPr>
            <a:lvl2pPr marL="460375"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2pPr>
            <a:lvl3pPr marL="922338"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3pPr>
            <a:lvl4pPr marL="1373188" indent="-219075"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4pPr>
            <a:lvl5pPr marL="1835150" indent="-231775" algn="l" defTabSz="457200" rtl="0" eaLnBrk="1" latinLnBrk="0" hangingPunct="1">
              <a:spcBef>
                <a:spcPct val="20000"/>
              </a:spcBef>
              <a:spcAft>
                <a:spcPts val="600"/>
              </a:spcAft>
              <a:buFont typeface="Arial" charset="0"/>
              <a:buChar char="•"/>
              <a:tabLst/>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en-US" sz="2000">
                <a:solidFill>
                  <a:schemeClr val="bg2">
                    <a:lumMod val="10000"/>
                  </a:schemeClr>
                </a:solidFill>
                <a:cs typeface="Times New Roman" panose="02020603050405020304" pitchFamily="18" charset="0"/>
              </a:rPr>
              <a:t>Full Transform Process</a:t>
            </a:r>
          </a:p>
        </p:txBody>
      </p:sp>
      <p:sp>
        <p:nvSpPr>
          <p:cNvPr id="138" name="Text Placeholder 1"/>
          <p:cNvSpPr txBox="1">
            <a:spLocks/>
          </p:cNvSpPr>
          <p:nvPr/>
        </p:nvSpPr>
        <p:spPr>
          <a:xfrm>
            <a:off x="2451610" y="3734143"/>
            <a:ext cx="1488482" cy="382460"/>
          </a:xfrm>
          <a:prstGeom prst="rect">
            <a:avLst/>
          </a:prstGeom>
        </p:spPr>
        <p:txBody>
          <a:bodyPr/>
          <a:lstStyle>
            <a:lvl1pPr marL="0" indent="0" algn="l" defTabSz="457200" rtl="0" eaLnBrk="1" latinLnBrk="0" hangingPunct="1">
              <a:spcBef>
                <a:spcPct val="20000"/>
              </a:spcBef>
              <a:spcAft>
                <a:spcPts val="600"/>
              </a:spcAft>
              <a:buFont typeface="Arial"/>
              <a:buNone/>
              <a:defRPr sz="1600" kern="1200">
                <a:solidFill>
                  <a:schemeClr val="tx1"/>
                </a:solidFill>
                <a:latin typeface="+mn-lt"/>
                <a:ea typeface="+mn-ea"/>
                <a:cs typeface="+mn-cs"/>
              </a:defRPr>
            </a:lvl1pPr>
            <a:lvl2pPr marL="460375"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2pPr>
            <a:lvl3pPr marL="922338"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3pPr>
            <a:lvl4pPr marL="1373188" indent="-219075"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4pPr>
            <a:lvl5pPr marL="1835150" indent="-231775" algn="l" defTabSz="457200" rtl="0" eaLnBrk="1" latinLnBrk="0" hangingPunct="1">
              <a:spcBef>
                <a:spcPct val="20000"/>
              </a:spcBef>
              <a:spcAft>
                <a:spcPts val="600"/>
              </a:spcAft>
              <a:buFont typeface="Arial" charset="0"/>
              <a:buChar char="•"/>
              <a:tabLst/>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en-US" sz="2000" i="1">
                <a:solidFill>
                  <a:schemeClr val="accent2"/>
                </a:solidFill>
                <a:latin typeface="Times New Roman" panose="02020603050405020304" pitchFamily="18" charset="0"/>
                <a:cs typeface="Times New Roman" panose="02020603050405020304" pitchFamily="18" charset="0"/>
              </a:rPr>
              <a:t>New Customer</a:t>
            </a:r>
          </a:p>
        </p:txBody>
      </p:sp>
      <p:sp>
        <p:nvSpPr>
          <p:cNvPr id="146" name="Freeform 6"/>
          <p:cNvSpPr>
            <a:spLocks noChangeArrowheads="1"/>
          </p:cNvSpPr>
          <p:nvPr/>
        </p:nvSpPr>
        <p:spPr bwMode="auto">
          <a:xfrm>
            <a:off x="5702799" y="1487036"/>
            <a:ext cx="786402" cy="715714"/>
          </a:xfrm>
          <a:custGeom>
            <a:avLst/>
            <a:gdLst>
              <a:gd name="T0" fmla="*/ 6513 w 6670"/>
              <a:gd name="T1" fmla="*/ 2105 h 6071"/>
              <a:gd name="T2" fmla="*/ 6513 w 6670"/>
              <a:gd name="T3" fmla="*/ 2105 h 6071"/>
              <a:gd name="T4" fmla="*/ 3368 w 6670"/>
              <a:gd name="T5" fmla="*/ 3412 h 6071"/>
              <a:gd name="T6" fmla="*/ 200 w 6670"/>
              <a:gd name="T7" fmla="*/ 2105 h 6071"/>
              <a:gd name="T8" fmla="*/ 1862 w 6670"/>
              <a:gd name="T9" fmla="*/ 3744 h 6071"/>
              <a:gd name="T10" fmla="*/ 998 w 6670"/>
              <a:gd name="T11" fmla="*/ 4719 h 6071"/>
              <a:gd name="T12" fmla="*/ 2415 w 6670"/>
              <a:gd name="T13" fmla="*/ 5804 h 6071"/>
              <a:gd name="T14" fmla="*/ 3368 w 6670"/>
              <a:gd name="T15" fmla="*/ 4519 h 6071"/>
              <a:gd name="T16" fmla="*/ 4298 w 6670"/>
              <a:gd name="T17" fmla="*/ 5804 h 6071"/>
              <a:gd name="T18" fmla="*/ 5738 w 6670"/>
              <a:gd name="T19" fmla="*/ 4719 h 6071"/>
              <a:gd name="T20" fmla="*/ 4852 w 6670"/>
              <a:gd name="T21" fmla="*/ 3744 h 6071"/>
              <a:gd name="T22" fmla="*/ 6513 w 6670"/>
              <a:gd name="T23" fmla="*/ 2105 h 6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70" h="6071">
                <a:moveTo>
                  <a:pt x="6513" y="2105"/>
                </a:moveTo>
                <a:lnTo>
                  <a:pt x="6513" y="2105"/>
                </a:lnTo>
                <a:cubicBezTo>
                  <a:pt x="6292" y="0"/>
                  <a:pt x="3700" y="2593"/>
                  <a:pt x="3368" y="3412"/>
                </a:cubicBezTo>
                <a:cubicBezTo>
                  <a:pt x="2991" y="2593"/>
                  <a:pt x="444" y="0"/>
                  <a:pt x="200" y="2105"/>
                </a:cubicBezTo>
                <a:cubicBezTo>
                  <a:pt x="0" y="4276"/>
                  <a:pt x="1862" y="3744"/>
                  <a:pt x="1862" y="3744"/>
                </a:cubicBezTo>
                <a:cubicBezTo>
                  <a:pt x="1862" y="3744"/>
                  <a:pt x="931" y="3987"/>
                  <a:pt x="998" y="4719"/>
                </a:cubicBezTo>
                <a:cubicBezTo>
                  <a:pt x="1064" y="5428"/>
                  <a:pt x="1817" y="6070"/>
                  <a:pt x="2415" y="5804"/>
                </a:cubicBezTo>
                <a:cubicBezTo>
                  <a:pt x="2637" y="5738"/>
                  <a:pt x="3302" y="4852"/>
                  <a:pt x="3368" y="4519"/>
                </a:cubicBezTo>
                <a:cubicBezTo>
                  <a:pt x="3412" y="4852"/>
                  <a:pt x="4077" y="5738"/>
                  <a:pt x="4298" y="5804"/>
                </a:cubicBezTo>
                <a:cubicBezTo>
                  <a:pt x="4896" y="6070"/>
                  <a:pt x="5672" y="5428"/>
                  <a:pt x="5738" y="4719"/>
                </a:cubicBezTo>
                <a:cubicBezTo>
                  <a:pt x="5783" y="3987"/>
                  <a:pt x="4852" y="3744"/>
                  <a:pt x="4852" y="3744"/>
                </a:cubicBezTo>
                <a:cubicBezTo>
                  <a:pt x="4852" y="3744"/>
                  <a:pt x="6669" y="4209"/>
                  <a:pt x="6513" y="2105"/>
                </a:cubicBezTo>
              </a:path>
            </a:pathLst>
          </a:custGeom>
          <a:solidFill>
            <a:schemeClr val="bg1"/>
          </a:solidFill>
          <a:ln>
            <a:noFill/>
          </a:ln>
          <a:effectLst/>
        </p:spPr>
        <p:txBody>
          <a:bodyPr wrap="none" anchor="ctr"/>
          <a:lstStyle/>
          <a:p>
            <a:pPr>
              <a:defRPr/>
            </a:pPr>
            <a:endParaRPr lang="en-US" kern="0">
              <a:solidFill>
                <a:sysClr val="windowText" lastClr="000000"/>
              </a:solidFill>
            </a:endParaRPr>
          </a:p>
        </p:txBody>
      </p:sp>
      <p:cxnSp>
        <p:nvCxnSpPr>
          <p:cNvPr id="159" name="Straight Connector 158"/>
          <p:cNvCxnSpPr/>
          <p:nvPr/>
        </p:nvCxnSpPr>
        <p:spPr>
          <a:xfrm flipV="1">
            <a:off x="4709755" y="1087066"/>
            <a:ext cx="0" cy="5189924"/>
          </a:xfrm>
          <a:prstGeom prst="line">
            <a:avLst/>
          </a:prstGeom>
          <a:ln w="12700" cap="rnd">
            <a:solidFill>
              <a:schemeClr val="bg2"/>
            </a:solidFill>
            <a:tailEnd type="none"/>
          </a:ln>
          <a:effectLst/>
        </p:spPr>
        <p:style>
          <a:lnRef idx="2">
            <a:schemeClr val="accent1"/>
          </a:lnRef>
          <a:fillRef idx="0">
            <a:schemeClr val="accent1"/>
          </a:fillRef>
          <a:effectRef idx="1">
            <a:schemeClr val="accent1"/>
          </a:effectRef>
          <a:fontRef idx="minor">
            <a:schemeClr val="tx1"/>
          </a:fontRef>
        </p:style>
      </p:cxnSp>
      <p:sp>
        <p:nvSpPr>
          <p:cNvPr id="160" name="Text Placeholder 1"/>
          <p:cNvSpPr txBox="1">
            <a:spLocks/>
          </p:cNvSpPr>
          <p:nvPr/>
        </p:nvSpPr>
        <p:spPr>
          <a:xfrm>
            <a:off x="7828085" y="3734658"/>
            <a:ext cx="2549609" cy="381433"/>
          </a:xfrm>
          <a:prstGeom prst="rect">
            <a:avLst/>
          </a:prstGeom>
        </p:spPr>
        <p:txBody>
          <a:bodyPr/>
          <a:lstStyle>
            <a:lvl1pPr marL="0" indent="0" algn="l" defTabSz="457200" rtl="0" eaLnBrk="1" latinLnBrk="0" hangingPunct="1">
              <a:spcBef>
                <a:spcPct val="20000"/>
              </a:spcBef>
              <a:spcAft>
                <a:spcPts val="600"/>
              </a:spcAft>
              <a:buFont typeface="Arial"/>
              <a:buNone/>
              <a:defRPr sz="1600" kern="1200">
                <a:solidFill>
                  <a:schemeClr val="tx1"/>
                </a:solidFill>
                <a:latin typeface="+mn-lt"/>
                <a:ea typeface="+mn-ea"/>
                <a:cs typeface="+mn-cs"/>
              </a:defRPr>
            </a:lvl1pPr>
            <a:lvl2pPr marL="460375"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2pPr>
            <a:lvl3pPr marL="922338"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3pPr>
            <a:lvl4pPr marL="1373188" indent="-219075"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4pPr>
            <a:lvl5pPr marL="1835150" indent="-231775" algn="l" defTabSz="457200" rtl="0" eaLnBrk="1" latinLnBrk="0" hangingPunct="1">
              <a:spcBef>
                <a:spcPct val="20000"/>
              </a:spcBef>
              <a:spcAft>
                <a:spcPts val="600"/>
              </a:spcAft>
              <a:buFont typeface="Arial" charset="0"/>
              <a:buChar char="•"/>
              <a:tabLst/>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en-US" sz="2000" i="1">
                <a:solidFill>
                  <a:schemeClr val="accent2"/>
                </a:solidFill>
                <a:latin typeface="Times New Roman" panose="02020603050405020304" pitchFamily="18" charset="0"/>
                <a:cs typeface="Times New Roman" panose="02020603050405020304" pitchFamily="18" charset="0"/>
              </a:rPr>
              <a:t>Recognized PCMH 2014 Level 3</a:t>
            </a:r>
          </a:p>
        </p:txBody>
      </p:sp>
      <p:sp>
        <p:nvSpPr>
          <p:cNvPr id="163" name="Text Placeholder 6"/>
          <p:cNvSpPr txBox="1">
            <a:spLocks/>
          </p:cNvSpPr>
          <p:nvPr/>
        </p:nvSpPr>
        <p:spPr>
          <a:xfrm>
            <a:off x="4940398" y="4933338"/>
            <a:ext cx="2507780" cy="1015663"/>
          </a:xfrm>
          <a:prstGeom prst="rect">
            <a:avLst/>
          </a:prstGeom>
        </p:spPr>
        <p:txBody>
          <a:bodyPr wrap="square">
            <a:spAutoFit/>
          </a:bodyPr>
          <a:lstStyle>
            <a:lvl1pPr marL="0" indent="0" algn="l" defTabSz="457200" rtl="0" eaLnBrk="1" latinLnBrk="0" hangingPunct="1">
              <a:spcBef>
                <a:spcPct val="20000"/>
              </a:spcBef>
              <a:spcAft>
                <a:spcPts val="600"/>
              </a:spcAft>
              <a:buFont typeface="Arial"/>
              <a:buNone/>
              <a:defRPr sz="1600" kern="1200">
                <a:solidFill>
                  <a:schemeClr val="tx1"/>
                </a:solidFill>
                <a:latin typeface="+mn-lt"/>
                <a:ea typeface="+mn-ea"/>
                <a:cs typeface="+mn-cs"/>
              </a:defRPr>
            </a:lvl1pPr>
            <a:lvl2pPr marL="460375"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2pPr>
            <a:lvl3pPr marL="922338"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3pPr>
            <a:lvl4pPr marL="1373188" indent="-219075"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4pPr>
            <a:lvl5pPr marL="1835150" indent="-231775" algn="l" defTabSz="457200" rtl="0" eaLnBrk="1" latinLnBrk="0" hangingPunct="1">
              <a:spcBef>
                <a:spcPct val="20000"/>
              </a:spcBef>
              <a:spcAft>
                <a:spcPts val="600"/>
              </a:spcAft>
              <a:buFont typeface="Arial" charset="0"/>
              <a:buChar char="•"/>
              <a:tabLst/>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en-US" sz="2000" dirty="0">
                <a:solidFill>
                  <a:schemeClr val="bg2">
                    <a:lumMod val="10000"/>
                  </a:schemeClr>
                </a:solidFill>
                <a:cs typeface="Times New Roman" panose="02020603050405020304" pitchFamily="18" charset="0"/>
              </a:rPr>
              <a:t>Accelerated Renewal Process (Transform w/ Attestation)</a:t>
            </a:r>
          </a:p>
        </p:txBody>
      </p:sp>
      <p:sp>
        <p:nvSpPr>
          <p:cNvPr id="49" name="Text Placeholder 6"/>
          <p:cNvSpPr txBox="1">
            <a:spLocks/>
          </p:cNvSpPr>
          <p:nvPr/>
        </p:nvSpPr>
        <p:spPr>
          <a:xfrm>
            <a:off x="7820965" y="4918963"/>
            <a:ext cx="2572345" cy="1015663"/>
          </a:xfrm>
          <a:prstGeom prst="rect">
            <a:avLst/>
          </a:prstGeom>
        </p:spPr>
        <p:txBody>
          <a:bodyPr wrap="square">
            <a:spAutoFit/>
          </a:bodyPr>
          <a:lstStyle>
            <a:lvl1pPr marL="0" indent="0" algn="l" defTabSz="457200" rtl="0" eaLnBrk="1" latinLnBrk="0" hangingPunct="1">
              <a:spcBef>
                <a:spcPct val="20000"/>
              </a:spcBef>
              <a:spcAft>
                <a:spcPts val="600"/>
              </a:spcAft>
              <a:buFont typeface="Arial"/>
              <a:buNone/>
              <a:defRPr sz="1600" kern="1200">
                <a:solidFill>
                  <a:schemeClr val="tx1"/>
                </a:solidFill>
                <a:latin typeface="+mn-lt"/>
                <a:ea typeface="+mn-ea"/>
                <a:cs typeface="+mn-cs"/>
              </a:defRPr>
            </a:lvl1pPr>
            <a:lvl2pPr marL="460375"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2pPr>
            <a:lvl3pPr marL="922338"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3pPr>
            <a:lvl4pPr marL="1373188" indent="-219075"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4pPr>
            <a:lvl5pPr marL="1835150" indent="-231775" algn="l" defTabSz="457200" rtl="0" eaLnBrk="1" latinLnBrk="0" hangingPunct="1">
              <a:spcBef>
                <a:spcPct val="20000"/>
              </a:spcBef>
              <a:spcAft>
                <a:spcPts val="600"/>
              </a:spcAft>
              <a:buFont typeface="Arial" charset="0"/>
              <a:buChar char="•"/>
              <a:tabLst/>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en-US" sz="2000">
                <a:solidFill>
                  <a:schemeClr val="bg2">
                    <a:lumMod val="10000"/>
                  </a:schemeClr>
                </a:solidFill>
                <a:cs typeface="Times New Roman" panose="02020603050405020304" pitchFamily="18" charset="0"/>
              </a:rPr>
              <a:t>Bypass Transform Direct to Sustaining Process</a:t>
            </a:r>
          </a:p>
        </p:txBody>
      </p:sp>
      <p:grpSp>
        <p:nvGrpSpPr>
          <p:cNvPr id="2" name="Group 1"/>
          <p:cNvGrpSpPr/>
          <p:nvPr/>
        </p:nvGrpSpPr>
        <p:grpSpPr>
          <a:xfrm>
            <a:off x="2246399" y="1352774"/>
            <a:ext cx="2002536" cy="2002536"/>
            <a:chOff x="722399" y="1352774"/>
            <a:chExt cx="2002536" cy="2002536"/>
          </a:xfrm>
        </p:grpSpPr>
        <p:sp>
          <p:nvSpPr>
            <p:cNvPr id="37" name="Oval 36"/>
            <p:cNvSpPr/>
            <p:nvPr/>
          </p:nvSpPr>
          <p:spPr>
            <a:xfrm>
              <a:off x="722399" y="1352774"/>
              <a:ext cx="2002536" cy="2002536"/>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grpSp>
          <p:nvGrpSpPr>
            <p:cNvPr id="39" name="Group 38"/>
            <p:cNvGrpSpPr>
              <a:grpSpLocks noChangeAspect="1"/>
            </p:cNvGrpSpPr>
            <p:nvPr/>
          </p:nvGrpSpPr>
          <p:grpSpPr>
            <a:xfrm>
              <a:off x="1070794" y="1931896"/>
              <a:ext cx="1305746" cy="839737"/>
              <a:chOff x="524733" y="2031537"/>
              <a:chExt cx="826447" cy="531496"/>
            </a:xfrm>
          </p:grpSpPr>
          <p:sp>
            <p:nvSpPr>
              <p:cNvPr id="40" name="Freeform 3"/>
              <p:cNvSpPr>
                <a:spLocks noChangeArrowheads="1"/>
              </p:cNvSpPr>
              <p:nvPr/>
            </p:nvSpPr>
            <p:spPr bwMode="auto">
              <a:xfrm>
                <a:off x="681193" y="2031537"/>
                <a:ext cx="513526" cy="531496"/>
              </a:xfrm>
              <a:custGeom>
                <a:avLst/>
                <a:gdLst>
                  <a:gd name="T0" fmla="*/ 9687 w 11594"/>
                  <a:gd name="T1" fmla="*/ 9280 h 12000"/>
                  <a:gd name="T2" fmla="*/ 9687 w 11594"/>
                  <a:gd name="T3" fmla="*/ 9280 h 12000"/>
                  <a:gd name="T4" fmla="*/ 8124 w 11594"/>
                  <a:gd name="T5" fmla="*/ 8936 h 12000"/>
                  <a:gd name="T6" fmla="*/ 7405 w 11594"/>
                  <a:gd name="T7" fmla="*/ 8593 h 12000"/>
                  <a:gd name="T8" fmla="*/ 7280 w 11594"/>
                  <a:gd name="T9" fmla="*/ 7436 h 12000"/>
                  <a:gd name="T10" fmla="*/ 7687 w 11594"/>
                  <a:gd name="T11" fmla="*/ 6843 h 12000"/>
                  <a:gd name="T12" fmla="*/ 7874 w 11594"/>
                  <a:gd name="T13" fmla="*/ 5719 h 12000"/>
                  <a:gd name="T14" fmla="*/ 7937 w 11594"/>
                  <a:gd name="T15" fmla="*/ 5719 h 12000"/>
                  <a:gd name="T16" fmla="*/ 8280 w 11594"/>
                  <a:gd name="T17" fmla="*/ 5281 h 12000"/>
                  <a:gd name="T18" fmla="*/ 8499 w 11594"/>
                  <a:gd name="T19" fmla="*/ 4219 h 12000"/>
                  <a:gd name="T20" fmla="*/ 8280 w 11594"/>
                  <a:gd name="T21" fmla="*/ 3969 h 12000"/>
                  <a:gd name="T22" fmla="*/ 8249 w 11594"/>
                  <a:gd name="T23" fmla="*/ 3969 h 12000"/>
                  <a:gd name="T24" fmla="*/ 8468 w 11594"/>
                  <a:gd name="T25" fmla="*/ 2437 h 12000"/>
                  <a:gd name="T26" fmla="*/ 5781 w 11594"/>
                  <a:gd name="T27" fmla="*/ 0 h 12000"/>
                  <a:gd name="T28" fmla="*/ 3094 w 11594"/>
                  <a:gd name="T29" fmla="*/ 2437 h 12000"/>
                  <a:gd name="T30" fmla="*/ 3344 w 11594"/>
                  <a:gd name="T31" fmla="*/ 3969 h 12000"/>
                  <a:gd name="T32" fmla="*/ 3281 w 11594"/>
                  <a:gd name="T33" fmla="*/ 3969 h 12000"/>
                  <a:gd name="T34" fmla="*/ 3094 w 11594"/>
                  <a:gd name="T35" fmla="*/ 4219 h 12000"/>
                  <a:gd name="T36" fmla="*/ 3313 w 11594"/>
                  <a:gd name="T37" fmla="*/ 5281 h 12000"/>
                  <a:gd name="T38" fmla="*/ 3625 w 11594"/>
                  <a:gd name="T39" fmla="*/ 5719 h 12000"/>
                  <a:gd name="T40" fmla="*/ 3688 w 11594"/>
                  <a:gd name="T41" fmla="*/ 5719 h 12000"/>
                  <a:gd name="T42" fmla="*/ 3906 w 11594"/>
                  <a:gd name="T43" fmla="*/ 6843 h 12000"/>
                  <a:gd name="T44" fmla="*/ 4313 w 11594"/>
                  <a:gd name="T45" fmla="*/ 7436 h 12000"/>
                  <a:gd name="T46" fmla="*/ 4188 w 11594"/>
                  <a:gd name="T47" fmla="*/ 8593 h 12000"/>
                  <a:gd name="T48" fmla="*/ 3469 w 11594"/>
                  <a:gd name="T49" fmla="*/ 8936 h 12000"/>
                  <a:gd name="T50" fmla="*/ 1906 w 11594"/>
                  <a:gd name="T51" fmla="*/ 9280 h 12000"/>
                  <a:gd name="T52" fmla="*/ 0 w 11594"/>
                  <a:gd name="T53" fmla="*/ 11999 h 12000"/>
                  <a:gd name="T54" fmla="*/ 11593 w 11594"/>
                  <a:gd name="T55" fmla="*/ 11999 h 12000"/>
                  <a:gd name="T56" fmla="*/ 9687 w 11594"/>
                  <a:gd name="T57" fmla="*/ 9280 h 1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94" h="12000">
                    <a:moveTo>
                      <a:pt x="9687" y="9280"/>
                    </a:moveTo>
                    <a:lnTo>
                      <a:pt x="9687" y="9280"/>
                    </a:lnTo>
                    <a:cubicBezTo>
                      <a:pt x="9218" y="9124"/>
                      <a:pt x="8437" y="9061"/>
                      <a:pt x="8124" y="8936"/>
                    </a:cubicBezTo>
                    <a:cubicBezTo>
                      <a:pt x="7874" y="8843"/>
                      <a:pt x="7499" y="8749"/>
                      <a:pt x="7405" y="8593"/>
                    </a:cubicBezTo>
                    <a:cubicBezTo>
                      <a:pt x="7280" y="8468"/>
                      <a:pt x="7280" y="7436"/>
                      <a:pt x="7280" y="7436"/>
                    </a:cubicBezTo>
                    <a:cubicBezTo>
                      <a:pt x="7280" y="7436"/>
                      <a:pt x="7562" y="7155"/>
                      <a:pt x="7687" y="6843"/>
                    </a:cubicBezTo>
                    <a:cubicBezTo>
                      <a:pt x="7812" y="6561"/>
                      <a:pt x="7874" y="5719"/>
                      <a:pt x="7874" y="5719"/>
                    </a:cubicBezTo>
                    <a:cubicBezTo>
                      <a:pt x="7874" y="5719"/>
                      <a:pt x="7905" y="5719"/>
                      <a:pt x="7937" y="5719"/>
                    </a:cubicBezTo>
                    <a:cubicBezTo>
                      <a:pt x="8030" y="5719"/>
                      <a:pt x="8187" y="5687"/>
                      <a:pt x="8280" y="5281"/>
                    </a:cubicBezTo>
                    <a:cubicBezTo>
                      <a:pt x="8343" y="4812"/>
                      <a:pt x="8530" y="4562"/>
                      <a:pt x="8499" y="4219"/>
                    </a:cubicBezTo>
                    <a:cubicBezTo>
                      <a:pt x="8468" y="4000"/>
                      <a:pt x="8343" y="3969"/>
                      <a:pt x="8280" y="3969"/>
                    </a:cubicBezTo>
                    <a:lnTo>
                      <a:pt x="8249" y="3969"/>
                    </a:lnTo>
                    <a:cubicBezTo>
                      <a:pt x="8249" y="3969"/>
                      <a:pt x="8468" y="3625"/>
                      <a:pt x="8468" y="2437"/>
                    </a:cubicBezTo>
                    <a:cubicBezTo>
                      <a:pt x="8468" y="1187"/>
                      <a:pt x="7530" y="0"/>
                      <a:pt x="5781" y="0"/>
                    </a:cubicBezTo>
                    <a:cubicBezTo>
                      <a:pt x="4031" y="0"/>
                      <a:pt x="3094" y="1187"/>
                      <a:pt x="3094" y="2437"/>
                    </a:cubicBezTo>
                    <a:cubicBezTo>
                      <a:pt x="3094" y="3625"/>
                      <a:pt x="3344" y="3969"/>
                      <a:pt x="3344" y="3969"/>
                    </a:cubicBezTo>
                    <a:cubicBezTo>
                      <a:pt x="3344" y="3969"/>
                      <a:pt x="3313" y="3969"/>
                      <a:pt x="3281" y="3969"/>
                    </a:cubicBezTo>
                    <a:cubicBezTo>
                      <a:pt x="3219" y="3969"/>
                      <a:pt x="3125" y="4000"/>
                      <a:pt x="3094" y="4219"/>
                    </a:cubicBezTo>
                    <a:cubicBezTo>
                      <a:pt x="3062" y="4562"/>
                      <a:pt x="3219" y="4812"/>
                      <a:pt x="3313" y="5281"/>
                    </a:cubicBezTo>
                    <a:cubicBezTo>
                      <a:pt x="3406" y="5687"/>
                      <a:pt x="3563" y="5719"/>
                      <a:pt x="3625" y="5719"/>
                    </a:cubicBezTo>
                    <a:cubicBezTo>
                      <a:pt x="3688" y="5719"/>
                      <a:pt x="3688" y="5719"/>
                      <a:pt x="3688" y="5719"/>
                    </a:cubicBezTo>
                    <a:cubicBezTo>
                      <a:pt x="3688" y="5719"/>
                      <a:pt x="3781" y="6561"/>
                      <a:pt x="3906" y="6843"/>
                    </a:cubicBezTo>
                    <a:cubicBezTo>
                      <a:pt x="4031" y="7155"/>
                      <a:pt x="4313" y="7436"/>
                      <a:pt x="4313" y="7436"/>
                    </a:cubicBezTo>
                    <a:cubicBezTo>
                      <a:pt x="4313" y="7436"/>
                      <a:pt x="4313" y="8468"/>
                      <a:pt x="4188" y="8593"/>
                    </a:cubicBezTo>
                    <a:cubicBezTo>
                      <a:pt x="4063" y="8749"/>
                      <a:pt x="3719" y="8843"/>
                      <a:pt x="3469" y="8936"/>
                    </a:cubicBezTo>
                    <a:cubicBezTo>
                      <a:pt x="3125" y="9061"/>
                      <a:pt x="2375" y="9124"/>
                      <a:pt x="1906" y="9280"/>
                    </a:cubicBezTo>
                    <a:cubicBezTo>
                      <a:pt x="1438" y="9436"/>
                      <a:pt x="0" y="10124"/>
                      <a:pt x="0" y="11999"/>
                    </a:cubicBezTo>
                    <a:cubicBezTo>
                      <a:pt x="11593" y="11999"/>
                      <a:pt x="11593" y="11999"/>
                      <a:pt x="11593" y="11999"/>
                    </a:cubicBezTo>
                    <a:cubicBezTo>
                      <a:pt x="11593" y="10124"/>
                      <a:pt x="10155" y="9436"/>
                      <a:pt x="9687" y="9280"/>
                    </a:cubicBezTo>
                  </a:path>
                </a:pathLst>
              </a:custGeom>
              <a:solidFill>
                <a:schemeClr val="bg1"/>
              </a:solidFill>
              <a:ln>
                <a:noFill/>
              </a:ln>
              <a:effectLst/>
            </p:spPr>
            <p:txBody>
              <a:bodyPr wrap="none" anchor="ctr"/>
              <a:lstStyle/>
              <a:p>
                <a:endParaRPr lang="en-US"/>
              </a:p>
            </p:txBody>
          </p:sp>
          <p:sp>
            <p:nvSpPr>
              <p:cNvPr id="41" name="Freeform 4"/>
              <p:cNvSpPr>
                <a:spLocks noChangeArrowheads="1"/>
              </p:cNvSpPr>
              <p:nvPr/>
            </p:nvSpPr>
            <p:spPr bwMode="auto">
              <a:xfrm>
                <a:off x="524733" y="2120217"/>
                <a:ext cx="260377" cy="354331"/>
              </a:xfrm>
              <a:custGeom>
                <a:avLst/>
                <a:gdLst>
                  <a:gd name="T0" fmla="*/ 4656 w 5876"/>
                  <a:gd name="T1" fmla="*/ 6749 h 8000"/>
                  <a:gd name="T2" fmla="*/ 4656 w 5876"/>
                  <a:gd name="T3" fmla="*/ 6749 h 8000"/>
                  <a:gd name="T4" fmla="*/ 5687 w 5876"/>
                  <a:gd name="T5" fmla="*/ 6499 h 8000"/>
                  <a:gd name="T6" fmla="*/ 5312 w 5876"/>
                  <a:gd name="T7" fmla="*/ 6155 h 8000"/>
                  <a:gd name="T8" fmla="*/ 4531 w 5876"/>
                  <a:gd name="T9" fmla="*/ 5874 h 8000"/>
                  <a:gd name="T10" fmla="*/ 4500 w 5876"/>
                  <a:gd name="T11" fmla="*/ 5218 h 8000"/>
                  <a:gd name="T12" fmla="*/ 5875 w 5876"/>
                  <a:gd name="T13" fmla="*/ 4843 h 8000"/>
                  <a:gd name="T14" fmla="*/ 5437 w 5876"/>
                  <a:gd name="T15" fmla="*/ 1687 h 8000"/>
                  <a:gd name="T16" fmla="*/ 3500 w 5876"/>
                  <a:gd name="T17" fmla="*/ 0 h 8000"/>
                  <a:gd name="T18" fmla="*/ 3437 w 5876"/>
                  <a:gd name="T19" fmla="*/ 0 h 8000"/>
                  <a:gd name="T20" fmla="*/ 1562 w 5876"/>
                  <a:gd name="T21" fmla="*/ 1687 h 8000"/>
                  <a:gd name="T22" fmla="*/ 1125 w 5876"/>
                  <a:gd name="T23" fmla="*/ 4843 h 8000"/>
                  <a:gd name="T24" fmla="*/ 2531 w 5876"/>
                  <a:gd name="T25" fmla="*/ 5186 h 8000"/>
                  <a:gd name="T26" fmla="*/ 2531 w 5876"/>
                  <a:gd name="T27" fmla="*/ 5186 h 8000"/>
                  <a:gd name="T28" fmla="*/ 2531 w 5876"/>
                  <a:gd name="T29" fmla="*/ 5186 h 8000"/>
                  <a:gd name="T30" fmla="*/ 2500 w 5876"/>
                  <a:gd name="T31" fmla="*/ 5874 h 8000"/>
                  <a:gd name="T32" fmla="*/ 2000 w 5876"/>
                  <a:gd name="T33" fmla="*/ 6124 h 8000"/>
                  <a:gd name="T34" fmla="*/ 937 w 5876"/>
                  <a:gd name="T35" fmla="*/ 6436 h 8000"/>
                  <a:gd name="T36" fmla="*/ 0 w 5876"/>
                  <a:gd name="T37" fmla="*/ 7999 h 8000"/>
                  <a:gd name="T38" fmla="*/ 3344 w 5876"/>
                  <a:gd name="T39" fmla="*/ 7999 h 8000"/>
                  <a:gd name="T40" fmla="*/ 4656 w 5876"/>
                  <a:gd name="T41" fmla="*/ 6749 h 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76" h="8000">
                    <a:moveTo>
                      <a:pt x="4656" y="6749"/>
                    </a:moveTo>
                    <a:lnTo>
                      <a:pt x="4656" y="6749"/>
                    </a:lnTo>
                    <a:cubicBezTo>
                      <a:pt x="5031" y="6561"/>
                      <a:pt x="5406" y="6561"/>
                      <a:pt x="5687" y="6499"/>
                    </a:cubicBezTo>
                    <a:cubicBezTo>
                      <a:pt x="5687" y="6499"/>
                      <a:pt x="5844" y="6249"/>
                      <a:pt x="5312" y="6155"/>
                    </a:cubicBezTo>
                    <a:cubicBezTo>
                      <a:pt x="5312" y="6155"/>
                      <a:pt x="4625" y="5999"/>
                      <a:pt x="4531" y="5874"/>
                    </a:cubicBezTo>
                    <a:cubicBezTo>
                      <a:pt x="4437" y="5780"/>
                      <a:pt x="4500" y="5218"/>
                      <a:pt x="4500" y="5218"/>
                    </a:cubicBezTo>
                    <a:cubicBezTo>
                      <a:pt x="4500" y="5218"/>
                      <a:pt x="5500" y="5186"/>
                      <a:pt x="5875" y="4843"/>
                    </a:cubicBezTo>
                    <a:cubicBezTo>
                      <a:pt x="5250" y="3875"/>
                      <a:pt x="5594" y="2750"/>
                      <a:pt x="5437" y="1687"/>
                    </a:cubicBezTo>
                    <a:cubicBezTo>
                      <a:pt x="5312" y="656"/>
                      <a:pt x="4687" y="0"/>
                      <a:pt x="3500" y="0"/>
                    </a:cubicBezTo>
                    <a:cubicBezTo>
                      <a:pt x="3500" y="0"/>
                      <a:pt x="3500" y="0"/>
                      <a:pt x="3437" y="0"/>
                    </a:cubicBezTo>
                    <a:cubicBezTo>
                      <a:pt x="2281" y="0"/>
                      <a:pt x="1687" y="656"/>
                      <a:pt x="1562" y="1687"/>
                    </a:cubicBezTo>
                    <a:cubicBezTo>
                      <a:pt x="1406" y="2750"/>
                      <a:pt x="1812" y="4000"/>
                      <a:pt x="1125" y="4843"/>
                    </a:cubicBezTo>
                    <a:cubicBezTo>
                      <a:pt x="1500" y="5186"/>
                      <a:pt x="2437" y="5186"/>
                      <a:pt x="2531" y="5186"/>
                    </a:cubicBezTo>
                    <a:lnTo>
                      <a:pt x="2531" y="5186"/>
                    </a:lnTo>
                    <a:lnTo>
                      <a:pt x="2531" y="5186"/>
                    </a:lnTo>
                    <a:cubicBezTo>
                      <a:pt x="2531" y="5186"/>
                      <a:pt x="2594" y="5780"/>
                      <a:pt x="2500" y="5874"/>
                    </a:cubicBezTo>
                    <a:cubicBezTo>
                      <a:pt x="2406" y="5999"/>
                      <a:pt x="2156" y="6093"/>
                      <a:pt x="2000" y="6124"/>
                    </a:cubicBezTo>
                    <a:cubicBezTo>
                      <a:pt x="1625" y="6186"/>
                      <a:pt x="1250" y="6311"/>
                      <a:pt x="937" y="6436"/>
                    </a:cubicBezTo>
                    <a:cubicBezTo>
                      <a:pt x="594" y="6561"/>
                      <a:pt x="0" y="7186"/>
                      <a:pt x="0" y="7999"/>
                    </a:cubicBezTo>
                    <a:cubicBezTo>
                      <a:pt x="3344" y="7999"/>
                      <a:pt x="3344" y="7999"/>
                      <a:pt x="3344" y="7999"/>
                    </a:cubicBezTo>
                    <a:cubicBezTo>
                      <a:pt x="3437" y="7655"/>
                      <a:pt x="4062" y="7061"/>
                      <a:pt x="4656" y="6749"/>
                    </a:cubicBezTo>
                  </a:path>
                </a:pathLst>
              </a:custGeom>
              <a:solidFill>
                <a:schemeClr val="bg1"/>
              </a:solidFill>
              <a:ln>
                <a:noFill/>
              </a:ln>
              <a:effectLst/>
            </p:spPr>
            <p:txBody>
              <a:bodyPr wrap="none" anchor="ctr"/>
              <a:lstStyle/>
              <a:p>
                <a:endParaRPr lang="en-US"/>
              </a:p>
            </p:txBody>
          </p:sp>
          <p:sp>
            <p:nvSpPr>
              <p:cNvPr id="42" name="Freeform 5"/>
              <p:cNvSpPr>
                <a:spLocks noChangeArrowheads="1"/>
              </p:cNvSpPr>
              <p:nvPr/>
            </p:nvSpPr>
            <p:spPr bwMode="auto">
              <a:xfrm>
                <a:off x="1089436" y="2120217"/>
                <a:ext cx="261744" cy="354331"/>
              </a:xfrm>
              <a:custGeom>
                <a:avLst/>
                <a:gdLst>
                  <a:gd name="T0" fmla="*/ 2562 w 5907"/>
                  <a:gd name="T1" fmla="*/ 7999 h 8000"/>
                  <a:gd name="T2" fmla="*/ 2562 w 5907"/>
                  <a:gd name="T3" fmla="*/ 7999 h 8000"/>
                  <a:gd name="T4" fmla="*/ 5906 w 5907"/>
                  <a:gd name="T5" fmla="*/ 7999 h 8000"/>
                  <a:gd name="T6" fmla="*/ 4969 w 5907"/>
                  <a:gd name="T7" fmla="*/ 6436 h 8000"/>
                  <a:gd name="T8" fmla="*/ 3906 w 5907"/>
                  <a:gd name="T9" fmla="*/ 6124 h 8000"/>
                  <a:gd name="T10" fmla="*/ 3406 w 5907"/>
                  <a:gd name="T11" fmla="*/ 5874 h 8000"/>
                  <a:gd name="T12" fmla="*/ 3344 w 5907"/>
                  <a:gd name="T13" fmla="*/ 5186 h 8000"/>
                  <a:gd name="T14" fmla="*/ 3375 w 5907"/>
                  <a:gd name="T15" fmla="*/ 5186 h 8000"/>
                  <a:gd name="T16" fmla="*/ 3375 w 5907"/>
                  <a:gd name="T17" fmla="*/ 5186 h 8000"/>
                  <a:gd name="T18" fmla="*/ 4750 w 5907"/>
                  <a:gd name="T19" fmla="*/ 4843 h 8000"/>
                  <a:gd name="T20" fmla="*/ 4344 w 5907"/>
                  <a:gd name="T21" fmla="*/ 1687 h 8000"/>
                  <a:gd name="T22" fmla="*/ 2437 w 5907"/>
                  <a:gd name="T23" fmla="*/ 0 h 8000"/>
                  <a:gd name="T24" fmla="*/ 2406 w 5907"/>
                  <a:gd name="T25" fmla="*/ 0 h 8000"/>
                  <a:gd name="T26" fmla="*/ 437 w 5907"/>
                  <a:gd name="T27" fmla="*/ 1687 h 8000"/>
                  <a:gd name="T28" fmla="*/ 0 w 5907"/>
                  <a:gd name="T29" fmla="*/ 4843 h 8000"/>
                  <a:gd name="T30" fmla="*/ 1406 w 5907"/>
                  <a:gd name="T31" fmla="*/ 5249 h 8000"/>
                  <a:gd name="T32" fmla="*/ 1375 w 5907"/>
                  <a:gd name="T33" fmla="*/ 5874 h 8000"/>
                  <a:gd name="T34" fmla="*/ 562 w 5907"/>
                  <a:gd name="T35" fmla="*/ 6155 h 8000"/>
                  <a:gd name="T36" fmla="*/ 219 w 5907"/>
                  <a:gd name="T37" fmla="*/ 6530 h 8000"/>
                  <a:gd name="T38" fmla="*/ 1219 w 5907"/>
                  <a:gd name="T39" fmla="*/ 6749 h 8000"/>
                  <a:gd name="T40" fmla="*/ 2562 w 5907"/>
                  <a:gd name="T41" fmla="*/ 7999 h 8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07" h="8000">
                    <a:moveTo>
                      <a:pt x="2562" y="7999"/>
                    </a:moveTo>
                    <a:lnTo>
                      <a:pt x="2562" y="7999"/>
                    </a:lnTo>
                    <a:cubicBezTo>
                      <a:pt x="5906" y="7999"/>
                      <a:pt x="5906" y="7999"/>
                      <a:pt x="5906" y="7999"/>
                    </a:cubicBezTo>
                    <a:cubicBezTo>
                      <a:pt x="5906" y="7186"/>
                      <a:pt x="5281" y="6561"/>
                      <a:pt x="4969" y="6436"/>
                    </a:cubicBezTo>
                    <a:cubicBezTo>
                      <a:pt x="4656" y="6311"/>
                      <a:pt x="4250" y="6186"/>
                      <a:pt x="3906" y="6124"/>
                    </a:cubicBezTo>
                    <a:cubicBezTo>
                      <a:pt x="3719" y="6061"/>
                      <a:pt x="3469" y="5999"/>
                      <a:pt x="3406" y="5874"/>
                    </a:cubicBezTo>
                    <a:cubicBezTo>
                      <a:pt x="3312" y="5780"/>
                      <a:pt x="3344" y="5186"/>
                      <a:pt x="3344" y="5186"/>
                    </a:cubicBezTo>
                    <a:cubicBezTo>
                      <a:pt x="3375" y="5186"/>
                      <a:pt x="3375" y="5186"/>
                      <a:pt x="3375" y="5186"/>
                    </a:cubicBezTo>
                    <a:lnTo>
                      <a:pt x="3375" y="5186"/>
                    </a:lnTo>
                    <a:cubicBezTo>
                      <a:pt x="3469" y="5186"/>
                      <a:pt x="4406" y="5186"/>
                      <a:pt x="4750" y="4843"/>
                    </a:cubicBezTo>
                    <a:cubicBezTo>
                      <a:pt x="4094" y="4000"/>
                      <a:pt x="4469" y="2750"/>
                      <a:pt x="4344" y="1687"/>
                    </a:cubicBezTo>
                    <a:cubicBezTo>
                      <a:pt x="4219" y="656"/>
                      <a:pt x="3625" y="0"/>
                      <a:pt x="2437" y="0"/>
                    </a:cubicBezTo>
                    <a:cubicBezTo>
                      <a:pt x="2406" y="0"/>
                      <a:pt x="2406" y="0"/>
                      <a:pt x="2406" y="0"/>
                    </a:cubicBezTo>
                    <a:cubicBezTo>
                      <a:pt x="1187" y="0"/>
                      <a:pt x="562" y="656"/>
                      <a:pt x="437" y="1687"/>
                    </a:cubicBezTo>
                    <a:cubicBezTo>
                      <a:pt x="312" y="2750"/>
                      <a:pt x="656" y="3875"/>
                      <a:pt x="0" y="4843"/>
                    </a:cubicBezTo>
                    <a:cubicBezTo>
                      <a:pt x="406" y="5186"/>
                      <a:pt x="1406" y="5249"/>
                      <a:pt x="1406" y="5249"/>
                    </a:cubicBezTo>
                    <a:cubicBezTo>
                      <a:pt x="1406" y="5249"/>
                      <a:pt x="1437" y="5780"/>
                      <a:pt x="1375" y="5874"/>
                    </a:cubicBezTo>
                    <a:cubicBezTo>
                      <a:pt x="1281" y="5999"/>
                      <a:pt x="562" y="6155"/>
                      <a:pt x="562" y="6155"/>
                    </a:cubicBezTo>
                    <a:cubicBezTo>
                      <a:pt x="62" y="6249"/>
                      <a:pt x="219" y="6530"/>
                      <a:pt x="219" y="6530"/>
                    </a:cubicBezTo>
                    <a:cubicBezTo>
                      <a:pt x="500" y="6561"/>
                      <a:pt x="875" y="6561"/>
                      <a:pt x="1219" y="6749"/>
                    </a:cubicBezTo>
                    <a:cubicBezTo>
                      <a:pt x="1844" y="7061"/>
                      <a:pt x="2469" y="7655"/>
                      <a:pt x="2562" y="7999"/>
                    </a:cubicBezTo>
                  </a:path>
                </a:pathLst>
              </a:custGeom>
              <a:solidFill>
                <a:schemeClr val="bg1"/>
              </a:solidFill>
              <a:ln>
                <a:noFill/>
              </a:ln>
              <a:effectLst/>
            </p:spPr>
            <p:txBody>
              <a:bodyPr wrap="none" anchor="ctr"/>
              <a:lstStyle/>
              <a:p>
                <a:endParaRPr lang="en-US"/>
              </a:p>
            </p:txBody>
          </p:sp>
        </p:grpSp>
      </p:grpSp>
      <p:grpSp>
        <p:nvGrpSpPr>
          <p:cNvPr id="4" name="Group 3"/>
          <p:cNvGrpSpPr/>
          <p:nvPr/>
        </p:nvGrpSpPr>
        <p:grpSpPr>
          <a:xfrm>
            <a:off x="8094752" y="1352774"/>
            <a:ext cx="1997982" cy="1997982"/>
            <a:chOff x="6570752" y="1352774"/>
            <a:chExt cx="1997982" cy="1997982"/>
          </a:xfrm>
        </p:grpSpPr>
        <p:sp>
          <p:nvSpPr>
            <p:cNvPr id="24" name="Oval 23"/>
            <p:cNvSpPr/>
            <p:nvPr/>
          </p:nvSpPr>
          <p:spPr>
            <a:xfrm>
              <a:off x="6570752" y="1352774"/>
              <a:ext cx="1997982" cy="1997982"/>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grpSp>
          <p:nvGrpSpPr>
            <p:cNvPr id="44" name="Group 43"/>
            <p:cNvGrpSpPr/>
            <p:nvPr/>
          </p:nvGrpSpPr>
          <p:grpSpPr>
            <a:xfrm>
              <a:off x="7112908" y="1943018"/>
              <a:ext cx="940458" cy="950790"/>
              <a:chOff x="254000" y="304800"/>
              <a:chExt cx="746125" cy="766763"/>
            </a:xfrm>
            <a:solidFill>
              <a:schemeClr val="bg1"/>
            </a:solidFill>
          </p:grpSpPr>
          <p:sp>
            <p:nvSpPr>
              <p:cNvPr id="45" name="AutoShape 1"/>
              <p:cNvSpPr>
                <a:spLocks/>
              </p:cNvSpPr>
              <p:nvPr/>
            </p:nvSpPr>
            <p:spPr bwMode="auto">
              <a:xfrm>
                <a:off x="254000" y="304800"/>
                <a:ext cx="746125" cy="646113"/>
              </a:xfrm>
              <a:custGeom>
                <a:avLst/>
                <a:gdLst/>
                <a:ahLst/>
                <a:cxnLst/>
                <a:rect l="0" t="0" r="r" b="b"/>
                <a:pathLst>
                  <a:path w="21595" h="21600">
                    <a:moveTo>
                      <a:pt x="16665" y="2427"/>
                    </a:moveTo>
                    <a:cubicBezTo>
                      <a:pt x="16768" y="5406"/>
                      <a:pt x="16254" y="8210"/>
                      <a:pt x="15217" y="10922"/>
                    </a:cubicBezTo>
                    <a:cubicBezTo>
                      <a:pt x="15333" y="10922"/>
                      <a:pt x="15390" y="10931"/>
                      <a:pt x="15444" y="10920"/>
                    </a:cubicBezTo>
                    <a:cubicBezTo>
                      <a:pt x="15514" y="10905"/>
                      <a:pt x="15585" y="10882"/>
                      <a:pt x="15650" y="10847"/>
                    </a:cubicBezTo>
                    <a:cubicBezTo>
                      <a:pt x="16669" y="10295"/>
                      <a:pt x="17609" y="9584"/>
                      <a:pt x="18278" y="8541"/>
                    </a:cubicBezTo>
                    <a:cubicBezTo>
                      <a:pt x="19430" y="6745"/>
                      <a:pt x="19794" y="4618"/>
                      <a:pt x="20036" y="2427"/>
                    </a:cubicBezTo>
                    <a:cubicBezTo>
                      <a:pt x="18916" y="2427"/>
                      <a:pt x="17822" y="2427"/>
                      <a:pt x="16665" y="2427"/>
                    </a:cubicBezTo>
                    <a:close/>
                    <a:moveTo>
                      <a:pt x="6247" y="10990"/>
                    </a:moveTo>
                    <a:cubicBezTo>
                      <a:pt x="5270" y="8203"/>
                      <a:pt x="4778" y="5394"/>
                      <a:pt x="4864" y="2455"/>
                    </a:cubicBezTo>
                    <a:cubicBezTo>
                      <a:pt x="3720" y="2455"/>
                      <a:pt x="2631" y="2455"/>
                      <a:pt x="1430" y="2455"/>
                    </a:cubicBezTo>
                    <a:cubicBezTo>
                      <a:pt x="1669" y="3644"/>
                      <a:pt x="1870" y="4781"/>
                      <a:pt x="2130" y="5900"/>
                    </a:cubicBezTo>
                    <a:cubicBezTo>
                      <a:pt x="2615" y="7991"/>
                      <a:pt x="3740" y="9514"/>
                      <a:pt x="5367" y="10554"/>
                    </a:cubicBezTo>
                    <a:cubicBezTo>
                      <a:pt x="5645" y="10732"/>
                      <a:pt x="5953" y="10847"/>
                      <a:pt x="6247" y="10990"/>
                    </a:cubicBezTo>
                    <a:close/>
                    <a:moveTo>
                      <a:pt x="16671" y="0"/>
                    </a:moveTo>
                    <a:cubicBezTo>
                      <a:pt x="16671" y="248"/>
                      <a:pt x="16671" y="495"/>
                      <a:pt x="16671" y="796"/>
                    </a:cubicBezTo>
                    <a:cubicBezTo>
                      <a:pt x="18296" y="796"/>
                      <a:pt x="19893" y="796"/>
                      <a:pt x="21595" y="796"/>
                    </a:cubicBezTo>
                    <a:cubicBezTo>
                      <a:pt x="21486" y="1863"/>
                      <a:pt x="21449" y="2882"/>
                      <a:pt x="21265" y="3864"/>
                    </a:cubicBezTo>
                    <a:cubicBezTo>
                      <a:pt x="21031" y="5112"/>
                      <a:pt x="20743" y="6359"/>
                      <a:pt x="20360" y="7556"/>
                    </a:cubicBezTo>
                    <a:cubicBezTo>
                      <a:pt x="19741" y="9497"/>
                      <a:pt x="18608" y="10946"/>
                      <a:pt x="16951" y="11812"/>
                    </a:cubicBezTo>
                    <a:cubicBezTo>
                      <a:pt x="16425" y="12087"/>
                      <a:pt x="15915" y="12404"/>
                      <a:pt x="15387" y="12675"/>
                    </a:cubicBezTo>
                    <a:cubicBezTo>
                      <a:pt x="14532" y="13115"/>
                      <a:pt x="13681" y="13525"/>
                      <a:pt x="13032" y="14378"/>
                    </a:cubicBezTo>
                    <a:cubicBezTo>
                      <a:pt x="12730" y="14775"/>
                      <a:pt x="12256" y="14998"/>
                      <a:pt x="11826" y="15326"/>
                    </a:cubicBezTo>
                    <a:cubicBezTo>
                      <a:pt x="11826" y="16659"/>
                      <a:pt x="11785" y="18061"/>
                      <a:pt x="11839" y="19459"/>
                    </a:cubicBezTo>
                    <a:cubicBezTo>
                      <a:pt x="11881" y="20576"/>
                      <a:pt x="12532" y="21199"/>
                      <a:pt x="13512" y="21600"/>
                    </a:cubicBezTo>
                    <a:cubicBezTo>
                      <a:pt x="11644" y="21600"/>
                      <a:pt x="9894" y="21600"/>
                      <a:pt x="8087" y="21600"/>
                    </a:cubicBezTo>
                    <a:cubicBezTo>
                      <a:pt x="8288" y="21491"/>
                      <a:pt x="8452" y="21411"/>
                      <a:pt x="8609" y="21315"/>
                    </a:cubicBezTo>
                    <a:cubicBezTo>
                      <a:pt x="9256" y="20919"/>
                      <a:pt x="9676" y="20306"/>
                      <a:pt x="9699" y="19458"/>
                    </a:cubicBezTo>
                    <a:cubicBezTo>
                      <a:pt x="9736" y="18059"/>
                      <a:pt x="9709" y="16658"/>
                      <a:pt x="9709" y="15456"/>
                    </a:cubicBezTo>
                    <a:cubicBezTo>
                      <a:pt x="9026" y="14799"/>
                      <a:pt x="8435" y="14225"/>
                      <a:pt x="7838" y="13659"/>
                    </a:cubicBezTo>
                    <a:cubicBezTo>
                      <a:pt x="7707" y="13535"/>
                      <a:pt x="7564" y="13418"/>
                      <a:pt x="7411" y="13334"/>
                    </a:cubicBezTo>
                    <a:cubicBezTo>
                      <a:pt x="6472" y="12820"/>
                      <a:pt x="5532" y="12307"/>
                      <a:pt x="4585" y="11812"/>
                    </a:cubicBezTo>
                    <a:cubicBezTo>
                      <a:pt x="2896" y="10930"/>
                      <a:pt x="1810" y="9419"/>
                      <a:pt x="1125" y="7471"/>
                    </a:cubicBezTo>
                    <a:cubicBezTo>
                      <a:pt x="437" y="5518"/>
                      <a:pt x="124" y="3475"/>
                      <a:pt x="5" y="1385"/>
                    </a:cubicBezTo>
                    <a:cubicBezTo>
                      <a:pt x="-5" y="1207"/>
                      <a:pt x="4" y="1027"/>
                      <a:pt x="4" y="811"/>
                    </a:cubicBezTo>
                    <a:cubicBezTo>
                      <a:pt x="1631" y="811"/>
                      <a:pt x="3217" y="811"/>
                      <a:pt x="4865" y="811"/>
                    </a:cubicBezTo>
                    <a:cubicBezTo>
                      <a:pt x="4865" y="518"/>
                      <a:pt x="4865" y="259"/>
                      <a:pt x="4865" y="0"/>
                    </a:cubicBezTo>
                    <a:cubicBezTo>
                      <a:pt x="8800" y="0"/>
                      <a:pt x="12736" y="0"/>
                      <a:pt x="16671" y="0"/>
                    </a:cubicBezTo>
                    <a:close/>
                    <a:moveTo>
                      <a:pt x="16671" y="0"/>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46" name="AutoShape 2"/>
              <p:cNvSpPr>
                <a:spLocks/>
              </p:cNvSpPr>
              <p:nvPr/>
            </p:nvSpPr>
            <p:spPr bwMode="auto">
              <a:xfrm>
                <a:off x="482600" y="977900"/>
                <a:ext cx="263525" cy="93663"/>
              </a:xfrm>
              <a:custGeom>
                <a:avLst/>
                <a:gdLst/>
                <a:ahLst/>
                <a:cxnLst/>
                <a:rect l="0" t="0" r="r" b="b"/>
                <a:pathLst>
                  <a:path w="21600" h="21600">
                    <a:moveTo>
                      <a:pt x="0" y="21600"/>
                    </a:moveTo>
                    <a:cubicBezTo>
                      <a:pt x="0" y="14474"/>
                      <a:pt x="0" y="7347"/>
                      <a:pt x="0" y="0"/>
                    </a:cubicBezTo>
                    <a:cubicBezTo>
                      <a:pt x="7197" y="0"/>
                      <a:pt x="14316" y="0"/>
                      <a:pt x="21600" y="0"/>
                    </a:cubicBezTo>
                    <a:cubicBezTo>
                      <a:pt x="21600" y="7182"/>
                      <a:pt x="21600" y="14391"/>
                      <a:pt x="21600" y="21600"/>
                    </a:cubicBezTo>
                    <a:cubicBezTo>
                      <a:pt x="14400" y="21600"/>
                      <a:pt x="7200" y="21600"/>
                      <a:pt x="0" y="21600"/>
                    </a:cubicBezTo>
                    <a:close/>
                    <a:moveTo>
                      <a:pt x="0" y="21600"/>
                    </a:moveTo>
                  </a:path>
                </a:pathLst>
              </a:custGeom>
              <a:grp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grpSp>
      <p:grpSp>
        <p:nvGrpSpPr>
          <p:cNvPr id="6" name="Group 5"/>
          <p:cNvGrpSpPr/>
          <p:nvPr/>
        </p:nvGrpSpPr>
        <p:grpSpPr>
          <a:xfrm>
            <a:off x="5170575" y="1352774"/>
            <a:ext cx="2002536" cy="2002536"/>
            <a:chOff x="3592572" y="1352774"/>
            <a:chExt cx="2002536" cy="2002536"/>
          </a:xfrm>
        </p:grpSpPr>
        <p:sp>
          <p:nvSpPr>
            <p:cNvPr id="31" name="Oval 30"/>
            <p:cNvSpPr/>
            <p:nvPr/>
          </p:nvSpPr>
          <p:spPr>
            <a:xfrm>
              <a:off x="3592572" y="1352774"/>
              <a:ext cx="2002536" cy="2002536"/>
            </a:xfrm>
            <a:prstGeom prst="ellipse">
              <a:avLst/>
            </a:prstGeom>
            <a:solidFill>
              <a:schemeClr val="accent2"/>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Freeform 6"/>
            <p:cNvSpPr>
              <a:spLocks noChangeArrowheads="1"/>
            </p:cNvSpPr>
            <p:nvPr/>
          </p:nvSpPr>
          <p:spPr bwMode="auto">
            <a:xfrm>
              <a:off x="4003486" y="1751789"/>
              <a:ext cx="1188520" cy="1183639"/>
            </a:xfrm>
            <a:custGeom>
              <a:avLst/>
              <a:gdLst>
                <a:gd name="T0" fmla="*/ 6513 w 6670"/>
                <a:gd name="T1" fmla="*/ 2105 h 6071"/>
                <a:gd name="T2" fmla="*/ 6513 w 6670"/>
                <a:gd name="T3" fmla="*/ 2105 h 6071"/>
                <a:gd name="T4" fmla="*/ 3368 w 6670"/>
                <a:gd name="T5" fmla="*/ 3412 h 6071"/>
                <a:gd name="T6" fmla="*/ 200 w 6670"/>
                <a:gd name="T7" fmla="*/ 2105 h 6071"/>
                <a:gd name="T8" fmla="*/ 1862 w 6670"/>
                <a:gd name="T9" fmla="*/ 3744 h 6071"/>
                <a:gd name="T10" fmla="*/ 998 w 6670"/>
                <a:gd name="T11" fmla="*/ 4719 h 6071"/>
                <a:gd name="T12" fmla="*/ 2415 w 6670"/>
                <a:gd name="T13" fmla="*/ 5804 h 6071"/>
                <a:gd name="T14" fmla="*/ 3368 w 6670"/>
                <a:gd name="T15" fmla="*/ 4519 h 6071"/>
                <a:gd name="T16" fmla="*/ 4298 w 6670"/>
                <a:gd name="T17" fmla="*/ 5804 h 6071"/>
                <a:gd name="T18" fmla="*/ 5738 w 6670"/>
                <a:gd name="T19" fmla="*/ 4719 h 6071"/>
                <a:gd name="T20" fmla="*/ 4852 w 6670"/>
                <a:gd name="T21" fmla="*/ 3744 h 6071"/>
                <a:gd name="T22" fmla="*/ 6513 w 6670"/>
                <a:gd name="T23" fmla="*/ 2105 h 6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70" h="6071">
                  <a:moveTo>
                    <a:pt x="6513" y="2105"/>
                  </a:moveTo>
                  <a:lnTo>
                    <a:pt x="6513" y="2105"/>
                  </a:lnTo>
                  <a:cubicBezTo>
                    <a:pt x="6292" y="0"/>
                    <a:pt x="3700" y="2593"/>
                    <a:pt x="3368" y="3412"/>
                  </a:cubicBezTo>
                  <a:cubicBezTo>
                    <a:pt x="2991" y="2593"/>
                    <a:pt x="444" y="0"/>
                    <a:pt x="200" y="2105"/>
                  </a:cubicBezTo>
                  <a:cubicBezTo>
                    <a:pt x="0" y="4276"/>
                    <a:pt x="1862" y="3744"/>
                    <a:pt x="1862" y="3744"/>
                  </a:cubicBezTo>
                  <a:cubicBezTo>
                    <a:pt x="1862" y="3744"/>
                    <a:pt x="931" y="3987"/>
                    <a:pt x="998" y="4719"/>
                  </a:cubicBezTo>
                  <a:cubicBezTo>
                    <a:pt x="1064" y="5428"/>
                    <a:pt x="1817" y="6070"/>
                    <a:pt x="2415" y="5804"/>
                  </a:cubicBezTo>
                  <a:cubicBezTo>
                    <a:pt x="2637" y="5738"/>
                    <a:pt x="3302" y="4852"/>
                    <a:pt x="3368" y="4519"/>
                  </a:cubicBezTo>
                  <a:cubicBezTo>
                    <a:pt x="3412" y="4852"/>
                    <a:pt x="4077" y="5738"/>
                    <a:pt x="4298" y="5804"/>
                  </a:cubicBezTo>
                  <a:cubicBezTo>
                    <a:pt x="4896" y="6070"/>
                    <a:pt x="5672" y="5428"/>
                    <a:pt x="5738" y="4719"/>
                  </a:cubicBezTo>
                  <a:cubicBezTo>
                    <a:pt x="5783" y="3987"/>
                    <a:pt x="4852" y="3744"/>
                    <a:pt x="4852" y="3744"/>
                  </a:cubicBezTo>
                  <a:cubicBezTo>
                    <a:pt x="4852" y="3744"/>
                    <a:pt x="6669" y="4209"/>
                    <a:pt x="6513" y="2105"/>
                  </a:cubicBezTo>
                </a:path>
              </a:pathLst>
            </a:custGeom>
            <a:solidFill>
              <a:schemeClr val="bg1"/>
            </a:solidFill>
            <a:ln>
              <a:noFill/>
            </a:ln>
            <a:effectLst/>
          </p:spPr>
          <p:txBody>
            <a:bodyPr wrap="none" anchor="ctr"/>
            <a:lstStyle/>
            <a:p>
              <a:endParaRPr lang="en-US"/>
            </a:p>
          </p:txBody>
        </p:sp>
      </p:grpSp>
      <p:cxnSp>
        <p:nvCxnSpPr>
          <p:cNvPr id="9" name="Straight Arrow Connector 8">
            <a:extLst>
              <a:ext uri="{FF2B5EF4-FFF2-40B4-BE49-F238E27FC236}">
                <a16:creationId xmlns:a16="http://schemas.microsoft.com/office/drawing/2014/main" id="{60B788DF-FFA0-42D9-BF64-65CDA30847B4}"/>
              </a:ext>
            </a:extLst>
          </p:cNvPr>
          <p:cNvCxnSpPr>
            <a:cxnSpLocks/>
          </p:cNvCxnSpPr>
          <p:nvPr/>
        </p:nvCxnSpPr>
        <p:spPr>
          <a:xfrm flipH="1">
            <a:off x="2099267" y="3350757"/>
            <a:ext cx="742727" cy="2261109"/>
          </a:xfrm>
          <a:prstGeom prst="straightConnector1">
            <a:avLst/>
          </a:prstGeom>
          <a:ln w="12700" cap="rnd">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40D3C9E1-D723-4668-9C50-EC9CEC3C10CE}"/>
              </a:ext>
            </a:extLst>
          </p:cNvPr>
          <p:cNvSpPr txBox="1"/>
          <p:nvPr/>
        </p:nvSpPr>
        <p:spPr>
          <a:xfrm>
            <a:off x="1752600" y="5703921"/>
            <a:ext cx="2848156" cy="307777"/>
          </a:xfrm>
          <a:prstGeom prst="rect">
            <a:avLst/>
          </a:prstGeom>
          <a:noFill/>
          <a:ln>
            <a:solidFill>
              <a:srgbClr val="C00000"/>
            </a:solidFill>
          </a:ln>
        </p:spPr>
        <p:txBody>
          <a:bodyPr wrap="square" lIns="0" tIns="0" rIns="0" bIns="0" rtlCol="0">
            <a:spAutoFit/>
          </a:bodyPr>
          <a:lstStyle/>
          <a:p>
            <a:r>
              <a:rPr lang="en-US" sz="2000" b="1" i="1" dirty="0">
                <a:solidFill>
                  <a:srgbClr val="FF0000"/>
                </a:solidFill>
              </a:rPr>
              <a:t>New Access Points</a:t>
            </a:r>
          </a:p>
        </p:txBody>
      </p:sp>
    </p:spTree>
    <p:extLst>
      <p:ext uri="{BB962C8B-B14F-4D97-AF65-F5344CB8AC3E}">
        <p14:creationId xmlns:p14="http://schemas.microsoft.com/office/powerpoint/2010/main" val="3274503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B9A96B2-702C-084E-9060-05751DBF82B0}" type="slidenum">
              <a:rPr lang="en-US" kern="0"/>
              <a:pPr>
                <a:defRPr/>
              </a:pPr>
              <a:t>17</a:t>
            </a:fld>
            <a:endParaRPr lang="en-US" sz="1800" kern="0"/>
          </a:p>
        </p:txBody>
      </p:sp>
      <p:sp>
        <p:nvSpPr>
          <p:cNvPr id="5" name="Title 4"/>
          <p:cNvSpPr>
            <a:spLocks noGrp="1"/>
          </p:cNvSpPr>
          <p:nvPr>
            <p:ph type="title"/>
          </p:nvPr>
        </p:nvSpPr>
        <p:spPr>
          <a:xfrm>
            <a:off x="213359" y="21839"/>
            <a:ext cx="10515600" cy="730430"/>
          </a:xfrm>
        </p:spPr>
        <p:txBody>
          <a:bodyPr/>
          <a:lstStyle/>
          <a:p>
            <a:r>
              <a:rPr lang="en-US" dirty="0"/>
              <a:t>New Customers</a:t>
            </a:r>
          </a:p>
        </p:txBody>
      </p:sp>
      <p:sp>
        <p:nvSpPr>
          <p:cNvPr id="4" name="Text Placeholder 3"/>
          <p:cNvSpPr>
            <a:spLocks noGrp="1"/>
          </p:cNvSpPr>
          <p:nvPr>
            <p:ph type="body" sz="quarter" idx="22"/>
          </p:nvPr>
        </p:nvSpPr>
        <p:spPr/>
        <p:txBody>
          <a:bodyPr/>
          <a:lstStyle/>
          <a:p>
            <a:pPr marL="69850" lvl="1"/>
            <a:r>
              <a:rPr lang="en-US"/>
              <a:t>Complete Eligibility/Readiness Survey</a:t>
            </a:r>
          </a:p>
        </p:txBody>
      </p:sp>
      <p:sp>
        <p:nvSpPr>
          <p:cNvPr id="3" name="Text Placeholder 2"/>
          <p:cNvSpPr>
            <a:spLocks noGrp="1"/>
          </p:cNvSpPr>
          <p:nvPr>
            <p:ph type="body" sz="quarter" idx="17"/>
          </p:nvPr>
        </p:nvSpPr>
        <p:spPr/>
        <p:txBody>
          <a:bodyPr/>
          <a:lstStyle/>
          <a:p>
            <a:r>
              <a:rPr lang="en-US"/>
              <a:t>Discover Educational Resources</a:t>
            </a:r>
          </a:p>
        </p:txBody>
      </p:sp>
      <p:sp>
        <p:nvSpPr>
          <p:cNvPr id="13" name="Text Placeholder 12"/>
          <p:cNvSpPr>
            <a:spLocks noGrp="1"/>
          </p:cNvSpPr>
          <p:nvPr>
            <p:ph type="body" sz="quarter" idx="23"/>
          </p:nvPr>
        </p:nvSpPr>
        <p:spPr/>
        <p:txBody>
          <a:bodyPr/>
          <a:lstStyle/>
          <a:p>
            <a:pPr marL="69850" lvl="1"/>
            <a:r>
              <a:rPr lang="en-US"/>
              <a:t>Create Q-PASS Account(s)</a:t>
            </a:r>
          </a:p>
        </p:txBody>
      </p:sp>
      <p:sp>
        <p:nvSpPr>
          <p:cNvPr id="14" name="Text Placeholder 13"/>
          <p:cNvSpPr>
            <a:spLocks noGrp="1"/>
          </p:cNvSpPr>
          <p:nvPr>
            <p:ph type="body" sz="quarter" idx="24"/>
          </p:nvPr>
        </p:nvSpPr>
        <p:spPr/>
        <p:txBody>
          <a:bodyPr>
            <a:normAutofit/>
          </a:bodyPr>
          <a:lstStyle/>
          <a:p>
            <a:r>
              <a:rPr lang="en-US"/>
              <a:t>Enroll Sites</a:t>
            </a:r>
          </a:p>
        </p:txBody>
      </p:sp>
      <p:sp>
        <p:nvSpPr>
          <p:cNvPr id="15" name="Text Placeholder 14"/>
          <p:cNvSpPr>
            <a:spLocks noGrp="1"/>
          </p:cNvSpPr>
          <p:nvPr>
            <p:ph type="body" sz="quarter" idx="25"/>
          </p:nvPr>
        </p:nvSpPr>
        <p:spPr/>
        <p:txBody>
          <a:bodyPr/>
          <a:lstStyle/>
          <a:p>
            <a:r>
              <a:rPr lang="en-US"/>
              <a:t>Meet with NCQA Representative</a:t>
            </a:r>
          </a:p>
        </p:txBody>
      </p:sp>
      <p:sp>
        <p:nvSpPr>
          <p:cNvPr id="16" name="Text Placeholder 15"/>
          <p:cNvSpPr>
            <a:spLocks noGrp="1"/>
          </p:cNvSpPr>
          <p:nvPr>
            <p:ph type="body" sz="quarter" idx="26"/>
          </p:nvPr>
        </p:nvSpPr>
        <p:spPr/>
        <p:txBody>
          <a:bodyPr>
            <a:normAutofit/>
          </a:bodyPr>
          <a:lstStyle/>
          <a:p>
            <a:r>
              <a:rPr lang="en-US"/>
              <a:t>Provide Evidence during Review</a:t>
            </a:r>
          </a:p>
        </p:txBody>
      </p:sp>
      <p:sp>
        <p:nvSpPr>
          <p:cNvPr id="6" name="Text Placeholder 5"/>
          <p:cNvSpPr>
            <a:spLocks noGrp="1"/>
          </p:cNvSpPr>
          <p:nvPr>
            <p:ph type="body" sz="quarter" idx="13"/>
          </p:nvPr>
        </p:nvSpPr>
        <p:spPr/>
        <p:txBody>
          <a:bodyPr/>
          <a:lstStyle/>
          <a:p>
            <a:r>
              <a:rPr lang="en-US"/>
              <a:t>Transform Steps</a:t>
            </a:r>
          </a:p>
        </p:txBody>
      </p:sp>
      <p:sp>
        <p:nvSpPr>
          <p:cNvPr id="7" name="Callout: Double Bent Line 6">
            <a:extLst>
              <a:ext uri="{FF2B5EF4-FFF2-40B4-BE49-F238E27FC236}">
                <a16:creationId xmlns:a16="http://schemas.microsoft.com/office/drawing/2014/main" id="{4CD3ECB2-8F70-4337-A4CD-57F3DD4D4032}"/>
              </a:ext>
            </a:extLst>
          </p:cNvPr>
          <p:cNvSpPr/>
          <p:nvPr/>
        </p:nvSpPr>
        <p:spPr>
          <a:xfrm>
            <a:off x="5787242" y="470061"/>
            <a:ext cx="2802576" cy="1097417"/>
          </a:xfrm>
          <a:prstGeom prst="borderCallout3">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Submit Notice of Intent/Receive HRSA Approval</a:t>
            </a:r>
          </a:p>
        </p:txBody>
      </p:sp>
      <p:cxnSp>
        <p:nvCxnSpPr>
          <p:cNvPr id="9" name="Straight Arrow Connector 8">
            <a:extLst>
              <a:ext uri="{FF2B5EF4-FFF2-40B4-BE49-F238E27FC236}">
                <a16:creationId xmlns:a16="http://schemas.microsoft.com/office/drawing/2014/main" id="{6820276A-2882-4596-8816-530EE2F9DFCD}"/>
              </a:ext>
            </a:extLst>
          </p:cNvPr>
          <p:cNvCxnSpPr>
            <a:cxnSpLocks/>
          </p:cNvCxnSpPr>
          <p:nvPr/>
        </p:nvCxnSpPr>
        <p:spPr>
          <a:xfrm flipH="1">
            <a:off x="7511601" y="1591456"/>
            <a:ext cx="156290" cy="403821"/>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346794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bg/>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p:bldP spid="3" grpId="0" uiExpand="1" build="p" animBg="1"/>
      <p:bldP spid="13" grpId="0" uiExpand="1" build="p" animBg="1"/>
      <p:bldP spid="14" grpId="0" uiExpand="1" build="p" animBg="1"/>
      <p:bldP spid="15" grpId="0" uiExpand="1" build="p" animBg="1"/>
      <p:bldP spid="16"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Completing Enrollment</a:t>
            </a:r>
          </a:p>
        </p:txBody>
      </p:sp>
      <p:sp>
        <p:nvSpPr>
          <p:cNvPr id="5" name="Content Placeholder 4"/>
          <p:cNvSpPr>
            <a:spLocks noGrp="1"/>
          </p:cNvSpPr>
          <p:nvPr>
            <p:ph sz="half" idx="1"/>
          </p:nvPr>
        </p:nvSpPr>
        <p:spPr>
          <a:xfrm>
            <a:off x="4668253" y="2062622"/>
            <a:ext cx="2839452" cy="4109579"/>
          </a:xfrm>
        </p:spPr>
        <p:txBody>
          <a:bodyPr>
            <a:normAutofit fontScale="92500" lnSpcReduction="10000"/>
          </a:bodyPr>
          <a:lstStyle/>
          <a:p>
            <a:pPr lvl="0"/>
            <a:r>
              <a:rPr lang="en-US" b="1">
                <a:solidFill>
                  <a:schemeClr val="accent2"/>
                </a:solidFill>
                <a:cs typeface="Times New Roman" panose="02020603050405020304" pitchFamily="18" charset="0"/>
              </a:rPr>
              <a:t>Transfer credit</a:t>
            </a:r>
          </a:p>
          <a:p>
            <a:pPr lvl="1"/>
            <a:r>
              <a:rPr lang="en-US" sz="1800">
                <a:solidFill>
                  <a:schemeClr val="bg2">
                    <a:lumMod val="10000"/>
                  </a:schemeClr>
                </a:solidFill>
              </a:rPr>
              <a:t>Pre-validated vendors &amp; programs</a:t>
            </a:r>
          </a:p>
          <a:p>
            <a:pPr lvl="2">
              <a:buFont typeface="Arial" panose="020B0604020202020204" pitchFamily="34" charset="0"/>
              <a:buChar char="−"/>
            </a:pPr>
            <a:r>
              <a:rPr lang="en-US">
                <a:solidFill>
                  <a:schemeClr val="bg2">
                    <a:lumMod val="10000"/>
                  </a:schemeClr>
                </a:solidFill>
              </a:rPr>
              <a:t>Choose vendor/org with existing auto-credit</a:t>
            </a:r>
          </a:p>
          <a:p>
            <a:pPr lvl="2">
              <a:buFont typeface="Arial" panose="020B0604020202020204" pitchFamily="34" charset="0"/>
              <a:buChar char="−"/>
            </a:pPr>
            <a:r>
              <a:rPr lang="en-US">
                <a:solidFill>
                  <a:schemeClr val="bg2">
                    <a:lumMod val="10000"/>
                  </a:schemeClr>
                </a:solidFill>
              </a:rPr>
              <a:t>Vendor/org supplies implementation letter confirming eligibility or participation</a:t>
            </a:r>
          </a:p>
          <a:p>
            <a:pPr lvl="2">
              <a:buFont typeface="Arial" panose="020B0604020202020204" pitchFamily="34" charset="0"/>
              <a:buChar char="−"/>
            </a:pPr>
            <a:r>
              <a:rPr lang="en-US">
                <a:solidFill>
                  <a:schemeClr val="bg2">
                    <a:lumMod val="10000"/>
                  </a:schemeClr>
                </a:solidFill>
              </a:rPr>
              <a:t>Criteria set as “Met” after confirmation by Representative</a:t>
            </a:r>
          </a:p>
        </p:txBody>
      </p:sp>
      <p:sp>
        <p:nvSpPr>
          <p:cNvPr id="12" name="Content Placeholder 11"/>
          <p:cNvSpPr>
            <a:spLocks noGrp="1"/>
          </p:cNvSpPr>
          <p:nvPr>
            <p:ph sz="half" idx="2"/>
          </p:nvPr>
        </p:nvSpPr>
        <p:spPr>
          <a:xfrm>
            <a:off x="8149792" y="2044983"/>
            <a:ext cx="2691061" cy="4109579"/>
          </a:xfrm>
        </p:spPr>
        <p:txBody>
          <a:bodyPr/>
          <a:lstStyle/>
          <a:p>
            <a:pPr lvl="0"/>
            <a:r>
              <a:rPr lang="en-US" b="1" dirty="0">
                <a:solidFill>
                  <a:schemeClr val="accent2"/>
                </a:solidFill>
                <a:cs typeface="Times New Roman" panose="02020603050405020304" pitchFamily="18" charset="0"/>
              </a:rPr>
              <a:t>Shared credit</a:t>
            </a:r>
          </a:p>
          <a:p>
            <a:pPr lvl="1"/>
            <a:r>
              <a:rPr lang="en-US" sz="1800" dirty="0">
                <a:solidFill>
                  <a:schemeClr val="bg2">
                    <a:lumMod val="10000"/>
                  </a:schemeClr>
                </a:solidFill>
              </a:rPr>
              <a:t>Organizations with multiple sites</a:t>
            </a:r>
          </a:p>
          <a:p>
            <a:pPr lvl="1"/>
            <a:r>
              <a:rPr lang="en-US" sz="1800" dirty="0">
                <a:solidFill>
                  <a:schemeClr val="bg2">
                    <a:lumMod val="10000"/>
                  </a:schemeClr>
                </a:solidFill>
              </a:rPr>
              <a:t>Share evidence/credit for criteria done the same</a:t>
            </a:r>
          </a:p>
          <a:p>
            <a:pPr lvl="1"/>
            <a:r>
              <a:rPr lang="en-US" sz="1800" dirty="0">
                <a:solidFill>
                  <a:schemeClr val="bg2">
                    <a:lumMod val="10000"/>
                  </a:schemeClr>
                </a:solidFill>
              </a:rPr>
              <a:t>Create sub-groups if share different electronic system/processes</a:t>
            </a:r>
          </a:p>
        </p:txBody>
      </p:sp>
      <p:sp>
        <p:nvSpPr>
          <p:cNvPr id="3" name="Slide Number Placeholder 2"/>
          <p:cNvSpPr>
            <a:spLocks noGrp="1"/>
          </p:cNvSpPr>
          <p:nvPr>
            <p:ph type="sldNum" sz="quarter" idx="12"/>
          </p:nvPr>
        </p:nvSpPr>
        <p:spPr/>
        <p:txBody>
          <a:bodyPr/>
          <a:lstStyle/>
          <a:p>
            <a:pPr>
              <a:defRPr/>
            </a:pPr>
            <a:fld id="{5B9A96B2-702C-084E-9060-05751DBF82B0}" type="slidenum">
              <a:rPr lang="en-US" kern="0"/>
              <a:pPr>
                <a:defRPr/>
              </a:pPr>
              <a:t>18</a:t>
            </a:fld>
            <a:endParaRPr lang="en-US" sz="1800" kern="0"/>
          </a:p>
        </p:txBody>
      </p:sp>
      <p:sp>
        <p:nvSpPr>
          <p:cNvPr id="10" name="Text Placeholder 9"/>
          <p:cNvSpPr>
            <a:spLocks noGrp="1"/>
          </p:cNvSpPr>
          <p:nvPr>
            <p:ph type="body" sz="quarter" idx="13"/>
          </p:nvPr>
        </p:nvSpPr>
        <p:spPr/>
        <p:txBody>
          <a:bodyPr>
            <a:normAutofit fontScale="92500" lnSpcReduction="10000"/>
          </a:bodyPr>
          <a:lstStyle/>
          <a:p>
            <a:endParaRPr lang="en-US"/>
          </a:p>
        </p:txBody>
      </p:sp>
      <p:sp>
        <p:nvSpPr>
          <p:cNvPr id="7" name="Rectangle 6"/>
          <p:cNvSpPr/>
          <p:nvPr/>
        </p:nvSpPr>
        <p:spPr>
          <a:xfrm>
            <a:off x="4052638" y="1099377"/>
            <a:ext cx="6910135" cy="784830"/>
          </a:xfrm>
          <a:prstGeom prst="rect">
            <a:avLst/>
          </a:prstGeom>
        </p:spPr>
        <p:txBody>
          <a:bodyPr wrap="square">
            <a:spAutoFit/>
          </a:bodyPr>
          <a:lstStyle/>
          <a:p>
            <a:pPr>
              <a:spcAft>
                <a:spcPts val="600"/>
              </a:spcAft>
            </a:pPr>
            <a:r>
              <a:rPr lang="en-US" sz="2000" b="1">
                <a:solidFill>
                  <a:schemeClr val="accent2"/>
                </a:solidFill>
                <a:cs typeface="Times New Roman" panose="02020603050405020304" pitchFamily="18" charset="0"/>
              </a:rPr>
              <a:t>NCQA will assign a representative to the practice </a:t>
            </a:r>
          </a:p>
          <a:p>
            <a:r>
              <a:rPr lang="en-US" sz="2000" b="1">
                <a:solidFill>
                  <a:schemeClr val="accent2"/>
                </a:solidFill>
                <a:cs typeface="Times New Roman" panose="02020603050405020304" pitchFamily="18" charset="0"/>
              </a:rPr>
              <a:t>The practice should then address:  </a:t>
            </a:r>
          </a:p>
        </p:txBody>
      </p:sp>
      <p:sp>
        <p:nvSpPr>
          <p:cNvPr id="2" name="Callout: Line 1">
            <a:extLst>
              <a:ext uri="{FF2B5EF4-FFF2-40B4-BE49-F238E27FC236}">
                <a16:creationId xmlns:a16="http://schemas.microsoft.com/office/drawing/2014/main" id="{D8D52652-E5E6-4103-B2D6-3B4AD30DAAD2}"/>
              </a:ext>
            </a:extLst>
          </p:cNvPr>
          <p:cNvSpPr/>
          <p:nvPr/>
        </p:nvSpPr>
        <p:spPr>
          <a:xfrm>
            <a:off x="1936511" y="5358297"/>
            <a:ext cx="3016333" cy="1134515"/>
          </a:xfrm>
          <a:prstGeom prst="borderCallout1">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New Access Points part of Centers with Existing Recognitions </a:t>
            </a:r>
          </a:p>
        </p:txBody>
      </p:sp>
      <p:cxnSp>
        <p:nvCxnSpPr>
          <p:cNvPr id="8" name="Straight Arrow Connector 7">
            <a:extLst>
              <a:ext uri="{FF2B5EF4-FFF2-40B4-BE49-F238E27FC236}">
                <a16:creationId xmlns:a16="http://schemas.microsoft.com/office/drawing/2014/main" id="{C0FEAF64-522B-49D1-875C-AF33AF67197A}"/>
              </a:ext>
            </a:extLst>
          </p:cNvPr>
          <p:cNvCxnSpPr/>
          <p:nvPr/>
        </p:nvCxnSpPr>
        <p:spPr>
          <a:xfrm flipV="1">
            <a:off x="4952843" y="2386940"/>
            <a:ext cx="2795494" cy="3785260"/>
          </a:xfrm>
          <a:prstGeom prst="straightConnector1">
            <a:avLst/>
          </a:prstGeom>
          <a:ln w="12700" cap="rnd">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Freeform 8">
            <a:extLst>
              <a:ext uri="{FF2B5EF4-FFF2-40B4-BE49-F238E27FC236}">
                <a16:creationId xmlns:a16="http://schemas.microsoft.com/office/drawing/2014/main" id="{E4713AD9-D9F3-4026-972D-608CAB47EF12}"/>
              </a:ext>
            </a:extLst>
          </p:cNvPr>
          <p:cNvSpPr>
            <a:spLocks noChangeAspect="1" noChangeArrowheads="1"/>
          </p:cNvSpPr>
          <p:nvPr/>
        </p:nvSpPr>
        <p:spPr bwMode="auto">
          <a:xfrm>
            <a:off x="1368104" y="2553537"/>
            <a:ext cx="2294963" cy="2165684"/>
          </a:xfrm>
          <a:custGeom>
            <a:avLst/>
            <a:gdLst>
              <a:gd name="T0" fmla="*/ 2462 w 6340"/>
              <a:gd name="T1" fmla="*/ 5456 h 5984"/>
              <a:gd name="T2" fmla="*/ 1060 w 6340"/>
              <a:gd name="T3" fmla="*/ 4574 h 5984"/>
              <a:gd name="T4" fmla="*/ 225 w 6340"/>
              <a:gd name="T5" fmla="*/ 4574 h 5984"/>
              <a:gd name="T6" fmla="*/ 6 w 6340"/>
              <a:gd name="T7" fmla="*/ 3018 h 5984"/>
              <a:gd name="T8" fmla="*/ 1054 w 6340"/>
              <a:gd name="T9" fmla="*/ 2811 h 5984"/>
              <a:gd name="T10" fmla="*/ 2462 w 6340"/>
              <a:gd name="T11" fmla="*/ 1935 h 5984"/>
              <a:gd name="T12" fmla="*/ 2693 w 6340"/>
              <a:gd name="T13" fmla="*/ 1408 h 5984"/>
              <a:gd name="T14" fmla="*/ 3344 w 6340"/>
              <a:gd name="T15" fmla="*/ 1385 h 5984"/>
              <a:gd name="T16" fmla="*/ 4575 w 6340"/>
              <a:gd name="T17" fmla="*/ 527 h 5984"/>
              <a:gd name="T18" fmla="*/ 4806 w 6340"/>
              <a:gd name="T19" fmla="*/ 0 h 5984"/>
              <a:gd name="T20" fmla="*/ 6333 w 6340"/>
              <a:gd name="T21" fmla="*/ 225 h 5984"/>
              <a:gd name="T22" fmla="*/ 6102 w 6340"/>
              <a:gd name="T23" fmla="*/ 1402 h 5984"/>
              <a:gd name="T24" fmla="*/ 4575 w 6340"/>
              <a:gd name="T25" fmla="*/ 1154 h 5984"/>
              <a:gd name="T26" fmla="*/ 3705 w 6340"/>
              <a:gd name="T27" fmla="*/ 887 h 5984"/>
              <a:gd name="T28" fmla="*/ 4327 w 6340"/>
              <a:gd name="T29" fmla="*/ 1408 h 5984"/>
              <a:gd name="T30" fmla="*/ 4575 w 6340"/>
              <a:gd name="T31" fmla="*/ 2586 h 5984"/>
              <a:gd name="T32" fmla="*/ 3747 w 6340"/>
              <a:gd name="T33" fmla="*/ 2817 h 5984"/>
              <a:gd name="T34" fmla="*/ 3705 w 6340"/>
              <a:gd name="T35" fmla="*/ 3332 h 5984"/>
              <a:gd name="T36" fmla="*/ 4575 w 6340"/>
              <a:gd name="T37" fmla="*/ 3047 h 5984"/>
              <a:gd name="T38" fmla="*/ 6102 w 6340"/>
              <a:gd name="T39" fmla="*/ 2811 h 5984"/>
              <a:gd name="T40" fmla="*/ 6333 w 6340"/>
              <a:gd name="T41" fmla="*/ 3994 h 5984"/>
              <a:gd name="T42" fmla="*/ 4806 w 6340"/>
              <a:gd name="T43" fmla="*/ 4219 h 5984"/>
              <a:gd name="T44" fmla="*/ 4575 w 6340"/>
              <a:gd name="T45" fmla="*/ 3693 h 5984"/>
              <a:gd name="T46" fmla="*/ 3344 w 6340"/>
              <a:gd name="T47" fmla="*/ 2811 h 5984"/>
              <a:gd name="T48" fmla="*/ 2462 w 6340"/>
              <a:gd name="T49" fmla="*/ 2444 h 5984"/>
              <a:gd name="T50" fmla="*/ 1941 w 6340"/>
              <a:gd name="T51" fmla="*/ 2284 h 5984"/>
              <a:gd name="T52" fmla="*/ 1421 w 6340"/>
              <a:gd name="T53" fmla="*/ 2811 h 5984"/>
              <a:gd name="T54" fmla="*/ 2350 w 6340"/>
              <a:gd name="T55" fmla="*/ 2841 h 5984"/>
              <a:gd name="T56" fmla="*/ 2462 w 6340"/>
              <a:gd name="T57" fmla="*/ 4326 h 5984"/>
              <a:gd name="T58" fmla="*/ 1415 w 6340"/>
              <a:gd name="T59" fmla="*/ 4574 h 5984"/>
              <a:gd name="T60" fmla="*/ 2462 w 6340"/>
              <a:gd name="T61" fmla="*/ 5089 h 5984"/>
              <a:gd name="T62" fmla="*/ 2675 w 6340"/>
              <a:gd name="T63" fmla="*/ 4574 h 5984"/>
              <a:gd name="T64" fmla="*/ 4575 w 6340"/>
              <a:gd name="T65" fmla="*/ 4793 h 5984"/>
              <a:gd name="T66" fmla="*/ 4374 w 6340"/>
              <a:gd name="T67" fmla="*/ 5977 h 5984"/>
              <a:gd name="T68" fmla="*/ 2462 w 6340"/>
              <a:gd name="T69" fmla="*/ 5764 h 5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40" h="5984">
                <a:moveTo>
                  <a:pt x="2462" y="5456"/>
                </a:moveTo>
                <a:lnTo>
                  <a:pt x="2462" y="5456"/>
                </a:lnTo>
                <a:cubicBezTo>
                  <a:pt x="1989" y="5456"/>
                  <a:pt x="1533" y="5456"/>
                  <a:pt x="1060" y="5456"/>
                </a:cubicBezTo>
                <a:cubicBezTo>
                  <a:pt x="1060" y="5160"/>
                  <a:pt x="1060" y="4876"/>
                  <a:pt x="1060" y="4574"/>
                </a:cubicBezTo>
                <a:cubicBezTo>
                  <a:pt x="983" y="4574"/>
                  <a:pt x="924" y="4574"/>
                  <a:pt x="858" y="4574"/>
                </a:cubicBezTo>
                <a:cubicBezTo>
                  <a:pt x="651" y="4574"/>
                  <a:pt x="438" y="4574"/>
                  <a:pt x="225" y="4574"/>
                </a:cubicBezTo>
                <a:cubicBezTo>
                  <a:pt x="89" y="4569"/>
                  <a:pt x="6" y="4498"/>
                  <a:pt x="6" y="4367"/>
                </a:cubicBezTo>
                <a:cubicBezTo>
                  <a:pt x="0" y="3917"/>
                  <a:pt x="0" y="3468"/>
                  <a:pt x="6" y="3018"/>
                </a:cubicBezTo>
                <a:cubicBezTo>
                  <a:pt x="6" y="2882"/>
                  <a:pt x="95" y="2817"/>
                  <a:pt x="231" y="2811"/>
                </a:cubicBezTo>
                <a:cubicBezTo>
                  <a:pt x="497" y="2811"/>
                  <a:pt x="770" y="2811"/>
                  <a:pt x="1054" y="2811"/>
                </a:cubicBezTo>
                <a:cubicBezTo>
                  <a:pt x="1054" y="2515"/>
                  <a:pt x="1054" y="2237"/>
                  <a:pt x="1054" y="1935"/>
                </a:cubicBezTo>
                <a:cubicBezTo>
                  <a:pt x="1527" y="1935"/>
                  <a:pt x="1989" y="1935"/>
                  <a:pt x="2462" y="1935"/>
                </a:cubicBezTo>
                <a:cubicBezTo>
                  <a:pt x="2462" y="1823"/>
                  <a:pt x="2462" y="1728"/>
                  <a:pt x="2462" y="1633"/>
                </a:cubicBezTo>
                <a:cubicBezTo>
                  <a:pt x="2468" y="1473"/>
                  <a:pt x="2533" y="1408"/>
                  <a:pt x="2693" y="1408"/>
                </a:cubicBezTo>
                <a:cubicBezTo>
                  <a:pt x="2900" y="1402"/>
                  <a:pt x="3101" y="1402"/>
                  <a:pt x="3309" y="1402"/>
                </a:cubicBezTo>
                <a:cubicBezTo>
                  <a:pt x="3315" y="1402"/>
                  <a:pt x="3320" y="1397"/>
                  <a:pt x="3344" y="1385"/>
                </a:cubicBezTo>
                <a:cubicBezTo>
                  <a:pt x="3344" y="1112"/>
                  <a:pt x="3344" y="822"/>
                  <a:pt x="3344" y="527"/>
                </a:cubicBezTo>
                <a:cubicBezTo>
                  <a:pt x="3758" y="527"/>
                  <a:pt x="4155" y="527"/>
                  <a:pt x="4575" y="527"/>
                </a:cubicBezTo>
                <a:cubicBezTo>
                  <a:pt x="4575" y="426"/>
                  <a:pt x="4575" y="331"/>
                  <a:pt x="4575" y="237"/>
                </a:cubicBezTo>
                <a:cubicBezTo>
                  <a:pt x="4581" y="65"/>
                  <a:pt x="4640" y="0"/>
                  <a:pt x="4806" y="0"/>
                </a:cubicBezTo>
                <a:cubicBezTo>
                  <a:pt x="5244" y="0"/>
                  <a:pt x="5676" y="0"/>
                  <a:pt x="6114" y="0"/>
                </a:cubicBezTo>
                <a:cubicBezTo>
                  <a:pt x="6274" y="0"/>
                  <a:pt x="6333" y="65"/>
                  <a:pt x="6333" y="225"/>
                </a:cubicBezTo>
                <a:cubicBezTo>
                  <a:pt x="6339" y="544"/>
                  <a:pt x="6339" y="858"/>
                  <a:pt x="6333" y="1177"/>
                </a:cubicBezTo>
                <a:cubicBezTo>
                  <a:pt x="6333" y="1343"/>
                  <a:pt x="6268" y="1402"/>
                  <a:pt x="6102" y="1402"/>
                </a:cubicBezTo>
                <a:cubicBezTo>
                  <a:pt x="5676" y="1408"/>
                  <a:pt x="5250" y="1408"/>
                  <a:pt x="4824" y="1402"/>
                </a:cubicBezTo>
                <a:cubicBezTo>
                  <a:pt x="4640" y="1402"/>
                  <a:pt x="4575" y="1343"/>
                  <a:pt x="4575" y="1154"/>
                </a:cubicBezTo>
                <a:cubicBezTo>
                  <a:pt x="4575" y="1071"/>
                  <a:pt x="4575" y="982"/>
                  <a:pt x="4575" y="887"/>
                </a:cubicBezTo>
                <a:cubicBezTo>
                  <a:pt x="4279" y="887"/>
                  <a:pt x="3995" y="887"/>
                  <a:pt x="3705" y="887"/>
                </a:cubicBezTo>
                <a:cubicBezTo>
                  <a:pt x="3705" y="1059"/>
                  <a:pt x="3705" y="1225"/>
                  <a:pt x="3705" y="1408"/>
                </a:cubicBezTo>
                <a:cubicBezTo>
                  <a:pt x="3918" y="1408"/>
                  <a:pt x="4119" y="1402"/>
                  <a:pt x="4327" y="1408"/>
                </a:cubicBezTo>
                <a:cubicBezTo>
                  <a:pt x="4516" y="1408"/>
                  <a:pt x="4575" y="1468"/>
                  <a:pt x="4575" y="1651"/>
                </a:cubicBezTo>
                <a:cubicBezTo>
                  <a:pt x="4575" y="1959"/>
                  <a:pt x="4575" y="2272"/>
                  <a:pt x="4575" y="2586"/>
                </a:cubicBezTo>
                <a:cubicBezTo>
                  <a:pt x="4575" y="2746"/>
                  <a:pt x="4510" y="2811"/>
                  <a:pt x="4350" y="2811"/>
                </a:cubicBezTo>
                <a:cubicBezTo>
                  <a:pt x="4149" y="2817"/>
                  <a:pt x="3948" y="2811"/>
                  <a:pt x="3747" y="2817"/>
                </a:cubicBezTo>
                <a:cubicBezTo>
                  <a:pt x="3741" y="2817"/>
                  <a:pt x="3729" y="2817"/>
                  <a:pt x="3705" y="2823"/>
                </a:cubicBezTo>
                <a:cubicBezTo>
                  <a:pt x="3705" y="2988"/>
                  <a:pt x="3705" y="3154"/>
                  <a:pt x="3705" y="3332"/>
                </a:cubicBezTo>
                <a:cubicBezTo>
                  <a:pt x="3989" y="3332"/>
                  <a:pt x="4273" y="3332"/>
                  <a:pt x="4575" y="3332"/>
                </a:cubicBezTo>
                <a:cubicBezTo>
                  <a:pt x="4575" y="3237"/>
                  <a:pt x="4575" y="3142"/>
                  <a:pt x="4575" y="3047"/>
                </a:cubicBezTo>
                <a:cubicBezTo>
                  <a:pt x="4581" y="2882"/>
                  <a:pt x="4640" y="2811"/>
                  <a:pt x="4806" y="2811"/>
                </a:cubicBezTo>
                <a:cubicBezTo>
                  <a:pt x="5238" y="2811"/>
                  <a:pt x="5670" y="2811"/>
                  <a:pt x="6102" y="2811"/>
                </a:cubicBezTo>
                <a:cubicBezTo>
                  <a:pt x="6268" y="2811"/>
                  <a:pt x="6333" y="2876"/>
                  <a:pt x="6333" y="3047"/>
                </a:cubicBezTo>
                <a:cubicBezTo>
                  <a:pt x="6339" y="3361"/>
                  <a:pt x="6339" y="3675"/>
                  <a:pt x="6333" y="3994"/>
                </a:cubicBezTo>
                <a:cubicBezTo>
                  <a:pt x="6333" y="4154"/>
                  <a:pt x="6274" y="4219"/>
                  <a:pt x="6108" y="4219"/>
                </a:cubicBezTo>
                <a:cubicBezTo>
                  <a:pt x="5676" y="4219"/>
                  <a:pt x="5238" y="4219"/>
                  <a:pt x="4806" y="4219"/>
                </a:cubicBezTo>
                <a:cubicBezTo>
                  <a:pt x="4640" y="4219"/>
                  <a:pt x="4581" y="4154"/>
                  <a:pt x="4575" y="3983"/>
                </a:cubicBezTo>
                <a:cubicBezTo>
                  <a:pt x="4575" y="3894"/>
                  <a:pt x="4575" y="3799"/>
                  <a:pt x="4575" y="3693"/>
                </a:cubicBezTo>
                <a:cubicBezTo>
                  <a:pt x="4161" y="3693"/>
                  <a:pt x="3758" y="3693"/>
                  <a:pt x="3344" y="3693"/>
                </a:cubicBezTo>
                <a:cubicBezTo>
                  <a:pt x="3344" y="3397"/>
                  <a:pt x="3344" y="3113"/>
                  <a:pt x="3344" y="2811"/>
                </a:cubicBezTo>
                <a:cubicBezTo>
                  <a:pt x="3167" y="2811"/>
                  <a:pt x="3001" y="2811"/>
                  <a:pt x="2841" y="2811"/>
                </a:cubicBezTo>
                <a:cubicBezTo>
                  <a:pt x="2480" y="2811"/>
                  <a:pt x="2462" y="2799"/>
                  <a:pt x="2462" y="2444"/>
                </a:cubicBezTo>
                <a:cubicBezTo>
                  <a:pt x="2462" y="2397"/>
                  <a:pt x="2462" y="2355"/>
                  <a:pt x="2462" y="2284"/>
                </a:cubicBezTo>
                <a:cubicBezTo>
                  <a:pt x="2285" y="2284"/>
                  <a:pt x="2113" y="2284"/>
                  <a:pt x="1941" y="2284"/>
                </a:cubicBezTo>
                <a:cubicBezTo>
                  <a:pt x="1770" y="2284"/>
                  <a:pt x="1604" y="2284"/>
                  <a:pt x="1421" y="2284"/>
                </a:cubicBezTo>
                <a:cubicBezTo>
                  <a:pt x="1421" y="2462"/>
                  <a:pt x="1421" y="2627"/>
                  <a:pt x="1421" y="2811"/>
                </a:cubicBezTo>
                <a:cubicBezTo>
                  <a:pt x="1681" y="2811"/>
                  <a:pt x="1936" y="2811"/>
                  <a:pt x="2196" y="2811"/>
                </a:cubicBezTo>
                <a:cubicBezTo>
                  <a:pt x="2249" y="2817"/>
                  <a:pt x="2326" y="2811"/>
                  <a:pt x="2350" y="2841"/>
                </a:cubicBezTo>
                <a:cubicBezTo>
                  <a:pt x="2403" y="2905"/>
                  <a:pt x="2456" y="2988"/>
                  <a:pt x="2456" y="3065"/>
                </a:cubicBezTo>
                <a:cubicBezTo>
                  <a:pt x="2468" y="3486"/>
                  <a:pt x="2468" y="3906"/>
                  <a:pt x="2462" y="4326"/>
                </a:cubicBezTo>
                <a:cubicBezTo>
                  <a:pt x="2462" y="4503"/>
                  <a:pt x="2385" y="4574"/>
                  <a:pt x="2208" y="4574"/>
                </a:cubicBezTo>
                <a:cubicBezTo>
                  <a:pt x="1947" y="4574"/>
                  <a:pt x="1687" y="4574"/>
                  <a:pt x="1415" y="4574"/>
                </a:cubicBezTo>
                <a:cubicBezTo>
                  <a:pt x="1415" y="4752"/>
                  <a:pt x="1415" y="4912"/>
                  <a:pt x="1415" y="5089"/>
                </a:cubicBezTo>
                <a:cubicBezTo>
                  <a:pt x="1758" y="5089"/>
                  <a:pt x="2095" y="5089"/>
                  <a:pt x="2462" y="5089"/>
                </a:cubicBezTo>
                <a:cubicBezTo>
                  <a:pt x="2462" y="4989"/>
                  <a:pt x="2462" y="4888"/>
                  <a:pt x="2462" y="4782"/>
                </a:cubicBezTo>
                <a:cubicBezTo>
                  <a:pt x="2468" y="4634"/>
                  <a:pt x="2522" y="4574"/>
                  <a:pt x="2675" y="4574"/>
                </a:cubicBezTo>
                <a:cubicBezTo>
                  <a:pt x="3238" y="4569"/>
                  <a:pt x="3800" y="4569"/>
                  <a:pt x="4362" y="4574"/>
                </a:cubicBezTo>
                <a:cubicBezTo>
                  <a:pt x="4522" y="4574"/>
                  <a:pt x="4575" y="4634"/>
                  <a:pt x="4575" y="4793"/>
                </a:cubicBezTo>
                <a:cubicBezTo>
                  <a:pt x="4575" y="5119"/>
                  <a:pt x="4575" y="5444"/>
                  <a:pt x="4575" y="5770"/>
                </a:cubicBezTo>
                <a:cubicBezTo>
                  <a:pt x="4575" y="5924"/>
                  <a:pt x="4522" y="5977"/>
                  <a:pt x="4374" y="5977"/>
                </a:cubicBezTo>
                <a:cubicBezTo>
                  <a:pt x="3806" y="5983"/>
                  <a:pt x="3238" y="5983"/>
                  <a:pt x="2664" y="5977"/>
                </a:cubicBezTo>
                <a:cubicBezTo>
                  <a:pt x="2516" y="5977"/>
                  <a:pt x="2468" y="5918"/>
                  <a:pt x="2462" y="5764"/>
                </a:cubicBezTo>
                <a:cubicBezTo>
                  <a:pt x="2462" y="5663"/>
                  <a:pt x="2462" y="5569"/>
                  <a:pt x="2462" y="5456"/>
                </a:cubicBezTo>
              </a:path>
            </a:pathLst>
          </a:custGeom>
          <a:solidFill>
            <a:schemeClr val="bg2"/>
          </a:solidFill>
          <a:ln>
            <a:noFill/>
          </a:ln>
          <a:effectLst/>
        </p:spPr>
        <p:txBody>
          <a:bodyPr wrap="none" anchor="ctr"/>
          <a:lstStyle/>
          <a:p>
            <a:endParaRPr lang="en-US"/>
          </a:p>
        </p:txBody>
      </p:sp>
    </p:spTree>
    <p:extLst>
      <p:ext uri="{BB962C8B-B14F-4D97-AF65-F5344CB8AC3E}">
        <p14:creationId xmlns:p14="http://schemas.microsoft.com/office/powerpoint/2010/main" val="197885855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Multi-Site Process</a:t>
            </a:r>
          </a:p>
        </p:txBody>
      </p:sp>
      <p:sp>
        <p:nvSpPr>
          <p:cNvPr id="3" name="Content Placeholder 2"/>
          <p:cNvSpPr>
            <a:spLocks noGrp="1"/>
          </p:cNvSpPr>
          <p:nvPr>
            <p:ph idx="1"/>
          </p:nvPr>
        </p:nvSpPr>
        <p:spPr>
          <a:xfrm>
            <a:off x="4681778" y="1941853"/>
            <a:ext cx="5614262" cy="4096512"/>
          </a:xfrm>
        </p:spPr>
        <p:txBody>
          <a:bodyPr/>
          <a:lstStyle/>
          <a:p>
            <a:pPr lvl="1"/>
            <a:r>
              <a:rPr lang="en-US" b="1">
                <a:solidFill>
                  <a:schemeClr val="accent2"/>
                </a:solidFill>
                <a:cs typeface="Times New Roman" panose="02020603050405020304" pitchFamily="18" charset="0"/>
              </a:rPr>
              <a:t>Organizations with 3+ sites</a:t>
            </a:r>
          </a:p>
          <a:p>
            <a:pPr lvl="1"/>
            <a:r>
              <a:rPr lang="en-US" b="1">
                <a:solidFill>
                  <a:schemeClr val="accent2"/>
                </a:solidFill>
                <a:cs typeface="Times New Roman" panose="02020603050405020304" pitchFamily="18" charset="0"/>
              </a:rPr>
              <a:t>Shared electronic system</a:t>
            </a:r>
            <a:r>
              <a:rPr lang="en-US">
                <a:solidFill>
                  <a:schemeClr val="bg2">
                    <a:lumMod val="10000"/>
                  </a:schemeClr>
                </a:solidFill>
              </a:rPr>
              <a:t>, processes and evidence across sites</a:t>
            </a:r>
          </a:p>
          <a:p>
            <a:pPr lvl="1"/>
            <a:r>
              <a:rPr lang="en-US" b="1">
                <a:solidFill>
                  <a:schemeClr val="accent2"/>
                </a:solidFill>
                <a:cs typeface="Times New Roman" panose="02020603050405020304" pitchFamily="18" charset="0"/>
              </a:rPr>
              <a:t>Identify shared criteria </a:t>
            </a:r>
            <a:r>
              <a:rPr lang="en-US">
                <a:solidFill>
                  <a:schemeClr val="bg2">
                    <a:lumMod val="10000"/>
                  </a:schemeClr>
                </a:solidFill>
              </a:rPr>
              <a:t>from “sharable list”</a:t>
            </a:r>
          </a:p>
          <a:p>
            <a:pPr lvl="1"/>
            <a:r>
              <a:rPr lang="en-US">
                <a:solidFill>
                  <a:schemeClr val="bg2">
                    <a:lumMod val="10000"/>
                  </a:schemeClr>
                </a:solidFill>
              </a:rPr>
              <a:t>Identify primary site</a:t>
            </a:r>
          </a:p>
          <a:p>
            <a:pPr lvl="2">
              <a:buFont typeface="Arial" panose="020B0604020202020204" pitchFamily="34" charset="0"/>
              <a:buChar char="−"/>
            </a:pPr>
            <a:r>
              <a:rPr lang="en-US" sz="2000">
                <a:solidFill>
                  <a:schemeClr val="bg2">
                    <a:lumMod val="10000"/>
                  </a:schemeClr>
                </a:solidFill>
              </a:rPr>
              <a:t>Full review only for this site</a:t>
            </a:r>
          </a:p>
          <a:p>
            <a:pPr lvl="2">
              <a:buFont typeface="Arial" panose="020B0604020202020204" pitchFamily="34" charset="0"/>
              <a:buChar char="−"/>
            </a:pPr>
            <a:r>
              <a:rPr lang="en-US" sz="2000">
                <a:solidFill>
                  <a:schemeClr val="bg2">
                    <a:lumMod val="10000"/>
                  </a:schemeClr>
                </a:solidFill>
              </a:rPr>
              <a:t>Shared criteria auto-populate in subsequent sites</a:t>
            </a:r>
          </a:p>
        </p:txBody>
      </p:sp>
      <p:sp>
        <p:nvSpPr>
          <p:cNvPr id="4" name="Text Placeholder 3"/>
          <p:cNvSpPr>
            <a:spLocks noGrp="1"/>
          </p:cNvSpPr>
          <p:nvPr>
            <p:ph type="body" sz="quarter" idx="13"/>
          </p:nvPr>
        </p:nvSpPr>
        <p:spPr/>
        <p:txBody>
          <a:bodyPr>
            <a:normAutofit fontScale="92500" lnSpcReduction="10000"/>
          </a:bodyPr>
          <a:lstStyle/>
          <a:p>
            <a:endParaRPr lang="en-US"/>
          </a:p>
        </p:txBody>
      </p:sp>
      <p:sp>
        <p:nvSpPr>
          <p:cNvPr id="5" name="Slide Number Placeholder 4"/>
          <p:cNvSpPr>
            <a:spLocks noGrp="1"/>
          </p:cNvSpPr>
          <p:nvPr>
            <p:ph type="sldNum" sz="quarter" idx="16"/>
          </p:nvPr>
        </p:nvSpPr>
        <p:spPr/>
        <p:txBody>
          <a:bodyPr/>
          <a:lstStyle/>
          <a:p>
            <a:pPr>
              <a:defRPr/>
            </a:pPr>
            <a:fld id="{5B9A96B2-702C-084E-9060-05751DBF82B0}" type="slidenum">
              <a:rPr lang="en-US" kern="0"/>
              <a:pPr>
                <a:defRPr/>
              </a:pPr>
              <a:t>19</a:t>
            </a:fld>
            <a:endParaRPr lang="en-US" sz="1800" kern="0"/>
          </a:p>
        </p:txBody>
      </p:sp>
      <p:grpSp>
        <p:nvGrpSpPr>
          <p:cNvPr id="7" name="Group 6"/>
          <p:cNvGrpSpPr>
            <a:grpSpLocks noChangeAspect="1"/>
          </p:cNvGrpSpPr>
          <p:nvPr/>
        </p:nvGrpSpPr>
        <p:grpSpPr>
          <a:xfrm>
            <a:off x="2230065" y="1764820"/>
            <a:ext cx="2285108" cy="2285108"/>
            <a:chOff x="6506083" y="1841428"/>
            <a:chExt cx="970056" cy="970056"/>
          </a:xfrm>
        </p:grpSpPr>
        <p:sp>
          <p:nvSpPr>
            <p:cNvPr id="8" name="Oval 7"/>
            <p:cNvSpPr/>
            <p:nvPr/>
          </p:nvSpPr>
          <p:spPr>
            <a:xfrm>
              <a:off x="6506083" y="1841428"/>
              <a:ext cx="970056" cy="970056"/>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sp>
          <p:nvSpPr>
            <p:cNvPr id="9" name="Freeform 4"/>
            <p:cNvSpPr>
              <a:spLocks noChangeArrowheads="1"/>
            </p:cNvSpPr>
            <p:nvPr/>
          </p:nvSpPr>
          <p:spPr bwMode="auto">
            <a:xfrm>
              <a:off x="6736195" y="2016914"/>
              <a:ext cx="509834" cy="619084"/>
            </a:xfrm>
            <a:custGeom>
              <a:avLst/>
              <a:gdLst>
                <a:gd name="T0" fmla="*/ 2352 w 4814"/>
                <a:gd name="T1" fmla="*/ 1619 h 5849"/>
                <a:gd name="T2" fmla="*/ 3064 w 4814"/>
                <a:gd name="T3" fmla="*/ 2331 h 5849"/>
                <a:gd name="T4" fmla="*/ 1878 w 4814"/>
                <a:gd name="T5" fmla="*/ 2869 h 5849"/>
                <a:gd name="T6" fmla="*/ 2352 w 4814"/>
                <a:gd name="T7" fmla="*/ 1619 h 5849"/>
                <a:gd name="T8" fmla="*/ 3021 w 4814"/>
                <a:gd name="T9" fmla="*/ 3927 h 5849"/>
                <a:gd name="T10" fmla="*/ 3021 w 4814"/>
                <a:gd name="T11" fmla="*/ 4790 h 5849"/>
                <a:gd name="T12" fmla="*/ 3432 w 4814"/>
                <a:gd name="T13" fmla="*/ 4876 h 5849"/>
                <a:gd name="T14" fmla="*/ 3518 w 4814"/>
                <a:gd name="T15" fmla="*/ 4769 h 5849"/>
                <a:gd name="T16" fmla="*/ 3518 w 4814"/>
                <a:gd name="T17" fmla="*/ 3064 h 5849"/>
                <a:gd name="T18" fmla="*/ 3086 w 4814"/>
                <a:gd name="T19" fmla="*/ 2999 h 5849"/>
                <a:gd name="T20" fmla="*/ 3021 w 4814"/>
                <a:gd name="T21" fmla="*/ 3107 h 5849"/>
                <a:gd name="T22" fmla="*/ 2676 w 4814"/>
                <a:gd name="T23" fmla="*/ 3517 h 5849"/>
                <a:gd name="T24" fmla="*/ 2590 w 4814"/>
                <a:gd name="T25" fmla="*/ 3431 h 5849"/>
                <a:gd name="T26" fmla="*/ 2180 w 4814"/>
                <a:gd name="T27" fmla="*/ 3517 h 5849"/>
                <a:gd name="T28" fmla="*/ 2180 w 4814"/>
                <a:gd name="T29" fmla="*/ 4769 h 5849"/>
                <a:gd name="T30" fmla="*/ 2590 w 4814"/>
                <a:gd name="T31" fmla="*/ 4855 h 5849"/>
                <a:gd name="T32" fmla="*/ 2676 w 4814"/>
                <a:gd name="T33" fmla="*/ 4143 h 5849"/>
                <a:gd name="T34" fmla="*/ 1813 w 4814"/>
                <a:gd name="T35" fmla="*/ 4402 h 5849"/>
                <a:gd name="T36" fmla="*/ 1813 w 4814"/>
                <a:gd name="T37" fmla="*/ 3992 h 5849"/>
                <a:gd name="T38" fmla="*/ 1381 w 4814"/>
                <a:gd name="T39" fmla="*/ 3927 h 5849"/>
                <a:gd name="T40" fmla="*/ 1316 w 4814"/>
                <a:gd name="T41" fmla="*/ 4812 h 5849"/>
                <a:gd name="T42" fmla="*/ 1748 w 4814"/>
                <a:gd name="T43" fmla="*/ 4855 h 5849"/>
                <a:gd name="T44" fmla="*/ 1813 w 4814"/>
                <a:gd name="T45" fmla="*/ 4402 h 5849"/>
                <a:gd name="T46" fmla="*/ 2525 w 4814"/>
                <a:gd name="T47" fmla="*/ 2180 h 5849"/>
                <a:gd name="T48" fmla="*/ 3215 w 4814"/>
                <a:gd name="T49" fmla="*/ 2180 h 5849"/>
                <a:gd name="T50" fmla="*/ 2525 w 4814"/>
                <a:gd name="T51" fmla="*/ 2180 h 5849"/>
                <a:gd name="T52" fmla="*/ 669 w 4814"/>
                <a:gd name="T53" fmla="*/ 5826 h 5849"/>
                <a:gd name="T54" fmla="*/ 0 w 4814"/>
                <a:gd name="T55" fmla="*/ 1705 h 5849"/>
                <a:gd name="T56" fmla="*/ 1187 w 4814"/>
                <a:gd name="T57" fmla="*/ 216 h 5849"/>
                <a:gd name="T58" fmla="*/ 1597 w 4814"/>
                <a:gd name="T59" fmla="*/ 0 h 5849"/>
                <a:gd name="T60" fmla="*/ 4122 w 4814"/>
                <a:gd name="T61" fmla="*/ 22 h 5849"/>
                <a:gd name="T62" fmla="*/ 4813 w 4814"/>
                <a:gd name="T63" fmla="*/ 4920 h 5849"/>
                <a:gd name="T64" fmla="*/ 4014 w 4814"/>
                <a:gd name="T65" fmla="*/ 5848 h 5849"/>
                <a:gd name="T66" fmla="*/ 669 w 4814"/>
                <a:gd name="T67" fmla="*/ 5826 h 5849"/>
                <a:gd name="T68" fmla="*/ 1662 w 4814"/>
                <a:gd name="T69" fmla="*/ 971 h 5849"/>
                <a:gd name="T70" fmla="*/ 518 w 4814"/>
                <a:gd name="T71" fmla="*/ 1619 h 5849"/>
                <a:gd name="T72" fmla="*/ 453 w 4814"/>
                <a:gd name="T73" fmla="*/ 1748 h 5849"/>
                <a:gd name="T74" fmla="*/ 712 w 4814"/>
                <a:gd name="T75" fmla="*/ 5352 h 5849"/>
                <a:gd name="T76" fmla="*/ 3863 w 4814"/>
                <a:gd name="T77" fmla="*/ 5394 h 5849"/>
                <a:gd name="T78" fmla="*/ 4359 w 4814"/>
                <a:gd name="T79" fmla="*/ 4920 h 5849"/>
                <a:gd name="T80" fmla="*/ 3928 w 4814"/>
                <a:gd name="T81" fmla="*/ 453 h 5849"/>
                <a:gd name="T82" fmla="*/ 1748 w 4814"/>
                <a:gd name="T83" fmla="*/ 453 h 5849"/>
                <a:gd name="T84" fmla="*/ 1662 w 4814"/>
                <a:gd name="T85" fmla="*/ 971 h 58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14" h="5849">
                  <a:moveTo>
                    <a:pt x="2352" y="1619"/>
                  </a:moveTo>
                  <a:lnTo>
                    <a:pt x="2352" y="1619"/>
                  </a:lnTo>
                  <a:cubicBezTo>
                    <a:pt x="2352" y="1856"/>
                    <a:pt x="2352" y="2093"/>
                    <a:pt x="2352" y="2331"/>
                  </a:cubicBezTo>
                  <a:cubicBezTo>
                    <a:pt x="2590" y="2331"/>
                    <a:pt x="2827" y="2331"/>
                    <a:pt x="3064" y="2331"/>
                  </a:cubicBezTo>
                  <a:cubicBezTo>
                    <a:pt x="3086" y="2504"/>
                    <a:pt x="2978" y="2805"/>
                    <a:pt x="2698" y="2956"/>
                  </a:cubicBezTo>
                  <a:cubicBezTo>
                    <a:pt x="2439" y="3107"/>
                    <a:pt x="2093" y="3064"/>
                    <a:pt x="1878" y="2869"/>
                  </a:cubicBezTo>
                  <a:cubicBezTo>
                    <a:pt x="1640" y="2655"/>
                    <a:pt x="1575" y="2331"/>
                    <a:pt x="1704" y="2029"/>
                  </a:cubicBezTo>
                  <a:cubicBezTo>
                    <a:pt x="1813" y="1770"/>
                    <a:pt x="2093" y="1597"/>
                    <a:pt x="2352" y="1619"/>
                  </a:cubicBezTo>
                  <a:close/>
                  <a:moveTo>
                    <a:pt x="3021" y="3927"/>
                  </a:moveTo>
                  <a:lnTo>
                    <a:pt x="3021" y="3927"/>
                  </a:lnTo>
                  <a:cubicBezTo>
                    <a:pt x="3021" y="4122"/>
                    <a:pt x="3021" y="4337"/>
                    <a:pt x="3021" y="4531"/>
                  </a:cubicBezTo>
                  <a:cubicBezTo>
                    <a:pt x="3021" y="4617"/>
                    <a:pt x="3021" y="4704"/>
                    <a:pt x="3021" y="4790"/>
                  </a:cubicBezTo>
                  <a:cubicBezTo>
                    <a:pt x="3021" y="4855"/>
                    <a:pt x="3043" y="4876"/>
                    <a:pt x="3108" y="4876"/>
                  </a:cubicBezTo>
                  <a:cubicBezTo>
                    <a:pt x="3215" y="4876"/>
                    <a:pt x="3323" y="4876"/>
                    <a:pt x="3432" y="4876"/>
                  </a:cubicBezTo>
                  <a:cubicBezTo>
                    <a:pt x="3496" y="4876"/>
                    <a:pt x="3496" y="4855"/>
                    <a:pt x="3518" y="4812"/>
                  </a:cubicBezTo>
                  <a:cubicBezTo>
                    <a:pt x="3518" y="4790"/>
                    <a:pt x="3518" y="4769"/>
                    <a:pt x="3518" y="4769"/>
                  </a:cubicBezTo>
                  <a:cubicBezTo>
                    <a:pt x="3518" y="4208"/>
                    <a:pt x="3518" y="3646"/>
                    <a:pt x="3518" y="3107"/>
                  </a:cubicBezTo>
                  <a:cubicBezTo>
                    <a:pt x="3518" y="3086"/>
                    <a:pt x="3518" y="3064"/>
                    <a:pt x="3518" y="3064"/>
                  </a:cubicBezTo>
                  <a:cubicBezTo>
                    <a:pt x="3518" y="3021"/>
                    <a:pt x="3496" y="2999"/>
                    <a:pt x="3432" y="2999"/>
                  </a:cubicBezTo>
                  <a:cubicBezTo>
                    <a:pt x="3323" y="2999"/>
                    <a:pt x="3194" y="2999"/>
                    <a:pt x="3086" y="2999"/>
                  </a:cubicBezTo>
                  <a:cubicBezTo>
                    <a:pt x="3043" y="2999"/>
                    <a:pt x="3021" y="3021"/>
                    <a:pt x="3021" y="3042"/>
                  </a:cubicBezTo>
                  <a:cubicBezTo>
                    <a:pt x="3021" y="3064"/>
                    <a:pt x="3021" y="3086"/>
                    <a:pt x="3021" y="3107"/>
                  </a:cubicBezTo>
                  <a:cubicBezTo>
                    <a:pt x="3021" y="3387"/>
                    <a:pt x="3021" y="3646"/>
                    <a:pt x="3021" y="3927"/>
                  </a:cubicBezTo>
                  <a:close/>
                  <a:moveTo>
                    <a:pt x="2676" y="3517"/>
                  </a:moveTo>
                  <a:lnTo>
                    <a:pt x="2676" y="3517"/>
                  </a:lnTo>
                  <a:cubicBezTo>
                    <a:pt x="2676" y="3431"/>
                    <a:pt x="2655" y="3431"/>
                    <a:pt x="2590" y="3431"/>
                  </a:cubicBezTo>
                  <a:cubicBezTo>
                    <a:pt x="2482" y="3431"/>
                    <a:pt x="2374" y="3431"/>
                    <a:pt x="2266" y="3431"/>
                  </a:cubicBezTo>
                  <a:cubicBezTo>
                    <a:pt x="2201" y="3431"/>
                    <a:pt x="2180" y="3452"/>
                    <a:pt x="2180" y="3517"/>
                  </a:cubicBezTo>
                  <a:cubicBezTo>
                    <a:pt x="2180" y="3819"/>
                    <a:pt x="2180" y="4122"/>
                    <a:pt x="2180" y="4423"/>
                  </a:cubicBezTo>
                  <a:cubicBezTo>
                    <a:pt x="2180" y="4553"/>
                    <a:pt x="2180" y="4661"/>
                    <a:pt x="2180" y="4769"/>
                  </a:cubicBezTo>
                  <a:cubicBezTo>
                    <a:pt x="2180" y="4834"/>
                    <a:pt x="2201" y="4855"/>
                    <a:pt x="2266" y="4855"/>
                  </a:cubicBezTo>
                  <a:cubicBezTo>
                    <a:pt x="2374" y="4855"/>
                    <a:pt x="2482" y="4855"/>
                    <a:pt x="2590" y="4855"/>
                  </a:cubicBezTo>
                  <a:cubicBezTo>
                    <a:pt x="2676" y="4855"/>
                    <a:pt x="2676" y="4855"/>
                    <a:pt x="2676" y="4769"/>
                  </a:cubicBezTo>
                  <a:cubicBezTo>
                    <a:pt x="2676" y="4553"/>
                    <a:pt x="2676" y="4358"/>
                    <a:pt x="2676" y="4143"/>
                  </a:cubicBezTo>
                  <a:cubicBezTo>
                    <a:pt x="2676" y="3927"/>
                    <a:pt x="2676" y="3711"/>
                    <a:pt x="2676" y="3517"/>
                  </a:cubicBezTo>
                  <a:close/>
                  <a:moveTo>
                    <a:pt x="1813" y="4402"/>
                  </a:moveTo>
                  <a:lnTo>
                    <a:pt x="1813" y="4402"/>
                  </a:lnTo>
                  <a:cubicBezTo>
                    <a:pt x="1813" y="4251"/>
                    <a:pt x="1813" y="4122"/>
                    <a:pt x="1813" y="3992"/>
                  </a:cubicBezTo>
                  <a:cubicBezTo>
                    <a:pt x="1813" y="3927"/>
                    <a:pt x="1813" y="3927"/>
                    <a:pt x="1748" y="3927"/>
                  </a:cubicBezTo>
                  <a:cubicBezTo>
                    <a:pt x="1640" y="3905"/>
                    <a:pt x="1510" y="3927"/>
                    <a:pt x="1381" y="3927"/>
                  </a:cubicBezTo>
                  <a:cubicBezTo>
                    <a:pt x="1338" y="3927"/>
                    <a:pt x="1316" y="3927"/>
                    <a:pt x="1316" y="3970"/>
                  </a:cubicBezTo>
                  <a:cubicBezTo>
                    <a:pt x="1316" y="4251"/>
                    <a:pt x="1316" y="4531"/>
                    <a:pt x="1316" y="4812"/>
                  </a:cubicBezTo>
                  <a:cubicBezTo>
                    <a:pt x="1316" y="4855"/>
                    <a:pt x="1338" y="4855"/>
                    <a:pt x="1381" y="4855"/>
                  </a:cubicBezTo>
                  <a:cubicBezTo>
                    <a:pt x="1510" y="4855"/>
                    <a:pt x="1619" y="4855"/>
                    <a:pt x="1748" y="4855"/>
                  </a:cubicBezTo>
                  <a:cubicBezTo>
                    <a:pt x="1813" y="4855"/>
                    <a:pt x="1813" y="4855"/>
                    <a:pt x="1813" y="4790"/>
                  </a:cubicBezTo>
                  <a:cubicBezTo>
                    <a:pt x="1813" y="4661"/>
                    <a:pt x="1813" y="4531"/>
                    <a:pt x="1813" y="4402"/>
                  </a:cubicBezTo>
                  <a:close/>
                  <a:moveTo>
                    <a:pt x="2525" y="2180"/>
                  </a:moveTo>
                  <a:lnTo>
                    <a:pt x="2525" y="2180"/>
                  </a:lnTo>
                  <a:cubicBezTo>
                    <a:pt x="2762" y="2180"/>
                    <a:pt x="2978" y="2180"/>
                    <a:pt x="3215" y="2180"/>
                  </a:cubicBezTo>
                  <a:lnTo>
                    <a:pt x="3215" y="2180"/>
                  </a:lnTo>
                  <a:cubicBezTo>
                    <a:pt x="3237" y="1813"/>
                    <a:pt x="2914" y="1446"/>
                    <a:pt x="2525" y="1468"/>
                  </a:cubicBezTo>
                  <a:cubicBezTo>
                    <a:pt x="2525" y="1705"/>
                    <a:pt x="2525" y="1942"/>
                    <a:pt x="2525" y="2180"/>
                  </a:cubicBezTo>
                  <a:close/>
                  <a:moveTo>
                    <a:pt x="669" y="5826"/>
                  </a:moveTo>
                  <a:lnTo>
                    <a:pt x="669" y="5826"/>
                  </a:lnTo>
                  <a:cubicBezTo>
                    <a:pt x="280" y="5718"/>
                    <a:pt x="0" y="5352"/>
                    <a:pt x="0" y="4941"/>
                  </a:cubicBezTo>
                  <a:cubicBezTo>
                    <a:pt x="0" y="3863"/>
                    <a:pt x="0" y="2783"/>
                    <a:pt x="0" y="1705"/>
                  </a:cubicBezTo>
                  <a:cubicBezTo>
                    <a:pt x="0" y="1511"/>
                    <a:pt x="65" y="1338"/>
                    <a:pt x="194" y="1209"/>
                  </a:cubicBezTo>
                  <a:cubicBezTo>
                    <a:pt x="539" y="863"/>
                    <a:pt x="863" y="540"/>
                    <a:pt x="1187" y="216"/>
                  </a:cubicBezTo>
                  <a:cubicBezTo>
                    <a:pt x="1295" y="108"/>
                    <a:pt x="1424" y="43"/>
                    <a:pt x="1575" y="0"/>
                  </a:cubicBezTo>
                  <a:lnTo>
                    <a:pt x="1597" y="0"/>
                  </a:lnTo>
                  <a:cubicBezTo>
                    <a:pt x="2417" y="0"/>
                    <a:pt x="3215" y="0"/>
                    <a:pt x="4014" y="0"/>
                  </a:cubicBezTo>
                  <a:cubicBezTo>
                    <a:pt x="4057" y="0"/>
                    <a:pt x="4079" y="0"/>
                    <a:pt x="4122" y="22"/>
                  </a:cubicBezTo>
                  <a:cubicBezTo>
                    <a:pt x="4532" y="108"/>
                    <a:pt x="4813" y="475"/>
                    <a:pt x="4813" y="906"/>
                  </a:cubicBezTo>
                  <a:cubicBezTo>
                    <a:pt x="4813" y="2245"/>
                    <a:pt x="4813" y="3581"/>
                    <a:pt x="4813" y="4920"/>
                  </a:cubicBezTo>
                  <a:cubicBezTo>
                    <a:pt x="4813" y="5373"/>
                    <a:pt x="4489" y="5762"/>
                    <a:pt x="4057" y="5826"/>
                  </a:cubicBezTo>
                  <a:cubicBezTo>
                    <a:pt x="4036" y="5848"/>
                    <a:pt x="4036" y="5848"/>
                    <a:pt x="4014" y="5848"/>
                  </a:cubicBezTo>
                  <a:cubicBezTo>
                    <a:pt x="2935" y="5848"/>
                    <a:pt x="1878" y="5848"/>
                    <a:pt x="798" y="5848"/>
                  </a:cubicBezTo>
                  <a:cubicBezTo>
                    <a:pt x="756" y="5848"/>
                    <a:pt x="712" y="5826"/>
                    <a:pt x="669" y="5826"/>
                  </a:cubicBezTo>
                  <a:close/>
                  <a:moveTo>
                    <a:pt x="1662" y="971"/>
                  </a:moveTo>
                  <a:lnTo>
                    <a:pt x="1662" y="971"/>
                  </a:lnTo>
                  <a:cubicBezTo>
                    <a:pt x="1662" y="1317"/>
                    <a:pt x="1381" y="1619"/>
                    <a:pt x="1015" y="1619"/>
                  </a:cubicBezTo>
                  <a:cubicBezTo>
                    <a:pt x="863" y="1619"/>
                    <a:pt x="691" y="1619"/>
                    <a:pt x="518" y="1619"/>
                  </a:cubicBezTo>
                  <a:cubicBezTo>
                    <a:pt x="474" y="1619"/>
                    <a:pt x="453" y="1640"/>
                    <a:pt x="453" y="1683"/>
                  </a:cubicBezTo>
                  <a:cubicBezTo>
                    <a:pt x="453" y="1705"/>
                    <a:pt x="453" y="1727"/>
                    <a:pt x="453" y="1748"/>
                  </a:cubicBezTo>
                  <a:cubicBezTo>
                    <a:pt x="453" y="2783"/>
                    <a:pt x="453" y="3840"/>
                    <a:pt x="453" y="4876"/>
                  </a:cubicBezTo>
                  <a:cubicBezTo>
                    <a:pt x="453" y="5093"/>
                    <a:pt x="518" y="5244"/>
                    <a:pt x="712" y="5352"/>
                  </a:cubicBezTo>
                  <a:cubicBezTo>
                    <a:pt x="777" y="5373"/>
                    <a:pt x="863" y="5394"/>
                    <a:pt x="950" y="5394"/>
                  </a:cubicBezTo>
                  <a:cubicBezTo>
                    <a:pt x="1921" y="5394"/>
                    <a:pt x="2892" y="5394"/>
                    <a:pt x="3863" y="5394"/>
                  </a:cubicBezTo>
                  <a:cubicBezTo>
                    <a:pt x="4122" y="5394"/>
                    <a:pt x="4295" y="5244"/>
                    <a:pt x="4338" y="5028"/>
                  </a:cubicBezTo>
                  <a:cubicBezTo>
                    <a:pt x="4359" y="4985"/>
                    <a:pt x="4359" y="4963"/>
                    <a:pt x="4359" y="4920"/>
                  </a:cubicBezTo>
                  <a:cubicBezTo>
                    <a:pt x="4359" y="3581"/>
                    <a:pt x="4359" y="2245"/>
                    <a:pt x="4359" y="906"/>
                  </a:cubicBezTo>
                  <a:cubicBezTo>
                    <a:pt x="4359" y="669"/>
                    <a:pt x="4165" y="475"/>
                    <a:pt x="3928" y="453"/>
                  </a:cubicBezTo>
                  <a:cubicBezTo>
                    <a:pt x="3906" y="453"/>
                    <a:pt x="3863" y="453"/>
                    <a:pt x="3841" y="453"/>
                  </a:cubicBezTo>
                  <a:cubicBezTo>
                    <a:pt x="3151" y="453"/>
                    <a:pt x="2439" y="453"/>
                    <a:pt x="1748" y="453"/>
                  </a:cubicBezTo>
                  <a:cubicBezTo>
                    <a:pt x="1727" y="453"/>
                    <a:pt x="1704" y="453"/>
                    <a:pt x="1662" y="453"/>
                  </a:cubicBezTo>
                  <a:cubicBezTo>
                    <a:pt x="1662" y="626"/>
                    <a:pt x="1662" y="799"/>
                    <a:pt x="1662" y="971"/>
                  </a:cubicBezTo>
                  <a:close/>
                </a:path>
              </a:pathLst>
            </a:custGeom>
            <a:solidFill>
              <a:schemeClr val="bg1"/>
            </a:solidFill>
            <a:ln>
              <a:noFill/>
            </a:ln>
            <a:effectLst/>
          </p:spPr>
          <p:txBody>
            <a:bodyPr wrap="none" anchor="ctr"/>
            <a:lstStyle/>
            <a:p>
              <a:endParaRPr lang="en-US"/>
            </a:p>
          </p:txBody>
        </p:sp>
      </p:grpSp>
    </p:spTree>
    <p:extLst>
      <p:ext uri="{BB962C8B-B14F-4D97-AF65-F5344CB8AC3E}">
        <p14:creationId xmlns:p14="http://schemas.microsoft.com/office/powerpoint/2010/main" val="287120573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8DBBBB4-B5B7-104C-80F0-DC443F5153AE}"/>
              </a:ext>
            </a:extLst>
          </p:cNvPr>
          <p:cNvSpPr>
            <a:spLocks noGrp="1"/>
          </p:cNvSpPr>
          <p:nvPr>
            <p:ph type="pic" sz="quarter" idx="24"/>
          </p:nvPr>
        </p:nvSpPr>
        <p:spPr/>
      </p:sp>
      <p:sp>
        <p:nvSpPr>
          <p:cNvPr id="3" name="Picture Placeholder 2">
            <a:extLst>
              <a:ext uri="{FF2B5EF4-FFF2-40B4-BE49-F238E27FC236}">
                <a16:creationId xmlns:a16="http://schemas.microsoft.com/office/drawing/2014/main" id="{F380A178-72B9-F745-9B4C-B3340F7BF6E4}"/>
              </a:ext>
            </a:extLst>
          </p:cNvPr>
          <p:cNvSpPr>
            <a:spLocks noGrp="1"/>
          </p:cNvSpPr>
          <p:nvPr>
            <p:ph type="pic" sz="quarter" idx="25"/>
          </p:nvPr>
        </p:nvSpPr>
        <p:spPr/>
      </p:sp>
      <p:sp>
        <p:nvSpPr>
          <p:cNvPr id="4" name="Picture Placeholder 3">
            <a:extLst>
              <a:ext uri="{FF2B5EF4-FFF2-40B4-BE49-F238E27FC236}">
                <a16:creationId xmlns:a16="http://schemas.microsoft.com/office/drawing/2014/main" id="{C0F43470-4DD8-7644-83C3-D1C4E9FBF836}"/>
              </a:ext>
            </a:extLst>
          </p:cNvPr>
          <p:cNvSpPr>
            <a:spLocks noGrp="1"/>
          </p:cNvSpPr>
          <p:nvPr>
            <p:ph type="pic" sz="quarter" idx="26"/>
          </p:nvPr>
        </p:nvSpPr>
        <p:spPr/>
      </p:sp>
    </p:spTree>
    <p:extLst>
      <p:ext uri="{BB962C8B-B14F-4D97-AF65-F5344CB8AC3E}">
        <p14:creationId xmlns:p14="http://schemas.microsoft.com/office/powerpoint/2010/main" val="1570491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04797" y="-22998"/>
            <a:ext cx="10515600" cy="730430"/>
          </a:xfrm>
        </p:spPr>
        <p:txBody>
          <a:bodyPr/>
          <a:lstStyle/>
          <a:p>
            <a:r>
              <a:rPr lang="en-US" dirty="0"/>
              <a:t>Transform “Check-in” process</a:t>
            </a:r>
          </a:p>
        </p:txBody>
      </p:sp>
      <p:sp>
        <p:nvSpPr>
          <p:cNvPr id="5" name="Text Placeholder 4"/>
          <p:cNvSpPr>
            <a:spLocks noGrp="1"/>
          </p:cNvSpPr>
          <p:nvPr>
            <p:ph type="body" sz="quarter" idx="13"/>
          </p:nvPr>
        </p:nvSpPr>
        <p:spPr>
          <a:xfrm>
            <a:off x="304797" y="641348"/>
            <a:ext cx="11582399" cy="330200"/>
          </a:xfrm>
        </p:spPr>
        <p:txBody>
          <a:bodyPr>
            <a:normAutofit fontScale="92500" lnSpcReduction="10000"/>
          </a:bodyPr>
          <a:lstStyle/>
          <a:p>
            <a:r>
              <a:rPr lang="en-US" dirty="0"/>
              <a:t>Up to 3 “Check-ins” During Review</a:t>
            </a:r>
          </a:p>
        </p:txBody>
      </p:sp>
      <p:sp>
        <p:nvSpPr>
          <p:cNvPr id="123" name="Slide Number Placeholder 3"/>
          <p:cNvSpPr>
            <a:spLocks noGrp="1"/>
          </p:cNvSpPr>
          <p:nvPr>
            <p:ph type="sldNum" sz="quarter" idx="12"/>
          </p:nvPr>
        </p:nvSpPr>
        <p:spPr>
          <a:xfrm>
            <a:off x="10791191" y="6430910"/>
            <a:ext cx="539751" cy="168756"/>
          </a:xfrm>
        </p:spPr>
        <p:txBody>
          <a:bodyPr/>
          <a:lstStyle/>
          <a:p>
            <a:pPr>
              <a:defRPr/>
            </a:pPr>
            <a:fld id="{5B9A96B2-702C-084E-9060-05751DBF82B0}" type="slidenum">
              <a:rPr lang="en-US" kern="0"/>
              <a:pPr>
                <a:defRPr/>
              </a:pPr>
              <a:t>20</a:t>
            </a:fld>
            <a:endParaRPr lang="en-US" sz="1800" kern="0" dirty="0"/>
          </a:p>
        </p:txBody>
      </p:sp>
      <p:grpSp>
        <p:nvGrpSpPr>
          <p:cNvPr id="132" name="Group 131"/>
          <p:cNvGrpSpPr/>
          <p:nvPr/>
        </p:nvGrpSpPr>
        <p:grpSpPr>
          <a:xfrm>
            <a:off x="2063849" y="1541304"/>
            <a:ext cx="2269540" cy="2427066"/>
            <a:chOff x="539849" y="1541304"/>
            <a:chExt cx="2269540" cy="2427066"/>
          </a:xfrm>
        </p:grpSpPr>
        <p:grpSp>
          <p:nvGrpSpPr>
            <p:cNvPr id="143" name="Gruppieren 651"/>
            <p:cNvGrpSpPr/>
            <p:nvPr/>
          </p:nvGrpSpPr>
          <p:grpSpPr>
            <a:xfrm>
              <a:off x="1447634" y="1541304"/>
              <a:ext cx="610682" cy="606326"/>
              <a:chOff x="-1087438" y="3460750"/>
              <a:chExt cx="600076" cy="595796"/>
            </a:xfrm>
            <a:solidFill>
              <a:schemeClr val="bg1"/>
            </a:solidFill>
          </p:grpSpPr>
          <p:sp>
            <p:nvSpPr>
              <p:cNvPr id="144" name="Freeform 39"/>
              <p:cNvSpPr>
                <a:spLocks/>
              </p:cNvSpPr>
              <p:nvPr/>
            </p:nvSpPr>
            <p:spPr bwMode="auto">
              <a:xfrm>
                <a:off x="-930275" y="3460750"/>
                <a:ext cx="442913" cy="409575"/>
              </a:xfrm>
              <a:custGeom>
                <a:avLst/>
                <a:gdLst>
                  <a:gd name="T0" fmla="*/ 102 w 118"/>
                  <a:gd name="T1" fmla="*/ 11 h 109"/>
                  <a:gd name="T2" fmla="*/ 76 w 118"/>
                  <a:gd name="T3" fmla="*/ 0 h 109"/>
                  <a:gd name="T4" fmla="*/ 56 w 118"/>
                  <a:gd name="T5" fmla="*/ 8 h 109"/>
                  <a:gd name="T6" fmla="*/ 17 w 118"/>
                  <a:gd name="T7" fmla="*/ 47 h 109"/>
                  <a:gd name="T8" fmla="*/ 10 w 118"/>
                  <a:gd name="T9" fmla="*/ 54 h 109"/>
                  <a:gd name="T10" fmla="*/ 4 w 118"/>
                  <a:gd name="T11" fmla="*/ 86 h 109"/>
                  <a:gd name="T12" fmla="*/ 13 w 118"/>
                  <a:gd name="T13" fmla="*/ 101 h 109"/>
                  <a:gd name="T14" fmla="*/ 24 w 118"/>
                  <a:gd name="T15" fmla="*/ 109 h 109"/>
                  <a:gd name="T16" fmla="*/ 39 w 118"/>
                  <a:gd name="T17" fmla="*/ 94 h 109"/>
                  <a:gd name="T18" fmla="*/ 26 w 118"/>
                  <a:gd name="T19" fmla="*/ 88 h 109"/>
                  <a:gd name="T20" fmla="*/ 20 w 118"/>
                  <a:gd name="T21" fmla="*/ 75 h 109"/>
                  <a:gd name="T22" fmla="*/ 22 w 118"/>
                  <a:gd name="T23" fmla="*/ 67 h 109"/>
                  <a:gd name="T24" fmla="*/ 30 w 118"/>
                  <a:gd name="T25" fmla="*/ 60 h 109"/>
                  <a:gd name="T26" fmla="*/ 48 w 118"/>
                  <a:gd name="T27" fmla="*/ 41 h 109"/>
                  <a:gd name="T28" fmla="*/ 69 w 118"/>
                  <a:gd name="T29" fmla="*/ 21 h 109"/>
                  <a:gd name="T30" fmla="*/ 76 w 118"/>
                  <a:gd name="T31" fmla="*/ 18 h 109"/>
                  <a:gd name="T32" fmla="*/ 90 w 118"/>
                  <a:gd name="T33" fmla="*/ 24 h 109"/>
                  <a:gd name="T34" fmla="*/ 96 w 118"/>
                  <a:gd name="T35" fmla="*/ 37 h 109"/>
                  <a:gd name="T36" fmla="*/ 93 w 118"/>
                  <a:gd name="T37" fmla="*/ 45 h 109"/>
                  <a:gd name="T38" fmla="*/ 78 w 118"/>
                  <a:gd name="T39" fmla="*/ 60 h 109"/>
                  <a:gd name="T40" fmla="*/ 82 w 118"/>
                  <a:gd name="T41" fmla="*/ 81 h 109"/>
                  <a:gd name="T42" fmla="*/ 106 w 118"/>
                  <a:gd name="T43" fmla="*/ 58 h 109"/>
                  <a:gd name="T44" fmla="*/ 102 w 118"/>
                  <a:gd name="T45" fmla="*/ 1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 h="109">
                    <a:moveTo>
                      <a:pt x="102" y="11"/>
                    </a:moveTo>
                    <a:cubicBezTo>
                      <a:pt x="95" y="4"/>
                      <a:pt x="85" y="0"/>
                      <a:pt x="76" y="0"/>
                    </a:cubicBezTo>
                    <a:cubicBezTo>
                      <a:pt x="69" y="0"/>
                      <a:pt x="61" y="2"/>
                      <a:pt x="56" y="8"/>
                    </a:cubicBezTo>
                    <a:cubicBezTo>
                      <a:pt x="17" y="47"/>
                      <a:pt x="17" y="47"/>
                      <a:pt x="17" y="47"/>
                    </a:cubicBezTo>
                    <a:cubicBezTo>
                      <a:pt x="10" y="54"/>
                      <a:pt x="10" y="54"/>
                      <a:pt x="10" y="54"/>
                    </a:cubicBezTo>
                    <a:cubicBezTo>
                      <a:pt x="2" y="62"/>
                      <a:pt x="0" y="74"/>
                      <a:pt x="4" y="86"/>
                    </a:cubicBezTo>
                    <a:cubicBezTo>
                      <a:pt x="5" y="91"/>
                      <a:pt x="9" y="96"/>
                      <a:pt x="13" y="101"/>
                    </a:cubicBezTo>
                    <a:cubicBezTo>
                      <a:pt x="16" y="104"/>
                      <a:pt x="20" y="107"/>
                      <a:pt x="24" y="109"/>
                    </a:cubicBezTo>
                    <a:cubicBezTo>
                      <a:pt x="39" y="94"/>
                      <a:pt x="39" y="94"/>
                      <a:pt x="39" y="94"/>
                    </a:cubicBezTo>
                    <a:cubicBezTo>
                      <a:pt x="34" y="94"/>
                      <a:pt x="29" y="92"/>
                      <a:pt x="26" y="88"/>
                    </a:cubicBezTo>
                    <a:cubicBezTo>
                      <a:pt x="22" y="84"/>
                      <a:pt x="20" y="80"/>
                      <a:pt x="20" y="75"/>
                    </a:cubicBezTo>
                    <a:cubicBezTo>
                      <a:pt x="19" y="73"/>
                      <a:pt x="20" y="70"/>
                      <a:pt x="22" y="67"/>
                    </a:cubicBezTo>
                    <a:cubicBezTo>
                      <a:pt x="30" y="60"/>
                      <a:pt x="30" y="60"/>
                      <a:pt x="30" y="60"/>
                    </a:cubicBezTo>
                    <a:cubicBezTo>
                      <a:pt x="48" y="41"/>
                      <a:pt x="48" y="41"/>
                      <a:pt x="48" y="41"/>
                    </a:cubicBezTo>
                    <a:cubicBezTo>
                      <a:pt x="69" y="21"/>
                      <a:pt x="69" y="21"/>
                      <a:pt x="69" y="21"/>
                    </a:cubicBezTo>
                    <a:cubicBezTo>
                      <a:pt x="71" y="18"/>
                      <a:pt x="74" y="18"/>
                      <a:pt x="76" y="18"/>
                    </a:cubicBezTo>
                    <a:cubicBezTo>
                      <a:pt x="81" y="18"/>
                      <a:pt x="86" y="20"/>
                      <a:pt x="90" y="24"/>
                    </a:cubicBezTo>
                    <a:cubicBezTo>
                      <a:pt x="93" y="28"/>
                      <a:pt x="95" y="32"/>
                      <a:pt x="96" y="37"/>
                    </a:cubicBezTo>
                    <a:cubicBezTo>
                      <a:pt x="96" y="39"/>
                      <a:pt x="96" y="42"/>
                      <a:pt x="93" y="45"/>
                    </a:cubicBezTo>
                    <a:cubicBezTo>
                      <a:pt x="78" y="60"/>
                      <a:pt x="78" y="60"/>
                      <a:pt x="78" y="60"/>
                    </a:cubicBezTo>
                    <a:cubicBezTo>
                      <a:pt x="80" y="64"/>
                      <a:pt x="83" y="72"/>
                      <a:pt x="82" y="81"/>
                    </a:cubicBezTo>
                    <a:cubicBezTo>
                      <a:pt x="106" y="58"/>
                      <a:pt x="106" y="58"/>
                      <a:pt x="106" y="58"/>
                    </a:cubicBezTo>
                    <a:cubicBezTo>
                      <a:pt x="118" y="46"/>
                      <a:pt x="116" y="25"/>
                      <a:pt x="102"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145" name="Freeform 40"/>
              <p:cNvSpPr>
                <a:spLocks/>
              </p:cNvSpPr>
              <p:nvPr/>
            </p:nvSpPr>
            <p:spPr bwMode="auto">
              <a:xfrm>
                <a:off x="-1087438" y="3651732"/>
                <a:ext cx="446087" cy="404814"/>
              </a:xfrm>
              <a:custGeom>
                <a:avLst/>
                <a:gdLst>
                  <a:gd name="T0" fmla="*/ 115 w 119"/>
                  <a:gd name="T1" fmla="*/ 22 h 108"/>
                  <a:gd name="T2" fmla="*/ 105 w 119"/>
                  <a:gd name="T3" fmla="*/ 7 h 108"/>
                  <a:gd name="T4" fmla="*/ 94 w 119"/>
                  <a:gd name="T5" fmla="*/ 0 h 108"/>
                  <a:gd name="T6" fmla="*/ 80 w 119"/>
                  <a:gd name="T7" fmla="*/ 14 h 108"/>
                  <a:gd name="T8" fmla="*/ 92 w 119"/>
                  <a:gd name="T9" fmla="*/ 20 h 108"/>
                  <a:gd name="T10" fmla="*/ 99 w 119"/>
                  <a:gd name="T11" fmla="*/ 33 h 108"/>
                  <a:gd name="T12" fmla="*/ 96 w 119"/>
                  <a:gd name="T13" fmla="*/ 41 h 108"/>
                  <a:gd name="T14" fmla="*/ 96 w 119"/>
                  <a:gd name="T15" fmla="*/ 41 h 108"/>
                  <a:gd name="T16" fmla="*/ 70 w 119"/>
                  <a:gd name="T17" fmla="*/ 67 h 108"/>
                  <a:gd name="T18" fmla="*/ 49 w 119"/>
                  <a:gd name="T19" fmla="*/ 88 h 108"/>
                  <a:gd name="T20" fmla="*/ 42 w 119"/>
                  <a:gd name="T21" fmla="*/ 90 h 108"/>
                  <a:gd name="T22" fmla="*/ 29 w 119"/>
                  <a:gd name="T23" fmla="*/ 84 h 108"/>
                  <a:gd name="T24" fmla="*/ 22 w 119"/>
                  <a:gd name="T25" fmla="*/ 72 h 108"/>
                  <a:gd name="T26" fmla="*/ 25 w 119"/>
                  <a:gd name="T27" fmla="*/ 63 h 108"/>
                  <a:gd name="T28" fmla="*/ 40 w 119"/>
                  <a:gd name="T29" fmla="*/ 48 h 108"/>
                  <a:gd name="T30" fmla="*/ 35 w 119"/>
                  <a:gd name="T31" fmla="*/ 27 h 108"/>
                  <a:gd name="T32" fmla="*/ 12 w 119"/>
                  <a:gd name="T33" fmla="*/ 51 h 108"/>
                  <a:gd name="T34" fmla="*/ 16 w 119"/>
                  <a:gd name="T35" fmla="*/ 97 h 108"/>
                  <a:gd name="T36" fmla="*/ 42 w 119"/>
                  <a:gd name="T37" fmla="*/ 108 h 108"/>
                  <a:gd name="T38" fmla="*/ 62 w 119"/>
                  <a:gd name="T39" fmla="*/ 100 h 108"/>
                  <a:gd name="T40" fmla="*/ 109 w 119"/>
                  <a:gd name="T41" fmla="*/ 54 h 108"/>
                  <a:gd name="T42" fmla="*/ 109 w 119"/>
                  <a:gd name="T43" fmla="*/ 54 h 108"/>
                  <a:gd name="T44" fmla="*/ 115 w 119"/>
                  <a:gd name="T45" fmla="*/ 2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108">
                    <a:moveTo>
                      <a:pt x="115" y="22"/>
                    </a:moveTo>
                    <a:cubicBezTo>
                      <a:pt x="113" y="17"/>
                      <a:pt x="110" y="12"/>
                      <a:pt x="105" y="7"/>
                    </a:cubicBezTo>
                    <a:cubicBezTo>
                      <a:pt x="102" y="4"/>
                      <a:pt x="98" y="2"/>
                      <a:pt x="94" y="0"/>
                    </a:cubicBezTo>
                    <a:cubicBezTo>
                      <a:pt x="80" y="14"/>
                      <a:pt x="80" y="14"/>
                      <a:pt x="80" y="14"/>
                    </a:cubicBezTo>
                    <a:cubicBezTo>
                      <a:pt x="84" y="15"/>
                      <a:pt x="89" y="17"/>
                      <a:pt x="92" y="20"/>
                    </a:cubicBezTo>
                    <a:cubicBezTo>
                      <a:pt x="96" y="24"/>
                      <a:pt x="98" y="28"/>
                      <a:pt x="99" y="33"/>
                    </a:cubicBezTo>
                    <a:cubicBezTo>
                      <a:pt x="99" y="35"/>
                      <a:pt x="98" y="39"/>
                      <a:pt x="96" y="41"/>
                    </a:cubicBezTo>
                    <a:cubicBezTo>
                      <a:pt x="96" y="41"/>
                      <a:pt x="96" y="41"/>
                      <a:pt x="96" y="41"/>
                    </a:cubicBezTo>
                    <a:cubicBezTo>
                      <a:pt x="70" y="67"/>
                      <a:pt x="70" y="67"/>
                      <a:pt x="70" y="67"/>
                    </a:cubicBezTo>
                    <a:cubicBezTo>
                      <a:pt x="49" y="88"/>
                      <a:pt x="49" y="88"/>
                      <a:pt x="49" y="88"/>
                    </a:cubicBezTo>
                    <a:cubicBezTo>
                      <a:pt x="47" y="90"/>
                      <a:pt x="44" y="90"/>
                      <a:pt x="42" y="90"/>
                    </a:cubicBezTo>
                    <a:cubicBezTo>
                      <a:pt x="37" y="90"/>
                      <a:pt x="32" y="88"/>
                      <a:pt x="29" y="84"/>
                    </a:cubicBezTo>
                    <a:cubicBezTo>
                      <a:pt x="25" y="81"/>
                      <a:pt x="23" y="76"/>
                      <a:pt x="22" y="72"/>
                    </a:cubicBezTo>
                    <a:cubicBezTo>
                      <a:pt x="22" y="69"/>
                      <a:pt x="23" y="66"/>
                      <a:pt x="25" y="63"/>
                    </a:cubicBezTo>
                    <a:cubicBezTo>
                      <a:pt x="40" y="48"/>
                      <a:pt x="40" y="48"/>
                      <a:pt x="40" y="48"/>
                    </a:cubicBezTo>
                    <a:cubicBezTo>
                      <a:pt x="36" y="41"/>
                      <a:pt x="35" y="33"/>
                      <a:pt x="35" y="27"/>
                    </a:cubicBezTo>
                    <a:cubicBezTo>
                      <a:pt x="12" y="51"/>
                      <a:pt x="12" y="51"/>
                      <a:pt x="12" y="51"/>
                    </a:cubicBezTo>
                    <a:cubicBezTo>
                      <a:pt x="0" y="62"/>
                      <a:pt x="2" y="83"/>
                      <a:pt x="16" y="97"/>
                    </a:cubicBezTo>
                    <a:cubicBezTo>
                      <a:pt x="23" y="104"/>
                      <a:pt x="33" y="108"/>
                      <a:pt x="42" y="108"/>
                    </a:cubicBezTo>
                    <a:cubicBezTo>
                      <a:pt x="50" y="108"/>
                      <a:pt x="57" y="106"/>
                      <a:pt x="62" y="100"/>
                    </a:cubicBezTo>
                    <a:cubicBezTo>
                      <a:pt x="109" y="54"/>
                      <a:pt x="109" y="54"/>
                      <a:pt x="109" y="54"/>
                    </a:cubicBezTo>
                    <a:cubicBezTo>
                      <a:pt x="109" y="54"/>
                      <a:pt x="109" y="54"/>
                      <a:pt x="109" y="54"/>
                    </a:cubicBezTo>
                    <a:cubicBezTo>
                      <a:pt x="117" y="46"/>
                      <a:pt x="119" y="34"/>
                      <a:pt x="115"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sp>
          <p:nvSpPr>
            <p:cNvPr id="138" name="Text Placeholder 1"/>
            <p:cNvSpPr txBox="1">
              <a:spLocks/>
            </p:cNvSpPr>
            <p:nvPr/>
          </p:nvSpPr>
          <p:spPr>
            <a:xfrm>
              <a:off x="539849" y="3639582"/>
              <a:ext cx="2269540" cy="328788"/>
            </a:xfrm>
            <a:prstGeom prst="rect">
              <a:avLst/>
            </a:prstGeom>
          </p:spPr>
          <p:txBody>
            <a:bodyPr/>
            <a:lstStyle>
              <a:lvl1pPr marL="0" indent="0" algn="l" defTabSz="457200" rtl="0" eaLnBrk="1" latinLnBrk="0" hangingPunct="1">
                <a:spcBef>
                  <a:spcPct val="20000"/>
                </a:spcBef>
                <a:spcAft>
                  <a:spcPts val="600"/>
                </a:spcAft>
                <a:buFont typeface="Arial"/>
                <a:buNone/>
                <a:defRPr sz="1600" kern="1200">
                  <a:solidFill>
                    <a:schemeClr val="tx1"/>
                  </a:solidFill>
                  <a:latin typeface="+mn-lt"/>
                  <a:ea typeface="+mn-ea"/>
                  <a:cs typeface="+mn-cs"/>
                </a:defRPr>
              </a:lvl1pPr>
              <a:lvl2pPr marL="460375"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2pPr>
              <a:lvl3pPr marL="922338"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3pPr>
              <a:lvl4pPr marL="1373188" indent="-219075"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4pPr>
              <a:lvl5pPr marL="1835150" indent="-231775" algn="l" defTabSz="457200" rtl="0" eaLnBrk="1" latinLnBrk="0" hangingPunct="1">
                <a:spcBef>
                  <a:spcPct val="20000"/>
                </a:spcBef>
                <a:spcAft>
                  <a:spcPts val="600"/>
                </a:spcAft>
                <a:buFont typeface="Arial" charset="0"/>
                <a:buChar char="•"/>
                <a:tabLst/>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en-US" sz="2000" i="1">
                  <a:solidFill>
                    <a:srgbClr val="C00000"/>
                  </a:solidFill>
                  <a:latin typeface="Times New Roman" panose="02020603050405020304" pitchFamily="18" charset="0"/>
                  <a:cs typeface="Times New Roman" panose="02020603050405020304" pitchFamily="18" charset="0"/>
                </a:rPr>
                <a:t>Determine Criteria to Address</a:t>
              </a:r>
            </a:p>
          </p:txBody>
        </p:sp>
      </p:grpSp>
      <p:sp>
        <p:nvSpPr>
          <p:cNvPr id="146" name="Freeform 6"/>
          <p:cNvSpPr>
            <a:spLocks noChangeArrowheads="1"/>
          </p:cNvSpPr>
          <p:nvPr/>
        </p:nvSpPr>
        <p:spPr bwMode="auto">
          <a:xfrm>
            <a:off x="5702799" y="1487036"/>
            <a:ext cx="786402" cy="715714"/>
          </a:xfrm>
          <a:custGeom>
            <a:avLst/>
            <a:gdLst>
              <a:gd name="T0" fmla="*/ 6513 w 6670"/>
              <a:gd name="T1" fmla="*/ 2105 h 6071"/>
              <a:gd name="T2" fmla="*/ 6513 w 6670"/>
              <a:gd name="T3" fmla="*/ 2105 h 6071"/>
              <a:gd name="T4" fmla="*/ 3368 w 6670"/>
              <a:gd name="T5" fmla="*/ 3412 h 6071"/>
              <a:gd name="T6" fmla="*/ 200 w 6670"/>
              <a:gd name="T7" fmla="*/ 2105 h 6071"/>
              <a:gd name="T8" fmla="*/ 1862 w 6670"/>
              <a:gd name="T9" fmla="*/ 3744 h 6071"/>
              <a:gd name="T10" fmla="*/ 998 w 6670"/>
              <a:gd name="T11" fmla="*/ 4719 h 6071"/>
              <a:gd name="T12" fmla="*/ 2415 w 6670"/>
              <a:gd name="T13" fmla="*/ 5804 h 6071"/>
              <a:gd name="T14" fmla="*/ 3368 w 6670"/>
              <a:gd name="T15" fmla="*/ 4519 h 6071"/>
              <a:gd name="T16" fmla="*/ 4298 w 6670"/>
              <a:gd name="T17" fmla="*/ 5804 h 6071"/>
              <a:gd name="T18" fmla="*/ 5738 w 6670"/>
              <a:gd name="T19" fmla="*/ 4719 h 6071"/>
              <a:gd name="T20" fmla="*/ 4852 w 6670"/>
              <a:gd name="T21" fmla="*/ 3744 h 6071"/>
              <a:gd name="T22" fmla="*/ 6513 w 6670"/>
              <a:gd name="T23" fmla="*/ 2105 h 6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70" h="6071">
                <a:moveTo>
                  <a:pt x="6513" y="2105"/>
                </a:moveTo>
                <a:lnTo>
                  <a:pt x="6513" y="2105"/>
                </a:lnTo>
                <a:cubicBezTo>
                  <a:pt x="6292" y="0"/>
                  <a:pt x="3700" y="2593"/>
                  <a:pt x="3368" y="3412"/>
                </a:cubicBezTo>
                <a:cubicBezTo>
                  <a:pt x="2991" y="2593"/>
                  <a:pt x="444" y="0"/>
                  <a:pt x="200" y="2105"/>
                </a:cubicBezTo>
                <a:cubicBezTo>
                  <a:pt x="0" y="4276"/>
                  <a:pt x="1862" y="3744"/>
                  <a:pt x="1862" y="3744"/>
                </a:cubicBezTo>
                <a:cubicBezTo>
                  <a:pt x="1862" y="3744"/>
                  <a:pt x="931" y="3987"/>
                  <a:pt x="998" y="4719"/>
                </a:cubicBezTo>
                <a:cubicBezTo>
                  <a:pt x="1064" y="5428"/>
                  <a:pt x="1817" y="6070"/>
                  <a:pt x="2415" y="5804"/>
                </a:cubicBezTo>
                <a:cubicBezTo>
                  <a:pt x="2637" y="5738"/>
                  <a:pt x="3302" y="4852"/>
                  <a:pt x="3368" y="4519"/>
                </a:cubicBezTo>
                <a:cubicBezTo>
                  <a:pt x="3412" y="4852"/>
                  <a:pt x="4077" y="5738"/>
                  <a:pt x="4298" y="5804"/>
                </a:cubicBezTo>
                <a:cubicBezTo>
                  <a:pt x="4896" y="6070"/>
                  <a:pt x="5672" y="5428"/>
                  <a:pt x="5738" y="4719"/>
                </a:cubicBezTo>
                <a:cubicBezTo>
                  <a:pt x="5783" y="3987"/>
                  <a:pt x="4852" y="3744"/>
                  <a:pt x="4852" y="3744"/>
                </a:cubicBezTo>
                <a:cubicBezTo>
                  <a:pt x="4852" y="3744"/>
                  <a:pt x="6669" y="4209"/>
                  <a:pt x="6513" y="2105"/>
                </a:cubicBezTo>
              </a:path>
            </a:pathLst>
          </a:custGeom>
          <a:solidFill>
            <a:schemeClr val="bg1"/>
          </a:solidFill>
          <a:ln>
            <a:noFill/>
          </a:ln>
          <a:effectLst/>
        </p:spPr>
        <p:txBody>
          <a:bodyPr wrap="none" anchor="ctr"/>
          <a:lstStyle/>
          <a:p>
            <a:pPr>
              <a:defRPr/>
            </a:pPr>
            <a:endParaRPr lang="en-US" kern="0">
              <a:solidFill>
                <a:sysClr val="windowText" lastClr="000000"/>
              </a:solidFill>
            </a:endParaRPr>
          </a:p>
        </p:txBody>
      </p:sp>
      <p:grpSp>
        <p:nvGrpSpPr>
          <p:cNvPr id="48" name="Group 47"/>
          <p:cNvGrpSpPr/>
          <p:nvPr/>
        </p:nvGrpSpPr>
        <p:grpSpPr>
          <a:xfrm>
            <a:off x="4825448" y="1541197"/>
            <a:ext cx="2541098" cy="2447572"/>
            <a:chOff x="534570" y="1541304"/>
            <a:chExt cx="2541098" cy="2447572"/>
          </a:xfrm>
        </p:grpSpPr>
        <p:grpSp>
          <p:nvGrpSpPr>
            <p:cNvPr id="49" name="Gruppieren 651"/>
            <p:cNvGrpSpPr/>
            <p:nvPr/>
          </p:nvGrpSpPr>
          <p:grpSpPr>
            <a:xfrm>
              <a:off x="1447634" y="1541304"/>
              <a:ext cx="610682" cy="606326"/>
              <a:chOff x="-1087438" y="3460750"/>
              <a:chExt cx="600076" cy="595796"/>
            </a:xfrm>
            <a:solidFill>
              <a:schemeClr val="bg1"/>
            </a:solidFill>
          </p:grpSpPr>
          <p:sp>
            <p:nvSpPr>
              <p:cNvPr id="52" name="Freeform 39"/>
              <p:cNvSpPr>
                <a:spLocks/>
              </p:cNvSpPr>
              <p:nvPr/>
            </p:nvSpPr>
            <p:spPr bwMode="auto">
              <a:xfrm>
                <a:off x="-930275" y="3460750"/>
                <a:ext cx="442913" cy="409575"/>
              </a:xfrm>
              <a:custGeom>
                <a:avLst/>
                <a:gdLst>
                  <a:gd name="T0" fmla="*/ 102 w 118"/>
                  <a:gd name="T1" fmla="*/ 11 h 109"/>
                  <a:gd name="T2" fmla="*/ 76 w 118"/>
                  <a:gd name="T3" fmla="*/ 0 h 109"/>
                  <a:gd name="T4" fmla="*/ 56 w 118"/>
                  <a:gd name="T5" fmla="*/ 8 h 109"/>
                  <a:gd name="T6" fmla="*/ 17 w 118"/>
                  <a:gd name="T7" fmla="*/ 47 h 109"/>
                  <a:gd name="T8" fmla="*/ 10 w 118"/>
                  <a:gd name="T9" fmla="*/ 54 h 109"/>
                  <a:gd name="T10" fmla="*/ 4 w 118"/>
                  <a:gd name="T11" fmla="*/ 86 h 109"/>
                  <a:gd name="T12" fmla="*/ 13 w 118"/>
                  <a:gd name="T13" fmla="*/ 101 h 109"/>
                  <a:gd name="T14" fmla="*/ 24 w 118"/>
                  <a:gd name="T15" fmla="*/ 109 h 109"/>
                  <a:gd name="T16" fmla="*/ 39 w 118"/>
                  <a:gd name="T17" fmla="*/ 94 h 109"/>
                  <a:gd name="T18" fmla="*/ 26 w 118"/>
                  <a:gd name="T19" fmla="*/ 88 h 109"/>
                  <a:gd name="T20" fmla="*/ 20 w 118"/>
                  <a:gd name="T21" fmla="*/ 75 h 109"/>
                  <a:gd name="T22" fmla="*/ 22 w 118"/>
                  <a:gd name="T23" fmla="*/ 67 h 109"/>
                  <a:gd name="T24" fmla="*/ 30 w 118"/>
                  <a:gd name="T25" fmla="*/ 60 h 109"/>
                  <a:gd name="T26" fmla="*/ 48 w 118"/>
                  <a:gd name="T27" fmla="*/ 41 h 109"/>
                  <a:gd name="T28" fmla="*/ 69 w 118"/>
                  <a:gd name="T29" fmla="*/ 21 h 109"/>
                  <a:gd name="T30" fmla="*/ 76 w 118"/>
                  <a:gd name="T31" fmla="*/ 18 h 109"/>
                  <a:gd name="T32" fmla="*/ 90 w 118"/>
                  <a:gd name="T33" fmla="*/ 24 h 109"/>
                  <a:gd name="T34" fmla="*/ 96 w 118"/>
                  <a:gd name="T35" fmla="*/ 37 h 109"/>
                  <a:gd name="T36" fmla="*/ 93 w 118"/>
                  <a:gd name="T37" fmla="*/ 45 h 109"/>
                  <a:gd name="T38" fmla="*/ 78 w 118"/>
                  <a:gd name="T39" fmla="*/ 60 h 109"/>
                  <a:gd name="T40" fmla="*/ 82 w 118"/>
                  <a:gd name="T41" fmla="*/ 81 h 109"/>
                  <a:gd name="T42" fmla="*/ 106 w 118"/>
                  <a:gd name="T43" fmla="*/ 58 h 109"/>
                  <a:gd name="T44" fmla="*/ 102 w 118"/>
                  <a:gd name="T45" fmla="*/ 1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 h="109">
                    <a:moveTo>
                      <a:pt x="102" y="11"/>
                    </a:moveTo>
                    <a:cubicBezTo>
                      <a:pt x="95" y="4"/>
                      <a:pt x="85" y="0"/>
                      <a:pt x="76" y="0"/>
                    </a:cubicBezTo>
                    <a:cubicBezTo>
                      <a:pt x="69" y="0"/>
                      <a:pt x="61" y="2"/>
                      <a:pt x="56" y="8"/>
                    </a:cubicBezTo>
                    <a:cubicBezTo>
                      <a:pt x="17" y="47"/>
                      <a:pt x="17" y="47"/>
                      <a:pt x="17" y="47"/>
                    </a:cubicBezTo>
                    <a:cubicBezTo>
                      <a:pt x="10" y="54"/>
                      <a:pt x="10" y="54"/>
                      <a:pt x="10" y="54"/>
                    </a:cubicBezTo>
                    <a:cubicBezTo>
                      <a:pt x="2" y="62"/>
                      <a:pt x="0" y="74"/>
                      <a:pt x="4" y="86"/>
                    </a:cubicBezTo>
                    <a:cubicBezTo>
                      <a:pt x="5" y="91"/>
                      <a:pt x="9" y="96"/>
                      <a:pt x="13" y="101"/>
                    </a:cubicBezTo>
                    <a:cubicBezTo>
                      <a:pt x="16" y="104"/>
                      <a:pt x="20" y="107"/>
                      <a:pt x="24" y="109"/>
                    </a:cubicBezTo>
                    <a:cubicBezTo>
                      <a:pt x="39" y="94"/>
                      <a:pt x="39" y="94"/>
                      <a:pt x="39" y="94"/>
                    </a:cubicBezTo>
                    <a:cubicBezTo>
                      <a:pt x="34" y="94"/>
                      <a:pt x="29" y="92"/>
                      <a:pt x="26" y="88"/>
                    </a:cubicBezTo>
                    <a:cubicBezTo>
                      <a:pt x="22" y="84"/>
                      <a:pt x="20" y="80"/>
                      <a:pt x="20" y="75"/>
                    </a:cubicBezTo>
                    <a:cubicBezTo>
                      <a:pt x="19" y="73"/>
                      <a:pt x="20" y="70"/>
                      <a:pt x="22" y="67"/>
                    </a:cubicBezTo>
                    <a:cubicBezTo>
                      <a:pt x="30" y="60"/>
                      <a:pt x="30" y="60"/>
                      <a:pt x="30" y="60"/>
                    </a:cubicBezTo>
                    <a:cubicBezTo>
                      <a:pt x="48" y="41"/>
                      <a:pt x="48" y="41"/>
                      <a:pt x="48" y="41"/>
                    </a:cubicBezTo>
                    <a:cubicBezTo>
                      <a:pt x="69" y="21"/>
                      <a:pt x="69" y="21"/>
                      <a:pt x="69" y="21"/>
                    </a:cubicBezTo>
                    <a:cubicBezTo>
                      <a:pt x="71" y="18"/>
                      <a:pt x="74" y="18"/>
                      <a:pt x="76" y="18"/>
                    </a:cubicBezTo>
                    <a:cubicBezTo>
                      <a:pt x="81" y="18"/>
                      <a:pt x="86" y="20"/>
                      <a:pt x="90" y="24"/>
                    </a:cubicBezTo>
                    <a:cubicBezTo>
                      <a:pt x="93" y="28"/>
                      <a:pt x="95" y="32"/>
                      <a:pt x="96" y="37"/>
                    </a:cubicBezTo>
                    <a:cubicBezTo>
                      <a:pt x="96" y="39"/>
                      <a:pt x="96" y="42"/>
                      <a:pt x="93" y="45"/>
                    </a:cubicBezTo>
                    <a:cubicBezTo>
                      <a:pt x="78" y="60"/>
                      <a:pt x="78" y="60"/>
                      <a:pt x="78" y="60"/>
                    </a:cubicBezTo>
                    <a:cubicBezTo>
                      <a:pt x="80" y="64"/>
                      <a:pt x="83" y="72"/>
                      <a:pt x="82" y="81"/>
                    </a:cubicBezTo>
                    <a:cubicBezTo>
                      <a:pt x="106" y="58"/>
                      <a:pt x="106" y="58"/>
                      <a:pt x="106" y="58"/>
                    </a:cubicBezTo>
                    <a:cubicBezTo>
                      <a:pt x="118" y="46"/>
                      <a:pt x="116" y="25"/>
                      <a:pt x="102"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53" name="Freeform 40"/>
              <p:cNvSpPr>
                <a:spLocks/>
              </p:cNvSpPr>
              <p:nvPr/>
            </p:nvSpPr>
            <p:spPr bwMode="auto">
              <a:xfrm>
                <a:off x="-1087438" y="3651732"/>
                <a:ext cx="446087" cy="404814"/>
              </a:xfrm>
              <a:custGeom>
                <a:avLst/>
                <a:gdLst>
                  <a:gd name="T0" fmla="*/ 115 w 119"/>
                  <a:gd name="T1" fmla="*/ 22 h 108"/>
                  <a:gd name="T2" fmla="*/ 105 w 119"/>
                  <a:gd name="T3" fmla="*/ 7 h 108"/>
                  <a:gd name="T4" fmla="*/ 94 w 119"/>
                  <a:gd name="T5" fmla="*/ 0 h 108"/>
                  <a:gd name="T6" fmla="*/ 80 w 119"/>
                  <a:gd name="T7" fmla="*/ 14 h 108"/>
                  <a:gd name="T8" fmla="*/ 92 w 119"/>
                  <a:gd name="T9" fmla="*/ 20 h 108"/>
                  <a:gd name="T10" fmla="*/ 99 w 119"/>
                  <a:gd name="T11" fmla="*/ 33 h 108"/>
                  <a:gd name="T12" fmla="*/ 96 w 119"/>
                  <a:gd name="T13" fmla="*/ 41 h 108"/>
                  <a:gd name="T14" fmla="*/ 96 w 119"/>
                  <a:gd name="T15" fmla="*/ 41 h 108"/>
                  <a:gd name="T16" fmla="*/ 70 w 119"/>
                  <a:gd name="T17" fmla="*/ 67 h 108"/>
                  <a:gd name="T18" fmla="*/ 49 w 119"/>
                  <a:gd name="T19" fmla="*/ 88 h 108"/>
                  <a:gd name="T20" fmla="*/ 42 w 119"/>
                  <a:gd name="T21" fmla="*/ 90 h 108"/>
                  <a:gd name="T22" fmla="*/ 29 w 119"/>
                  <a:gd name="T23" fmla="*/ 84 h 108"/>
                  <a:gd name="T24" fmla="*/ 22 w 119"/>
                  <a:gd name="T25" fmla="*/ 72 h 108"/>
                  <a:gd name="T26" fmla="*/ 25 w 119"/>
                  <a:gd name="T27" fmla="*/ 63 h 108"/>
                  <a:gd name="T28" fmla="*/ 40 w 119"/>
                  <a:gd name="T29" fmla="*/ 48 h 108"/>
                  <a:gd name="T30" fmla="*/ 35 w 119"/>
                  <a:gd name="T31" fmla="*/ 27 h 108"/>
                  <a:gd name="T32" fmla="*/ 12 w 119"/>
                  <a:gd name="T33" fmla="*/ 51 h 108"/>
                  <a:gd name="T34" fmla="*/ 16 w 119"/>
                  <a:gd name="T35" fmla="*/ 97 h 108"/>
                  <a:gd name="T36" fmla="*/ 42 w 119"/>
                  <a:gd name="T37" fmla="*/ 108 h 108"/>
                  <a:gd name="T38" fmla="*/ 62 w 119"/>
                  <a:gd name="T39" fmla="*/ 100 h 108"/>
                  <a:gd name="T40" fmla="*/ 109 w 119"/>
                  <a:gd name="T41" fmla="*/ 54 h 108"/>
                  <a:gd name="T42" fmla="*/ 109 w 119"/>
                  <a:gd name="T43" fmla="*/ 54 h 108"/>
                  <a:gd name="T44" fmla="*/ 115 w 119"/>
                  <a:gd name="T45" fmla="*/ 2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108">
                    <a:moveTo>
                      <a:pt x="115" y="22"/>
                    </a:moveTo>
                    <a:cubicBezTo>
                      <a:pt x="113" y="17"/>
                      <a:pt x="110" y="12"/>
                      <a:pt x="105" y="7"/>
                    </a:cubicBezTo>
                    <a:cubicBezTo>
                      <a:pt x="102" y="4"/>
                      <a:pt x="98" y="2"/>
                      <a:pt x="94" y="0"/>
                    </a:cubicBezTo>
                    <a:cubicBezTo>
                      <a:pt x="80" y="14"/>
                      <a:pt x="80" y="14"/>
                      <a:pt x="80" y="14"/>
                    </a:cubicBezTo>
                    <a:cubicBezTo>
                      <a:pt x="84" y="15"/>
                      <a:pt x="89" y="17"/>
                      <a:pt x="92" y="20"/>
                    </a:cubicBezTo>
                    <a:cubicBezTo>
                      <a:pt x="96" y="24"/>
                      <a:pt x="98" y="28"/>
                      <a:pt x="99" y="33"/>
                    </a:cubicBezTo>
                    <a:cubicBezTo>
                      <a:pt x="99" y="35"/>
                      <a:pt x="98" y="39"/>
                      <a:pt x="96" y="41"/>
                    </a:cubicBezTo>
                    <a:cubicBezTo>
                      <a:pt x="96" y="41"/>
                      <a:pt x="96" y="41"/>
                      <a:pt x="96" y="41"/>
                    </a:cubicBezTo>
                    <a:cubicBezTo>
                      <a:pt x="70" y="67"/>
                      <a:pt x="70" y="67"/>
                      <a:pt x="70" y="67"/>
                    </a:cubicBezTo>
                    <a:cubicBezTo>
                      <a:pt x="49" y="88"/>
                      <a:pt x="49" y="88"/>
                      <a:pt x="49" y="88"/>
                    </a:cubicBezTo>
                    <a:cubicBezTo>
                      <a:pt x="47" y="90"/>
                      <a:pt x="44" y="90"/>
                      <a:pt x="42" y="90"/>
                    </a:cubicBezTo>
                    <a:cubicBezTo>
                      <a:pt x="37" y="90"/>
                      <a:pt x="32" y="88"/>
                      <a:pt x="29" y="84"/>
                    </a:cubicBezTo>
                    <a:cubicBezTo>
                      <a:pt x="25" y="81"/>
                      <a:pt x="23" y="76"/>
                      <a:pt x="22" y="72"/>
                    </a:cubicBezTo>
                    <a:cubicBezTo>
                      <a:pt x="22" y="69"/>
                      <a:pt x="23" y="66"/>
                      <a:pt x="25" y="63"/>
                    </a:cubicBezTo>
                    <a:cubicBezTo>
                      <a:pt x="40" y="48"/>
                      <a:pt x="40" y="48"/>
                      <a:pt x="40" y="48"/>
                    </a:cubicBezTo>
                    <a:cubicBezTo>
                      <a:pt x="36" y="41"/>
                      <a:pt x="35" y="33"/>
                      <a:pt x="35" y="27"/>
                    </a:cubicBezTo>
                    <a:cubicBezTo>
                      <a:pt x="12" y="51"/>
                      <a:pt x="12" y="51"/>
                      <a:pt x="12" y="51"/>
                    </a:cubicBezTo>
                    <a:cubicBezTo>
                      <a:pt x="0" y="62"/>
                      <a:pt x="2" y="83"/>
                      <a:pt x="16" y="97"/>
                    </a:cubicBezTo>
                    <a:cubicBezTo>
                      <a:pt x="23" y="104"/>
                      <a:pt x="33" y="108"/>
                      <a:pt x="42" y="108"/>
                    </a:cubicBezTo>
                    <a:cubicBezTo>
                      <a:pt x="50" y="108"/>
                      <a:pt x="57" y="106"/>
                      <a:pt x="62" y="100"/>
                    </a:cubicBezTo>
                    <a:cubicBezTo>
                      <a:pt x="109" y="54"/>
                      <a:pt x="109" y="54"/>
                      <a:pt x="109" y="54"/>
                    </a:cubicBezTo>
                    <a:cubicBezTo>
                      <a:pt x="109" y="54"/>
                      <a:pt x="109" y="54"/>
                      <a:pt x="109" y="54"/>
                    </a:cubicBezTo>
                    <a:cubicBezTo>
                      <a:pt x="117" y="46"/>
                      <a:pt x="119" y="34"/>
                      <a:pt x="115"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sp>
          <p:nvSpPr>
            <p:cNvPr id="51" name="Text Placeholder 1"/>
            <p:cNvSpPr txBox="1">
              <a:spLocks/>
            </p:cNvSpPr>
            <p:nvPr/>
          </p:nvSpPr>
          <p:spPr>
            <a:xfrm>
              <a:off x="534570" y="3621735"/>
              <a:ext cx="2541098" cy="367141"/>
            </a:xfrm>
            <a:prstGeom prst="rect">
              <a:avLst/>
            </a:prstGeom>
          </p:spPr>
          <p:txBody>
            <a:bodyPr/>
            <a:lstStyle>
              <a:lvl1pPr marL="0" indent="0" algn="l" defTabSz="457200" rtl="0" eaLnBrk="1" latinLnBrk="0" hangingPunct="1">
                <a:spcBef>
                  <a:spcPct val="20000"/>
                </a:spcBef>
                <a:spcAft>
                  <a:spcPts val="600"/>
                </a:spcAft>
                <a:buFont typeface="Arial"/>
                <a:buNone/>
                <a:defRPr sz="1600" kern="1200">
                  <a:solidFill>
                    <a:schemeClr val="tx1"/>
                  </a:solidFill>
                  <a:latin typeface="+mn-lt"/>
                  <a:ea typeface="+mn-ea"/>
                  <a:cs typeface="+mn-cs"/>
                </a:defRPr>
              </a:lvl1pPr>
              <a:lvl2pPr marL="460375"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2pPr>
              <a:lvl3pPr marL="922338"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3pPr>
              <a:lvl4pPr marL="1373188" indent="-219075"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4pPr>
              <a:lvl5pPr marL="1835150" indent="-231775" algn="l" defTabSz="457200" rtl="0" eaLnBrk="1" latinLnBrk="0" hangingPunct="1">
                <a:spcBef>
                  <a:spcPct val="20000"/>
                </a:spcBef>
                <a:spcAft>
                  <a:spcPts val="600"/>
                </a:spcAft>
                <a:buFont typeface="Arial" charset="0"/>
                <a:buChar char="•"/>
                <a:tabLst/>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en-US" sz="2000" i="1">
                  <a:solidFill>
                    <a:srgbClr val="C00000"/>
                  </a:solidFill>
                  <a:latin typeface="Times New Roman" panose="02020603050405020304" pitchFamily="18" charset="0"/>
                  <a:cs typeface="Times New Roman" panose="02020603050405020304" pitchFamily="18" charset="0"/>
                </a:rPr>
                <a:t>Provide Documents for Offsite Review</a:t>
              </a:r>
            </a:p>
          </p:txBody>
        </p:sp>
      </p:grpSp>
      <p:grpSp>
        <p:nvGrpSpPr>
          <p:cNvPr id="57" name="Group 56"/>
          <p:cNvGrpSpPr/>
          <p:nvPr/>
        </p:nvGrpSpPr>
        <p:grpSpPr>
          <a:xfrm>
            <a:off x="7662255" y="1541198"/>
            <a:ext cx="2541098" cy="2433733"/>
            <a:chOff x="498773" y="1541304"/>
            <a:chExt cx="2541098" cy="2433733"/>
          </a:xfrm>
        </p:grpSpPr>
        <p:grpSp>
          <p:nvGrpSpPr>
            <p:cNvPr id="58" name="Gruppieren 651"/>
            <p:cNvGrpSpPr/>
            <p:nvPr/>
          </p:nvGrpSpPr>
          <p:grpSpPr>
            <a:xfrm>
              <a:off x="1447634" y="1541304"/>
              <a:ext cx="610682" cy="606326"/>
              <a:chOff x="-1087438" y="3460750"/>
              <a:chExt cx="600076" cy="595796"/>
            </a:xfrm>
            <a:solidFill>
              <a:schemeClr val="bg1"/>
            </a:solidFill>
          </p:grpSpPr>
          <p:sp>
            <p:nvSpPr>
              <p:cNvPr id="61" name="Freeform 39"/>
              <p:cNvSpPr>
                <a:spLocks/>
              </p:cNvSpPr>
              <p:nvPr/>
            </p:nvSpPr>
            <p:spPr bwMode="auto">
              <a:xfrm>
                <a:off x="-930275" y="3460750"/>
                <a:ext cx="442913" cy="409575"/>
              </a:xfrm>
              <a:custGeom>
                <a:avLst/>
                <a:gdLst>
                  <a:gd name="T0" fmla="*/ 102 w 118"/>
                  <a:gd name="T1" fmla="*/ 11 h 109"/>
                  <a:gd name="T2" fmla="*/ 76 w 118"/>
                  <a:gd name="T3" fmla="*/ 0 h 109"/>
                  <a:gd name="T4" fmla="*/ 56 w 118"/>
                  <a:gd name="T5" fmla="*/ 8 h 109"/>
                  <a:gd name="T6" fmla="*/ 17 w 118"/>
                  <a:gd name="T7" fmla="*/ 47 h 109"/>
                  <a:gd name="T8" fmla="*/ 10 w 118"/>
                  <a:gd name="T9" fmla="*/ 54 h 109"/>
                  <a:gd name="T10" fmla="*/ 4 w 118"/>
                  <a:gd name="T11" fmla="*/ 86 h 109"/>
                  <a:gd name="T12" fmla="*/ 13 w 118"/>
                  <a:gd name="T13" fmla="*/ 101 h 109"/>
                  <a:gd name="T14" fmla="*/ 24 w 118"/>
                  <a:gd name="T15" fmla="*/ 109 h 109"/>
                  <a:gd name="T16" fmla="*/ 39 w 118"/>
                  <a:gd name="T17" fmla="*/ 94 h 109"/>
                  <a:gd name="T18" fmla="*/ 26 w 118"/>
                  <a:gd name="T19" fmla="*/ 88 h 109"/>
                  <a:gd name="T20" fmla="*/ 20 w 118"/>
                  <a:gd name="T21" fmla="*/ 75 h 109"/>
                  <a:gd name="T22" fmla="*/ 22 w 118"/>
                  <a:gd name="T23" fmla="*/ 67 h 109"/>
                  <a:gd name="T24" fmla="*/ 30 w 118"/>
                  <a:gd name="T25" fmla="*/ 60 h 109"/>
                  <a:gd name="T26" fmla="*/ 48 w 118"/>
                  <a:gd name="T27" fmla="*/ 41 h 109"/>
                  <a:gd name="T28" fmla="*/ 69 w 118"/>
                  <a:gd name="T29" fmla="*/ 21 h 109"/>
                  <a:gd name="T30" fmla="*/ 76 w 118"/>
                  <a:gd name="T31" fmla="*/ 18 h 109"/>
                  <a:gd name="T32" fmla="*/ 90 w 118"/>
                  <a:gd name="T33" fmla="*/ 24 h 109"/>
                  <a:gd name="T34" fmla="*/ 96 w 118"/>
                  <a:gd name="T35" fmla="*/ 37 h 109"/>
                  <a:gd name="T36" fmla="*/ 93 w 118"/>
                  <a:gd name="T37" fmla="*/ 45 h 109"/>
                  <a:gd name="T38" fmla="*/ 78 w 118"/>
                  <a:gd name="T39" fmla="*/ 60 h 109"/>
                  <a:gd name="T40" fmla="*/ 82 w 118"/>
                  <a:gd name="T41" fmla="*/ 81 h 109"/>
                  <a:gd name="T42" fmla="*/ 106 w 118"/>
                  <a:gd name="T43" fmla="*/ 58 h 109"/>
                  <a:gd name="T44" fmla="*/ 102 w 118"/>
                  <a:gd name="T45" fmla="*/ 11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8" h="109">
                    <a:moveTo>
                      <a:pt x="102" y="11"/>
                    </a:moveTo>
                    <a:cubicBezTo>
                      <a:pt x="95" y="4"/>
                      <a:pt x="85" y="0"/>
                      <a:pt x="76" y="0"/>
                    </a:cubicBezTo>
                    <a:cubicBezTo>
                      <a:pt x="69" y="0"/>
                      <a:pt x="61" y="2"/>
                      <a:pt x="56" y="8"/>
                    </a:cubicBezTo>
                    <a:cubicBezTo>
                      <a:pt x="17" y="47"/>
                      <a:pt x="17" y="47"/>
                      <a:pt x="17" y="47"/>
                    </a:cubicBezTo>
                    <a:cubicBezTo>
                      <a:pt x="10" y="54"/>
                      <a:pt x="10" y="54"/>
                      <a:pt x="10" y="54"/>
                    </a:cubicBezTo>
                    <a:cubicBezTo>
                      <a:pt x="2" y="62"/>
                      <a:pt x="0" y="74"/>
                      <a:pt x="4" y="86"/>
                    </a:cubicBezTo>
                    <a:cubicBezTo>
                      <a:pt x="5" y="91"/>
                      <a:pt x="9" y="96"/>
                      <a:pt x="13" y="101"/>
                    </a:cubicBezTo>
                    <a:cubicBezTo>
                      <a:pt x="16" y="104"/>
                      <a:pt x="20" y="107"/>
                      <a:pt x="24" y="109"/>
                    </a:cubicBezTo>
                    <a:cubicBezTo>
                      <a:pt x="39" y="94"/>
                      <a:pt x="39" y="94"/>
                      <a:pt x="39" y="94"/>
                    </a:cubicBezTo>
                    <a:cubicBezTo>
                      <a:pt x="34" y="94"/>
                      <a:pt x="29" y="92"/>
                      <a:pt x="26" y="88"/>
                    </a:cubicBezTo>
                    <a:cubicBezTo>
                      <a:pt x="22" y="84"/>
                      <a:pt x="20" y="80"/>
                      <a:pt x="20" y="75"/>
                    </a:cubicBezTo>
                    <a:cubicBezTo>
                      <a:pt x="19" y="73"/>
                      <a:pt x="20" y="70"/>
                      <a:pt x="22" y="67"/>
                    </a:cubicBezTo>
                    <a:cubicBezTo>
                      <a:pt x="30" y="60"/>
                      <a:pt x="30" y="60"/>
                      <a:pt x="30" y="60"/>
                    </a:cubicBezTo>
                    <a:cubicBezTo>
                      <a:pt x="48" y="41"/>
                      <a:pt x="48" y="41"/>
                      <a:pt x="48" y="41"/>
                    </a:cubicBezTo>
                    <a:cubicBezTo>
                      <a:pt x="69" y="21"/>
                      <a:pt x="69" y="21"/>
                      <a:pt x="69" y="21"/>
                    </a:cubicBezTo>
                    <a:cubicBezTo>
                      <a:pt x="71" y="18"/>
                      <a:pt x="74" y="18"/>
                      <a:pt x="76" y="18"/>
                    </a:cubicBezTo>
                    <a:cubicBezTo>
                      <a:pt x="81" y="18"/>
                      <a:pt x="86" y="20"/>
                      <a:pt x="90" y="24"/>
                    </a:cubicBezTo>
                    <a:cubicBezTo>
                      <a:pt x="93" y="28"/>
                      <a:pt x="95" y="32"/>
                      <a:pt x="96" y="37"/>
                    </a:cubicBezTo>
                    <a:cubicBezTo>
                      <a:pt x="96" y="39"/>
                      <a:pt x="96" y="42"/>
                      <a:pt x="93" y="45"/>
                    </a:cubicBezTo>
                    <a:cubicBezTo>
                      <a:pt x="78" y="60"/>
                      <a:pt x="78" y="60"/>
                      <a:pt x="78" y="60"/>
                    </a:cubicBezTo>
                    <a:cubicBezTo>
                      <a:pt x="80" y="64"/>
                      <a:pt x="83" y="72"/>
                      <a:pt x="82" y="81"/>
                    </a:cubicBezTo>
                    <a:cubicBezTo>
                      <a:pt x="106" y="58"/>
                      <a:pt x="106" y="58"/>
                      <a:pt x="106" y="58"/>
                    </a:cubicBezTo>
                    <a:cubicBezTo>
                      <a:pt x="118" y="46"/>
                      <a:pt x="116" y="25"/>
                      <a:pt x="102" y="11"/>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62" name="Freeform 40"/>
              <p:cNvSpPr>
                <a:spLocks/>
              </p:cNvSpPr>
              <p:nvPr/>
            </p:nvSpPr>
            <p:spPr bwMode="auto">
              <a:xfrm>
                <a:off x="-1087438" y="3651732"/>
                <a:ext cx="446087" cy="404814"/>
              </a:xfrm>
              <a:custGeom>
                <a:avLst/>
                <a:gdLst>
                  <a:gd name="T0" fmla="*/ 115 w 119"/>
                  <a:gd name="T1" fmla="*/ 22 h 108"/>
                  <a:gd name="T2" fmla="*/ 105 w 119"/>
                  <a:gd name="T3" fmla="*/ 7 h 108"/>
                  <a:gd name="T4" fmla="*/ 94 w 119"/>
                  <a:gd name="T5" fmla="*/ 0 h 108"/>
                  <a:gd name="T6" fmla="*/ 80 w 119"/>
                  <a:gd name="T7" fmla="*/ 14 h 108"/>
                  <a:gd name="T8" fmla="*/ 92 w 119"/>
                  <a:gd name="T9" fmla="*/ 20 h 108"/>
                  <a:gd name="T10" fmla="*/ 99 w 119"/>
                  <a:gd name="T11" fmla="*/ 33 h 108"/>
                  <a:gd name="T12" fmla="*/ 96 w 119"/>
                  <a:gd name="T13" fmla="*/ 41 h 108"/>
                  <a:gd name="T14" fmla="*/ 96 w 119"/>
                  <a:gd name="T15" fmla="*/ 41 h 108"/>
                  <a:gd name="T16" fmla="*/ 70 w 119"/>
                  <a:gd name="T17" fmla="*/ 67 h 108"/>
                  <a:gd name="T18" fmla="*/ 49 w 119"/>
                  <a:gd name="T19" fmla="*/ 88 h 108"/>
                  <a:gd name="T20" fmla="*/ 42 w 119"/>
                  <a:gd name="T21" fmla="*/ 90 h 108"/>
                  <a:gd name="T22" fmla="*/ 29 w 119"/>
                  <a:gd name="T23" fmla="*/ 84 h 108"/>
                  <a:gd name="T24" fmla="*/ 22 w 119"/>
                  <a:gd name="T25" fmla="*/ 72 h 108"/>
                  <a:gd name="T26" fmla="*/ 25 w 119"/>
                  <a:gd name="T27" fmla="*/ 63 h 108"/>
                  <a:gd name="T28" fmla="*/ 40 w 119"/>
                  <a:gd name="T29" fmla="*/ 48 h 108"/>
                  <a:gd name="T30" fmla="*/ 35 w 119"/>
                  <a:gd name="T31" fmla="*/ 27 h 108"/>
                  <a:gd name="T32" fmla="*/ 12 w 119"/>
                  <a:gd name="T33" fmla="*/ 51 h 108"/>
                  <a:gd name="T34" fmla="*/ 16 w 119"/>
                  <a:gd name="T35" fmla="*/ 97 h 108"/>
                  <a:gd name="T36" fmla="*/ 42 w 119"/>
                  <a:gd name="T37" fmla="*/ 108 h 108"/>
                  <a:gd name="T38" fmla="*/ 62 w 119"/>
                  <a:gd name="T39" fmla="*/ 100 h 108"/>
                  <a:gd name="T40" fmla="*/ 109 w 119"/>
                  <a:gd name="T41" fmla="*/ 54 h 108"/>
                  <a:gd name="T42" fmla="*/ 109 w 119"/>
                  <a:gd name="T43" fmla="*/ 54 h 108"/>
                  <a:gd name="T44" fmla="*/ 115 w 119"/>
                  <a:gd name="T45" fmla="*/ 2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9" h="108">
                    <a:moveTo>
                      <a:pt x="115" y="22"/>
                    </a:moveTo>
                    <a:cubicBezTo>
                      <a:pt x="113" y="17"/>
                      <a:pt x="110" y="12"/>
                      <a:pt x="105" y="7"/>
                    </a:cubicBezTo>
                    <a:cubicBezTo>
                      <a:pt x="102" y="4"/>
                      <a:pt x="98" y="2"/>
                      <a:pt x="94" y="0"/>
                    </a:cubicBezTo>
                    <a:cubicBezTo>
                      <a:pt x="80" y="14"/>
                      <a:pt x="80" y="14"/>
                      <a:pt x="80" y="14"/>
                    </a:cubicBezTo>
                    <a:cubicBezTo>
                      <a:pt x="84" y="15"/>
                      <a:pt x="89" y="17"/>
                      <a:pt x="92" y="20"/>
                    </a:cubicBezTo>
                    <a:cubicBezTo>
                      <a:pt x="96" y="24"/>
                      <a:pt x="98" y="28"/>
                      <a:pt x="99" y="33"/>
                    </a:cubicBezTo>
                    <a:cubicBezTo>
                      <a:pt x="99" y="35"/>
                      <a:pt x="98" y="39"/>
                      <a:pt x="96" y="41"/>
                    </a:cubicBezTo>
                    <a:cubicBezTo>
                      <a:pt x="96" y="41"/>
                      <a:pt x="96" y="41"/>
                      <a:pt x="96" y="41"/>
                    </a:cubicBezTo>
                    <a:cubicBezTo>
                      <a:pt x="70" y="67"/>
                      <a:pt x="70" y="67"/>
                      <a:pt x="70" y="67"/>
                    </a:cubicBezTo>
                    <a:cubicBezTo>
                      <a:pt x="49" y="88"/>
                      <a:pt x="49" y="88"/>
                      <a:pt x="49" y="88"/>
                    </a:cubicBezTo>
                    <a:cubicBezTo>
                      <a:pt x="47" y="90"/>
                      <a:pt x="44" y="90"/>
                      <a:pt x="42" y="90"/>
                    </a:cubicBezTo>
                    <a:cubicBezTo>
                      <a:pt x="37" y="90"/>
                      <a:pt x="32" y="88"/>
                      <a:pt x="29" y="84"/>
                    </a:cubicBezTo>
                    <a:cubicBezTo>
                      <a:pt x="25" y="81"/>
                      <a:pt x="23" y="76"/>
                      <a:pt x="22" y="72"/>
                    </a:cubicBezTo>
                    <a:cubicBezTo>
                      <a:pt x="22" y="69"/>
                      <a:pt x="23" y="66"/>
                      <a:pt x="25" y="63"/>
                    </a:cubicBezTo>
                    <a:cubicBezTo>
                      <a:pt x="40" y="48"/>
                      <a:pt x="40" y="48"/>
                      <a:pt x="40" y="48"/>
                    </a:cubicBezTo>
                    <a:cubicBezTo>
                      <a:pt x="36" y="41"/>
                      <a:pt x="35" y="33"/>
                      <a:pt x="35" y="27"/>
                    </a:cubicBezTo>
                    <a:cubicBezTo>
                      <a:pt x="12" y="51"/>
                      <a:pt x="12" y="51"/>
                      <a:pt x="12" y="51"/>
                    </a:cubicBezTo>
                    <a:cubicBezTo>
                      <a:pt x="0" y="62"/>
                      <a:pt x="2" y="83"/>
                      <a:pt x="16" y="97"/>
                    </a:cubicBezTo>
                    <a:cubicBezTo>
                      <a:pt x="23" y="104"/>
                      <a:pt x="33" y="108"/>
                      <a:pt x="42" y="108"/>
                    </a:cubicBezTo>
                    <a:cubicBezTo>
                      <a:pt x="50" y="108"/>
                      <a:pt x="57" y="106"/>
                      <a:pt x="62" y="100"/>
                    </a:cubicBezTo>
                    <a:cubicBezTo>
                      <a:pt x="109" y="54"/>
                      <a:pt x="109" y="54"/>
                      <a:pt x="109" y="54"/>
                    </a:cubicBezTo>
                    <a:cubicBezTo>
                      <a:pt x="109" y="54"/>
                      <a:pt x="109" y="54"/>
                      <a:pt x="109" y="54"/>
                    </a:cubicBezTo>
                    <a:cubicBezTo>
                      <a:pt x="117" y="46"/>
                      <a:pt x="119" y="34"/>
                      <a:pt x="115" y="2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sp>
          <p:nvSpPr>
            <p:cNvPr id="60" name="Text Placeholder 1"/>
            <p:cNvSpPr txBox="1">
              <a:spLocks/>
            </p:cNvSpPr>
            <p:nvPr/>
          </p:nvSpPr>
          <p:spPr>
            <a:xfrm>
              <a:off x="498773" y="3607896"/>
              <a:ext cx="2541098" cy="367141"/>
            </a:xfrm>
            <a:prstGeom prst="rect">
              <a:avLst/>
            </a:prstGeom>
          </p:spPr>
          <p:txBody>
            <a:bodyPr/>
            <a:lstStyle>
              <a:lvl1pPr marL="0" indent="0" algn="l" defTabSz="457200" rtl="0" eaLnBrk="1" latinLnBrk="0" hangingPunct="1">
                <a:spcBef>
                  <a:spcPct val="20000"/>
                </a:spcBef>
                <a:spcAft>
                  <a:spcPts val="600"/>
                </a:spcAft>
                <a:buFont typeface="Arial"/>
                <a:buNone/>
                <a:defRPr sz="1600" kern="1200">
                  <a:solidFill>
                    <a:schemeClr val="tx1"/>
                  </a:solidFill>
                  <a:latin typeface="+mn-lt"/>
                  <a:ea typeface="+mn-ea"/>
                  <a:cs typeface="+mn-cs"/>
                </a:defRPr>
              </a:lvl1pPr>
              <a:lvl2pPr marL="460375"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2pPr>
              <a:lvl3pPr marL="922338"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3pPr>
              <a:lvl4pPr marL="1373188" indent="-219075"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4pPr>
              <a:lvl5pPr marL="1835150" indent="-231775" algn="l" defTabSz="457200" rtl="0" eaLnBrk="1" latinLnBrk="0" hangingPunct="1">
                <a:spcBef>
                  <a:spcPct val="20000"/>
                </a:spcBef>
                <a:spcAft>
                  <a:spcPts val="600"/>
                </a:spcAft>
                <a:buFont typeface="Arial" charset="0"/>
                <a:buChar char="•"/>
                <a:tabLst/>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en-US" sz="2000" i="1">
                  <a:solidFill>
                    <a:srgbClr val="C00000"/>
                  </a:solidFill>
                  <a:latin typeface="Times New Roman" panose="02020603050405020304" pitchFamily="18" charset="0"/>
                  <a:cs typeface="Times New Roman" panose="02020603050405020304" pitchFamily="18" charset="0"/>
                </a:rPr>
                <a:t>Provide Evidence during Virtual Review</a:t>
              </a:r>
            </a:p>
          </p:txBody>
        </p:sp>
      </p:grpSp>
      <p:sp>
        <p:nvSpPr>
          <p:cNvPr id="96" name="Text Placeholder 6"/>
          <p:cNvSpPr txBox="1">
            <a:spLocks/>
          </p:cNvSpPr>
          <p:nvPr/>
        </p:nvSpPr>
        <p:spPr>
          <a:xfrm>
            <a:off x="1977854" y="4329390"/>
            <a:ext cx="2627493" cy="1234600"/>
          </a:xfrm>
          <a:prstGeom prst="rect">
            <a:avLst/>
          </a:prstGeom>
        </p:spPr>
        <p:txBody>
          <a:bodyPr/>
          <a:lstStyle>
            <a:lvl1pPr marL="69850" indent="-57150" algn="l" defTabSz="457200" rtl="0" eaLnBrk="1" latinLnBrk="0" hangingPunct="1">
              <a:spcBef>
                <a:spcPts val="400"/>
              </a:spcBef>
              <a:spcAft>
                <a:spcPts val="600"/>
              </a:spcAft>
              <a:buSzPct val="25000"/>
              <a:buFont typeface=".AppleSystemUIFont" charset="-120"/>
              <a:buChar char=" "/>
              <a:tabLst/>
              <a:defRPr sz="2000" b="0" kern="1200">
                <a:solidFill>
                  <a:schemeClr val="tx1"/>
                </a:solidFill>
                <a:latin typeface="+mn-lt"/>
                <a:ea typeface="+mn-ea"/>
                <a:cs typeface="+mn-cs"/>
              </a:defRPr>
            </a:lvl1pPr>
            <a:lvl2pPr marL="295275" indent="-225425" algn="l" defTabSz="457200" rtl="0" eaLnBrk="1" latinLnBrk="0" hangingPunct="1">
              <a:spcBef>
                <a:spcPts val="400"/>
              </a:spcBef>
              <a:spcAft>
                <a:spcPts val="0"/>
              </a:spcAft>
              <a:buFont typeface="Arial" charset="0"/>
              <a:buChar char="•"/>
              <a:tabLst/>
              <a:defRPr sz="2000" kern="1200">
                <a:solidFill>
                  <a:schemeClr val="tx1"/>
                </a:solidFill>
                <a:latin typeface="+mn-lt"/>
                <a:ea typeface="+mn-ea"/>
                <a:cs typeface="+mn-cs"/>
              </a:defRPr>
            </a:lvl2pPr>
            <a:lvl3pPr marL="520700" indent="-225425" algn="l" defTabSz="457200" rtl="0" eaLnBrk="1" latinLnBrk="0" hangingPunct="1">
              <a:spcBef>
                <a:spcPts val="100"/>
              </a:spcBef>
              <a:spcAft>
                <a:spcPts val="0"/>
              </a:spcAft>
              <a:buFont typeface="Arial" charset="0"/>
              <a:buChar char="•"/>
              <a:tabLst/>
              <a:defRPr sz="1800" kern="1200">
                <a:solidFill>
                  <a:schemeClr val="tx1"/>
                </a:solidFill>
                <a:latin typeface="+mn-lt"/>
                <a:ea typeface="+mn-ea"/>
                <a:cs typeface="+mn-cs"/>
              </a:defRPr>
            </a:lvl3pPr>
            <a:lvl4pPr marL="688975" indent="-230188" algn="l" defTabSz="457200" rtl="0" eaLnBrk="1" latinLnBrk="0" hangingPunct="1">
              <a:spcBef>
                <a:spcPct val="20000"/>
              </a:spcBef>
              <a:spcAft>
                <a:spcPts val="0"/>
              </a:spcAft>
              <a:buFont typeface="Arial" charset="0"/>
              <a:buChar char="•"/>
              <a:tabLst/>
              <a:defRPr sz="1800" kern="1200">
                <a:solidFill>
                  <a:schemeClr val="tx1"/>
                </a:solidFill>
                <a:latin typeface="+mn-lt"/>
                <a:ea typeface="+mn-ea"/>
                <a:cs typeface="+mn-cs"/>
              </a:defRPr>
            </a:lvl4pPr>
            <a:lvl5pPr marL="919163" indent="-230188" algn="l" defTabSz="457200" rtl="0" eaLnBrk="1" latinLnBrk="0" hangingPunct="1">
              <a:spcBef>
                <a:spcPct val="20000"/>
              </a:spcBef>
              <a:spcAft>
                <a:spcPts val="600"/>
              </a:spcAft>
              <a:buFont typeface="Arial"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defRPr/>
            </a:pPr>
            <a:r>
              <a:rPr lang="en-US" sz="1800">
                <a:solidFill>
                  <a:schemeClr val="bg2">
                    <a:lumMod val="10000"/>
                  </a:schemeClr>
                </a:solidFill>
              </a:rPr>
              <a:t>Focus on core &amp; documented processes first</a:t>
            </a:r>
          </a:p>
          <a:p>
            <a:pPr lvl="1">
              <a:defRPr/>
            </a:pPr>
            <a:r>
              <a:rPr lang="en-US" sz="1800">
                <a:solidFill>
                  <a:schemeClr val="bg2">
                    <a:lumMod val="10000"/>
                  </a:schemeClr>
                </a:solidFill>
              </a:rPr>
              <a:t>Identify criteria for 25 elective credits</a:t>
            </a:r>
          </a:p>
        </p:txBody>
      </p:sp>
      <p:sp>
        <p:nvSpPr>
          <p:cNvPr id="97" name="Text Placeholder 7"/>
          <p:cNvSpPr txBox="1">
            <a:spLocks/>
          </p:cNvSpPr>
          <p:nvPr/>
        </p:nvSpPr>
        <p:spPr>
          <a:xfrm>
            <a:off x="4782935" y="4329390"/>
            <a:ext cx="2626125" cy="1234600"/>
          </a:xfrm>
          <a:prstGeom prst="rect">
            <a:avLst/>
          </a:prstGeom>
        </p:spPr>
        <p:txBody>
          <a:bodyPr/>
          <a:lstStyle>
            <a:lvl1pPr marL="69850" indent="-57150" algn="l" defTabSz="457200" rtl="0" eaLnBrk="1" latinLnBrk="0" hangingPunct="1">
              <a:spcBef>
                <a:spcPts val="400"/>
              </a:spcBef>
              <a:spcAft>
                <a:spcPts val="600"/>
              </a:spcAft>
              <a:buSzPct val="25000"/>
              <a:buFont typeface=".AppleSystemUIFont" charset="-120"/>
              <a:buChar char=" "/>
              <a:tabLst/>
              <a:defRPr sz="2000" b="0" kern="1200">
                <a:solidFill>
                  <a:schemeClr val="tx1"/>
                </a:solidFill>
                <a:latin typeface="+mn-lt"/>
                <a:ea typeface="+mn-ea"/>
                <a:cs typeface="+mn-cs"/>
              </a:defRPr>
            </a:lvl1pPr>
            <a:lvl2pPr marL="295275" indent="-225425" algn="l" defTabSz="457200" rtl="0" eaLnBrk="1" latinLnBrk="0" hangingPunct="1">
              <a:spcBef>
                <a:spcPts val="400"/>
              </a:spcBef>
              <a:spcAft>
                <a:spcPts val="0"/>
              </a:spcAft>
              <a:buFont typeface="Arial" charset="0"/>
              <a:buChar char="•"/>
              <a:tabLst/>
              <a:defRPr sz="2000" kern="1200">
                <a:solidFill>
                  <a:schemeClr val="tx1"/>
                </a:solidFill>
                <a:latin typeface="+mn-lt"/>
                <a:ea typeface="+mn-ea"/>
                <a:cs typeface="+mn-cs"/>
              </a:defRPr>
            </a:lvl2pPr>
            <a:lvl3pPr marL="520700" indent="-225425" algn="l" defTabSz="457200" rtl="0" eaLnBrk="1" latinLnBrk="0" hangingPunct="1">
              <a:spcBef>
                <a:spcPts val="100"/>
              </a:spcBef>
              <a:spcAft>
                <a:spcPts val="0"/>
              </a:spcAft>
              <a:buFont typeface="Arial" charset="0"/>
              <a:buChar char="•"/>
              <a:tabLst/>
              <a:defRPr sz="1800" kern="1200">
                <a:solidFill>
                  <a:schemeClr val="tx1"/>
                </a:solidFill>
                <a:latin typeface="+mn-lt"/>
                <a:ea typeface="+mn-ea"/>
                <a:cs typeface="+mn-cs"/>
              </a:defRPr>
            </a:lvl3pPr>
            <a:lvl4pPr marL="688975" indent="-230188" algn="l" defTabSz="457200" rtl="0" eaLnBrk="1" latinLnBrk="0" hangingPunct="1">
              <a:spcBef>
                <a:spcPct val="20000"/>
              </a:spcBef>
              <a:spcAft>
                <a:spcPts val="0"/>
              </a:spcAft>
              <a:buFont typeface="Arial" charset="0"/>
              <a:buChar char="•"/>
              <a:tabLst/>
              <a:defRPr sz="1800" kern="1200">
                <a:solidFill>
                  <a:schemeClr val="tx1"/>
                </a:solidFill>
                <a:latin typeface="+mn-lt"/>
                <a:ea typeface="+mn-ea"/>
                <a:cs typeface="+mn-cs"/>
              </a:defRPr>
            </a:lvl4pPr>
            <a:lvl5pPr marL="919163" indent="-230188" algn="l" defTabSz="457200" rtl="0" eaLnBrk="1" latinLnBrk="0" hangingPunct="1">
              <a:spcBef>
                <a:spcPct val="20000"/>
              </a:spcBef>
              <a:spcAft>
                <a:spcPts val="600"/>
              </a:spcAft>
              <a:buFont typeface="Arial"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defRPr/>
            </a:pPr>
            <a:r>
              <a:rPr lang="en-US" sz="1800">
                <a:solidFill>
                  <a:schemeClr val="bg2">
                    <a:lumMod val="10000"/>
                  </a:schemeClr>
                </a:solidFill>
              </a:rPr>
              <a:t>Policies, procedures &amp; protocols</a:t>
            </a:r>
          </a:p>
          <a:p>
            <a:pPr lvl="1">
              <a:defRPr/>
            </a:pPr>
            <a:r>
              <a:rPr lang="en-US" sz="1800">
                <a:solidFill>
                  <a:schemeClr val="bg2">
                    <a:lumMod val="10000"/>
                  </a:schemeClr>
                </a:solidFill>
              </a:rPr>
              <a:t>Website links</a:t>
            </a:r>
          </a:p>
          <a:p>
            <a:pPr lvl="1">
              <a:defRPr/>
            </a:pPr>
            <a:r>
              <a:rPr lang="en-US" sz="1800">
                <a:solidFill>
                  <a:schemeClr val="bg2">
                    <a:lumMod val="10000"/>
                  </a:schemeClr>
                </a:solidFill>
              </a:rPr>
              <a:t>Public information</a:t>
            </a:r>
          </a:p>
          <a:p>
            <a:pPr lvl="1">
              <a:defRPr/>
            </a:pPr>
            <a:r>
              <a:rPr lang="en-US" sz="1800">
                <a:solidFill>
                  <a:schemeClr val="bg2">
                    <a:lumMod val="10000"/>
                  </a:schemeClr>
                </a:solidFill>
              </a:rPr>
              <a:t>Attestation</a:t>
            </a:r>
          </a:p>
          <a:p>
            <a:pPr>
              <a:defRPr/>
            </a:pPr>
            <a:r>
              <a:rPr lang="en-US" sz="1800"/>
              <a:t> </a:t>
            </a:r>
          </a:p>
        </p:txBody>
      </p:sp>
      <p:sp>
        <p:nvSpPr>
          <p:cNvPr id="98" name="Text Placeholder 8"/>
          <p:cNvSpPr txBox="1">
            <a:spLocks/>
          </p:cNvSpPr>
          <p:nvPr/>
        </p:nvSpPr>
        <p:spPr>
          <a:xfrm>
            <a:off x="7586647" y="4329390"/>
            <a:ext cx="2692317" cy="1234600"/>
          </a:xfrm>
          <a:prstGeom prst="rect">
            <a:avLst/>
          </a:prstGeom>
        </p:spPr>
        <p:txBody>
          <a:bodyPr/>
          <a:lstStyle>
            <a:lvl1pPr marL="69850" indent="-57150" algn="l" defTabSz="457200" rtl="0" eaLnBrk="1" latinLnBrk="0" hangingPunct="1">
              <a:spcBef>
                <a:spcPts val="400"/>
              </a:spcBef>
              <a:spcAft>
                <a:spcPts val="600"/>
              </a:spcAft>
              <a:buSzPct val="25000"/>
              <a:buFont typeface=".AppleSystemUIFont" charset="-120"/>
              <a:buChar char=" "/>
              <a:tabLst/>
              <a:defRPr sz="2000" b="0" kern="1200">
                <a:solidFill>
                  <a:schemeClr val="tx1"/>
                </a:solidFill>
                <a:latin typeface="+mn-lt"/>
                <a:ea typeface="+mn-ea"/>
                <a:cs typeface="+mn-cs"/>
              </a:defRPr>
            </a:lvl1pPr>
            <a:lvl2pPr marL="295275" indent="-225425" algn="l" defTabSz="457200" rtl="0" eaLnBrk="1" latinLnBrk="0" hangingPunct="1">
              <a:spcBef>
                <a:spcPts val="400"/>
              </a:spcBef>
              <a:spcAft>
                <a:spcPts val="0"/>
              </a:spcAft>
              <a:buFont typeface="Arial" charset="0"/>
              <a:buChar char="•"/>
              <a:tabLst/>
              <a:defRPr sz="2000" kern="1200">
                <a:solidFill>
                  <a:schemeClr val="tx1"/>
                </a:solidFill>
                <a:latin typeface="+mn-lt"/>
                <a:ea typeface="+mn-ea"/>
                <a:cs typeface="+mn-cs"/>
              </a:defRPr>
            </a:lvl2pPr>
            <a:lvl3pPr marL="520700" indent="-225425" algn="l" defTabSz="457200" rtl="0" eaLnBrk="1" latinLnBrk="0" hangingPunct="1">
              <a:spcBef>
                <a:spcPts val="100"/>
              </a:spcBef>
              <a:spcAft>
                <a:spcPts val="0"/>
              </a:spcAft>
              <a:buFont typeface="Arial" charset="0"/>
              <a:buChar char="•"/>
              <a:tabLst/>
              <a:defRPr sz="1800" kern="1200">
                <a:solidFill>
                  <a:schemeClr val="tx1"/>
                </a:solidFill>
                <a:latin typeface="+mn-lt"/>
                <a:ea typeface="+mn-ea"/>
                <a:cs typeface="+mn-cs"/>
              </a:defRPr>
            </a:lvl3pPr>
            <a:lvl4pPr marL="688975" indent="-230188" algn="l" defTabSz="457200" rtl="0" eaLnBrk="1" latinLnBrk="0" hangingPunct="1">
              <a:spcBef>
                <a:spcPct val="20000"/>
              </a:spcBef>
              <a:spcAft>
                <a:spcPts val="0"/>
              </a:spcAft>
              <a:buFont typeface="Arial" charset="0"/>
              <a:buChar char="•"/>
              <a:tabLst/>
              <a:defRPr sz="1800" kern="1200">
                <a:solidFill>
                  <a:schemeClr val="tx1"/>
                </a:solidFill>
                <a:latin typeface="+mn-lt"/>
                <a:ea typeface="+mn-ea"/>
                <a:cs typeface="+mn-cs"/>
              </a:defRPr>
            </a:lvl4pPr>
            <a:lvl5pPr marL="919163" indent="-230188" algn="l" defTabSz="457200" rtl="0" eaLnBrk="1" latinLnBrk="0" hangingPunct="1">
              <a:spcBef>
                <a:spcPct val="20000"/>
              </a:spcBef>
              <a:spcAft>
                <a:spcPts val="600"/>
              </a:spcAft>
              <a:buFont typeface="Arial" charset="0"/>
              <a:buChar char="•"/>
              <a:tabLst/>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defRPr/>
            </a:pPr>
            <a:r>
              <a:rPr lang="en-US" sz="1800">
                <a:solidFill>
                  <a:schemeClr val="bg2">
                    <a:lumMod val="10000"/>
                  </a:schemeClr>
                </a:solidFill>
              </a:rPr>
              <a:t>Communicate with Evaluator</a:t>
            </a:r>
          </a:p>
          <a:p>
            <a:pPr lvl="1">
              <a:defRPr/>
            </a:pPr>
            <a:r>
              <a:rPr lang="en-US" sz="1800">
                <a:solidFill>
                  <a:schemeClr val="bg2">
                    <a:lumMod val="10000"/>
                  </a:schemeClr>
                </a:solidFill>
              </a:rPr>
              <a:t>Substitute evidence if not sufficient</a:t>
            </a:r>
          </a:p>
          <a:p>
            <a:pPr lvl="1">
              <a:defRPr/>
            </a:pPr>
            <a:r>
              <a:rPr lang="en-US" sz="1800">
                <a:solidFill>
                  <a:schemeClr val="bg2">
                    <a:lumMod val="10000"/>
                  </a:schemeClr>
                </a:solidFill>
              </a:rPr>
              <a:t>Demo systems</a:t>
            </a:r>
          </a:p>
          <a:p>
            <a:pPr lvl="1">
              <a:defRPr/>
            </a:pPr>
            <a:r>
              <a:rPr lang="en-US" sz="1800">
                <a:solidFill>
                  <a:schemeClr val="bg2">
                    <a:lumMod val="10000"/>
                  </a:schemeClr>
                </a:solidFill>
              </a:rPr>
              <a:t>Provide reports</a:t>
            </a:r>
            <a:endParaRPr lang="en-US">
              <a:solidFill>
                <a:schemeClr val="bg2">
                  <a:lumMod val="10000"/>
                </a:schemeClr>
              </a:solidFill>
            </a:endParaRPr>
          </a:p>
        </p:txBody>
      </p:sp>
      <p:grpSp>
        <p:nvGrpSpPr>
          <p:cNvPr id="2" name="Group 1"/>
          <p:cNvGrpSpPr/>
          <p:nvPr/>
        </p:nvGrpSpPr>
        <p:grpSpPr>
          <a:xfrm>
            <a:off x="5033102" y="1456791"/>
            <a:ext cx="2002536" cy="2002536"/>
            <a:chOff x="3509102" y="1456791"/>
            <a:chExt cx="2002536" cy="2002536"/>
          </a:xfrm>
        </p:grpSpPr>
        <p:sp>
          <p:nvSpPr>
            <p:cNvPr id="40" name="Rectangle 39"/>
            <p:cNvSpPr/>
            <p:nvPr/>
          </p:nvSpPr>
          <p:spPr>
            <a:xfrm>
              <a:off x="3509102" y="1456791"/>
              <a:ext cx="2002536" cy="2002536"/>
            </a:xfrm>
            <a:prstGeom prst="ellipse">
              <a:avLst/>
            </a:prstGeom>
            <a:solidFill>
              <a:schemeClr val="accent2"/>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0" name="Group 49"/>
            <p:cNvGrpSpPr>
              <a:grpSpLocks noChangeAspect="1"/>
            </p:cNvGrpSpPr>
            <p:nvPr/>
          </p:nvGrpSpPr>
          <p:grpSpPr>
            <a:xfrm>
              <a:off x="3921634" y="1888292"/>
              <a:ext cx="1177472" cy="1143150"/>
              <a:chOff x="4247284" y="2559496"/>
              <a:chExt cx="687291" cy="667257"/>
            </a:xfrm>
          </p:grpSpPr>
          <p:sp>
            <p:nvSpPr>
              <p:cNvPr id="54" name="AutoShape 534"/>
              <p:cNvSpPr>
                <a:spLocks/>
              </p:cNvSpPr>
              <p:nvPr/>
            </p:nvSpPr>
            <p:spPr bwMode="auto">
              <a:xfrm>
                <a:off x="4247284" y="2559496"/>
                <a:ext cx="687291" cy="336264"/>
              </a:xfrm>
              <a:custGeom>
                <a:avLst/>
                <a:gdLst/>
                <a:ahLst/>
                <a:cxnLst/>
                <a:rect l="0" t="0" r="r" b="b"/>
                <a:pathLst>
                  <a:path w="21600" h="21600">
                    <a:moveTo>
                      <a:pt x="21600" y="10999"/>
                    </a:moveTo>
                    <a:lnTo>
                      <a:pt x="10800" y="21600"/>
                    </a:lnTo>
                    <a:lnTo>
                      <a:pt x="0" y="10999"/>
                    </a:lnTo>
                    <a:lnTo>
                      <a:pt x="10800" y="0"/>
                    </a:lnTo>
                    <a:cubicBezTo>
                      <a:pt x="10800" y="0"/>
                      <a:pt x="21600" y="10999"/>
                      <a:pt x="21600" y="10999"/>
                    </a:cubicBezTo>
                    <a:close/>
                    <a:moveTo>
                      <a:pt x="21600" y="10999"/>
                    </a:moveTo>
                  </a:path>
                </a:pathLst>
              </a:custGeom>
              <a:solidFill>
                <a:schemeClr val="bg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55" name="AutoShape 535"/>
              <p:cNvSpPr>
                <a:spLocks/>
              </p:cNvSpPr>
              <p:nvPr/>
            </p:nvSpPr>
            <p:spPr bwMode="auto">
              <a:xfrm>
                <a:off x="4247284" y="2837783"/>
                <a:ext cx="687291" cy="220311"/>
              </a:xfrm>
              <a:custGeom>
                <a:avLst/>
                <a:gdLst/>
                <a:ahLst/>
                <a:cxnLst/>
                <a:rect l="0" t="0" r="r" b="b"/>
                <a:pathLst>
                  <a:path w="21600" h="21600">
                    <a:moveTo>
                      <a:pt x="10800" y="10988"/>
                    </a:moveTo>
                    <a:lnTo>
                      <a:pt x="3473" y="0"/>
                    </a:lnTo>
                    <a:lnTo>
                      <a:pt x="0" y="5404"/>
                    </a:lnTo>
                    <a:lnTo>
                      <a:pt x="10800" y="21600"/>
                    </a:lnTo>
                    <a:lnTo>
                      <a:pt x="21600" y="5404"/>
                    </a:lnTo>
                    <a:lnTo>
                      <a:pt x="18127" y="0"/>
                    </a:lnTo>
                    <a:cubicBezTo>
                      <a:pt x="18127" y="0"/>
                      <a:pt x="10800" y="10988"/>
                      <a:pt x="10800" y="10988"/>
                    </a:cubicBezTo>
                    <a:close/>
                    <a:moveTo>
                      <a:pt x="10800" y="10988"/>
                    </a:moveTo>
                  </a:path>
                </a:pathLst>
              </a:custGeom>
              <a:solidFill>
                <a:schemeClr val="bg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56" name="AutoShape 536"/>
              <p:cNvSpPr>
                <a:spLocks/>
              </p:cNvSpPr>
              <p:nvPr/>
            </p:nvSpPr>
            <p:spPr bwMode="auto">
              <a:xfrm>
                <a:off x="4247284" y="3006442"/>
                <a:ext cx="687291" cy="220311"/>
              </a:xfrm>
              <a:custGeom>
                <a:avLst/>
                <a:gdLst/>
                <a:ahLst/>
                <a:cxnLst/>
                <a:rect l="0" t="0" r="r" b="b"/>
                <a:pathLst>
                  <a:path w="21600" h="21600">
                    <a:moveTo>
                      <a:pt x="10800" y="10988"/>
                    </a:moveTo>
                    <a:lnTo>
                      <a:pt x="3473" y="0"/>
                    </a:lnTo>
                    <a:lnTo>
                      <a:pt x="0" y="5404"/>
                    </a:lnTo>
                    <a:lnTo>
                      <a:pt x="10800" y="21600"/>
                    </a:lnTo>
                    <a:lnTo>
                      <a:pt x="21600" y="5404"/>
                    </a:lnTo>
                    <a:lnTo>
                      <a:pt x="18127" y="0"/>
                    </a:lnTo>
                    <a:cubicBezTo>
                      <a:pt x="18127" y="0"/>
                      <a:pt x="10800" y="10988"/>
                      <a:pt x="10800" y="10988"/>
                    </a:cubicBezTo>
                    <a:close/>
                    <a:moveTo>
                      <a:pt x="10800" y="10988"/>
                    </a:moveTo>
                  </a:path>
                </a:pathLst>
              </a:custGeom>
              <a:solidFill>
                <a:schemeClr val="bg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grpSp>
      <p:grpSp>
        <p:nvGrpSpPr>
          <p:cNvPr id="3" name="Group 2"/>
          <p:cNvGrpSpPr/>
          <p:nvPr/>
        </p:nvGrpSpPr>
        <p:grpSpPr>
          <a:xfrm>
            <a:off x="7836833" y="1446076"/>
            <a:ext cx="2002536" cy="2002536"/>
            <a:chOff x="6312833" y="1446076"/>
            <a:chExt cx="2002536" cy="2002536"/>
          </a:xfrm>
        </p:grpSpPr>
        <p:sp>
          <p:nvSpPr>
            <p:cNvPr id="46" name="Rectangle 45"/>
            <p:cNvSpPr/>
            <p:nvPr/>
          </p:nvSpPr>
          <p:spPr>
            <a:xfrm>
              <a:off x="6312833" y="1446076"/>
              <a:ext cx="2002536" cy="2002536"/>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grpSp>
          <p:nvGrpSpPr>
            <p:cNvPr id="59" name="Group 58"/>
            <p:cNvGrpSpPr>
              <a:grpSpLocks noChangeAspect="1"/>
            </p:cNvGrpSpPr>
            <p:nvPr/>
          </p:nvGrpSpPr>
          <p:grpSpPr>
            <a:xfrm>
              <a:off x="6630778" y="1908481"/>
              <a:ext cx="1366638" cy="1070582"/>
              <a:chOff x="2061411" y="4542359"/>
              <a:chExt cx="718185" cy="562604"/>
            </a:xfrm>
          </p:grpSpPr>
          <p:sp>
            <p:nvSpPr>
              <p:cNvPr id="63" name="AutoShape 77"/>
              <p:cNvSpPr>
                <a:spLocks/>
              </p:cNvSpPr>
              <p:nvPr/>
            </p:nvSpPr>
            <p:spPr bwMode="auto">
              <a:xfrm>
                <a:off x="2441090" y="4818946"/>
                <a:ext cx="338506" cy="286017"/>
              </a:xfrm>
              <a:custGeom>
                <a:avLst/>
                <a:gdLst/>
                <a:ahLst/>
                <a:cxnLst/>
                <a:rect l="0" t="0" r="r" b="b"/>
                <a:pathLst>
                  <a:path w="20444" h="21600">
                    <a:moveTo>
                      <a:pt x="15403" y="0"/>
                    </a:moveTo>
                    <a:cubicBezTo>
                      <a:pt x="15042" y="1402"/>
                      <a:pt x="14505" y="2729"/>
                      <a:pt x="13777" y="3902"/>
                    </a:cubicBezTo>
                    <a:cubicBezTo>
                      <a:pt x="10829" y="8655"/>
                      <a:pt x="5336" y="11865"/>
                      <a:pt x="0" y="13137"/>
                    </a:cubicBezTo>
                    <a:cubicBezTo>
                      <a:pt x="1720" y="15335"/>
                      <a:pt x="4488" y="16797"/>
                      <a:pt x="7131" y="17346"/>
                    </a:cubicBezTo>
                    <a:cubicBezTo>
                      <a:pt x="7575" y="17438"/>
                      <a:pt x="8615" y="17468"/>
                      <a:pt x="8615" y="17468"/>
                    </a:cubicBezTo>
                    <a:cubicBezTo>
                      <a:pt x="9369" y="17810"/>
                      <a:pt x="10038" y="19292"/>
                      <a:pt x="10796" y="20020"/>
                    </a:cubicBezTo>
                    <a:cubicBezTo>
                      <a:pt x="11636" y="20827"/>
                      <a:pt x="12407" y="21354"/>
                      <a:pt x="13675" y="21600"/>
                    </a:cubicBezTo>
                    <a:cubicBezTo>
                      <a:pt x="13675" y="21600"/>
                      <a:pt x="13120" y="20436"/>
                      <a:pt x="12803" y="19777"/>
                    </a:cubicBezTo>
                    <a:cubicBezTo>
                      <a:pt x="12455" y="19056"/>
                      <a:pt x="12178" y="18256"/>
                      <a:pt x="12017" y="17468"/>
                    </a:cubicBezTo>
                    <a:cubicBezTo>
                      <a:pt x="15582" y="16327"/>
                      <a:pt x="18687" y="14396"/>
                      <a:pt x="19957" y="10540"/>
                    </a:cubicBezTo>
                    <a:cubicBezTo>
                      <a:pt x="21600" y="5551"/>
                      <a:pt x="18831" y="1943"/>
                      <a:pt x="15403" y="0"/>
                    </a:cubicBezTo>
                    <a:close/>
                    <a:moveTo>
                      <a:pt x="15403" y="0"/>
                    </a:moveTo>
                  </a:path>
                </a:pathLst>
              </a:custGeom>
              <a:solidFill>
                <a:schemeClr val="bg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600"/>
              </a:p>
            </p:txBody>
          </p:sp>
          <p:sp>
            <p:nvSpPr>
              <p:cNvPr id="64" name="AutoShape 78"/>
              <p:cNvSpPr>
                <a:spLocks/>
              </p:cNvSpPr>
              <p:nvPr/>
            </p:nvSpPr>
            <p:spPr bwMode="auto">
              <a:xfrm>
                <a:off x="2061411" y="4542359"/>
                <a:ext cx="607864" cy="510115"/>
              </a:xfrm>
              <a:custGeom>
                <a:avLst/>
                <a:gdLst/>
                <a:ahLst/>
                <a:cxnLst/>
                <a:rect l="0" t="0" r="r" b="b"/>
                <a:pathLst>
                  <a:path w="19556" h="21311">
                    <a:moveTo>
                      <a:pt x="18301" y="4168"/>
                    </a:moveTo>
                    <a:cubicBezTo>
                      <a:pt x="16391" y="1387"/>
                      <a:pt x="12385" y="-289"/>
                      <a:pt x="8826" y="41"/>
                    </a:cubicBezTo>
                    <a:cubicBezTo>
                      <a:pt x="4652" y="428"/>
                      <a:pt x="-1715" y="4428"/>
                      <a:pt x="429" y="11196"/>
                    </a:cubicBezTo>
                    <a:cubicBezTo>
                      <a:pt x="1551" y="14735"/>
                      <a:pt x="4292" y="16507"/>
                      <a:pt x="7439" y="17554"/>
                    </a:cubicBezTo>
                    <a:cubicBezTo>
                      <a:pt x="7328" y="18122"/>
                      <a:pt x="7152" y="18695"/>
                      <a:pt x="6934" y="19236"/>
                    </a:cubicBezTo>
                    <a:cubicBezTo>
                      <a:pt x="6781" y="19797"/>
                      <a:pt x="6579" y="20350"/>
                      <a:pt x="6341" y="20864"/>
                    </a:cubicBezTo>
                    <a:cubicBezTo>
                      <a:pt x="6279" y="20997"/>
                      <a:pt x="6208" y="21151"/>
                      <a:pt x="6134" y="21311"/>
                    </a:cubicBezTo>
                    <a:cubicBezTo>
                      <a:pt x="7160" y="21072"/>
                      <a:pt x="7812" y="20601"/>
                      <a:pt x="8518" y="19896"/>
                    </a:cubicBezTo>
                    <a:cubicBezTo>
                      <a:pt x="9187" y="19228"/>
                      <a:pt x="9777" y="17868"/>
                      <a:pt x="10443" y="17554"/>
                    </a:cubicBezTo>
                    <a:cubicBezTo>
                      <a:pt x="10443" y="17554"/>
                      <a:pt x="11156" y="17533"/>
                      <a:pt x="11593" y="17470"/>
                    </a:cubicBezTo>
                    <a:cubicBezTo>
                      <a:pt x="11652" y="17461"/>
                      <a:pt x="11706" y="17452"/>
                      <a:pt x="11753" y="17442"/>
                    </a:cubicBezTo>
                    <a:cubicBezTo>
                      <a:pt x="14352" y="16881"/>
                      <a:pt x="17091" y="15283"/>
                      <a:pt x="18532" y="12869"/>
                    </a:cubicBezTo>
                    <a:cubicBezTo>
                      <a:pt x="18852" y="12333"/>
                      <a:pt x="19093" y="11731"/>
                      <a:pt x="19261" y="11095"/>
                    </a:cubicBezTo>
                    <a:cubicBezTo>
                      <a:pt x="19885" y="8739"/>
                      <a:pt x="19496" y="5908"/>
                      <a:pt x="18301" y="4168"/>
                    </a:cubicBezTo>
                    <a:close/>
                    <a:moveTo>
                      <a:pt x="18301" y="4168"/>
                    </a:moveTo>
                  </a:path>
                </a:pathLst>
              </a:custGeom>
              <a:solidFill>
                <a:schemeClr val="bg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sz="1600"/>
              </a:p>
            </p:txBody>
          </p:sp>
        </p:grpSp>
      </p:grpSp>
      <p:grpSp>
        <p:nvGrpSpPr>
          <p:cNvPr id="6" name="Group 5"/>
          <p:cNvGrpSpPr/>
          <p:nvPr/>
        </p:nvGrpSpPr>
        <p:grpSpPr>
          <a:xfrm>
            <a:off x="2199628" y="1458710"/>
            <a:ext cx="1997982" cy="1997982"/>
            <a:chOff x="675628" y="1458710"/>
            <a:chExt cx="1997982" cy="1997982"/>
          </a:xfrm>
        </p:grpSpPr>
        <p:sp>
          <p:nvSpPr>
            <p:cNvPr id="33" name="Rectangle 32"/>
            <p:cNvSpPr/>
            <p:nvPr/>
          </p:nvSpPr>
          <p:spPr>
            <a:xfrm>
              <a:off x="675628" y="1458710"/>
              <a:ext cx="1997982" cy="1997982"/>
            </a:xfrm>
            <a:prstGeom prst="ellipse">
              <a:avLst/>
            </a:prstGeom>
            <a:solidFill>
              <a:schemeClr val="accent1"/>
            </a:solidFill>
            <a:ln w="76200">
              <a:noFill/>
            </a:ln>
            <a:effectLst/>
          </p:spPr>
          <p:style>
            <a:lnRef idx="1">
              <a:schemeClr val="accent1"/>
            </a:lnRef>
            <a:fillRef idx="3">
              <a:schemeClr val="accent1"/>
            </a:fillRef>
            <a:effectRef idx="2">
              <a:schemeClr val="accent1"/>
            </a:effectRef>
            <a:fontRef idx="minor">
              <a:schemeClr val="lt1"/>
            </a:fontRef>
          </p:style>
          <p:txBody>
            <a:bodyPr rtlCol="0" anchor="ctr"/>
            <a:lstStyle/>
            <a:p>
              <a:endParaRPr lang="en-US"/>
            </a:p>
          </p:txBody>
        </p:sp>
        <p:grpSp>
          <p:nvGrpSpPr>
            <p:cNvPr id="65" name="Group 64"/>
            <p:cNvGrpSpPr>
              <a:grpSpLocks noChangeAspect="1"/>
            </p:cNvGrpSpPr>
            <p:nvPr/>
          </p:nvGrpSpPr>
          <p:grpSpPr>
            <a:xfrm>
              <a:off x="1306519" y="1865810"/>
              <a:ext cx="736226" cy="1056008"/>
              <a:chOff x="3530099" y="2556975"/>
              <a:chExt cx="280014" cy="401640"/>
            </a:xfrm>
          </p:grpSpPr>
          <p:sp>
            <p:nvSpPr>
              <p:cNvPr id="66" name="AutoShape 258"/>
              <p:cNvSpPr>
                <a:spLocks/>
              </p:cNvSpPr>
              <p:nvPr/>
            </p:nvSpPr>
            <p:spPr bwMode="auto">
              <a:xfrm>
                <a:off x="3630703" y="2663167"/>
                <a:ext cx="179410" cy="295448"/>
              </a:xfrm>
              <a:custGeom>
                <a:avLst/>
                <a:gdLst/>
                <a:ahLst/>
                <a:cxnLst/>
                <a:rect l="0" t="0" r="r" b="b"/>
                <a:pathLst>
                  <a:path w="21600" h="21600">
                    <a:moveTo>
                      <a:pt x="11846" y="21600"/>
                    </a:moveTo>
                    <a:cubicBezTo>
                      <a:pt x="10035" y="19108"/>
                      <a:pt x="8224" y="16616"/>
                      <a:pt x="6364" y="14058"/>
                    </a:cubicBezTo>
                    <a:cubicBezTo>
                      <a:pt x="4222" y="15320"/>
                      <a:pt x="2153" y="16540"/>
                      <a:pt x="0" y="17810"/>
                    </a:cubicBezTo>
                    <a:cubicBezTo>
                      <a:pt x="0" y="11855"/>
                      <a:pt x="0" y="5972"/>
                      <a:pt x="0" y="0"/>
                    </a:cubicBezTo>
                    <a:cubicBezTo>
                      <a:pt x="7206" y="4029"/>
                      <a:pt x="14333" y="8015"/>
                      <a:pt x="21600" y="12079"/>
                    </a:cubicBezTo>
                    <a:cubicBezTo>
                      <a:pt x="18544" y="12182"/>
                      <a:pt x="15655" y="12280"/>
                      <a:pt x="12645" y="12382"/>
                    </a:cubicBezTo>
                    <a:cubicBezTo>
                      <a:pt x="14479" y="14898"/>
                      <a:pt x="16291" y="17382"/>
                      <a:pt x="18131" y="19906"/>
                    </a:cubicBezTo>
                    <a:cubicBezTo>
                      <a:pt x="16937" y="20226"/>
                      <a:pt x="15784" y="20530"/>
                      <a:pt x="14639" y="20845"/>
                    </a:cubicBezTo>
                    <a:cubicBezTo>
                      <a:pt x="13749" y="21090"/>
                      <a:pt x="12869" y="21348"/>
                      <a:pt x="11984" y="21600"/>
                    </a:cubicBezTo>
                    <a:cubicBezTo>
                      <a:pt x="11938" y="21600"/>
                      <a:pt x="11892" y="21600"/>
                      <a:pt x="11846" y="21600"/>
                    </a:cubicBezTo>
                    <a:close/>
                    <a:moveTo>
                      <a:pt x="11846" y="21600"/>
                    </a:moveTo>
                  </a:path>
                </a:pathLst>
              </a:custGeom>
              <a:solidFill>
                <a:schemeClr val="bg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sp>
            <p:nvSpPr>
              <p:cNvPr id="67" name="AutoShape 260"/>
              <p:cNvSpPr>
                <a:spLocks/>
              </p:cNvSpPr>
              <p:nvPr/>
            </p:nvSpPr>
            <p:spPr bwMode="auto">
              <a:xfrm>
                <a:off x="3530099" y="2556975"/>
                <a:ext cx="188283" cy="184090"/>
              </a:xfrm>
              <a:custGeom>
                <a:avLst/>
                <a:gdLst/>
                <a:ahLst/>
                <a:cxnLst/>
                <a:rect l="0" t="0" r="r" b="b"/>
                <a:pathLst>
                  <a:path w="20117" h="20551">
                    <a:moveTo>
                      <a:pt x="18755" y="15678"/>
                    </a:moveTo>
                    <a:cubicBezTo>
                      <a:pt x="16878" y="13863"/>
                      <a:pt x="15064" y="12105"/>
                      <a:pt x="13244" y="10352"/>
                    </a:cubicBezTo>
                    <a:cubicBezTo>
                      <a:pt x="11451" y="8626"/>
                      <a:pt x="9652" y="6907"/>
                      <a:pt x="7719" y="5054"/>
                    </a:cubicBezTo>
                    <a:cubicBezTo>
                      <a:pt x="7719" y="10322"/>
                      <a:pt x="7719" y="15434"/>
                      <a:pt x="7719" y="20551"/>
                    </a:cubicBezTo>
                    <a:cubicBezTo>
                      <a:pt x="4445" y="20359"/>
                      <a:pt x="983" y="16572"/>
                      <a:pt x="182" y="12423"/>
                    </a:cubicBezTo>
                    <a:cubicBezTo>
                      <a:pt x="-677" y="7973"/>
                      <a:pt x="1577" y="3233"/>
                      <a:pt x="5545" y="1147"/>
                    </a:cubicBezTo>
                    <a:cubicBezTo>
                      <a:pt x="9722" y="-1049"/>
                      <a:pt x="14569" y="-36"/>
                      <a:pt x="17749" y="3699"/>
                    </a:cubicBezTo>
                    <a:cubicBezTo>
                      <a:pt x="20442" y="6861"/>
                      <a:pt x="20923" y="12200"/>
                      <a:pt x="18755" y="15678"/>
                    </a:cubicBezTo>
                    <a:close/>
                    <a:moveTo>
                      <a:pt x="18755" y="15678"/>
                    </a:moveTo>
                  </a:path>
                </a:pathLst>
              </a:custGeom>
              <a:solidFill>
                <a:schemeClr val="bg1"/>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grpSp>
      </p:grpSp>
    </p:spTree>
    <p:extLst>
      <p:ext uri="{BB962C8B-B14F-4D97-AF65-F5344CB8AC3E}">
        <p14:creationId xmlns:p14="http://schemas.microsoft.com/office/powerpoint/2010/main" val="301948998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bject, clock&#10;&#10;Description automatically generated">
            <a:extLst>
              <a:ext uri="{FF2B5EF4-FFF2-40B4-BE49-F238E27FC236}">
                <a16:creationId xmlns:a16="http://schemas.microsoft.com/office/drawing/2014/main" id="{0F9783B8-B7DD-4B1F-989B-0C2C80DC3EB9}"/>
              </a:ext>
            </a:extLst>
          </p:cNvPr>
          <p:cNvPicPr>
            <a:picLocks noChangeAspect="1"/>
          </p:cNvPicPr>
          <p:nvPr/>
        </p:nvPicPr>
        <p:blipFill>
          <a:blip r:embed="rId2">
            <a:duotone>
              <a:prstClr val="black"/>
              <a:schemeClr val="accent1">
                <a:tint val="45000"/>
                <a:satMod val="400000"/>
              </a:schemeClr>
            </a:duotone>
          </a:blip>
          <a:stretch>
            <a:fillRect/>
          </a:stretch>
        </p:blipFill>
        <p:spPr>
          <a:xfrm>
            <a:off x="0" y="0"/>
            <a:ext cx="12191999" cy="6858000"/>
          </a:xfrm>
          <a:prstGeom prst="rect">
            <a:avLst/>
          </a:prstGeom>
        </p:spPr>
      </p:pic>
      <p:pic>
        <p:nvPicPr>
          <p:cNvPr id="9" name="Picture 8" descr="A close up of a logo&#10;&#10;Description automatically generated">
            <a:extLst>
              <a:ext uri="{FF2B5EF4-FFF2-40B4-BE49-F238E27FC236}">
                <a16:creationId xmlns:a16="http://schemas.microsoft.com/office/drawing/2014/main" id="{E8D56B6B-8FBC-4310-9D2C-F2250D4DB406}"/>
              </a:ext>
            </a:extLst>
          </p:cNvPr>
          <p:cNvPicPr>
            <a:picLocks noChangeAspect="1"/>
          </p:cNvPicPr>
          <p:nvPr/>
        </p:nvPicPr>
        <p:blipFill rotWithShape="1">
          <a:blip r:embed="rId3"/>
          <a:srcRect b="57036"/>
          <a:stretch/>
        </p:blipFill>
        <p:spPr>
          <a:xfrm>
            <a:off x="7376" y="0"/>
            <a:ext cx="12191999" cy="2946474"/>
          </a:xfrm>
          <a:prstGeom prst="rect">
            <a:avLst/>
          </a:prstGeom>
        </p:spPr>
      </p:pic>
      <p:sp>
        <p:nvSpPr>
          <p:cNvPr id="4" name="Title 3">
            <a:extLst>
              <a:ext uri="{FF2B5EF4-FFF2-40B4-BE49-F238E27FC236}">
                <a16:creationId xmlns:a16="http://schemas.microsoft.com/office/drawing/2014/main" id="{A5192943-1B1A-4E18-B93C-FB2BB8DFED71}"/>
              </a:ext>
            </a:extLst>
          </p:cNvPr>
          <p:cNvSpPr>
            <a:spLocks noGrp="1"/>
          </p:cNvSpPr>
          <p:nvPr>
            <p:ph type="title"/>
          </p:nvPr>
        </p:nvSpPr>
        <p:spPr>
          <a:xfrm>
            <a:off x="531628" y="3585882"/>
            <a:ext cx="7117099" cy="909918"/>
          </a:xfrm>
        </p:spPr>
        <p:txBody>
          <a:bodyPr/>
          <a:lstStyle/>
          <a:p>
            <a:r>
              <a:rPr lang="en-US">
                <a:ea typeface="Tahoma"/>
                <a:cs typeface="Tahoma"/>
              </a:rPr>
              <a:t>Discussion: </a:t>
            </a:r>
            <a:br>
              <a:rPr lang="en-US">
                <a:ea typeface="Tahoma"/>
                <a:cs typeface="Tahoma"/>
              </a:rPr>
            </a:br>
            <a:endParaRPr lang="en-US" sz="3200">
              <a:solidFill>
                <a:schemeClr val="accent2"/>
              </a:solidFill>
            </a:endParaRPr>
          </a:p>
        </p:txBody>
      </p:sp>
      <p:sp>
        <p:nvSpPr>
          <p:cNvPr id="5" name="Text Placeholder 4">
            <a:extLst>
              <a:ext uri="{FF2B5EF4-FFF2-40B4-BE49-F238E27FC236}">
                <a16:creationId xmlns:a16="http://schemas.microsoft.com/office/drawing/2014/main" id="{B0E6AA76-0306-4804-A6F3-96C00745323F}"/>
              </a:ext>
            </a:extLst>
          </p:cNvPr>
          <p:cNvSpPr>
            <a:spLocks noGrp="1"/>
          </p:cNvSpPr>
          <p:nvPr>
            <p:ph type="body" sz="quarter" idx="21"/>
          </p:nvPr>
        </p:nvSpPr>
        <p:spPr>
          <a:xfrm>
            <a:off x="596768" y="4465656"/>
            <a:ext cx="6175338" cy="1211244"/>
          </a:xfrm>
        </p:spPr>
        <p:txBody>
          <a:bodyPr vert="horz" lIns="91440" tIns="45720" rIns="91440" bIns="45720" rtlCol="0" anchor="t">
            <a:noAutofit/>
          </a:bodyPr>
          <a:lstStyle/>
          <a:p>
            <a:pPr marL="0" indent="0">
              <a:buNone/>
            </a:pPr>
            <a:r>
              <a:rPr lang="en-US" sz="2200" b="1" dirty="0">
                <a:solidFill>
                  <a:srgbClr val="A50063"/>
                </a:solidFill>
                <a:ea typeface="Tahoma"/>
                <a:cs typeface="Tahoma"/>
              </a:rPr>
              <a:t>Enter your questions/comments into the chat box </a:t>
            </a:r>
          </a:p>
          <a:p>
            <a:pPr marL="0" indent="0">
              <a:buNone/>
            </a:pPr>
            <a:endParaRPr lang="en-US" sz="2200" b="1" dirty="0">
              <a:solidFill>
                <a:srgbClr val="A50063"/>
              </a:solidFill>
              <a:ea typeface="Tahoma"/>
              <a:cs typeface="Tahoma"/>
            </a:endParaRPr>
          </a:p>
          <a:p>
            <a:pPr marL="0" indent="0">
              <a:buNone/>
            </a:pPr>
            <a:r>
              <a:rPr lang="en-US" sz="2200" b="1" dirty="0">
                <a:solidFill>
                  <a:srgbClr val="A50063"/>
                </a:solidFill>
                <a:ea typeface="Tahoma"/>
                <a:cs typeface="Tahoma"/>
              </a:rPr>
              <a:t>Or, raise your hand.</a:t>
            </a:r>
          </a:p>
          <a:p>
            <a:pPr marL="0" indent="0">
              <a:buNone/>
            </a:pPr>
            <a:endParaRPr lang="en-US" dirty="0"/>
          </a:p>
          <a:p>
            <a:pPr marL="0" indent="0">
              <a:buNone/>
            </a:pPr>
            <a:endParaRPr lang="en-US" dirty="0"/>
          </a:p>
        </p:txBody>
      </p:sp>
      <p:sp>
        <p:nvSpPr>
          <p:cNvPr id="2" name="Footer Placeholder 1">
            <a:extLst>
              <a:ext uri="{FF2B5EF4-FFF2-40B4-BE49-F238E27FC236}">
                <a16:creationId xmlns:a16="http://schemas.microsoft.com/office/drawing/2014/main" id="{F2B560A6-C808-4BA8-9852-A74ECD7E7C54}"/>
              </a:ext>
            </a:extLst>
          </p:cNvPr>
          <p:cNvSpPr>
            <a:spLocks noGrp="1"/>
          </p:cNvSpPr>
          <p:nvPr>
            <p:ph type="ftr" sz="quarter" idx="4294967295"/>
          </p:nvPr>
        </p:nvSpPr>
        <p:spPr>
          <a:xfrm>
            <a:off x="4984749" y="6356350"/>
            <a:ext cx="2374900" cy="365125"/>
          </a:xfrm>
        </p:spPr>
        <p:txBody>
          <a:bodyPr/>
          <a:lstStyle/>
          <a:p>
            <a:r>
              <a:rPr lang="en-US"/>
              <a:t>www.nachc.org</a:t>
            </a:r>
          </a:p>
        </p:txBody>
      </p:sp>
      <p:sp>
        <p:nvSpPr>
          <p:cNvPr id="3" name="Slide Number Placeholder 2">
            <a:extLst>
              <a:ext uri="{FF2B5EF4-FFF2-40B4-BE49-F238E27FC236}">
                <a16:creationId xmlns:a16="http://schemas.microsoft.com/office/drawing/2014/main" id="{242FF2FE-CDA3-418C-9463-6A4CCE4FB3FD}"/>
              </a:ext>
            </a:extLst>
          </p:cNvPr>
          <p:cNvSpPr>
            <a:spLocks noGrp="1"/>
          </p:cNvSpPr>
          <p:nvPr>
            <p:ph type="sldNum" sz="quarter" idx="4294967295"/>
          </p:nvPr>
        </p:nvSpPr>
        <p:spPr>
          <a:xfrm>
            <a:off x="9448800" y="6356350"/>
            <a:ext cx="2743200" cy="365125"/>
          </a:xfrm>
        </p:spPr>
        <p:txBody>
          <a:bodyPr/>
          <a:lstStyle/>
          <a:p>
            <a:r>
              <a:rPr lang="en-US">
                <a:solidFill>
                  <a:schemeClr val="accent1"/>
                </a:solidFill>
              </a:rPr>
              <a:t>|</a:t>
            </a:r>
            <a:r>
              <a:rPr lang="en-US"/>
              <a:t> </a:t>
            </a:r>
            <a:fld id="{E1AB07C4-F4AD-C942-BAEA-67B4CA5A8891}" type="slidenum">
              <a:rPr lang="en-US" smtClean="0">
                <a:solidFill>
                  <a:schemeClr val="tx2"/>
                </a:solidFill>
              </a:rPr>
              <a:pPr/>
              <a:t>21</a:t>
            </a:fld>
            <a:endParaRPr lang="en-US">
              <a:solidFill>
                <a:schemeClr val="tx2"/>
              </a:solidFill>
            </a:endParaRPr>
          </a:p>
        </p:txBody>
      </p:sp>
    </p:spTree>
    <p:extLst>
      <p:ext uri="{BB962C8B-B14F-4D97-AF65-F5344CB8AC3E}">
        <p14:creationId xmlns:p14="http://schemas.microsoft.com/office/powerpoint/2010/main" val="2519316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7282F37-7D44-4656-B2E9-04C349AF3E04}"/>
              </a:ext>
            </a:extLst>
          </p:cNvPr>
          <p:cNvSpPr txBox="1">
            <a:spLocks/>
          </p:cNvSpPr>
          <p:nvPr/>
        </p:nvSpPr>
        <p:spPr>
          <a:xfrm>
            <a:off x="164884" y="1743852"/>
            <a:ext cx="5830746" cy="3363175"/>
          </a:xfrm>
          <a:prstGeom prst="rect">
            <a:avLst/>
          </a:prstGeom>
        </p:spPr>
        <p:txBody>
          <a:bodyPr vert="horz" lIns="91440" tIns="45720" rIns="91440" bIns="45720" rtlCol="0">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marR="0" lvl="0" indent="0" algn="l" defTabSz="457200" rtl="0" eaLnBrk="1" fontAlgn="auto" latinLnBrk="0" hangingPunct="1">
              <a:lnSpc>
                <a:spcPct val="100000"/>
              </a:lnSpc>
              <a:spcBef>
                <a:spcPts val="0"/>
              </a:spcBef>
              <a:spcAft>
                <a:spcPts val="0"/>
              </a:spcAft>
              <a:buClr>
                <a:srgbClr val="A53010"/>
              </a:buClr>
              <a:buSzTx/>
              <a:buFont typeface="Wingdings 3" charset="2"/>
              <a:buNone/>
              <a:tabLst/>
              <a:defRPr/>
            </a:pPr>
            <a:r>
              <a:rPr kumimoji="0" lang="en" sz="2400" b="1" i="0" u="none" strike="noStrike" kern="1200" cap="none" spc="0" normalizeH="0" baseline="0" noProof="0" dirty="0">
                <a:ln>
                  <a:noFill/>
                </a:ln>
                <a:solidFill>
                  <a:srgbClr val="007CA4"/>
                </a:solidFill>
                <a:effectLst/>
                <a:uLnTx/>
                <a:uFillTx/>
                <a:latin typeface="Calibri" panose="020F0502020204030204" pitchFamily="34" charset="0"/>
                <a:cs typeface="Calibri" panose="020F0502020204030204" pitchFamily="34" charset="0"/>
              </a:rPr>
              <a:t>FOR MORE INFORMATION</a:t>
            </a:r>
            <a:r>
              <a:rPr kumimoji="0" lang="en" sz="2400" b="1" i="0" u="none" strike="noStrike" kern="1200" cap="none" spc="0" normalizeH="0" noProof="0" dirty="0">
                <a:ln>
                  <a:noFill/>
                </a:ln>
                <a:solidFill>
                  <a:srgbClr val="007CA4"/>
                </a:solidFill>
                <a:effectLst/>
                <a:uLnTx/>
                <a:uFillTx/>
                <a:latin typeface="Calibri" panose="020F0502020204030204" pitchFamily="34" charset="0"/>
                <a:cs typeface="Calibri" panose="020F0502020204030204" pitchFamily="34" charset="0"/>
              </a:rPr>
              <a:t> </a:t>
            </a:r>
            <a:r>
              <a:rPr kumimoji="0" lang="en" sz="2400" b="1" i="0" u="none" strike="noStrike" kern="1200" cap="none" spc="0" normalizeH="0" baseline="0" noProof="0" dirty="0">
                <a:ln>
                  <a:noFill/>
                </a:ln>
                <a:solidFill>
                  <a:srgbClr val="007CA4"/>
                </a:solidFill>
                <a:effectLst/>
                <a:uLnTx/>
                <a:uFillTx/>
                <a:latin typeface="Calibri" panose="020F0502020204030204" pitchFamily="34" charset="0"/>
                <a:cs typeface="Calibri" panose="020F0502020204030204" pitchFamily="34" charset="0"/>
              </a:rPr>
              <a:t>CONTACT:</a:t>
            </a:r>
          </a:p>
          <a:p>
            <a:pPr marL="457200" marR="0" lvl="0" indent="0" algn="l" defTabSz="457200" rtl="0" eaLnBrk="1" fontAlgn="auto" latinLnBrk="0" hangingPunct="1">
              <a:lnSpc>
                <a:spcPct val="100000"/>
              </a:lnSpc>
              <a:spcBef>
                <a:spcPts val="0"/>
              </a:spcBef>
              <a:spcAft>
                <a:spcPts val="0"/>
              </a:spcAft>
              <a:buClr>
                <a:srgbClr val="A53010"/>
              </a:buClr>
              <a:buSzTx/>
              <a:buFont typeface="Wingdings 3" charset="2"/>
              <a:buNone/>
              <a:tabLst/>
              <a:defRPr/>
            </a:pPr>
            <a:endParaRPr kumimoji="0" lang="en" sz="1000" b="1"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a:p>
            <a:pPr marL="457200" marR="0" lvl="0" indent="0" algn="l" defTabSz="457200" rtl="0" eaLnBrk="1" fontAlgn="auto" latinLnBrk="0" hangingPunct="1">
              <a:lnSpc>
                <a:spcPct val="100000"/>
              </a:lnSpc>
              <a:spcBef>
                <a:spcPts val="0"/>
              </a:spcBef>
              <a:spcAft>
                <a:spcPts val="0"/>
              </a:spcAft>
              <a:buClr>
                <a:srgbClr val="A53010"/>
              </a:buClr>
              <a:buSzTx/>
              <a:buFont typeface="Wingdings 3" charset="2"/>
              <a:buNone/>
              <a:tabLst/>
              <a:defRPr/>
            </a:pPr>
            <a:endParaRPr kumimoji="0" lang="en" sz="2400" b="1"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endParaRPr>
          </a:p>
          <a:p>
            <a:pPr marL="457200" marR="0" lvl="0" indent="0" algn="l" defTabSz="457200" rtl="0" eaLnBrk="1" fontAlgn="auto" latinLnBrk="0" hangingPunct="1">
              <a:lnSpc>
                <a:spcPct val="100000"/>
              </a:lnSpc>
              <a:spcBef>
                <a:spcPts val="0"/>
              </a:spcBef>
              <a:spcAft>
                <a:spcPts val="0"/>
              </a:spcAft>
              <a:buClr>
                <a:srgbClr val="A53010"/>
              </a:buClr>
              <a:buSzTx/>
              <a:buFont typeface="Wingdings 3" charset="2"/>
              <a:buNone/>
              <a:tabLst/>
              <a:defRPr/>
            </a:pPr>
            <a:r>
              <a:rPr kumimoji="0" lang="en-US" sz="2400" b="1"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Luke Ertle</a:t>
            </a:r>
            <a:endParaRPr lang="en" sz="2400" b="1" dirty="0">
              <a:solidFill>
                <a:schemeClr val="tx1"/>
              </a:solidFill>
              <a:latin typeface="Calibri" panose="020F0502020204030204" pitchFamily="34" charset="0"/>
              <a:cs typeface="Calibri" panose="020F0502020204030204" pitchFamily="34" charset="0"/>
            </a:endParaRPr>
          </a:p>
          <a:p>
            <a:pPr marL="457200" marR="0" lvl="0" indent="0" algn="l" defTabSz="457200" rtl="0" eaLnBrk="1" fontAlgn="auto" latinLnBrk="0" hangingPunct="1">
              <a:lnSpc>
                <a:spcPct val="100000"/>
              </a:lnSpc>
              <a:spcBef>
                <a:spcPts val="0"/>
              </a:spcBef>
              <a:spcAft>
                <a:spcPts val="0"/>
              </a:spcAft>
              <a:buClr>
                <a:srgbClr val="A53010"/>
              </a:buClr>
              <a:buSzTx/>
              <a:buFont typeface="Wingdings 3" charset="2"/>
              <a:buNone/>
              <a:tabLst/>
              <a:defRPr/>
            </a:pPr>
            <a:r>
              <a:rPr kumimoji="0" lang="en-US" sz="2400" b="1"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Program Manager</a:t>
            </a:r>
            <a:r>
              <a:rPr kumimoji="0" lang="en" sz="2400" b="1"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a:t>
            </a:r>
            <a:r>
              <a:rPr kumimoji="0" lang="en" sz="2400" b="1" i="0" u="none" strike="noStrike" kern="1200" cap="none" spc="0" normalizeH="0" noProof="0" dirty="0">
                <a:ln>
                  <a:noFill/>
                </a:ln>
                <a:solidFill>
                  <a:schemeClr val="tx1"/>
                </a:solidFill>
                <a:effectLst/>
                <a:uLnTx/>
                <a:uFillTx/>
                <a:latin typeface="Calibri" panose="020F0502020204030204" pitchFamily="34" charset="0"/>
                <a:cs typeface="Calibri" panose="020F0502020204030204" pitchFamily="34" charset="0"/>
              </a:rPr>
              <a:t> Quality Center</a:t>
            </a:r>
            <a:r>
              <a:rPr lang="en" sz="1000" b="1" dirty="0">
                <a:solidFill>
                  <a:schemeClr val="tx1"/>
                </a:solidFill>
                <a:latin typeface="Calibri" panose="020F0502020204030204" pitchFamily="34" charset="0"/>
                <a:cs typeface="Calibri" panose="020F0502020204030204" pitchFamily="34" charset="0"/>
              </a:rPr>
              <a:t> </a:t>
            </a:r>
          </a:p>
          <a:p>
            <a:pPr marL="457200" marR="0" lvl="0" indent="0" algn="l" defTabSz="457200" rtl="0" eaLnBrk="1" fontAlgn="auto" latinLnBrk="0" hangingPunct="1">
              <a:lnSpc>
                <a:spcPct val="100000"/>
              </a:lnSpc>
              <a:spcBef>
                <a:spcPts val="0"/>
              </a:spcBef>
              <a:spcAft>
                <a:spcPts val="0"/>
              </a:spcAft>
              <a:buClr>
                <a:srgbClr val="A53010"/>
              </a:buClr>
              <a:buSzTx/>
              <a:buFont typeface="Wingdings 3" charset="2"/>
              <a:buNone/>
              <a:tabLst/>
              <a:defRPr/>
            </a:pPr>
            <a:r>
              <a:rPr kumimoji="0" lang="en-US" sz="24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National Association of Community Health Centers</a:t>
            </a:r>
          </a:p>
          <a:p>
            <a:pPr marL="457200" marR="0" lvl="0" indent="0" algn="l" defTabSz="457200" rtl="0" eaLnBrk="1" fontAlgn="auto" latinLnBrk="0" hangingPunct="1">
              <a:lnSpc>
                <a:spcPct val="100000"/>
              </a:lnSpc>
              <a:spcBef>
                <a:spcPts val="0"/>
              </a:spcBef>
              <a:spcAft>
                <a:spcPts val="0"/>
              </a:spcAft>
              <a:buClr>
                <a:srgbClr val="A53010"/>
              </a:buClr>
              <a:buSzTx/>
              <a:buFont typeface="Wingdings 3" charset="2"/>
              <a:buNone/>
              <a:tabLst/>
              <a:defRPr/>
            </a:pPr>
            <a:r>
              <a:rPr kumimoji="0" lang="en-US" sz="2400" b="0" i="0" u="none" strike="noStrike" kern="1200" cap="none" spc="0" normalizeH="0" baseline="0" noProof="0" dirty="0" err="1">
                <a:ln>
                  <a:noFill/>
                </a:ln>
                <a:solidFill>
                  <a:schemeClr val="tx1"/>
                </a:solidFill>
                <a:effectLst/>
                <a:uLnTx/>
                <a:uFillTx/>
                <a:latin typeface="Calibri" panose="020F0502020204030204" pitchFamily="34" charset="0"/>
                <a:cs typeface="Calibri" panose="020F0502020204030204" pitchFamily="34" charset="0"/>
                <a:hlinkClick r:id="rId2"/>
              </a:rPr>
              <a:t>lertle@nach</a:t>
            </a:r>
            <a:r>
              <a:rPr lang="en-US" sz="2400" dirty="0">
                <a:latin typeface="Calibri" panose="020F0502020204030204" pitchFamily="34" charset="0"/>
                <a:cs typeface="Calibri" panose="020F0502020204030204" pitchFamily="34" charset="0"/>
                <a:hlinkClick r:id="rId2"/>
              </a:rPr>
              <a:t>c.org</a:t>
            </a:r>
            <a:r>
              <a:rPr lang="en-US" sz="2400" dirty="0">
                <a:latin typeface="Calibri" panose="020F0502020204030204" pitchFamily="34" charset="0"/>
                <a:cs typeface="Calibri" panose="020F0502020204030204" pitchFamily="34" charset="0"/>
              </a:rPr>
              <a:t> </a:t>
            </a:r>
            <a:endParaRPr kumimoji="0" lang="en" sz="2400" b="0" i="0" u="none" strike="noStrike" kern="1200" cap="none" spc="0" normalizeH="0" noProof="0" dirty="0">
              <a:ln>
                <a:noFill/>
              </a:ln>
              <a:solidFill>
                <a:schemeClr val="tx1"/>
              </a:solidFill>
              <a:effectLst/>
              <a:uLnTx/>
              <a:uFillTx/>
              <a:latin typeface="Calibri" panose="020F0502020204030204" pitchFamily="34" charset="0"/>
              <a:cs typeface="Calibri" panose="020F0502020204030204" pitchFamily="34" charset="0"/>
            </a:endParaRPr>
          </a:p>
          <a:p>
            <a:pPr marL="457200" indent="0">
              <a:spcBef>
                <a:spcPts val="0"/>
              </a:spcBef>
              <a:buClr>
                <a:srgbClr val="A53010"/>
              </a:buClr>
              <a:buNone/>
              <a:defRPr/>
            </a:pPr>
            <a:r>
              <a:rPr lang="en-US" sz="2400" dirty="0">
                <a:solidFill>
                  <a:schemeClr val="tx1"/>
                </a:solidFill>
                <a:latin typeface="Calibri" panose="020F0502020204030204" pitchFamily="34" charset="0"/>
                <a:cs typeface="Calibri" panose="020F0502020204030204" pitchFamily="34" charset="0"/>
                <a:hlinkClick r:id="rId3"/>
              </a:rPr>
              <a:t>qualitycenter@nachc.org</a:t>
            </a:r>
            <a:r>
              <a:rPr lang="en-US" sz="2400" dirty="0">
                <a:solidFill>
                  <a:schemeClr val="tx1"/>
                </a:solidFill>
                <a:latin typeface="Calibri" panose="020F0502020204030204" pitchFamily="34" charset="0"/>
                <a:cs typeface="Calibri" panose="020F0502020204030204" pitchFamily="34" charset="0"/>
              </a:rPr>
              <a:t> </a:t>
            </a:r>
            <a:endParaRPr lang="en" sz="2400" dirty="0">
              <a:solidFill>
                <a:schemeClr val="tx1"/>
              </a:solidFill>
              <a:latin typeface="Calibri" panose="020F0502020204030204" pitchFamily="34" charset="0"/>
              <a:cs typeface="Calibri" panose="020F0502020204030204" pitchFamily="34" charset="0"/>
            </a:endParaRPr>
          </a:p>
          <a:p>
            <a:pPr marL="457200" marR="0" lvl="0" indent="0" algn="l" defTabSz="457200" rtl="0" eaLnBrk="1" fontAlgn="auto" latinLnBrk="0" hangingPunct="1">
              <a:lnSpc>
                <a:spcPct val="100000"/>
              </a:lnSpc>
              <a:spcBef>
                <a:spcPts val="0"/>
              </a:spcBef>
              <a:spcAft>
                <a:spcPts val="0"/>
              </a:spcAft>
              <a:buClr>
                <a:srgbClr val="A53010"/>
              </a:buClr>
              <a:buSzTx/>
              <a:buFont typeface="Wingdings 3" charset="2"/>
              <a:buNone/>
              <a:tabLst/>
              <a:defRPr/>
            </a:pPr>
            <a:r>
              <a:rPr kumimoji="0" lang="en" sz="2400" b="0" i="0" u="none" strike="noStrike" kern="120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rPr>
              <a:t>301.347.0454</a:t>
            </a:r>
          </a:p>
          <a:p>
            <a:pPr marL="457200" marR="0" lvl="0" indent="0" algn="l" defTabSz="457200" rtl="0" eaLnBrk="1" fontAlgn="auto" latinLnBrk="0" hangingPunct="1">
              <a:lnSpc>
                <a:spcPct val="100000"/>
              </a:lnSpc>
              <a:spcBef>
                <a:spcPts val="0"/>
              </a:spcBef>
              <a:spcAft>
                <a:spcPts val="0"/>
              </a:spcAft>
              <a:buClr>
                <a:srgbClr val="A53010"/>
              </a:buClr>
              <a:buSzTx/>
              <a:buNone/>
              <a:tabLst/>
              <a:defRPr/>
            </a:pPr>
            <a:endParaRPr kumimoji="0" lang="en"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800100" marR="0" lvl="0" indent="-342900" algn="l" defTabSz="457200" rtl="0" eaLnBrk="1" fontAlgn="auto" latinLnBrk="0" hangingPunct="1">
              <a:lnSpc>
                <a:spcPct val="100000"/>
              </a:lnSpc>
              <a:spcBef>
                <a:spcPts val="0"/>
              </a:spcBef>
              <a:spcAft>
                <a:spcPts val="0"/>
              </a:spcAft>
              <a:buClr>
                <a:srgbClr val="A53010"/>
              </a:buClr>
              <a:buSzTx/>
              <a:buFont typeface="Wingdings 3" charset="2"/>
              <a:buChar char=""/>
              <a:tabLst/>
              <a:defRPr/>
            </a:pPr>
            <a:endParaRPr kumimoji="0" lang="en"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cs typeface="Calibri" panose="020F0502020204030204" pitchFamily="34" charset="0"/>
            </a:endParaRPr>
          </a:p>
        </p:txBody>
      </p:sp>
      <p:sp>
        <p:nvSpPr>
          <p:cNvPr id="4" name="Title 1">
            <a:extLst>
              <a:ext uri="{FF2B5EF4-FFF2-40B4-BE49-F238E27FC236}">
                <a16:creationId xmlns:a16="http://schemas.microsoft.com/office/drawing/2014/main" id="{3538CD71-2E42-4221-80A1-7A45BCB95BAB}"/>
              </a:ext>
            </a:extLst>
          </p:cNvPr>
          <p:cNvSpPr>
            <a:spLocks noGrp="1"/>
          </p:cNvSpPr>
          <p:nvPr>
            <p:ph type="title"/>
          </p:nvPr>
        </p:nvSpPr>
        <p:spPr>
          <a:xfrm>
            <a:off x="6385716" y="391815"/>
            <a:ext cx="5641400" cy="4875778"/>
          </a:xfrm>
        </p:spPr>
        <p:txBody>
          <a:bodyPr/>
          <a:lstStyle/>
          <a:p>
            <a:pPr algn="ctr"/>
            <a:r>
              <a:rPr lang="en-US" sz="4000" dirty="0">
                <a:solidFill>
                  <a:schemeClr val="bg1"/>
                </a:solidFill>
              </a:rPr>
              <a:t>Next Call: </a:t>
            </a:r>
            <a:br>
              <a:rPr lang="en-US" dirty="0">
                <a:solidFill>
                  <a:schemeClr val="bg1"/>
                </a:solidFill>
              </a:rPr>
            </a:br>
            <a:br>
              <a:rPr lang="en-US" dirty="0">
                <a:solidFill>
                  <a:schemeClr val="bg1"/>
                </a:solidFill>
              </a:rPr>
            </a:br>
            <a:r>
              <a:rPr lang="en-US" sz="3200" b="0" dirty="0">
                <a:solidFill>
                  <a:schemeClr val="bg1"/>
                </a:solidFill>
              </a:rPr>
              <a:t>April 2, 2020</a:t>
            </a:r>
            <a:br>
              <a:rPr lang="en-US" sz="3200" b="0" dirty="0">
                <a:solidFill>
                  <a:schemeClr val="bg1"/>
                </a:solidFill>
              </a:rPr>
            </a:br>
            <a:r>
              <a:rPr lang="en-US" sz="3200" b="0" dirty="0">
                <a:solidFill>
                  <a:schemeClr val="bg1"/>
                </a:solidFill>
              </a:rPr>
              <a:t>2:30 – 3:30 pm EST</a:t>
            </a:r>
            <a:br>
              <a:rPr lang="en-US" sz="3200" b="0" dirty="0">
                <a:solidFill>
                  <a:schemeClr val="bg1"/>
                </a:solidFill>
              </a:rPr>
            </a:br>
            <a:br>
              <a:rPr lang="en-US" sz="3200" b="0" dirty="0">
                <a:solidFill>
                  <a:schemeClr val="bg1"/>
                </a:solidFill>
              </a:rPr>
            </a:br>
            <a:endParaRPr lang="en-US" sz="3200" dirty="0">
              <a:solidFill>
                <a:schemeClr val="bg1"/>
              </a:solidFill>
            </a:endParaRPr>
          </a:p>
        </p:txBody>
      </p:sp>
      <p:sp>
        <p:nvSpPr>
          <p:cNvPr id="5" name="Title 1">
            <a:extLst>
              <a:ext uri="{FF2B5EF4-FFF2-40B4-BE49-F238E27FC236}">
                <a16:creationId xmlns:a16="http://schemas.microsoft.com/office/drawing/2014/main" id="{F74D9E91-65A9-47E2-9163-E02599AF02D1}"/>
              </a:ext>
            </a:extLst>
          </p:cNvPr>
          <p:cNvSpPr txBox="1">
            <a:spLocks/>
          </p:cNvSpPr>
          <p:nvPr/>
        </p:nvSpPr>
        <p:spPr>
          <a:xfrm>
            <a:off x="6385716" y="4319140"/>
            <a:ext cx="5641400" cy="4875778"/>
          </a:xfrm>
          <a:prstGeom prst="rect">
            <a:avLst/>
          </a:prstGeom>
        </p:spPr>
        <p:txBody>
          <a:bodyPr vert="horz" lIns="91440" tIns="45720" rIns="91440" bIns="45720" rtlCol="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sz="3200" b="0" dirty="0">
                <a:solidFill>
                  <a:schemeClr val="bg1"/>
                </a:solidFill>
              </a:rPr>
              <a:t>Concept Areas:</a:t>
            </a:r>
          </a:p>
          <a:p>
            <a:endParaRPr lang="en-US" sz="3200" b="0" dirty="0">
              <a:solidFill>
                <a:schemeClr val="bg1"/>
              </a:solidFill>
            </a:endParaRPr>
          </a:p>
          <a:p>
            <a:pPr marL="457200" indent="-457200">
              <a:buFont typeface="Arial" panose="020B0604020202020204" pitchFamily="34" charset="0"/>
              <a:buChar char="•"/>
            </a:pPr>
            <a:r>
              <a:rPr lang="en-US" sz="2400" b="0" dirty="0">
                <a:solidFill>
                  <a:schemeClr val="bg1"/>
                </a:solidFill>
              </a:rPr>
              <a:t>Team-based care and practice organization</a:t>
            </a:r>
          </a:p>
          <a:p>
            <a:pPr marL="457200" indent="-457200">
              <a:buFont typeface="Arial" panose="020B0604020202020204" pitchFamily="34" charset="0"/>
              <a:buChar char="•"/>
            </a:pPr>
            <a:r>
              <a:rPr lang="en-US" sz="2400" b="0" dirty="0">
                <a:solidFill>
                  <a:schemeClr val="bg1"/>
                </a:solidFill>
              </a:rPr>
              <a:t>Knowing and managing your patients</a:t>
            </a:r>
          </a:p>
          <a:p>
            <a:pPr marL="457200" indent="-457200">
              <a:buFont typeface="Arial" panose="020B0604020202020204" pitchFamily="34" charset="0"/>
              <a:buChar char="•"/>
            </a:pPr>
            <a:r>
              <a:rPr lang="en-US" sz="2400" b="0" dirty="0">
                <a:solidFill>
                  <a:schemeClr val="bg1"/>
                </a:solidFill>
              </a:rPr>
              <a:t>Patient-centered access and continuity</a:t>
            </a:r>
            <a:br>
              <a:rPr lang="en-US" sz="3200" b="0" dirty="0">
                <a:solidFill>
                  <a:schemeClr val="bg1"/>
                </a:solidFill>
              </a:rPr>
            </a:br>
            <a:endParaRPr lang="en-US" sz="3200" dirty="0">
              <a:solidFill>
                <a:schemeClr val="bg1"/>
              </a:solidFill>
            </a:endParaRPr>
          </a:p>
        </p:txBody>
      </p:sp>
      <p:sp>
        <p:nvSpPr>
          <p:cNvPr id="6" name="Title 1">
            <a:extLst>
              <a:ext uri="{FF2B5EF4-FFF2-40B4-BE49-F238E27FC236}">
                <a16:creationId xmlns:a16="http://schemas.microsoft.com/office/drawing/2014/main" id="{38588EE6-26B5-4B6D-90AF-7799CF58F279}"/>
              </a:ext>
            </a:extLst>
          </p:cNvPr>
          <p:cNvSpPr txBox="1">
            <a:spLocks/>
          </p:cNvSpPr>
          <p:nvPr/>
        </p:nvSpPr>
        <p:spPr>
          <a:xfrm>
            <a:off x="6385716" y="2840703"/>
            <a:ext cx="5641400" cy="4875778"/>
          </a:xfrm>
          <a:prstGeom prst="rect">
            <a:avLst/>
          </a:prstGeom>
        </p:spPr>
        <p:txBody>
          <a:bodyPr vert="horz" lIns="91440" tIns="45720" rIns="91440" bIns="45720" rtlCol="0" anchor="t">
            <a:noAutofit/>
          </a:bodyPr>
          <a:lstStyle>
            <a:lvl1pPr marL="0" marR="0" indent="0" algn="l" defTabSz="2438645" rtl="0" eaLnBrk="1" fontAlgn="auto" latinLnBrk="0" hangingPunct="1">
              <a:lnSpc>
                <a:spcPct val="85000"/>
              </a:lnSpc>
              <a:spcBef>
                <a:spcPct val="0"/>
              </a:spcBef>
              <a:spcAft>
                <a:spcPts val="0"/>
              </a:spcAft>
              <a:buClrTx/>
              <a:buSzTx/>
              <a:buFontTx/>
              <a:buNone/>
              <a:tabLst>
                <a:tab pos="3641907" algn="l"/>
              </a:tabLst>
              <a:defRPr lang="ru-RU" sz="4800" b="1" i="0" kern="1200" spc="0" baseline="0" dirty="0">
                <a:solidFill>
                  <a:schemeClr val="tx2"/>
                </a:solidFill>
                <a:latin typeface="+mj-lt"/>
                <a:ea typeface="Tahoma" charset="0"/>
                <a:cs typeface="Tahoma" charset="0"/>
              </a:defRPr>
            </a:lvl1pPr>
          </a:lstStyle>
          <a:p>
            <a:r>
              <a:rPr lang="en-US" sz="3200" b="0" dirty="0">
                <a:solidFill>
                  <a:schemeClr val="bg1"/>
                </a:solidFill>
              </a:rPr>
              <a:t>Pre-Reading:</a:t>
            </a:r>
          </a:p>
          <a:p>
            <a:endParaRPr lang="en-US" sz="3200" b="0" dirty="0">
              <a:solidFill>
                <a:schemeClr val="bg1"/>
              </a:solidFill>
            </a:endParaRPr>
          </a:p>
          <a:p>
            <a:pPr marL="457200" indent="-457200">
              <a:buFont typeface="Arial" panose="020B0604020202020204" pitchFamily="34" charset="0"/>
              <a:buChar char="•"/>
            </a:pPr>
            <a:r>
              <a:rPr lang="en-US" sz="3200" b="0" dirty="0">
                <a:solidFill>
                  <a:schemeClr val="bg1"/>
                </a:solidFill>
                <a:hlinkClick r:id="rId4"/>
              </a:rPr>
              <a:t>Standards &amp; Guidelines</a:t>
            </a:r>
            <a:endParaRPr lang="en-US" sz="3200" b="0" dirty="0">
              <a:solidFill>
                <a:schemeClr val="bg1"/>
              </a:solidFill>
            </a:endParaRPr>
          </a:p>
          <a:p>
            <a:endParaRPr lang="en-US" sz="3200" b="0" dirty="0">
              <a:solidFill>
                <a:schemeClr val="bg1"/>
              </a:solidFill>
            </a:endParaRPr>
          </a:p>
          <a:p>
            <a:br>
              <a:rPr lang="en-US" sz="3200" b="0" dirty="0">
                <a:solidFill>
                  <a:schemeClr val="bg1"/>
                </a:solidFill>
              </a:rPr>
            </a:br>
            <a:endParaRPr lang="en-US" sz="3200" dirty="0">
              <a:solidFill>
                <a:schemeClr val="bg1"/>
              </a:solidFill>
            </a:endParaRPr>
          </a:p>
        </p:txBody>
      </p:sp>
    </p:spTree>
    <p:extLst>
      <p:ext uri="{BB962C8B-B14F-4D97-AF65-F5344CB8AC3E}">
        <p14:creationId xmlns:p14="http://schemas.microsoft.com/office/powerpoint/2010/main" val="3261799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0DF80BA-25D0-47D4-921C-7C7817CD0552}"/>
              </a:ext>
            </a:extLst>
          </p:cNvPr>
          <p:cNvSpPr>
            <a:spLocks noGrp="1"/>
          </p:cNvSpPr>
          <p:nvPr>
            <p:ph type="ftr" sz="quarter" idx="11"/>
          </p:nvPr>
        </p:nvSpPr>
        <p:spPr/>
        <p:txBody>
          <a:bodyPr/>
          <a:lstStyle/>
          <a:p>
            <a:r>
              <a:rPr lang="en-US"/>
              <a:t>www.nachc.org</a:t>
            </a:r>
          </a:p>
        </p:txBody>
      </p:sp>
      <p:sp>
        <p:nvSpPr>
          <p:cNvPr id="3" name="Slide Number Placeholder 2">
            <a:extLst>
              <a:ext uri="{FF2B5EF4-FFF2-40B4-BE49-F238E27FC236}">
                <a16:creationId xmlns:a16="http://schemas.microsoft.com/office/drawing/2014/main" id="{2A26AE85-10A8-4D7F-867E-ADDAA8F8B134}"/>
              </a:ext>
            </a:extLst>
          </p:cNvPr>
          <p:cNvSpPr>
            <a:spLocks noGrp="1"/>
          </p:cNvSpPr>
          <p:nvPr>
            <p:ph type="sldNum" sz="quarter" idx="4"/>
          </p:nvPr>
        </p:nvSpPr>
        <p:spPr/>
        <p:txBody>
          <a:bodyPr/>
          <a:lstStyle/>
          <a:p>
            <a:r>
              <a:rPr lang="en-US">
                <a:solidFill>
                  <a:schemeClr val="accent1"/>
                </a:solidFill>
              </a:rPr>
              <a:t>|</a:t>
            </a:r>
            <a:r>
              <a:rPr lang="en-US"/>
              <a:t> </a:t>
            </a:r>
            <a:fld id="{E1AB07C4-F4AD-C942-BAEA-67B4CA5A8891}" type="slidenum">
              <a:rPr lang="en-US" smtClean="0">
                <a:solidFill>
                  <a:schemeClr val="tx2"/>
                </a:solidFill>
              </a:rPr>
              <a:pPr/>
              <a:t>23</a:t>
            </a:fld>
            <a:endParaRPr lang="en-US">
              <a:solidFill>
                <a:schemeClr val="tx2"/>
              </a:solidFill>
            </a:endParaRPr>
          </a:p>
        </p:txBody>
      </p:sp>
      <p:sp>
        <p:nvSpPr>
          <p:cNvPr id="9" name="TextBox 1">
            <a:extLst>
              <a:ext uri="{FF2B5EF4-FFF2-40B4-BE49-F238E27FC236}">
                <a16:creationId xmlns:a16="http://schemas.microsoft.com/office/drawing/2014/main" id="{26AB31DB-F1D3-4351-BCA8-E0EB07B5D1BC}"/>
              </a:ext>
            </a:extLst>
          </p:cNvPr>
          <p:cNvSpPr txBox="1"/>
          <p:nvPr/>
        </p:nvSpPr>
        <p:spPr>
          <a:xfrm>
            <a:off x="1888303" y="1838550"/>
            <a:ext cx="8525960" cy="3570208"/>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2000"/>
              </a:spcBef>
              <a:spcAft>
                <a:spcPts val="4000"/>
              </a:spcAft>
            </a:pPr>
            <a:r>
              <a:rPr lang="en-US" sz="5400" b="1">
                <a:solidFill>
                  <a:schemeClr val="accent1"/>
                </a:solidFill>
                <a:latin typeface="+mj-lt"/>
              </a:rPr>
              <a:t>Thank you!</a:t>
            </a:r>
          </a:p>
          <a:p>
            <a:pPr algn="ctr">
              <a:spcBef>
                <a:spcPts val="600"/>
              </a:spcBef>
              <a:spcAft>
                <a:spcPts val="600"/>
              </a:spcAft>
            </a:pPr>
            <a:r>
              <a:rPr lang="en-US" sz="2400" i="1">
                <a:solidFill>
                  <a:schemeClr val="accent1"/>
                </a:solidFill>
                <a:latin typeface="+mj-lt"/>
              </a:rPr>
              <a:t>The Quality Center team</a:t>
            </a:r>
          </a:p>
          <a:p>
            <a:pPr algn="ctr">
              <a:spcBef>
                <a:spcPts val="600"/>
              </a:spcBef>
              <a:spcAft>
                <a:spcPts val="600"/>
              </a:spcAft>
            </a:pPr>
            <a:r>
              <a:rPr lang="en-US" sz="2400" i="1">
                <a:solidFill>
                  <a:schemeClr val="accent1"/>
                </a:solidFill>
                <a:latin typeface="+mj-lt"/>
              </a:rPr>
              <a:t>Cheryl Modica, Luke Ertle &amp; Camila Silva</a:t>
            </a:r>
            <a:endParaRPr lang="en-US" sz="2400" i="1">
              <a:solidFill>
                <a:schemeClr val="accent1"/>
              </a:solidFill>
              <a:latin typeface="+mj-lt"/>
              <a:cs typeface="Calibri"/>
            </a:endParaRPr>
          </a:p>
          <a:p>
            <a:pPr algn="ctr">
              <a:spcBef>
                <a:spcPts val="2000"/>
              </a:spcBef>
              <a:spcAft>
                <a:spcPts val="4000"/>
              </a:spcAft>
            </a:pPr>
            <a:endParaRPr lang="en-US" sz="5400" dirty="0">
              <a:solidFill>
                <a:srgbClr val="CC3300"/>
              </a:solidFill>
              <a:latin typeface="+mj-lt"/>
            </a:endParaRPr>
          </a:p>
        </p:txBody>
      </p:sp>
    </p:spTree>
    <p:extLst>
      <p:ext uri="{BB962C8B-B14F-4D97-AF65-F5344CB8AC3E}">
        <p14:creationId xmlns:p14="http://schemas.microsoft.com/office/powerpoint/2010/main" val="463389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4EDE680-AA8E-4A58-99C4-BDCB994992B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t>www.nachc.org</a:t>
            </a:r>
          </a:p>
        </p:txBody>
      </p:sp>
      <p:sp>
        <p:nvSpPr>
          <p:cNvPr id="9" name="Text Placeholder 8">
            <a:extLst>
              <a:ext uri="{FF2B5EF4-FFF2-40B4-BE49-F238E27FC236}">
                <a16:creationId xmlns:a16="http://schemas.microsoft.com/office/drawing/2014/main" id="{AE428484-BBBD-46F8-B84B-7257F1770298}"/>
              </a:ext>
            </a:extLst>
          </p:cNvPr>
          <p:cNvSpPr>
            <a:spLocks noGrp="1"/>
          </p:cNvSpPr>
          <p:nvPr>
            <p:ph type="body" sz="quarter" idx="21"/>
          </p:nvPr>
        </p:nvSpPr>
        <p:spPr>
          <a:xfrm>
            <a:off x="773511" y="2429478"/>
            <a:ext cx="10580289" cy="660270"/>
          </a:xfrm>
        </p:spPr>
        <p:txBody>
          <a:bodyPr/>
          <a:lstStyle/>
          <a:p>
            <a:pPr marL="0" indent="0" algn="ctr">
              <a:buNone/>
            </a:pPr>
            <a:r>
              <a:rPr lang="en-US" sz="2800"/>
              <a:t>Be sure to connect your audio using your </a:t>
            </a:r>
            <a:r>
              <a:rPr lang="en-US" sz="2800" b="1">
                <a:solidFill>
                  <a:schemeClr val="accent2"/>
                </a:solidFill>
              </a:rPr>
              <a:t>Attendee ID!</a:t>
            </a:r>
          </a:p>
          <a:p>
            <a:pPr marL="0" indent="0" algn="ctr">
              <a:buNone/>
            </a:pPr>
            <a:endParaRPr lang="en-US" b="1"/>
          </a:p>
          <a:p>
            <a:pPr marL="0" indent="0" algn="ctr">
              <a:buNone/>
            </a:pPr>
            <a:endParaRPr lang="en-US"/>
          </a:p>
        </p:txBody>
      </p:sp>
      <p:sp>
        <p:nvSpPr>
          <p:cNvPr id="6" name="Rectangle 2">
            <a:extLst>
              <a:ext uri="{FF2B5EF4-FFF2-40B4-BE49-F238E27FC236}">
                <a16:creationId xmlns:a16="http://schemas.microsoft.com/office/drawing/2014/main" id="{1798C69C-08BA-45EF-B9EC-5EE99A39DEE5}"/>
              </a:ext>
            </a:extLst>
          </p:cNvPr>
          <p:cNvSpPr>
            <a:spLocks noChangeArrowheads="1"/>
          </p:cNvSpPr>
          <p:nvPr/>
        </p:nvSpPr>
        <p:spPr bwMode="auto">
          <a:xfrm>
            <a:off x="1037690" y="3429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025" name="Picture 1">
            <a:extLst>
              <a:ext uri="{FF2B5EF4-FFF2-40B4-BE49-F238E27FC236}">
                <a16:creationId xmlns:a16="http://schemas.microsoft.com/office/drawing/2014/main" id="{7F643808-D6A5-4BB9-8CCD-0110980EA72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550922" y="4073950"/>
            <a:ext cx="3030876" cy="67641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3">
            <a:extLst>
              <a:ext uri="{FF2B5EF4-FFF2-40B4-BE49-F238E27FC236}">
                <a16:creationId xmlns:a16="http://schemas.microsoft.com/office/drawing/2014/main" id="{EA338BC0-54C8-4F8B-B2C0-25B8CB1BDA6F}"/>
              </a:ext>
            </a:extLst>
          </p:cNvPr>
          <p:cNvSpPr txBox="1">
            <a:spLocks/>
          </p:cNvSpPr>
          <p:nvPr/>
        </p:nvSpPr>
        <p:spPr>
          <a:xfrm>
            <a:off x="2508063" y="969328"/>
            <a:ext cx="8556559" cy="66027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60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3C69"/>
                </a:solidFill>
                <a:effectLst/>
                <a:uLnTx/>
                <a:uFillTx/>
                <a:latin typeface="Calibri" panose="020F0502020204030204"/>
                <a:ea typeface="+mj-ea"/>
                <a:cs typeface="+mj-cs"/>
              </a:rPr>
              <a:t>Today’s webinar will start soon</a:t>
            </a:r>
          </a:p>
          <a:p>
            <a:pPr marL="0" marR="0" lvl="0" indent="0" algn="l" defTabSz="914400" rtl="0" eaLnBrk="1" fontAlgn="auto" latinLnBrk="0" hangingPunct="1">
              <a:lnSpc>
                <a:spcPct val="120000"/>
              </a:lnSpc>
              <a:spcBef>
                <a:spcPct val="0"/>
              </a:spcBef>
              <a:spcAft>
                <a:spcPts val="0"/>
              </a:spcAft>
              <a:buClrTx/>
              <a:buSzTx/>
              <a:buFontTx/>
              <a:buNone/>
              <a:tabLst/>
              <a:defRPr/>
            </a:pPr>
            <a:endParaRPr kumimoji="0" lang="en-US" sz="3500" b="0" i="1" u="none" strike="noStrike" kern="1200" cap="none" spc="0" normalizeH="0" baseline="0" noProof="0" dirty="0">
              <a:ln>
                <a:noFill/>
              </a:ln>
              <a:solidFill>
                <a:srgbClr val="003C69"/>
              </a:solidFill>
              <a:effectLst/>
              <a:uLnTx/>
              <a:uFillTx/>
              <a:latin typeface="Calibri" panose="020F0502020204030204"/>
              <a:ea typeface="+mj-ea"/>
              <a:cs typeface="+mj-cs"/>
            </a:endParaRPr>
          </a:p>
        </p:txBody>
      </p:sp>
      <p:grpSp>
        <p:nvGrpSpPr>
          <p:cNvPr id="13" name="Group 12">
            <a:extLst>
              <a:ext uri="{FF2B5EF4-FFF2-40B4-BE49-F238E27FC236}">
                <a16:creationId xmlns:a16="http://schemas.microsoft.com/office/drawing/2014/main" id="{909BEB31-67B0-42B5-A377-B10E4F9525B0}"/>
              </a:ext>
            </a:extLst>
          </p:cNvPr>
          <p:cNvGrpSpPr/>
          <p:nvPr/>
        </p:nvGrpSpPr>
        <p:grpSpPr>
          <a:xfrm>
            <a:off x="1630650" y="3472915"/>
            <a:ext cx="2871421" cy="576792"/>
            <a:chOff x="2471962" y="3441668"/>
            <a:chExt cx="2871421" cy="576792"/>
          </a:xfrm>
        </p:grpSpPr>
        <p:pic>
          <p:nvPicPr>
            <p:cNvPr id="1027" name="Picture 2">
              <a:extLst>
                <a:ext uri="{FF2B5EF4-FFF2-40B4-BE49-F238E27FC236}">
                  <a16:creationId xmlns:a16="http://schemas.microsoft.com/office/drawing/2014/main" id="{5773D0AD-7986-4BF5-BE23-C06E48B4408D}"/>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471962" y="3441668"/>
              <a:ext cx="2871421" cy="5767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C933221-A056-4F14-A650-56FFEDA28E18}"/>
                </a:ext>
              </a:extLst>
            </p:cNvPr>
            <p:cNvSpPr/>
            <p:nvPr/>
          </p:nvSpPr>
          <p:spPr>
            <a:xfrm>
              <a:off x="3051425" y="3485147"/>
              <a:ext cx="297950" cy="412769"/>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 name="Text Placeholder 8">
            <a:extLst>
              <a:ext uri="{FF2B5EF4-FFF2-40B4-BE49-F238E27FC236}">
                <a16:creationId xmlns:a16="http://schemas.microsoft.com/office/drawing/2014/main" id="{68560CCB-944A-4E7E-BE1C-628C057BAFCD}"/>
              </a:ext>
            </a:extLst>
          </p:cNvPr>
          <p:cNvSpPr txBox="1">
            <a:spLocks/>
          </p:cNvSpPr>
          <p:nvPr/>
        </p:nvSpPr>
        <p:spPr>
          <a:xfrm>
            <a:off x="5002511" y="3615754"/>
            <a:ext cx="5887604" cy="914304"/>
          </a:xfrm>
          <a:prstGeom prst="rect">
            <a:avLst/>
          </a:prstGeom>
        </p:spPr>
        <p:txBody>
          <a:bodyPr vert="horz" lIns="91440" tIns="45720" rIns="91440" bIns="45720" rtlCol="0" anchor="ctr">
            <a:normAutofit/>
          </a:bodyPr>
          <a:lstStyle>
            <a:lvl1pPr marL="228600" indent="-228600" algn="l" defTabSz="914400" rtl="0" eaLnBrk="1" latinLnBrk="0" hangingPunct="1">
              <a:lnSpc>
                <a:spcPct val="100000"/>
              </a:lnSpc>
              <a:spcBef>
                <a:spcPts val="0"/>
              </a:spcBef>
              <a:buFont typeface="Arial" panose="020B0604020202020204" pitchFamily="34" charset="0"/>
              <a:buChar char="•"/>
              <a:defRPr lang="en-US" sz="2000" b="0" i="0" kern="1200" baseline="0" dirty="0">
                <a:solidFill>
                  <a:schemeClr val="tx2"/>
                </a:solidFill>
                <a:latin typeface="+mn-lt"/>
                <a:ea typeface="Tahoma" charset="0"/>
                <a:cs typeface="Tahoma"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003C69"/>
                </a:solidFill>
                <a:effectLst/>
                <a:uLnTx/>
                <a:uFillTx/>
                <a:latin typeface="Calibri" panose="020F0502020204030204"/>
                <a:ea typeface="Tahoma" charset="0"/>
                <a:cs typeface="Tahoma" charset="0"/>
              </a:rPr>
              <a:t>If you don’t see the phone/headset icon next to your name, connect your audio again using your </a:t>
            </a:r>
            <a:r>
              <a:rPr kumimoji="0" lang="en-US" sz="1800" b="1" i="0" u="none" strike="noStrike" kern="1200" cap="none" spc="0" normalizeH="0" baseline="0" noProof="0">
                <a:ln>
                  <a:noFill/>
                </a:ln>
                <a:solidFill>
                  <a:srgbClr val="003C69"/>
                </a:solidFill>
                <a:effectLst/>
                <a:uLnTx/>
                <a:uFillTx/>
                <a:latin typeface="Calibri" panose="020F0502020204030204"/>
                <a:ea typeface="Tahoma" charset="0"/>
                <a:cs typeface="Tahoma" charset="0"/>
              </a:rPr>
              <a:t>Attendee ID!</a:t>
            </a:r>
          </a:p>
        </p:txBody>
      </p:sp>
    </p:spTree>
    <p:extLst>
      <p:ext uri="{BB962C8B-B14F-4D97-AF65-F5344CB8AC3E}">
        <p14:creationId xmlns:p14="http://schemas.microsoft.com/office/powerpoint/2010/main" val="777131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lstStyle/>
          <a:p>
            <a:endParaRPr lang="en-US"/>
          </a:p>
        </p:txBody>
      </p:sp>
      <p:sp>
        <p:nvSpPr>
          <p:cNvPr id="8" name="Title 7"/>
          <p:cNvSpPr>
            <a:spLocks noGrp="1"/>
          </p:cNvSpPr>
          <p:nvPr>
            <p:ph type="title"/>
          </p:nvPr>
        </p:nvSpPr>
        <p:spPr/>
        <p:txBody>
          <a:bodyPr/>
          <a:lstStyle/>
          <a:p>
            <a:r>
              <a:rPr lang="en-US"/>
              <a:t>About NCQA</a:t>
            </a:r>
          </a:p>
        </p:txBody>
      </p:sp>
    </p:spTree>
    <p:extLst>
      <p:ext uri="{BB962C8B-B14F-4D97-AF65-F5344CB8AC3E}">
        <p14:creationId xmlns:p14="http://schemas.microsoft.com/office/powerpoint/2010/main" val="367875927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02668" y="1079500"/>
            <a:ext cx="7628732" cy="131286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endParaRPr>
          </a:p>
        </p:txBody>
      </p:sp>
      <p:sp>
        <p:nvSpPr>
          <p:cNvPr id="4" name="Text Placeholder 3"/>
          <p:cNvSpPr>
            <a:spLocks noGrp="1"/>
          </p:cNvSpPr>
          <p:nvPr>
            <p:ph type="body" sz="quarter" idx="13"/>
          </p:nvPr>
        </p:nvSpPr>
        <p:spPr/>
        <p:txBody>
          <a:bodyPr/>
          <a:lstStyle/>
          <a:p>
            <a:r>
              <a:rPr lang="en-US"/>
              <a:t>Measurement</a:t>
            </a:r>
          </a:p>
        </p:txBody>
      </p:sp>
      <p:sp>
        <p:nvSpPr>
          <p:cNvPr id="2" name="Slide Number Placeholder 1"/>
          <p:cNvSpPr>
            <a:spLocks noGrp="1"/>
          </p:cNvSpPr>
          <p:nvPr>
            <p:ph type="sldNum" sz="quarter" idx="12"/>
          </p:nvPr>
        </p:nvSpPr>
        <p:spPr/>
        <p:txBody>
          <a:bodyPr/>
          <a:lstStyle/>
          <a:p>
            <a:pPr>
              <a:defRPr/>
            </a:pPr>
            <a:fld id="{5B9A96B2-702C-084E-9060-05751DBF82B0}" type="slidenum">
              <a:rPr lang="en-US" kern="0"/>
              <a:pPr>
                <a:defRPr/>
              </a:pPr>
              <a:t>5</a:t>
            </a:fld>
            <a:endParaRPr lang="en-US" kern="0"/>
          </a:p>
        </p:txBody>
      </p:sp>
      <p:sp>
        <p:nvSpPr>
          <p:cNvPr id="3" name="Title 2"/>
          <p:cNvSpPr>
            <a:spLocks noGrp="1"/>
          </p:cNvSpPr>
          <p:nvPr>
            <p:ph type="title"/>
          </p:nvPr>
        </p:nvSpPr>
        <p:spPr/>
        <p:txBody>
          <a:bodyPr/>
          <a:lstStyle/>
          <a:p>
            <a:r>
              <a:rPr lang="en-US"/>
              <a:t>What we do, and why</a:t>
            </a:r>
          </a:p>
        </p:txBody>
      </p:sp>
      <p:sp>
        <p:nvSpPr>
          <p:cNvPr id="15" name="Text Placeholder 14"/>
          <p:cNvSpPr>
            <a:spLocks noGrp="1"/>
          </p:cNvSpPr>
          <p:nvPr>
            <p:ph type="body" sz="quarter" idx="14"/>
          </p:nvPr>
        </p:nvSpPr>
        <p:spPr/>
        <p:txBody>
          <a:bodyPr/>
          <a:lstStyle/>
          <a:p>
            <a:r>
              <a:rPr lang="en-US"/>
              <a:t>Transparency</a:t>
            </a:r>
          </a:p>
        </p:txBody>
      </p:sp>
      <p:sp>
        <p:nvSpPr>
          <p:cNvPr id="16" name="Text Placeholder 15"/>
          <p:cNvSpPr>
            <a:spLocks noGrp="1"/>
          </p:cNvSpPr>
          <p:nvPr>
            <p:ph type="body" sz="quarter" idx="15"/>
          </p:nvPr>
        </p:nvSpPr>
        <p:spPr/>
        <p:txBody>
          <a:bodyPr/>
          <a:lstStyle/>
          <a:p>
            <a:r>
              <a:rPr lang="en-US"/>
              <a:t>Accountability</a:t>
            </a:r>
          </a:p>
        </p:txBody>
      </p:sp>
      <p:sp>
        <p:nvSpPr>
          <p:cNvPr id="17" name="Text Placeholder 16"/>
          <p:cNvSpPr>
            <a:spLocks noGrp="1"/>
          </p:cNvSpPr>
          <p:nvPr>
            <p:ph type="body" sz="quarter" idx="16"/>
          </p:nvPr>
        </p:nvSpPr>
        <p:spPr>
          <a:xfrm>
            <a:off x="1860624" y="4827024"/>
            <a:ext cx="1997982" cy="1234600"/>
          </a:xfrm>
        </p:spPr>
        <p:txBody>
          <a:bodyPr/>
          <a:lstStyle/>
          <a:p>
            <a:r>
              <a:rPr lang="en-US" sz="1800" dirty="0">
                <a:solidFill>
                  <a:schemeClr val="bg2">
                    <a:lumMod val="10000"/>
                  </a:schemeClr>
                </a:solidFill>
              </a:rPr>
              <a:t>We can’t improve what we don’t measure</a:t>
            </a:r>
          </a:p>
        </p:txBody>
      </p:sp>
      <p:sp>
        <p:nvSpPr>
          <p:cNvPr id="18" name="Text Placeholder 17"/>
          <p:cNvSpPr>
            <a:spLocks noGrp="1"/>
          </p:cNvSpPr>
          <p:nvPr>
            <p:ph type="body" sz="quarter" idx="17"/>
          </p:nvPr>
        </p:nvSpPr>
        <p:spPr>
          <a:xfrm>
            <a:off x="5115580" y="4816244"/>
            <a:ext cx="1997982" cy="1234600"/>
          </a:xfrm>
        </p:spPr>
        <p:txBody>
          <a:bodyPr>
            <a:normAutofit lnSpcReduction="10000"/>
          </a:bodyPr>
          <a:lstStyle/>
          <a:p>
            <a:r>
              <a:rPr lang="en-US" sz="1800">
                <a:solidFill>
                  <a:schemeClr val="bg2">
                    <a:lumMod val="10000"/>
                  </a:schemeClr>
                </a:solidFill>
              </a:rPr>
              <a:t>We show how </a:t>
            </a:r>
            <a:br>
              <a:rPr lang="en-US" sz="1800">
                <a:solidFill>
                  <a:schemeClr val="bg2">
                    <a:lumMod val="10000"/>
                  </a:schemeClr>
                </a:solidFill>
              </a:rPr>
            </a:br>
            <a:r>
              <a:rPr lang="en-US" sz="1800">
                <a:solidFill>
                  <a:schemeClr val="bg2">
                    <a:lumMod val="10000"/>
                  </a:schemeClr>
                </a:solidFill>
              </a:rPr>
              <a:t>we measure so measurement will </a:t>
            </a:r>
            <a:br>
              <a:rPr lang="en-US" sz="1800">
                <a:solidFill>
                  <a:schemeClr val="bg2">
                    <a:lumMod val="10000"/>
                  </a:schemeClr>
                </a:solidFill>
              </a:rPr>
            </a:br>
            <a:r>
              <a:rPr lang="en-US" sz="1800">
                <a:solidFill>
                  <a:schemeClr val="bg2">
                    <a:lumMod val="10000"/>
                  </a:schemeClr>
                </a:solidFill>
              </a:rPr>
              <a:t>be accepted</a:t>
            </a:r>
          </a:p>
          <a:p>
            <a:endParaRPr lang="en-US" sz="1800"/>
          </a:p>
        </p:txBody>
      </p:sp>
      <p:sp>
        <p:nvSpPr>
          <p:cNvPr id="19" name="Text Placeholder 18"/>
          <p:cNvSpPr>
            <a:spLocks noGrp="1"/>
          </p:cNvSpPr>
          <p:nvPr>
            <p:ph type="body" sz="quarter" idx="18"/>
          </p:nvPr>
        </p:nvSpPr>
        <p:spPr/>
        <p:txBody>
          <a:bodyPr/>
          <a:lstStyle/>
          <a:p>
            <a:r>
              <a:rPr lang="en-US" sz="1800"/>
              <a:t> </a:t>
            </a:r>
            <a:r>
              <a:rPr lang="en-US" sz="1800">
                <a:solidFill>
                  <a:schemeClr val="bg2">
                    <a:lumMod val="10000"/>
                  </a:schemeClr>
                </a:solidFill>
              </a:rPr>
              <a:t>Once we measure, we can expect and track progress</a:t>
            </a:r>
          </a:p>
        </p:txBody>
      </p:sp>
      <p:grpSp>
        <p:nvGrpSpPr>
          <p:cNvPr id="6" name="Group 5"/>
          <p:cNvGrpSpPr/>
          <p:nvPr/>
        </p:nvGrpSpPr>
        <p:grpSpPr>
          <a:xfrm>
            <a:off x="2281634" y="1170255"/>
            <a:ext cx="7628732" cy="369332"/>
            <a:chOff x="778668" y="1650482"/>
            <a:chExt cx="7535496" cy="369332"/>
          </a:xfrm>
        </p:grpSpPr>
        <p:sp>
          <p:nvSpPr>
            <p:cNvPr id="7" name="Rectangle 1"/>
            <p:cNvSpPr/>
            <p:nvPr/>
          </p:nvSpPr>
          <p:spPr>
            <a:xfrm>
              <a:off x="3819722" y="1650482"/>
              <a:ext cx="1504557" cy="369332"/>
            </a:xfrm>
            <a:prstGeom prst="rect">
              <a:avLst/>
            </a:prstGeom>
            <a:ln>
              <a:noFill/>
            </a:ln>
          </p:spPr>
          <p:txBody>
            <a:bodyPr wrap="none">
              <a:spAutoFit/>
            </a:bodyPr>
            <a:lstStyle/>
            <a:p>
              <a:pPr algn="ctr">
                <a:defRPr/>
              </a:pPr>
              <a:r>
                <a:rPr lang="en-US" b="1" kern="0">
                  <a:solidFill>
                    <a:schemeClr val="bg1"/>
                  </a:solidFill>
                </a:rPr>
                <a:t>OUR MISSION</a:t>
              </a:r>
            </a:p>
          </p:txBody>
        </p:sp>
        <p:cxnSp>
          <p:nvCxnSpPr>
            <p:cNvPr id="8" name="Straight Connector 5"/>
            <p:cNvCxnSpPr/>
            <p:nvPr/>
          </p:nvCxnSpPr>
          <p:spPr>
            <a:xfrm flipH="1">
              <a:off x="778668" y="1854085"/>
              <a:ext cx="2911119"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26"/>
            <p:cNvCxnSpPr/>
            <p:nvPr/>
          </p:nvCxnSpPr>
          <p:spPr>
            <a:xfrm flipH="1">
              <a:off x="5429577" y="1854085"/>
              <a:ext cx="2884587" cy="0"/>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0" name="Rectangle 9"/>
          <p:cNvSpPr/>
          <p:nvPr/>
        </p:nvSpPr>
        <p:spPr>
          <a:xfrm>
            <a:off x="3715380" y="1621502"/>
            <a:ext cx="4761240" cy="461665"/>
          </a:xfrm>
          <a:prstGeom prst="rect">
            <a:avLst/>
          </a:prstGeom>
          <a:ln>
            <a:noFill/>
          </a:ln>
        </p:spPr>
        <p:txBody>
          <a:bodyPr wrap="none">
            <a:spAutoFit/>
          </a:bodyPr>
          <a:lstStyle/>
          <a:p>
            <a:pPr indent="-342900" algn="ctr">
              <a:buClr>
                <a:srgbClr val="3E647E"/>
              </a:buClr>
              <a:defRPr/>
            </a:pPr>
            <a:r>
              <a:rPr lang="en-US" sz="2400" i="1" kern="0">
                <a:solidFill>
                  <a:schemeClr val="bg1"/>
                </a:solidFill>
                <a:latin typeface="Times New Roman" charset="0"/>
                <a:ea typeface="Times New Roman" charset="0"/>
                <a:cs typeface="Times New Roman" charset="0"/>
              </a:rPr>
              <a:t>To improve the quality of health care</a:t>
            </a:r>
          </a:p>
        </p:txBody>
      </p:sp>
      <p:grpSp>
        <p:nvGrpSpPr>
          <p:cNvPr id="33" name="Group 32"/>
          <p:cNvGrpSpPr/>
          <p:nvPr/>
        </p:nvGrpSpPr>
        <p:grpSpPr>
          <a:xfrm>
            <a:off x="2328251" y="2576013"/>
            <a:ext cx="7535496" cy="369332"/>
            <a:chOff x="778669" y="1661924"/>
            <a:chExt cx="7535496" cy="369332"/>
          </a:xfrm>
        </p:grpSpPr>
        <p:sp>
          <p:nvSpPr>
            <p:cNvPr id="34" name="Rectangle 1"/>
            <p:cNvSpPr/>
            <p:nvPr/>
          </p:nvSpPr>
          <p:spPr>
            <a:xfrm>
              <a:off x="3785790" y="1661924"/>
              <a:ext cx="1548821" cy="369332"/>
            </a:xfrm>
            <a:prstGeom prst="rect">
              <a:avLst/>
            </a:prstGeom>
            <a:ln>
              <a:noFill/>
            </a:ln>
          </p:spPr>
          <p:txBody>
            <a:bodyPr wrap="none">
              <a:spAutoFit/>
            </a:bodyPr>
            <a:lstStyle/>
            <a:p>
              <a:pPr algn="ctr">
                <a:defRPr/>
              </a:pPr>
              <a:r>
                <a:rPr lang="en-US" b="1" kern="0">
                  <a:solidFill>
                    <a:schemeClr val="tx2"/>
                  </a:solidFill>
                </a:rPr>
                <a:t>OUR METHOD</a:t>
              </a:r>
            </a:p>
          </p:txBody>
        </p:sp>
        <p:cxnSp>
          <p:nvCxnSpPr>
            <p:cNvPr id="35" name="Straight Connector 5"/>
            <p:cNvCxnSpPr/>
            <p:nvPr/>
          </p:nvCxnSpPr>
          <p:spPr>
            <a:xfrm flipH="1">
              <a:off x="778669" y="1854085"/>
              <a:ext cx="2787329" cy="0"/>
            </a:xfrm>
            <a:prstGeom prst="line">
              <a:avLst/>
            </a:prstGeom>
            <a:ln w="12700" cap="rnd">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26"/>
            <p:cNvCxnSpPr/>
            <p:nvPr/>
          </p:nvCxnSpPr>
          <p:spPr>
            <a:xfrm flipH="1">
              <a:off x="5545409" y="1854085"/>
              <a:ext cx="2768756" cy="0"/>
            </a:xfrm>
            <a:prstGeom prst="line">
              <a:avLst/>
            </a:prstGeom>
            <a:ln w="12700" cap="rnd">
              <a:solidFill>
                <a:schemeClr val="bg2"/>
              </a:solidFill>
            </a:ln>
            <a:effectLst/>
          </p:spPr>
          <p:style>
            <a:lnRef idx="2">
              <a:schemeClr val="accent1"/>
            </a:lnRef>
            <a:fillRef idx="0">
              <a:schemeClr val="accent1"/>
            </a:fillRef>
            <a:effectRef idx="1">
              <a:schemeClr val="accent1"/>
            </a:effectRef>
            <a:fontRef idx="minor">
              <a:schemeClr val="tx1"/>
            </a:fontRef>
          </p:style>
        </p:cxnSp>
      </p:grpSp>
      <p:sp>
        <p:nvSpPr>
          <p:cNvPr id="38" name="Freeform 4"/>
          <p:cNvSpPr>
            <a:spLocks noChangeArrowheads="1"/>
          </p:cNvSpPr>
          <p:nvPr/>
        </p:nvSpPr>
        <p:spPr bwMode="auto">
          <a:xfrm>
            <a:off x="8143842" y="3180095"/>
            <a:ext cx="796958" cy="878220"/>
          </a:xfrm>
          <a:custGeom>
            <a:avLst/>
            <a:gdLst>
              <a:gd name="T0" fmla="*/ 2822 w 5623"/>
              <a:gd name="T1" fmla="*/ 0 h 6196"/>
              <a:gd name="T2" fmla="*/ 2822 w 5623"/>
              <a:gd name="T3" fmla="*/ 0 h 6196"/>
              <a:gd name="T4" fmla="*/ 0 w 5623"/>
              <a:gd name="T5" fmla="*/ 1124 h 6196"/>
              <a:gd name="T6" fmla="*/ 2822 w 5623"/>
              <a:gd name="T7" fmla="*/ 6195 h 6196"/>
              <a:gd name="T8" fmla="*/ 5622 w 5623"/>
              <a:gd name="T9" fmla="*/ 1124 h 6196"/>
              <a:gd name="T10" fmla="*/ 2822 w 5623"/>
              <a:gd name="T11" fmla="*/ 0 h 6196"/>
              <a:gd name="T12" fmla="*/ 4365 w 5623"/>
              <a:gd name="T13" fmla="*/ 2447 h 6196"/>
              <a:gd name="T14" fmla="*/ 4365 w 5623"/>
              <a:gd name="T15" fmla="*/ 2447 h 6196"/>
              <a:gd name="T16" fmla="*/ 3704 w 5623"/>
              <a:gd name="T17" fmla="*/ 2954 h 6196"/>
              <a:gd name="T18" fmla="*/ 3682 w 5623"/>
              <a:gd name="T19" fmla="*/ 2954 h 6196"/>
              <a:gd name="T20" fmla="*/ 3924 w 5623"/>
              <a:gd name="T21" fmla="*/ 3748 h 6196"/>
              <a:gd name="T22" fmla="*/ 3814 w 5623"/>
              <a:gd name="T23" fmla="*/ 4079 h 6196"/>
              <a:gd name="T24" fmla="*/ 3660 w 5623"/>
              <a:gd name="T25" fmla="*/ 4122 h 6196"/>
              <a:gd name="T26" fmla="*/ 3506 w 5623"/>
              <a:gd name="T27" fmla="*/ 4079 h 6196"/>
              <a:gd name="T28" fmla="*/ 2822 w 5623"/>
              <a:gd name="T29" fmla="*/ 3593 h 6196"/>
              <a:gd name="T30" fmla="*/ 2800 w 5623"/>
              <a:gd name="T31" fmla="*/ 3593 h 6196"/>
              <a:gd name="T32" fmla="*/ 2139 w 5623"/>
              <a:gd name="T33" fmla="*/ 4056 h 6196"/>
              <a:gd name="T34" fmla="*/ 1786 w 5623"/>
              <a:gd name="T35" fmla="*/ 4056 h 6196"/>
              <a:gd name="T36" fmla="*/ 1698 w 5623"/>
              <a:gd name="T37" fmla="*/ 3770 h 6196"/>
              <a:gd name="T38" fmla="*/ 1940 w 5623"/>
              <a:gd name="T39" fmla="*/ 2954 h 6196"/>
              <a:gd name="T40" fmla="*/ 1940 w 5623"/>
              <a:gd name="T41" fmla="*/ 2954 h 6196"/>
              <a:gd name="T42" fmla="*/ 1279 w 5623"/>
              <a:gd name="T43" fmla="*/ 2447 h 6196"/>
              <a:gd name="T44" fmla="*/ 1169 w 5623"/>
              <a:gd name="T45" fmla="*/ 2116 h 6196"/>
              <a:gd name="T46" fmla="*/ 1433 w 5623"/>
              <a:gd name="T47" fmla="*/ 1940 h 6196"/>
              <a:gd name="T48" fmla="*/ 2271 w 5623"/>
              <a:gd name="T49" fmla="*/ 1918 h 6196"/>
              <a:gd name="T50" fmla="*/ 2271 w 5623"/>
              <a:gd name="T51" fmla="*/ 1918 h 6196"/>
              <a:gd name="T52" fmla="*/ 2536 w 5623"/>
              <a:gd name="T53" fmla="*/ 1146 h 6196"/>
              <a:gd name="T54" fmla="*/ 2822 w 5623"/>
              <a:gd name="T55" fmla="*/ 948 h 6196"/>
              <a:gd name="T56" fmla="*/ 3065 w 5623"/>
              <a:gd name="T57" fmla="*/ 1124 h 6196"/>
              <a:gd name="T58" fmla="*/ 3351 w 5623"/>
              <a:gd name="T59" fmla="*/ 1918 h 6196"/>
              <a:gd name="T60" fmla="*/ 3351 w 5623"/>
              <a:gd name="T61" fmla="*/ 1918 h 6196"/>
              <a:gd name="T62" fmla="*/ 4189 w 5623"/>
              <a:gd name="T63" fmla="*/ 1940 h 6196"/>
              <a:gd name="T64" fmla="*/ 4453 w 5623"/>
              <a:gd name="T65" fmla="*/ 2139 h 6196"/>
              <a:gd name="T66" fmla="*/ 4365 w 5623"/>
              <a:gd name="T67" fmla="*/ 2447 h 6196"/>
              <a:gd name="T68" fmla="*/ 4211 w 5623"/>
              <a:gd name="T69" fmla="*/ 2227 h 6196"/>
              <a:gd name="T70" fmla="*/ 4211 w 5623"/>
              <a:gd name="T71" fmla="*/ 2227 h 6196"/>
              <a:gd name="T72" fmla="*/ 4189 w 5623"/>
              <a:gd name="T73" fmla="*/ 2227 h 6196"/>
              <a:gd name="T74" fmla="*/ 3528 w 5623"/>
              <a:gd name="T75" fmla="*/ 2733 h 6196"/>
              <a:gd name="T76" fmla="*/ 3440 w 5623"/>
              <a:gd name="T77" fmla="*/ 3042 h 6196"/>
              <a:gd name="T78" fmla="*/ 3682 w 5623"/>
              <a:gd name="T79" fmla="*/ 3836 h 6196"/>
              <a:gd name="T80" fmla="*/ 3682 w 5623"/>
              <a:gd name="T81" fmla="*/ 3858 h 6196"/>
              <a:gd name="T82" fmla="*/ 3660 w 5623"/>
              <a:gd name="T83" fmla="*/ 3858 h 6196"/>
              <a:gd name="T84" fmla="*/ 2977 w 5623"/>
              <a:gd name="T85" fmla="*/ 3373 h 6196"/>
              <a:gd name="T86" fmla="*/ 2646 w 5623"/>
              <a:gd name="T87" fmla="*/ 3373 h 6196"/>
              <a:gd name="T88" fmla="*/ 1962 w 5623"/>
              <a:gd name="T89" fmla="*/ 3858 h 6196"/>
              <a:gd name="T90" fmla="*/ 1940 w 5623"/>
              <a:gd name="T91" fmla="*/ 3858 h 6196"/>
              <a:gd name="T92" fmla="*/ 1940 w 5623"/>
              <a:gd name="T93" fmla="*/ 3836 h 6196"/>
              <a:gd name="T94" fmla="*/ 2183 w 5623"/>
              <a:gd name="T95" fmla="*/ 3042 h 6196"/>
              <a:gd name="T96" fmla="*/ 2095 w 5623"/>
              <a:gd name="T97" fmla="*/ 2733 h 6196"/>
              <a:gd name="T98" fmla="*/ 1433 w 5623"/>
              <a:gd name="T99" fmla="*/ 2227 h 6196"/>
              <a:gd name="T100" fmla="*/ 1411 w 5623"/>
              <a:gd name="T101" fmla="*/ 2227 h 6196"/>
              <a:gd name="T102" fmla="*/ 1433 w 5623"/>
              <a:gd name="T103" fmla="*/ 2204 h 6196"/>
              <a:gd name="T104" fmla="*/ 2271 w 5623"/>
              <a:gd name="T105" fmla="*/ 2182 h 6196"/>
              <a:gd name="T106" fmla="*/ 2536 w 5623"/>
              <a:gd name="T107" fmla="*/ 2006 h 6196"/>
              <a:gd name="T108" fmla="*/ 2800 w 5623"/>
              <a:gd name="T109" fmla="*/ 1212 h 6196"/>
              <a:gd name="T110" fmla="*/ 2822 w 5623"/>
              <a:gd name="T111" fmla="*/ 1212 h 6196"/>
              <a:gd name="T112" fmla="*/ 2822 w 5623"/>
              <a:gd name="T113" fmla="*/ 1212 h 6196"/>
              <a:gd name="T114" fmla="*/ 3109 w 5623"/>
              <a:gd name="T115" fmla="*/ 2006 h 6196"/>
              <a:gd name="T116" fmla="*/ 3351 w 5623"/>
              <a:gd name="T117" fmla="*/ 2182 h 6196"/>
              <a:gd name="T118" fmla="*/ 4189 w 5623"/>
              <a:gd name="T119" fmla="*/ 2204 h 6196"/>
              <a:gd name="T120" fmla="*/ 4211 w 5623"/>
              <a:gd name="T121" fmla="*/ 2227 h 6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23" h="6196">
                <a:moveTo>
                  <a:pt x="2822" y="0"/>
                </a:moveTo>
                <a:lnTo>
                  <a:pt x="2822" y="0"/>
                </a:lnTo>
                <a:cubicBezTo>
                  <a:pt x="2822" y="0"/>
                  <a:pt x="2800" y="0"/>
                  <a:pt x="0" y="1124"/>
                </a:cubicBezTo>
                <a:cubicBezTo>
                  <a:pt x="0" y="5092"/>
                  <a:pt x="2822" y="6195"/>
                  <a:pt x="2822" y="6195"/>
                </a:cubicBezTo>
                <a:cubicBezTo>
                  <a:pt x="2822" y="6195"/>
                  <a:pt x="5622" y="4850"/>
                  <a:pt x="5622" y="1124"/>
                </a:cubicBezTo>
                <a:cubicBezTo>
                  <a:pt x="2822" y="0"/>
                  <a:pt x="2822" y="0"/>
                  <a:pt x="2822" y="0"/>
                </a:cubicBezTo>
                <a:close/>
                <a:moveTo>
                  <a:pt x="4365" y="2447"/>
                </a:moveTo>
                <a:lnTo>
                  <a:pt x="4365" y="2447"/>
                </a:lnTo>
                <a:cubicBezTo>
                  <a:pt x="3704" y="2954"/>
                  <a:pt x="3704" y="2954"/>
                  <a:pt x="3704" y="2954"/>
                </a:cubicBezTo>
                <a:cubicBezTo>
                  <a:pt x="3682" y="2954"/>
                  <a:pt x="3682" y="2954"/>
                  <a:pt x="3682" y="2954"/>
                </a:cubicBezTo>
                <a:cubicBezTo>
                  <a:pt x="3924" y="3748"/>
                  <a:pt x="3924" y="3748"/>
                  <a:pt x="3924" y="3748"/>
                </a:cubicBezTo>
                <a:cubicBezTo>
                  <a:pt x="3969" y="3880"/>
                  <a:pt x="3924" y="4012"/>
                  <a:pt x="3814" y="4079"/>
                </a:cubicBezTo>
                <a:cubicBezTo>
                  <a:pt x="3770" y="4101"/>
                  <a:pt x="3726" y="4122"/>
                  <a:pt x="3660" y="4122"/>
                </a:cubicBezTo>
                <a:cubicBezTo>
                  <a:pt x="3616" y="4122"/>
                  <a:pt x="3550" y="4101"/>
                  <a:pt x="3506" y="4079"/>
                </a:cubicBezTo>
                <a:cubicBezTo>
                  <a:pt x="2822" y="3593"/>
                  <a:pt x="2822" y="3593"/>
                  <a:pt x="2822" y="3593"/>
                </a:cubicBezTo>
                <a:lnTo>
                  <a:pt x="2800" y="3593"/>
                </a:lnTo>
                <a:cubicBezTo>
                  <a:pt x="2139" y="4056"/>
                  <a:pt x="2139" y="4056"/>
                  <a:pt x="2139" y="4056"/>
                </a:cubicBezTo>
                <a:cubicBezTo>
                  <a:pt x="2029" y="4144"/>
                  <a:pt x="1874" y="4144"/>
                  <a:pt x="1786" y="4056"/>
                </a:cubicBezTo>
                <a:cubicBezTo>
                  <a:pt x="1698" y="3991"/>
                  <a:pt x="1654" y="3880"/>
                  <a:pt x="1698" y="3770"/>
                </a:cubicBezTo>
                <a:cubicBezTo>
                  <a:pt x="1940" y="2954"/>
                  <a:pt x="1940" y="2954"/>
                  <a:pt x="1940" y="2954"/>
                </a:cubicBezTo>
                <a:lnTo>
                  <a:pt x="1940" y="2954"/>
                </a:lnTo>
                <a:cubicBezTo>
                  <a:pt x="1279" y="2447"/>
                  <a:pt x="1279" y="2447"/>
                  <a:pt x="1279" y="2447"/>
                </a:cubicBezTo>
                <a:cubicBezTo>
                  <a:pt x="1169" y="2381"/>
                  <a:pt x="1125" y="2249"/>
                  <a:pt x="1169" y="2116"/>
                </a:cubicBezTo>
                <a:cubicBezTo>
                  <a:pt x="1213" y="2028"/>
                  <a:pt x="1301" y="1940"/>
                  <a:pt x="1433" y="1940"/>
                </a:cubicBezTo>
                <a:cubicBezTo>
                  <a:pt x="2271" y="1918"/>
                  <a:pt x="2271" y="1918"/>
                  <a:pt x="2271" y="1918"/>
                </a:cubicBezTo>
                <a:lnTo>
                  <a:pt x="2271" y="1918"/>
                </a:lnTo>
                <a:cubicBezTo>
                  <a:pt x="2536" y="1146"/>
                  <a:pt x="2536" y="1146"/>
                  <a:pt x="2536" y="1146"/>
                </a:cubicBezTo>
                <a:cubicBezTo>
                  <a:pt x="2580" y="1014"/>
                  <a:pt x="2690" y="926"/>
                  <a:pt x="2822" y="948"/>
                </a:cubicBezTo>
                <a:cubicBezTo>
                  <a:pt x="2932" y="948"/>
                  <a:pt x="3042" y="1014"/>
                  <a:pt x="3065" y="1124"/>
                </a:cubicBezTo>
                <a:cubicBezTo>
                  <a:pt x="3351" y="1918"/>
                  <a:pt x="3351" y="1918"/>
                  <a:pt x="3351" y="1918"/>
                </a:cubicBezTo>
                <a:lnTo>
                  <a:pt x="3351" y="1918"/>
                </a:lnTo>
                <a:cubicBezTo>
                  <a:pt x="4189" y="1940"/>
                  <a:pt x="4189" y="1940"/>
                  <a:pt x="4189" y="1940"/>
                </a:cubicBezTo>
                <a:cubicBezTo>
                  <a:pt x="4300" y="1940"/>
                  <a:pt x="4431" y="2028"/>
                  <a:pt x="4453" y="2139"/>
                </a:cubicBezTo>
                <a:cubicBezTo>
                  <a:pt x="4498" y="2249"/>
                  <a:pt x="4453" y="2381"/>
                  <a:pt x="4365" y="2447"/>
                </a:cubicBezTo>
                <a:close/>
                <a:moveTo>
                  <a:pt x="4211" y="2227"/>
                </a:moveTo>
                <a:lnTo>
                  <a:pt x="4211" y="2227"/>
                </a:lnTo>
                <a:cubicBezTo>
                  <a:pt x="4211" y="2227"/>
                  <a:pt x="4211" y="2227"/>
                  <a:pt x="4189" y="2227"/>
                </a:cubicBezTo>
                <a:cubicBezTo>
                  <a:pt x="3528" y="2733"/>
                  <a:pt x="3528" y="2733"/>
                  <a:pt x="3528" y="2733"/>
                </a:cubicBezTo>
                <a:cubicBezTo>
                  <a:pt x="3440" y="2800"/>
                  <a:pt x="3395" y="2932"/>
                  <a:pt x="3440" y="3042"/>
                </a:cubicBezTo>
                <a:cubicBezTo>
                  <a:pt x="3682" y="3836"/>
                  <a:pt x="3682" y="3836"/>
                  <a:pt x="3682" y="3836"/>
                </a:cubicBezTo>
                <a:lnTo>
                  <a:pt x="3682" y="3858"/>
                </a:lnTo>
                <a:cubicBezTo>
                  <a:pt x="3660" y="3858"/>
                  <a:pt x="3660" y="3858"/>
                  <a:pt x="3660" y="3858"/>
                </a:cubicBezTo>
                <a:cubicBezTo>
                  <a:pt x="2977" y="3373"/>
                  <a:pt x="2977" y="3373"/>
                  <a:pt x="2977" y="3373"/>
                </a:cubicBezTo>
                <a:cubicBezTo>
                  <a:pt x="2866" y="3307"/>
                  <a:pt x="2756" y="3307"/>
                  <a:pt x="2646" y="3373"/>
                </a:cubicBezTo>
                <a:cubicBezTo>
                  <a:pt x="1962" y="3858"/>
                  <a:pt x="1962" y="3858"/>
                  <a:pt x="1962" y="3858"/>
                </a:cubicBezTo>
                <a:cubicBezTo>
                  <a:pt x="1962" y="3858"/>
                  <a:pt x="1962" y="3858"/>
                  <a:pt x="1940" y="3858"/>
                </a:cubicBezTo>
                <a:lnTo>
                  <a:pt x="1940" y="3836"/>
                </a:lnTo>
                <a:cubicBezTo>
                  <a:pt x="2183" y="3042"/>
                  <a:pt x="2183" y="3042"/>
                  <a:pt x="2183" y="3042"/>
                </a:cubicBezTo>
                <a:cubicBezTo>
                  <a:pt x="2227" y="2932"/>
                  <a:pt x="2183" y="2800"/>
                  <a:pt x="2095" y="2733"/>
                </a:cubicBezTo>
                <a:cubicBezTo>
                  <a:pt x="1433" y="2227"/>
                  <a:pt x="1433" y="2227"/>
                  <a:pt x="1433" y="2227"/>
                </a:cubicBezTo>
                <a:cubicBezTo>
                  <a:pt x="1411" y="2227"/>
                  <a:pt x="1411" y="2227"/>
                  <a:pt x="1411" y="2227"/>
                </a:cubicBezTo>
                <a:cubicBezTo>
                  <a:pt x="1411" y="2204"/>
                  <a:pt x="1433" y="2204"/>
                  <a:pt x="1433" y="2204"/>
                </a:cubicBezTo>
                <a:cubicBezTo>
                  <a:pt x="2271" y="2182"/>
                  <a:pt x="2271" y="2182"/>
                  <a:pt x="2271" y="2182"/>
                </a:cubicBezTo>
                <a:cubicBezTo>
                  <a:pt x="2381" y="2182"/>
                  <a:pt x="2491" y="2116"/>
                  <a:pt x="2536" y="2006"/>
                </a:cubicBezTo>
                <a:cubicBezTo>
                  <a:pt x="2800" y="1212"/>
                  <a:pt x="2800" y="1212"/>
                  <a:pt x="2800" y="1212"/>
                </a:cubicBezTo>
                <a:cubicBezTo>
                  <a:pt x="2800" y="1212"/>
                  <a:pt x="2800" y="1212"/>
                  <a:pt x="2822" y="1212"/>
                </a:cubicBezTo>
                <a:lnTo>
                  <a:pt x="2822" y="1212"/>
                </a:lnTo>
                <a:cubicBezTo>
                  <a:pt x="3109" y="2006"/>
                  <a:pt x="3109" y="2006"/>
                  <a:pt x="3109" y="2006"/>
                </a:cubicBezTo>
                <a:cubicBezTo>
                  <a:pt x="3131" y="2116"/>
                  <a:pt x="3241" y="2182"/>
                  <a:pt x="3351" y="2182"/>
                </a:cubicBezTo>
                <a:cubicBezTo>
                  <a:pt x="4189" y="2204"/>
                  <a:pt x="4189" y="2204"/>
                  <a:pt x="4189" y="2204"/>
                </a:cubicBezTo>
                <a:cubicBezTo>
                  <a:pt x="4189" y="2204"/>
                  <a:pt x="4211" y="2204"/>
                  <a:pt x="4211" y="2227"/>
                </a:cubicBezTo>
                <a:close/>
              </a:path>
            </a:pathLst>
          </a:custGeom>
          <a:solidFill>
            <a:schemeClr val="bg2"/>
          </a:solidFill>
          <a:ln>
            <a:noFill/>
          </a:ln>
          <a:effectLst/>
        </p:spPr>
        <p:txBody>
          <a:bodyPr wrap="none" anchor="ctr"/>
          <a:lstStyle/>
          <a:p>
            <a:pPr>
              <a:defRPr/>
            </a:pPr>
            <a:endParaRPr lang="en-US" kern="0">
              <a:solidFill>
                <a:sysClr val="windowText" lastClr="000000"/>
              </a:solidFill>
            </a:endParaRPr>
          </a:p>
        </p:txBody>
      </p:sp>
      <p:grpSp>
        <p:nvGrpSpPr>
          <p:cNvPr id="25" name="Group 24"/>
          <p:cNvGrpSpPr/>
          <p:nvPr/>
        </p:nvGrpSpPr>
        <p:grpSpPr>
          <a:xfrm>
            <a:off x="5690904" y="3189761"/>
            <a:ext cx="810234" cy="924276"/>
            <a:chOff x="2725738" y="1123950"/>
            <a:chExt cx="4635500" cy="5287963"/>
          </a:xfrm>
          <a:solidFill>
            <a:schemeClr val="bg2"/>
          </a:solidFill>
        </p:grpSpPr>
        <p:sp>
          <p:nvSpPr>
            <p:cNvPr id="26" name="Freeform 1"/>
            <p:cNvSpPr>
              <a:spLocks noChangeArrowheads="1"/>
            </p:cNvSpPr>
            <p:nvPr/>
          </p:nvSpPr>
          <p:spPr bwMode="auto">
            <a:xfrm>
              <a:off x="3141663" y="4578350"/>
              <a:ext cx="315912" cy="292100"/>
            </a:xfrm>
            <a:custGeom>
              <a:avLst/>
              <a:gdLst>
                <a:gd name="T0" fmla="*/ 250 w 876"/>
                <a:gd name="T1" fmla="*/ 94 h 813"/>
                <a:gd name="T2" fmla="*/ 250 w 876"/>
                <a:gd name="T3" fmla="*/ 94 h 813"/>
                <a:gd name="T4" fmla="*/ 125 w 876"/>
                <a:gd name="T5" fmla="*/ 625 h 813"/>
                <a:gd name="T6" fmla="*/ 438 w 876"/>
                <a:gd name="T7" fmla="*/ 812 h 813"/>
                <a:gd name="T8" fmla="*/ 625 w 876"/>
                <a:gd name="T9" fmla="*/ 750 h 813"/>
                <a:gd name="T10" fmla="*/ 781 w 876"/>
                <a:gd name="T11" fmla="*/ 250 h 813"/>
                <a:gd name="T12" fmla="*/ 250 w 876"/>
                <a:gd name="T13" fmla="*/ 94 h 813"/>
              </a:gdLst>
              <a:ahLst/>
              <a:cxnLst>
                <a:cxn ang="0">
                  <a:pos x="T0" y="T1"/>
                </a:cxn>
                <a:cxn ang="0">
                  <a:pos x="T2" y="T3"/>
                </a:cxn>
                <a:cxn ang="0">
                  <a:pos x="T4" y="T5"/>
                </a:cxn>
                <a:cxn ang="0">
                  <a:pos x="T6" y="T7"/>
                </a:cxn>
                <a:cxn ang="0">
                  <a:pos x="T8" y="T9"/>
                </a:cxn>
                <a:cxn ang="0">
                  <a:pos x="T10" y="T11"/>
                </a:cxn>
                <a:cxn ang="0">
                  <a:pos x="T12" y="T13"/>
                </a:cxn>
              </a:cxnLst>
              <a:rect l="0" t="0" r="r" b="b"/>
              <a:pathLst>
                <a:path w="876" h="813">
                  <a:moveTo>
                    <a:pt x="250" y="94"/>
                  </a:moveTo>
                  <a:lnTo>
                    <a:pt x="250" y="94"/>
                  </a:lnTo>
                  <a:cubicBezTo>
                    <a:pt x="94" y="187"/>
                    <a:pt x="0" y="437"/>
                    <a:pt x="125" y="625"/>
                  </a:cubicBezTo>
                  <a:cubicBezTo>
                    <a:pt x="188" y="750"/>
                    <a:pt x="313" y="812"/>
                    <a:pt x="438" y="812"/>
                  </a:cubicBezTo>
                  <a:cubicBezTo>
                    <a:pt x="500" y="812"/>
                    <a:pt x="594" y="781"/>
                    <a:pt x="625" y="750"/>
                  </a:cubicBezTo>
                  <a:cubicBezTo>
                    <a:pt x="813" y="656"/>
                    <a:pt x="875" y="437"/>
                    <a:pt x="781" y="250"/>
                  </a:cubicBezTo>
                  <a:cubicBezTo>
                    <a:pt x="688" y="62"/>
                    <a:pt x="438" y="0"/>
                    <a:pt x="250" y="94"/>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endParaRPr>
            </a:p>
          </p:txBody>
        </p:sp>
        <p:sp>
          <p:nvSpPr>
            <p:cNvPr id="27" name="Freeform 2"/>
            <p:cNvSpPr>
              <a:spLocks noChangeArrowheads="1"/>
            </p:cNvSpPr>
            <p:nvPr/>
          </p:nvSpPr>
          <p:spPr bwMode="auto">
            <a:xfrm>
              <a:off x="4457700" y="3846513"/>
              <a:ext cx="315913" cy="292100"/>
            </a:xfrm>
            <a:custGeom>
              <a:avLst/>
              <a:gdLst>
                <a:gd name="T0" fmla="*/ 750 w 876"/>
                <a:gd name="T1" fmla="*/ 250 h 813"/>
                <a:gd name="T2" fmla="*/ 750 w 876"/>
                <a:gd name="T3" fmla="*/ 250 h 813"/>
                <a:gd name="T4" fmla="*/ 250 w 876"/>
                <a:gd name="T5" fmla="*/ 93 h 813"/>
                <a:gd name="T6" fmla="*/ 94 w 876"/>
                <a:gd name="T7" fmla="*/ 593 h 813"/>
                <a:gd name="T8" fmla="*/ 438 w 876"/>
                <a:gd name="T9" fmla="*/ 812 h 813"/>
                <a:gd name="T10" fmla="*/ 625 w 876"/>
                <a:gd name="T11" fmla="*/ 750 h 813"/>
                <a:gd name="T12" fmla="*/ 750 w 876"/>
                <a:gd name="T13" fmla="*/ 250 h 813"/>
              </a:gdLst>
              <a:ahLst/>
              <a:cxnLst>
                <a:cxn ang="0">
                  <a:pos x="T0" y="T1"/>
                </a:cxn>
                <a:cxn ang="0">
                  <a:pos x="T2" y="T3"/>
                </a:cxn>
                <a:cxn ang="0">
                  <a:pos x="T4" y="T5"/>
                </a:cxn>
                <a:cxn ang="0">
                  <a:pos x="T6" y="T7"/>
                </a:cxn>
                <a:cxn ang="0">
                  <a:pos x="T8" y="T9"/>
                </a:cxn>
                <a:cxn ang="0">
                  <a:pos x="T10" y="T11"/>
                </a:cxn>
                <a:cxn ang="0">
                  <a:pos x="T12" y="T13"/>
                </a:cxn>
              </a:cxnLst>
              <a:rect l="0" t="0" r="r" b="b"/>
              <a:pathLst>
                <a:path w="876" h="813">
                  <a:moveTo>
                    <a:pt x="750" y="250"/>
                  </a:moveTo>
                  <a:lnTo>
                    <a:pt x="750" y="250"/>
                  </a:lnTo>
                  <a:cubicBezTo>
                    <a:pt x="657" y="62"/>
                    <a:pt x="438" y="0"/>
                    <a:pt x="250" y="93"/>
                  </a:cubicBezTo>
                  <a:cubicBezTo>
                    <a:pt x="63" y="187"/>
                    <a:pt x="0" y="437"/>
                    <a:pt x="94" y="593"/>
                  </a:cubicBezTo>
                  <a:cubicBezTo>
                    <a:pt x="157" y="718"/>
                    <a:pt x="282" y="812"/>
                    <a:pt x="438" y="812"/>
                  </a:cubicBezTo>
                  <a:cubicBezTo>
                    <a:pt x="500" y="812"/>
                    <a:pt x="563" y="781"/>
                    <a:pt x="625" y="750"/>
                  </a:cubicBezTo>
                  <a:cubicBezTo>
                    <a:pt x="782" y="656"/>
                    <a:pt x="875" y="406"/>
                    <a:pt x="750" y="25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endParaRPr>
            </a:p>
          </p:txBody>
        </p:sp>
        <p:sp>
          <p:nvSpPr>
            <p:cNvPr id="28" name="Freeform 3"/>
            <p:cNvSpPr>
              <a:spLocks noChangeArrowheads="1"/>
            </p:cNvSpPr>
            <p:nvPr/>
          </p:nvSpPr>
          <p:spPr bwMode="auto">
            <a:xfrm>
              <a:off x="4017963" y="4083050"/>
              <a:ext cx="315912" cy="292100"/>
            </a:xfrm>
            <a:custGeom>
              <a:avLst/>
              <a:gdLst>
                <a:gd name="T0" fmla="*/ 251 w 877"/>
                <a:gd name="T1" fmla="*/ 125 h 813"/>
                <a:gd name="T2" fmla="*/ 251 w 877"/>
                <a:gd name="T3" fmla="*/ 125 h 813"/>
                <a:gd name="T4" fmla="*/ 94 w 877"/>
                <a:gd name="T5" fmla="*/ 625 h 813"/>
                <a:gd name="T6" fmla="*/ 438 w 877"/>
                <a:gd name="T7" fmla="*/ 812 h 813"/>
                <a:gd name="T8" fmla="*/ 626 w 877"/>
                <a:gd name="T9" fmla="*/ 781 h 813"/>
                <a:gd name="T10" fmla="*/ 782 w 877"/>
                <a:gd name="T11" fmla="*/ 250 h 813"/>
                <a:gd name="T12" fmla="*/ 251 w 877"/>
                <a:gd name="T13" fmla="*/ 125 h 813"/>
              </a:gdLst>
              <a:ahLst/>
              <a:cxnLst>
                <a:cxn ang="0">
                  <a:pos x="T0" y="T1"/>
                </a:cxn>
                <a:cxn ang="0">
                  <a:pos x="T2" y="T3"/>
                </a:cxn>
                <a:cxn ang="0">
                  <a:pos x="T4" y="T5"/>
                </a:cxn>
                <a:cxn ang="0">
                  <a:pos x="T6" y="T7"/>
                </a:cxn>
                <a:cxn ang="0">
                  <a:pos x="T8" y="T9"/>
                </a:cxn>
                <a:cxn ang="0">
                  <a:pos x="T10" y="T11"/>
                </a:cxn>
                <a:cxn ang="0">
                  <a:pos x="T12" y="T13"/>
                </a:cxn>
              </a:cxnLst>
              <a:rect l="0" t="0" r="r" b="b"/>
              <a:pathLst>
                <a:path w="877" h="813">
                  <a:moveTo>
                    <a:pt x="251" y="125"/>
                  </a:moveTo>
                  <a:lnTo>
                    <a:pt x="251" y="125"/>
                  </a:lnTo>
                  <a:cubicBezTo>
                    <a:pt x="63" y="219"/>
                    <a:pt x="0" y="437"/>
                    <a:pt x="94" y="625"/>
                  </a:cubicBezTo>
                  <a:cubicBezTo>
                    <a:pt x="157" y="750"/>
                    <a:pt x="313" y="812"/>
                    <a:pt x="438" y="812"/>
                  </a:cubicBezTo>
                  <a:cubicBezTo>
                    <a:pt x="501" y="812"/>
                    <a:pt x="563" y="812"/>
                    <a:pt x="626" y="781"/>
                  </a:cubicBezTo>
                  <a:cubicBezTo>
                    <a:pt x="813" y="687"/>
                    <a:pt x="876" y="437"/>
                    <a:pt x="782" y="250"/>
                  </a:cubicBezTo>
                  <a:cubicBezTo>
                    <a:pt x="657" y="62"/>
                    <a:pt x="438" y="0"/>
                    <a:pt x="251" y="12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endParaRPr>
            </a:p>
          </p:txBody>
        </p:sp>
        <p:sp>
          <p:nvSpPr>
            <p:cNvPr id="29" name="Freeform 4"/>
            <p:cNvSpPr>
              <a:spLocks noChangeArrowheads="1"/>
            </p:cNvSpPr>
            <p:nvPr/>
          </p:nvSpPr>
          <p:spPr bwMode="auto">
            <a:xfrm>
              <a:off x="3579813" y="4330700"/>
              <a:ext cx="315912" cy="293688"/>
            </a:xfrm>
            <a:custGeom>
              <a:avLst/>
              <a:gdLst>
                <a:gd name="T0" fmla="*/ 250 w 876"/>
                <a:gd name="T1" fmla="*/ 94 h 814"/>
                <a:gd name="T2" fmla="*/ 250 w 876"/>
                <a:gd name="T3" fmla="*/ 94 h 814"/>
                <a:gd name="T4" fmla="*/ 125 w 876"/>
                <a:gd name="T5" fmla="*/ 625 h 814"/>
                <a:gd name="T6" fmla="*/ 437 w 876"/>
                <a:gd name="T7" fmla="*/ 813 h 814"/>
                <a:gd name="T8" fmla="*/ 625 w 876"/>
                <a:gd name="T9" fmla="*/ 782 h 814"/>
                <a:gd name="T10" fmla="*/ 781 w 876"/>
                <a:gd name="T11" fmla="*/ 250 h 814"/>
                <a:gd name="T12" fmla="*/ 250 w 876"/>
                <a:gd name="T13" fmla="*/ 94 h 814"/>
              </a:gdLst>
              <a:ahLst/>
              <a:cxnLst>
                <a:cxn ang="0">
                  <a:pos x="T0" y="T1"/>
                </a:cxn>
                <a:cxn ang="0">
                  <a:pos x="T2" y="T3"/>
                </a:cxn>
                <a:cxn ang="0">
                  <a:pos x="T4" y="T5"/>
                </a:cxn>
                <a:cxn ang="0">
                  <a:pos x="T6" y="T7"/>
                </a:cxn>
                <a:cxn ang="0">
                  <a:pos x="T8" y="T9"/>
                </a:cxn>
                <a:cxn ang="0">
                  <a:pos x="T10" y="T11"/>
                </a:cxn>
                <a:cxn ang="0">
                  <a:pos x="T12" y="T13"/>
                </a:cxn>
              </a:cxnLst>
              <a:rect l="0" t="0" r="r" b="b"/>
              <a:pathLst>
                <a:path w="876" h="814">
                  <a:moveTo>
                    <a:pt x="250" y="94"/>
                  </a:moveTo>
                  <a:lnTo>
                    <a:pt x="250" y="94"/>
                  </a:lnTo>
                  <a:cubicBezTo>
                    <a:pt x="62" y="219"/>
                    <a:pt x="0" y="438"/>
                    <a:pt x="125" y="625"/>
                  </a:cubicBezTo>
                  <a:cubicBezTo>
                    <a:pt x="187" y="750"/>
                    <a:pt x="312" y="813"/>
                    <a:pt x="437" y="813"/>
                  </a:cubicBezTo>
                  <a:cubicBezTo>
                    <a:pt x="500" y="813"/>
                    <a:pt x="562" y="813"/>
                    <a:pt x="625" y="782"/>
                  </a:cubicBezTo>
                  <a:cubicBezTo>
                    <a:pt x="812" y="657"/>
                    <a:pt x="875" y="438"/>
                    <a:pt x="781" y="250"/>
                  </a:cubicBezTo>
                  <a:cubicBezTo>
                    <a:pt x="656" y="63"/>
                    <a:pt x="437" y="0"/>
                    <a:pt x="250" y="94"/>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endParaRPr>
            </a:p>
          </p:txBody>
        </p:sp>
        <p:sp>
          <p:nvSpPr>
            <p:cNvPr id="30" name="Freeform 5"/>
            <p:cNvSpPr>
              <a:spLocks noChangeArrowheads="1"/>
            </p:cNvSpPr>
            <p:nvPr/>
          </p:nvSpPr>
          <p:spPr bwMode="auto">
            <a:xfrm>
              <a:off x="5751513" y="4105275"/>
              <a:ext cx="315912" cy="293688"/>
            </a:xfrm>
            <a:custGeom>
              <a:avLst/>
              <a:gdLst>
                <a:gd name="T0" fmla="*/ 625 w 876"/>
                <a:gd name="T1" fmla="*/ 125 h 814"/>
                <a:gd name="T2" fmla="*/ 625 w 876"/>
                <a:gd name="T3" fmla="*/ 125 h 814"/>
                <a:gd name="T4" fmla="*/ 94 w 876"/>
                <a:gd name="T5" fmla="*/ 250 h 814"/>
                <a:gd name="T6" fmla="*/ 250 w 876"/>
                <a:gd name="T7" fmla="*/ 782 h 814"/>
                <a:gd name="T8" fmla="*/ 438 w 876"/>
                <a:gd name="T9" fmla="*/ 813 h 814"/>
                <a:gd name="T10" fmla="*/ 750 w 876"/>
                <a:gd name="T11" fmla="*/ 625 h 814"/>
                <a:gd name="T12" fmla="*/ 625 w 876"/>
                <a:gd name="T13" fmla="*/ 125 h 814"/>
              </a:gdLst>
              <a:ahLst/>
              <a:cxnLst>
                <a:cxn ang="0">
                  <a:pos x="T0" y="T1"/>
                </a:cxn>
                <a:cxn ang="0">
                  <a:pos x="T2" y="T3"/>
                </a:cxn>
                <a:cxn ang="0">
                  <a:pos x="T4" y="T5"/>
                </a:cxn>
                <a:cxn ang="0">
                  <a:pos x="T6" y="T7"/>
                </a:cxn>
                <a:cxn ang="0">
                  <a:pos x="T8" y="T9"/>
                </a:cxn>
                <a:cxn ang="0">
                  <a:pos x="T10" y="T11"/>
                </a:cxn>
                <a:cxn ang="0">
                  <a:pos x="T12" y="T13"/>
                </a:cxn>
              </a:cxnLst>
              <a:rect l="0" t="0" r="r" b="b"/>
              <a:pathLst>
                <a:path w="876" h="814">
                  <a:moveTo>
                    <a:pt x="625" y="125"/>
                  </a:moveTo>
                  <a:lnTo>
                    <a:pt x="625" y="125"/>
                  </a:lnTo>
                  <a:cubicBezTo>
                    <a:pt x="438" y="0"/>
                    <a:pt x="219" y="63"/>
                    <a:pt x="94" y="250"/>
                  </a:cubicBezTo>
                  <a:cubicBezTo>
                    <a:pt x="0" y="438"/>
                    <a:pt x="63" y="657"/>
                    <a:pt x="250" y="782"/>
                  </a:cubicBezTo>
                  <a:cubicBezTo>
                    <a:pt x="313" y="813"/>
                    <a:pt x="375" y="813"/>
                    <a:pt x="438" y="813"/>
                  </a:cubicBezTo>
                  <a:cubicBezTo>
                    <a:pt x="563" y="813"/>
                    <a:pt x="688" y="750"/>
                    <a:pt x="750" y="625"/>
                  </a:cubicBezTo>
                  <a:cubicBezTo>
                    <a:pt x="875" y="469"/>
                    <a:pt x="813" y="219"/>
                    <a:pt x="625" y="125"/>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endParaRPr>
            </a:p>
          </p:txBody>
        </p:sp>
        <p:sp>
          <p:nvSpPr>
            <p:cNvPr id="31" name="Freeform 6"/>
            <p:cNvSpPr>
              <a:spLocks noChangeArrowheads="1"/>
            </p:cNvSpPr>
            <p:nvPr/>
          </p:nvSpPr>
          <p:spPr bwMode="auto">
            <a:xfrm>
              <a:off x="5322888" y="3857625"/>
              <a:ext cx="303212" cy="292100"/>
            </a:xfrm>
            <a:custGeom>
              <a:avLst/>
              <a:gdLst>
                <a:gd name="T0" fmla="*/ 625 w 844"/>
                <a:gd name="T1" fmla="*/ 94 h 813"/>
                <a:gd name="T2" fmla="*/ 625 w 844"/>
                <a:gd name="T3" fmla="*/ 94 h 813"/>
                <a:gd name="T4" fmla="*/ 93 w 844"/>
                <a:gd name="T5" fmla="*/ 219 h 813"/>
                <a:gd name="T6" fmla="*/ 218 w 844"/>
                <a:gd name="T7" fmla="*/ 750 h 813"/>
                <a:gd name="T8" fmla="*/ 437 w 844"/>
                <a:gd name="T9" fmla="*/ 812 h 813"/>
                <a:gd name="T10" fmla="*/ 750 w 844"/>
                <a:gd name="T11" fmla="*/ 625 h 813"/>
                <a:gd name="T12" fmla="*/ 625 w 844"/>
                <a:gd name="T13" fmla="*/ 94 h 813"/>
              </a:gdLst>
              <a:ahLst/>
              <a:cxnLst>
                <a:cxn ang="0">
                  <a:pos x="T0" y="T1"/>
                </a:cxn>
                <a:cxn ang="0">
                  <a:pos x="T2" y="T3"/>
                </a:cxn>
                <a:cxn ang="0">
                  <a:pos x="T4" y="T5"/>
                </a:cxn>
                <a:cxn ang="0">
                  <a:pos x="T6" y="T7"/>
                </a:cxn>
                <a:cxn ang="0">
                  <a:pos x="T8" y="T9"/>
                </a:cxn>
                <a:cxn ang="0">
                  <a:pos x="T10" y="T11"/>
                </a:cxn>
                <a:cxn ang="0">
                  <a:pos x="T12" y="T13"/>
                </a:cxn>
              </a:cxnLst>
              <a:rect l="0" t="0" r="r" b="b"/>
              <a:pathLst>
                <a:path w="844" h="813">
                  <a:moveTo>
                    <a:pt x="625" y="94"/>
                  </a:moveTo>
                  <a:lnTo>
                    <a:pt x="625" y="94"/>
                  </a:lnTo>
                  <a:cubicBezTo>
                    <a:pt x="437" y="0"/>
                    <a:pt x="218" y="62"/>
                    <a:pt x="93" y="219"/>
                  </a:cubicBezTo>
                  <a:cubicBezTo>
                    <a:pt x="0" y="406"/>
                    <a:pt x="62" y="625"/>
                    <a:pt x="218" y="750"/>
                  </a:cubicBezTo>
                  <a:cubicBezTo>
                    <a:pt x="281" y="781"/>
                    <a:pt x="343" y="812"/>
                    <a:pt x="437" y="812"/>
                  </a:cubicBezTo>
                  <a:cubicBezTo>
                    <a:pt x="562" y="812"/>
                    <a:pt x="687" y="750"/>
                    <a:pt x="750" y="625"/>
                  </a:cubicBezTo>
                  <a:cubicBezTo>
                    <a:pt x="843" y="437"/>
                    <a:pt x="781" y="187"/>
                    <a:pt x="625" y="94"/>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endParaRPr>
            </a:p>
          </p:txBody>
        </p:sp>
        <p:sp>
          <p:nvSpPr>
            <p:cNvPr id="32" name="Freeform 7"/>
            <p:cNvSpPr>
              <a:spLocks noChangeArrowheads="1"/>
            </p:cNvSpPr>
            <p:nvPr/>
          </p:nvSpPr>
          <p:spPr bwMode="auto">
            <a:xfrm>
              <a:off x="6178550" y="4364038"/>
              <a:ext cx="315913" cy="293687"/>
            </a:xfrm>
            <a:custGeom>
              <a:avLst/>
              <a:gdLst>
                <a:gd name="T0" fmla="*/ 625 w 876"/>
                <a:gd name="T1" fmla="*/ 94 h 814"/>
                <a:gd name="T2" fmla="*/ 625 w 876"/>
                <a:gd name="T3" fmla="*/ 94 h 814"/>
                <a:gd name="T4" fmla="*/ 93 w 876"/>
                <a:gd name="T5" fmla="*/ 250 h 814"/>
                <a:gd name="T6" fmla="*/ 250 w 876"/>
                <a:gd name="T7" fmla="*/ 750 h 814"/>
                <a:gd name="T8" fmla="*/ 437 w 876"/>
                <a:gd name="T9" fmla="*/ 813 h 814"/>
                <a:gd name="T10" fmla="*/ 781 w 876"/>
                <a:gd name="T11" fmla="*/ 625 h 814"/>
                <a:gd name="T12" fmla="*/ 625 w 876"/>
                <a:gd name="T13" fmla="*/ 94 h 814"/>
              </a:gdLst>
              <a:ahLst/>
              <a:cxnLst>
                <a:cxn ang="0">
                  <a:pos x="T0" y="T1"/>
                </a:cxn>
                <a:cxn ang="0">
                  <a:pos x="T2" y="T3"/>
                </a:cxn>
                <a:cxn ang="0">
                  <a:pos x="T4" y="T5"/>
                </a:cxn>
                <a:cxn ang="0">
                  <a:pos x="T6" y="T7"/>
                </a:cxn>
                <a:cxn ang="0">
                  <a:pos x="T8" y="T9"/>
                </a:cxn>
                <a:cxn ang="0">
                  <a:pos x="T10" y="T11"/>
                </a:cxn>
                <a:cxn ang="0">
                  <a:pos x="T12" y="T13"/>
                </a:cxn>
              </a:cxnLst>
              <a:rect l="0" t="0" r="r" b="b"/>
              <a:pathLst>
                <a:path w="876" h="814">
                  <a:moveTo>
                    <a:pt x="625" y="94"/>
                  </a:moveTo>
                  <a:lnTo>
                    <a:pt x="625" y="94"/>
                  </a:lnTo>
                  <a:cubicBezTo>
                    <a:pt x="437" y="0"/>
                    <a:pt x="218" y="63"/>
                    <a:pt x="93" y="250"/>
                  </a:cubicBezTo>
                  <a:cubicBezTo>
                    <a:pt x="0" y="406"/>
                    <a:pt x="62" y="656"/>
                    <a:pt x="250" y="750"/>
                  </a:cubicBezTo>
                  <a:cubicBezTo>
                    <a:pt x="312" y="781"/>
                    <a:pt x="375" y="813"/>
                    <a:pt x="437" y="813"/>
                  </a:cubicBezTo>
                  <a:cubicBezTo>
                    <a:pt x="562" y="813"/>
                    <a:pt x="687" y="750"/>
                    <a:pt x="781" y="625"/>
                  </a:cubicBezTo>
                  <a:cubicBezTo>
                    <a:pt x="875" y="438"/>
                    <a:pt x="812" y="219"/>
                    <a:pt x="625" y="94"/>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endParaRPr>
            </a:p>
          </p:txBody>
        </p:sp>
        <p:sp>
          <p:nvSpPr>
            <p:cNvPr id="37" name="Freeform 8"/>
            <p:cNvSpPr>
              <a:spLocks noChangeArrowheads="1"/>
            </p:cNvSpPr>
            <p:nvPr/>
          </p:nvSpPr>
          <p:spPr bwMode="auto">
            <a:xfrm>
              <a:off x="6605588" y="4622800"/>
              <a:ext cx="315912" cy="292100"/>
            </a:xfrm>
            <a:custGeom>
              <a:avLst/>
              <a:gdLst>
                <a:gd name="T0" fmla="*/ 625 w 876"/>
                <a:gd name="T1" fmla="*/ 94 h 813"/>
                <a:gd name="T2" fmla="*/ 625 w 876"/>
                <a:gd name="T3" fmla="*/ 94 h 813"/>
                <a:gd name="T4" fmla="*/ 125 w 876"/>
                <a:gd name="T5" fmla="*/ 219 h 813"/>
                <a:gd name="T6" fmla="*/ 250 w 876"/>
                <a:gd name="T7" fmla="*/ 750 h 813"/>
                <a:gd name="T8" fmla="*/ 437 w 876"/>
                <a:gd name="T9" fmla="*/ 812 h 813"/>
                <a:gd name="T10" fmla="*/ 781 w 876"/>
                <a:gd name="T11" fmla="*/ 625 h 813"/>
                <a:gd name="T12" fmla="*/ 625 w 876"/>
                <a:gd name="T13" fmla="*/ 94 h 813"/>
              </a:gdLst>
              <a:ahLst/>
              <a:cxnLst>
                <a:cxn ang="0">
                  <a:pos x="T0" y="T1"/>
                </a:cxn>
                <a:cxn ang="0">
                  <a:pos x="T2" y="T3"/>
                </a:cxn>
                <a:cxn ang="0">
                  <a:pos x="T4" y="T5"/>
                </a:cxn>
                <a:cxn ang="0">
                  <a:pos x="T6" y="T7"/>
                </a:cxn>
                <a:cxn ang="0">
                  <a:pos x="T8" y="T9"/>
                </a:cxn>
                <a:cxn ang="0">
                  <a:pos x="T10" y="T11"/>
                </a:cxn>
                <a:cxn ang="0">
                  <a:pos x="T12" y="T13"/>
                </a:cxn>
              </a:cxnLst>
              <a:rect l="0" t="0" r="r" b="b"/>
              <a:pathLst>
                <a:path w="876" h="813">
                  <a:moveTo>
                    <a:pt x="625" y="94"/>
                  </a:moveTo>
                  <a:lnTo>
                    <a:pt x="625" y="94"/>
                  </a:lnTo>
                  <a:cubicBezTo>
                    <a:pt x="469" y="0"/>
                    <a:pt x="219" y="62"/>
                    <a:pt x="125" y="219"/>
                  </a:cubicBezTo>
                  <a:cubicBezTo>
                    <a:pt x="0" y="406"/>
                    <a:pt x="62" y="625"/>
                    <a:pt x="250" y="750"/>
                  </a:cubicBezTo>
                  <a:cubicBezTo>
                    <a:pt x="312" y="781"/>
                    <a:pt x="375" y="812"/>
                    <a:pt x="437" y="812"/>
                  </a:cubicBezTo>
                  <a:cubicBezTo>
                    <a:pt x="562" y="812"/>
                    <a:pt x="687" y="750"/>
                    <a:pt x="781" y="625"/>
                  </a:cubicBezTo>
                  <a:cubicBezTo>
                    <a:pt x="875" y="437"/>
                    <a:pt x="812" y="187"/>
                    <a:pt x="625" y="94"/>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endParaRPr>
            </a:p>
          </p:txBody>
        </p:sp>
        <p:sp>
          <p:nvSpPr>
            <p:cNvPr id="41" name="Freeform 9"/>
            <p:cNvSpPr>
              <a:spLocks noChangeArrowheads="1"/>
            </p:cNvSpPr>
            <p:nvPr/>
          </p:nvSpPr>
          <p:spPr bwMode="auto">
            <a:xfrm>
              <a:off x="4919663" y="3116263"/>
              <a:ext cx="269875" cy="269875"/>
            </a:xfrm>
            <a:custGeom>
              <a:avLst/>
              <a:gdLst>
                <a:gd name="T0" fmla="*/ 374 w 750"/>
                <a:gd name="T1" fmla="*/ 0 h 751"/>
                <a:gd name="T2" fmla="*/ 374 w 750"/>
                <a:gd name="T3" fmla="*/ 0 h 751"/>
                <a:gd name="T4" fmla="*/ 0 w 750"/>
                <a:gd name="T5" fmla="*/ 375 h 751"/>
                <a:gd name="T6" fmla="*/ 374 w 750"/>
                <a:gd name="T7" fmla="*/ 750 h 751"/>
                <a:gd name="T8" fmla="*/ 374 w 750"/>
                <a:gd name="T9" fmla="*/ 750 h 751"/>
                <a:gd name="T10" fmla="*/ 749 w 750"/>
                <a:gd name="T11" fmla="*/ 375 h 751"/>
                <a:gd name="T12" fmla="*/ 374 w 750"/>
                <a:gd name="T13" fmla="*/ 0 h 751"/>
              </a:gdLst>
              <a:ahLst/>
              <a:cxnLst>
                <a:cxn ang="0">
                  <a:pos x="T0" y="T1"/>
                </a:cxn>
                <a:cxn ang="0">
                  <a:pos x="T2" y="T3"/>
                </a:cxn>
                <a:cxn ang="0">
                  <a:pos x="T4" y="T5"/>
                </a:cxn>
                <a:cxn ang="0">
                  <a:pos x="T6" y="T7"/>
                </a:cxn>
                <a:cxn ang="0">
                  <a:pos x="T8" y="T9"/>
                </a:cxn>
                <a:cxn ang="0">
                  <a:pos x="T10" y="T11"/>
                </a:cxn>
                <a:cxn ang="0">
                  <a:pos x="T12" y="T13"/>
                </a:cxn>
              </a:cxnLst>
              <a:rect l="0" t="0" r="r" b="b"/>
              <a:pathLst>
                <a:path w="750" h="751">
                  <a:moveTo>
                    <a:pt x="374" y="0"/>
                  </a:moveTo>
                  <a:lnTo>
                    <a:pt x="374" y="0"/>
                  </a:lnTo>
                  <a:cubicBezTo>
                    <a:pt x="156" y="0"/>
                    <a:pt x="0" y="188"/>
                    <a:pt x="0" y="375"/>
                  </a:cubicBezTo>
                  <a:cubicBezTo>
                    <a:pt x="0" y="594"/>
                    <a:pt x="156" y="750"/>
                    <a:pt x="374" y="750"/>
                  </a:cubicBezTo>
                  <a:lnTo>
                    <a:pt x="374" y="750"/>
                  </a:lnTo>
                  <a:cubicBezTo>
                    <a:pt x="592" y="750"/>
                    <a:pt x="749" y="594"/>
                    <a:pt x="749" y="375"/>
                  </a:cubicBezTo>
                  <a:cubicBezTo>
                    <a:pt x="749" y="188"/>
                    <a:pt x="592" y="0"/>
                    <a:pt x="374" y="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endParaRPr>
            </a:p>
          </p:txBody>
        </p:sp>
        <p:sp>
          <p:nvSpPr>
            <p:cNvPr id="42" name="Freeform 10"/>
            <p:cNvSpPr>
              <a:spLocks noChangeArrowheads="1"/>
            </p:cNvSpPr>
            <p:nvPr/>
          </p:nvSpPr>
          <p:spPr bwMode="auto">
            <a:xfrm>
              <a:off x="4930775" y="2114550"/>
              <a:ext cx="269875" cy="280988"/>
            </a:xfrm>
            <a:custGeom>
              <a:avLst/>
              <a:gdLst>
                <a:gd name="T0" fmla="*/ 374 w 750"/>
                <a:gd name="T1" fmla="*/ 781 h 782"/>
                <a:gd name="T2" fmla="*/ 374 w 750"/>
                <a:gd name="T3" fmla="*/ 781 h 782"/>
                <a:gd name="T4" fmla="*/ 374 w 750"/>
                <a:gd name="T5" fmla="*/ 781 h 782"/>
                <a:gd name="T6" fmla="*/ 749 w 750"/>
                <a:gd name="T7" fmla="*/ 406 h 782"/>
                <a:gd name="T8" fmla="*/ 374 w 750"/>
                <a:gd name="T9" fmla="*/ 0 h 782"/>
                <a:gd name="T10" fmla="*/ 0 w 750"/>
                <a:gd name="T11" fmla="*/ 375 h 782"/>
                <a:gd name="T12" fmla="*/ 374 w 750"/>
                <a:gd name="T13" fmla="*/ 781 h 782"/>
              </a:gdLst>
              <a:ahLst/>
              <a:cxnLst>
                <a:cxn ang="0">
                  <a:pos x="T0" y="T1"/>
                </a:cxn>
                <a:cxn ang="0">
                  <a:pos x="T2" y="T3"/>
                </a:cxn>
                <a:cxn ang="0">
                  <a:pos x="T4" y="T5"/>
                </a:cxn>
                <a:cxn ang="0">
                  <a:pos x="T6" y="T7"/>
                </a:cxn>
                <a:cxn ang="0">
                  <a:pos x="T8" y="T9"/>
                </a:cxn>
                <a:cxn ang="0">
                  <a:pos x="T10" y="T11"/>
                </a:cxn>
                <a:cxn ang="0">
                  <a:pos x="T12" y="T13"/>
                </a:cxn>
              </a:cxnLst>
              <a:rect l="0" t="0" r="r" b="b"/>
              <a:pathLst>
                <a:path w="750" h="782">
                  <a:moveTo>
                    <a:pt x="374" y="781"/>
                  </a:moveTo>
                  <a:lnTo>
                    <a:pt x="374" y="781"/>
                  </a:lnTo>
                  <a:lnTo>
                    <a:pt x="374" y="781"/>
                  </a:lnTo>
                  <a:cubicBezTo>
                    <a:pt x="593" y="781"/>
                    <a:pt x="749" y="594"/>
                    <a:pt x="749" y="406"/>
                  </a:cubicBezTo>
                  <a:cubicBezTo>
                    <a:pt x="749" y="188"/>
                    <a:pt x="593" y="0"/>
                    <a:pt x="374" y="0"/>
                  </a:cubicBezTo>
                  <a:cubicBezTo>
                    <a:pt x="156" y="0"/>
                    <a:pt x="0" y="188"/>
                    <a:pt x="0" y="375"/>
                  </a:cubicBezTo>
                  <a:cubicBezTo>
                    <a:pt x="0" y="594"/>
                    <a:pt x="156" y="781"/>
                    <a:pt x="374" y="781"/>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endParaRPr>
            </a:p>
          </p:txBody>
        </p:sp>
        <p:sp>
          <p:nvSpPr>
            <p:cNvPr id="43" name="Freeform 11"/>
            <p:cNvSpPr>
              <a:spLocks noChangeArrowheads="1"/>
            </p:cNvSpPr>
            <p:nvPr/>
          </p:nvSpPr>
          <p:spPr bwMode="auto">
            <a:xfrm>
              <a:off x="4930775" y="1619250"/>
              <a:ext cx="280988" cy="269875"/>
            </a:xfrm>
            <a:custGeom>
              <a:avLst/>
              <a:gdLst>
                <a:gd name="T0" fmla="*/ 374 w 781"/>
                <a:gd name="T1" fmla="*/ 750 h 751"/>
                <a:gd name="T2" fmla="*/ 374 w 781"/>
                <a:gd name="T3" fmla="*/ 750 h 751"/>
                <a:gd name="T4" fmla="*/ 374 w 781"/>
                <a:gd name="T5" fmla="*/ 750 h 751"/>
                <a:gd name="T6" fmla="*/ 780 w 781"/>
                <a:gd name="T7" fmla="*/ 375 h 751"/>
                <a:gd name="T8" fmla="*/ 405 w 781"/>
                <a:gd name="T9" fmla="*/ 0 h 751"/>
                <a:gd name="T10" fmla="*/ 0 w 781"/>
                <a:gd name="T11" fmla="*/ 375 h 751"/>
                <a:gd name="T12" fmla="*/ 374 w 781"/>
                <a:gd name="T13" fmla="*/ 750 h 751"/>
              </a:gdLst>
              <a:ahLst/>
              <a:cxnLst>
                <a:cxn ang="0">
                  <a:pos x="T0" y="T1"/>
                </a:cxn>
                <a:cxn ang="0">
                  <a:pos x="T2" y="T3"/>
                </a:cxn>
                <a:cxn ang="0">
                  <a:pos x="T4" y="T5"/>
                </a:cxn>
                <a:cxn ang="0">
                  <a:pos x="T6" y="T7"/>
                </a:cxn>
                <a:cxn ang="0">
                  <a:pos x="T8" y="T9"/>
                </a:cxn>
                <a:cxn ang="0">
                  <a:pos x="T10" y="T11"/>
                </a:cxn>
                <a:cxn ang="0">
                  <a:pos x="T12" y="T13"/>
                </a:cxn>
              </a:cxnLst>
              <a:rect l="0" t="0" r="r" b="b"/>
              <a:pathLst>
                <a:path w="781" h="751">
                  <a:moveTo>
                    <a:pt x="374" y="750"/>
                  </a:moveTo>
                  <a:lnTo>
                    <a:pt x="374" y="750"/>
                  </a:lnTo>
                  <a:lnTo>
                    <a:pt x="374" y="750"/>
                  </a:lnTo>
                  <a:cubicBezTo>
                    <a:pt x="593" y="750"/>
                    <a:pt x="780" y="594"/>
                    <a:pt x="780" y="375"/>
                  </a:cubicBezTo>
                  <a:cubicBezTo>
                    <a:pt x="780" y="188"/>
                    <a:pt x="593" y="0"/>
                    <a:pt x="405" y="0"/>
                  </a:cubicBezTo>
                  <a:cubicBezTo>
                    <a:pt x="187" y="0"/>
                    <a:pt x="0" y="156"/>
                    <a:pt x="0" y="375"/>
                  </a:cubicBezTo>
                  <a:cubicBezTo>
                    <a:pt x="0" y="594"/>
                    <a:pt x="187" y="750"/>
                    <a:pt x="374" y="75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endParaRPr>
            </a:p>
          </p:txBody>
        </p:sp>
        <p:sp>
          <p:nvSpPr>
            <p:cNvPr id="44" name="Freeform 12"/>
            <p:cNvSpPr>
              <a:spLocks noChangeArrowheads="1"/>
            </p:cNvSpPr>
            <p:nvPr/>
          </p:nvSpPr>
          <p:spPr bwMode="auto">
            <a:xfrm>
              <a:off x="4919663" y="2620963"/>
              <a:ext cx="280987" cy="269875"/>
            </a:xfrm>
            <a:custGeom>
              <a:avLst/>
              <a:gdLst>
                <a:gd name="T0" fmla="*/ 374 w 781"/>
                <a:gd name="T1" fmla="*/ 750 h 751"/>
                <a:gd name="T2" fmla="*/ 374 w 781"/>
                <a:gd name="T3" fmla="*/ 750 h 751"/>
                <a:gd name="T4" fmla="*/ 374 w 781"/>
                <a:gd name="T5" fmla="*/ 750 h 751"/>
                <a:gd name="T6" fmla="*/ 780 w 781"/>
                <a:gd name="T7" fmla="*/ 375 h 751"/>
                <a:gd name="T8" fmla="*/ 405 w 781"/>
                <a:gd name="T9" fmla="*/ 0 h 751"/>
                <a:gd name="T10" fmla="*/ 0 w 781"/>
                <a:gd name="T11" fmla="*/ 375 h 751"/>
                <a:gd name="T12" fmla="*/ 374 w 781"/>
                <a:gd name="T13" fmla="*/ 750 h 751"/>
              </a:gdLst>
              <a:ahLst/>
              <a:cxnLst>
                <a:cxn ang="0">
                  <a:pos x="T0" y="T1"/>
                </a:cxn>
                <a:cxn ang="0">
                  <a:pos x="T2" y="T3"/>
                </a:cxn>
                <a:cxn ang="0">
                  <a:pos x="T4" y="T5"/>
                </a:cxn>
                <a:cxn ang="0">
                  <a:pos x="T6" y="T7"/>
                </a:cxn>
                <a:cxn ang="0">
                  <a:pos x="T8" y="T9"/>
                </a:cxn>
                <a:cxn ang="0">
                  <a:pos x="T10" y="T11"/>
                </a:cxn>
                <a:cxn ang="0">
                  <a:pos x="T12" y="T13"/>
                </a:cxn>
              </a:cxnLst>
              <a:rect l="0" t="0" r="r" b="b"/>
              <a:pathLst>
                <a:path w="781" h="751">
                  <a:moveTo>
                    <a:pt x="374" y="750"/>
                  </a:moveTo>
                  <a:lnTo>
                    <a:pt x="374" y="750"/>
                  </a:lnTo>
                  <a:lnTo>
                    <a:pt x="374" y="750"/>
                  </a:lnTo>
                  <a:cubicBezTo>
                    <a:pt x="592" y="750"/>
                    <a:pt x="749" y="594"/>
                    <a:pt x="780" y="375"/>
                  </a:cubicBezTo>
                  <a:cubicBezTo>
                    <a:pt x="780" y="188"/>
                    <a:pt x="592" y="0"/>
                    <a:pt x="405" y="0"/>
                  </a:cubicBezTo>
                  <a:cubicBezTo>
                    <a:pt x="187" y="0"/>
                    <a:pt x="0" y="157"/>
                    <a:pt x="0" y="375"/>
                  </a:cubicBezTo>
                  <a:cubicBezTo>
                    <a:pt x="0" y="594"/>
                    <a:pt x="187" y="750"/>
                    <a:pt x="374" y="750"/>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endParaRPr>
            </a:p>
          </p:txBody>
        </p:sp>
        <p:sp>
          <p:nvSpPr>
            <p:cNvPr id="45" name="Freeform 13"/>
            <p:cNvSpPr>
              <a:spLocks noChangeArrowheads="1"/>
            </p:cNvSpPr>
            <p:nvPr/>
          </p:nvSpPr>
          <p:spPr bwMode="auto">
            <a:xfrm>
              <a:off x="2725738" y="1123950"/>
              <a:ext cx="4635500" cy="5287963"/>
            </a:xfrm>
            <a:custGeom>
              <a:avLst/>
              <a:gdLst>
                <a:gd name="T0" fmla="*/ 844 w 12875"/>
                <a:gd name="T1" fmla="*/ 4438 h 14688"/>
                <a:gd name="T2" fmla="*/ 6062 w 12875"/>
                <a:gd name="T3" fmla="*/ 13655 h 14688"/>
                <a:gd name="T4" fmla="*/ 844 w 12875"/>
                <a:gd name="T5" fmla="*/ 4438 h 14688"/>
                <a:gd name="T6" fmla="*/ 6811 w 12875"/>
                <a:gd name="T7" fmla="*/ 7530 h 14688"/>
                <a:gd name="T8" fmla="*/ 12061 w 12875"/>
                <a:gd name="T9" fmla="*/ 10687 h 14688"/>
                <a:gd name="T10" fmla="*/ 6811 w 12875"/>
                <a:gd name="T11" fmla="*/ 7530 h 14688"/>
                <a:gd name="T12" fmla="*/ 6530 w 12875"/>
                <a:gd name="T13" fmla="*/ 813 h 14688"/>
                <a:gd name="T14" fmla="*/ 6437 w 12875"/>
                <a:gd name="T15" fmla="*/ 6875 h 14688"/>
                <a:gd name="T16" fmla="*/ 6530 w 12875"/>
                <a:gd name="T17" fmla="*/ 813 h 14688"/>
                <a:gd name="T18" fmla="*/ 12874 w 12875"/>
                <a:gd name="T19" fmla="*/ 3875 h 14688"/>
                <a:gd name="T20" fmla="*/ 12874 w 12875"/>
                <a:gd name="T21" fmla="*/ 3813 h 14688"/>
                <a:gd name="T22" fmla="*/ 12843 w 12875"/>
                <a:gd name="T23" fmla="*/ 3781 h 14688"/>
                <a:gd name="T24" fmla="*/ 12811 w 12875"/>
                <a:gd name="T25" fmla="*/ 3719 h 14688"/>
                <a:gd name="T26" fmla="*/ 12811 w 12875"/>
                <a:gd name="T27" fmla="*/ 3688 h 14688"/>
                <a:gd name="T28" fmla="*/ 12780 w 12875"/>
                <a:gd name="T29" fmla="*/ 3656 h 14688"/>
                <a:gd name="T30" fmla="*/ 12749 w 12875"/>
                <a:gd name="T31" fmla="*/ 3625 h 14688"/>
                <a:gd name="T32" fmla="*/ 12686 w 12875"/>
                <a:gd name="T33" fmla="*/ 3594 h 14688"/>
                <a:gd name="T34" fmla="*/ 6718 w 12875"/>
                <a:gd name="T35" fmla="*/ 31 h 14688"/>
                <a:gd name="T36" fmla="*/ 6686 w 12875"/>
                <a:gd name="T37" fmla="*/ 31 h 14688"/>
                <a:gd name="T38" fmla="*/ 6624 w 12875"/>
                <a:gd name="T39" fmla="*/ 0 h 14688"/>
                <a:gd name="T40" fmla="*/ 6593 w 12875"/>
                <a:gd name="T41" fmla="*/ 0 h 14688"/>
                <a:gd name="T42" fmla="*/ 6530 w 12875"/>
                <a:gd name="T43" fmla="*/ 0 h 14688"/>
                <a:gd name="T44" fmla="*/ 6530 w 12875"/>
                <a:gd name="T45" fmla="*/ 0 h 14688"/>
                <a:gd name="T46" fmla="*/ 6468 w 12875"/>
                <a:gd name="T47" fmla="*/ 0 h 14688"/>
                <a:gd name="T48" fmla="*/ 6437 w 12875"/>
                <a:gd name="T49" fmla="*/ 0 h 14688"/>
                <a:gd name="T50" fmla="*/ 6375 w 12875"/>
                <a:gd name="T51" fmla="*/ 31 h 14688"/>
                <a:gd name="T52" fmla="*/ 6344 w 12875"/>
                <a:gd name="T53" fmla="*/ 31 h 14688"/>
                <a:gd name="T54" fmla="*/ 281 w 12875"/>
                <a:gd name="T55" fmla="*/ 3438 h 14688"/>
                <a:gd name="T56" fmla="*/ 250 w 12875"/>
                <a:gd name="T57" fmla="*/ 3469 h 14688"/>
                <a:gd name="T58" fmla="*/ 187 w 12875"/>
                <a:gd name="T59" fmla="*/ 3500 h 14688"/>
                <a:gd name="T60" fmla="*/ 187 w 12875"/>
                <a:gd name="T61" fmla="*/ 3531 h 14688"/>
                <a:gd name="T62" fmla="*/ 156 w 12875"/>
                <a:gd name="T63" fmla="*/ 3563 h 14688"/>
                <a:gd name="T64" fmla="*/ 125 w 12875"/>
                <a:gd name="T65" fmla="*/ 3625 h 14688"/>
                <a:gd name="T66" fmla="*/ 94 w 12875"/>
                <a:gd name="T67" fmla="*/ 3656 h 14688"/>
                <a:gd name="T68" fmla="*/ 94 w 12875"/>
                <a:gd name="T69" fmla="*/ 3719 h 14688"/>
                <a:gd name="T70" fmla="*/ 94 w 12875"/>
                <a:gd name="T71" fmla="*/ 3750 h 14688"/>
                <a:gd name="T72" fmla="*/ 31 w 12875"/>
                <a:gd name="T73" fmla="*/ 10780 h 14688"/>
                <a:gd name="T74" fmla="*/ 31 w 12875"/>
                <a:gd name="T75" fmla="*/ 10812 h 14688"/>
                <a:gd name="T76" fmla="*/ 62 w 12875"/>
                <a:gd name="T77" fmla="*/ 10874 h 14688"/>
                <a:gd name="T78" fmla="*/ 62 w 12875"/>
                <a:gd name="T79" fmla="*/ 10905 h 14688"/>
                <a:gd name="T80" fmla="*/ 94 w 12875"/>
                <a:gd name="T81" fmla="*/ 10937 h 14688"/>
                <a:gd name="T82" fmla="*/ 125 w 12875"/>
                <a:gd name="T83" fmla="*/ 10968 h 14688"/>
                <a:gd name="T84" fmla="*/ 156 w 12875"/>
                <a:gd name="T85" fmla="*/ 10999 h 14688"/>
                <a:gd name="T86" fmla="*/ 187 w 12875"/>
                <a:gd name="T87" fmla="*/ 11030 h 14688"/>
                <a:gd name="T88" fmla="*/ 6187 w 12875"/>
                <a:gd name="T89" fmla="*/ 14624 h 14688"/>
                <a:gd name="T90" fmla="*/ 6561 w 12875"/>
                <a:gd name="T91" fmla="*/ 14624 h 14688"/>
                <a:gd name="T92" fmla="*/ 12811 w 12875"/>
                <a:gd name="T93" fmla="*/ 10905 h 14688"/>
                <a:gd name="T94" fmla="*/ 12874 w 12875"/>
                <a:gd name="T95" fmla="*/ 3906 h 14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75" h="14688">
                  <a:moveTo>
                    <a:pt x="844" y="4438"/>
                  </a:moveTo>
                  <a:lnTo>
                    <a:pt x="844" y="4438"/>
                  </a:lnTo>
                  <a:cubicBezTo>
                    <a:pt x="6062" y="7530"/>
                    <a:pt x="6062" y="7530"/>
                    <a:pt x="6062" y="7530"/>
                  </a:cubicBezTo>
                  <a:cubicBezTo>
                    <a:pt x="6062" y="13655"/>
                    <a:pt x="6062" y="13655"/>
                    <a:pt x="6062" y="13655"/>
                  </a:cubicBezTo>
                  <a:cubicBezTo>
                    <a:pt x="781" y="10499"/>
                    <a:pt x="781" y="10499"/>
                    <a:pt x="781" y="10499"/>
                  </a:cubicBezTo>
                  <a:lnTo>
                    <a:pt x="844" y="4438"/>
                  </a:lnTo>
                  <a:close/>
                  <a:moveTo>
                    <a:pt x="6811" y="7530"/>
                  </a:moveTo>
                  <a:lnTo>
                    <a:pt x="6811" y="7530"/>
                  </a:lnTo>
                  <a:cubicBezTo>
                    <a:pt x="12124" y="4563"/>
                    <a:pt x="12124" y="4563"/>
                    <a:pt x="12124" y="4563"/>
                  </a:cubicBezTo>
                  <a:cubicBezTo>
                    <a:pt x="12061" y="10687"/>
                    <a:pt x="12061" y="10687"/>
                    <a:pt x="12061" y="10687"/>
                  </a:cubicBezTo>
                  <a:cubicBezTo>
                    <a:pt x="6811" y="13624"/>
                    <a:pt x="6811" y="13624"/>
                    <a:pt x="6811" y="13624"/>
                  </a:cubicBezTo>
                  <a:cubicBezTo>
                    <a:pt x="6811" y="7530"/>
                    <a:pt x="6811" y="7530"/>
                    <a:pt x="6811" y="7530"/>
                  </a:cubicBezTo>
                  <a:close/>
                  <a:moveTo>
                    <a:pt x="6530" y="813"/>
                  </a:moveTo>
                  <a:lnTo>
                    <a:pt x="6530" y="813"/>
                  </a:lnTo>
                  <a:cubicBezTo>
                    <a:pt x="11749" y="3906"/>
                    <a:pt x="11749" y="3906"/>
                    <a:pt x="11749" y="3906"/>
                  </a:cubicBezTo>
                  <a:cubicBezTo>
                    <a:pt x="6437" y="6875"/>
                    <a:pt x="6437" y="6875"/>
                    <a:pt x="6437" y="6875"/>
                  </a:cubicBezTo>
                  <a:cubicBezTo>
                    <a:pt x="1250" y="3781"/>
                    <a:pt x="1250" y="3781"/>
                    <a:pt x="1250" y="3781"/>
                  </a:cubicBezTo>
                  <a:lnTo>
                    <a:pt x="6530" y="813"/>
                  </a:lnTo>
                  <a:close/>
                  <a:moveTo>
                    <a:pt x="12874" y="3875"/>
                  </a:moveTo>
                  <a:lnTo>
                    <a:pt x="12874" y="3875"/>
                  </a:lnTo>
                  <a:cubicBezTo>
                    <a:pt x="12874" y="3844"/>
                    <a:pt x="12874" y="3844"/>
                    <a:pt x="12874" y="3844"/>
                  </a:cubicBezTo>
                  <a:cubicBezTo>
                    <a:pt x="12874" y="3844"/>
                    <a:pt x="12874" y="3844"/>
                    <a:pt x="12874" y="3813"/>
                  </a:cubicBezTo>
                  <a:lnTo>
                    <a:pt x="12874" y="3813"/>
                  </a:lnTo>
                  <a:cubicBezTo>
                    <a:pt x="12874" y="3781"/>
                    <a:pt x="12843" y="3781"/>
                    <a:pt x="12843" y="3781"/>
                  </a:cubicBezTo>
                  <a:lnTo>
                    <a:pt x="12843" y="3781"/>
                  </a:lnTo>
                  <a:cubicBezTo>
                    <a:pt x="12843" y="3750"/>
                    <a:pt x="12843" y="3750"/>
                    <a:pt x="12811" y="3719"/>
                  </a:cubicBezTo>
                  <a:lnTo>
                    <a:pt x="12811" y="3719"/>
                  </a:lnTo>
                  <a:lnTo>
                    <a:pt x="12811" y="3688"/>
                  </a:lnTo>
                  <a:cubicBezTo>
                    <a:pt x="12811" y="3688"/>
                    <a:pt x="12811" y="3688"/>
                    <a:pt x="12780" y="3688"/>
                  </a:cubicBezTo>
                  <a:cubicBezTo>
                    <a:pt x="12780" y="3656"/>
                    <a:pt x="12780" y="3656"/>
                    <a:pt x="12780" y="3656"/>
                  </a:cubicBezTo>
                  <a:cubicBezTo>
                    <a:pt x="12780" y="3656"/>
                    <a:pt x="12780" y="3656"/>
                    <a:pt x="12749" y="3656"/>
                  </a:cubicBezTo>
                  <a:cubicBezTo>
                    <a:pt x="12749" y="3625"/>
                    <a:pt x="12749" y="3625"/>
                    <a:pt x="12749" y="3625"/>
                  </a:cubicBezTo>
                  <a:cubicBezTo>
                    <a:pt x="12749" y="3625"/>
                    <a:pt x="12749" y="3625"/>
                    <a:pt x="12718" y="3625"/>
                  </a:cubicBezTo>
                  <a:cubicBezTo>
                    <a:pt x="12718" y="3594"/>
                    <a:pt x="12718" y="3594"/>
                    <a:pt x="12686" y="3594"/>
                  </a:cubicBezTo>
                  <a:lnTo>
                    <a:pt x="12686" y="3594"/>
                  </a:lnTo>
                  <a:cubicBezTo>
                    <a:pt x="6718" y="31"/>
                    <a:pt x="6718" y="31"/>
                    <a:pt x="6718" y="31"/>
                  </a:cubicBezTo>
                  <a:lnTo>
                    <a:pt x="6718" y="31"/>
                  </a:lnTo>
                  <a:lnTo>
                    <a:pt x="6686" y="31"/>
                  </a:lnTo>
                  <a:lnTo>
                    <a:pt x="6686" y="31"/>
                  </a:lnTo>
                  <a:cubicBezTo>
                    <a:pt x="6655" y="31"/>
                    <a:pt x="6655" y="0"/>
                    <a:pt x="6624" y="0"/>
                  </a:cubicBezTo>
                  <a:lnTo>
                    <a:pt x="6624" y="0"/>
                  </a:lnTo>
                  <a:lnTo>
                    <a:pt x="6593" y="0"/>
                  </a:lnTo>
                  <a:cubicBezTo>
                    <a:pt x="6593" y="0"/>
                    <a:pt x="6593" y="0"/>
                    <a:pt x="6561" y="0"/>
                  </a:cubicBezTo>
                  <a:cubicBezTo>
                    <a:pt x="6561" y="0"/>
                    <a:pt x="6561" y="0"/>
                    <a:pt x="6530" y="0"/>
                  </a:cubicBezTo>
                  <a:lnTo>
                    <a:pt x="6530" y="0"/>
                  </a:lnTo>
                  <a:lnTo>
                    <a:pt x="6530" y="0"/>
                  </a:lnTo>
                  <a:lnTo>
                    <a:pt x="6499" y="0"/>
                  </a:lnTo>
                  <a:lnTo>
                    <a:pt x="6468" y="0"/>
                  </a:lnTo>
                  <a:cubicBezTo>
                    <a:pt x="6468" y="0"/>
                    <a:pt x="6468" y="0"/>
                    <a:pt x="6437" y="0"/>
                  </a:cubicBezTo>
                  <a:lnTo>
                    <a:pt x="6437" y="0"/>
                  </a:lnTo>
                  <a:cubicBezTo>
                    <a:pt x="6406" y="0"/>
                    <a:pt x="6406" y="0"/>
                    <a:pt x="6406" y="0"/>
                  </a:cubicBezTo>
                  <a:lnTo>
                    <a:pt x="6375" y="31"/>
                  </a:lnTo>
                  <a:cubicBezTo>
                    <a:pt x="6375" y="31"/>
                    <a:pt x="6375" y="31"/>
                    <a:pt x="6344" y="31"/>
                  </a:cubicBezTo>
                  <a:lnTo>
                    <a:pt x="6344" y="31"/>
                  </a:lnTo>
                  <a:cubicBezTo>
                    <a:pt x="281" y="3438"/>
                    <a:pt x="281" y="3438"/>
                    <a:pt x="281" y="3438"/>
                  </a:cubicBezTo>
                  <a:lnTo>
                    <a:pt x="281" y="3438"/>
                  </a:lnTo>
                  <a:cubicBezTo>
                    <a:pt x="281" y="3438"/>
                    <a:pt x="250" y="3438"/>
                    <a:pt x="250" y="3469"/>
                  </a:cubicBezTo>
                  <a:lnTo>
                    <a:pt x="250" y="3469"/>
                  </a:lnTo>
                  <a:cubicBezTo>
                    <a:pt x="219" y="3469"/>
                    <a:pt x="219" y="3469"/>
                    <a:pt x="219" y="3500"/>
                  </a:cubicBezTo>
                  <a:cubicBezTo>
                    <a:pt x="219" y="3500"/>
                    <a:pt x="219" y="3500"/>
                    <a:pt x="187" y="3500"/>
                  </a:cubicBezTo>
                  <a:cubicBezTo>
                    <a:pt x="187" y="3500"/>
                    <a:pt x="187" y="3500"/>
                    <a:pt x="187" y="3531"/>
                  </a:cubicBezTo>
                  <a:lnTo>
                    <a:pt x="187" y="3531"/>
                  </a:lnTo>
                  <a:cubicBezTo>
                    <a:pt x="156" y="3531"/>
                    <a:pt x="156" y="3563"/>
                    <a:pt x="156" y="3563"/>
                  </a:cubicBezTo>
                  <a:lnTo>
                    <a:pt x="156" y="3563"/>
                  </a:lnTo>
                  <a:cubicBezTo>
                    <a:pt x="125" y="3594"/>
                    <a:pt x="125" y="3594"/>
                    <a:pt x="125" y="3594"/>
                  </a:cubicBezTo>
                  <a:cubicBezTo>
                    <a:pt x="125" y="3625"/>
                    <a:pt x="125" y="3625"/>
                    <a:pt x="125" y="3625"/>
                  </a:cubicBezTo>
                  <a:lnTo>
                    <a:pt x="125" y="3656"/>
                  </a:lnTo>
                  <a:lnTo>
                    <a:pt x="94" y="3656"/>
                  </a:lnTo>
                  <a:cubicBezTo>
                    <a:pt x="94" y="3688"/>
                    <a:pt x="94" y="3688"/>
                    <a:pt x="94" y="3719"/>
                  </a:cubicBezTo>
                  <a:lnTo>
                    <a:pt x="94" y="3719"/>
                  </a:lnTo>
                  <a:lnTo>
                    <a:pt x="94" y="3750"/>
                  </a:lnTo>
                  <a:lnTo>
                    <a:pt x="94" y="3750"/>
                  </a:lnTo>
                  <a:cubicBezTo>
                    <a:pt x="0" y="10718"/>
                    <a:pt x="0" y="10718"/>
                    <a:pt x="0" y="10718"/>
                  </a:cubicBezTo>
                  <a:cubicBezTo>
                    <a:pt x="0" y="10718"/>
                    <a:pt x="0" y="10749"/>
                    <a:pt x="31" y="10780"/>
                  </a:cubicBezTo>
                  <a:lnTo>
                    <a:pt x="31" y="10780"/>
                  </a:lnTo>
                  <a:lnTo>
                    <a:pt x="31" y="10812"/>
                  </a:lnTo>
                  <a:lnTo>
                    <a:pt x="31" y="10812"/>
                  </a:lnTo>
                  <a:cubicBezTo>
                    <a:pt x="31" y="10843"/>
                    <a:pt x="31" y="10843"/>
                    <a:pt x="62" y="10874"/>
                  </a:cubicBezTo>
                  <a:lnTo>
                    <a:pt x="62" y="10874"/>
                  </a:lnTo>
                  <a:cubicBezTo>
                    <a:pt x="62" y="10905"/>
                    <a:pt x="62" y="10905"/>
                    <a:pt x="62" y="10905"/>
                  </a:cubicBezTo>
                  <a:cubicBezTo>
                    <a:pt x="62" y="10905"/>
                    <a:pt x="62" y="10905"/>
                    <a:pt x="62" y="10937"/>
                  </a:cubicBezTo>
                  <a:cubicBezTo>
                    <a:pt x="62" y="10937"/>
                    <a:pt x="62" y="10937"/>
                    <a:pt x="94" y="10937"/>
                  </a:cubicBezTo>
                  <a:lnTo>
                    <a:pt x="94" y="10968"/>
                  </a:lnTo>
                  <a:cubicBezTo>
                    <a:pt x="94" y="10968"/>
                    <a:pt x="94" y="10968"/>
                    <a:pt x="125" y="10968"/>
                  </a:cubicBezTo>
                  <a:lnTo>
                    <a:pt x="125" y="10968"/>
                  </a:lnTo>
                  <a:cubicBezTo>
                    <a:pt x="125" y="10968"/>
                    <a:pt x="125" y="10999"/>
                    <a:pt x="156" y="10999"/>
                  </a:cubicBezTo>
                  <a:lnTo>
                    <a:pt x="156" y="10999"/>
                  </a:lnTo>
                  <a:cubicBezTo>
                    <a:pt x="156" y="11030"/>
                    <a:pt x="187" y="11030"/>
                    <a:pt x="187" y="11030"/>
                  </a:cubicBezTo>
                  <a:lnTo>
                    <a:pt x="187" y="11030"/>
                  </a:lnTo>
                  <a:cubicBezTo>
                    <a:pt x="6187" y="14624"/>
                    <a:pt x="6187" y="14624"/>
                    <a:pt x="6187" y="14624"/>
                  </a:cubicBezTo>
                  <a:cubicBezTo>
                    <a:pt x="6250" y="14655"/>
                    <a:pt x="6312" y="14687"/>
                    <a:pt x="6375" y="14687"/>
                  </a:cubicBezTo>
                  <a:cubicBezTo>
                    <a:pt x="6437" y="14687"/>
                    <a:pt x="6499" y="14655"/>
                    <a:pt x="6561" y="14624"/>
                  </a:cubicBezTo>
                  <a:cubicBezTo>
                    <a:pt x="12624" y="11249"/>
                    <a:pt x="12624" y="11249"/>
                    <a:pt x="12624" y="11249"/>
                  </a:cubicBezTo>
                  <a:cubicBezTo>
                    <a:pt x="12749" y="11155"/>
                    <a:pt x="12811" y="11030"/>
                    <a:pt x="12811" y="10905"/>
                  </a:cubicBezTo>
                  <a:cubicBezTo>
                    <a:pt x="12874" y="3906"/>
                    <a:pt x="12874" y="3906"/>
                    <a:pt x="12874" y="3906"/>
                  </a:cubicBezTo>
                  <a:lnTo>
                    <a:pt x="12874" y="3906"/>
                  </a:lnTo>
                  <a:lnTo>
                    <a:pt x="12874" y="3875"/>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endParaRPr>
            </a:p>
          </p:txBody>
        </p:sp>
      </p:grpSp>
      <p:sp>
        <p:nvSpPr>
          <p:cNvPr id="40" name="Freeform 39"/>
          <p:cNvSpPr>
            <a:spLocks noChangeArrowheads="1"/>
          </p:cNvSpPr>
          <p:nvPr/>
        </p:nvSpPr>
        <p:spPr bwMode="auto">
          <a:xfrm>
            <a:off x="3524826" y="3198034"/>
            <a:ext cx="275878" cy="843726"/>
          </a:xfrm>
          <a:custGeom>
            <a:avLst/>
            <a:gdLst>
              <a:gd name="T0" fmla="*/ 3101 w 3102"/>
              <a:gd name="T1" fmla="*/ 820 h 9481"/>
              <a:gd name="T2" fmla="*/ 3101 w 3102"/>
              <a:gd name="T3" fmla="*/ 820 h 9481"/>
              <a:gd name="T4" fmla="*/ 2304 w 3102"/>
              <a:gd name="T5" fmla="*/ 0 h 9481"/>
              <a:gd name="T6" fmla="*/ 820 w 3102"/>
              <a:gd name="T7" fmla="*/ 0 h 9481"/>
              <a:gd name="T8" fmla="*/ 0 w 3102"/>
              <a:gd name="T9" fmla="*/ 820 h 9481"/>
              <a:gd name="T10" fmla="*/ 0 w 3102"/>
              <a:gd name="T11" fmla="*/ 8683 h 9481"/>
              <a:gd name="T12" fmla="*/ 820 w 3102"/>
              <a:gd name="T13" fmla="*/ 9480 h 9481"/>
              <a:gd name="T14" fmla="*/ 2304 w 3102"/>
              <a:gd name="T15" fmla="*/ 9480 h 9481"/>
              <a:gd name="T16" fmla="*/ 3101 w 3102"/>
              <a:gd name="T17" fmla="*/ 8683 h 9481"/>
              <a:gd name="T18" fmla="*/ 3101 w 3102"/>
              <a:gd name="T19" fmla="*/ 820 h 9481"/>
              <a:gd name="T20" fmla="*/ 2304 w 3102"/>
              <a:gd name="T21" fmla="*/ 8927 h 9481"/>
              <a:gd name="T22" fmla="*/ 2304 w 3102"/>
              <a:gd name="T23" fmla="*/ 8927 h 9481"/>
              <a:gd name="T24" fmla="*/ 820 w 3102"/>
              <a:gd name="T25" fmla="*/ 8927 h 9481"/>
              <a:gd name="T26" fmla="*/ 598 w 3102"/>
              <a:gd name="T27" fmla="*/ 8683 h 9481"/>
              <a:gd name="T28" fmla="*/ 598 w 3102"/>
              <a:gd name="T29" fmla="*/ 797 h 9481"/>
              <a:gd name="T30" fmla="*/ 820 w 3102"/>
              <a:gd name="T31" fmla="*/ 598 h 9481"/>
              <a:gd name="T32" fmla="*/ 2304 w 3102"/>
              <a:gd name="T33" fmla="*/ 598 h 9481"/>
              <a:gd name="T34" fmla="*/ 2548 w 3102"/>
              <a:gd name="T35" fmla="*/ 797 h 9481"/>
              <a:gd name="T36" fmla="*/ 2548 w 3102"/>
              <a:gd name="T37" fmla="*/ 1307 h 9481"/>
              <a:gd name="T38" fmla="*/ 1662 w 3102"/>
              <a:gd name="T39" fmla="*/ 1307 h 9481"/>
              <a:gd name="T40" fmla="*/ 1662 w 3102"/>
              <a:gd name="T41" fmla="*/ 1661 h 9481"/>
              <a:gd name="T42" fmla="*/ 2548 w 3102"/>
              <a:gd name="T43" fmla="*/ 1661 h 9481"/>
              <a:gd name="T44" fmla="*/ 2548 w 3102"/>
              <a:gd name="T45" fmla="*/ 2392 h 9481"/>
              <a:gd name="T46" fmla="*/ 1130 w 3102"/>
              <a:gd name="T47" fmla="*/ 2392 h 9481"/>
              <a:gd name="T48" fmla="*/ 1130 w 3102"/>
              <a:gd name="T49" fmla="*/ 2747 h 9481"/>
              <a:gd name="T50" fmla="*/ 2548 w 3102"/>
              <a:gd name="T51" fmla="*/ 2747 h 9481"/>
              <a:gd name="T52" fmla="*/ 2548 w 3102"/>
              <a:gd name="T53" fmla="*/ 3500 h 9481"/>
              <a:gd name="T54" fmla="*/ 1662 w 3102"/>
              <a:gd name="T55" fmla="*/ 3500 h 9481"/>
              <a:gd name="T56" fmla="*/ 1662 w 3102"/>
              <a:gd name="T57" fmla="*/ 3855 h 9481"/>
              <a:gd name="T58" fmla="*/ 2548 w 3102"/>
              <a:gd name="T59" fmla="*/ 3855 h 9481"/>
              <a:gd name="T60" fmla="*/ 2548 w 3102"/>
              <a:gd name="T61" fmla="*/ 4585 h 9481"/>
              <a:gd name="T62" fmla="*/ 1130 w 3102"/>
              <a:gd name="T63" fmla="*/ 4585 h 9481"/>
              <a:gd name="T64" fmla="*/ 1130 w 3102"/>
              <a:gd name="T65" fmla="*/ 4940 h 9481"/>
              <a:gd name="T66" fmla="*/ 2548 w 3102"/>
              <a:gd name="T67" fmla="*/ 4940 h 9481"/>
              <a:gd name="T68" fmla="*/ 2548 w 3102"/>
              <a:gd name="T69" fmla="*/ 5671 h 9481"/>
              <a:gd name="T70" fmla="*/ 1662 w 3102"/>
              <a:gd name="T71" fmla="*/ 5671 h 9481"/>
              <a:gd name="T72" fmla="*/ 1662 w 3102"/>
              <a:gd name="T73" fmla="*/ 6025 h 9481"/>
              <a:gd name="T74" fmla="*/ 2548 w 3102"/>
              <a:gd name="T75" fmla="*/ 6025 h 9481"/>
              <a:gd name="T76" fmla="*/ 2548 w 3102"/>
              <a:gd name="T77" fmla="*/ 6778 h 9481"/>
              <a:gd name="T78" fmla="*/ 1130 w 3102"/>
              <a:gd name="T79" fmla="*/ 6778 h 9481"/>
              <a:gd name="T80" fmla="*/ 1130 w 3102"/>
              <a:gd name="T81" fmla="*/ 7133 h 9481"/>
              <a:gd name="T82" fmla="*/ 2548 w 3102"/>
              <a:gd name="T83" fmla="*/ 7133 h 9481"/>
              <a:gd name="T84" fmla="*/ 2548 w 3102"/>
              <a:gd name="T85" fmla="*/ 7842 h 9481"/>
              <a:gd name="T86" fmla="*/ 1662 w 3102"/>
              <a:gd name="T87" fmla="*/ 7842 h 9481"/>
              <a:gd name="T88" fmla="*/ 1662 w 3102"/>
              <a:gd name="T89" fmla="*/ 8218 h 9481"/>
              <a:gd name="T90" fmla="*/ 2548 w 3102"/>
              <a:gd name="T91" fmla="*/ 8218 h 9481"/>
              <a:gd name="T92" fmla="*/ 2548 w 3102"/>
              <a:gd name="T93" fmla="*/ 8683 h 9481"/>
              <a:gd name="T94" fmla="*/ 2304 w 3102"/>
              <a:gd name="T95" fmla="*/ 8927 h 9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102" h="9481">
                <a:moveTo>
                  <a:pt x="3101" y="820"/>
                </a:moveTo>
                <a:lnTo>
                  <a:pt x="3101" y="820"/>
                </a:lnTo>
                <a:cubicBezTo>
                  <a:pt x="3101" y="377"/>
                  <a:pt x="2747" y="0"/>
                  <a:pt x="2304" y="0"/>
                </a:cubicBezTo>
                <a:cubicBezTo>
                  <a:pt x="820" y="0"/>
                  <a:pt x="820" y="0"/>
                  <a:pt x="820" y="0"/>
                </a:cubicBezTo>
                <a:cubicBezTo>
                  <a:pt x="377" y="0"/>
                  <a:pt x="0" y="377"/>
                  <a:pt x="0" y="820"/>
                </a:cubicBezTo>
                <a:cubicBezTo>
                  <a:pt x="0" y="8683"/>
                  <a:pt x="0" y="8683"/>
                  <a:pt x="0" y="8683"/>
                </a:cubicBezTo>
                <a:cubicBezTo>
                  <a:pt x="0" y="9126"/>
                  <a:pt x="377" y="9480"/>
                  <a:pt x="820" y="9480"/>
                </a:cubicBezTo>
                <a:cubicBezTo>
                  <a:pt x="2304" y="9480"/>
                  <a:pt x="2304" y="9480"/>
                  <a:pt x="2304" y="9480"/>
                </a:cubicBezTo>
                <a:cubicBezTo>
                  <a:pt x="2747" y="9480"/>
                  <a:pt x="3101" y="9126"/>
                  <a:pt x="3101" y="8683"/>
                </a:cubicBezTo>
                <a:lnTo>
                  <a:pt x="3101" y="820"/>
                </a:lnTo>
                <a:close/>
                <a:moveTo>
                  <a:pt x="2304" y="8927"/>
                </a:moveTo>
                <a:lnTo>
                  <a:pt x="2304" y="8927"/>
                </a:lnTo>
                <a:cubicBezTo>
                  <a:pt x="820" y="8927"/>
                  <a:pt x="820" y="8927"/>
                  <a:pt x="820" y="8927"/>
                </a:cubicBezTo>
                <a:cubicBezTo>
                  <a:pt x="687" y="8927"/>
                  <a:pt x="598" y="8816"/>
                  <a:pt x="598" y="8683"/>
                </a:cubicBezTo>
                <a:cubicBezTo>
                  <a:pt x="598" y="797"/>
                  <a:pt x="598" y="797"/>
                  <a:pt x="598" y="797"/>
                </a:cubicBezTo>
                <a:cubicBezTo>
                  <a:pt x="598" y="687"/>
                  <a:pt x="687" y="598"/>
                  <a:pt x="820" y="598"/>
                </a:cubicBezTo>
                <a:cubicBezTo>
                  <a:pt x="2304" y="598"/>
                  <a:pt x="2304" y="598"/>
                  <a:pt x="2304" y="598"/>
                </a:cubicBezTo>
                <a:cubicBezTo>
                  <a:pt x="2437" y="598"/>
                  <a:pt x="2548" y="687"/>
                  <a:pt x="2548" y="797"/>
                </a:cubicBezTo>
                <a:cubicBezTo>
                  <a:pt x="2548" y="1307"/>
                  <a:pt x="2548" y="1307"/>
                  <a:pt x="2548" y="1307"/>
                </a:cubicBezTo>
                <a:cubicBezTo>
                  <a:pt x="1662" y="1307"/>
                  <a:pt x="1662" y="1307"/>
                  <a:pt x="1662" y="1307"/>
                </a:cubicBezTo>
                <a:cubicBezTo>
                  <a:pt x="1662" y="1661"/>
                  <a:pt x="1662" y="1661"/>
                  <a:pt x="1662" y="1661"/>
                </a:cubicBezTo>
                <a:cubicBezTo>
                  <a:pt x="2548" y="1661"/>
                  <a:pt x="2548" y="1661"/>
                  <a:pt x="2548" y="1661"/>
                </a:cubicBezTo>
                <a:cubicBezTo>
                  <a:pt x="2548" y="2392"/>
                  <a:pt x="2548" y="2392"/>
                  <a:pt x="2548" y="2392"/>
                </a:cubicBezTo>
                <a:cubicBezTo>
                  <a:pt x="1130" y="2392"/>
                  <a:pt x="1130" y="2392"/>
                  <a:pt x="1130" y="2392"/>
                </a:cubicBezTo>
                <a:cubicBezTo>
                  <a:pt x="1130" y="2747"/>
                  <a:pt x="1130" y="2747"/>
                  <a:pt x="1130" y="2747"/>
                </a:cubicBezTo>
                <a:cubicBezTo>
                  <a:pt x="2548" y="2747"/>
                  <a:pt x="2548" y="2747"/>
                  <a:pt x="2548" y="2747"/>
                </a:cubicBezTo>
                <a:cubicBezTo>
                  <a:pt x="2548" y="3500"/>
                  <a:pt x="2548" y="3500"/>
                  <a:pt x="2548" y="3500"/>
                </a:cubicBezTo>
                <a:cubicBezTo>
                  <a:pt x="1662" y="3500"/>
                  <a:pt x="1662" y="3500"/>
                  <a:pt x="1662" y="3500"/>
                </a:cubicBezTo>
                <a:cubicBezTo>
                  <a:pt x="1662" y="3855"/>
                  <a:pt x="1662" y="3855"/>
                  <a:pt x="1662" y="3855"/>
                </a:cubicBezTo>
                <a:cubicBezTo>
                  <a:pt x="2548" y="3855"/>
                  <a:pt x="2548" y="3855"/>
                  <a:pt x="2548" y="3855"/>
                </a:cubicBezTo>
                <a:cubicBezTo>
                  <a:pt x="2548" y="4585"/>
                  <a:pt x="2548" y="4585"/>
                  <a:pt x="2548" y="4585"/>
                </a:cubicBezTo>
                <a:cubicBezTo>
                  <a:pt x="1130" y="4585"/>
                  <a:pt x="1130" y="4585"/>
                  <a:pt x="1130" y="4585"/>
                </a:cubicBezTo>
                <a:cubicBezTo>
                  <a:pt x="1130" y="4940"/>
                  <a:pt x="1130" y="4940"/>
                  <a:pt x="1130" y="4940"/>
                </a:cubicBezTo>
                <a:cubicBezTo>
                  <a:pt x="2548" y="4940"/>
                  <a:pt x="2548" y="4940"/>
                  <a:pt x="2548" y="4940"/>
                </a:cubicBezTo>
                <a:cubicBezTo>
                  <a:pt x="2548" y="5671"/>
                  <a:pt x="2548" y="5671"/>
                  <a:pt x="2548" y="5671"/>
                </a:cubicBezTo>
                <a:cubicBezTo>
                  <a:pt x="1662" y="5671"/>
                  <a:pt x="1662" y="5671"/>
                  <a:pt x="1662" y="5671"/>
                </a:cubicBezTo>
                <a:cubicBezTo>
                  <a:pt x="1662" y="6025"/>
                  <a:pt x="1662" y="6025"/>
                  <a:pt x="1662" y="6025"/>
                </a:cubicBezTo>
                <a:cubicBezTo>
                  <a:pt x="2548" y="6025"/>
                  <a:pt x="2548" y="6025"/>
                  <a:pt x="2548" y="6025"/>
                </a:cubicBezTo>
                <a:cubicBezTo>
                  <a:pt x="2548" y="6778"/>
                  <a:pt x="2548" y="6778"/>
                  <a:pt x="2548" y="6778"/>
                </a:cubicBezTo>
                <a:cubicBezTo>
                  <a:pt x="1130" y="6778"/>
                  <a:pt x="1130" y="6778"/>
                  <a:pt x="1130" y="6778"/>
                </a:cubicBezTo>
                <a:cubicBezTo>
                  <a:pt x="1130" y="7133"/>
                  <a:pt x="1130" y="7133"/>
                  <a:pt x="1130" y="7133"/>
                </a:cubicBezTo>
                <a:cubicBezTo>
                  <a:pt x="2548" y="7133"/>
                  <a:pt x="2548" y="7133"/>
                  <a:pt x="2548" y="7133"/>
                </a:cubicBezTo>
                <a:cubicBezTo>
                  <a:pt x="2548" y="7842"/>
                  <a:pt x="2548" y="7842"/>
                  <a:pt x="2548" y="7842"/>
                </a:cubicBezTo>
                <a:cubicBezTo>
                  <a:pt x="1662" y="7842"/>
                  <a:pt x="1662" y="7842"/>
                  <a:pt x="1662" y="7842"/>
                </a:cubicBezTo>
                <a:cubicBezTo>
                  <a:pt x="1662" y="8218"/>
                  <a:pt x="1662" y="8218"/>
                  <a:pt x="1662" y="8218"/>
                </a:cubicBezTo>
                <a:cubicBezTo>
                  <a:pt x="2548" y="8218"/>
                  <a:pt x="2548" y="8218"/>
                  <a:pt x="2548" y="8218"/>
                </a:cubicBezTo>
                <a:cubicBezTo>
                  <a:pt x="2548" y="8683"/>
                  <a:pt x="2548" y="8683"/>
                  <a:pt x="2548" y="8683"/>
                </a:cubicBezTo>
                <a:cubicBezTo>
                  <a:pt x="2548" y="8816"/>
                  <a:pt x="2437" y="8927"/>
                  <a:pt x="2304" y="8927"/>
                </a:cubicBezTo>
                <a:close/>
              </a:path>
            </a:pathLst>
          </a:custGeom>
          <a:solidFill>
            <a:schemeClr val="bg2"/>
          </a:solidFill>
          <a:ln>
            <a:noFill/>
          </a:ln>
          <a:effectLst/>
        </p:spPr>
        <p:txBody>
          <a:bodyPr wrap="none" anchor="ctr"/>
          <a:lstStyle/>
          <a:p>
            <a:pPr>
              <a:defRPr/>
            </a:pPr>
            <a:endParaRPr lang="en-US" kern="0">
              <a:solidFill>
                <a:sysClr val="windowText" lastClr="000000"/>
              </a:solidFill>
            </a:endParaRPr>
          </a:p>
        </p:txBody>
      </p:sp>
    </p:spTree>
    <p:extLst>
      <p:ext uri="{BB962C8B-B14F-4D97-AF65-F5344CB8AC3E}">
        <p14:creationId xmlns:p14="http://schemas.microsoft.com/office/powerpoint/2010/main" val="125270893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3"/>
          <p:cNvSpPr>
            <a:spLocks noGrp="1"/>
          </p:cNvSpPr>
          <p:nvPr>
            <p:ph type="sldNum" sz="quarter" idx="12"/>
          </p:nvPr>
        </p:nvSpPr>
        <p:spPr/>
        <p:txBody>
          <a:bodyPr/>
          <a:lstStyle/>
          <a:p>
            <a:pPr>
              <a:defRPr/>
            </a:pPr>
            <a:fld id="{5B9A96B2-702C-084E-9060-05751DBF82B0}" type="slidenum">
              <a:rPr lang="en-US" i="1" kern="0">
                <a:solidFill>
                  <a:srgbClr val="565A5C">
                    <a:lumMod val="60000"/>
                    <a:lumOff val="40000"/>
                  </a:srgbClr>
                </a:solidFill>
                <a:latin typeface="Times New Roman" charset="0"/>
                <a:cs typeface="Times New Roman" charset="0"/>
              </a:rPr>
              <a:pPr>
                <a:defRPr/>
              </a:pPr>
              <a:t>6</a:t>
            </a:fld>
            <a:endParaRPr lang="en-US" i="1" kern="0">
              <a:solidFill>
                <a:srgbClr val="565A5C">
                  <a:lumMod val="60000"/>
                  <a:lumOff val="40000"/>
                </a:srgbClr>
              </a:solidFill>
              <a:latin typeface="Times New Roman" charset="0"/>
              <a:cs typeface="Times New Roman" charset="0"/>
            </a:endParaRPr>
          </a:p>
        </p:txBody>
      </p:sp>
      <p:sp>
        <p:nvSpPr>
          <p:cNvPr id="7" name="Title 6"/>
          <p:cNvSpPr>
            <a:spLocks noGrp="1"/>
          </p:cNvSpPr>
          <p:nvPr>
            <p:ph type="title"/>
          </p:nvPr>
        </p:nvSpPr>
        <p:spPr>
          <a:xfrm>
            <a:off x="838200" y="298198"/>
            <a:ext cx="10515600" cy="730430"/>
          </a:xfrm>
        </p:spPr>
        <p:txBody>
          <a:bodyPr/>
          <a:lstStyle/>
          <a:p>
            <a:r>
              <a:rPr lang="en-US" dirty="0"/>
              <a:t>Recognition Programs</a:t>
            </a:r>
          </a:p>
        </p:txBody>
      </p:sp>
      <p:sp>
        <p:nvSpPr>
          <p:cNvPr id="24" name="Text Placeholder 4"/>
          <p:cNvSpPr>
            <a:spLocks noGrp="1"/>
          </p:cNvSpPr>
          <p:nvPr>
            <p:ph type="body" sz="quarter" idx="13"/>
          </p:nvPr>
        </p:nvSpPr>
        <p:spPr>
          <a:xfrm>
            <a:off x="838200" y="1058983"/>
            <a:ext cx="8686800" cy="330200"/>
          </a:xfrm>
        </p:spPr>
        <p:txBody>
          <a:bodyPr>
            <a:normAutofit fontScale="92500" lnSpcReduction="10000"/>
          </a:bodyPr>
          <a:lstStyle/>
          <a:p>
            <a:r>
              <a:rPr lang="en-US" dirty="0"/>
              <a:t>Identifies providers and practices delivering superior care</a:t>
            </a:r>
          </a:p>
        </p:txBody>
      </p:sp>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49607" y="1315589"/>
            <a:ext cx="2082114" cy="2082114"/>
          </a:xfrm>
          <a:prstGeom prst="rect">
            <a:avLst/>
          </a:prstGeom>
          <a:noFill/>
        </p:spPr>
      </p:pic>
      <p:pic>
        <p:nvPicPr>
          <p:cNvPr id="3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16640" y="1344147"/>
            <a:ext cx="2024998" cy="2024998"/>
          </a:xfrm>
          <a:prstGeom prst="rect">
            <a:avLst/>
          </a:prstGeom>
          <a:noFill/>
        </p:spPr>
      </p:pic>
      <p:pic>
        <p:nvPicPr>
          <p:cNvPr id="3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1695" t="11695" r="11695" b="11695"/>
          <a:stretch/>
        </p:blipFill>
        <p:spPr bwMode="auto">
          <a:xfrm>
            <a:off x="6379861" y="3316983"/>
            <a:ext cx="1550748" cy="1550746"/>
          </a:xfrm>
          <a:prstGeom prst="rect">
            <a:avLst/>
          </a:prstGeom>
          <a:noFill/>
          <a:ln w="9525">
            <a:noFill/>
            <a:miter lim="800000"/>
            <a:headEnd/>
            <a:tailEnd/>
          </a:ln>
          <a:effectLst/>
        </p:spPr>
      </p:pic>
      <p:pic>
        <p:nvPicPr>
          <p:cNvPr id="34"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345736" y="3277637"/>
            <a:ext cx="1629440" cy="1629438"/>
          </a:xfrm>
          <a:prstGeom prst="rect">
            <a:avLst/>
          </a:prstGeom>
          <a:noFill/>
          <a:ln w="9525">
            <a:noFill/>
            <a:miter lim="800000"/>
            <a:headEnd/>
            <a:tailEnd/>
          </a:ln>
          <a:effectLst/>
        </p:spPr>
      </p:pic>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5866" y="3049722"/>
            <a:ext cx="2079336" cy="2079336"/>
          </a:xfrm>
          <a:prstGeom prst="rect">
            <a:avLst/>
          </a:prstGeom>
        </p:spPr>
      </p:pic>
      <p:sp>
        <p:nvSpPr>
          <p:cNvPr id="38" name="Rectangle 3"/>
          <p:cNvSpPr txBox="1">
            <a:spLocks noChangeArrowheads="1"/>
          </p:cNvSpPr>
          <p:nvPr/>
        </p:nvSpPr>
        <p:spPr>
          <a:xfrm>
            <a:off x="2006798" y="2623197"/>
            <a:ext cx="1882020" cy="774507"/>
          </a:xfrm>
          <a:prstGeom prst="rect">
            <a:avLst/>
          </a:prstGeom>
        </p:spPr>
        <p:txBody>
          <a:bodyPr numCol="1" anchor="t">
            <a:noAutofit/>
          </a:bodyPr>
          <a:lstStyle>
            <a:lvl1pPr marL="0" indent="0" algn="l" defTabSz="457200" rtl="0" eaLnBrk="1" latinLnBrk="0" hangingPunct="1">
              <a:spcBef>
                <a:spcPct val="20000"/>
              </a:spcBef>
              <a:spcAft>
                <a:spcPts val="600"/>
              </a:spcAft>
              <a:buFont typeface="Arial"/>
              <a:buNone/>
              <a:defRPr sz="1600" kern="1200">
                <a:solidFill>
                  <a:schemeClr val="tx1"/>
                </a:solidFill>
                <a:latin typeface="+mn-lt"/>
                <a:ea typeface="+mn-ea"/>
                <a:cs typeface="+mn-cs"/>
              </a:defRPr>
            </a:lvl1pPr>
            <a:lvl2pPr marL="460375"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2pPr>
            <a:lvl3pPr marL="922338"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3pPr>
            <a:lvl4pPr marL="1373188" indent="-219075"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4pPr>
            <a:lvl5pPr marL="1835150" indent="-231775" algn="l" defTabSz="457200" rtl="0" eaLnBrk="1" latinLnBrk="0" hangingPunct="1">
              <a:spcBef>
                <a:spcPct val="20000"/>
              </a:spcBef>
              <a:spcAft>
                <a:spcPts val="600"/>
              </a:spcAft>
              <a:buFont typeface="Arial" charset="0"/>
              <a:buChar char="•"/>
              <a:tabLst/>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en-US" sz="2000" b="1">
                <a:solidFill>
                  <a:srgbClr val="C8102E"/>
                </a:solidFill>
                <a:latin typeface="Arial"/>
                <a:cs typeface="Times New Roman" panose="02020603050405020304" pitchFamily="18" charset="0"/>
              </a:rPr>
              <a:t>&gt;82,000 </a:t>
            </a:r>
            <a:br>
              <a:rPr lang="en-US" sz="2000" b="1">
                <a:solidFill>
                  <a:srgbClr val="C8102E"/>
                </a:solidFill>
                <a:latin typeface="Arial"/>
                <a:cs typeface="Arial"/>
              </a:rPr>
            </a:br>
            <a:r>
              <a:rPr lang="en-US" sz="1800">
                <a:solidFill>
                  <a:srgbClr val="565A5C"/>
                </a:solidFill>
                <a:latin typeface="Arial"/>
                <a:cs typeface="Times New Roman" panose="02020603050405020304" pitchFamily="18" charset="0"/>
              </a:rPr>
              <a:t>clinicians at</a:t>
            </a:r>
            <a:endParaRPr lang="en-US" sz="2000">
              <a:solidFill>
                <a:srgbClr val="565A5C"/>
              </a:solidFill>
              <a:latin typeface="Arial"/>
              <a:cs typeface="Times New Roman" panose="02020603050405020304" pitchFamily="18" charset="0"/>
            </a:endParaRPr>
          </a:p>
        </p:txBody>
      </p:sp>
      <p:sp>
        <p:nvSpPr>
          <p:cNvPr id="54" name="Rectangle 3"/>
          <p:cNvSpPr txBox="1">
            <a:spLocks noChangeArrowheads="1"/>
          </p:cNvSpPr>
          <p:nvPr/>
        </p:nvSpPr>
        <p:spPr>
          <a:xfrm>
            <a:off x="1954183" y="4606245"/>
            <a:ext cx="1882020" cy="774507"/>
          </a:xfrm>
          <a:prstGeom prst="rect">
            <a:avLst/>
          </a:prstGeom>
        </p:spPr>
        <p:txBody>
          <a:bodyPr numCol="1" anchor="t">
            <a:noAutofit/>
          </a:bodyPr>
          <a:lstStyle>
            <a:lvl1pPr marL="0" indent="0" algn="l" defTabSz="457200" rtl="0" eaLnBrk="1" latinLnBrk="0" hangingPunct="1">
              <a:spcBef>
                <a:spcPct val="20000"/>
              </a:spcBef>
              <a:spcAft>
                <a:spcPts val="600"/>
              </a:spcAft>
              <a:buFont typeface="Arial"/>
              <a:buNone/>
              <a:defRPr sz="1600" kern="1200">
                <a:solidFill>
                  <a:schemeClr val="tx1"/>
                </a:solidFill>
                <a:latin typeface="+mn-lt"/>
                <a:ea typeface="+mn-ea"/>
                <a:cs typeface="+mn-cs"/>
              </a:defRPr>
            </a:lvl1pPr>
            <a:lvl2pPr marL="460375"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2pPr>
            <a:lvl3pPr marL="922338" indent="-230188"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3pPr>
            <a:lvl4pPr marL="1373188" indent="-219075" algn="l" defTabSz="457200" rtl="0" eaLnBrk="1" latinLnBrk="0" hangingPunct="1">
              <a:spcBef>
                <a:spcPct val="20000"/>
              </a:spcBef>
              <a:spcAft>
                <a:spcPts val="0"/>
              </a:spcAft>
              <a:buFont typeface="Arial" charset="0"/>
              <a:buChar char="•"/>
              <a:tabLst/>
              <a:defRPr sz="1400" kern="1200">
                <a:solidFill>
                  <a:schemeClr val="tx1"/>
                </a:solidFill>
                <a:latin typeface="+mn-lt"/>
                <a:ea typeface="+mn-ea"/>
                <a:cs typeface="+mn-cs"/>
              </a:defRPr>
            </a:lvl4pPr>
            <a:lvl5pPr marL="1835150" indent="-231775" algn="l" defTabSz="457200" rtl="0" eaLnBrk="1" latinLnBrk="0" hangingPunct="1">
              <a:spcBef>
                <a:spcPct val="20000"/>
              </a:spcBef>
              <a:spcAft>
                <a:spcPts val="600"/>
              </a:spcAft>
              <a:buFont typeface="Arial" charset="0"/>
              <a:buChar char="•"/>
              <a:tabLst/>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defRPr/>
            </a:pPr>
            <a:r>
              <a:rPr lang="en-US" sz="2000" b="1">
                <a:solidFill>
                  <a:srgbClr val="C8102E"/>
                </a:solidFill>
                <a:latin typeface="Arial"/>
                <a:cs typeface="Times New Roman" panose="02020603050405020304" pitchFamily="18" charset="0"/>
              </a:rPr>
              <a:t>&gt;14,000 </a:t>
            </a:r>
            <a:br>
              <a:rPr lang="en-US" sz="2000" b="1">
                <a:solidFill>
                  <a:srgbClr val="C8102E"/>
                </a:solidFill>
                <a:latin typeface="Arial"/>
                <a:cs typeface="Arial"/>
              </a:rPr>
            </a:br>
            <a:r>
              <a:rPr lang="en-US" sz="1800">
                <a:solidFill>
                  <a:srgbClr val="565A5C"/>
                </a:solidFill>
                <a:latin typeface="Arial"/>
                <a:cs typeface="Times New Roman" panose="02020603050405020304" pitchFamily="18" charset="0"/>
              </a:rPr>
              <a:t>practice sites</a:t>
            </a:r>
          </a:p>
        </p:txBody>
      </p:sp>
      <p:grpSp>
        <p:nvGrpSpPr>
          <p:cNvPr id="3" name="Group 2"/>
          <p:cNvGrpSpPr/>
          <p:nvPr/>
        </p:nvGrpSpPr>
        <p:grpSpPr>
          <a:xfrm>
            <a:off x="2468798" y="3584111"/>
            <a:ext cx="901700" cy="901700"/>
            <a:chOff x="5753100" y="1282700"/>
            <a:chExt cx="901700" cy="901700"/>
          </a:xfrm>
        </p:grpSpPr>
        <p:sp>
          <p:nvSpPr>
            <p:cNvPr id="2" name="Oval 1"/>
            <p:cNvSpPr/>
            <p:nvPr/>
          </p:nvSpPr>
          <p:spPr>
            <a:xfrm>
              <a:off x="5753100" y="1282700"/>
              <a:ext cx="901700" cy="9017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latin typeface="Arial"/>
              </a:endParaRPr>
            </a:p>
          </p:txBody>
        </p:sp>
        <p:grpSp>
          <p:nvGrpSpPr>
            <p:cNvPr id="30" name="Group 29"/>
            <p:cNvGrpSpPr/>
            <p:nvPr/>
          </p:nvGrpSpPr>
          <p:grpSpPr>
            <a:xfrm>
              <a:off x="6007463" y="1516341"/>
              <a:ext cx="434562" cy="434418"/>
              <a:chOff x="3175" y="1382713"/>
              <a:chExt cx="4772025" cy="4770437"/>
            </a:xfrm>
            <a:solidFill>
              <a:schemeClr val="bg1"/>
            </a:solidFill>
          </p:grpSpPr>
          <p:sp>
            <p:nvSpPr>
              <p:cNvPr id="37" name="Freeform 1"/>
              <p:cNvSpPr>
                <a:spLocks noChangeArrowheads="1"/>
              </p:cNvSpPr>
              <p:nvPr/>
            </p:nvSpPr>
            <p:spPr bwMode="auto">
              <a:xfrm>
                <a:off x="3175" y="1382713"/>
                <a:ext cx="4772025" cy="4770437"/>
              </a:xfrm>
              <a:custGeom>
                <a:avLst/>
                <a:gdLst>
                  <a:gd name="T0" fmla="*/ 3318 w 13254"/>
                  <a:gd name="T1" fmla="*/ 12146 h 13252"/>
                  <a:gd name="T2" fmla="*/ 3318 w 13254"/>
                  <a:gd name="T3" fmla="*/ 12146 h 13252"/>
                  <a:gd name="T4" fmla="*/ 3318 w 13254"/>
                  <a:gd name="T5" fmla="*/ 9933 h 13252"/>
                  <a:gd name="T6" fmla="*/ 4967 w 13254"/>
                  <a:gd name="T7" fmla="*/ 9933 h 13252"/>
                  <a:gd name="T8" fmla="*/ 4967 w 13254"/>
                  <a:gd name="T9" fmla="*/ 12146 h 13252"/>
                  <a:gd name="T10" fmla="*/ 3318 w 13254"/>
                  <a:gd name="T11" fmla="*/ 12146 h 13252"/>
                  <a:gd name="T12" fmla="*/ 7180 w 13254"/>
                  <a:gd name="T13" fmla="*/ 1106 h 13252"/>
                  <a:gd name="T14" fmla="*/ 7180 w 13254"/>
                  <a:gd name="T15" fmla="*/ 1106 h 13252"/>
                  <a:gd name="T16" fmla="*/ 7180 w 13254"/>
                  <a:gd name="T17" fmla="*/ 3861 h 13252"/>
                  <a:gd name="T18" fmla="*/ 7180 w 13254"/>
                  <a:gd name="T19" fmla="*/ 12146 h 13252"/>
                  <a:gd name="T20" fmla="*/ 5511 w 13254"/>
                  <a:gd name="T21" fmla="*/ 12146 h 13252"/>
                  <a:gd name="T22" fmla="*/ 5511 w 13254"/>
                  <a:gd name="T23" fmla="*/ 9390 h 13252"/>
                  <a:gd name="T24" fmla="*/ 2756 w 13254"/>
                  <a:gd name="T25" fmla="*/ 9390 h 13252"/>
                  <a:gd name="T26" fmla="*/ 2756 w 13254"/>
                  <a:gd name="T27" fmla="*/ 12146 h 13252"/>
                  <a:gd name="T28" fmla="*/ 1106 w 13254"/>
                  <a:gd name="T29" fmla="*/ 12146 h 13252"/>
                  <a:gd name="T30" fmla="*/ 1106 w 13254"/>
                  <a:gd name="T31" fmla="*/ 1106 h 13252"/>
                  <a:gd name="T32" fmla="*/ 7180 w 13254"/>
                  <a:gd name="T33" fmla="*/ 1106 h 13252"/>
                  <a:gd name="T34" fmla="*/ 12147 w 13254"/>
                  <a:gd name="T35" fmla="*/ 4424 h 13252"/>
                  <a:gd name="T36" fmla="*/ 12147 w 13254"/>
                  <a:gd name="T37" fmla="*/ 4424 h 13252"/>
                  <a:gd name="T38" fmla="*/ 12147 w 13254"/>
                  <a:gd name="T39" fmla="*/ 12146 h 13252"/>
                  <a:gd name="T40" fmla="*/ 8285 w 13254"/>
                  <a:gd name="T41" fmla="*/ 12146 h 13252"/>
                  <a:gd name="T42" fmla="*/ 8285 w 13254"/>
                  <a:gd name="T43" fmla="*/ 4424 h 13252"/>
                  <a:gd name="T44" fmla="*/ 12147 w 13254"/>
                  <a:gd name="T45" fmla="*/ 4424 h 13252"/>
                  <a:gd name="T46" fmla="*/ 12690 w 13254"/>
                  <a:gd name="T47" fmla="*/ 3318 h 13252"/>
                  <a:gd name="T48" fmla="*/ 12690 w 13254"/>
                  <a:gd name="T49" fmla="*/ 3318 h 13252"/>
                  <a:gd name="T50" fmla="*/ 8285 w 13254"/>
                  <a:gd name="T51" fmla="*/ 3318 h 13252"/>
                  <a:gd name="T52" fmla="*/ 8285 w 13254"/>
                  <a:gd name="T53" fmla="*/ 543 h 13252"/>
                  <a:gd name="T54" fmla="*/ 7723 w 13254"/>
                  <a:gd name="T55" fmla="*/ 0 h 13252"/>
                  <a:gd name="T56" fmla="*/ 543 w 13254"/>
                  <a:gd name="T57" fmla="*/ 0 h 13252"/>
                  <a:gd name="T58" fmla="*/ 0 w 13254"/>
                  <a:gd name="T59" fmla="*/ 543 h 13252"/>
                  <a:gd name="T60" fmla="*/ 0 w 13254"/>
                  <a:gd name="T61" fmla="*/ 13251 h 13252"/>
                  <a:gd name="T62" fmla="*/ 13253 w 13254"/>
                  <a:gd name="T63" fmla="*/ 13251 h 13252"/>
                  <a:gd name="T64" fmla="*/ 13253 w 13254"/>
                  <a:gd name="T65" fmla="*/ 3861 h 13252"/>
                  <a:gd name="T66" fmla="*/ 12690 w 13254"/>
                  <a:gd name="T67" fmla="*/ 3318 h 13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254" h="13252">
                    <a:moveTo>
                      <a:pt x="3318" y="12146"/>
                    </a:moveTo>
                    <a:lnTo>
                      <a:pt x="3318" y="12146"/>
                    </a:lnTo>
                    <a:cubicBezTo>
                      <a:pt x="3318" y="9933"/>
                      <a:pt x="3318" y="9933"/>
                      <a:pt x="3318" y="9933"/>
                    </a:cubicBezTo>
                    <a:cubicBezTo>
                      <a:pt x="4967" y="9933"/>
                      <a:pt x="4967" y="9933"/>
                      <a:pt x="4967" y="9933"/>
                    </a:cubicBezTo>
                    <a:cubicBezTo>
                      <a:pt x="4967" y="12146"/>
                      <a:pt x="4967" y="12146"/>
                      <a:pt x="4967" y="12146"/>
                    </a:cubicBezTo>
                    <a:lnTo>
                      <a:pt x="3318" y="12146"/>
                    </a:lnTo>
                    <a:close/>
                    <a:moveTo>
                      <a:pt x="7180" y="1106"/>
                    </a:moveTo>
                    <a:lnTo>
                      <a:pt x="7180" y="1106"/>
                    </a:lnTo>
                    <a:cubicBezTo>
                      <a:pt x="7180" y="3861"/>
                      <a:pt x="7180" y="3861"/>
                      <a:pt x="7180" y="3861"/>
                    </a:cubicBezTo>
                    <a:cubicBezTo>
                      <a:pt x="7180" y="12146"/>
                      <a:pt x="7180" y="12146"/>
                      <a:pt x="7180" y="12146"/>
                    </a:cubicBezTo>
                    <a:cubicBezTo>
                      <a:pt x="5511" y="12146"/>
                      <a:pt x="5511" y="12146"/>
                      <a:pt x="5511" y="12146"/>
                    </a:cubicBezTo>
                    <a:cubicBezTo>
                      <a:pt x="5511" y="9390"/>
                      <a:pt x="5511" y="9390"/>
                      <a:pt x="5511" y="9390"/>
                    </a:cubicBezTo>
                    <a:cubicBezTo>
                      <a:pt x="2756" y="9390"/>
                      <a:pt x="2756" y="9390"/>
                      <a:pt x="2756" y="9390"/>
                    </a:cubicBezTo>
                    <a:cubicBezTo>
                      <a:pt x="2756" y="12146"/>
                      <a:pt x="2756" y="12146"/>
                      <a:pt x="2756" y="12146"/>
                    </a:cubicBezTo>
                    <a:cubicBezTo>
                      <a:pt x="1106" y="12146"/>
                      <a:pt x="1106" y="12146"/>
                      <a:pt x="1106" y="12146"/>
                    </a:cubicBezTo>
                    <a:cubicBezTo>
                      <a:pt x="1106" y="1106"/>
                      <a:pt x="1106" y="1106"/>
                      <a:pt x="1106" y="1106"/>
                    </a:cubicBezTo>
                    <a:lnTo>
                      <a:pt x="7180" y="1106"/>
                    </a:lnTo>
                    <a:close/>
                    <a:moveTo>
                      <a:pt x="12147" y="4424"/>
                    </a:moveTo>
                    <a:lnTo>
                      <a:pt x="12147" y="4424"/>
                    </a:lnTo>
                    <a:cubicBezTo>
                      <a:pt x="12147" y="12146"/>
                      <a:pt x="12147" y="12146"/>
                      <a:pt x="12147" y="12146"/>
                    </a:cubicBezTo>
                    <a:cubicBezTo>
                      <a:pt x="8285" y="12146"/>
                      <a:pt x="8285" y="12146"/>
                      <a:pt x="8285" y="12146"/>
                    </a:cubicBezTo>
                    <a:cubicBezTo>
                      <a:pt x="8285" y="4424"/>
                      <a:pt x="8285" y="4424"/>
                      <a:pt x="8285" y="4424"/>
                    </a:cubicBezTo>
                    <a:lnTo>
                      <a:pt x="12147" y="4424"/>
                    </a:lnTo>
                    <a:close/>
                    <a:moveTo>
                      <a:pt x="12690" y="3318"/>
                    </a:moveTo>
                    <a:lnTo>
                      <a:pt x="12690" y="3318"/>
                    </a:lnTo>
                    <a:cubicBezTo>
                      <a:pt x="8285" y="3318"/>
                      <a:pt x="8285" y="3318"/>
                      <a:pt x="8285" y="3318"/>
                    </a:cubicBezTo>
                    <a:cubicBezTo>
                      <a:pt x="8285" y="543"/>
                      <a:pt x="8285" y="543"/>
                      <a:pt x="8285" y="543"/>
                    </a:cubicBezTo>
                    <a:cubicBezTo>
                      <a:pt x="8285" y="214"/>
                      <a:pt x="8053" y="0"/>
                      <a:pt x="7723" y="0"/>
                    </a:cubicBezTo>
                    <a:cubicBezTo>
                      <a:pt x="543" y="0"/>
                      <a:pt x="543" y="0"/>
                      <a:pt x="543" y="0"/>
                    </a:cubicBezTo>
                    <a:cubicBezTo>
                      <a:pt x="214" y="0"/>
                      <a:pt x="0" y="214"/>
                      <a:pt x="0" y="543"/>
                    </a:cubicBezTo>
                    <a:cubicBezTo>
                      <a:pt x="0" y="13251"/>
                      <a:pt x="0" y="13251"/>
                      <a:pt x="0" y="13251"/>
                    </a:cubicBezTo>
                    <a:cubicBezTo>
                      <a:pt x="13253" y="13251"/>
                      <a:pt x="13253" y="13251"/>
                      <a:pt x="13253" y="13251"/>
                    </a:cubicBezTo>
                    <a:cubicBezTo>
                      <a:pt x="13253" y="3861"/>
                      <a:pt x="13253" y="3861"/>
                      <a:pt x="13253" y="3861"/>
                    </a:cubicBezTo>
                    <a:cubicBezTo>
                      <a:pt x="13253" y="3532"/>
                      <a:pt x="13020" y="3318"/>
                      <a:pt x="12690" y="3318"/>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latin typeface="Arial"/>
                </a:endParaRPr>
              </a:p>
            </p:txBody>
          </p:sp>
          <p:sp>
            <p:nvSpPr>
              <p:cNvPr id="39" name="Freeform 2"/>
              <p:cNvSpPr>
                <a:spLocks noChangeArrowheads="1"/>
              </p:cNvSpPr>
              <p:nvPr/>
            </p:nvSpPr>
            <p:spPr bwMode="auto">
              <a:xfrm>
                <a:off x="798513" y="2179638"/>
                <a:ext cx="593725" cy="593725"/>
              </a:xfrm>
              <a:custGeom>
                <a:avLst/>
                <a:gdLst>
                  <a:gd name="T0" fmla="*/ 1106 w 1650"/>
                  <a:gd name="T1" fmla="*/ 1106 h 1650"/>
                  <a:gd name="T2" fmla="*/ 544 w 1650"/>
                  <a:gd name="T3" fmla="*/ 1106 h 1650"/>
                  <a:gd name="T4" fmla="*/ 544 w 1650"/>
                  <a:gd name="T5" fmla="*/ 544 h 1650"/>
                  <a:gd name="T6" fmla="*/ 1106 w 1650"/>
                  <a:gd name="T7" fmla="*/ 544 h 1650"/>
                  <a:gd name="T8" fmla="*/ 1106 w 1650"/>
                  <a:gd name="T9" fmla="*/ 1106 h 1650"/>
                  <a:gd name="T10" fmla="*/ 1649 w 1650"/>
                  <a:gd name="T11" fmla="*/ 0 h 1650"/>
                  <a:gd name="T12" fmla="*/ 0 w 1650"/>
                  <a:gd name="T13" fmla="*/ 0 h 1650"/>
                  <a:gd name="T14" fmla="*/ 0 w 1650"/>
                  <a:gd name="T15" fmla="*/ 1649 h 1650"/>
                  <a:gd name="T16" fmla="*/ 1649 w 1650"/>
                  <a:gd name="T17" fmla="*/ 1649 h 1650"/>
                  <a:gd name="T18" fmla="*/ 1649 w 1650"/>
                  <a:gd name="T19" fmla="*/ 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0" h="1650">
                    <a:moveTo>
                      <a:pt x="1106" y="1106"/>
                    </a:moveTo>
                    <a:lnTo>
                      <a:pt x="544" y="1106"/>
                    </a:lnTo>
                    <a:lnTo>
                      <a:pt x="544" y="544"/>
                    </a:lnTo>
                    <a:lnTo>
                      <a:pt x="1106" y="544"/>
                    </a:lnTo>
                    <a:lnTo>
                      <a:pt x="1106" y="1106"/>
                    </a:lnTo>
                    <a:close/>
                    <a:moveTo>
                      <a:pt x="1649" y="0"/>
                    </a:moveTo>
                    <a:lnTo>
                      <a:pt x="0" y="0"/>
                    </a:lnTo>
                    <a:lnTo>
                      <a:pt x="0" y="1649"/>
                    </a:lnTo>
                    <a:lnTo>
                      <a:pt x="1649" y="1649"/>
                    </a:lnTo>
                    <a:lnTo>
                      <a:pt x="1649" y="0"/>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latin typeface="Arial"/>
                </a:endParaRPr>
              </a:p>
            </p:txBody>
          </p:sp>
          <p:sp>
            <p:nvSpPr>
              <p:cNvPr id="55" name="Freeform 3"/>
              <p:cNvSpPr>
                <a:spLocks noChangeArrowheads="1"/>
              </p:cNvSpPr>
              <p:nvPr/>
            </p:nvSpPr>
            <p:spPr bwMode="auto">
              <a:xfrm>
                <a:off x="798513" y="2974975"/>
                <a:ext cx="593725" cy="593725"/>
              </a:xfrm>
              <a:custGeom>
                <a:avLst/>
                <a:gdLst>
                  <a:gd name="T0" fmla="*/ 1106 w 1650"/>
                  <a:gd name="T1" fmla="*/ 1086 h 1650"/>
                  <a:gd name="T2" fmla="*/ 544 w 1650"/>
                  <a:gd name="T3" fmla="*/ 1086 h 1650"/>
                  <a:gd name="T4" fmla="*/ 544 w 1650"/>
                  <a:gd name="T5" fmla="*/ 543 h 1650"/>
                  <a:gd name="T6" fmla="*/ 1106 w 1650"/>
                  <a:gd name="T7" fmla="*/ 543 h 1650"/>
                  <a:gd name="T8" fmla="*/ 1106 w 1650"/>
                  <a:gd name="T9" fmla="*/ 1086 h 1650"/>
                  <a:gd name="T10" fmla="*/ 1649 w 1650"/>
                  <a:gd name="T11" fmla="*/ 0 h 1650"/>
                  <a:gd name="T12" fmla="*/ 0 w 1650"/>
                  <a:gd name="T13" fmla="*/ 0 h 1650"/>
                  <a:gd name="T14" fmla="*/ 0 w 1650"/>
                  <a:gd name="T15" fmla="*/ 1649 h 1650"/>
                  <a:gd name="T16" fmla="*/ 1649 w 1650"/>
                  <a:gd name="T17" fmla="*/ 1649 h 1650"/>
                  <a:gd name="T18" fmla="*/ 1649 w 1650"/>
                  <a:gd name="T19" fmla="*/ 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0" h="1650">
                    <a:moveTo>
                      <a:pt x="1106" y="1086"/>
                    </a:moveTo>
                    <a:lnTo>
                      <a:pt x="544" y="1086"/>
                    </a:lnTo>
                    <a:lnTo>
                      <a:pt x="544" y="543"/>
                    </a:lnTo>
                    <a:lnTo>
                      <a:pt x="1106" y="543"/>
                    </a:lnTo>
                    <a:lnTo>
                      <a:pt x="1106" y="1086"/>
                    </a:lnTo>
                    <a:close/>
                    <a:moveTo>
                      <a:pt x="1649" y="0"/>
                    </a:moveTo>
                    <a:lnTo>
                      <a:pt x="0" y="0"/>
                    </a:lnTo>
                    <a:lnTo>
                      <a:pt x="0" y="1649"/>
                    </a:lnTo>
                    <a:lnTo>
                      <a:pt x="1649" y="1649"/>
                    </a:lnTo>
                    <a:lnTo>
                      <a:pt x="1649" y="0"/>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latin typeface="Arial"/>
                </a:endParaRPr>
              </a:p>
            </p:txBody>
          </p:sp>
          <p:sp>
            <p:nvSpPr>
              <p:cNvPr id="56" name="Freeform 4"/>
              <p:cNvSpPr>
                <a:spLocks noChangeArrowheads="1"/>
              </p:cNvSpPr>
              <p:nvPr/>
            </p:nvSpPr>
            <p:spPr bwMode="auto">
              <a:xfrm>
                <a:off x="798513" y="3765550"/>
                <a:ext cx="593725" cy="600075"/>
              </a:xfrm>
              <a:custGeom>
                <a:avLst/>
                <a:gdLst>
                  <a:gd name="T0" fmla="*/ 1106 w 1650"/>
                  <a:gd name="T1" fmla="*/ 1106 h 1669"/>
                  <a:gd name="T2" fmla="*/ 544 w 1650"/>
                  <a:gd name="T3" fmla="*/ 1106 h 1669"/>
                  <a:gd name="T4" fmla="*/ 544 w 1650"/>
                  <a:gd name="T5" fmla="*/ 562 h 1669"/>
                  <a:gd name="T6" fmla="*/ 1106 w 1650"/>
                  <a:gd name="T7" fmla="*/ 562 h 1669"/>
                  <a:gd name="T8" fmla="*/ 1106 w 1650"/>
                  <a:gd name="T9" fmla="*/ 1106 h 1669"/>
                  <a:gd name="T10" fmla="*/ 1649 w 1650"/>
                  <a:gd name="T11" fmla="*/ 0 h 1669"/>
                  <a:gd name="T12" fmla="*/ 0 w 1650"/>
                  <a:gd name="T13" fmla="*/ 0 h 1669"/>
                  <a:gd name="T14" fmla="*/ 0 w 1650"/>
                  <a:gd name="T15" fmla="*/ 1668 h 1669"/>
                  <a:gd name="T16" fmla="*/ 1649 w 1650"/>
                  <a:gd name="T17" fmla="*/ 1668 h 1669"/>
                  <a:gd name="T18" fmla="*/ 1649 w 1650"/>
                  <a:gd name="T19"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0" h="1669">
                    <a:moveTo>
                      <a:pt x="1106" y="1106"/>
                    </a:moveTo>
                    <a:lnTo>
                      <a:pt x="544" y="1106"/>
                    </a:lnTo>
                    <a:lnTo>
                      <a:pt x="544" y="562"/>
                    </a:lnTo>
                    <a:lnTo>
                      <a:pt x="1106" y="562"/>
                    </a:lnTo>
                    <a:lnTo>
                      <a:pt x="1106" y="1106"/>
                    </a:lnTo>
                    <a:close/>
                    <a:moveTo>
                      <a:pt x="1649" y="0"/>
                    </a:moveTo>
                    <a:lnTo>
                      <a:pt x="0" y="0"/>
                    </a:lnTo>
                    <a:lnTo>
                      <a:pt x="0" y="1668"/>
                    </a:lnTo>
                    <a:lnTo>
                      <a:pt x="1649" y="1668"/>
                    </a:lnTo>
                    <a:lnTo>
                      <a:pt x="1649" y="0"/>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latin typeface="Arial"/>
                </a:endParaRPr>
              </a:p>
            </p:txBody>
          </p:sp>
          <p:sp>
            <p:nvSpPr>
              <p:cNvPr id="57" name="Freeform 5"/>
              <p:cNvSpPr>
                <a:spLocks noChangeArrowheads="1"/>
              </p:cNvSpPr>
              <p:nvPr/>
            </p:nvSpPr>
            <p:spPr bwMode="auto">
              <a:xfrm>
                <a:off x="1595438" y="2179638"/>
                <a:ext cx="593725" cy="593725"/>
              </a:xfrm>
              <a:custGeom>
                <a:avLst/>
                <a:gdLst>
                  <a:gd name="T0" fmla="*/ 1087 w 1650"/>
                  <a:gd name="T1" fmla="*/ 1106 h 1650"/>
                  <a:gd name="T2" fmla="*/ 543 w 1650"/>
                  <a:gd name="T3" fmla="*/ 1106 h 1650"/>
                  <a:gd name="T4" fmla="*/ 543 w 1650"/>
                  <a:gd name="T5" fmla="*/ 544 h 1650"/>
                  <a:gd name="T6" fmla="*/ 1087 w 1650"/>
                  <a:gd name="T7" fmla="*/ 544 h 1650"/>
                  <a:gd name="T8" fmla="*/ 1087 w 1650"/>
                  <a:gd name="T9" fmla="*/ 1106 h 1650"/>
                  <a:gd name="T10" fmla="*/ 1649 w 1650"/>
                  <a:gd name="T11" fmla="*/ 0 h 1650"/>
                  <a:gd name="T12" fmla="*/ 0 w 1650"/>
                  <a:gd name="T13" fmla="*/ 0 h 1650"/>
                  <a:gd name="T14" fmla="*/ 0 w 1650"/>
                  <a:gd name="T15" fmla="*/ 1649 h 1650"/>
                  <a:gd name="T16" fmla="*/ 1649 w 1650"/>
                  <a:gd name="T17" fmla="*/ 1649 h 1650"/>
                  <a:gd name="T18" fmla="*/ 1649 w 1650"/>
                  <a:gd name="T19" fmla="*/ 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0" h="1650">
                    <a:moveTo>
                      <a:pt x="1087" y="1106"/>
                    </a:moveTo>
                    <a:lnTo>
                      <a:pt x="543" y="1106"/>
                    </a:lnTo>
                    <a:lnTo>
                      <a:pt x="543" y="544"/>
                    </a:lnTo>
                    <a:lnTo>
                      <a:pt x="1087" y="544"/>
                    </a:lnTo>
                    <a:lnTo>
                      <a:pt x="1087" y="1106"/>
                    </a:lnTo>
                    <a:close/>
                    <a:moveTo>
                      <a:pt x="1649" y="0"/>
                    </a:moveTo>
                    <a:lnTo>
                      <a:pt x="0" y="0"/>
                    </a:lnTo>
                    <a:lnTo>
                      <a:pt x="0" y="1649"/>
                    </a:lnTo>
                    <a:lnTo>
                      <a:pt x="1649" y="1649"/>
                    </a:lnTo>
                    <a:lnTo>
                      <a:pt x="1649" y="0"/>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latin typeface="Arial"/>
                </a:endParaRPr>
              </a:p>
            </p:txBody>
          </p:sp>
          <p:sp>
            <p:nvSpPr>
              <p:cNvPr id="58" name="Freeform 6"/>
              <p:cNvSpPr>
                <a:spLocks noChangeArrowheads="1"/>
              </p:cNvSpPr>
              <p:nvPr/>
            </p:nvSpPr>
            <p:spPr bwMode="auto">
              <a:xfrm>
                <a:off x="1595438" y="2974975"/>
                <a:ext cx="593725" cy="593725"/>
              </a:xfrm>
              <a:custGeom>
                <a:avLst/>
                <a:gdLst>
                  <a:gd name="T0" fmla="*/ 1087 w 1650"/>
                  <a:gd name="T1" fmla="*/ 1086 h 1650"/>
                  <a:gd name="T2" fmla="*/ 543 w 1650"/>
                  <a:gd name="T3" fmla="*/ 1086 h 1650"/>
                  <a:gd name="T4" fmla="*/ 543 w 1650"/>
                  <a:gd name="T5" fmla="*/ 543 h 1650"/>
                  <a:gd name="T6" fmla="*/ 1087 w 1650"/>
                  <a:gd name="T7" fmla="*/ 543 h 1650"/>
                  <a:gd name="T8" fmla="*/ 1087 w 1650"/>
                  <a:gd name="T9" fmla="*/ 1086 h 1650"/>
                  <a:gd name="T10" fmla="*/ 1649 w 1650"/>
                  <a:gd name="T11" fmla="*/ 0 h 1650"/>
                  <a:gd name="T12" fmla="*/ 0 w 1650"/>
                  <a:gd name="T13" fmla="*/ 0 h 1650"/>
                  <a:gd name="T14" fmla="*/ 0 w 1650"/>
                  <a:gd name="T15" fmla="*/ 1649 h 1650"/>
                  <a:gd name="T16" fmla="*/ 1649 w 1650"/>
                  <a:gd name="T17" fmla="*/ 1649 h 1650"/>
                  <a:gd name="T18" fmla="*/ 1649 w 1650"/>
                  <a:gd name="T19" fmla="*/ 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0" h="1650">
                    <a:moveTo>
                      <a:pt x="1087" y="1086"/>
                    </a:moveTo>
                    <a:lnTo>
                      <a:pt x="543" y="1086"/>
                    </a:lnTo>
                    <a:lnTo>
                      <a:pt x="543" y="543"/>
                    </a:lnTo>
                    <a:lnTo>
                      <a:pt x="1087" y="543"/>
                    </a:lnTo>
                    <a:lnTo>
                      <a:pt x="1087" y="1086"/>
                    </a:lnTo>
                    <a:close/>
                    <a:moveTo>
                      <a:pt x="1649" y="0"/>
                    </a:moveTo>
                    <a:lnTo>
                      <a:pt x="0" y="0"/>
                    </a:lnTo>
                    <a:lnTo>
                      <a:pt x="0" y="1649"/>
                    </a:lnTo>
                    <a:lnTo>
                      <a:pt x="1649" y="1649"/>
                    </a:lnTo>
                    <a:lnTo>
                      <a:pt x="1649" y="0"/>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latin typeface="Arial"/>
                </a:endParaRPr>
              </a:p>
            </p:txBody>
          </p:sp>
          <p:sp>
            <p:nvSpPr>
              <p:cNvPr id="59" name="Freeform 7"/>
              <p:cNvSpPr>
                <a:spLocks noChangeArrowheads="1"/>
              </p:cNvSpPr>
              <p:nvPr/>
            </p:nvSpPr>
            <p:spPr bwMode="auto">
              <a:xfrm>
                <a:off x="1595438" y="3765550"/>
                <a:ext cx="593725" cy="600075"/>
              </a:xfrm>
              <a:custGeom>
                <a:avLst/>
                <a:gdLst>
                  <a:gd name="T0" fmla="*/ 1087 w 1650"/>
                  <a:gd name="T1" fmla="*/ 1106 h 1669"/>
                  <a:gd name="T2" fmla="*/ 543 w 1650"/>
                  <a:gd name="T3" fmla="*/ 1106 h 1669"/>
                  <a:gd name="T4" fmla="*/ 543 w 1650"/>
                  <a:gd name="T5" fmla="*/ 562 h 1669"/>
                  <a:gd name="T6" fmla="*/ 1087 w 1650"/>
                  <a:gd name="T7" fmla="*/ 562 h 1669"/>
                  <a:gd name="T8" fmla="*/ 1087 w 1650"/>
                  <a:gd name="T9" fmla="*/ 1106 h 1669"/>
                  <a:gd name="T10" fmla="*/ 1649 w 1650"/>
                  <a:gd name="T11" fmla="*/ 0 h 1669"/>
                  <a:gd name="T12" fmla="*/ 0 w 1650"/>
                  <a:gd name="T13" fmla="*/ 0 h 1669"/>
                  <a:gd name="T14" fmla="*/ 0 w 1650"/>
                  <a:gd name="T15" fmla="*/ 1668 h 1669"/>
                  <a:gd name="T16" fmla="*/ 1649 w 1650"/>
                  <a:gd name="T17" fmla="*/ 1668 h 1669"/>
                  <a:gd name="T18" fmla="*/ 1649 w 1650"/>
                  <a:gd name="T19"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0" h="1669">
                    <a:moveTo>
                      <a:pt x="1087" y="1106"/>
                    </a:moveTo>
                    <a:lnTo>
                      <a:pt x="543" y="1106"/>
                    </a:lnTo>
                    <a:lnTo>
                      <a:pt x="543" y="562"/>
                    </a:lnTo>
                    <a:lnTo>
                      <a:pt x="1087" y="562"/>
                    </a:lnTo>
                    <a:lnTo>
                      <a:pt x="1087" y="1106"/>
                    </a:lnTo>
                    <a:close/>
                    <a:moveTo>
                      <a:pt x="1649" y="0"/>
                    </a:moveTo>
                    <a:lnTo>
                      <a:pt x="0" y="0"/>
                    </a:lnTo>
                    <a:lnTo>
                      <a:pt x="0" y="1668"/>
                    </a:lnTo>
                    <a:lnTo>
                      <a:pt x="1649" y="1668"/>
                    </a:lnTo>
                    <a:lnTo>
                      <a:pt x="1649" y="0"/>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latin typeface="Arial"/>
                </a:endParaRPr>
              </a:p>
            </p:txBody>
          </p:sp>
          <p:sp>
            <p:nvSpPr>
              <p:cNvPr id="60" name="Freeform 8"/>
              <p:cNvSpPr>
                <a:spLocks noChangeArrowheads="1"/>
              </p:cNvSpPr>
              <p:nvPr/>
            </p:nvSpPr>
            <p:spPr bwMode="auto">
              <a:xfrm>
                <a:off x="3382963" y="3367088"/>
                <a:ext cx="593725" cy="600075"/>
              </a:xfrm>
              <a:custGeom>
                <a:avLst/>
                <a:gdLst>
                  <a:gd name="T0" fmla="*/ 1087 w 1650"/>
                  <a:gd name="T1" fmla="*/ 1106 h 1669"/>
                  <a:gd name="T2" fmla="*/ 544 w 1650"/>
                  <a:gd name="T3" fmla="*/ 1106 h 1669"/>
                  <a:gd name="T4" fmla="*/ 544 w 1650"/>
                  <a:gd name="T5" fmla="*/ 563 h 1669"/>
                  <a:gd name="T6" fmla="*/ 1087 w 1650"/>
                  <a:gd name="T7" fmla="*/ 563 h 1669"/>
                  <a:gd name="T8" fmla="*/ 1087 w 1650"/>
                  <a:gd name="T9" fmla="*/ 1106 h 1669"/>
                  <a:gd name="T10" fmla="*/ 1649 w 1650"/>
                  <a:gd name="T11" fmla="*/ 0 h 1669"/>
                  <a:gd name="T12" fmla="*/ 0 w 1650"/>
                  <a:gd name="T13" fmla="*/ 0 h 1669"/>
                  <a:gd name="T14" fmla="*/ 0 w 1650"/>
                  <a:gd name="T15" fmla="*/ 1668 h 1669"/>
                  <a:gd name="T16" fmla="*/ 1649 w 1650"/>
                  <a:gd name="T17" fmla="*/ 1668 h 1669"/>
                  <a:gd name="T18" fmla="*/ 1649 w 1650"/>
                  <a:gd name="T19"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0" h="1669">
                    <a:moveTo>
                      <a:pt x="1087" y="1106"/>
                    </a:moveTo>
                    <a:lnTo>
                      <a:pt x="544" y="1106"/>
                    </a:lnTo>
                    <a:lnTo>
                      <a:pt x="544" y="563"/>
                    </a:lnTo>
                    <a:lnTo>
                      <a:pt x="1087" y="563"/>
                    </a:lnTo>
                    <a:lnTo>
                      <a:pt x="1087" y="1106"/>
                    </a:lnTo>
                    <a:close/>
                    <a:moveTo>
                      <a:pt x="1649" y="0"/>
                    </a:moveTo>
                    <a:lnTo>
                      <a:pt x="0" y="0"/>
                    </a:lnTo>
                    <a:lnTo>
                      <a:pt x="0" y="1668"/>
                    </a:lnTo>
                    <a:lnTo>
                      <a:pt x="1649" y="1668"/>
                    </a:lnTo>
                    <a:lnTo>
                      <a:pt x="1649" y="0"/>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latin typeface="Arial"/>
                </a:endParaRPr>
              </a:p>
            </p:txBody>
          </p:sp>
          <p:sp>
            <p:nvSpPr>
              <p:cNvPr id="61" name="Freeform 9"/>
              <p:cNvSpPr>
                <a:spLocks noChangeArrowheads="1"/>
              </p:cNvSpPr>
              <p:nvPr/>
            </p:nvSpPr>
            <p:spPr bwMode="auto">
              <a:xfrm>
                <a:off x="3382963" y="4162425"/>
                <a:ext cx="593725" cy="600075"/>
              </a:xfrm>
              <a:custGeom>
                <a:avLst/>
                <a:gdLst>
                  <a:gd name="T0" fmla="*/ 1087 w 1650"/>
                  <a:gd name="T1" fmla="*/ 1106 h 1669"/>
                  <a:gd name="T2" fmla="*/ 544 w 1650"/>
                  <a:gd name="T3" fmla="*/ 1106 h 1669"/>
                  <a:gd name="T4" fmla="*/ 544 w 1650"/>
                  <a:gd name="T5" fmla="*/ 562 h 1669"/>
                  <a:gd name="T6" fmla="*/ 1087 w 1650"/>
                  <a:gd name="T7" fmla="*/ 562 h 1669"/>
                  <a:gd name="T8" fmla="*/ 1087 w 1650"/>
                  <a:gd name="T9" fmla="*/ 1106 h 1669"/>
                  <a:gd name="T10" fmla="*/ 1649 w 1650"/>
                  <a:gd name="T11" fmla="*/ 0 h 1669"/>
                  <a:gd name="T12" fmla="*/ 0 w 1650"/>
                  <a:gd name="T13" fmla="*/ 0 h 1669"/>
                  <a:gd name="T14" fmla="*/ 0 w 1650"/>
                  <a:gd name="T15" fmla="*/ 1668 h 1669"/>
                  <a:gd name="T16" fmla="*/ 1649 w 1650"/>
                  <a:gd name="T17" fmla="*/ 1668 h 1669"/>
                  <a:gd name="T18" fmla="*/ 1649 w 1650"/>
                  <a:gd name="T19" fmla="*/ 0 h 1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0" h="1669">
                    <a:moveTo>
                      <a:pt x="1087" y="1106"/>
                    </a:moveTo>
                    <a:lnTo>
                      <a:pt x="544" y="1106"/>
                    </a:lnTo>
                    <a:lnTo>
                      <a:pt x="544" y="562"/>
                    </a:lnTo>
                    <a:lnTo>
                      <a:pt x="1087" y="562"/>
                    </a:lnTo>
                    <a:lnTo>
                      <a:pt x="1087" y="1106"/>
                    </a:lnTo>
                    <a:close/>
                    <a:moveTo>
                      <a:pt x="1649" y="0"/>
                    </a:moveTo>
                    <a:lnTo>
                      <a:pt x="0" y="0"/>
                    </a:lnTo>
                    <a:lnTo>
                      <a:pt x="0" y="1668"/>
                    </a:lnTo>
                    <a:lnTo>
                      <a:pt x="1649" y="1668"/>
                    </a:lnTo>
                    <a:lnTo>
                      <a:pt x="1649" y="0"/>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latin typeface="Arial"/>
                </a:endParaRPr>
              </a:p>
            </p:txBody>
          </p:sp>
        </p:grpSp>
      </p:grpSp>
      <p:grpSp>
        <p:nvGrpSpPr>
          <p:cNvPr id="4" name="Group 3"/>
          <p:cNvGrpSpPr/>
          <p:nvPr/>
        </p:nvGrpSpPr>
        <p:grpSpPr>
          <a:xfrm>
            <a:off x="2457276" y="1543680"/>
            <a:ext cx="901700" cy="901700"/>
            <a:chOff x="880168" y="1914023"/>
            <a:chExt cx="901700" cy="901700"/>
          </a:xfrm>
        </p:grpSpPr>
        <p:sp>
          <p:nvSpPr>
            <p:cNvPr id="63" name="Oval 62"/>
            <p:cNvSpPr/>
            <p:nvPr/>
          </p:nvSpPr>
          <p:spPr>
            <a:xfrm>
              <a:off x="880168" y="1914023"/>
              <a:ext cx="901700" cy="9017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kern="0">
                <a:solidFill>
                  <a:sysClr val="windowText" lastClr="000000"/>
                </a:solidFill>
                <a:latin typeface="Arial"/>
              </a:endParaRPr>
            </a:p>
          </p:txBody>
        </p:sp>
        <p:grpSp>
          <p:nvGrpSpPr>
            <p:cNvPr id="50" name="Group 49"/>
            <p:cNvGrpSpPr/>
            <p:nvPr/>
          </p:nvGrpSpPr>
          <p:grpSpPr>
            <a:xfrm>
              <a:off x="1111329" y="2091038"/>
              <a:ext cx="439378" cy="547670"/>
              <a:chOff x="6380163" y="1452563"/>
              <a:chExt cx="3709987" cy="4624387"/>
            </a:xfrm>
            <a:solidFill>
              <a:schemeClr val="bg1"/>
            </a:solidFill>
          </p:grpSpPr>
          <p:sp>
            <p:nvSpPr>
              <p:cNvPr id="51" name="Freeform 10"/>
              <p:cNvSpPr>
                <a:spLocks noChangeArrowheads="1"/>
              </p:cNvSpPr>
              <p:nvPr/>
            </p:nvSpPr>
            <p:spPr bwMode="auto">
              <a:xfrm>
                <a:off x="7343775" y="1452563"/>
                <a:ext cx="1836738" cy="2312987"/>
              </a:xfrm>
              <a:custGeom>
                <a:avLst/>
                <a:gdLst>
                  <a:gd name="T0" fmla="*/ 2561 w 5104"/>
                  <a:gd name="T1" fmla="*/ 6015 h 6423"/>
                  <a:gd name="T2" fmla="*/ 2561 w 5104"/>
                  <a:gd name="T3" fmla="*/ 6015 h 6423"/>
                  <a:gd name="T4" fmla="*/ 349 w 5104"/>
                  <a:gd name="T5" fmla="*/ 3202 h 6423"/>
                  <a:gd name="T6" fmla="*/ 699 w 5104"/>
                  <a:gd name="T7" fmla="*/ 3376 h 6423"/>
                  <a:gd name="T8" fmla="*/ 970 w 5104"/>
                  <a:gd name="T9" fmla="*/ 1649 h 6423"/>
                  <a:gd name="T10" fmla="*/ 2561 w 5104"/>
                  <a:gd name="T11" fmla="*/ 2037 h 6423"/>
                  <a:gd name="T12" fmla="*/ 4133 w 5104"/>
                  <a:gd name="T13" fmla="*/ 1649 h 6423"/>
                  <a:gd name="T14" fmla="*/ 4405 w 5104"/>
                  <a:gd name="T15" fmla="*/ 3376 h 6423"/>
                  <a:gd name="T16" fmla="*/ 4773 w 5104"/>
                  <a:gd name="T17" fmla="*/ 3202 h 6423"/>
                  <a:gd name="T18" fmla="*/ 2561 w 5104"/>
                  <a:gd name="T19" fmla="*/ 6015 h 6423"/>
                  <a:gd name="T20" fmla="*/ 2561 w 5104"/>
                  <a:gd name="T21" fmla="*/ 0 h 6423"/>
                  <a:gd name="T22" fmla="*/ 2561 w 5104"/>
                  <a:gd name="T23" fmla="*/ 0 h 6423"/>
                  <a:gd name="T24" fmla="*/ 19 w 5104"/>
                  <a:gd name="T25" fmla="*/ 2290 h 6423"/>
                  <a:gd name="T26" fmla="*/ 0 w 5104"/>
                  <a:gd name="T27" fmla="*/ 2697 h 6423"/>
                  <a:gd name="T28" fmla="*/ 0 w 5104"/>
                  <a:gd name="T29" fmla="*/ 2872 h 6423"/>
                  <a:gd name="T30" fmla="*/ 19 w 5104"/>
                  <a:gd name="T31" fmla="*/ 3105 h 6423"/>
                  <a:gd name="T32" fmla="*/ 39 w 5104"/>
                  <a:gd name="T33" fmla="*/ 3182 h 6423"/>
                  <a:gd name="T34" fmla="*/ 2561 w 5104"/>
                  <a:gd name="T35" fmla="*/ 6422 h 6423"/>
                  <a:gd name="T36" fmla="*/ 5084 w 5104"/>
                  <a:gd name="T37" fmla="*/ 3182 h 6423"/>
                  <a:gd name="T38" fmla="*/ 5084 w 5104"/>
                  <a:gd name="T39" fmla="*/ 3105 h 6423"/>
                  <a:gd name="T40" fmla="*/ 5103 w 5104"/>
                  <a:gd name="T41" fmla="*/ 2872 h 6423"/>
                  <a:gd name="T42" fmla="*/ 5103 w 5104"/>
                  <a:gd name="T43" fmla="*/ 2697 h 6423"/>
                  <a:gd name="T44" fmla="*/ 5084 w 5104"/>
                  <a:gd name="T45" fmla="*/ 2290 h 6423"/>
                  <a:gd name="T46" fmla="*/ 2561 w 5104"/>
                  <a:gd name="T47" fmla="*/ 0 h 6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104" h="6423">
                    <a:moveTo>
                      <a:pt x="2561" y="6015"/>
                    </a:moveTo>
                    <a:lnTo>
                      <a:pt x="2561" y="6015"/>
                    </a:lnTo>
                    <a:cubicBezTo>
                      <a:pt x="1417" y="6015"/>
                      <a:pt x="485" y="4792"/>
                      <a:pt x="349" y="3202"/>
                    </a:cubicBezTo>
                    <a:cubicBezTo>
                      <a:pt x="447" y="3221"/>
                      <a:pt x="563" y="3279"/>
                      <a:pt x="699" y="3376"/>
                    </a:cubicBezTo>
                    <a:cubicBezTo>
                      <a:pt x="699" y="3376"/>
                      <a:pt x="447" y="1863"/>
                      <a:pt x="970" y="1649"/>
                    </a:cubicBezTo>
                    <a:cubicBezTo>
                      <a:pt x="970" y="1649"/>
                      <a:pt x="1708" y="2018"/>
                      <a:pt x="2561" y="2037"/>
                    </a:cubicBezTo>
                    <a:cubicBezTo>
                      <a:pt x="3396" y="2018"/>
                      <a:pt x="4133" y="1649"/>
                      <a:pt x="4133" y="1649"/>
                    </a:cubicBezTo>
                    <a:cubicBezTo>
                      <a:pt x="4657" y="1863"/>
                      <a:pt x="4405" y="3376"/>
                      <a:pt x="4405" y="3376"/>
                    </a:cubicBezTo>
                    <a:cubicBezTo>
                      <a:pt x="4540" y="3279"/>
                      <a:pt x="4676" y="3221"/>
                      <a:pt x="4773" y="3202"/>
                    </a:cubicBezTo>
                    <a:cubicBezTo>
                      <a:pt x="4618" y="4792"/>
                      <a:pt x="3687" y="6015"/>
                      <a:pt x="2561" y="6015"/>
                    </a:cubicBezTo>
                    <a:close/>
                    <a:moveTo>
                      <a:pt x="2561" y="0"/>
                    </a:moveTo>
                    <a:lnTo>
                      <a:pt x="2561" y="0"/>
                    </a:lnTo>
                    <a:cubicBezTo>
                      <a:pt x="1281" y="0"/>
                      <a:pt x="214" y="989"/>
                      <a:pt x="19" y="2290"/>
                    </a:cubicBezTo>
                    <a:cubicBezTo>
                      <a:pt x="0" y="2426"/>
                      <a:pt x="0" y="2562"/>
                      <a:pt x="0" y="2697"/>
                    </a:cubicBezTo>
                    <a:cubicBezTo>
                      <a:pt x="0" y="2755"/>
                      <a:pt x="0" y="2814"/>
                      <a:pt x="0" y="2872"/>
                    </a:cubicBezTo>
                    <a:cubicBezTo>
                      <a:pt x="0" y="2950"/>
                      <a:pt x="19" y="3027"/>
                      <a:pt x="19" y="3105"/>
                    </a:cubicBezTo>
                    <a:cubicBezTo>
                      <a:pt x="19" y="3124"/>
                      <a:pt x="39" y="3163"/>
                      <a:pt x="39" y="3182"/>
                    </a:cubicBezTo>
                    <a:cubicBezTo>
                      <a:pt x="194" y="5006"/>
                      <a:pt x="1261" y="6422"/>
                      <a:pt x="2561" y="6422"/>
                    </a:cubicBezTo>
                    <a:cubicBezTo>
                      <a:pt x="3842" y="6422"/>
                      <a:pt x="4909" y="5006"/>
                      <a:pt x="5084" y="3182"/>
                    </a:cubicBezTo>
                    <a:cubicBezTo>
                      <a:pt x="5084" y="3163"/>
                      <a:pt x="5084" y="3124"/>
                      <a:pt x="5084" y="3105"/>
                    </a:cubicBezTo>
                    <a:cubicBezTo>
                      <a:pt x="5103" y="3027"/>
                      <a:pt x="5103" y="2950"/>
                      <a:pt x="5103" y="2872"/>
                    </a:cubicBezTo>
                    <a:cubicBezTo>
                      <a:pt x="5103" y="2814"/>
                      <a:pt x="5103" y="2755"/>
                      <a:pt x="5103" y="2697"/>
                    </a:cubicBezTo>
                    <a:cubicBezTo>
                      <a:pt x="5103" y="2562"/>
                      <a:pt x="5103" y="2426"/>
                      <a:pt x="5084" y="2290"/>
                    </a:cubicBezTo>
                    <a:cubicBezTo>
                      <a:pt x="4890" y="989"/>
                      <a:pt x="3842" y="0"/>
                      <a:pt x="2561" y="0"/>
                    </a:cubicBez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latin typeface="Arial"/>
                </a:endParaRPr>
              </a:p>
            </p:txBody>
          </p:sp>
          <p:sp>
            <p:nvSpPr>
              <p:cNvPr id="52" name="Freeform 11"/>
              <p:cNvSpPr>
                <a:spLocks noChangeArrowheads="1"/>
              </p:cNvSpPr>
              <p:nvPr/>
            </p:nvSpPr>
            <p:spPr bwMode="auto">
              <a:xfrm>
                <a:off x="9202738" y="4057650"/>
                <a:ext cx="273050" cy="265113"/>
              </a:xfrm>
              <a:custGeom>
                <a:avLst/>
                <a:gdLst>
                  <a:gd name="T0" fmla="*/ 757 w 758"/>
                  <a:gd name="T1" fmla="*/ 369 h 738"/>
                  <a:gd name="T2" fmla="*/ 757 w 758"/>
                  <a:gd name="T3" fmla="*/ 369 h 738"/>
                  <a:gd name="T4" fmla="*/ 369 w 758"/>
                  <a:gd name="T5" fmla="*/ 737 h 738"/>
                  <a:gd name="T6" fmla="*/ 0 w 758"/>
                  <a:gd name="T7" fmla="*/ 369 h 738"/>
                  <a:gd name="T8" fmla="*/ 369 w 758"/>
                  <a:gd name="T9" fmla="*/ 0 h 738"/>
                  <a:gd name="T10" fmla="*/ 757 w 758"/>
                  <a:gd name="T11" fmla="*/ 369 h 738"/>
                </a:gdLst>
                <a:ahLst/>
                <a:cxnLst>
                  <a:cxn ang="0">
                    <a:pos x="T0" y="T1"/>
                  </a:cxn>
                  <a:cxn ang="0">
                    <a:pos x="T2" y="T3"/>
                  </a:cxn>
                  <a:cxn ang="0">
                    <a:pos x="T4" y="T5"/>
                  </a:cxn>
                  <a:cxn ang="0">
                    <a:pos x="T6" y="T7"/>
                  </a:cxn>
                  <a:cxn ang="0">
                    <a:pos x="T8" y="T9"/>
                  </a:cxn>
                  <a:cxn ang="0">
                    <a:pos x="T10" y="T11"/>
                  </a:cxn>
                </a:cxnLst>
                <a:rect l="0" t="0" r="r" b="b"/>
                <a:pathLst>
                  <a:path w="758" h="738">
                    <a:moveTo>
                      <a:pt x="757" y="369"/>
                    </a:moveTo>
                    <a:lnTo>
                      <a:pt x="757" y="369"/>
                    </a:lnTo>
                    <a:cubicBezTo>
                      <a:pt x="757" y="582"/>
                      <a:pt x="583" y="737"/>
                      <a:pt x="369" y="737"/>
                    </a:cubicBezTo>
                    <a:cubicBezTo>
                      <a:pt x="175" y="737"/>
                      <a:pt x="0" y="582"/>
                      <a:pt x="0" y="369"/>
                    </a:cubicBezTo>
                    <a:cubicBezTo>
                      <a:pt x="0" y="156"/>
                      <a:pt x="175" y="0"/>
                      <a:pt x="369" y="0"/>
                    </a:cubicBezTo>
                    <a:cubicBezTo>
                      <a:pt x="583" y="0"/>
                      <a:pt x="757" y="156"/>
                      <a:pt x="757" y="369"/>
                    </a:cubicBezTo>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latin typeface="Arial"/>
                </a:endParaRPr>
              </a:p>
            </p:txBody>
          </p:sp>
          <p:sp>
            <p:nvSpPr>
              <p:cNvPr id="53" name="Freeform 12"/>
              <p:cNvSpPr>
                <a:spLocks noChangeArrowheads="1"/>
              </p:cNvSpPr>
              <p:nvPr/>
            </p:nvSpPr>
            <p:spPr bwMode="auto">
              <a:xfrm>
                <a:off x="6380163" y="3660775"/>
                <a:ext cx="3709987" cy="2416175"/>
              </a:xfrm>
              <a:custGeom>
                <a:avLst/>
                <a:gdLst>
                  <a:gd name="T0" fmla="*/ 10284 w 10305"/>
                  <a:gd name="T1" fmla="*/ 3336 h 6713"/>
                  <a:gd name="T2" fmla="*/ 8266 w 10305"/>
                  <a:gd name="T3" fmla="*/ 252 h 6713"/>
                  <a:gd name="T4" fmla="*/ 8422 w 10305"/>
                  <a:gd name="T5" fmla="*/ 755 h 6713"/>
                  <a:gd name="T6" fmla="*/ 8887 w 10305"/>
                  <a:gd name="T7" fmla="*/ 1822 h 6713"/>
                  <a:gd name="T8" fmla="*/ 7549 w 10305"/>
                  <a:gd name="T9" fmla="*/ 1124 h 6713"/>
                  <a:gd name="T10" fmla="*/ 7704 w 10305"/>
                  <a:gd name="T11" fmla="*/ 77 h 6713"/>
                  <a:gd name="T12" fmla="*/ 7393 w 10305"/>
                  <a:gd name="T13" fmla="*/ 19 h 6713"/>
                  <a:gd name="T14" fmla="*/ 7257 w 10305"/>
                  <a:gd name="T15" fmla="*/ 19 h 6713"/>
                  <a:gd name="T16" fmla="*/ 7180 w 10305"/>
                  <a:gd name="T17" fmla="*/ 271 h 6713"/>
                  <a:gd name="T18" fmla="*/ 5588 w 10305"/>
                  <a:gd name="T19" fmla="*/ 1357 h 6713"/>
                  <a:gd name="T20" fmla="*/ 5996 w 10305"/>
                  <a:gd name="T21" fmla="*/ 716 h 6713"/>
                  <a:gd name="T22" fmla="*/ 5239 w 10305"/>
                  <a:gd name="T23" fmla="*/ 872 h 6713"/>
                  <a:gd name="T24" fmla="*/ 4463 w 10305"/>
                  <a:gd name="T25" fmla="*/ 716 h 6713"/>
                  <a:gd name="T26" fmla="*/ 4890 w 10305"/>
                  <a:gd name="T27" fmla="*/ 1357 h 6713"/>
                  <a:gd name="T28" fmla="*/ 3280 w 10305"/>
                  <a:gd name="T29" fmla="*/ 271 h 6713"/>
                  <a:gd name="T30" fmla="*/ 3202 w 10305"/>
                  <a:gd name="T31" fmla="*/ 19 h 6713"/>
                  <a:gd name="T32" fmla="*/ 3066 w 10305"/>
                  <a:gd name="T33" fmla="*/ 19 h 6713"/>
                  <a:gd name="T34" fmla="*/ 2872 w 10305"/>
                  <a:gd name="T35" fmla="*/ 38 h 6713"/>
                  <a:gd name="T36" fmla="*/ 2639 w 10305"/>
                  <a:gd name="T37" fmla="*/ 910 h 6713"/>
                  <a:gd name="T38" fmla="*/ 3435 w 10305"/>
                  <a:gd name="T39" fmla="*/ 2017 h 6713"/>
                  <a:gd name="T40" fmla="*/ 3648 w 10305"/>
                  <a:gd name="T41" fmla="*/ 3336 h 6713"/>
                  <a:gd name="T42" fmla="*/ 3086 w 10305"/>
                  <a:gd name="T43" fmla="*/ 3937 h 6713"/>
                  <a:gd name="T44" fmla="*/ 2561 w 10305"/>
                  <a:gd name="T45" fmla="*/ 3743 h 6713"/>
                  <a:gd name="T46" fmla="*/ 2775 w 10305"/>
                  <a:gd name="T47" fmla="*/ 3530 h 6713"/>
                  <a:gd name="T48" fmla="*/ 3163 w 10305"/>
                  <a:gd name="T49" fmla="*/ 3549 h 6713"/>
                  <a:gd name="T50" fmla="*/ 3299 w 10305"/>
                  <a:gd name="T51" fmla="*/ 3336 h 6713"/>
                  <a:gd name="T52" fmla="*/ 3125 w 10305"/>
                  <a:gd name="T53" fmla="*/ 2133 h 6713"/>
                  <a:gd name="T54" fmla="*/ 2271 w 10305"/>
                  <a:gd name="T55" fmla="*/ 1337 h 6713"/>
                  <a:gd name="T56" fmla="*/ 1397 w 10305"/>
                  <a:gd name="T57" fmla="*/ 2191 h 6713"/>
                  <a:gd name="T58" fmla="*/ 1242 w 10305"/>
                  <a:gd name="T59" fmla="*/ 3355 h 6713"/>
                  <a:gd name="T60" fmla="*/ 1378 w 10305"/>
                  <a:gd name="T61" fmla="*/ 3549 h 6713"/>
                  <a:gd name="T62" fmla="*/ 1785 w 10305"/>
                  <a:gd name="T63" fmla="*/ 3530 h 6713"/>
                  <a:gd name="T64" fmla="*/ 1999 w 10305"/>
                  <a:gd name="T65" fmla="*/ 3724 h 6713"/>
                  <a:gd name="T66" fmla="*/ 1785 w 10305"/>
                  <a:gd name="T67" fmla="*/ 3937 h 6713"/>
                  <a:gd name="T68" fmla="*/ 1340 w 10305"/>
                  <a:gd name="T69" fmla="*/ 3899 h 6713"/>
                  <a:gd name="T70" fmla="*/ 893 w 10305"/>
                  <a:gd name="T71" fmla="*/ 3355 h 6713"/>
                  <a:gd name="T72" fmla="*/ 1087 w 10305"/>
                  <a:gd name="T73" fmla="*/ 2036 h 6713"/>
                  <a:gd name="T74" fmla="*/ 1553 w 10305"/>
                  <a:gd name="T75" fmla="*/ 1163 h 6713"/>
                  <a:gd name="T76" fmla="*/ 2096 w 10305"/>
                  <a:gd name="T77" fmla="*/ 697 h 6713"/>
                  <a:gd name="T78" fmla="*/ 1785 w 10305"/>
                  <a:gd name="T79" fmla="*/ 464 h 6713"/>
                  <a:gd name="T80" fmla="*/ 524 w 10305"/>
                  <a:gd name="T81" fmla="*/ 1822 h 6713"/>
                  <a:gd name="T82" fmla="*/ 2581 w 10305"/>
                  <a:gd name="T83" fmla="*/ 6208 h 6713"/>
                  <a:gd name="T84" fmla="*/ 9179 w 10305"/>
                  <a:gd name="T85" fmla="*/ 5528 h 6713"/>
                  <a:gd name="T86" fmla="*/ 7994 w 10305"/>
                  <a:gd name="T87" fmla="*/ 3607 h 6713"/>
                  <a:gd name="T88" fmla="*/ 7549 w 10305"/>
                  <a:gd name="T89" fmla="*/ 3607 h 6713"/>
                  <a:gd name="T90" fmla="*/ 7044 w 10305"/>
                  <a:gd name="T91" fmla="*/ 4054 h 6713"/>
                  <a:gd name="T92" fmla="*/ 6597 w 10305"/>
                  <a:gd name="T93" fmla="*/ 3607 h 6713"/>
                  <a:gd name="T94" fmla="*/ 6597 w 10305"/>
                  <a:gd name="T95" fmla="*/ 3122 h 6713"/>
                  <a:gd name="T96" fmla="*/ 7044 w 10305"/>
                  <a:gd name="T97" fmla="*/ 2676 h 6713"/>
                  <a:gd name="T98" fmla="*/ 7549 w 10305"/>
                  <a:gd name="T99" fmla="*/ 3122 h 6713"/>
                  <a:gd name="T100" fmla="*/ 7994 w 10305"/>
                  <a:gd name="T101" fmla="*/ 3336 h 6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305" h="6713">
                    <a:moveTo>
                      <a:pt x="10284" y="3336"/>
                    </a:moveTo>
                    <a:lnTo>
                      <a:pt x="10284" y="3336"/>
                    </a:lnTo>
                    <a:cubicBezTo>
                      <a:pt x="10304" y="3122"/>
                      <a:pt x="10265" y="2890"/>
                      <a:pt x="10226" y="2637"/>
                    </a:cubicBezTo>
                    <a:cubicBezTo>
                      <a:pt x="9993" y="1570"/>
                      <a:pt x="9275" y="677"/>
                      <a:pt x="8266" y="252"/>
                    </a:cubicBezTo>
                    <a:cubicBezTo>
                      <a:pt x="8266" y="252"/>
                      <a:pt x="8266" y="271"/>
                      <a:pt x="8286" y="290"/>
                    </a:cubicBezTo>
                    <a:cubicBezTo>
                      <a:pt x="8344" y="425"/>
                      <a:pt x="8402" y="600"/>
                      <a:pt x="8422" y="755"/>
                    </a:cubicBezTo>
                    <a:cubicBezTo>
                      <a:pt x="8460" y="755"/>
                      <a:pt x="8519" y="775"/>
                      <a:pt x="8577" y="813"/>
                    </a:cubicBezTo>
                    <a:cubicBezTo>
                      <a:pt x="8946" y="1008"/>
                      <a:pt x="9081" y="1453"/>
                      <a:pt x="8887" y="1822"/>
                    </a:cubicBezTo>
                    <a:cubicBezTo>
                      <a:pt x="8674" y="2191"/>
                      <a:pt x="8227" y="2327"/>
                      <a:pt x="7859" y="2133"/>
                    </a:cubicBezTo>
                    <a:cubicBezTo>
                      <a:pt x="7490" y="1939"/>
                      <a:pt x="7354" y="1493"/>
                      <a:pt x="7549" y="1124"/>
                    </a:cubicBezTo>
                    <a:cubicBezTo>
                      <a:pt x="7665" y="910"/>
                      <a:pt x="7859" y="775"/>
                      <a:pt x="8072" y="736"/>
                    </a:cubicBezTo>
                    <a:cubicBezTo>
                      <a:pt x="8014" y="503"/>
                      <a:pt x="7898" y="252"/>
                      <a:pt x="7704" y="77"/>
                    </a:cubicBezTo>
                    <a:cubicBezTo>
                      <a:pt x="7606" y="38"/>
                      <a:pt x="7510" y="38"/>
                      <a:pt x="7413" y="19"/>
                    </a:cubicBezTo>
                    <a:cubicBezTo>
                      <a:pt x="7413" y="19"/>
                      <a:pt x="7413" y="19"/>
                      <a:pt x="7393" y="19"/>
                    </a:cubicBezTo>
                    <a:cubicBezTo>
                      <a:pt x="7354" y="0"/>
                      <a:pt x="7316" y="0"/>
                      <a:pt x="7257" y="0"/>
                    </a:cubicBezTo>
                    <a:cubicBezTo>
                      <a:pt x="7257" y="0"/>
                      <a:pt x="7257" y="0"/>
                      <a:pt x="7257" y="19"/>
                    </a:cubicBezTo>
                    <a:cubicBezTo>
                      <a:pt x="7257" y="19"/>
                      <a:pt x="7257" y="38"/>
                      <a:pt x="7257" y="57"/>
                    </a:cubicBezTo>
                    <a:cubicBezTo>
                      <a:pt x="7238" y="135"/>
                      <a:pt x="7218" y="213"/>
                      <a:pt x="7180" y="271"/>
                    </a:cubicBezTo>
                    <a:cubicBezTo>
                      <a:pt x="6947" y="891"/>
                      <a:pt x="6152" y="2074"/>
                      <a:pt x="5686" y="2734"/>
                    </a:cubicBezTo>
                    <a:cubicBezTo>
                      <a:pt x="5588" y="1357"/>
                      <a:pt x="5588" y="1357"/>
                      <a:pt x="5588" y="1357"/>
                    </a:cubicBezTo>
                    <a:cubicBezTo>
                      <a:pt x="5724" y="1279"/>
                      <a:pt x="5841" y="1163"/>
                      <a:pt x="5919" y="1027"/>
                    </a:cubicBezTo>
                    <a:cubicBezTo>
                      <a:pt x="5957" y="930"/>
                      <a:pt x="5996" y="833"/>
                      <a:pt x="5996" y="716"/>
                    </a:cubicBezTo>
                    <a:cubicBezTo>
                      <a:pt x="5996" y="716"/>
                      <a:pt x="5647" y="872"/>
                      <a:pt x="5298" y="872"/>
                    </a:cubicBezTo>
                    <a:cubicBezTo>
                      <a:pt x="5278" y="872"/>
                      <a:pt x="5259" y="872"/>
                      <a:pt x="5239" y="872"/>
                    </a:cubicBezTo>
                    <a:cubicBezTo>
                      <a:pt x="5220" y="872"/>
                      <a:pt x="5200" y="872"/>
                      <a:pt x="5181" y="872"/>
                    </a:cubicBezTo>
                    <a:cubicBezTo>
                      <a:pt x="4812" y="872"/>
                      <a:pt x="4463" y="716"/>
                      <a:pt x="4463" y="716"/>
                    </a:cubicBezTo>
                    <a:cubicBezTo>
                      <a:pt x="4463" y="833"/>
                      <a:pt x="4502" y="930"/>
                      <a:pt x="4560" y="1027"/>
                    </a:cubicBezTo>
                    <a:cubicBezTo>
                      <a:pt x="4638" y="1163"/>
                      <a:pt x="4755" y="1279"/>
                      <a:pt x="4890" y="1357"/>
                    </a:cubicBezTo>
                    <a:cubicBezTo>
                      <a:pt x="4793" y="2734"/>
                      <a:pt x="4793" y="2734"/>
                      <a:pt x="4793" y="2734"/>
                    </a:cubicBezTo>
                    <a:cubicBezTo>
                      <a:pt x="4327" y="2074"/>
                      <a:pt x="3532" y="891"/>
                      <a:pt x="3280" y="271"/>
                    </a:cubicBezTo>
                    <a:cubicBezTo>
                      <a:pt x="3241" y="213"/>
                      <a:pt x="3222" y="135"/>
                      <a:pt x="3202" y="57"/>
                    </a:cubicBezTo>
                    <a:cubicBezTo>
                      <a:pt x="3202" y="38"/>
                      <a:pt x="3202" y="19"/>
                      <a:pt x="3202" y="19"/>
                    </a:cubicBezTo>
                    <a:cubicBezTo>
                      <a:pt x="3202" y="0"/>
                      <a:pt x="3202" y="0"/>
                      <a:pt x="3202" y="0"/>
                    </a:cubicBezTo>
                    <a:cubicBezTo>
                      <a:pt x="3163" y="0"/>
                      <a:pt x="3105" y="0"/>
                      <a:pt x="3066" y="19"/>
                    </a:cubicBezTo>
                    <a:lnTo>
                      <a:pt x="3047" y="19"/>
                    </a:lnTo>
                    <a:cubicBezTo>
                      <a:pt x="2989" y="19"/>
                      <a:pt x="2930" y="38"/>
                      <a:pt x="2872" y="38"/>
                    </a:cubicBezTo>
                    <a:cubicBezTo>
                      <a:pt x="2659" y="233"/>
                      <a:pt x="2504" y="484"/>
                      <a:pt x="2445" y="697"/>
                    </a:cubicBezTo>
                    <a:cubicBezTo>
                      <a:pt x="2523" y="755"/>
                      <a:pt x="2601" y="833"/>
                      <a:pt x="2639" y="910"/>
                    </a:cubicBezTo>
                    <a:cubicBezTo>
                      <a:pt x="2950" y="1046"/>
                      <a:pt x="3222" y="1357"/>
                      <a:pt x="3435" y="1803"/>
                    </a:cubicBezTo>
                    <a:cubicBezTo>
                      <a:pt x="3474" y="1881"/>
                      <a:pt x="3474" y="1958"/>
                      <a:pt x="3435" y="2017"/>
                    </a:cubicBezTo>
                    <a:cubicBezTo>
                      <a:pt x="3570" y="2346"/>
                      <a:pt x="3648" y="2715"/>
                      <a:pt x="3648" y="3026"/>
                    </a:cubicBezTo>
                    <a:cubicBezTo>
                      <a:pt x="3648" y="3142"/>
                      <a:pt x="3648" y="3239"/>
                      <a:pt x="3648" y="3336"/>
                    </a:cubicBezTo>
                    <a:cubicBezTo>
                      <a:pt x="3610" y="3646"/>
                      <a:pt x="3532" y="3821"/>
                      <a:pt x="3222" y="3879"/>
                    </a:cubicBezTo>
                    <a:cubicBezTo>
                      <a:pt x="3182" y="3918"/>
                      <a:pt x="3125" y="3937"/>
                      <a:pt x="3086" y="3937"/>
                    </a:cubicBezTo>
                    <a:cubicBezTo>
                      <a:pt x="2775" y="3937"/>
                      <a:pt x="2775" y="3937"/>
                      <a:pt x="2775" y="3937"/>
                    </a:cubicBezTo>
                    <a:cubicBezTo>
                      <a:pt x="2659" y="3937"/>
                      <a:pt x="2561" y="3859"/>
                      <a:pt x="2561" y="3743"/>
                    </a:cubicBezTo>
                    <a:lnTo>
                      <a:pt x="2561" y="3724"/>
                    </a:lnTo>
                    <a:cubicBezTo>
                      <a:pt x="2561" y="3627"/>
                      <a:pt x="2659" y="3530"/>
                      <a:pt x="2775" y="3530"/>
                    </a:cubicBezTo>
                    <a:cubicBezTo>
                      <a:pt x="3086" y="3530"/>
                      <a:pt x="3086" y="3530"/>
                      <a:pt x="3086" y="3530"/>
                    </a:cubicBezTo>
                    <a:cubicBezTo>
                      <a:pt x="3105" y="3530"/>
                      <a:pt x="3144" y="3530"/>
                      <a:pt x="3163" y="3549"/>
                    </a:cubicBezTo>
                    <a:cubicBezTo>
                      <a:pt x="3241" y="3530"/>
                      <a:pt x="3241" y="3510"/>
                      <a:pt x="3260" y="3491"/>
                    </a:cubicBezTo>
                    <a:cubicBezTo>
                      <a:pt x="3280" y="3471"/>
                      <a:pt x="3280" y="3414"/>
                      <a:pt x="3299" y="3336"/>
                    </a:cubicBezTo>
                    <a:cubicBezTo>
                      <a:pt x="3299" y="3258"/>
                      <a:pt x="3299" y="3161"/>
                      <a:pt x="3299" y="3026"/>
                    </a:cubicBezTo>
                    <a:cubicBezTo>
                      <a:pt x="3299" y="2754"/>
                      <a:pt x="3241" y="2424"/>
                      <a:pt x="3125" y="2133"/>
                    </a:cubicBezTo>
                    <a:cubicBezTo>
                      <a:pt x="3066" y="2113"/>
                      <a:pt x="3027" y="2074"/>
                      <a:pt x="2989" y="2017"/>
                    </a:cubicBezTo>
                    <a:cubicBezTo>
                      <a:pt x="2794" y="1589"/>
                      <a:pt x="2523" y="1337"/>
                      <a:pt x="2271" y="1337"/>
                    </a:cubicBezTo>
                    <a:cubicBezTo>
                      <a:pt x="2038" y="1337"/>
                      <a:pt x="1747" y="1609"/>
                      <a:pt x="1533" y="2055"/>
                    </a:cubicBezTo>
                    <a:cubicBezTo>
                      <a:pt x="1514" y="2113"/>
                      <a:pt x="1456" y="2172"/>
                      <a:pt x="1397" y="2191"/>
                    </a:cubicBezTo>
                    <a:cubicBezTo>
                      <a:pt x="1281" y="2462"/>
                      <a:pt x="1223" y="2773"/>
                      <a:pt x="1223" y="3026"/>
                    </a:cubicBezTo>
                    <a:cubicBezTo>
                      <a:pt x="1223" y="3142"/>
                      <a:pt x="1223" y="3258"/>
                      <a:pt x="1242" y="3355"/>
                    </a:cubicBezTo>
                    <a:cubicBezTo>
                      <a:pt x="1242" y="3414"/>
                      <a:pt x="1262" y="3471"/>
                      <a:pt x="1281" y="3491"/>
                    </a:cubicBezTo>
                    <a:cubicBezTo>
                      <a:pt x="1281" y="3510"/>
                      <a:pt x="1300" y="3530"/>
                      <a:pt x="1378" y="3549"/>
                    </a:cubicBezTo>
                    <a:cubicBezTo>
                      <a:pt x="1417" y="3530"/>
                      <a:pt x="1436" y="3530"/>
                      <a:pt x="1475" y="3530"/>
                    </a:cubicBezTo>
                    <a:cubicBezTo>
                      <a:pt x="1785" y="3530"/>
                      <a:pt x="1785" y="3530"/>
                      <a:pt x="1785" y="3530"/>
                    </a:cubicBezTo>
                    <a:cubicBezTo>
                      <a:pt x="1902" y="3530"/>
                      <a:pt x="1999" y="3607"/>
                      <a:pt x="1999" y="3724"/>
                    </a:cubicBezTo>
                    <a:lnTo>
                      <a:pt x="1999" y="3724"/>
                    </a:lnTo>
                    <a:cubicBezTo>
                      <a:pt x="1999" y="3743"/>
                      <a:pt x="1999" y="3743"/>
                      <a:pt x="1999" y="3743"/>
                    </a:cubicBezTo>
                    <a:cubicBezTo>
                      <a:pt x="1999" y="3859"/>
                      <a:pt x="1902" y="3937"/>
                      <a:pt x="1785" y="3937"/>
                    </a:cubicBezTo>
                    <a:cubicBezTo>
                      <a:pt x="1475" y="3937"/>
                      <a:pt x="1475" y="3937"/>
                      <a:pt x="1475" y="3937"/>
                    </a:cubicBezTo>
                    <a:cubicBezTo>
                      <a:pt x="1417" y="3937"/>
                      <a:pt x="1378" y="3918"/>
                      <a:pt x="1340" y="3899"/>
                    </a:cubicBezTo>
                    <a:cubicBezTo>
                      <a:pt x="1223" y="3879"/>
                      <a:pt x="1068" y="3821"/>
                      <a:pt x="990" y="3685"/>
                    </a:cubicBezTo>
                    <a:cubicBezTo>
                      <a:pt x="932" y="3588"/>
                      <a:pt x="912" y="3491"/>
                      <a:pt x="893" y="3355"/>
                    </a:cubicBezTo>
                    <a:cubicBezTo>
                      <a:pt x="893" y="3258"/>
                      <a:pt x="874" y="3142"/>
                      <a:pt x="874" y="3026"/>
                    </a:cubicBezTo>
                    <a:cubicBezTo>
                      <a:pt x="874" y="2715"/>
                      <a:pt x="951" y="2366"/>
                      <a:pt x="1087" y="2036"/>
                    </a:cubicBezTo>
                    <a:cubicBezTo>
                      <a:pt x="1068" y="1977"/>
                      <a:pt x="1068" y="1919"/>
                      <a:pt x="1087" y="1861"/>
                    </a:cubicBezTo>
                    <a:cubicBezTo>
                      <a:pt x="1223" y="1570"/>
                      <a:pt x="1378" y="1337"/>
                      <a:pt x="1553" y="1163"/>
                    </a:cubicBezTo>
                    <a:cubicBezTo>
                      <a:pt x="1669" y="1065"/>
                      <a:pt x="1785" y="988"/>
                      <a:pt x="1902" y="930"/>
                    </a:cubicBezTo>
                    <a:cubicBezTo>
                      <a:pt x="1941" y="813"/>
                      <a:pt x="1999" y="736"/>
                      <a:pt x="2096" y="697"/>
                    </a:cubicBezTo>
                    <a:cubicBezTo>
                      <a:pt x="2135" y="542"/>
                      <a:pt x="2193" y="367"/>
                      <a:pt x="2271" y="213"/>
                    </a:cubicBezTo>
                    <a:cubicBezTo>
                      <a:pt x="2232" y="309"/>
                      <a:pt x="1882" y="406"/>
                      <a:pt x="1785" y="464"/>
                    </a:cubicBezTo>
                    <a:cubicBezTo>
                      <a:pt x="1611" y="580"/>
                      <a:pt x="1436" y="697"/>
                      <a:pt x="1281" y="833"/>
                    </a:cubicBezTo>
                    <a:cubicBezTo>
                      <a:pt x="971" y="1104"/>
                      <a:pt x="719" y="1453"/>
                      <a:pt x="524" y="1822"/>
                    </a:cubicBezTo>
                    <a:cubicBezTo>
                      <a:pt x="155" y="2560"/>
                      <a:pt x="0" y="3530"/>
                      <a:pt x="253" y="4325"/>
                    </a:cubicBezTo>
                    <a:cubicBezTo>
                      <a:pt x="563" y="5315"/>
                      <a:pt x="1708" y="5858"/>
                      <a:pt x="2581" y="6208"/>
                    </a:cubicBezTo>
                    <a:cubicBezTo>
                      <a:pt x="3435" y="6537"/>
                      <a:pt x="4327" y="6712"/>
                      <a:pt x="5239" y="6712"/>
                    </a:cubicBezTo>
                    <a:cubicBezTo>
                      <a:pt x="6695" y="6712"/>
                      <a:pt x="8053" y="6285"/>
                      <a:pt x="9179" y="5528"/>
                    </a:cubicBezTo>
                    <a:cubicBezTo>
                      <a:pt x="9877" y="4927"/>
                      <a:pt x="10265" y="4190"/>
                      <a:pt x="10284" y="3336"/>
                    </a:cubicBezTo>
                    <a:close/>
                    <a:moveTo>
                      <a:pt x="7994" y="3607"/>
                    </a:moveTo>
                    <a:lnTo>
                      <a:pt x="7994" y="3607"/>
                    </a:lnTo>
                    <a:cubicBezTo>
                      <a:pt x="7549" y="3607"/>
                      <a:pt x="7549" y="3607"/>
                      <a:pt x="7549" y="3607"/>
                    </a:cubicBezTo>
                    <a:cubicBezTo>
                      <a:pt x="7549" y="4054"/>
                      <a:pt x="7549" y="4054"/>
                      <a:pt x="7549" y="4054"/>
                    </a:cubicBezTo>
                    <a:cubicBezTo>
                      <a:pt x="7044" y="4054"/>
                      <a:pt x="7044" y="4054"/>
                      <a:pt x="7044" y="4054"/>
                    </a:cubicBezTo>
                    <a:cubicBezTo>
                      <a:pt x="7044" y="3607"/>
                      <a:pt x="7044" y="3607"/>
                      <a:pt x="7044" y="3607"/>
                    </a:cubicBezTo>
                    <a:cubicBezTo>
                      <a:pt x="6597" y="3607"/>
                      <a:pt x="6597" y="3607"/>
                      <a:pt x="6597" y="3607"/>
                    </a:cubicBezTo>
                    <a:cubicBezTo>
                      <a:pt x="6597" y="3336"/>
                      <a:pt x="6597" y="3336"/>
                      <a:pt x="6597" y="3336"/>
                    </a:cubicBezTo>
                    <a:cubicBezTo>
                      <a:pt x="6597" y="3122"/>
                      <a:pt x="6597" y="3122"/>
                      <a:pt x="6597" y="3122"/>
                    </a:cubicBezTo>
                    <a:cubicBezTo>
                      <a:pt x="7044" y="3122"/>
                      <a:pt x="7044" y="3122"/>
                      <a:pt x="7044" y="3122"/>
                    </a:cubicBezTo>
                    <a:cubicBezTo>
                      <a:pt x="7044" y="2676"/>
                      <a:pt x="7044" y="2676"/>
                      <a:pt x="7044" y="2676"/>
                    </a:cubicBezTo>
                    <a:cubicBezTo>
                      <a:pt x="7549" y="2676"/>
                      <a:pt x="7549" y="2676"/>
                      <a:pt x="7549" y="2676"/>
                    </a:cubicBezTo>
                    <a:cubicBezTo>
                      <a:pt x="7549" y="3122"/>
                      <a:pt x="7549" y="3122"/>
                      <a:pt x="7549" y="3122"/>
                    </a:cubicBezTo>
                    <a:cubicBezTo>
                      <a:pt x="7994" y="3122"/>
                      <a:pt x="7994" y="3122"/>
                      <a:pt x="7994" y="3122"/>
                    </a:cubicBezTo>
                    <a:cubicBezTo>
                      <a:pt x="7994" y="3336"/>
                      <a:pt x="7994" y="3336"/>
                      <a:pt x="7994" y="3336"/>
                    </a:cubicBezTo>
                    <a:lnTo>
                      <a:pt x="7994" y="3607"/>
                    </a:lnTo>
                    <a:close/>
                  </a:path>
                </a:pathLst>
              </a:custGeom>
              <a:grp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kern="0">
                  <a:solidFill>
                    <a:sysClr val="windowText" lastClr="000000"/>
                  </a:solidFill>
                  <a:latin typeface="Arial"/>
                </a:endParaRPr>
              </a:p>
            </p:txBody>
          </p:sp>
        </p:grpSp>
      </p:grpSp>
    </p:spTree>
    <p:extLst>
      <p:ext uri="{BB962C8B-B14F-4D97-AF65-F5344CB8AC3E}">
        <p14:creationId xmlns:p14="http://schemas.microsoft.com/office/powerpoint/2010/main" val="368580980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92500" lnSpcReduction="10000"/>
          </a:bodyPr>
          <a:lstStyle/>
          <a:p>
            <a:r>
              <a:rPr lang="en-US"/>
              <a:t>The Evidence</a:t>
            </a:r>
          </a:p>
        </p:txBody>
      </p:sp>
      <p:sp>
        <p:nvSpPr>
          <p:cNvPr id="3" name="Text Placeholder 2"/>
          <p:cNvSpPr>
            <a:spLocks noGrp="1"/>
          </p:cNvSpPr>
          <p:nvPr>
            <p:ph type="body" idx="1"/>
          </p:nvPr>
        </p:nvSpPr>
        <p:spPr/>
        <p:txBody>
          <a:bodyPr/>
          <a:lstStyle/>
          <a:p>
            <a:endParaRPr lang="en-US"/>
          </a:p>
        </p:txBody>
      </p:sp>
      <p:sp>
        <p:nvSpPr>
          <p:cNvPr id="4" name="Title 3"/>
          <p:cNvSpPr>
            <a:spLocks noGrp="1"/>
          </p:cNvSpPr>
          <p:nvPr>
            <p:ph type="title"/>
          </p:nvPr>
        </p:nvSpPr>
        <p:spPr/>
        <p:txBody>
          <a:bodyPr/>
          <a:lstStyle/>
          <a:p>
            <a:r>
              <a:rPr lang="en-US"/>
              <a:t>PCMH ROI</a:t>
            </a:r>
          </a:p>
        </p:txBody>
      </p:sp>
    </p:spTree>
    <p:extLst>
      <p:ext uri="{BB962C8B-B14F-4D97-AF65-F5344CB8AC3E}">
        <p14:creationId xmlns:p14="http://schemas.microsoft.com/office/powerpoint/2010/main" val="17621460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a:t>Key Issues Drive High Costs &amp; Poor Performance</a:t>
            </a:r>
          </a:p>
        </p:txBody>
      </p:sp>
      <p:grpSp>
        <p:nvGrpSpPr>
          <p:cNvPr id="3" name="Group 2">
            <a:extLst>
              <a:ext uri="{FF2B5EF4-FFF2-40B4-BE49-F238E27FC236}">
                <a16:creationId xmlns:a16="http://schemas.microsoft.com/office/drawing/2014/main" id="{A77BF729-E397-48C3-9257-33FAAFC3E8F5}"/>
              </a:ext>
            </a:extLst>
          </p:cNvPr>
          <p:cNvGrpSpPr/>
          <p:nvPr/>
        </p:nvGrpSpPr>
        <p:grpSpPr>
          <a:xfrm>
            <a:off x="2171499" y="2515106"/>
            <a:ext cx="7848998" cy="3277260"/>
            <a:chOff x="863332" y="2210474"/>
            <a:chExt cx="10465330" cy="4369680"/>
          </a:xfrm>
        </p:grpSpPr>
        <p:sp>
          <p:nvSpPr>
            <p:cNvPr id="6" name="Freeform: Shape 5">
              <a:extLst>
                <a:ext uri="{FF2B5EF4-FFF2-40B4-BE49-F238E27FC236}">
                  <a16:creationId xmlns:a16="http://schemas.microsoft.com/office/drawing/2014/main" id="{15C8E0C3-23DA-4D16-B306-1426A5A1CE40}"/>
                </a:ext>
              </a:extLst>
            </p:cNvPr>
            <p:cNvSpPr/>
            <p:nvPr/>
          </p:nvSpPr>
          <p:spPr>
            <a:xfrm>
              <a:off x="863332" y="2210474"/>
              <a:ext cx="10465330" cy="795600"/>
            </a:xfrm>
            <a:custGeom>
              <a:avLst/>
              <a:gdLst>
                <a:gd name="connsiteX0" fmla="*/ 0 w 10465330"/>
                <a:gd name="connsiteY0" fmla="*/ 132603 h 795600"/>
                <a:gd name="connsiteX1" fmla="*/ 132603 w 10465330"/>
                <a:gd name="connsiteY1" fmla="*/ 0 h 795600"/>
                <a:gd name="connsiteX2" fmla="*/ 10332727 w 10465330"/>
                <a:gd name="connsiteY2" fmla="*/ 0 h 795600"/>
                <a:gd name="connsiteX3" fmla="*/ 10465330 w 10465330"/>
                <a:gd name="connsiteY3" fmla="*/ 132603 h 795600"/>
                <a:gd name="connsiteX4" fmla="*/ 10465330 w 10465330"/>
                <a:gd name="connsiteY4" fmla="*/ 662997 h 795600"/>
                <a:gd name="connsiteX5" fmla="*/ 10332727 w 10465330"/>
                <a:gd name="connsiteY5" fmla="*/ 795600 h 795600"/>
                <a:gd name="connsiteX6" fmla="*/ 132603 w 10465330"/>
                <a:gd name="connsiteY6" fmla="*/ 795600 h 795600"/>
                <a:gd name="connsiteX7" fmla="*/ 0 w 10465330"/>
                <a:gd name="connsiteY7" fmla="*/ 662997 h 795600"/>
                <a:gd name="connsiteX8" fmla="*/ 0 w 10465330"/>
                <a:gd name="connsiteY8" fmla="*/ 132603 h 7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5330" h="795600">
                  <a:moveTo>
                    <a:pt x="0" y="132603"/>
                  </a:moveTo>
                  <a:cubicBezTo>
                    <a:pt x="0" y="59368"/>
                    <a:pt x="59368" y="0"/>
                    <a:pt x="132603" y="0"/>
                  </a:cubicBezTo>
                  <a:lnTo>
                    <a:pt x="10332727" y="0"/>
                  </a:lnTo>
                  <a:cubicBezTo>
                    <a:pt x="10405962" y="0"/>
                    <a:pt x="10465330" y="59368"/>
                    <a:pt x="10465330" y="132603"/>
                  </a:cubicBezTo>
                  <a:lnTo>
                    <a:pt x="10465330" y="662997"/>
                  </a:lnTo>
                  <a:cubicBezTo>
                    <a:pt x="10465330" y="736232"/>
                    <a:pt x="10405962" y="795600"/>
                    <a:pt x="10332727" y="795600"/>
                  </a:cubicBezTo>
                  <a:lnTo>
                    <a:pt x="132603" y="795600"/>
                  </a:lnTo>
                  <a:cubicBezTo>
                    <a:pt x="59368" y="795600"/>
                    <a:pt x="0" y="736232"/>
                    <a:pt x="0" y="662997"/>
                  </a:cubicBezTo>
                  <a:lnTo>
                    <a:pt x="0" y="132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284" tIns="126284" rIns="126284" bIns="126284" numCol="1" spcCol="1270" anchor="ctr" anchorCtr="0">
              <a:noAutofit/>
            </a:bodyPr>
            <a:lstStyle/>
            <a:p>
              <a:pPr defTabSz="1133475">
                <a:lnSpc>
                  <a:spcPct val="90000"/>
                </a:lnSpc>
                <a:spcBef>
                  <a:spcPct val="0"/>
                </a:spcBef>
                <a:spcAft>
                  <a:spcPct val="35000"/>
                </a:spcAft>
              </a:pPr>
              <a:r>
                <a:rPr lang="en-US" sz="2550">
                  <a:solidFill>
                    <a:srgbClr val="FFFFFF"/>
                  </a:solidFill>
                  <a:latin typeface="Arial"/>
                </a:rPr>
                <a:t>Volume vs. Value</a:t>
              </a:r>
            </a:p>
          </p:txBody>
        </p:sp>
        <p:sp>
          <p:nvSpPr>
            <p:cNvPr id="7" name="Freeform: Shape 6">
              <a:extLst>
                <a:ext uri="{FF2B5EF4-FFF2-40B4-BE49-F238E27FC236}">
                  <a16:creationId xmlns:a16="http://schemas.microsoft.com/office/drawing/2014/main" id="{0EADCF5C-9EE2-464F-8CDB-599A09CB295F}"/>
                </a:ext>
              </a:extLst>
            </p:cNvPr>
            <p:cNvSpPr/>
            <p:nvPr/>
          </p:nvSpPr>
          <p:spPr>
            <a:xfrm>
              <a:off x="863332" y="3107542"/>
              <a:ext cx="10465330" cy="795600"/>
            </a:xfrm>
            <a:custGeom>
              <a:avLst/>
              <a:gdLst>
                <a:gd name="connsiteX0" fmla="*/ 0 w 10465330"/>
                <a:gd name="connsiteY0" fmla="*/ 132603 h 795600"/>
                <a:gd name="connsiteX1" fmla="*/ 132603 w 10465330"/>
                <a:gd name="connsiteY1" fmla="*/ 0 h 795600"/>
                <a:gd name="connsiteX2" fmla="*/ 10332727 w 10465330"/>
                <a:gd name="connsiteY2" fmla="*/ 0 h 795600"/>
                <a:gd name="connsiteX3" fmla="*/ 10465330 w 10465330"/>
                <a:gd name="connsiteY3" fmla="*/ 132603 h 795600"/>
                <a:gd name="connsiteX4" fmla="*/ 10465330 w 10465330"/>
                <a:gd name="connsiteY4" fmla="*/ 662997 h 795600"/>
                <a:gd name="connsiteX5" fmla="*/ 10332727 w 10465330"/>
                <a:gd name="connsiteY5" fmla="*/ 795600 h 795600"/>
                <a:gd name="connsiteX6" fmla="*/ 132603 w 10465330"/>
                <a:gd name="connsiteY6" fmla="*/ 795600 h 795600"/>
                <a:gd name="connsiteX7" fmla="*/ 0 w 10465330"/>
                <a:gd name="connsiteY7" fmla="*/ 662997 h 795600"/>
                <a:gd name="connsiteX8" fmla="*/ 0 w 10465330"/>
                <a:gd name="connsiteY8" fmla="*/ 132603 h 7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5330" h="795600">
                  <a:moveTo>
                    <a:pt x="0" y="132603"/>
                  </a:moveTo>
                  <a:cubicBezTo>
                    <a:pt x="0" y="59368"/>
                    <a:pt x="59368" y="0"/>
                    <a:pt x="132603" y="0"/>
                  </a:cubicBezTo>
                  <a:lnTo>
                    <a:pt x="10332727" y="0"/>
                  </a:lnTo>
                  <a:cubicBezTo>
                    <a:pt x="10405962" y="0"/>
                    <a:pt x="10465330" y="59368"/>
                    <a:pt x="10465330" y="132603"/>
                  </a:cubicBezTo>
                  <a:lnTo>
                    <a:pt x="10465330" y="662997"/>
                  </a:lnTo>
                  <a:cubicBezTo>
                    <a:pt x="10465330" y="736232"/>
                    <a:pt x="10405962" y="795600"/>
                    <a:pt x="10332727" y="795600"/>
                  </a:cubicBezTo>
                  <a:lnTo>
                    <a:pt x="132603" y="795600"/>
                  </a:lnTo>
                  <a:cubicBezTo>
                    <a:pt x="59368" y="795600"/>
                    <a:pt x="0" y="736232"/>
                    <a:pt x="0" y="662997"/>
                  </a:cubicBezTo>
                  <a:lnTo>
                    <a:pt x="0" y="132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284" tIns="126284" rIns="126284" bIns="126284" numCol="1" spcCol="1270" anchor="ctr" anchorCtr="0">
              <a:noAutofit/>
            </a:bodyPr>
            <a:lstStyle/>
            <a:p>
              <a:pPr defTabSz="1133475">
                <a:lnSpc>
                  <a:spcPct val="90000"/>
                </a:lnSpc>
                <a:spcBef>
                  <a:spcPct val="0"/>
                </a:spcBef>
                <a:spcAft>
                  <a:spcPct val="35000"/>
                </a:spcAft>
              </a:pPr>
              <a:r>
                <a:rPr lang="en-US" sz="2550">
                  <a:solidFill>
                    <a:srgbClr val="FFFFFF"/>
                  </a:solidFill>
                  <a:latin typeface="Arial"/>
                </a:rPr>
                <a:t>Disease-Focus</a:t>
              </a:r>
            </a:p>
          </p:txBody>
        </p:sp>
        <p:sp>
          <p:nvSpPr>
            <p:cNvPr id="8" name="Freeform: Shape 7">
              <a:extLst>
                <a:ext uri="{FF2B5EF4-FFF2-40B4-BE49-F238E27FC236}">
                  <a16:creationId xmlns:a16="http://schemas.microsoft.com/office/drawing/2014/main" id="{2B1A6442-6B07-4C80-B20F-DF1CF802AB0B}"/>
                </a:ext>
              </a:extLst>
            </p:cNvPr>
            <p:cNvSpPr/>
            <p:nvPr/>
          </p:nvSpPr>
          <p:spPr>
            <a:xfrm>
              <a:off x="863332" y="3997514"/>
              <a:ext cx="10465330" cy="795600"/>
            </a:xfrm>
            <a:custGeom>
              <a:avLst/>
              <a:gdLst>
                <a:gd name="connsiteX0" fmla="*/ 0 w 10465330"/>
                <a:gd name="connsiteY0" fmla="*/ 132603 h 795600"/>
                <a:gd name="connsiteX1" fmla="*/ 132603 w 10465330"/>
                <a:gd name="connsiteY1" fmla="*/ 0 h 795600"/>
                <a:gd name="connsiteX2" fmla="*/ 10332727 w 10465330"/>
                <a:gd name="connsiteY2" fmla="*/ 0 h 795600"/>
                <a:gd name="connsiteX3" fmla="*/ 10465330 w 10465330"/>
                <a:gd name="connsiteY3" fmla="*/ 132603 h 795600"/>
                <a:gd name="connsiteX4" fmla="*/ 10465330 w 10465330"/>
                <a:gd name="connsiteY4" fmla="*/ 662997 h 795600"/>
                <a:gd name="connsiteX5" fmla="*/ 10332727 w 10465330"/>
                <a:gd name="connsiteY5" fmla="*/ 795600 h 795600"/>
                <a:gd name="connsiteX6" fmla="*/ 132603 w 10465330"/>
                <a:gd name="connsiteY6" fmla="*/ 795600 h 795600"/>
                <a:gd name="connsiteX7" fmla="*/ 0 w 10465330"/>
                <a:gd name="connsiteY7" fmla="*/ 662997 h 795600"/>
                <a:gd name="connsiteX8" fmla="*/ 0 w 10465330"/>
                <a:gd name="connsiteY8" fmla="*/ 132603 h 7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5330" h="795600">
                  <a:moveTo>
                    <a:pt x="0" y="132603"/>
                  </a:moveTo>
                  <a:cubicBezTo>
                    <a:pt x="0" y="59368"/>
                    <a:pt x="59368" y="0"/>
                    <a:pt x="132603" y="0"/>
                  </a:cubicBezTo>
                  <a:lnTo>
                    <a:pt x="10332727" y="0"/>
                  </a:lnTo>
                  <a:cubicBezTo>
                    <a:pt x="10405962" y="0"/>
                    <a:pt x="10465330" y="59368"/>
                    <a:pt x="10465330" y="132603"/>
                  </a:cubicBezTo>
                  <a:lnTo>
                    <a:pt x="10465330" y="662997"/>
                  </a:lnTo>
                  <a:cubicBezTo>
                    <a:pt x="10465330" y="736232"/>
                    <a:pt x="10405962" y="795600"/>
                    <a:pt x="10332727" y="795600"/>
                  </a:cubicBezTo>
                  <a:lnTo>
                    <a:pt x="132603" y="795600"/>
                  </a:lnTo>
                  <a:cubicBezTo>
                    <a:pt x="59368" y="795600"/>
                    <a:pt x="0" y="736232"/>
                    <a:pt x="0" y="662997"/>
                  </a:cubicBezTo>
                  <a:lnTo>
                    <a:pt x="0" y="132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284" tIns="126284" rIns="126284" bIns="126284" numCol="1" spcCol="1270" anchor="ctr" anchorCtr="0">
              <a:noAutofit/>
            </a:bodyPr>
            <a:lstStyle/>
            <a:p>
              <a:pPr defTabSz="1133475">
                <a:lnSpc>
                  <a:spcPct val="90000"/>
                </a:lnSpc>
                <a:spcBef>
                  <a:spcPct val="0"/>
                </a:spcBef>
                <a:spcAft>
                  <a:spcPct val="35000"/>
                </a:spcAft>
              </a:pPr>
              <a:r>
                <a:rPr lang="en-US" sz="2550">
                  <a:solidFill>
                    <a:srgbClr val="FFFFFF"/>
                  </a:solidFill>
                  <a:latin typeface="Arial"/>
                </a:rPr>
                <a:t>Fragmentation</a:t>
              </a:r>
            </a:p>
          </p:txBody>
        </p:sp>
        <p:sp>
          <p:nvSpPr>
            <p:cNvPr id="10" name="Freeform: Shape 9">
              <a:extLst>
                <a:ext uri="{FF2B5EF4-FFF2-40B4-BE49-F238E27FC236}">
                  <a16:creationId xmlns:a16="http://schemas.microsoft.com/office/drawing/2014/main" id="{313FDA86-9CE3-4892-AEDF-B8EC2E08AB35}"/>
                </a:ext>
              </a:extLst>
            </p:cNvPr>
            <p:cNvSpPr/>
            <p:nvPr/>
          </p:nvSpPr>
          <p:spPr>
            <a:xfrm>
              <a:off x="863332" y="4891034"/>
              <a:ext cx="10465330" cy="795600"/>
            </a:xfrm>
            <a:custGeom>
              <a:avLst/>
              <a:gdLst>
                <a:gd name="connsiteX0" fmla="*/ 0 w 10465330"/>
                <a:gd name="connsiteY0" fmla="*/ 132603 h 795600"/>
                <a:gd name="connsiteX1" fmla="*/ 132603 w 10465330"/>
                <a:gd name="connsiteY1" fmla="*/ 0 h 795600"/>
                <a:gd name="connsiteX2" fmla="*/ 10332727 w 10465330"/>
                <a:gd name="connsiteY2" fmla="*/ 0 h 795600"/>
                <a:gd name="connsiteX3" fmla="*/ 10465330 w 10465330"/>
                <a:gd name="connsiteY3" fmla="*/ 132603 h 795600"/>
                <a:gd name="connsiteX4" fmla="*/ 10465330 w 10465330"/>
                <a:gd name="connsiteY4" fmla="*/ 662997 h 795600"/>
                <a:gd name="connsiteX5" fmla="*/ 10332727 w 10465330"/>
                <a:gd name="connsiteY5" fmla="*/ 795600 h 795600"/>
                <a:gd name="connsiteX6" fmla="*/ 132603 w 10465330"/>
                <a:gd name="connsiteY6" fmla="*/ 795600 h 795600"/>
                <a:gd name="connsiteX7" fmla="*/ 0 w 10465330"/>
                <a:gd name="connsiteY7" fmla="*/ 662997 h 795600"/>
                <a:gd name="connsiteX8" fmla="*/ 0 w 10465330"/>
                <a:gd name="connsiteY8" fmla="*/ 132603 h 7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5330" h="795600">
                  <a:moveTo>
                    <a:pt x="0" y="132603"/>
                  </a:moveTo>
                  <a:cubicBezTo>
                    <a:pt x="0" y="59368"/>
                    <a:pt x="59368" y="0"/>
                    <a:pt x="132603" y="0"/>
                  </a:cubicBezTo>
                  <a:lnTo>
                    <a:pt x="10332727" y="0"/>
                  </a:lnTo>
                  <a:cubicBezTo>
                    <a:pt x="10405962" y="0"/>
                    <a:pt x="10465330" y="59368"/>
                    <a:pt x="10465330" y="132603"/>
                  </a:cubicBezTo>
                  <a:lnTo>
                    <a:pt x="10465330" y="662997"/>
                  </a:lnTo>
                  <a:cubicBezTo>
                    <a:pt x="10465330" y="736232"/>
                    <a:pt x="10405962" y="795600"/>
                    <a:pt x="10332727" y="795600"/>
                  </a:cubicBezTo>
                  <a:lnTo>
                    <a:pt x="132603" y="795600"/>
                  </a:lnTo>
                  <a:cubicBezTo>
                    <a:pt x="59368" y="795600"/>
                    <a:pt x="0" y="736232"/>
                    <a:pt x="0" y="662997"/>
                  </a:cubicBezTo>
                  <a:lnTo>
                    <a:pt x="0" y="132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284" tIns="126284" rIns="126284" bIns="126284" numCol="1" spcCol="1270" anchor="ctr" anchorCtr="0">
              <a:noAutofit/>
            </a:bodyPr>
            <a:lstStyle/>
            <a:p>
              <a:pPr defTabSz="1133475">
                <a:lnSpc>
                  <a:spcPct val="90000"/>
                </a:lnSpc>
                <a:spcBef>
                  <a:spcPct val="0"/>
                </a:spcBef>
                <a:spcAft>
                  <a:spcPct val="35000"/>
                </a:spcAft>
              </a:pPr>
              <a:r>
                <a:rPr lang="en-US" sz="2550">
                  <a:solidFill>
                    <a:srgbClr val="FFFFFF"/>
                  </a:solidFill>
                  <a:latin typeface="Arial"/>
                </a:rPr>
                <a:t>Limited Transparency</a:t>
              </a:r>
            </a:p>
          </p:txBody>
        </p:sp>
        <p:sp>
          <p:nvSpPr>
            <p:cNvPr id="11" name="Freeform: Shape 10">
              <a:extLst>
                <a:ext uri="{FF2B5EF4-FFF2-40B4-BE49-F238E27FC236}">
                  <a16:creationId xmlns:a16="http://schemas.microsoft.com/office/drawing/2014/main" id="{C3E27385-D24C-435F-ADFF-D8D82054989F}"/>
                </a:ext>
              </a:extLst>
            </p:cNvPr>
            <p:cNvSpPr/>
            <p:nvPr/>
          </p:nvSpPr>
          <p:spPr>
            <a:xfrm>
              <a:off x="863332" y="5784554"/>
              <a:ext cx="10465330" cy="795600"/>
            </a:xfrm>
            <a:custGeom>
              <a:avLst/>
              <a:gdLst>
                <a:gd name="connsiteX0" fmla="*/ 0 w 10465330"/>
                <a:gd name="connsiteY0" fmla="*/ 132603 h 795600"/>
                <a:gd name="connsiteX1" fmla="*/ 132603 w 10465330"/>
                <a:gd name="connsiteY1" fmla="*/ 0 h 795600"/>
                <a:gd name="connsiteX2" fmla="*/ 10332727 w 10465330"/>
                <a:gd name="connsiteY2" fmla="*/ 0 h 795600"/>
                <a:gd name="connsiteX3" fmla="*/ 10465330 w 10465330"/>
                <a:gd name="connsiteY3" fmla="*/ 132603 h 795600"/>
                <a:gd name="connsiteX4" fmla="*/ 10465330 w 10465330"/>
                <a:gd name="connsiteY4" fmla="*/ 662997 h 795600"/>
                <a:gd name="connsiteX5" fmla="*/ 10332727 w 10465330"/>
                <a:gd name="connsiteY5" fmla="*/ 795600 h 795600"/>
                <a:gd name="connsiteX6" fmla="*/ 132603 w 10465330"/>
                <a:gd name="connsiteY6" fmla="*/ 795600 h 795600"/>
                <a:gd name="connsiteX7" fmla="*/ 0 w 10465330"/>
                <a:gd name="connsiteY7" fmla="*/ 662997 h 795600"/>
                <a:gd name="connsiteX8" fmla="*/ 0 w 10465330"/>
                <a:gd name="connsiteY8" fmla="*/ 132603 h 7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65330" h="795600">
                  <a:moveTo>
                    <a:pt x="0" y="132603"/>
                  </a:moveTo>
                  <a:cubicBezTo>
                    <a:pt x="0" y="59368"/>
                    <a:pt x="59368" y="0"/>
                    <a:pt x="132603" y="0"/>
                  </a:cubicBezTo>
                  <a:lnTo>
                    <a:pt x="10332727" y="0"/>
                  </a:lnTo>
                  <a:cubicBezTo>
                    <a:pt x="10405962" y="0"/>
                    <a:pt x="10465330" y="59368"/>
                    <a:pt x="10465330" y="132603"/>
                  </a:cubicBezTo>
                  <a:lnTo>
                    <a:pt x="10465330" y="662997"/>
                  </a:lnTo>
                  <a:cubicBezTo>
                    <a:pt x="10465330" y="736232"/>
                    <a:pt x="10405962" y="795600"/>
                    <a:pt x="10332727" y="795600"/>
                  </a:cubicBezTo>
                  <a:lnTo>
                    <a:pt x="132603" y="795600"/>
                  </a:lnTo>
                  <a:cubicBezTo>
                    <a:pt x="59368" y="795600"/>
                    <a:pt x="0" y="736232"/>
                    <a:pt x="0" y="662997"/>
                  </a:cubicBezTo>
                  <a:lnTo>
                    <a:pt x="0" y="13260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284" tIns="126284" rIns="126284" bIns="126284" numCol="1" spcCol="1270" anchor="ctr" anchorCtr="0">
              <a:noAutofit/>
            </a:bodyPr>
            <a:lstStyle/>
            <a:p>
              <a:pPr defTabSz="1133475">
                <a:lnSpc>
                  <a:spcPct val="90000"/>
                </a:lnSpc>
                <a:spcBef>
                  <a:spcPct val="0"/>
                </a:spcBef>
                <a:spcAft>
                  <a:spcPct val="35000"/>
                </a:spcAft>
              </a:pPr>
              <a:r>
                <a:rPr lang="en-US" sz="2550">
                  <a:solidFill>
                    <a:srgbClr val="FFFFFF"/>
                  </a:solidFill>
                  <a:latin typeface="Arial"/>
                </a:rPr>
                <a:t>Underinvestment in Primary Care</a:t>
              </a:r>
            </a:p>
          </p:txBody>
        </p:sp>
      </p:grpSp>
      <p:sp>
        <p:nvSpPr>
          <p:cNvPr id="14" name="Isosceles Triangle 13"/>
          <p:cNvSpPr/>
          <p:nvPr/>
        </p:nvSpPr>
        <p:spPr bwMode="auto">
          <a:xfrm rot="10800000">
            <a:off x="4831554" y="2209465"/>
            <a:ext cx="2528888" cy="204788"/>
          </a:xfrm>
          <a:prstGeom prst="triangle">
            <a:avLst/>
          </a:prstGeom>
          <a:solidFill>
            <a:schemeClr val="accent2"/>
          </a:solidFill>
          <a:ln w="9525" cap="flat" cmpd="sng" algn="ctr">
            <a:noFill/>
            <a:prstDash val="solid"/>
            <a:round/>
            <a:headEnd type="none" w="med" len="med"/>
            <a:tailEnd type="none" w="med" len="med"/>
          </a:ln>
          <a:effectLst/>
        </p:spPr>
        <p:txBody>
          <a:bodyPr/>
          <a:lstStyle/>
          <a:p>
            <a:pPr defTabSz="685800" eaLnBrk="0" hangingPunct="0">
              <a:defRPr/>
            </a:pPr>
            <a:endParaRPr lang="en-US" sz="1350" kern="0">
              <a:solidFill>
                <a:srgbClr val="000000"/>
              </a:solidFill>
              <a:latin typeface="Arial"/>
            </a:endParaRPr>
          </a:p>
        </p:txBody>
      </p:sp>
      <p:sp>
        <p:nvSpPr>
          <p:cNvPr id="9" name="TextBox 8"/>
          <p:cNvSpPr txBox="1"/>
          <p:nvPr/>
        </p:nvSpPr>
        <p:spPr>
          <a:xfrm>
            <a:off x="2667001" y="1401553"/>
            <a:ext cx="6857999" cy="830997"/>
          </a:xfrm>
          <a:prstGeom prst="rect">
            <a:avLst/>
          </a:prstGeom>
          <a:noFill/>
        </p:spPr>
        <p:txBody>
          <a:bodyPr wrap="square" rtlCol="0">
            <a:spAutoFit/>
          </a:bodyPr>
          <a:lstStyle/>
          <a:p>
            <a:pPr algn="ctr" defTabSz="685800">
              <a:defRPr/>
            </a:pPr>
            <a:r>
              <a:rPr lang="en-US" sz="2400" i="1" kern="0">
                <a:solidFill>
                  <a:srgbClr val="C8102E"/>
                </a:solidFill>
                <a:latin typeface="Times New Roman" panose="02020603050405020304" pitchFamily="18" charset="0"/>
                <a:cs typeface="Times New Roman" panose="02020603050405020304" pitchFamily="18" charset="0"/>
              </a:rPr>
              <a:t>Drivers of a Fragmented, Reactive and Costly US Healthcare System</a:t>
            </a:r>
          </a:p>
        </p:txBody>
      </p:sp>
      <p:sp>
        <p:nvSpPr>
          <p:cNvPr id="4" name="Slide Number Placeholder 3"/>
          <p:cNvSpPr>
            <a:spLocks noGrp="1"/>
          </p:cNvSpPr>
          <p:nvPr>
            <p:ph type="sldNum" sz="quarter" idx="16"/>
          </p:nvPr>
        </p:nvSpPr>
        <p:spPr/>
        <p:txBody>
          <a:bodyPr/>
          <a:lstStyle/>
          <a:p>
            <a:pPr defTabSz="342900"/>
            <a:fld id="{5B9A96B2-702C-084E-9060-05751DBF82B0}" type="slidenum">
              <a:rPr lang="en-US">
                <a:solidFill>
                  <a:srgbClr val="565A5C">
                    <a:lumMod val="60000"/>
                    <a:lumOff val="40000"/>
                  </a:srgbClr>
                </a:solidFill>
              </a:rPr>
              <a:pPr defTabSz="342900"/>
              <a:t>8</a:t>
            </a:fld>
            <a:endParaRPr lang="en-US">
              <a:solidFill>
                <a:srgbClr val="565A5C">
                  <a:lumMod val="60000"/>
                  <a:lumOff val="40000"/>
                </a:srgbClr>
              </a:solidFill>
            </a:endParaRPr>
          </a:p>
        </p:txBody>
      </p:sp>
    </p:spTree>
    <p:extLst>
      <p:ext uri="{BB962C8B-B14F-4D97-AF65-F5344CB8AC3E}">
        <p14:creationId xmlns:p14="http://schemas.microsoft.com/office/powerpoint/2010/main" val="119140151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7F20FC-CBBD-4B45-A4F0-A4CBD3E8916D}"/>
              </a:ext>
            </a:extLst>
          </p:cNvPr>
          <p:cNvSpPr>
            <a:spLocks noGrp="1"/>
          </p:cNvSpPr>
          <p:nvPr>
            <p:ph type="sldNum" sz="quarter" idx="12"/>
          </p:nvPr>
        </p:nvSpPr>
        <p:spPr/>
        <p:txBody>
          <a:bodyPr/>
          <a:lstStyle/>
          <a:p>
            <a:pPr defTabSz="342900"/>
            <a:fld id="{5B9A96B2-702C-084E-9060-05751DBF82B0}" type="slidenum">
              <a:rPr lang="en-US">
                <a:solidFill>
                  <a:srgbClr val="565A5C">
                    <a:lumMod val="60000"/>
                    <a:lumOff val="40000"/>
                  </a:srgbClr>
                </a:solidFill>
              </a:rPr>
              <a:pPr defTabSz="342900"/>
              <a:t>9</a:t>
            </a:fld>
            <a:endParaRPr lang="en-US">
              <a:solidFill>
                <a:srgbClr val="565A5C">
                  <a:lumMod val="60000"/>
                  <a:lumOff val="40000"/>
                </a:srgbClr>
              </a:solidFill>
            </a:endParaRPr>
          </a:p>
        </p:txBody>
      </p:sp>
      <p:sp>
        <p:nvSpPr>
          <p:cNvPr id="3" name="Title 2">
            <a:extLst>
              <a:ext uri="{FF2B5EF4-FFF2-40B4-BE49-F238E27FC236}">
                <a16:creationId xmlns:a16="http://schemas.microsoft.com/office/drawing/2014/main" id="{80AF965D-35DB-452B-9354-306F5AC6B6B0}"/>
              </a:ext>
            </a:extLst>
          </p:cNvPr>
          <p:cNvSpPr>
            <a:spLocks noGrp="1"/>
          </p:cNvSpPr>
          <p:nvPr>
            <p:ph type="title"/>
          </p:nvPr>
        </p:nvSpPr>
        <p:spPr/>
        <p:txBody>
          <a:bodyPr/>
          <a:lstStyle/>
          <a:p>
            <a:r>
              <a:rPr lang="en-US"/>
              <a:t>Evidence on PCMHs &amp; Disparities</a:t>
            </a:r>
          </a:p>
        </p:txBody>
      </p:sp>
      <p:sp>
        <p:nvSpPr>
          <p:cNvPr id="4" name="Text Placeholder 3">
            <a:extLst>
              <a:ext uri="{FF2B5EF4-FFF2-40B4-BE49-F238E27FC236}">
                <a16:creationId xmlns:a16="http://schemas.microsoft.com/office/drawing/2014/main" id="{34921FD7-D2B6-4DA9-B5C0-3D69F982B314}"/>
              </a:ext>
            </a:extLst>
          </p:cNvPr>
          <p:cNvSpPr>
            <a:spLocks noGrp="1"/>
          </p:cNvSpPr>
          <p:nvPr>
            <p:ph type="body" sz="quarter" idx="22"/>
          </p:nvPr>
        </p:nvSpPr>
        <p:spPr/>
        <p:txBody>
          <a:bodyPr>
            <a:normAutofit fontScale="92500" lnSpcReduction="10000"/>
          </a:bodyPr>
          <a:lstStyle/>
          <a:p>
            <a:endParaRPr lang="en-US"/>
          </a:p>
          <a:p>
            <a:r>
              <a:rPr lang="en-US"/>
              <a:t>$56.50 more Medicaid spending on non-Medical supports</a:t>
            </a:r>
          </a:p>
          <a:p>
            <a:endParaRPr lang="en-US"/>
          </a:p>
        </p:txBody>
      </p:sp>
      <p:sp>
        <p:nvSpPr>
          <p:cNvPr id="5" name="Text Placeholder 4">
            <a:extLst>
              <a:ext uri="{FF2B5EF4-FFF2-40B4-BE49-F238E27FC236}">
                <a16:creationId xmlns:a16="http://schemas.microsoft.com/office/drawing/2014/main" id="{2230F1E6-BFFA-49E6-9B49-5DEA2D9C3945}"/>
              </a:ext>
            </a:extLst>
          </p:cNvPr>
          <p:cNvSpPr>
            <a:spLocks noGrp="1"/>
          </p:cNvSpPr>
          <p:nvPr>
            <p:ph type="body" sz="quarter" idx="17"/>
          </p:nvPr>
        </p:nvSpPr>
        <p:spPr/>
        <p:txBody>
          <a:bodyPr>
            <a:normAutofit fontScale="92500" lnSpcReduction="10000"/>
          </a:bodyPr>
          <a:lstStyle/>
          <a:p>
            <a:endParaRPr lang="en-US"/>
          </a:p>
          <a:p>
            <a:r>
              <a:rPr lang="en-US"/>
              <a:t>$4,145 savings per patient year on high-risk patient psychiatric care</a:t>
            </a:r>
          </a:p>
          <a:p>
            <a:endParaRPr lang="en-US"/>
          </a:p>
        </p:txBody>
      </p:sp>
      <p:sp>
        <p:nvSpPr>
          <p:cNvPr id="6" name="Text Placeholder 5">
            <a:extLst>
              <a:ext uri="{FF2B5EF4-FFF2-40B4-BE49-F238E27FC236}">
                <a16:creationId xmlns:a16="http://schemas.microsoft.com/office/drawing/2014/main" id="{4FD32636-E3DF-430A-AF37-8723CECB191E}"/>
              </a:ext>
            </a:extLst>
          </p:cNvPr>
          <p:cNvSpPr>
            <a:spLocks noGrp="1"/>
          </p:cNvSpPr>
          <p:nvPr>
            <p:ph type="body" sz="quarter" idx="23"/>
          </p:nvPr>
        </p:nvSpPr>
        <p:spPr/>
        <p:txBody>
          <a:bodyPr>
            <a:normAutofit fontScale="92500" lnSpcReduction="10000"/>
          </a:bodyPr>
          <a:lstStyle/>
          <a:p>
            <a:endParaRPr lang="en-US"/>
          </a:p>
          <a:p>
            <a:r>
              <a:rPr lang="en-US"/>
              <a:t>Lower gaps in care &amp; patient satisfaction for low-income patients</a:t>
            </a:r>
          </a:p>
          <a:p>
            <a:endParaRPr lang="en-US"/>
          </a:p>
        </p:txBody>
      </p:sp>
      <p:sp>
        <p:nvSpPr>
          <p:cNvPr id="7" name="Text Placeholder 6">
            <a:extLst>
              <a:ext uri="{FF2B5EF4-FFF2-40B4-BE49-F238E27FC236}">
                <a16:creationId xmlns:a16="http://schemas.microsoft.com/office/drawing/2014/main" id="{45C3D283-B500-4ACE-8E97-8E451EB290E2}"/>
              </a:ext>
            </a:extLst>
          </p:cNvPr>
          <p:cNvSpPr>
            <a:spLocks noGrp="1"/>
          </p:cNvSpPr>
          <p:nvPr>
            <p:ph type="body" sz="quarter" idx="24"/>
          </p:nvPr>
        </p:nvSpPr>
        <p:spPr>
          <a:solidFill>
            <a:srgbClr val="00A9E0"/>
          </a:solidFill>
        </p:spPr>
        <p:txBody>
          <a:bodyPr/>
          <a:lstStyle/>
          <a:p>
            <a:r>
              <a:rPr lang="en-US"/>
              <a:t>Fewer patient-reported access problems due to cost</a:t>
            </a:r>
          </a:p>
        </p:txBody>
      </p:sp>
      <p:sp>
        <p:nvSpPr>
          <p:cNvPr id="8" name="Text Placeholder 7">
            <a:extLst>
              <a:ext uri="{FF2B5EF4-FFF2-40B4-BE49-F238E27FC236}">
                <a16:creationId xmlns:a16="http://schemas.microsoft.com/office/drawing/2014/main" id="{0670E1E2-B020-419D-A9DC-A59CFCD96706}"/>
              </a:ext>
            </a:extLst>
          </p:cNvPr>
          <p:cNvSpPr>
            <a:spLocks noGrp="1"/>
          </p:cNvSpPr>
          <p:nvPr>
            <p:ph type="body" sz="quarter" idx="25"/>
          </p:nvPr>
        </p:nvSpPr>
        <p:spPr>
          <a:solidFill>
            <a:srgbClr val="00A9E0"/>
          </a:solidFill>
        </p:spPr>
        <p:txBody>
          <a:bodyPr>
            <a:normAutofit fontScale="92500" lnSpcReduction="10000"/>
          </a:bodyPr>
          <a:lstStyle/>
          <a:p>
            <a:endParaRPr lang="en-US"/>
          </a:p>
          <a:p>
            <a:r>
              <a:rPr lang="en-US"/>
              <a:t>Increased preventive care for at-risk Hispanic &amp; foreign-born teens</a:t>
            </a:r>
          </a:p>
          <a:p>
            <a:endParaRPr lang="en-US"/>
          </a:p>
        </p:txBody>
      </p:sp>
      <p:sp>
        <p:nvSpPr>
          <p:cNvPr id="9" name="Text Placeholder 8">
            <a:extLst>
              <a:ext uri="{FF2B5EF4-FFF2-40B4-BE49-F238E27FC236}">
                <a16:creationId xmlns:a16="http://schemas.microsoft.com/office/drawing/2014/main" id="{161C8941-054D-4DEF-B87B-20A6E453AD05}"/>
              </a:ext>
            </a:extLst>
          </p:cNvPr>
          <p:cNvSpPr>
            <a:spLocks noGrp="1"/>
          </p:cNvSpPr>
          <p:nvPr>
            <p:ph type="body" sz="quarter" idx="26"/>
          </p:nvPr>
        </p:nvSpPr>
        <p:spPr>
          <a:solidFill>
            <a:srgbClr val="00A9E0"/>
          </a:solidFill>
        </p:spPr>
        <p:txBody>
          <a:bodyPr>
            <a:normAutofit fontScale="92500" lnSpcReduction="10000"/>
          </a:bodyPr>
          <a:lstStyle/>
          <a:p>
            <a:endParaRPr lang="en-US"/>
          </a:p>
          <a:p>
            <a:r>
              <a:rPr lang="en-US"/>
              <a:t>Income-related breast cancer screening disparities cut from 6% to 3%</a:t>
            </a:r>
          </a:p>
          <a:p>
            <a:endParaRPr lang="en-US"/>
          </a:p>
        </p:txBody>
      </p:sp>
      <p:sp>
        <p:nvSpPr>
          <p:cNvPr id="12" name="Text Placeholder 11">
            <a:extLst>
              <a:ext uri="{FF2B5EF4-FFF2-40B4-BE49-F238E27FC236}">
                <a16:creationId xmlns:a16="http://schemas.microsoft.com/office/drawing/2014/main" id="{E45043CC-A509-4D5F-B452-E93752AB5B08}"/>
              </a:ext>
            </a:extLst>
          </p:cNvPr>
          <p:cNvSpPr>
            <a:spLocks noGrp="1"/>
          </p:cNvSpPr>
          <p:nvPr>
            <p:ph type="body" sz="quarter" idx="13"/>
          </p:nvPr>
        </p:nvSpPr>
        <p:spPr/>
        <p:txBody>
          <a:bodyPr/>
          <a:lstStyle/>
          <a:p>
            <a:r>
              <a:rPr lang="en-US"/>
              <a:t> </a:t>
            </a:r>
          </a:p>
        </p:txBody>
      </p:sp>
    </p:spTree>
    <p:extLst>
      <p:ext uri="{BB962C8B-B14F-4D97-AF65-F5344CB8AC3E}">
        <p14:creationId xmlns:p14="http://schemas.microsoft.com/office/powerpoint/2010/main" val="146944382"/>
      </p:ext>
    </p:extLst>
  </p:cSld>
  <p:clrMapOvr>
    <a:masterClrMapping/>
  </p:clrMapOvr>
  <p:transition>
    <p:fade/>
  </p:transition>
</p:sld>
</file>

<file path=ppt/theme/theme1.xml><?xml version="1.0" encoding="utf-8"?>
<a:theme xmlns:a="http://schemas.openxmlformats.org/drawingml/2006/main" name="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F43560F-0883-BE4A-95BC-09F598A3435E}" vid="{41AD6B83-0A02-A244-B8A2-67EB7FEDF40C}"/>
    </a:ext>
  </a:extLst>
</a:theme>
</file>

<file path=ppt/theme/theme2.xml><?xml version="1.0" encoding="utf-8"?>
<a:theme xmlns:a="http://schemas.openxmlformats.org/drawingml/2006/main" name="1_Office Theme">
  <a:themeElements>
    <a:clrScheme name="NACHC Color Palette">
      <a:dk1>
        <a:srgbClr val="000000"/>
      </a:dk1>
      <a:lt1>
        <a:srgbClr val="FFFFFF"/>
      </a:lt1>
      <a:dk2>
        <a:srgbClr val="003C69"/>
      </a:dk2>
      <a:lt2>
        <a:srgbClr val="FFFFFF"/>
      </a:lt2>
      <a:accent1>
        <a:srgbClr val="007CA3"/>
      </a:accent1>
      <a:accent2>
        <a:srgbClr val="A50063"/>
      </a:accent2>
      <a:accent3>
        <a:srgbClr val="0055B7"/>
      </a:accent3>
      <a:accent4>
        <a:srgbClr val="1D6FA9"/>
      </a:accent4>
      <a:accent5>
        <a:srgbClr val="60269D"/>
      </a:accent5>
      <a:accent6>
        <a:srgbClr val="E87100"/>
      </a:accent6>
      <a:hlink>
        <a:srgbClr val="779803"/>
      </a:hlink>
      <a:folHlink>
        <a:srgbClr val="6D6E7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3" id="{E3689D62-C535-8647-8DFC-8CADCC19AC89}" vid="{9BF1F046-A841-A446-8FFF-FCCE2F5162A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8416F299007B341808651849B2A16D7" ma:contentTypeVersion="11" ma:contentTypeDescription="Create a new document." ma:contentTypeScope="" ma:versionID="d05fc12c1a4dfaedbda3ddc3c7c26d89">
  <xsd:schema xmlns:xsd="http://www.w3.org/2001/XMLSchema" xmlns:xs="http://www.w3.org/2001/XMLSchema" xmlns:p="http://schemas.microsoft.com/office/2006/metadata/properties" xmlns:ns2="f4be6404-6069-4dd5-962c-9cd0df44facc" xmlns:ns3="05df94cd-f7d6-40c1-b4f0-d3feb0129651" targetNamespace="http://schemas.microsoft.com/office/2006/metadata/properties" ma:root="true" ma:fieldsID="83b91039824fdfb44f10104aed60d355" ns2:_="" ns3:_="">
    <xsd:import namespace="f4be6404-6069-4dd5-962c-9cd0df44facc"/>
    <xsd:import namespace="05df94cd-f7d6-40c1-b4f0-d3feb012965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_Flow_SignoffStatus"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e6404-6069-4dd5-962c-9cd0df44facc"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5df94cd-f7d6-40c1-b4f0-d3feb0129651"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_Flow_SignoffStatus" ma:index="12" nillable="true" ma:displayName="Sign-off status" ma:internalName="Sign_x002d_off_x0020_status">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05df94cd-f7d6-40c1-b4f0-d3feb0129651" xsi:nil="true"/>
  </documentManagement>
</p:properties>
</file>

<file path=customXml/itemProps1.xml><?xml version="1.0" encoding="utf-8"?>
<ds:datastoreItem xmlns:ds="http://schemas.openxmlformats.org/officeDocument/2006/customXml" ds:itemID="{79DD1F44-E073-4D21-8588-631192B0D4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e6404-6069-4dd5-962c-9cd0df44facc"/>
    <ds:schemaRef ds:uri="05df94cd-f7d6-40c1-b4f0-d3feb01296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27ABA91-5740-46C3-B031-15492AD47EB1}">
  <ds:schemaRefs>
    <ds:schemaRef ds:uri="http://schemas.microsoft.com/sharepoint/v3/contenttype/forms"/>
  </ds:schemaRefs>
</ds:datastoreItem>
</file>

<file path=customXml/itemProps3.xml><?xml version="1.0" encoding="utf-8"?>
<ds:datastoreItem xmlns:ds="http://schemas.openxmlformats.org/officeDocument/2006/customXml" ds:itemID="{11F38478-BC23-414D-AEB5-50E02851B6F3}">
  <ds:schemaRefs>
    <ds:schemaRef ds:uri="05df94cd-f7d6-40c1-b4f0-d3feb0129651"/>
    <ds:schemaRef ds:uri="http://schemas.microsoft.com/office/2006/metadata/properties"/>
    <ds:schemaRef ds:uri="http://purl.org/dc/terms/"/>
    <ds:schemaRef ds:uri="http://purl.org/dc/elements/1.1/"/>
    <ds:schemaRef ds:uri="http://purl.org/dc/dcmitype/"/>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f4be6404-6069-4dd5-962c-9cd0df44facc"/>
  </ds:schemaRefs>
</ds:datastoreItem>
</file>

<file path=docProps/app.xml><?xml version="1.0" encoding="utf-8"?>
<Properties xmlns="http://schemas.openxmlformats.org/officeDocument/2006/extended-properties" xmlns:vt="http://schemas.openxmlformats.org/officeDocument/2006/docPropsVTypes">
  <Template>NEW NACHC TEMPLATE (1)</Template>
  <TotalTime>442</TotalTime>
  <Words>847</Words>
  <Application>Microsoft Office PowerPoint</Application>
  <PresentationFormat>Widescreen</PresentationFormat>
  <Paragraphs>220</Paragraphs>
  <Slides>23</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23</vt:i4>
      </vt:variant>
    </vt:vector>
  </HeadingPairs>
  <TitlesOfParts>
    <vt:vector size="31" baseType="lpstr">
      <vt:lpstr>.AppleSystemUIFont</vt:lpstr>
      <vt:lpstr>Arial</vt:lpstr>
      <vt:lpstr>Calibri</vt:lpstr>
      <vt:lpstr>Open Sans</vt:lpstr>
      <vt:lpstr>Times New Roman</vt:lpstr>
      <vt:lpstr>Wingdings 3</vt:lpstr>
      <vt:lpstr>Office Theme</vt:lpstr>
      <vt:lpstr>1_Office Theme</vt:lpstr>
      <vt:lpstr>NACHC/NCQA PCMH Technical Assistance Part 1</vt:lpstr>
      <vt:lpstr>PowerPoint Presentation</vt:lpstr>
      <vt:lpstr>PowerPoint Presentation</vt:lpstr>
      <vt:lpstr>About NCQA</vt:lpstr>
      <vt:lpstr>What we do, and why</vt:lpstr>
      <vt:lpstr>Recognition Programs</vt:lpstr>
      <vt:lpstr>PCMH ROI</vt:lpstr>
      <vt:lpstr>Key Issues Drive High Costs &amp; Poor Performance</vt:lpstr>
      <vt:lpstr>Evidence on PCMHs &amp; Disparities</vt:lpstr>
      <vt:lpstr>Health Centers Well-placed to Achieve Recognition</vt:lpstr>
      <vt:lpstr>Standards Overview &amp; Scoring</vt:lpstr>
      <vt:lpstr>PCMH Standards</vt:lpstr>
      <vt:lpstr>PCMH Standards</vt:lpstr>
      <vt:lpstr>PCMH Recognition Scoring</vt:lpstr>
      <vt:lpstr>Recognition Process</vt:lpstr>
      <vt:lpstr>Recognition Process</vt:lpstr>
      <vt:lpstr>New Customers</vt:lpstr>
      <vt:lpstr>Completing Enrollment</vt:lpstr>
      <vt:lpstr>Multi-Site Process</vt:lpstr>
      <vt:lpstr>Transform “Check-in” process</vt:lpstr>
      <vt:lpstr>Discussion:  </vt:lpstr>
      <vt:lpstr>Next Call:   April 2, 2020 2:30 – 3:30 pm EST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Risk Stratification</dc:title>
  <dc:creator>Camila Silva</dc:creator>
  <cp:lastModifiedBy>Luke Ertle</cp:lastModifiedBy>
  <cp:revision>9</cp:revision>
  <cp:lastPrinted>2020-03-02T13:09:53Z</cp:lastPrinted>
  <dcterms:created xsi:type="dcterms:W3CDTF">2020-02-10T18:35:05Z</dcterms:created>
  <dcterms:modified xsi:type="dcterms:W3CDTF">2020-03-19T17:11:51Z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0x01010088416F299007B341808651849B2A16D7</vt:lpwstr>
  </property>
</Properties>
</file>