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handoutMasterIdLst>
    <p:handoutMasterId r:id="rId32"/>
  </p:handoutMasterIdLst>
  <p:sldIdLst>
    <p:sldId id="283" r:id="rId5"/>
    <p:sldId id="311" r:id="rId6"/>
    <p:sldId id="310" r:id="rId7"/>
    <p:sldId id="287" r:id="rId8"/>
    <p:sldId id="288" r:id="rId9"/>
    <p:sldId id="289" r:id="rId10"/>
    <p:sldId id="290" r:id="rId11"/>
    <p:sldId id="291" r:id="rId12"/>
    <p:sldId id="292" r:id="rId13"/>
    <p:sldId id="293" r:id="rId14"/>
    <p:sldId id="294" r:id="rId15"/>
    <p:sldId id="296" r:id="rId16"/>
    <p:sldId id="295" r:id="rId17"/>
    <p:sldId id="297" r:id="rId18"/>
    <p:sldId id="298" r:id="rId19"/>
    <p:sldId id="300" r:id="rId20"/>
    <p:sldId id="299" r:id="rId21"/>
    <p:sldId id="301" r:id="rId22"/>
    <p:sldId id="302" r:id="rId23"/>
    <p:sldId id="303" r:id="rId24"/>
    <p:sldId id="304" r:id="rId25"/>
    <p:sldId id="305" r:id="rId26"/>
    <p:sldId id="306" r:id="rId27"/>
    <p:sldId id="307" r:id="rId28"/>
    <p:sldId id="308" r:id="rId29"/>
    <p:sldId id="30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9BDAE8-BB8B-7355-CB19-FCA7495627FA}" name="Meg Meador" initials="MM" userId="S::mmeador@NACHC.COM::f1d34c8b-318e-444b-ac80-0f47ee9a92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onia Gil" initials="SG" lastIdx="1" clrIdx="0">
    <p:extLst>
      <p:ext uri="{19B8F6BF-5375-455C-9EA6-DF929625EA0E}">
        <p15:presenceInfo xmlns:p15="http://schemas.microsoft.com/office/powerpoint/2012/main" userId="S::sgil@nachc.com::2ab1af10-cad8-4573-b842-ac9658e0d5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74"/>
    <a:srgbClr val="0063B0"/>
    <a:srgbClr val="CAE5FB"/>
    <a:srgbClr val="F1740A"/>
    <a:srgbClr val="61ABC1"/>
    <a:srgbClr val="E9F5FC"/>
    <a:srgbClr val="E1FAF7"/>
    <a:srgbClr val="67BCD7"/>
    <a:srgbClr val="004F8B"/>
    <a:srgbClr val="F593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2487" autoAdjust="0"/>
  </p:normalViewPr>
  <p:slideViewPr>
    <p:cSldViewPr snapToGrid="0">
      <p:cViewPr varScale="1">
        <p:scale>
          <a:sx n="62" d="100"/>
          <a:sy n="62" d="100"/>
        </p:scale>
        <p:origin x="1459" y="53"/>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 Meador" userId="f1d34c8b-318e-444b-ac80-0f47ee9a92bd" providerId="ADAL" clId="{3CBDF519-E31A-4E6A-BD12-296CEDB87E45}"/>
    <pc:docChg chg="modSld">
      <pc:chgData name="Meg Meador" userId="f1d34c8b-318e-444b-ac80-0f47ee9a92bd" providerId="ADAL" clId="{3CBDF519-E31A-4E6A-BD12-296CEDB87E45}" dt="2023-03-27T18:46:56.535" v="1" actId="6549"/>
      <pc:docMkLst>
        <pc:docMk/>
      </pc:docMkLst>
      <pc:sldChg chg="modSp mod modNotesTx">
        <pc:chgData name="Meg Meador" userId="f1d34c8b-318e-444b-ac80-0f47ee9a92bd" providerId="ADAL" clId="{3CBDF519-E31A-4E6A-BD12-296CEDB87E45}" dt="2023-03-27T18:46:56.535" v="1" actId="6549"/>
        <pc:sldMkLst>
          <pc:docMk/>
          <pc:sldMk cId="2119037695" sldId="291"/>
        </pc:sldMkLst>
        <pc:spChg chg="mod">
          <ac:chgData name="Meg Meador" userId="f1d34c8b-318e-444b-ac80-0f47ee9a92bd" providerId="ADAL" clId="{3CBDF519-E31A-4E6A-BD12-296CEDB87E45}" dt="2023-03-27T18:46:56.535" v="1" actId="6549"/>
          <ac:spMkLst>
            <pc:docMk/>
            <pc:sldMk cId="2119037695" sldId="291"/>
            <ac:spMk id="7" creationId="{A5D67DF0-F88E-2F4F-A6E7-83F03C01777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1DD5F5-A149-4C49-9A25-A934D1E431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626200C-A800-474E-BFFD-C93DF242AA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06F1F1-20B7-9A4E-BACD-82D801CC7E36}" type="datetimeFigureOut">
              <a:rPr lang="en-US" smtClean="0"/>
              <a:t>3/27/2023</a:t>
            </a:fld>
            <a:endParaRPr lang="en-US"/>
          </a:p>
        </p:txBody>
      </p:sp>
      <p:sp>
        <p:nvSpPr>
          <p:cNvPr id="4" name="Footer Placeholder 3">
            <a:extLst>
              <a:ext uri="{FF2B5EF4-FFF2-40B4-BE49-F238E27FC236}">
                <a16:creationId xmlns:a16="http://schemas.microsoft.com/office/drawing/2014/main" id="{D8B51ACA-9CF5-884D-8176-56C38FFC6A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B8505A9-0775-074B-9000-688EE9795F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74D3F0-3DB7-D24F-8EA5-A89A09B9D294}" type="slidenum">
              <a:rPr lang="en-US" smtClean="0"/>
              <a:t>‹#›</a:t>
            </a:fld>
            <a:endParaRPr lang="en-US"/>
          </a:p>
        </p:txBody>
      </p:sp>
    </p:spTree>
    <p:extLst>
      <p:ext uri="{BB962C8B-B14F-4D97-AF65-F5344CB8AC3E}">
        <p14:creationId xmlns:p14="http://schemas.microsoft.com/office/powerpoint/2010/main" val="6755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476FFE-0C74-1C48-ACFB-40CDB841E0FF}" type="datetimeFigureOut">
              <a:rPr lang="en-US" smtClean="0"/>
              <a:t>3/27/2023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C46209-2136-F44B-918E-10CBFA1D56FB}" type="slidenum">
              <a:rPr lang="en-US" smtClean="0"/>
              <a:t>‹#›</a:t>
            </a:fld>
            <a:endParaRPr lang="en-US"/>
          </a:p>
        </p:txBody>
      </p:sp>
    </p:spTree>
    <p:extLst>
      <p:ext uri="{BB962C8B-B14F-4D97-AF65-F5344CB8AC3E}">
        <p14:creationId xmlns:p14="http://schemas.microsoft.com/office/powerpoint/2010/main" val="3138942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bloodpressure/pregnancy.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a:ea typeface="Calibri" panose="020F0502020204030204" pitchFamily="34" charset="0"/>
                <a:cs typeface="Calibri"/>
              </a:rPr>
              <a:t>This Did You Knows and Quick Tips slide set distills down the most important information, ideas, and actions to prevent heart attacks and strokes into a format that can be digested quickly and used through a variety of communication channels.</a:t>
            </a:r>
            <a:r>
              <a:rPr lang="en-US" dirty="0">
                <a:latin typeface="Calibri"/>
                <a:ea typeface="Calibri" panose="020F0502020204030204" pitchFamily="34" charset="0"/>
                <a:cs typeface="Calibri"/>
              </a:rPr>
              <a:t> </a:t>
            </a:r>
            <a:endParaRPr lang="en-US">
              <a:latin typeface="Calibri"/>
              <a:cs typeface="Calibri"/>
            </a:endParaRPr>
          </a:p>
          <a:p>
            <a:endParaRPr lang="en-US">
              <a:latin typeface="Calibri"/>
              <a:ea typeface="Calibri" panose="020F0502020204030204" pitchFamily="34" charset="0"/>
              <a:cs typeface="Calibri"/>
            </a:endParaRPr>
          </a:p>
          <a:p>
            <a:r>
              <a:rPr lang="en-US" sz="1200" dirty="0">
                <a:effectLst/>
                <a:latin typeface="Calibri"/>
                <a:ea typeface="Calibri" panose="020F0502020204030204" pitchFamily="34" charset="0"/>
                <a:cs typeface="Calibri"/>
              </a:rPr>
              <a:t>We hope this helps you and your organization reach your busy clinicians and care teams with the right information,</a:t>
            </a:r>
            <a:r>
              <a:rPr lang="en-US" dirty="0">
                <a:latin typeface="Calibri"/>
                <a:ea typeface="Calibri" panose="020F0502020204030204" pitchFamily="34" charset="0"/>
                <a:cs typeface="Calibri"/>
              </a:rPr>
              <a:t> </a:t>
            </a:r>
            <a:r>
              <a:rPr lang="en-US" sz="1200" dirty="0">
                <a:effectLst/>
                <a:latin typeface="Calibri"/>
                <a:ea typeface="Calibri" panose="020F0502020204030204" pitchFamily="34" charset="0"/>
                <a:cs typeface="Calibri"/>
              </a:rPr>
              <a:t>in a format that works for you to achieve your improvement goals. This slide deck </a:t>
            </a:r>
            <a:r>
              <a:rPr lang="en-US" dirty="0">
                <a:latin typeface="Calibri"/>
                <a:ea typeface="Calibri" panose="020F0502020204030204" pitchFamily="34" charset="0"/>
                <a:cs typeface="Calibri"/>
              </a:rPr>
              <a:t>complements the</a:t>
            </a:r>
            <a:r>
              <a:rPr lang="en-US" sz="1200" dirty="0">
                <a:effectLst/>
                <a:latin typeface="Calibri"/>
                <a:ea typeface="Calibri" panose="020F0502020204030204" pitchFamily="34" charset="0"/>
                <a:cs typeface="Calibri"/>
              </a:rPr>
              <a:t> document </a:t>
            </a:r>
            <a:r>
              <a:rPr lang="en-US" dirty="0">
                <a:latin typeface="Calibri"/>
                <a:ea typeface="Calibri" panose="020F0502020204030204" pitchFamily="34" charset="0"/>
                <a:cs typeface="Calibri"/>
              </a:rPr>
              <a:t>also called "</a:t>
            </a:r>
            <a:r>
              <a:rPr lang="en-US" sz="1200" i="1" dirty="0">
                <a:effectLst/>
                <a:latin typeface="Calibri"/>
                <a:ea typeface="Calibri" panose="020F0502020204030204" pitchFamily="34" charset="0"/>
                <a:cs typeface="Calibri"/>
              </a:rPr>
              <a:t>Did You Knows and Quick Tips to Prevent Heart Attacks and Strokes</a:t>
            </a:r>
            <a:r>
              <a:rPr lang="en-US" i="1" dirty="0">
                <a:latin typeface="Calibri"/>
                <a:ea typeface="Calibri" panose="020F0502020204030204" pitchFamily="34" charset="0"/>
                <a:cs typeface="Calibri"/>
              </a:rPr>
              <a:t>". </a:t>
            </a:r>
            <a:endParaRPr lang="en-US">
              <a:latin typeface="Calibri"/>
              <a:ea typeface="Calibri" panose="020F0502020204030204" pitchFamily="34" charset="0"/>
              <a:cs typeface="Calibri"/>
            </a:endParaRPr>
          </a:p>
          <a:p>
            <a:endParaRPr lang="en-US">
              <a:latin typeface="Calibri"/>
              <a:ea typeface="Calibri" panose="020F0502020204030204" pitchFamily="34" charset="0"/>
              <a:cs typeface="Calibri"/>
            </a:endParaRPr>
          </a:p>
          <a:p>
            <a:r>
              <a:rPr lang="en-US" sz="1200" i="0" dirty="0">
                <a:effectLst/>
                <a:latin typeface="Calibri"/>
                <a:ea typeface="Calibri" panose="020F0502020204030204" pitchFamily="34" charset="0"/>
                <a:cs typeface="Calibri"/>
              </a:rPr>
              <a:t>The slides include talking points to make the content easy to deliver</a:t>
            </a:r>
            <a:r>
              <a:rPr lang="en-US" dirty="0">
                <a:latin typeface="Calibri"/>
                <a:ea typeface="Calibri" panose="020F0502020204030204" pitchFamily="34" charset="0"/>
                <a:cs typeface="Calibri"/>
              </a:rPr>
              <a:t>.</a:t>
            </a:r>
            <a:r>
              <a:rPr lang="en-US" sz="1200" i="0" dirty="0">
                <a:effectLst/>
                <a:latin typeface="Calibri"/>
                <a:ea typeface="Calibri" panose="020F0502020204030204" pitchFamily="34" charset="0"/>
                <a:cs typeface="Calibri"/>
              </a:rPr>
              <a:t> </a:t>
            </a:r>
            <a:r>
              <a:rPr lang="en-US" dirty="0">
                <a:latin typeface="Calibri"/>
                <a:ea typeface="Calibri" panose="020F0502020204030204" pitchFamily="34" charset="0"/>
                <a:cs typeface="Calibri"/>
              </a:rPr>
              <a:t>You may use </a:t>
            </a:r>
            <a:r>
              <a:rPr lang="en-US" sz="1200" i="0" dirty="0">
                <a:effectLst/>
                <a:latin typeface="Calibri"/>
                <a:ea typeface="Calibri" panose="020F0502020204030204" pitchFamily="34" charset="0"/>
                <a:cs typeface="Calibri"/>
              </a:rPr>
              <a:t>one </a:t>
            </a:r>
            <a:r>
              <a:rPr lang="en-US" dirty="0">
                <a:latin typeface="Calibri"/>
                <a:ea typeface="Calibri" panose="020F0502020204030204" pitchFamily="34" charset="0"/>
                <a:cs typeface="Calibri"/>
              </a:rPr>
              <a:t>or a few slides</a:t>
            </a:r>
            <a:r>
              <a:rPr lang="en-US" sz="1200" i="0" dirty="0">
                <a:effectLst/>
                <a:latin typeface="Calibri"/>
                <a:ea typeface="Calibri" panose="020F0502020204030204" pitchFamily="34" charset="0"/>
                <a:cs typeface="Calibri"/>
              </a:rPr>
              <a:t> at a time or </a:t>
            </a:r>
            <a:r>
              <a:rPr lang="en-US" dirty="0">
                <a:latin typeface="Calibri"/>
                <a:ea typeface="Calibri" panose="020F0502020204030204" pitchFamily="34" charset="0"/>
                <a:cs typeface="Calibri"/>
              </a:rPr>
              <a:t>mix</a:t>
            </a:r>
            <a:r>
              <a:rPr lang="en-US" sz="1200" i="0" dirty="0">
                <a:effectLst/>
                <a:latin typeface="Calibri"/>
                <a:ea typeface="Calibri" panose="020F0502020204030204" pitchFamily="34" charset="0"/>
                <a:cs typeface="Calibri"/>
              </a:rPr>
              <a:t> and </a:t>
            </a:r>
            <a:r>
              <a:rPr lang="en-US" dirty="0">
                <a:latin typeface="Calibri"/>
                <a:ea typeface="Calibri" panose="020F0502020204030204" pitchFamily="34" charset="0"/>
                <a:cs typeface="Calibri"/>
              </a:rPr>
              <a:t>match them – use them any way you like within </a:t>
            </a:r>
            <a:r>
              <a:rPr lang="en-US" sz="1200" i="0" dirty="0">
                <a:effectLst/>
                <a:latin typeface="Calibri"/>
                <a:ea typeface="Calibri" panose="020F0502020204030204" pitchFamily="34" charset="0"/>
                <a:cs typeface="Calibri"/>
              </a:rPr>
              <a:t>other learnings and presentations, etc. We hope you find this resource useful and look forward to any feedback you might have. Please send </a:t>
            </a:r>
            <a:r>
              <a:rPr lang="en-US" dirty="0">
                <a:latin typeface="Calibri"/>
                <a:ea typeface="Calibri" panose="020F0502020204030204" pitchFamily="34" charset="0"/>
                <a:cs typeface="Calibri"/>
              </a:rPr>
              <a:t>comments to</a:t>
            </a:r>
            <a:r>
              <a:rPr lang="en-US" sz="1200" i="0" dirty="0">
                <a:effectLst/>
                <a:latin typeface="Calibri"/>
                <a:ea typeface="Calibri" panose="020F0502020204030204" pitchFamily="34" charset="0"/>
                <a:cs typeface="Calibri"/>
              </a:rPr>
              <a:t>: nachcmillionhearts@nachc.org</a:t>
            </a:r>
            <a:endParaRPr lang="en-US" dirty="0">
              <a:latin typeface="Calibri"/>
              <a:cs typeface="Calibri"/>
            </a:endParaRPr>
          </a:p>
          <a:p>
            <a:endParaRPr lang="en-US" sz="1200" i="0">
              <a:effectLst/>
              <a:latin typeface="Calibri" panose="020F0502020204030204" pitchFamily="34" charset="0"/>
              <a:ea typeface="Calibri" panose="020F0502020204030204" pitchFamily="34" charset="0"/>
              <a:cs typeface="Times New Roman" panose="02020603050405020304" pitchFamily="18" charset="0"/>
            </a:endParaRPr>
          </a:p>
          <a:p>
            <a:r>
              <a:rPr lang="en-US" sz="1200" i="0" dirty="0">
                <a:effectLst/>
                <a:latin typeface="Calibri"/>
                <a:ea typeface="Calibri" panose="020F0502020204030204" pitchFamily="34" charset="0"/>
                <a:cs typeface="Calibri"/>
              </a:rPr>
              <a:t>Please click </a:t>
            </a:r>
            <a:r>
              <a:rPr lang="en-US" sz="1200" i="0" dirty="0">
                <a:effectLst/>
                <a:highlight>
                  <a:srgbClr val="FFFF00"/>
                </a:highlight>
                <a:latin typeface="Calibri"/>
                <a:ea typeface="Calibri" panose="020F0502020204030204" pitchFamily="34" charset="0"/>
                <a:cs typeface="Calibri"/>
              </a:rPr>
              <a:t>here</a:t>
            </a:r>
            <a:r>
              <a:rPr lang="en-US" sz="1200" i="0" dirty="0">
                <a:effectLst/>
                <a:latin typeface="Calibri"/>
                <a:ea typeface="Calibri" panose="020F0502020204030204" pitchFamily="34" charset="0"/>
                <a:cs typeface="Calibri"/>
              </a:rPr>
              <a:t> for the latest version of this </a:t>
            </a:r>
            <a:r>
              <a:rPr lang="en-US" dirty="0">
                <a:latin typeface="Calibri"/>
                <a:ea typeface="Calibri" panose="020F0502020204030204" pitchFamily="34" charset="0"/>
                <a:cs typeface="Calibri"/>
              </a:rPr>
              <a:t>PPT</a:t>
            </a:r>
            <a:r>
              <a:rPr lang="en-US" sz="1200" i="0" dirty="0">
                <a:effectLst/>
                <a:latin typeface="Calibri"/>
                <a:ea typeface="Calibri" panose="020F0502020204030204" pitchFamily="34" charset="0"/>
                <a:cs typeface="Calibri"/>
              </a:rPr>
              <a:t>.</a:t>
            </a:r>
          </a:p>
          <a:p>
            <a:endParaRPr lang="en-US" sz="1200" i="0">
              <a:effectLst/>
              <a:latin typeface="Calibri" panose="020F0502020204030204" pitchFamily="34" charset="0"/>
              <a:cs typeface="Times New Roman" panose="02020603050405020304" pitchFamily="18" charset="0"/>
            </a:endParaRPr>
          </a:p>
          <a:p>
            <a:r>
              <a:rPr lang="en-US" sz="1200" i="0" dirty="0">
                <a:effectLst/>
                <a:latin typeface="Calibri"/>
                <a:cs typeface="Calibri"/>
              </a:rPr>
              <a:t>Thank you!</a:t>
            </a:r>
          </a:p>
          <a:p>
            <a:endParaRPr lang="en-US" sz="1200" i="0">
              <a:effectLst/>
              <a:latin typeface="Calibri" panose="020F0502020204030204" pitchFamily="34" charset="0"/>
              <a:cs typeface="Times New Roman" panose="02020603050405020304" pitchFamily="18" charset="0"/>
            </a:endParaRPr>
          </a:p>
          <a:p>
            <a:r>
              <a:rPr lang="en-US" sz="1200" i="0" dirty="0">
                <a:effectLst/>
                <a:latin typeface="Calibri"/>
                <a:cs typeface="Calibri"/>
              </a:rPr>
              <a:t>The NACHC Million Hearts Team</a:t>
            </a:r>
            <a:endParaRPr lang="en-US" i="1" dirty="0">
              <a:latin typeface="Calibri"/>
              <a:cs typeface="Calibri"/>
            </a:endParaRPr>
          </a:p>
        </p:txBody>
      </p:sp>
      <p:sp>
        <p:nvSpPr>
          <p:cNvPr id="4" name="Slide Number Placeholder 3"/>
          <p:cNvSpPr>
            <a:spLocks noGrp="1"/>
          </p:cNvSpPr>
          <p:nvPr>
            <p:ph type="sldNum" sz="quarter" idx="5"/>
          </p:nvPr>
        </p:nvSpPr>
        <p:spPr/>
        <p:txBody>
          <a:bodyPr/>
          <a:lstStyle/>
          <a:p>
            <a:fld id="{F5C46209-2136-F44B-918E-10CBFA1D56FB}" type="slidenum">
              <a:rPr lang="en-US" smtClean="0"/>
              <a:t>1</a:t>
            </a:fld>
            <a:endParaRPr lang="en-US"/>
          </a:p>
        </p:txBody>
      </p:sp>
    </p:spTree>
    <p:extLst>
      <p:ext uri="{BB962C8B-B14F-4D97-AF65-F5344CB8AC3E}">
        <p14:creationId xmlns:p14="http://schemas.microsoft.com/office/powerpoint/2010/main" val="3534110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Sometimes it’s a real challenge to de-implement or change a process that used to be a best practice but no longer is … follow-up interval is one of these processes. </a:t>
            </a:r>
            <a:endParaRPr lang="en-US">
              <a:cs typeface="Calibri"/>
            </a:endParaRPr>
          </a:p>
          <a:p>
            <a:endParaRPr lang="en-US"/>
          </a:p>
          <a:p>
            <a:r>
              <a:rPr lang="en-US"/>
              <a:t>The old way to do things was to have a patient with uncontrolled hypertension come back every three months. Now we know this is not an effective or efficient way to get patients to control. It leaves people at risk for heart attack and stroke for intervals that are too long. The latest hypertension clinical guideline is clear that adults with uncontrolled hypertension (&gt;=140/90 mmHg) should have a follow-up visit every 2 to 4 weeks until they reach control. </a:t>
            </a:r>
            <a:endParaRPr lang="en-US">
              <a:cs typeface="Calibri"/>
            </a:endParaRPr>
          </a:p>
          <a:p>
            <a:endParaRPr lang="en-US"/>
          </a:p>
          <a:p>
            <a:r>
              <a:rPr lang="en-US"/>
              <a:t>Some practices have gotten their average time to BP control down to 40 days by focusing on the follow-up interval. This goal is nearly impossible if patients are stuck in a 3-month follow-up cycle. </a:t>
            </a:r>
          </a:p>
          <a:p>
            <a:endParaRPr lang="en-US"/>
          </a:p>
          <a:p>
            <a:r>
              <a:rPr lang="en-US"/>
              <a:t>Neighborhood Health in Escondido, CA, reduced their average time to BP control to 39.1 days in 2022. A major reason why is that they implemented a 2-4 week follow-up protocol. Miami Beach Community Health Center established a tiered follow-up visit protocol depending on how elevated the patients' BP is – They follow up every 2-3 days with patients who have very high BPs, every week for patients whose BP are over 160/100 mmHg, and every 2 weeks for patients whose BP range is over 140/90 but under 160/100 mmHg. The result: they maintained 80% blood pressure control all through 2020 and 2021 – the toughest years of the pandemic. </a:t>
            </a:r>
            <a:endParaRPr lang="en-US">
              <a:cs typeface="Calibri"/>
            </a:endParaRPr>
          </a:p>
          <a:p>
            <a:endParaRPr lang="en-US"/>
          </a:p>
          <a:p>
            <a:r>
              <a:rPr lang="en-US"/>
              <a:t>Updating follow-up intervals for patients with uncontrolled hypertension prevents heart attacks and strokes and saves lives. </a:t>
            </a:r>
          </a:p>
        </p:txBody>
      </p:sp>
      <p:sp>
        <p:nvSpPr>
          <p:cNvPr id="4" name="Slide Number Placeholder 3"/>
          <p:cNvSpPr>
            <a:spLocks noGrp="1"/>
          </p:cNvSpPr>
          <p:nvPr>
            <p:ph type="sldNum" sz="quarter" idx="5"/>
          </p:nvPr>
        </p:nvSpPr>
        <p:spPr/>
        <p:txBody>
          <a:bodyPr/>
          <a:lstStyle/>
          <a:p>
            <a:fld id="{F5C46209-2136-F44B-918E-10CBFA1D56FB}" type="slidenum">
              <a:rPr lang="en-US" smtClean="0"/>
              <a:t>10</a:t>
            </a:fld>
            <a:endParaRPr lang="en-US"/>
          </a:p>
        </p:txBody>
      </p:sp>
    </p:spTree>
    <p:extLst>
      <p:ext uri="{BB962C8B-B14F-4D97-AF65-F5344CB8AC3E}">
        <p14:creationId xmlns:p14="http://schemas.microsoft.com/office/powerpoint/2010/main" val="327002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Medication adherence, when a patient takes their prescribed medications properly and </a:t>
            </a:r>
            <a:r>
              <a:rPr lang="en-US" err="1"/>
              <a:t>consistantly</a:t>
            </a:r>
            <a:r>
              <a:rPr lang="en-US"/>
              <a:t>, is critical to successful hypertension control for most patients. Unfortunately, only about half of Americans with hypertension are adherent to their medications. Approximately a quarter of new prescriptions are not even filled. </a:t>
            </a:r>
          </a:p>
          <a:p>
            <a:endParaRPr lang="en-US"/>
          </a:p>
          <a:p>
            <a:r>
              <a:rPr lang="en-US"/>
              <a:t>What can you do? </a:t>
            </a:r>
          </a:p>
          <a:p>
            <a:endParaRPr lang="en-US"/>
          </a:p>
          <a:p>
            <a:r>
              <a:rPr lang="en-US"/>
              <a:t>Always consider medication nonadherence first as a reason a patient’s condition is not under control. The key to addressing medication adherence is effective communication. In fact, effective communication has been shown to double the odds of a patient taking their medications properly. </a:t>
            </a:r>
          </a:p>
          <a:p>
            <a:pPr marL="171450" indent="-171450">
              <a:buFont typeface="Arial"/>
              <a:buChar char="•"/>
            </a:pPr>
            <a:r>
              <a:rPr lang="en-US"/>
              <a:t>Develop a process to routinely ask about medication adherence. </a:t>
            </a:r>
          </a:p>
          <a:p>
            <a:pPr marL="171450" indent="-171450">
              <a:buFont typeface="Arial"/>
              <a:buChar char="•"/>
            </a:pPr>
            <a:r>
              <a:rPr lang="en-US"/>
              <a:t>Create a shame- and blame-free environment to discuss medications with the patients. </a:t>
            </a:r>
          </a:p>
          <a:p>
            <a:pPr marL="171450" indent="-171450">
              <a:buFont typeface="Arial"/>
              <a:buChar char="•"/>
            </a:pPr>
            <a:r>
              <a:rPr lang="en-US"/>
              <a:t>Identify why the patient is not taking their medication. Be considerate in your response and thank them for sharing their behavior. </a:t>
            </a:r>
          </a:p>
          <a:p>
            <a:pPr marL="171450" indent="-171450">
              <a:buFont typeface="Arial"/>
              <a:buChar char="•"/>
            </a:pPr>
            <a:r>
              <a:rPr lang="en-US"/>
              <a:t>Tailor the adherence solution to the individual patient and involve them in developing their treatment plan. Patients who are included in decisions about their medications are more likely to adhere to their treatment plan. </a:t>
            </a:r>
            <a:endParaRPr lang="en-US">
              <a:cs typeface="Calibri" panose="020F0502020204030204"/>
            </a:endParaRPr>
          </a:p>
          <a:p>
            <a:endParaRPr lang="en-US"/>
          </a:p>
          <a:p>
            <a:r>
              <a:rPr lang="en-US"/>
              <a:t>Addressing medication nonadherence is critical for patient health and safety and will allow your practice to deliver the most effective care possible. Take a look at the resources on this slide for more information-</a:t>
            </a:r>
          </a:p>
        </p:txBody>
      </p:sp>
      <p:sp>
        <p:nvSpPr>
          <p:cNvPr id="4" name="Slide Number Placeholder 3"/>
          <p:cNvSpPr>
            <a:spLocks noGrp="1"/>
          </p:cNvSpPr>
          <p:nvPr>
            <p:ph type="sldNum" sz="quarter" idx="5"/>
          </p:nvPr>
        </p:nvSpPr>
        <p:spPr/>
        <p:txBody>
          <a:bodyPr/>
          <a:lstStyle/>
          <a:p>
            <a:fld id="{F5C46209-2136-F44B-918E-10CBFA1D56FB}" type="slidenum">
              <a:rPr lang="en-US" smtClean="0"/>
              <a:t>11</a:t>
            </a:fld>
            <a:endParaRPr lang="en-US"/>
          </a:p>
        </p:txBody>
      </p:sp>
    </p:spTree>
    <p:extLst>
      <p:ext uri="{BB962C8B-B14F-4D97-AF65-F5344CB8AC3E}">
        <p14:creationId xmlns:p14="http://schemas.microsoft.com/office/powerpoint/2010/main" val="3759042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Using a physician-pharmacist collaborative management model has been shown to have significantly positive effects on blood pressure control. It is also a valuable way to decrease racial and socioeconomic disparities in blood pressure outcomes. In these care models, pharmacists are responsible for activities such as obtaining medication histories, identifying barriers to adherence, providing patient education, and adjusting medication regimens. </a:t>
            </a:r>
          </a:p>
          <a:p>
            <a:endParaRPr lang="en-US"/>
          </a:p>
          <a:p>
            <a:r>
              <a:rPr lang="en-US"/>
              <a:t>A 2017 study found that pharmacists embedded in primary care clinics reduced health disparities by improving blood pressure control in high risk racial and socioeconomic individuals, compared with a control group receiving usual care. In this particular study, the most effective strategies occurred when 1) pharmacists were embedded in the medical office and had set schedules to see patients, 2) other staff such as medical assistants roomed the patients, which was more cost effective than having the pharmacist perform this function, 3) pharmacists comprehensively assessed the reasons for lack of BP control, 4) medications were intensified whenever BP was not controlled and there were no contraindications to intensification (such as nonadherence), 5) pharmacists saw the patients at least monthly when BP was not controlled, 6) extensive patient education was provided and 7) home monitoring of BP was often suggested to encourage self-management.</a:t>
            </a:r>
            <a:endParaRPr lang="en-US">
              <a:cs typeface="Calibri"/>
            </a:endParaRPr>
          </a:p>
          <a:p>
            <a:endParaRPr lang="en-US"/>
          </a:p>
          <a:p>
            <a:r>
              <a:rPr lang="en-US"/>
              <a:t>Until pharmacists are fully recognized as independent providers, clinical pharmacy services can be reimbursed under a collaborative practice agreement with a physician or through the “incident to” billing model. </a:t>
            </a:r>
          </a:p>
        </p:txBody>
      </p:sp>
      <p:sp>
        <p:nvSpPr>
          <p:cNvPr id="4" name="Slide Number Placeholder 3"/>
          <p:cNvSpPr>
            <a:spLocks noGrp="1"/>
          </p:cNvSpPr>
          <p:nvPr>
            <p:ph type="sldNum" sz="quarter" idx="5"/>
          </p:nvPr>
        </p:nvSpPr>
        <p:spPr/>
        <p:txBody>
          <a:bodyPr/>
          <a:lstStyle/>
          <a:p>
            <a:fld id="{F5C46209-2136-F44B-918E-10CBFA1D56FB}" type="slidenum">
              <a:rPr lang="en-US" smtClean="0"/>
              <a:t>12</a:t>
            </a:fld>
            <a:endParaRPr lang="en-US"/>
          </a:p>
        </p:txBody>
      </p:sp>
    </p:spTree>
    <p:extLst>
      <p:ext uri="{BB962C8B-B14F-4D97-AF65-F5344CB8AC3E}">
        <p14:creationId xmlns:p14="http://schemas.microsoft.com/office/powerpoint/2010/main" val="966437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Racial and ethnic minority groups suffer disproportionately from cardiovascular disease and have higher rates of mortality from cardiovascular disease. The greatest disparity that exists today is in hypertension-related mortality, where African Americans have the highest rate of hypertension-related CVD deaths compared to other groups. </a:t>
            </a:r>
          </a:p>
          <a:p>
            <a:endParaRPr lang="en-US"/>
          </a:p>
          <a:p>
            <a:r>
              <a:rPr lang="en-US"/>
              <a:t>Evidence shows a hypertension medication treatment protocol that prioritizes combination therapies with a thiazide-type diuretic or a calcium channel blocker benefits African Americans, and all people, more than other therapies (the AMA’s Hypertension Medication Treatment Protocol offers more detail). This approach is recommended in the latest 2017 Hypertension Guideline. </a:t>
            </a:r>
          </a:p>
          <a:p>
            <a:endParaRPr lang="en-US"/>
          </a:p>
          <a:p>
            <a:r>
              <a:rPr lang="en-US"/>
              <a:t>It is also important to use data that identifies care gaps and social drivers of health so issues can be illuminated and addressed.</a:t>
            </a:r>
          </a:p>
        </p:txBody>
      </p:sp>
      <p:sp>
        <p:nvSpPr>
          <p:cNvPr id="4" name="Slide Number Placeholder 3"/>
          <p:cNvSpPr>
            <a:spLocks noGrp="1"/>
          </p:cNvSpPr>
          <p:nvPr>
            <p:ph type="sldNum" sz="quarter" idx="5"/>
          </p:nvPr>
        </p:nvSpPr>
        <p:spPr/>
        <p:txBody>
          <a:bodyPr/>
          <a:lstStyle/>
          <a:p>
            <a:fld id="{F5C46209-2136-F44B-918E-10CBFA1D56FB}" type="slidenum">
              <a:rPr lang="en-US" smtClean="0"/>
              <a:t>13</a:t>
            </a:fld>
            <a:endParaRPr lang="en-US"/>
          </a:p>
        </p:txBody>
      </p:sp>
    </p:spTree>
    <p:extLst>
      <p:ext uri="{BB962C8B-B14F-4D97-AF65-F5344CB8AC3E}">
        <p14:creationId xmlns:p14="http://schemas.microsoft.com/office/powerpoint/2010/main" val="3413465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464646"/>
                </a:solidFill>
                <a:effectLst/>
                <a:latin typeface="Calibri"/>
                <a:cs typeface="Calibri"/>
              </a:rPr>
              <a:t>Hypertensive disorders </a:t>
            </a:r>
            <a:r>
              <a:rPr lang="en-US">
                <a:solidFill>
                  <a:srgbClr val="464646"/>
                </a:solidFill>
                <a:latin typeface="Calibri"/>
                <a:cs typeface="Calibri"/>
              </a:rPr>
              <a:t>of pregnancy</a:t>
            </a:r>
            <a:r>
              <a:rPr lang="en-US" b="0" i="0">
                <a:solidFill>
                  <a:srgbClr val="464646"/>
                </a:solidFill>
                <a:effectLst/>
                <a:latin typeface="Calibri"/>
                <a:cs typeface="Calibri"/>
              </a:rPr>
              <a:t> are a leading cause of maternal mortality</a:t>
            </a:r>
            <a:r>
              <a:rPr lang="en-US">
                <a:solidFill>
                  <a:srgbClr val="464646"/>
                </a:solidFill>
                <a:latin typeface="Calibri"/>
                <a:cs typeface="Calibri"/>
              </a:rPr>
              <a:t>,</a:t>
            </a:r>
            <a:r>
              <a:rPr lang="en-US" b="0" i="0">
                <a:solidFill>
                  <a:srgbClr val="464646"/>
                </a:solidFill>
                <a:effectLst/>
                <a:latin typeface="Calibri"/>
                <a:cs typeface="Calibri"/>
              </a:rPr>
              <a:t> and can put both mother and baby at risk for problems during pregnancy</a:t>
            </a:r>
            <a:r>
              <a:rPr lang="en-US">
                <a:solidFill>
                  <a:srgbClr val="464646"/>
                </a:solidFill>
                <a:latin typeface="Calibri"/>
                <a:cs typeface="Calibri"/>
              </a:rPr>
              <a:t> (1).</a:t>
            </a:r>
            <a:r>
              <a:rPr lang="en-US" b="0" i="0">
                <a:solidFill>
                  <a:srgbClr val="464646"/>
                </a:solidFill>
                <a:effectLst/>
                <a:latin typeface="Calibri"/>
                <a:cs typeface="Calibri"/>
              </a:rPr>
              <a:t> High blood pressure can also cause problems during and after delivery. Importantly, hypertensive disorders of pregnancy are often preventable and treatable. </a:t>
            </a:r>
            <a:endParaRPr lang="en-US" baseline="30000">
              <a:solidFill>
                <a:srgbClr val="464646"/>
              </a:solidFill>
              <a:latin typeface="Calibri"/>
              <a:cs typeface="Calibri"/>
            </a:endParaRPr>
          </a:p>
          <a:p>
            <a:endParaRPr lang="en-US">
              <a:solidFill>
                <a:srgbClr val="464646"/>
              </a:solidFill>
              <a:latin typeface="Calibri"/>
              <a:cs typeface="Calibri"/>
            </a:endParaRPr>
          </a:p>
          <a:p>
            <a:r>
              <a:rPr lang="en-US" b="0" i="0">
                <a:solidFill>
                  <a:srgbClr val="464646"/>
                </a:solidFill>
                <a:effectLst/>
                <a:latin typeface="Calibri"/>
                <a:cs typeface="Calibri"/>
              </a:rPr>
              <a:t>In the U.S., high blood pressure is noted </a:t>
            </a:r>
            <a:r>
              <a:rPr lang="en-US">
                <a:solidFill>
                  <a:srgbClr val="464646"/>
                </a:solidFill>
                <a:latin typeface="Calibri"/>
                <a:cs typeface="Calibri"/>
              </a:rPr>
              <a:t>for</a:t>
            </a:r>
            <a:r>
              <a:rPr lang="en-US" b="0" i="0">
                <a:solidFill>
                  <a:srgbClr val="464646"/>
                </a:solidFill>
                <a:effectLst/>
                <a:latin typeface="Calibri"/>
                <a:cs typeface="Calibri"/>
              </a:rPr>
              <a:t> one in every </a:t>
            </a:r>
            <a:r>
              <a:rPr lang="en-US">
                <a:solidFill>
                  <a:srgbClr val="464646"/>
                </a:solidFill>
                <a:latin typeface="Calibri"/>
                <a:cs typeface="Calibri"/>
              </a:rPr>
              <a:t>12-17</a:t>
            </a:r>
            <a:r>
              <a:rPr lang="en-US" b="0" i="0">
                <a:solidFill>
                  <a:srgbClr val="464646"/>
                </a:solidFill>
                <a:effectLst/>
                <a:latin typeface="Calibri"/>
                <a:cs typeface="Calibri"/>
              </a:rPr>
              <a:t> pregnancies among women aged 20 to </a:t>
            </a:r>
            <a:r>
              <a:rPr lang="en-US">
                <a:solidFill>
                  <a:srgbClr val="464646"/>
                </a:solidFill>
                <a:latin typeface="Calibri"/>
                <a:cs typeface="Calibri"/>
              </a:rPr>
              <a:t>44 (2). Approximately 15% of women are affected by hypertensive</a:t>
            </a:r>
            <a:r>
              <a:rPr lang="en-US" b="0" i="0">
                <a:solidFill>
                  <a:srgbClr val="464646"/>
                </a:solidFill>
                <a:effectLst/>
                <a:latin typeface="Calibri"/>
                <a:cs typeface="Calibri"/>
              </a:rPr>
              <a:t> disorders of pregnancy during their reproductive years, </a:t>
            </a:r>
            <a:r>
              <a:rPr lang="en-US">
                <a:solidFill>
                  <a:srgbClr val="464646"/>
                </a:solidFill>
                <a:latin typeface="Calibri"/>
                <a:cs typeface="Calibri"/>
              </a:rPr>
              <a:t>resulting, in</a:t>
            </a:r>
            <a:r>
              <a:rPr lang="en-US" b="0" i="0">
                <a:solidFill>
                  <a:srgbClr val="464646"/>
                </a:solidFill>
                <a:effectLst/>
                <a:latin typeface="Calibri"/>
                <a:cs typeface="Calibri"/>
              </a:rPr>
              <a:t> </a:t>
            </a:r>
            <a:r>
              <a:rPr lang="en-US">
                <a:solidFill>
                  <a:srgbClr val="464646"/>
                </a:solidFill>
                <a:latin typeface="Calibri"/>
                <a:cs typeface="Calibri"/>
              </a:rPr>
              <a:t>part, from</a:t>
            </a:r>
            <a:r>
              <a:rPr lang="en-US" b="0" i="0">
                <a:solidFill>
                  <a:srgbClr val="464646"/>
                </a:solidFill>
                <a:effectLst/>
                <a:latin typeface="Calibri"/>
                <a:cs typeface="Calibri"/>
              </a:rPr>
              <a:t> advanced age at first pregnancy</a:t>
            </a:r>
            <a:r>
              <a:rPr lang="en-US">
                <a:solidFill>
                  <a:srgbClr val="464646"/>
                </a:solidFill>
                <a:latin typeface="Calibri"/>
                <a:cs typeface="Calibri"/>
              </a:rPr>
              <a:t> and the high</a:t>
            </a:r>
            <a:r>
              <a:rPr lang="en-US" b="0" i="0">
                <a:solidFill>
                  <a:srgbClr val="464646"/>
                </a:solidFill>
                <a:effectLst/>
                <a:latin typeface="Calibri"/>
                <a:cs typeface="Calibri"/>
              </a:rPr>
              <a:t> prevalence of obesity and other cardiometabolic risk </a:t>
            </a:r>
            <a:r>
              <a:rPr lang="en-US">
                <a:solidFill>
                  <a:srgbClr val="464646"/>
                </a:solidFill>
                <a:latin typeface="Calibri"/>
                <a:cs typeface="Calibri"/>
              </a:rPr>
              <a:t>factors (</a:t>
            </a:r>
            <a:r>
              <a:rPr lang="en-US" baseline="30000">
                <a:solidFill>
                  <a:srgbClr val="464646"/>
                </a:solidFill>
                <a:latin typeface="Calibri"/>
                <a:cs typeface="Calibri"/>
              </a:rPr>
              <a:t>1,3). </a:t>
            </a:r>
            <a:r>
              <a:rPr lang="en-US" b="0" i="0" u="none" strike="noStrike" baseline="0">
                <a:solidFill>
                  <a:srgbClr val="464646"/>
                </a:solidFill>
                <a:effectLst/>
                <a:latin typeface="Calibri"/>
                <a:cs typeface="Calibri"/>
              </a:rPr>
              <a:t> Taking the time to treat hypertension during pregnancy, after delivery, and </a:t>
            </a:r>
            <a:r>
              <a:rPr lang="en-US">
                <a:solidFill>
                  <a:srgbClr val="464646"/>
                </a:solidFill>
                <a:latin typeface="Calibri"/>
                <a:cs typeface="Calibri"/>
              </a:rPr>
              <a:t>throughout</a:t>
            </a:r>
            <a:r>
              <a:rPr lang="en-US" b="0" i="0" u="none" strike="noStrike" baseline="0">
                <a:solidFill>
                  <a:srgbClr val="464646"/>
                </a:solidFill>
                <a:effectLst/>
                <a:latin typeface="Calibri"/>
                <a:cs typeface="Calibri"/>
              </a:rPr>
              <a:t> </a:t>
            </a:r>
            <a:r>
              <a:rPr lang="en-US">
                <a:solidFill>
                  <a:srgbClr val="464646"/>
                </a:solidFill>
                <a:latin typeface="Calibri"/>
                <a:cs typeface="Calibri"/>
              </a:rPr>
              <a:t>a</a:t>
            </a:r>
            <a:r>
              <a:rPr lang="en-US" b="0" i="0" u="none" strike="noStrike" baseline="0">
                <a:solidFill>
                  <a:srgbClr val="464646"/>
                </a:solidFill>
                <a:effectLst/>
                <a:latin typeface="Calibri"/>
                <a:cs typeface="Calibri"/>
              </a:rPr>
              <a:t> woman’s life is key to improving maternal health in the United States.</a:t>
            </a:r>
            <a:endParaRPr lang="en-US" b="0" i="0" u="none" strike="noStrike" baseline="30000">
              <a:solidFill>
                <a:srgbClr val="464646"/>
              </a:solidFill>
              <a:effectLst/>
              <a:latin typeface="Calibri"/>
              <a:cs typeface="Calibri"/>
            </a:endParaRPr>
          </a:p>
          <a:p>
            <a:endParaRPr lang="en-US" b="0" i="0" u="none" strike="noStrike" baseline="30000">
              <a:solidFill>
                <a:srgbClr val="464646"/>
              </a:solidFill>
              <a:effectLst/>
              <a:latin typeface="Calibri" panose="020F0502020204030204" pitchFamily="34" charset="0"/>
              <a:cs typeface="Calibri" panose="020F0502020204030204" pitchFamily="34" charset="0"/>
            </a:endParaRPr>
          </a:p>
          <a:p>
            <a:r>
              <a:rPr lang="en-US" b="0" i="0" u="none" strike="noStrike" baseline="0">
                <a:solidFill>
                  <a:srgbClr val="464646"/>
                </a:solidFill>
                <a:effectLst/>
                <a:latin typeface="Calibri" panose="020F0502020204030204" pitchFamily="34" charset="0"/>
                <a:cs typeface="Calibri" panose="020F0502020204030204" pitchFamily="34" charset="0"/>
              </a:rPr>
              <a:t>References:</a:t>
            </a:r>
          </a:p>
          <a:p>
            <a:pPr algn="l">
              <a:buFont typeface="+mj-lt"/>
              <a:buAutoNum type="arabicPeriod"/>
            </a:pPr>
            <a:r>
              <a:rPr lang="en-US" b="0" i="0" err="1">
                <a:solidFill>
                  <a:srgbClr val="464646"/>
                </a:solidFill>
                <a:effectLst/>
                <a:latin typeface="Calibri" panose="020F0502020204030204" pitchFamily="34" charset="0"/>
                <a:cs typeface="Calibri" panose="020F0502020204030204" pitchFamily="34" charset="0"/>
              </a:rPr>
              <a:t>Garovic</a:t>
            </a:r>
            <a:r>
              <a:rPr lang="en-US" b="0" i="0">
                <a:solidFill>
                  <a:srgbClr val="464646"/>
                </a:solidFill>
                <a:effectLst/>
                <a:latin typeface="Calibri" panose="020F0502020204030204" pitchFamily="34" charset="0"/>
                <a:cs typeface="Calibri" panose="020F0502020204030204" pitchFamily="34" charset="0"/>
              </a:rPr>
              <a:t> VD, </a:t>
            </a:r>
            <a:r>
              <a:rPr lang="en-US" b="0" i="0" err="1">
                <a:solidFill>
                  <a:srgbClr val="464646"/>
                </a:solidFill>
                <a:effectLst/>
                <a:latin typeface="Calibri" panose="020F0502020204030204" pitchFamily="34" charset="0"/>
                <a:cs typeface="Calibri" panose="020F0502020204030204" pitchFamily="34" charset="0"/>
              </a:rPr>
              <a:t>Dechend</a:t>
            </a:r>
            <a:r>
              <a:rPr lang="en-US" b="0" i="0">
                <a:solidFill>
                  <a:srgbClr val="464646"/>
                </a:solidFill>
                <a:effectLst/>
                <a:latin typeface="Calibri" panose="020F0502020204030204" pitchFamily="34" charset="0"/>
                <a:cs typeface="Calibri" panose="020F0502020204030204" pitchFamily="34" charset="0"/>
              </a:rPr>
              <a:t> R, Easterling T, et al. Hypertension in Pregnancy: Diagnosis, Blood Pressure Goals, and Pharmacotherapy: A Scientific Statement From the American Heart Association. </a:t>
            </a:r>
            <a:r>
              <a:rPr lang="en-US" b="0" i="1">
                <a:solidFill>
                  <a:srgbClr val="464646"/>
                </a:solidFill>
                <a:effectLst/>
                <a:latin typeface="Calibri" panose="020F0502020204030204" pitchFamily="34" charset="0"/>
                <a:cs typeface="Calibri" panose="020F0502020204030204" pitchFamily="34" charset="0"/>
              </a:rPr>
              <a:t>Hypertension</a:t>
            </a:r>
            <a:r>
              <a:rPr lang="en-US" b="0" i="0">
                <a:solidFill>
                  <a:srgbClr val="464646"/>
                </a:solidFill>
                <a:effectLst/>
                <a:latin typeface="Calibri" panose="020F0502020204030204" pitchFamily="34" charset="0"/>
                <a:cs typeface="Calibri" panose="020F0502020204030204" pitchFamily="34" charset="0"/>
              </a:rPr>
              <a:t>. 2022 Feb;79(2):e21-e41.</a:t>
            </a:r>
          </a:p>
          <a:p>
            <a:pPr algn="l">
              <a:buFont typeface="+mj-lt"/>
              <a:buAutoNum type="arabicPeriod"/>
            </a:pPr>
            <a:r>
              <a:rPr lang="en-US" b="0" i="0">
                <a:solidFill>
                  <a:srgbClr val="464646"/>
                </a:solidFill>
                <a:effectLst/>
                <a:latin typeface="Calibri" panose="020F0502020204030204" pitchFamily="34" charset="0"/>
                <a:cs typeface="Calibri" panose="020F0502020204030204" pitchFamily="34" charset="0"/>
              </a:rPr>
              <a:t>Centers for Disease Control and Prevention. High Blood Pressure During Pregnancy. Accessed January 13, </a:t>
            </a:r>
            <a:r>
              <a:rPr lang="en-US" b="0" i="0" u="none" strike="noStrike">
                <a:solidFill>
                  <a:srgbClr val="860037"/>
                </a:solidFill>
                <a:effectLst/>
                <a:latin typeface="Calibri" panose="020F0502020204030204" pitchFamily="34" charset="0"/>
                <a:cs typeface="Calibri" panose="020F0502020204030204" pitchFamily="34" charset="0"/>
                <a:hlinkClick r:id="rId3"/>
              </a:rPr>
              <a:t>https://www.cdc.gov/bloodpressure/pregnancy.htm</a:t>
            </a:r>
            <a:endParaRPr lang="en-US" b="0" i="0">
              <a:solidFill>
                <a:srgbClr val="464646"/>
              </a:solidFill>
              <a:effectLst/>
              <a:latin typeface="Calibri" panose="020F0502020204030204" pitchFamily="34" charset="0"/>
              <a:cs typeface="Calibri" panose="020F0502020204030204" pitchFamily="34" charset="0"/>
            </a:endParaRPr>
          </a:p>
          <a:p>
            <a:pPr algn="l">
              <a:buFont typeface="+mj-lt"/>
              <a:buAutoNum type="arabicPeriod"/>
            </a:pPr>
            <a:r>
              <a:rPr lang="en-US" b="0" i="0" err="1">
                <a:solidFill>
                  <a:srgbClr val="464646"/>
                </a:solidFill>
                <a:effectLst/>
                <a:latin typeface="Calibri" panose="020F0502020204030204" pitchFamily="34" charset="0"/>
                <a:cs typeface="Calibri" panose="020F0502020204030204" pitchFamily="34" charset="0"/>
              </a:rPr>
              <a:t>Garovic</a:t>
            </a:r>
            <a:r>
              <a:rPr lang="en-US" b="0" i="0">
                <a:solidFill>
                  <a:srgbClr val="464646"/>
                </a:solidFill>
                <a:effectLst/>
                <a:latin typeface="Calibri" panose="020F0502020204030204" pitchFamily="34" charset="0"/>
                <a:cs typeface="Calibri" panose="020F0502020204030204" pitchFamily="34" charset="0"/>
              </a:rPr>
              <a:t> VD, White WM, Vaughan L, et al. Incidence and Long-Term Outcomes of Hypertensive Disorders of Pregnancy. </a:t>
            </a:r>
            <a:r>
              <a:rPr lang="en-US" b="0" i="1">
                <a:solidFill>
                  <a:srgbClr val="464646"/>
                </a:solidFill>
                <a:effectLst/>
                <a:latin typeface="Calibri" panose="020F0502020204030204" pitchFamily="34" charset="0"/>
                <a:cs typeface="Calibri" panose="020F0502020204030204" pitchFamily="34" charset="0"/>
              </a:rPr>
              <a:t>J Am Coll </a:t>
            </a:r>
            <a:r>
              <a:rPr lang="en-US" b="0" i="1" err="1">
                <a:solidFill>
                  <a:srgbClr val="464646"/>
                </a:solidFill>
                <a:effectLst/>
                <a:latin typeface="Calibri" panose="020F0502020204030204" pitchFamily="34" charset="0"/>
                <a:cs typeface="Calibri" panose="020F0502020204030204" pitchFamily="34" charset="0"/>
              </a:rPr>
              <a:t>Cardiol</a:t>
            </a:r>
            <a:r>
              <a:rPr lang="en-US" b="0" i="0">
                <a:solidFill>
                  <a:srgbClr val="464646"/>
                </a:solidFill>
                <a:effectLst/>
                <a:latin typeface="Calibri" panose="020F0502020204030204" pitchFamily="34" charset="0"/>
                <a:cs typeface="Calibri" panose="020F0502020204030204" pitchFamily="34" charset="0"/>
              </a:rPr>
              <a:t>. 2020 May 12;75(18):2323-2334</a:t>
            </a:r>
          </a:p>
          <a:p>
            <a:endParaRPr lang="en-US" baseline="0"/>
          </a:p>
        </p:txBody>
      </p:sp>
      <p:sp>
        <p:nvSpPr>
          <p:cNvPr id="4" name="Slide Number Placeholder 3"/>
          <p:cNvSpPr>
            <a:spLocks noGrp="1"/>
          </p:cNvSpPr>
          <p:nvPr>
            <p:ph type="sldNum" sz="quarter" idx="5"/>
          </p:nvPr>
        </p:nvSpPr>
        <p:spPr/>
        <p:txBody>
          <a:bodyPr/>
          <a:lstStyle/>
          <a:p>
            <a:fld id="{F5C46209-2136-F44B-918E-10CBFA1D56FB}" type="slidenum">
              <a:rPr lang="en-US" smtClean="0"/>
              <a:t>14</a:t>
            </a:fld>
            <a:endParaRPr lang="en-US"/>
          </a:p>
        </p:txBody>
      </p:sp>
    </p:spTree>
    <p:extLst>
      <p:ext uri="{BB962C8B-B14F-4D97-AF65-F5344CB8AC3E}">
        <p14:creationId xmlns:p14="http://schemas.microsoft.com/office/powerpoint/2010/main" val="1402678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These slides focus on improving blood pressure control and is intended for care teams. </a:t>
            </a:r>
          </a:p>
          <a:p>
            <a:pPr marL="0" marR="0" lvl="0" indent="0" algn="l" defTabSz="914400">
              <a:lnSpc>
                <a:spcPct val="100000"/>
              </a:lnSpc>
              <a:spcBef>
                <a:spcPts val="0"/>
              </a:spcBef>
              <a:spcAft>
                <a:spcPts val="0"/>
              </a:spcAft>
              <a:buClrTx/>
              <a:buSzTx/>
              <a:buFontTx/>
              <a:buNone/>
              <a:tabLst/>
              <a:defRPr/>
            </a:pPr>
            <a:r>
              <a:rPr lang="en-US"/>
              <a:t>Care teams may include all members of your staff who support clinical providers in managing hypertension, i.e., nurses, pharmacists, medical assistants, community health workers, etc.</a:t>
            </a:r>
          </a:p>
          <a:p>
            <a:endParaRPr lang="en-US"/>
          </a:p>
        </p:txBody>
      </p:sp>
      <p:sp>
        <p:nvSpPr>
          <p:cNvPr id="4" name="Slide Number Placeholder 3"/>
          <p:cNvSpPr>
            <a:spLocks noGrp="1"/>
          </p:cNvSpPr>
          <p:nvPr>
            <p:ph type="sldNum" sz="quarter" idx="5"/>
          </p:nvPr>
        </p:nvSpPr>
        <p:spPr/>
        <p:txBody>
          <a:bodyPr/>
          <a:lstStyle/>
          <a:p>
            <a:fld id="{F5C46209-2136-F44B-918E-10CBFA1D56FB}" type="slidenum">
              <a:rPr lang="en-US" smtClean="0"/>
              <a:t>15</a:t>
            </a:fld>
            <a:endParaRPr lang="en-US"/>
          </a:p>
        </p:txBody>
      </p:sp>
    </p:spTree>
    <p:extLst>
      <p:ext uri="{BB962C8B-B14F-4D97-AF65-F5344CB8AC3E}">
        <p14:creationId xmlns:p14="http://schemas.microsoft.com/office/powerpoint/2010/main" val="3419491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We’ve gotten so used to measuring blood pressure at every visit that it may feel like just a mechanical part of the rooming process – like something we do and record but don’t necessarily act upon, especially if the visit is for something else. </a:t>
            </a:r>
          </a:p>
          <a:p>
            <a:endParaRPr lang="en-US"/>
          </a:p>
          <a:p>
            <a:r>
              <a:rPr lang="en-US"/>
              <a:t>However, even during COVID, cardiovascular disease remained the leading cause of death – with hypertension as the leading risk factor for CVD. We need to renew our sense of urgency and remember, “don’t just measure BP at every visit, address it – every patient encounter is an opportunity to prevent a heart attack or a stroke.” These are the words of Dr. Laurence Sperling who currently serves as the Executive Director of the national Million Hearts initiative, which aims to prevent one million heart attacks and strokes by 2027.</a:t>
            </a:r>
            <a:endParaRPr lang="en-US">
              <a:cs typeface="Calibri" panose="020F0502020204030204"/>
            </a:endParaRPr>
          </a:p>
          <a:p>
            <a:endParaRPr lang="en-US"/>
          </a:p>
          <a:p>
            <a:r>
              <a:rPr lang="en-US"/>
              <a:t>Addressing BP at every visit is not something a clinician can accomplish very easily alone – it requires a team effort. Every care team member has an important role. A few ways to make sure everyone contributes to this effort and everyone’s contribution is valued include using care team scorecards and merit incentives. Think about activities like repeating a blood pressure measurement when the initial reading is elevated, using pre-visit planning to identify patients whose last BP was elevated, and ensuring the clinician is aware of patients with elevated BPs with prompts to address it.</a:t>
            </a:r>
            <a:endParaRPr lang="en-US">
              <a:cs typeface="Calibri"/>
            </a:endParaRPr>
          </a:p>
        </p:txBody>
      </p:sp>
      <p:sp>
        <p:nvSpPr>
          <p:cNvPr id="4" name="Slide Number Placeholder 3"/>
          <p:cNvSpPr>
            <a:spLocks noGrp="1"/>
          </p:cNvSpPr>
          <p:nvPr>
            <p:ph type="sldNum" sz="quarter" idx="5"/>
          </p:nvPr>
        </p:nvSpPr>
        <p:spPr/>
        <p:txBody>
          <a:bodyPr/>
          <a:lstStyle/>
          <a:p>
            <a:fld id="{F5C46209-2136-F44B-918E-10CBFA1D56FB}" type="slidenum">
              <a:rPr lang="en-US" smtClean="0"/>
              <a:t>16</a:t>
            </a:fld>
            <a:endParaRPr lang="en-US"/>
          </a:p>
        </p:txBody>
      </p:sp>
    </p:spTree>
    <p:extLst>
      <p:ext uri="{BB962C8B-B14F-4D97-AF65-F5344CB8AC3E}">
        <p14:creationId xmlns:p14="http://schemas.microsoft.com/office/powerpoint/2010/main" val="3977037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Common positioning and preparation errors can add millimeters of mercury to measurements and result in inaccurate blood pressure readings. </a:t>
            </a:r>
          </a:p>
          <a:p>
            <a:endParaRPr lang="en-US"/>
          </a:p>
          <a:p>
            <a:r>
              <a:rPr lang="en-US"/>
              <a:t>On average, taking a patient’s blood pressure without their arm supported at heart level can add 10 mmHg to their reading. Taking a BP measurement over clothing can add anywhere from 5 to 50 mmHg. Unsupported back and feet adds 6 mmHg. Crossed legs add 2-8 mmHg, and using a cuff that is too small adds 2-10 mmHg. Also, patients should be asked if they need to use the restroom because a full bladder adds 10 mmHg. Talking with the patient or requiring them to do active listening adds an additional 10 mmHg. This is true when we put a thermometer in a patient's mouth or a pulse oximeter on their finger while they are having their blood pressure measured. </a:t>
            </a:r>
            <a:endParaRPr lang="en-US">
              <a:cs typeface="Calibri"/>
            </a:endParaRPr>
          </a:p>
          <a:p>
            <a:endParaRPr lang="en-US"/>
          </a:p>
          <a:p>
            <a:r>
              <a:rPr lang="en-US"/>
              <a:t>If a care team isn’t focused on accurate measurements, then the data these readings generate are not taken as seriously and people with hypertension may be missed or misidentified. Further, when clinicians don’t trust that BP measurements in the office are accurate, they may not act quickly to address elevated BPs. </a:t>
            </a:r>
          </a:p>
          <a:p>
            <a:endParaRPr lang="en-US"/>
          </a:p>
          <a:p>
            <a:r>
              <a:rPr lang="en-US"/>
              <a:t>Care teams play a powerful role in ensuring people receive care that can prevent heart attacks and strokes -- and save lives.</a:t>
            </a:r>
            <a:endParaRPr lang="en-US">
              <a:cs typeface="Calibri"/>
            </a:endParaRPr>
          </a:p>
          <a:p>
            <a:endParaRPr lang="en-US"/>
          </a:p>
          <a:p>
            <a:r>
              <a:rPr lang="en-US"/>
              <a:t>Sources:</a:t>
            </a:r>
          </a:p>
          <a:p>
            <a:pPr marL="228600" indent="-228600">
              <a:buAutoNum type="arabicPeriod"/>
            </a:pPr>
            <a:r>
              <a:rPr lang="en-US"/>
              <a:t>Pickering. et al. Recommendations for Blood Pressure Measurement in Humans and Experimental Animals Part 1: Blood Pressure Measurement in Humans. Circulation. 2005;111: 697-716. </a:t>
            </a:r>
          </a:p>
          <a:p>
            <a:pPr marL="228600" indent="-228600">
              <a:buAutoNum type="arabicPeriod"/>
            </a:pPr>
            <a:r>
              <a:rPr lang="en-US"/>
              <a:t>Handler J. The importance of accurate blood pressure measurement. The Permanente Journal/Summer 2009/Volume 13 No. 3 51</a:t>
            </a:r>
          </a:p>
        </p:txBody>
      </p:sp>
      <p:sp>
        <p:nvSpPr>
          <p:cNvPr id="4" name="Slide Number Placeholder 3"/>
          <p:cNvSpPr>
            <a:spLocks noGrp="1"/>
          </p:cNvSpPr>
          <p:nvPr>
            <p:ph type="sldNum" sz="quarter" idx="5"/>
          </p:nvPr>
        </p:nvSpPr>
        <p:spPr/>
        <p:txBody>
          <a:bodyPr/>
          <a:lstStyle/>
          <a:p>
            <a:fld id="{F5C46209-2136-F44B-918E-10CBFA1D56FB}" type="slidenum">
              <a:rPr lang="en-US" smtClean="0"/>
              <a:t>17</a:t>
            </a:fld>
            <a:endParaRPr lang="en-US"/>
          </a:p>
        </p:txBody>
      </p:sp>
    </p:spTree>
    <p:extLst>
      <p:ext uri="{BB962C8B-B14F-4D97-AF65-F5344CB8AC3E}">
        <p14:creationId xmlns:p14="http://schemas.microsoft.com/office/powerpoint/2010/main" val="533321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important simulation study by Brandon Bellows and colleagues found that out of all the actions and interventions in our toolkit to address hypertension, the three most impactful ones are:  rapidly intensifying treatment for people with uncontrolled blood pressure, following up with them every 2-4 weeks until they are at control, and ensuring they adhere to their prescribed medications. </a:t>
            </a:r>
          </a:p>
          <a:p>
            <a:endParaRPr lang="en-US"/>
          </a:p>
          <a:p>
            <a:r>
              <a:rPr lang="en-US"/>
              <a:t>Which one of these can your care team focus on this month? </a:t>
            </a:r>
            <a:endParaRPr lang="en-US">
              <a:cs typeface="Calibri"/>
            </a:endParaRPr>
          </a:p>
        </p:txBody>
      </p:sp>
      <p:sp>
        <p:nvSpPr>
          <p:cNvPr id="4" name="Slide Number Placeholder 3"/>
          <p:cNvSpPr>
            <a:spLocks noGrp="1"/>
          </p:cNvSpPr>
          <p:nvPr>
            <p:ph type="sldNum" sz="quarter" idx="5"/>
          </p:nvPr>
        </p:nvSpPr>
        <p:spPr/>
        <p:txBody>
          <a:bodyPr/>
          <a:lstStyle/>
          <a:p>
            <a:fld id="{F5C46209-2136-F44B-918E-10CBFA1D56FB}" type="slidenum">
              <a:rPr lang="en-US" smtClean="0"/>
              <a:t>18</a:t>
            </a:fld>
            <a:endParaRPr lang="en-US"/>
          </a:p>
        </p:txBody>
      </p:sp>
    </p:spTree>
    <p:extLst>
      <p:ext uri="{BB962C8B-B14F-4D97-AF65-F5344CB8AC3E}">
        <p14:creationId xmlns:p14="http://schemas.microsoft.com/office/powerpoint/2010/main" val="836115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Medication adherence is a complex issue. There are many factors that affect a person’s ability to take their medications. For example: </a:t>
            </a:r>
          </a:p>
          <a:p>
            <a:endParaRPr lang="en-US"/>
          </a:p>
          <a:p>
            <a:r>
              <a:rPr lang="en-US"/>
              <a:t>The cost of medicine can be a barrier to adherence. Patients may not fill prescriptions in the first place or they may ration what they have to extend their supply. </a:t>
            </a:r>
            <a:endParaRPr lang="en-US">
              <a:cs typeface="Calibri"/>
            </a:endParaRPr>
          </a:p>
          <a:p>
            <a:pPr marL="171450" indent="-171450">
              <a:buFont typeface="Arial"/>
              <a:buChar char="•"/>
            </a:pPr>
            <a:r>
              <a:rPr lang="en-US"/>
              <a:t>Screen for social drivers of health and use motivational interviewing techniques to uncover if cost is a factor. Offer generic alternatives, discount coupons, etc., when possible. </a:t>
            </a:r>
          </a:p>
          <a:p>
            <a:pPr marL="171450" indent="-171450">
              <a:buFont typeface="Arial"/>
              <a:buChar char="•"/>
            </a:pPr>
            <a:endParaRPr lang="en-US"/>
          </a:p>
          <a:p>
            <a:r>
              <a:rPr lang="en-US"/>
              <a:t>The complexity of a patient’s medication regimen may be part of the issue – the greater number and frequency of different medications prescribed, the more likely a patient is to be nonadherent. </a:t>
            </a:r>
          </a:p>
          <a:p>
            <a:pPr marL="171450" indent="-171450">
              <a:buFont typeface="Wingdings"/>
              <a:buChar char="§"/>
            </a:pPr>
            <a:r>
              <a:rPr lang="en-US"/>
              <a:t>Consider using single pill combinations, when possible, streamline dosing and refills with other medications, and offer patients pill organizers like blister packs or pill boxes. </a:t>
            </a:r>
            <a:endParaRPr lang="en-US">
              <a:cs typeface="Calibri"/>
            </a:endParaRPr>
          </a:p>
          <a:p>
            <a:endParaRPr lang="en-US"/>
          </a:p>
          <a:p>
            <a:r>
              <a:rPr lang="en-US"/>
              <a:t>Having to refill a prescription every 30 days may pose a significant challenge, especially for patients who have transportation barriers, work multiple jobs, or have childcare challenges. 30-day prescriptions tend to reduce adherence. </a:t>
            </a:r>
          </a:p>
          <a:p>
            <a:pPr marL="171450" indent="-171450">
              <a:buFont typeface="Arial"/>
              <a:buChar char="•"/>
            </a:pPr>
            <a:r>
              <a:rPr lang="en-US"/>
              <a:t>Consider 90-day automatic refills for patients whose medication is stable or offer delivery options, if available. Patients may be suspicious of their doctor’s motives when certain medications are prescribed because of pharmaceutical marketing campaigns, or if mistrust the health care system in general due to historical inequities. Invest in building relationships with patients and engage them in developing their treatment plan to develop trust. </a:t>
            </a:r>
            <a:endParaRPr lang="en-US">
              <a:cs typeface="Calibri"/>
            </a:endParaRPr>
          </a:p>
          <a:p>
            <a:endParaRPr lang="en-US"/>
          </a:p>
          <a:p>
            <a:r>
              <a:rPr lang="en-US"/>
              <a:t>Some patients may not understand the need for medicine, especially when hypertension doesn’t cause a patient to feel any different – with or without medicine. </a:t>
            </a:r>
            <a:endParaRPr lang="en-US">
              <a:cs typeface="Calibri"/>
            </a:endParaRPr>
          </a:p>
          <a:p>
            <a:pPr marL="171450" indent="-171450">
              <a:buFont typeface="Arial"/>
              <a:buChar char="•"/>
            </a:pPr>
            <a:r>
              <a:rPr lang="en-US"/>
              <a:t>Educate patients on what they can expect to help them stick to their medication regimen.</a:t>
            </a:r>
            <a:endParaRPr lang="en-US">
              <a:cs typeface="Calibri" panose="020F0502020204030204"/>
            </a:endParaRPr>
          </a:p>
          <a:p>
            <a:endParaRPr lang="en-US"/>
          </a:p>
          <a:p>
            <a:r>
              <a:rPr lang="en-US"/>
              <a:t>What are some other strategies you can think of?</a:t>
            </a:r>
          </a:p>
        </p:txBody>
      </p:sp>
      <p:sp>
        <p:nvSpPr>
          <p:cNvPr id="4" name="Slide Number Placeholder 3"/>
          <p:cNvSpPr>
            <a:spLocks noGrp="1"/>
          </p:cNvSpPr>
          <p:nvPr>
            <p:ph type="sldNum" sz="quarter" idx="5"/>
          </p:nvPr>
        </p:nvSpPr>
        <p:spPr/>
        <p:txBody>
          <a:bodyPr/>
          <a:lstStyle/>
          <a:p>
            <a:fld id="{F5C46209-2136-F44B-918E-10CBFA1D56FB}" type="slidenum">
              <a:rPr lang="en-US" smtClean="0"/>
              <a:t>19</a:t>
            </a:fld>
            <a:endParaRPr lang="en-US"/>
          </a:p>
        </p:txBody>
      </p:sp>
    </p:spTree>
    <p:extLst>
      <p:ext uri="{BB962C8B-B14F-4D97-AF65-F5344CB8AC3E}">
        <p14:creationId xmlns:p14="http://schemas.microsoft.com/office/powerpoint/2010/main" val="1043949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Together, heart disease and stroke are among the most widespread and costly health problems facing the nation, accounting for over $316.6 billion in health care expenditures and lost productivity annually (CDC, 2019). High blood pressure or hypertension, is the leading risk factor for c</a:t>
            </a:r>
            <a:r>
              <a:rPr lang="en-US" sz="1800">
                <a:effectLst/>
                <a:latin typeface="Calibri" panose="020F0502020204030204" pitchFamily="34" charset="0"/>
                <a:ea typeface="Calibri" panose="020F0502020204030204" pitchFamily="34" charset="0"/>
                <a:cs typeface="Times New Roman" panose="02020603050405020304" pitchFamily="18" charset="0"/>
              </a:rPr>
              <a:t>ardiovascular disease (CVD). CVD accounts for 1-in-6 US health care dollars spent – almost $1 billion per day—and for 800,000 deaths every year, almost a third of US deaths. </a:t>
            </a:r>
          </a:p>
          <a:p>
            <a:pPr marL="0" marR="0">
              <a:lnSpc>
                <a:spcPct val="107000"/>
              </a:lnSpc>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defRPr/>
            </a:pPr>
            <a:r>
              <a:rPr lang="en-US" sz="1800">
                <a:effectLst/>
                <a:latin typeface="Calibri"/>
                <a:ea typeface="Calibri" panose="020F0502020204030204" pitchFamily="34" charset="0"/>
                <a:cs typeface="Calibri"/>
              </a:rPr>
              <a:t>Fortunately, we know the most effective evidence-based interventions to improve blood pressure control. </a:t>
            </a:r>
            <a:r>
              <a:rPr lang="en-US" sz="1800">
                <a:latin typeface="Calibri"/>
                <a:ea typeface="Calibri" panose="020F0502020204030204" pitchFamily="34" charset="0"/>
                <a:cs typeface="Calibri"/>
              </a:rPr>
              <a:t>The challenge is in ensuring </a:t>
            </a:r>
            <a:r>
              <a:rPr lang="en-US" sz="1800">
                <a:effectLst/>
                <a:latin typeface="Calibri"/>
                <a:ea typeface="Calibri" panose="020F0502020204030204" pitchFamily="34" charset="0"/>
                <a:cs typeface="Calibri"/>
              </a:rPr>
              <a:t>our clinicians and care teams are doing </a:t>
            </a:r>
            <a:r>
              <a:rPr lang="en-US" sz="1800">
                <a:latin typeface="Calibri"/>
                <a:ea typeface="Calibri" panose="020F0502020204030204" pitchFamily="34" charset="0"/>
                <a:cs typeface="Calibri"/>
              </a:rPr>
              <a:t>the</a:t>
            </a:r>
            <a:r>
              <a:rPr lang="en-US" sz="1800">
                <a:effectLst/>
                <a:latin typeface="Calibri"/>
                <a:ea typeface="Calibri" panose="020F0502020204030204" pitchFamily="34" charset="0"/>
                <a:cs typeface="Calibri"/>
              </a:rPr>
              <a:t> things that have the most impact for their patients with hypertension. Achieving optimal blood pressure control requires several key strategies </a:t>
            </a:r>
            <a:r>
              <a:rPr lang="en-US" sz="1800">
                <a:latin typeface="Calibri"/>
                <a:ea typeface="Calibri" panose="020F0502020204030204" pitchFamily="34" charset="0"/>
                <a:cs typeface="Calibri"/>
              </a:rPr>
              <a:t>to be delivered</a:t>
            </a:r>
            <a:r>
              <a:rPr lang="en-US" sz="1800">
                <a:effectLst/>
                <a:latin typeface="Calibri"/>
                <a:ea typeface="Calibri" panose="020F0502020204030204" pitchFamily="34" charset="0"/>
                <a:cs typeface="Calibri"/>
              </a:rPr>
              <a:t> by clinicians </a:t>
            </a:r>
            <a:r>
              <a:rPr lang="en-US" sz="1800">
                <a:latin typeface="Calibri"/>
                <a:ea typeface="Calibri" panose="020F0502020204030204" pitchFamily="34" charset="0"/>
                <a:cs typeface="Calibri"/>
              </a:rPr>
              <a:t>with </a:t>
            </a:r>
            <a:r>
              <a:rPr lang="en-US" sz="1800">
                <a:effectLst/>
                <a:latin typeface="Calibri"/>
                <a:ea typeface="Calibri" panose="020F0502020204030204" pitchFamily="34" charset="0"/>
                <a:cs typeface="Calibri"/>
              </a:rPr>
              <a:t>other care </a:t>
            </a:r>
            <a:r>
              <a:rPr lang="en-US" sz="1800">
                <a:latin typeface="Calibri"/>
                <a:ea typeface="Calibri" panose="020F0502020204030204" pitchFamily="34" charset="0"/>
                <a:cs typeface="Calibri"/>
              </a:rPr>
              <a:t>team</a:t>
            </a:r>
            <a:r>
              <a:rPr lang="en-US" sz="1800">
                <a:effectLst/>
                <a:latin typeface="Calibri"/>
                <a:ea typeface="Calibri" panose="020F0502020204030204" pitchFamily="34" charset="0"/>
                <a:cs typeface="Calibri"/>
              </a:rPr>
              <a:t> </a:t>
            </a:r>
            <a:r>
              <a:rPr lang="en-US" sz="1800">
                <a:latin typeface="Calibri"/>
                <a:ea typeface="Calibri" panose="020F0502020204030204" pitchFamily="34" charset="0"/>
                <a:cs typeface="Calibri"/>
              </a:rPr>
              <a:t>members</a:t>
            </a:r>
            <a:r>
              <a:rPr lang="en-US" sz="1800">
                <a:effectLst/>
                <a:latin typeface="Calibri"/>
                <a:ea typeface="Calibri" panose="020F0502020204030204" pitchFamily="34" charset="0"/>
                <a:cs typeface="Calibri"/>
              </a:rPr>
              <a:t>. Sometimes, increasing knowledge and awareness is what is needed – but more often, changing attitudes and beliefs is key to adoption. For this reason, this </a:t>
            </a:r>
            <a:r>
              <a:rPr lang="en-US" sz="1800">
                <a:latin typeface="Calibri"/>
                <a:ea typeface="Calibri" panose="020F0502020204030204" pitchFamily="34" charset="0"/>
                <a:cs typeface="Calibri"/>
              </a:rPr>
              <a:t>"</a:t>
            </a:r>
            <a:r>
              <a:rPr lang="en-US" sz="1800">
                <a:effectLst/>
                <a:latin typeface="Calibri"/>
                <a:ea typeface="Calibri" panose="020F0502020204030204" pitchFamily="34" charset="0"/>
                <a:cs typeface="Calibri"/>
              </a:rPr>
              <a:t>Did You Knows and Quick Tips</a:t>
            </a:r>
            <a:r>
              <a:rPr lang="en-US" sz="1800">
                <a:latin typeface="Calibri"/>
                <a:ea typeface="Calibri" panose="020F0502020204030204" pitchFamily="34" charset="0"/>
                <a:cs typeface="Calibri"/>
              </a:rPr>
              <a:t>"</a:t>
            </a:r>
            <a:r>
              <a:rPr lang="en-US" sz="1800">
                <a:effectLst/>
                <a:latin typeface="Calibri"/>
                <a:ea typeface="Calibri" panose="020F0502020204030204" pitchFamily="34" charset="0"/>
                <a:cs typeface="Calibri"/>
              </a:rPr>
              <a:t> slide set includes references to the latest research</a:t>
            </a:r>
            <a:r>
              <a:rPr lang="en-US" sz="1800">
                <a:latin typeface="Calibri"/>
                <a:ea typeface="Calibri" panose="020F0502020204030204" pitchFamily="34" charset="0"/>
                <a:cs typeface="Calibri"/>
              </a:rPr>
              <a:t>, condensed into important bits of information,</a:t>
            </a:r>
            <a:r>
              <a:rPr lang="en-US" sz="1800">
                <a:effectLst/>
                <a:latin typeface="Calibri"/>
                <a:ea typeface="Calibri" panose="020F0502020204030204" pitchFamily="34" charset="0"/>
                <a:cs typeface="Calibri"/>
              </a:rPr>
              <a:t> supported by relevant tools and resources.</a:t>
            </a:r>
            <a:r>
              <a:rPr lang="en-US" sz="1800">
                <a:latin typeface="Calibri"/>
                <a:ea typeface="Calibri" panose="020F0502020204030204" pitchFamily="34" charset="0"/>
                <a:cs typeface="Calibri"/>
              </a:rPr>
              <a:t> </a:t>
            </a:r>
            <a:endParaRPr lang="en-US" sz="1800">
              <a:effectLst/>
              <a:latin typeface="Calibri"/>
              <a:ea typeface="Calibri" panose="020F0502020204030204" pitchFamily="34" charset="0"/>
              <a:cs typeface="Calibri"/>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defRPr/>
            </a:pPr>
            <a:r>
              <a:rPr lang="en-US" sz="1800">
                <a:effectLst/>
                <a:latin typeface="Calibri"/>
                <a:ea typeface="Calibri" panose="020F0502020204030204" pitchFamily="34" charset="0"/>
                <a:cs typeface="Calibri"/>
              </a:rPr>
              <a:t>Specifically, this </a:t>
            </a:r>
            <a:r>
              <a:rPr lang="en-US" sz="1800">
                <a:latin typeface="Calibri"/>
                <a:ea typeface="Calibri" panose="020F0502020204030204" pitchFamily="34" charset="0"/>
                <a:cs typeface="Calibri"/>
              </a:rPr>
              <a:t>"</a:t>
            </a:r>
            <a:r>
              <a:rPr lang="en-US" sz="1800">
                <a:effectLst/>
                <a:latin typeface="Calibri"/>
                <a:ea typeface="Calibri" panose="020F0502020204030204" pitchFamily="34" charset="0"/>
                <a:cs typeface="Calibri"/>
              </a:rPr>
              <a:t>Did You Knows and Quick Tips</a:t>
            </a:r>
            <a:r>
              <a:rPr lang="en-US" sz="1800">
                <a:latin typeface="Calibri"/>
                <a:ea typeface="Calibri" panose="020F0502020204030204" pitchFamily="34" charset="0"/>
                <a:cs typeface="Calibri"/>
              </a:rPr>
              <a:t>"</a:t>
            </a:r>
            <a:r>
              <a:rPr lang="en-US" sz="1800">
                <a:effectLst/>
                <a:latin typeface="Calibri"/>
                <a:ea typeface="Calibri" panose="020F0502020204030204" pitchFamily="34" charset="0"/>
                <a:cs typeface="Calibri"/>
              </a:rPr>
              <a:t> slide set </a:t>
            </a:r>
            <a:r>
              <a:rPr lang="en-US" sz="1800">
                <a:latin typeface="Calibri"/>
                <a:ea typeface="Calibri" panose="020F0502020204030204" pitchFamily="34" charset="0"/>
                <a:cs typeface="Calibri"/>
              </a:rPr>
              <a:t>distills the</a:t>
            </a:r>
            <a:r>
              <a:rPr lang="en-US" sz="1800">
                <a:effectLst/>
                <a:latin typeface="Calibri"/>
                <a:ea typeface="Calibri" panose="020F0502020204030204" pitchFamily="34" charset="0"/>
                <a:cs typeface="Calibri"/>
              </a:rPr>
              <a:t> most </a:t>
            </a:r>
            <a:r>
              <a:rPr lang="en-US" sz="1800">
                <a:latin typeface="Calibri"/>
                <a:ea typeface="Calibri" panose="020F0502020204030204" pitchFamily="34" charset="0"/>
                <a:cs typeface="Calibri"/>
              </a:rPr>
              <a:t>useful</a:t>
            </a:r>
            <a:r>
              <a:rPr lang="en-US" sz="1800">
                <a:effectLst/>
                <a:latin typeface="Calibri"/>
                <a:ea typeface="Calibri" panose="020F0502020204030204" pitchFamily="34" charset="0"/>
                <a:cs typeface="Calibri"/>
              </a:rPr>
              <a:t> information, ideas, and actions to improve blood pressure control </a:t>
            </a:r>
            <a:r>
              <a:rPr lang="en-US" sz="1800">
                <a:latin typeface="Calibri"/>
                <a:ea typeface="Calibri" panose="020F0502020204030204" pitchFamily="34" charset="0"/>
                <a:cs typeface="Calibri"/>
              </a:rPr>
              <a:t>in</a:t>
            </a:r>
            <a:r>
              <a:rPr lang="en-US" sz="1800">
                <a:effectLst/>
                <a:latin typeface="Calibri"/>
                <a:ea typeface="Calibri" panose="020F0502020204030204" pitchFamily="34" charset="0"/>
                <a:cs typeface="Calibri"/>
              </a:rPr>
              <a:t> a format that can be used through a variety of communication channels. We hope this helps you and your organization reach your busy clinicians and care teams with the right information, in the right amount, in a format that works – </a:t>
            </a:r>
            <a:r>
              <a:rPr lang="en-US" sz="1800">
                <a:latin typeface="Calibri"/>
                <a:ea typeface="Calibri" panose="020F0502020204030204" pitchFamily="34" charset="0"/>
                <a:cs typeface="Calibri"/>
              </a:rPr>
              <a:t>and</a:t>
            </a:r>
            <a:r>
              <a:rPr lang="en-US" sz="1800">
                <a:effectLst/>
                <a:latin typeface="Calibri"/>
                <a:ea typeface="Calibri" panose="020F0502020204030204" pitchFamily="34" charset="0"/>
                <a:cs typeface="Calibri"/>
              </a:rPr>
              <a:t> ultimately enables you to achieve your blood pressure control goals!</a:t>
            </a:r>
          </a:p>
          <a:p>
            <a:pPr marL="0" marR="0">
              <a:lnSpc>
                <a:spcPct val="107000"/>
              </a:lnSpc>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Sources:</a:t>
            </a:r>
          </a:p>
          <a:p>
            <a:pPr marL="0" marR="0">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Benjamin EJ, Virani SS, Callaway CW, et al.; American Heart Association Council on Epidemiology and Prevention Statistics Committee and Stroke Statistics Subcommittee. Heart disease and stroke statistics—2018 update: a report from the American Heart Association. Circulation. 2018;137:e67–492.</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a:effectLst/>
                <a:latin typeface="Calibri" panose="020F0502020204030204" pitchFamily="34" charset="0"/>
                <a:ea typeface="Calibri" panose="020F0502020204030204" pitchFamily="34" charset="0"/>
              </a:rPr>
              <a:t>Yoon PW, Gillespie CD, George MG, Wall HK. Control of hypertension among adults--National Health and Nutrition Examination Survey, United States, 2005-2008. </a:t>
            </a:r>
            <a:r>
              <a:rPr lang="en-US" sz="1800" i="1">
                <a:effectLst/>
                <a:latin typeface="Calibri" panose="020F0502020204030204" pitchFamily="34" charset="0"/>
                <a:ea typeface="Calibri" panose="020F0502020204030204" pitchFamily="34" charset="0"/>
              </a:rPr>
              <a:t>MMWR Suppl. </a:t>
            </a:r>
            <a:r>
              <a:rPr lang="en-US" sz="1800">
                <a:effectLst/>
                <a:latin typeface="Calibri" panose="020F0502020204030204" pitchFamily="34" charset="0"/>
                <a:ea typeface="Calibri" panose="020F0502020204030204" pitchFamily="34" charset="0"/>
              </a:rPr>
              <a:t>2012 Jun 15;61(2):19-25.</a:t>
            </a:r>
            <a:endParaRPr lang="en-US" sz="1800">
              <a:effectLst/>
              <a:latin typeface="Arial" panose="020B0604020202020204" pitchFamily="34"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F5C46209-2136-F44B-918E-10CBFA1D56FB}" type="slidenum">
              <a:rPr lang="en-US" smtClean="0"/>
              <a:t>2</a:t>
            </a:fld>
            <a:endParaRPr lang="en-US"/>
          </a:p>
        </p:txBody>
      </p:sp>
    </p:spTree>
    <p:extLst>
      <p:ext uri="{BB962C8B-B14F-4D97-AF65-F5344CB8AC3E}">
        <p14:creationId xmlns:p14="http://schemas.microsoft.com/office/powerpoint/2010/main" val="3615239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Pharmacists are well-positioned to provide patient support that can make a significant difference in medication adherence. </a:t>
            </a:r>
          </a:p>
          <a:p>
            <a:endParaRPr lang="en-US"/>
          </a:p>
          <a:p>
            <a:r>
              <a:rPr lang="en-US"/>
              <a:t>Pharmacists can play an important role in interviewing patients or using assessment tools to identify adherence barriers. For example, as part of the care team they can conduct medication counseling or motivational interviewing sessions. They can use the results from their assessment to develop and deliver tailored guidance and services to patients that aim to reduce identified barriers. They can also provide education, share tools such as pillboxes, medication cards, and calendars. </a:t>
            </a:r>
          </a:p>
          <a:p>
            <a:endParaRPr lang="en-US"/>
          </a:p>
          <a:p>
            <a:r>
              <a:rPr lang="en-US"/>
              <a:t>Pharmacists can seamlessly synchronize medication refills and enhance follow-up encounters.</a:t>
            </a:r>
            <a:endParaRPr lang="en-US">
              <a:cs typeface="Calibri"/>
            </a:endParaRPr>
          </a:p>
        </p:txBody>
      </p:sp>
      <p:sp>
        <p:nvSpPr>
          <p:cNvPr id="4" name="Slide Number Placeholder 3"/>
          <p:cNvSpPr>
            <a:spLocks noGrp="1"/>
          </p:cNvSpPr>
          <p:nvPr>
            <p:ph type="sldNum" sz="quarter" idx="5"/>
          </p:nvPr>
        </p:nvSpPr>
        <p:spPr/>
        <p:txBody>
          <a:bodyPr/>
          <a:lstStyle/>
          <a:p>
            <a:fld id="{F5C46209-2136-F44B-918E-10CBFA1D56FB}" type="slidenum">
              <a:rPr lang="en-US" smtClean="0"/>
              <a:t>20</a:t>
            </a:fld>
            <a:endParaRPr lang="en-US"/>
          </a:p>
        </p:txBody>
      </p:sp>
    </p:spTree>
    <p:extLst>
      <p:ext uri="{BB962C8B-B14F-4D97-AF65-F5344CB8AC3E}">
        <p14:creationId xmlns:p14="http://schemas.microsoft.com/office/powerpoint/2010/main" val="3557860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Care team members are invaluable for optimal treatment. For example, care team members can help clinicians by reminding them to intensify hypertension treatment for a patient whose blood pressure continues to be uncontrolled. </a:t>
            </a:r>
          </a:p>
          <a:p>
            <a:endParaRPr lang="en-US"/>
          </a:p>
          <a:p>
            <a:r>
              <a:rPr lang="en-US"/>
              <a:t>Communication – and how we deliver messages – is an essential skill when helping to inform a primary care provider's decision-making process. </a:t>
            </a:r>
            <a:endParaRPr lang="en-US">
              <a:cs typeface="Calibri" panose="020F0502020204030204"/>
            </a:endParaRPr>
          </a:p>
          <a:p>
            <a:endParaRPr lang="en-US"/>
          </a:p>
          <a:p>
            <a:r>
              <a:rPr lang="en-US"/>
              <a:t>How a suggestion or decision option is phrased really matters! A savvy care team member already knows that a patient with uncontrolled hypertension likely needs an additional medication class added to achieve blood pressure control. Rather than asking a provider what they want to do, ask them, “Which medication would you like to add?” – then offer two evidence-based options. For </a:t>
            </a:r>
            <a:r>
              <a:rPr lang="en-US" err="1"/>
              <a:t>exapmle</a:t>
            </a:r>
            <a:r>
              <a:rPr lang="en-US"/>
              <a:t>: “The patient is already prescribed an ACE inhibitor, would you like to add a thiazide or a calcium channel blocker?” OR “would you like to switch them to combination therapy [insert medication name, e.g., Lotensin]?”</a:t>
            </a:r>
            <a:endParaRPr lang="en-US">
              <a:cs typeface="Calibri"/>
            </a:endParaRPr>
          </a:p>
        </p:txBody>
      </p:sp>
      <p:sp>
        <p:nvSpPr>
          <p:cNvPr id="4" name="Slide Number Placeholder 3"/>
          <p:cNvSpPr>
            <a:spLocks noGrp="1"/>
          </p:cNvSpPr>
          <p:nvPr>
            <p:ph type="sldNum" sz="quarter" idx="5"/>
          </p:nvPr>
        </p:nvSpPr>
        <p:spPr/>
        <p:txBody>
          <a:bodyPr/>
          <a:lstStyle/>
          <a:p>
            <a:fld id="{F5C46209-2136-F44B-918E-10CBFA1D56FB}" type="slidenum">
              <a:rPr lang="en-US" smtClean="0"/>
              <a:t>21</a:t>
            </a:fld>
            <a:endParaRPr lang="en-US"/>
          </a:p>
        </p:txBody>
      </p:sp>
    </p:spTree>
    <p:extLst>
      <p:ext uri="{BB962C8B-B14F-4D97-AF65-F5344CB8AC3E}">
        <p14:creationId xmlns:p14="http://schemas.microsoft.com/office/powerpoint/2010/main" val="1432619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We’re all familiar with the controlling high blood pressure quality measure, which is important in assessing whether we are reaching our blood pressure goals across our patient population. However, we also need to monitor whether we are doing the most important things that enable our patients to achieve control. </a:t>
            </a:r>
          </a:p>
          <a:p>
            <a:endParaRPr lang="en-US"/>
          </a:p>
          <a:p>
            <a:r>
              <a:rPr lang="en-US"/>
              <a:t>The most impactful action we can take is to act rapidly to intensify treatment for those patients with Stage 2 (&gt;=140/90 mmHg) uncontrolled hypertension (</a:t>
            </a:r>
            <a:r>
              <a:rPr lang="en-US" baseline="30000"/>
              <a:t>1).</a:t>
            </a:r>
            <a:r>
              <a:rPr lang="en-US"/>
              <a:t> Process measures, like looking at the proportion of our patients with uncontrolled hypertension who are not on anti-hypertensive therapy and the proportion on monotherapy – a single drug class – are important ways to evaluate if we are intensifying treatment in ways that yield the results we hope for. </a:t>
            </a:r>
          </a:p>
          <a:p>
            <a:endParaRPr lang="en-US"/>
          </a:p>
          <a:p>
            <a:r>
              <a:rPr lang="en-US"/>
              <a:t>NACHC has created process measures you can use (see link). These measures can help drive improvement and increase health equity by identifying care gaps and disparities in treatment.</a:t>
            </a:r>
            <a:endParaRPr lang="en-US">
              <a:cs typeface="Calibri"/>
            </a:endParaRPr>
          </a:p>
          <a:p>
            <a:endParaRPr lang="en-US"/>
          </a:p>
          <a:p>
            <a:r>
              <a:rPr lang="en-US"/>
              <a:t>1. </a:t>
            </a:r>
            <a:r>
              <a:rPr lang="en-US" b="0" i="0">
                <a:solidFill>
                  <a:srgbClr val="212121"/>
                </a:solidFill>
                <a:effectLst/>
                <a:latin typeface="BlinkMacSystemFont"/>
              </a:rPr>
              <a:t>Bellows BK, Ruiz-Negrón N, Bibbins-Domingo K, et al. Clinic-Based Strategies to Reach United States Million Hearts 2022 Blood Pressure Control Goals. </a:t>
            </a:r>
            <a:r>
              <a:rPr lang="en-US" b="0" i="1">
                <a:solidFill>
                  <a:srgbClr val="212121"/>
                </a:solidFill>
                <a:effectLst/>
                <a:latin typeface="BlinkMacSystemFont"/>
              </a:rPr>
              <a:t>Circ Cardiovasc Qual Outcomes</a:t>
            </a:r>
            <a:r>
              <a:rPr lang="en-US" b="0" i="0">
                <a:solidFill>
                  <a:srgbClr val="212121"/>
                </a:solidFill>
                <a:effectLst/>
                <a:latin typeface="BlinkMacSystemFont"/>
              </a:rPr>
              <a:t>. 2019;12(6):e005624. doi:10.1161/CIRCOUTCOMES.118.005624</a:t>
            </a:r>
            <a:endParaRPr lang="en-US"/>
          </a:p>
        </p:txBody>
      </p:sp>
      <p:sp>
        <p:nvSpPr>
          <p:cNvPr id="4" name="Slide Number Placeholder 3"/>
          <p:cNvSpPr>
            <a:spLocks noGrp="1"/>
          </p:cNvSpPr>
          <p:nvPr>
            <p:ph type="sldNum" sz="quarter" idx="5"/>
          </p:nvPr>
        </p:nvSpPr>
        <p:spPr/>
        <p:txBody>
          <a:bodyPr/>
          <a:lstStyle/>
          <a:p>
            <a:fld id="{F5C46209-2136-F44B-918E-10CBFA1D56FB}" type="slidenum">
              <a:rPr lang="en-US" smtClean="0"/>
              <a:t>22</a:t>
            </a:fld>
            <a:endParaRPr lang="en-US"/>
          </a:p>
        </p:txBody>
      </p:sp>
    </p:spTree>
    <p:extLst>
      <p:ext uri="{BB962C8B-B14F-4D97-AF65-F5344CB8AC3E}">
        <p14:creationId xmlns:p14="http://schemas.microsoft.com/office/powerpoint/2010/main" val="2052691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Did you know that self-measured blood pressure monitoring or SMBP is most effective when paired with clinical supports? </a:t>
            </a:r>
          </a:p>
          <a:p>
            <a:endParaRPr lang="en-US"/>
          </a:p>
          <a:p>
            <a:r>
              <a:rPr lang="en-US"/>
              <a:t>What does that mean? In this case, SMBP is only considered an evidence-based strategy to improve hypertension outcomes when it is combined with supporting activities. These include patient education, training, electronic or web-based tools, and follow-up. If SMBP is implemented in isolation – in other words, if a patient receives or is instructed to purchase a home blood pressure monitor to take their blood pressure at home without clinical support or is disconnected from their care team and clinical action like medication, studies show it does not result in improved blood pressure outcomes beyond usual care (</a:t>
            </a:r>
            <a:r>
              <a:rPr lang="en-US" baseline="30000"/>
              <a:t>1).</a:t>
            </a:r>
            <a:r>
              <a:rPr lang="en-US"/>
              <a:t> </a:t>
            </a:r>
          </a:p>
          <a:p>
            <a:endParaRPr lang="en-US"/>
          </a:p>
          <a:p>
            <a:r>
              <a:rPr lang="en-US"/>
              <a:t>Care team engagement is the secret sauce to making SMBP work. </a:t>
            </a:r>
            <a:endParaRPr lang="en-US">
              <a:cs typeface="Calibri"/>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 </a:t>
            </a:r>
            <a:r>
              <a:rPr lang="en-CA" sz="1800">
                <a:effectLst/>
                <a:latin typeface="Calibri"/>
                <a:ea typeface="Calibri" panose="020F0502020204030204" pitchFamily="34" charset="0"/>
                <a:cs typeface="Calibri"/>
              </a:rPr>
              <a:t>Bryant, K. B., Sheppard, J. P., Ruiz-Negrón, N., Kronish, I. M., </a:t>
            </a:r>
            <a:r>
              <a:rPr lang="en-CA" sz="1800" err="1">
                <a:effectLst/>
                <a:latin typeface="Calibri"/>
                <a:ea typeface="Calibri" panose="020F0502020204030204" pitchFamily="34" charset="0"/>
                <a:cs typeface="Calibri"/>
              </a:rPr>
              <a:t>Fontil</a:t>
            </a:r>
            <a:r>
              <a:rPr lang="en-CA" sz="1800">
                <a:effectLst/>
                <a:latin typeface="Calibri"/>
                <a:ea typeface="Calibri" panose="020F0502020204030204" pitchFamily="34" charset="0"/>
                <a:cs typeface="Calibri"/>
              </a:rPr>
              <a:t>, V., King, J. B., Pletcher, M. J., Bibbins-Domingo, K., Moran, A. E., McManus, R. J., &amp; Bellows, B. K. (2020). Impact of Self-Monitoring of Blood Pressure on Processes of Hypertension Care and Long-Term Blood Pressure Control. Journal of the American Heart Association, 9(15), e016174. https://doi.org/10.1161/JAHA.120.016174</a:t>
            </a:r>
            <a:endParaRPr lang="en-US" sz="1800">
              <a:effectLst/>
              <a:latin typeface="Calibri"/>
              <a:ea typeface="Calibri" panose="020F0502020204030204" pitchFamily="34" charset="0"/>
              <a:cs typeface="Calibri"/>
            </a:endParaRPr>
          </a:p>
          <a:p>
            <a:endParaRPr lang="en-US"/>
          </a:p>
        </p:txBody>
      </p:sp>
      <p:sp>
        <p:nvSpPr>
          <p:cNvPr id="4" name="Slide Number Placeholder 3"/>
          <p:cNvSpPr>
            <a:spLocks noGrp="1"/>
          </p:cNvSpPr>
          <p:nvPr>
            <p:ph type="sldNum" sz="quarter" idx="5"/>
          </p:nvPr>
        </p:nvSpPr>
        <p:spPr/>
        <p:txBody>
          <a:bodyPr/>
          <a:lstStyle/>
          <a:p>
            <a:fld id="{F5C46209-2136-F44B-918E-10CBFA1D56FB}" type="slidenum">
              <a:rPr lang="en-US" smtClean="0"/>
              <a:t>23</a:t>
            </a:fld>
            <a:endParaRPr lang="en-US"/>
          </a:p>
        </p:txBody>
      </p:sp>
    </p:spTree>
    <p:extLst>
      <p:ext uri="{BB962C8B-B14F-4D97-AF65-F5344CB8AC3E}">
        <p14:creationId xmlns:p14="http://schemas.microsoft.com/office/powerpoint/2010/main" val="538086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reason SMBP or Self-measured blood pressure monitoring programs “fail” is when SMBP is not used properly. </a:t>
            </a:r>
          </a:p>
          <a:p>
            <a:endParaRPr lang="en-US"/>
          </a:p>
          <a:p>
            <a:r>
              <a:rPr lang="en-US"/>
              <a:t>SMBP is an important tool in the hypertension management to help with diagnosing hypertension, titrating medications, and assessing blood pressure before and after appointments. It is not intended to be used endlessly. Imagine if your own care team asked you to take your blood pressure at home twice in the morning and night every day with no end in sight?!  We would all likely slide off the interest wagon…keep your patients engaged and get the most out of SMBP by using it deliberately for 7-day periods to rule out white coat effect, properly diagnose hypertension, and learn if medication changes are successful. Just prior to follow-up appointments, SMBP is recommended as well. </a:t>
            </a:r>
          </a:p>
          <a:p>
            <a:endParaRPr lang="en-US"/>
          </a:p>
          <a:p>
            <a:r>
              <a:rPr lang="en-US"/>
              <a:t>Patients can take their BP occasionally in between visits on their own, but set them up to use SMBP successfully and let them know when to use results to inform clinical action.</a:t>
            </a:r>
          </a:p>
        </p:txBody>
      </p:sp>
      <p:sp>
        <p:nvSpPr>
          <p:cNvPr id="4" name="Slide Number Placeholder 3"/>
          <p:cNvSpPr>
            <a:spLocks noGrp="1"/>
          </p:cNvSpPr>
          <p:nvPr>
            <p:ph type="sldNum" sz="quarter" idx="5"/>
          </p:nvPr>
        </p:nvSpPr>
        <p:spPr/>
        <p:txBody>
          <a:bodyPr/>
          <a:lstStyle/>
          <a:p>
            <a:fld id="{F5C46209-2136-F44B-918E-10CBFA1D56FB}" type="slidenum">
              <a:rPr lang="en-US" smtClean="0"/>
              <a:t>24</a:t>
            </a:fld>
            <a:endParaRPr lang="en-US"/>
          </a:p>
        </p:txBody>
      </p:sp>
    </p:spTree>
    <p:extLst>
      <p:ext uri="{BB962C8B-B14F-4D97-AF65-F5344CB8AC3E}">
        <p14:creationId xmlns:p14="http://schemas.microsoft.com/office/powerpoint/2010/main" val="3645042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SMBP requires communication and follow-up to support patients, and it involves retrieving data from patients to inform clinical decisions. All of these activities takes staff time – especially if your SMBP program is based on face-to-face encounters for every touch point and you manage SMBP data manually. </a:t>
            </a:r>
          </a:p>
          <a:p>
            <a:endParaRPr lang="en-US"/>
          </a:p>
          <a:p>
            <a:r>
              <a:rPr lang="en-US"/>
              <a:t>Telehealth is an easier option to check in with a patient. Telehealth works well after a face-to-face visit to ensure a patient understands how to take their BP at home. Telehealth is also great for medication adjustment. </a:t>
            </a:r>
            <a:endParaRPr lang="en-US">
              <a:cs typeface="Calibri"/>
            </a:endParaRPr>
          </a:p>
          <a:p>
            <a:endParaRPr lang="en-US"/>
          </a:p>
          <a:p>
            <a:r>
              <a:rPr lang="en-US"/>
              <a:t>Using a smartphone app that communicates with the home blood pressure monitor makes data flow into a portal that your clinic can access, easy. Some sites even have these data flowing right into their population health management system or EHR. If blood pressure readings can be pushed to the portal, care team members can learn about a patient's measurements in real-time. You don’t have to wait for a follow up appointments. The data can be averaged prior to the patient’s appointment – rather than receiving a paper log and having to do math really fast. Bluetooth-enabled devices also mean BP measurements are recorded accurately and consistently, so clinicians can feel confident in the data. </a:t>
            </a:r>
          </a:p>
          <a:p>
            <a:endParaRPr lang="en-US"/>
          </a:p>
          <a:p>
            <a:r>
              <a:rPr lang="en-US"/>
              <a:t>For more information about how to leverage telehealth and technology so SMBP is practical and sustainable, check any of these resources for details.</a:t>
            </a:r>
            <a:endParaRPr lang="en-US">
              <a:cs typeface="Calibri"/>
            </a:endParaRPr>
          </a:p>
        </p:txBody>
      </p:sp>
      <p:sp>
        <p:nvSpPr>
          <p:cNvPr id="4" name="Slide Number Placeholder 3"/>
          <p:cNvSpPr>
            <a:spLocks noGrp="1"/>
          </p:cNvSpPr>
          <p:nvPr>
            <p:ph type="sldNum" sz="quarter" idx="5"/>
          </p:nvPr>
        </p:nvSpPr>
        <p:spPr/>
        <p:txBody>
          <a:bodyPr/>
          <a:lstStyle/>
          <a:p>
            <a:fld id="{F5C46209-2136-F44B-918E-10CBFA1D56FB}" type="slidenum">
              <a:rPr lang="en-US" smtClean="0"/>
              <a:t>25</a:t>
            </a:fld>
            <a:endParaRPr lang="en-US"/>
          </a:p>
        </p:txBody>
      </p:sp>
    </p:spTree>
    <p:extLst>
      <p:ext uri="{BB962C8B-B14F-4D97-AF65-F5344CB8AC3E}">
        <p14:creationId xmlns:p14="http://schemas.microsoft.com/office/powerpoint/2010/main" val="4128815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know hypertension management can require frequent encounters, especially when a patient’s blood pressure is not yet controlled. </a:t>
            </a:r>
          </a:p>
          <a:p>
            <a:endParaRPr lang="en-US"/>
          </a:p>
          <a:p>
            <a:r>
              <a:rPr lang="en-US" dirty="0"/>
              <a:t>SMBP helps mitigate several barriers to an office visit, like when patients don’t have reliable transportation or must take public transportation to reach the clinic. Or if patients work hours </a:t>
            </a:r>
            <a:r>
              <a:rPr lang="en-US"/>
              <a:t>that make it difficult to schedule a face-to-face appointment. Or when childcare becomes a barrier to visiting the clinic. Using SMBP along with telehealth can expand access to care substantially for many people. SMBP presents a real opportunity to make big dents in how we can help our patients manage their hypertension.</a:t>
            </a:r>
            <a:endParaRPr lang="en-US">
              <a:cs typeface="Calibri"/>
            </a:endParaRPr>
          </a:p>
        </p:txBody>
      </p:sp>
      <p:sp>
        <p:nvSpPr>
          <p:cNvPr id="4" name="Slide Number Placeholder 3"/>
          <p:cNvSpPr>
            <a:spLocks noGrp="1"/>
          </p:cNvSpPr>
          <p:nvPr>
            <p:ph type="sldNum" sz="quarter" idx="5"/>
          </p:nvPr>
        </p:nvSpPr>
        <p:spPr/>
        <p:txBody>
          <a:bodyPr/>
          <a:lstStyle/>
          <a:p>
            <a:fld id="{F5C46209-2136-F44B-918E-10CBFA1D56FB}" type="slidenum">
              <a:rPr lang="en-US" smtClean="0"/>
              <a:t>26</a:t>
            </a:fld>
            <a:endParaRPr lang="en-US"/>
          </a:p>
        </p:txBody>
      </p:sp>
    </p:spTree>
    <p:extLst>
      <p:ext uri="{BB962C8B-B14F-4D97-AF65-F5344CB8AC3E}">
        <p14:creationId xmlns:p14="http://schemas.microsoft.com/office/powerpoint/2010/main" val="3229933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set of slides focuses on improving blood pressure control and is intended for clinician audiences.</a:t>
            </a:r>
          </a:p>
        </p:txBody>
      </p:sp>
      <p:sp>
        <p:nvSpPr>
          <p:cNvPr id="4" name="Slide Number Placeholder 3"/>
          <p:cNvSpPr>
            <a:spLocks noGrp="1"/>
          </p:cNvSpPr>
          <p:nvPr>
            <p:ph type="sldNum" sz="quarter" idx="5"/>
          </p:nvPr>
        </p:nvSpPr>
        <p:spPr/>
        <p:txBody>
          <a:bodyPr/>
          <a:lstStyle/>
          <a:p>
            <a:fld id="{F5C46209-2136-F44B-918E-10CBFA1D56FB}" type="slidenum">
              <a:rPr lang="en-US" smtClean="0"/>
              <a:t>3</a:t>
            </a:fld>
            <a:endParaRPr lang="en-US"/>
          </a:p>
        </p:txBody>
      </p:sp>
    </p:spTree>
    <p:extLst>
      <p:ext uri="{BB962C8B-B14F-4D97-AF65-F5344CB8AC3E}">
        <p14:creationId xmlns:p14="http://schemas.microsoft.com/office/powerpoint/2010/main" val="289706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Healthy lifestyle behaviors are important for everyone's cardiovascular health, but for people with uncontrolled blood pressure over 140/90 mmHg, intensifying treatment with medication is indicated. </a:t>
            </a:r>
          </a:p>
          <a:p>
            <a:endParaRPr lang="en-US"/>
          </a:p>
          <a:p>
            <a:r>
              <a:rPr lang="en-US"/>
              <a:t>Unfortunately, therapeutic inertia – or a lack of treatment intensification when indicated – is not only common, it's a leading barrier to controlling blood pressure. One factor is the way training in the 1980s through 2010s taught clinicians to initiate treatment with a single medication class and then continue to increase the dosage to the maximum, before considering another class. This stepped approach  - using monotherapy - is no longer the gold standard in hypertension treatment. Not only is this approach less effective in controlling blood pressure than initiating treatment with lower doses of two medication classes, but higher doses of a single medication class may result in more side effects. When patients are started on monotherapy, they are also much more likely to stay uncontrolled years later. – We now know most people need two or more anti-hypertensive medications to achieve control. </a:t>
            </a:r>
            <a:endParaRPr lang="en-US">
              <a:ea typeface="Calibri"/>
              <a:cs typeface="Calibri"/>
            </a:endParaRPr>
          </a:p>
          <a:p>
            <a:endParaRPr lang="en-US"/>
          </a:p>
          <a:p>
            <a:r>
              <a:rPr lang="en-US"/>
              <a:t>Combination therapy leverages the therapeutic effect of each medication class because a medication initiated at half-standard dose will have 80% of the BP lowering effects of that same medication class at a standard dose. Adding a second class of medication has 3 times the BP lowering effect as up-titrating a single class of anti-hypertensive medication - and patients experience fewer side effects. </a:t>
            </a:r>
            <a:endParaRPr lang="en-US">
              <a:ea typeface="Calibri"/>
              <a:cs typeface="Calibri"/>
            </a:endParaRPr>
          </a:p>
          <a:p>
            <a:endParaRPr lang="en-US"/>
          </a:p>
          <a:p>
            <a:r>
              <a:rPr lang="en-US"/>
              <a:t>You may be concerned about adding pills to your patients’ regimen or question if combination therapy will be covered by your patients’ insurance. The good news is that combination therapy may not mean adding more pills to a patient’s regimen, because fixed-dose or single-pill combination therapy is widely available. It is now on most formularies. </a:t>
            </a:r>
          </a:p>
          <a:p>
            <a:endParaRPr lang="en-US"/>
          </a:p>
          <a:p>
            <a:r>
              <a:rPr lang="en-US"/>
              <a:t>To understand what combination therapies are covered by Medicaid and Medicaid Managed Care organizations in your state, take a look at the FDC Coverage resource hyperlinked here.</a:t>
            </a:r>
            <a:endParaRPr lang="en-US">
              <a:ea typeface="Calibri"/>
              <a:cs typeface="Calibri"/>
            </a:endParaRPr>
          </a:p>
        </p:txBody>
      </p:sp>
      <p:sp>
        <p:nvSpPr>
          <p:cNvPr id="4" name="Slide Number Placeholder 3"/>
          <p:cNvSpPr>
            <a:spLocks noGrp="1"/>
          </p:cNvSpPr>
          <p:nvPr>
            <p:ph type="sldNum" sz="quarter" idx="5"/>
          </p:nvPr>
        </p:nvSpPr>
        <p:spPr/>
        <p:txBody>
          <a:bodyPr/>
          <a:lstStyle/>
          <a:p>
            <a:fld id="{F5C46209-2136-F44B-918E-10CBFA1D56FB}" type="slidenum">
              <a:rPr lang="en-US" smtClean="0"/>
              <a:t>4</a:t>
            </a:fld>
            <a:endParaRPr lang="en-US"/>
          </a:p>
        </p:txBody>
      </p:sp>
    </p:spTree>
    <p:extLst>
      <p:ext uri="{BB962C8B-B14F-4D97-AF65-F5344CB8AC3E}">
        <p14:creationId xmlns:p14="http://schemas.microsoft.com/office/powerpoint/2010/main" val="1613032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Most people with hypertension want to adhere to their medications but they may not because of cost or the complexity of their medication regimens. Considering this, wouldn’t prescribing combination therapy with two or more medication classes negatively impact medication adherence? </a:t>
            </a:r>
          </a:p>
          <a:p>
            <a:endParaRPr lang="en-US"/>
          </a:p>
          <a:p>
            <a:r>
              <a:rPr lang="en-US"/>
              <a:t>Not necessarily! An effective solution is using fixed-dose combinations (FDCs), where two or more medications are combined into one pill. This means the patient still has one pill to treat their hypertension with the benefit of increased numbers of medication classes. </a:t>
            </a:r>
          </a:p>
          <a:p>
            <a:endParaRPr lang="en-US"/>
          </a:p>
          <a:p>
            <a:r>
              <a:rPr lang="en-US"/>
              <a:t>These FDCs are often available in generic forms or through discount programs and they are often available as first-tier or preferred on formularies. This means they are useful and effective in real-world primary care settings. If you haven’t already, update your treatment protocols today to include FDCs as first line medications.   </a:t>
            </a:r>
            <a:endParaRPr lang="en-US">
              <a:ea typeface="Calibri"/>
              <a:cs typeface="Calibri"/>
            </a:endParaRPr>
          </a:p>
        </p:txBody>
      </p:sp>
      <p:sp>
        <p:nvSpPr>
          <p:cNvPr id="4" name="Slide Number Placeholder 3"/>
          <p:cNvSpPr>
            <a:spLocks noGrp="1"/>
          </p:cNvSpPr>
          <p:nvPr>
            <p:ph type="sldNum" sz="quarter" idx="5"/>
          </p:nvPr>
        </p:nvSpPr>
        <p:spPr/>
        <p:txBody>
          <a:bodyPr/>
          <a:lstStyle/>
          <a:p>
            <a:fld id="{F5C46209-2136-F44B-918E-10CBFA1D56FB}" type="slidenum">
              <a:rPr lang="en-US" smtClean="0"/>
              <a:t>5</a:t>
            </a:fld>
            <a:endParaRPr lang="en-US"/>
          </a:p>
        </p:txBody>
      </p:sp>
    </p:spTree>
    <p:extLst>
      <p:ext uri="{BB962C8B-B14F-4D97-AF65-F5344CB8AC3E}">
        <p14:creationId xmlns:p14="http://schemas.microsoft.com/office/powerpoint/2010/main" val="1217947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According to the latest hypertension treatment guideline, African-American patients with hypertension who do not have heart failure or chronic kidney disease, benefit from a thiazide-type diuretic or a calcium channel blocker as part of their initial anti-hypertensive treatment. This is true for patients who also have diabetes.</a:t>
            </a:r>
          </a:p>
          <a:p>
            <a:endParaRPr lang="en-US"/>
          </a:p>
          <a:p>
            <a:r>
              <a:rPr lang="en-US"/>
              <a:t>Two or more anti-hypertensive medications (</a:t>
            </a:r>
            <a:r>
              <a:rPr lang="en-US" err="1"/>
              <a:t>ACEi</a:t>
            </a:r>
            <a:r>
              <a:rPr lang="en-US"/>
              <a:t> or ARB and CCB) are recommended to achieve a blood pressure target of &lt;130/80 mmHg in most adults, especially in African American adults with hypertension. Therefore, consider using a T/TLD or CCB as part of your prescribing protocols when initiating treatment with combination therapy or adding a class of medication to treat uncontrolled hypertension. This approach has been shown to be more effective for African Americans with hypertension and it works for all patients with hypertension. This standardized approach is practical and equitable for all patients.</a:t>
            </a:r>
            <a:endParaRPr lang="en-US">
              <a:cs typeface="Calibri"/>
            </a:endParaRPr>
          </a:p>
        </p:txBody>
      </p:sp>
      <p:sp>
        <p:nvSpPr>
          <p:cNvPr id="4" name="Slide Number Placeholder 3"/>
          <p:cNvSpPr>
            <a:spLocks noGrp="1"/>
          </p:cNvSpPr>
          <p:nvPr>
            <p:ph type="sldNum" sz="quarter" idx="5"/>
          </p:nvPr>
        </p:nvSpPr>
        <p:spPr/>
        <p:txBody>
          <a:bodyPr/>
          <a:lstStyle/>
          <a:p>
            <a:fld id="{F5C46209-2136-F44B-918E-10CBFA1D56FB}" type="slidenum">
              <a:rPr lang="en-US" smtClean="0"/>
              <a:t>6</a:t>
            </a:fld>
            <a:endParaRPr lang="en-US"/>
          </a:p>
        </p:txBody>
      </p:sp>
    </p:spTree>
    <p:extLst>
      <p:ext uri="{BB962C8B-B14F-4D97-AF65-F5344CB8AC3E}">
        <p14:creationId xmlns:p14="http://schemas.microsoft.com/office/powerpoint/2010/main" val="1859765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Often a single blood pressure measurement is used to diagnose and manage hypertension in busy clinics. However, repeated BP measurements have been shown to be more representative of a person’s true blood pressure. Using a single BP measurement or using improper technique can lead to inaccurate classification, overestimation of a patient’s true BP, unnecessary treatment, and misinterpretation of the true prevalence of hypertension. </a:t>
            </a:r>
          </a:p>
          <a:p>
            <a:endParaRPr lang="en-US"/>
          </a:p>
          <a:p>
            <a:r>
              <a:rPr lang="en-US"/>
              <a:t>There is no consensus for the number of measurements recommended at a single visit, but research has shown that when only the first reading was considered for diagnosis, rather than the mean or average of two or three additional readings, there was a 63% higher prevalence of hypertension. The mean of the 2</a:t>
            </a:r>
            <a:r>
              <a:rPr lang="en-US" baseline="30000"/>
              <a:t>nd</a:t>
            </a:r>
            <a:r>
              <a:rPr lang="en-US"/>
              <a:t> and 3</a:t>
            </a:r>
            <a:r>
              <a:rPr lang="en-US" baseline="30000"/>
              <a:t>rd</a:t>
            </a:r>
            <a:r>
              <a:rPr lang="en-US"/>
              <a:t> measurements was 3.6 mmHg lower for systolic BP and 2.4 lower for diastolic BP, on average, when compared to the initial BP reading. </a:t>
            </a:r>
          </a:p>
          <a:p>
            <a:endParaRPr lang="en-US"/>
          </a:p>
          <a:p>
            <a:r>
              <a:rPr lang="en-US"/>
              <a:t>Focusing on accurate technique and using evidence-based protocols (i.e., repeating BP measurements) can increase trust in BP data, reduce overtreatment, and reduce therapeutic inertia for patients who truly have uncontrolled blood pressure. It is also a “low hanging fruit” intervention to improve performance on BP control quality measures.</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F5C46209-2136-F44B-918E-10CBFA1D56FB}" type="slidenum">
              <a:rPr lang="en-US" smtClean="0"/>
              <a:t>7</a:t>
            </a:fld>
            <a:endParaRPr lang="en-US"/>
          </a:p>
        </p:txBody>
      </p:sp>
    </p:spTree>
    <p:extLst>
      <p:ext uri="{BB962C8B-B14F-4D97-AF65-F5344CB8AC3E}">
        <p14:creationId xmlns:p14="http://schemas.microsoft.com/office/powerpoint/2010/main" val="3003825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Hypertension is usually diagnosed and treated based on blood pressure readings obtained in the clinic setting. However, blood pressure may differ considerably when measured outside the clinic setting. </a:t>
            </a:r>
          </a:p>
          <a:p>
            <a:endParaRPr lang="en-US" dirty="0"/>
          </a:p>
          <a:p>
            <a:r>
              <a:rPr lang="en-US" dirty="0"/>
              <a:t>Over the past few decades, evidence has grown to show the average of several days worth of out-of-office blood pressure measurements provide a better gauge of BP than clinic-based readings. Self-measured blood pressure monitoring (SMBP), where a patient takes their own blood pressure morning and evening, ideally for seven days, but for at least 3 days, is the recommended practice. </a:t>
            </a:r>
          </a:p>
          <a:p>
            <a:endParaRPr lang="en-US" dirty="0"/>
          </a:p>
          <a:p>
            <a:r>
              <a:rPr lang="en-US" dirty="0"/>
              <a:t>Out-of-office measurements based on a pattern of readings over several days eliminates white coat effect and can identify masked hypertension. Out of office BP measurement also has a stronger association with cardiovascular disease outcomes than clinic blood pressure measurement.</a:t>
            </a:r>
            <a:endParaRPr lang="en-US" dirty="0">
              <a:cs typeface="Calibri"/>
            </a:endParaRPr>
          </a:p>
        </p:txBody>
      </p:sp>
      <p:sp>
        <p:nvSpPr>
          <p:cNvPr id="4" name="Slide Number Placeholder 3"/>
          <p:cNvSpPr>
            <a:spLocks noGrp="1"/>
          </p:cNvSpPr>
          <p:nvPr>
            <p:ph type="sldNum" sz="quarter" idx="5"/>
          </p:nvPr>
        </p:nvSpPr>
        <p:spPr/>
        <p:txBody>
          <a:bodyPr/>
          <a:lstStyle/>
          <a:p>
            <a:fld id="{F5C46209-2136-F44B-918E-10CBFA1D56FB}" type="slidenum">
              <a:rPr lang="en-US" smtClean="0"/>
              <a:t>8</a:t>
            </a:fld>
            <a:endParaRPr lang="en-US"/>
          </a:p>
        </p:txBody>
      </p:sp>
    </p:spTree>
    <p:extLst>
      <p:ext uri="{BB962C8B-B14F-4D97-AF65-F5344CB8AC3E}">
        <p14:creationId xmlns:p14="http://schemas.microsoft.com/office/powerpoint/2010/main" val="4033607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Hypertension (HTN) is endemic and an epidemic in the United States. Nearly half of all adults in the U.S. (45%) are diagnosed with HTN or take medication for HTN</a:t>
            </a:r>
            <a:r>
              <a:rPr lang="en-US" baseline="30000"/>
              <a:t>1,2</a:t>
            </a:r>
            <a:r>
              <a:rPr lang="en-US"/>
              <a:t>. Sustained, elevated blood pressure puts patients at risk for strokes, heart attacks, kidney failure, and death (</a:t>
            </a:r>
            <a:r>
              <a:rPr lang="en-US" baseline="30000"/>
              <a:t>3–5)</a:t>
            </a:r>
            <a:r>
              <a:rPr lang="en-US"/>
              <a:t>. In 2019 alone, high blood pressure contributed to over 1,300 deaths each day (</a:t>
            </a:r>
            <a:r>
              <a:rPr lang="en-US" baseline="30000"/>
              <a:t>6) </a:t>
            </a:r>
            <a:r>
              <a:rPr lang="en-US"/>
              <a:t>. Costs linked to high blood pressure equal about $131 billion each year in the United States (</a:t>
            </a:r>
            <a:r>
              <a:rPr lang="en-US" baseline="30000"/>
              <a:t>7)</a:t>
            </a:r>
            <a:r>
              <a:rPr lang="en-US"/>
              <a:t>. </a:t>
            </a:r>
          </a:p>
          <a:p>
            <a:endParaRPr lang="en-US"/>
          </a:p>
          <a:p>
            <a:r>
              <a:rPr lang="en-US"/>
              <a:t>Tackling this problem requires correct identification and control. Of the 75 million Americans with this condition, approximately 11 million don’t know they have it, so they are not receiving treatment (</a:t>
            </a:r>
            <a:r>
              <a:rPr lang="en-US" baseline="30000"/>
              <a:t>8)</a:t>
            </a:r>
            <a:r>
              <a:rPr lang="en-US"/>
              <a:t>. In health centers, hypertension is the most prevalent chronic condition. Close to 5 million patients (nearly one quarter of all adult health center patients) are diagnosed with high blood pressure, yet 37% of them don’t have it under control.</a:t>
            </a:r>
            <a:endParaRPr lang="en-US">
              <a:cs typeface="Calibri"/>
            </a:endParaRPr>
          </a:p>
          <a:p>
            <a:endParaRPr lang="en-US"/>
          </a:p>
          <a:p>
            <a:r>
              <a:rPr lang="en-US"/>
              <a:t>How can we make a difference in addressing the hypertension epidemic? By treating hypertension with the same urgency as an infectious disease. </a:t>
            </a:r>
          </a:p>
          <a:p>
            <a:endParaRPr lang="en-US"/>
          </a:p>
          <a:p>
            <a:r>
              <a:rPr lang="en-US"/>
              <a:t>Practical ways to do this include fortifying your hypertension treatment protocol and using team-based care. </a:t>
            </a:r>
          </a:p>
          <a:p>
            <a:endParaRPr lang="en-US"/>
          </a:p>
          <a:p>
            <a:r>
              <a:rPr lang="en-US"/>
              <a:t>I want to highlight how one health center did this. Miami Beach Community Health Center used a three-pillar approach: (1) they strengthened their hypertension treatment protocol to ensure repeat BP measurements occurred with any patient who had a reading over 140/90 mmHg, (2) they considered treatment intensification at every visit, regardless of the reason, and (3) they established a tiered follow-up visit protocol depending on how elevated the patients BP is. For example, they follow-up every 2-3 days with those who have the highest BPs, every week for patients whose BP are over 160/100 mmHg, and every 2 weeks for patients whose BP range is over 140/90 but under 160/100 mmHg. They combined their fortified protocol with telemedicine visits, and use their population health team to build relationships with patients through proactive scheduling, outreach, and medication adherence conversations. They also arrange transportation, if necessary. The results? They maintained 80% BP control through the pandemic. </a:t>
            </a:r>
            <a:endParaRPr lang="en-US">
              <a:cs typeface="Calibri"/>
            </a:endParaRPr>
          </a:p>
          <a:p>
            <a:endParaRPr lang="en-US"/>
          </a:p>
          <a:p>
            <a:r>
              <a:rPr lang="en-US"/>
              <a:t>References </a:t>
            </a:r>
          </a:p>
          <a:p>
            <a:pPr marL="228600" indent="-228600">
              <a:buAutoNum type="arabicPeriod"/>
            </a:pPr>
            <a:r>
              <a:rPr lang="en-US"/>
              <a:t>Centers for Disease Control and Prevention. Hypertension Prevalence in the U.S. | Million Hearts®. Centers for Disease Control and Prevention. Published February 5, 2020. Accessed December 4, 2020. https://millionhearts.hhs.gov/data-reports/hypertension-prevalence.html </a:t>
            </a:r>
          </a:p>
          <a:p>
            <a:pPr marL="228600" indent="-228600">
              <a:buAutoNum type="arabicPeriod"/>
            </a:pPr>
            <a:r>
              <a:rPr lang="en-US"/>
              <a:t>American Heart Association and American Medical Association. </a:t>
            </a:r>
            <a:r>
              <a:rPr lang="en-US" err="1"/>
              <a:t>Target:BP</a:t>
            </a:r>
            <a:r>
              <a:rPr lang="en-US"/>
              <a:t>. Published 2020. Accessed November 4, 2020. https://targetbp.org/ </a:t>
            </a:r>
          </a:p>
          <a:p>
            <a:pPr marL="228600" indent="-228600">
              <a:buAutoNum type="arabicPeriod"/>
            </a:pPr>
            <a:r>
              <a:rPr lang="en-US"/>
              <a:t>Carey RM, Calhoun DA, </a:t>
            </a:r>
            <a:r>
              <a:rPr lang="en-US" err="1"/>
              <a:t>Bakris</a:t>
            </a:r>
            <a:r>
              <a:rPr lang="en-US"/>
              <a:t> GL, et al. Resistant Hypertension: Detection, Evaluation, and Management: A Scientific Statement From the American Heart Association. Hypertension. 2018;72(5):e53-e90. doi:10.1161/HYP.0000000000000084. </a:t>
            </a:r>
          </a:p>
          <a:p>
            <a:pPr marL="228600" indent="-228600">
              <a:buAutoNum type="arabicPeriod"/>
            </a:pPr>
            <a:r>
              <a:rPr lang="en-US"/>
              <a:t>Kochanek KD, Murphy SL, Xu J, Arias E. National Vital Statistics Reports. Deaths: Final Data for 2017. National Vital Statistics Reports. 2019;68(9):77. </a:t>
            </a:r>
          </a:p>
          <a:p>
            <a:pPr marL="228600" indent="-228600">
              <a:buAutoNum type="arabicPeriod"/>
            </a:pPr>
            <a:r>
              <a:rPr lang="en-US"/>
              <a:t>Whelton Paul K., Carey Robert M., Aronow Wilbert S., et al. 2017 ACC/AHA/AAPA/ABC/ACPM/AGS/</a:t>
            </a:r>
            <a:r>
              <a:rPr lang="en-US" err="1"/>
              <a:t>APhA</a:t>
            </a:r>
            <a:r>
              <a:rPr lang="en-US"/>
              <a:t>/ASH/ASPC/NMA/PCNA Guideline for the Prevention, Detection, Evaluation, and Management of High Blood Pressure in Adults: A Report of the American College of Cardiology/American Heart Association Task Force on Clinical Practice Guidelines. Hypertension. 2018;71(6):e13-e115. doi:10.1161/HYP.0000000000000065. </a:t>
            </a:r>
          </a:p>
          <a:p>
            <a:pPr marL="228600" indent="-228600">
              <a:buAutoNum type="arabicPeriod"/>
            </a:pPr>
            <a:r>
              <a:rPr lang="en-US"/>
              <a:t>Centers for Disease Control and Prevention. High Blood Pressure/Learn About High Blood Pressure/Hypertension Statistics and Maps/Facts About Hypertension. Centers for Disease Control and Prevention. Published September 8, 2020. Accessed November 4, 2020. https://www.cdc.gov/bloodpressure/facts.htm </a:t>
            </a:r>
          </a:p>
          <a:p>
            <a:pPr marL="228600" indent="-228600">
              <a:buAutoNum type="arabicPeriod"/>
            </a:pPr>
            <a:r>
              <a:rPr lang="en-US"/>
              <a:t>Kirkland EB, </a:t>
            </a:r>
            <a:r>
              <a:rPr lang="en-US" err="1"/>
              <a:t>Heincelman</a:t>
            </a:r>
            <a:r>
              <a:rPr lang="en-US"/>
              <a:t> M, Bishu KG, et al. Trends in Healthcare Expenditures Among US Adults With Hypertension: National Estimates, 2003-2014. J Am Heart Assoc. 2018;7(11). doi:10.1161/JAHA.118.008731. </a:t>
            </a:r>
          </a:p>
          <a:p>
            <a:pPr marL="228600" indent="-228600">
              <a:buAutoNum type="arabicPeriod"/>
            </a:pPr>
            <a:r>
              <a:rPr lang="en-US"/>
              <a:t>Centers for Disease Control and Prevention. Million Hearts® Undiagnosed Hypertension. Centers for Disease Control and Prevention. Published November 8, 2019. Accessed December 4, 2020. https://millionhearts.hhs.gov/tools-protocols/undiagnosed-hypertension.html</a:t>
            </a:r>
          </a:p>
        </p:txBody>
      </p:sp>
      <p:sp>
        <p:nvSpPr>
          <p:cNvPr id="4" name="Slide Number Placeholder 3"/>
          <p:cNvSpPr>
            <a:spLocks noGrp="1"/>
          </p:cNvSpPr>
          <p:nvPr>
            <p:ph type="sldNum" sz="quarter" idx="5"/>
          </p:nvPr>
        </p:nvSpPr>
        <p:spPr/>
        <p:txBody>
          <a:bodyPr/>
          <a:lstStyle/>
          <a:p>
            <a:fld id="{F5C46209-2136-F44B-918E-10CBFA1D56FB}" type="slidenum">
              <a:rPr lang="en-US" smtClean="0"/>
              <a:t>9</a:t>
            </a:fld>
            <a:endParaRPr lang="en-US"/>
          </a:p>
        </p:txBody>
      </p:sp>
    </p:spTree>
    <p:extLst>
      <p:ext uri="{BB962C8B-B14F-4D97-AF65-F5344CB8AC3E}">
        <p14:creationId xmlns:p14="http://schemas.microsoft.com/office/powerpoint/2010/main" val="137308691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5D13901A-6515-B040-8F97-D98FE9DFB5BB}"/>
              </a:ext>
            </a:extLst>
          </p:cNvPr>
          <p:cNvSpPr/>
          <p:nvPr userDrawn="1"/>
        </p:nvSpPr>
        <p:spPr>
          <a:xfrm>
            <a:off x="0" y="-28152"/>
            <a:ext cx="12198285" cy="6934199"/>
          </a:xfrm>
          <a:prstGeom prst="rect">
            <a:avLst/>
          </a:prstGeom>
          <a:gradFill>
            <a:gsLst>
              <a:gs pos="24000">
                <a:schemeClr val="bg2"/>
              </a:gs>
              <a:gs pos="85000">
                <a:srgbClr val="E7E7E7"/>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FC0DD397-09A6-8E43-A16A-F1928D816619}"/>
              </a:ext>
            </a:extLst>
          </p:cNvPr>
          <p:cNvGrpSpPr/>
          <p:nvPr userDrawn="1"/>
        </p:nvGrpSpPr>
        <p:grpSpPr>
          <a:xfrm>
            <a:off x="5802678" y="-68530"/>
            <a:ext cx="6836409" cy="7014955"/>
            <a:chOff x="5802678" y="-68530"/>
            <a:chExt cx="6836409" cy="7014955"/>
          </a:xfrm>
        </p:grpSpPr>
        <p:grpSp>
          <p:nvGrpSpPr>
            <p:cNvPr id="5" name="Group 4">
              <a:extLst>
                <a:ext uri="{FF2B5EF4-FFF2-40B4-BE49-F238E27FC236}">
                  <a16:creationId xmlns:a16="http://schemas.microsoft.com/office/drawing/2014/main" id="{39D05B8A-D5D5-1446-A57B-F83462FD51E8}"/>
                </a:ext>
              </a:extLst>
            </p:cNvPr>
            <p:cNvGrpSpPr/>
            <p:nvPr userDrawn="1"/>
          </p:nvGrpSpPr>
          <p:grpSpPr>
            <a:xfrm>
              <a:off x="5802678" y="-68530"/>
              <a:ext cx="6836409" cy="7002730"/>
              <a:chOff x="5802678" y="-68530"/>
              <a:chExt cx="6836409" cy="7002730"/>
            </a:xfrm>
            <a:effectLst>
              <a:outerShdw blurRad="211359" dist="37660" dir="13500000" algn="br" rotWithShape="0">
                <a:schemeClr val="tx2">
                  <a:alpha val="41665"/>
                </a:schemeClr>
              </a:outerShdw>
            </a:effectLst>
          </p:grpSpPr>
          <p:sp>
            <p:nvSpPr>
              <p:cNvPr id="83" name="Hexagon 82">
                <a:extLst>
                  <a:ext uri="{FF2B5EF4-FFF2-40B4-BE49-F238E27FC236}">
                    <a16:creationId xmlns:a16="http://schemas.microsoft.com/office/drawing/2014/main" id="{2D6325AF-B18A-2544-8F01-293BC411470A}"/>
                  </a:ext>
                </a:extLst>
              </p:cNvPr>
              <p:cNvSpPr/>
              <p:nvPr userDrawn="1"/>
            </p:nvSpPr>
            <p:spPr>
              <a:xfrm>
                <a:off x="7936101" y="1124281"/>
                <a:ext cx="2541702" cy="2225385"/>
              </a:xfrm>
              <a:prstGeom prst="hexagon">
                <a:avLst/>
              </a:prstGeom>
              <a:solidFill>
                <a:schemeClr val="accent1">
                  <a:alpha val="8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Hexagon 90">
                <a:extLst>
                  <a:ext uri="{FF2B5EF4-FFF2-40B4-BE49-F238E27FC236}">
                    <a16:creationId xmlns:a16="http://schemas.microsoft.com/office/drawing/2014/main" id="{1C7DE2C9-3769-9944-835B-A0220118F0DB}"/>
                  </a:ext>
                </a:extLst>
              </p:cNvPr>
              <p:cNvSpPr/>
              <p:nvPr userDrawn="1"/>
            </p:nvSpPr>
            <p:spPr>
              <a:xfrm>
                <a:off x="7944524" y="3494199"/>
                <a:ext cx="2565469" cy="2211881"/>
              </a:xfrm>
              <a:prstGeom prst="hexagon">
                <a:avLst>
                  <a:gd name="adj" fmla="val 25000"/>
                  <a:gd name="vf" fmla="val 115470"/>
                </a:avLst>
              </a:prstGeom>
              <a:solidFill>
                <a:schemeClr val="accent1">
                  <a:alpha val="89574"/>
                </a:schemeClr>
              </a:solidFill>
              <a:ln>
                <a:solidFill>
                  <a:schemeClr val="bg2"/>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2" name="Hexagon 91">
                <a:extLst>
                  <a:ext uri="{FF2B5EF4-FFF2-40B4-BE49-F238E27FC236}">
                    <a16:creationId xmlns:a16="http://schemas.microsoft.com/office/drawing/2014/main" id="{6D699E99-2F1D-C748-8B32-84C2D44D7EAD}"/>
                  </a:ext>
                </a:extLst>
              </p:cNvPr>
              <p:cNvSpPr/>
              <p:nvPr userDrawn="1"/>
            </p:nvSpPr>
            <p:spPr>
              <a:xfrm>
                <a:off x="10085502" y="2291960"/>
                <a:ext cx="2541702" cy="2225385"/>
              </a:xfrm>
              <a:prstGeom prst="hexagon">
                <a:avLst/>
              </a:prstGeom>
              <a:solidFill>
                <a:schemeClr val="accent1">
                  <a:alpha val="64045"/>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a:extLst>
                  <a:ext uri="{FF2B5EF4-FFF2-40B4-BE49-F238E27FC236}">
                    <a16:creationId xmlns:a16="http://schemas.microsoft.com/office/drawing/2014/main" id="{AFF0BABA-B2C0-D641-8F39-0AA27F69E063}"/>
                  </a:ext>
                </a:extLst>
              </p:cNvPr>
              <p:cNvSpPr/>
              <p:nvPr userDrawn="1"/>
            </p:nvSpPr>
            <p:spPr>
              <a:xfrm>
                <a:off x="10073618" y="-68530"/>
                <a:ext cx="2565469" cy="2211881"/>
              </a:xfrm>
              <a:prstGeom prst="hexagon">
                <a:avLst>
                  <a:gd name="adj" fmla="val 25000"/>
                  <a:gd name="vf" fmla="val 115470"/>
                </a:avLst>
              </a:prstGeom>
              <a:solidFill>
                <a:schemeClr val="accent1"/>
              </a:solidFill>
              <a:ln>
                <a:solidFill>
                  <a:schemeClr val="bg1"/>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6" name="Hexagon 95">
                <a:extLst>
                  <a:ext uri="{FF2B5EF4-FFF2-40B4-BE49-F238E27FC236}">
                    <a16:creationId xmlns:a16="http://schemas.microsoft.com/office/drawing/2014/main" id="{1F662E87-9BCD-3A49-8A78-2855E43E5FA9}"/>
                  </a:ext>
                </a:extLst>
              </p:cNvPr>
              <p:cNvSpPr/>
              <p:nvPr userDrawn="1"/>
            </p:nvSpPr>
            <p:spPr>
              <a:xfrm>
                <a:off x="5802678" y="2299119"/>
                <a:ext cx="2565469" cy="2211881"/>
              </a:xfrm>
              <a:prstGeom prst="hexagon">
                <a:avLst>
                  <a:gd name="adj" fmla="val 25000"/>
                  <a:gd name="vf" fmla="val 115470"/>
                </a:avLst>
              </a:prstGeom>
              <a:solidFill>
                <a:schemeClr val="accent1">
                  <a:alpha val="57821"/>
                </a:schemeClr>
              </a:solidFill>
              <a:ln>
                <a:solidFill>
                  <a:schemeClr val="bg1"/>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7" name="Hexagon 96">
                <a:extLst>
                  <a:ext uri="{FF2B5EF4-FFF2-40B4-BE49-F238E27FC236}">
                    <a16:creationId xmlns:a16="http://schemas.microsoft.com/office/drawing/2014/main" id="{4791BC17-7FE0-B440-AF46-7D3C8E7BF7C4}"/>
                  </a:ext>
                </a:extLst>
              </p:cNvPr>
              <p:cNvSpPr/>
              <p:nvPr userDrawn="1"/>
            </p:nvSpPr>
            <p:spPr>
              <a:xfrm>
                <a:off x="5834417" y="4648684"/>
                <a:ext cx="2541702" cy="2225385"/>
              </a:xfrm>
              <a:prstGeom prst="hexagon">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Hexagon 98">
                <a:extLst>
                  <a:ext uri="{FF2B5EF4-FFF2-40B4-BE49-F238E27FC236}">
                    <a16:creationId xmlns:a16="http://schemas.microsoft.com/office/drawing/2014/main" id="{BE5AC73B-0D4E-8342-8545-FC74D94C6E73}"/>
                  </a:ext>
                </a:extLst>
              </p:cNvPr>
              <p:cNvSpPr/>
              <p:nvPr userDrawn="1"/>
            </p:nvSpPr>
            <p:spPr>
              <a:xfrm>
                <a:off x="10069146" y="4665954"/>
                <a:ext cx="2541702" cy="2225385"/>
              </a:xfrm>
              <a:prstGeom prst="hexagon">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Hexagon 105">
                <a:extLst>
                  <a:ext uri="{FF2B5EF4-FFF2-40B4-BE49-F238E27FC236}">
                    <a16:creationId xmlns:a16="http://schemas.microsoft.com/office/drawing/2014/main" id="{65708382-24B9-ED4F-A55E-566F475A6E32}"/>
                  </a:ext>
                </a:extLst>
              </p:cNvPr>
              <p:cNvSpPr/>
              <p:nvPr userDrawn="1"/>
            </p:nvSpPr>
            <p:spPr>
              <a:xfrm>
                <a:off x="7944524" y="5828260"/>
                <a:ext cx="2565469" cy="1105940"/>
              </a:xfrm>
              <a:custGeom>
                <a:avLst/>
                <a:gdLst>
                  <a:gd name="connsiteX0" fmla="*/ 0 w 3059162"/>
                  <a:gd name="connsiteY0" fmla="*/ 1318765 h 2637530"/>
                  <a:gd name="connsiteX1" fmla="*/ 659383 w 3059162"/>
                  <a:gd name="connsiteY1" fmla="*/ 1 h 2637530"/>
                  <a:gd name="connsiteX2" fmla="*/ 2399780 w 3059162"/>
                  <a:gd name="connsiteY2" fmla="*/ 1 h 2637530"/>
                  <a:gd name="connsiteX3" fmla="*/ 3059162 w 3059162"/>
                  <a:gd name="connsiteY3" fmla="*/ 1318765 h 2637530"/>
                  <a:gd name="connsiteX4" fmla="*/ 2399780 w 3059162"/>
                  <a:gd name="connsiteY4" fmla="*/ 2637529 h 2637530"/>
                  <a:gd name="connsiteX5" fmla="*/ 659383 w 3059162"/>
                  <a:gd name="connsiteY5" fmla="*/ 2637529 h 2637530"/>
                  <a:gd name="connsiteX6" fmla="*/ 0 w 3059162"/>
                  <a:gd name="connsiteY6" fmla="*/ 1318765 h 2637530"/>
                  <a:gd name="connsiteX0" fmla="*/ 0 w 3059162"/>
                  <a:gd name="connsiteY0" fmla="*/ 1318764 h 2637528"/>
                  <a:gd name="connsiteX1" fmla="*/ 659383 w 3059162"/>
                  <a:gd name="connsiteY1" fmla="*/ 0 h 2637528"/>
                  <a:gd name="connsiteX2" fmla="*/ 2399780 w 3059162"/>
                  <a:gd name="connsiteY2" fmla="*/ 0 h 2637528"/>
                  <a:gd name="connsiteX3" fmla="*/ 3059162 w 3059162"/>
                  <a:gd name="connsiteY3" fmla="*/ 1318764 h 2637528"/>
                  <a:gd name="connsiteX4" fmla="*/ 659383 w 3059162"/>
                  <a:gd name="connsiteY4" fmla="*/ 2637528 h 2637528"/>
                  <a:gd name="connsiteX5" fmla="*/ 0 w 3059162"/>
                  <a:gd name="connsiteY5" fmla="*/ 1318764 h 2637528"/>
                  <a:gd name="connsiteX0" fmla="*/ 0 w 3059162"/>
                  <a:gd name="connsiteY0" fmla="*/ 1318764 h 1318764"/>
                  <a:gd name="connsiteX1" fmla="*/ 659383 w 3059162"/>
                  <a:gd name="connsiteY1" fmla="*/ 0 h 1318764"/>
                  <a:gd name="connsiteX2" fmla="*/ 2399780 w 3059162"/>
                  <a:gd name="connsiteY2" fmla="*/ 0 h 1318764"/>
                  <a:gd name="connsiteX3" fmla="*/ 3059162 w 3059162"/>
                  <a:gd name="connsiteY3" fmla="*/ 1318764 h 1318764"/>
                  <a:gd name="connsiteX4" fmla="*/ 0 w 3059162"/>
                  <a:gd name="connsiteY4" fmla="*/ 1318764 h 1318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162" h="1318764">
                    <a:moveTo>
                      <a:pt x="0" y="1318764"/>
                    </a:moveTo>
                    <a:lnTo>
                      <a:pt x="659383" y="0"/>
                    </a:lnTo>
                    <a:lnTo>
                      <a:pt x="2399780" y="0"/>
                    </a:lnTo>
                    <a:lnTo>
                      <a:pt x="3059162" y="1318764"/>
                    </a:lnTo>
                    <a:lnTo>
                      <a:pt x="0" y="1318764"/>
                    </a:lnTo>
                    <a:close/>
                  </a:path>
                </a:pathLst>
              </a:custGeom>
              <a:solidFill>
                <a:schemeClr val="accent1">
                  <a:alpha val="81000"/>
                </a:schemeClr>
              </a:solidFill>
              <a:ln>
                <a:solidFill>
                  <a:schemeClr val="bg1"/>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grpSp>
        <p:grpSp>
          <p:nvGrpSpPr>
            <p:cNvPr id="3" name="Group 2">
              <a:extLst>
                <a:ext uri="{FF2B5EF4-FFF2-40B4-BE49-F238E27FC236}">
                  <a16:creationId xmlns:a16="http://schemas.microsoft.com/office/drawing/2014/main" id="{8387D78A-EF9A-FF48-B5E7-B1C6E66324F8}"/>
                </a:ext>
              </a:extLst>
            </p:cNvPr>
            <p:cNvGrpSpPr/>
            <p:nvPr userDrawn="1"/>
          </p:nvGrpSpPr>
          <p:grpSpPr>
            <a:xfrm>
              <a:off x="6291698" y="209293"/>
              <a:ext cx="5984034" cy="6737132"/>
              <a:chOff x="6291698" y="209293"/>
              <a:chExt cx="5984034" cy="6737132"/>
            </a:xfrm>
          </p:grpSpPr>
          <p:pic>
            <p:nvPicPr>
              <p:cNvPr id="24" name="Picture 23">
                <a:extLst>
                  <a:ext uri="{FF2B5EF4-FFF2-40B4-BE49-F238E27FC236}">
                    <a16:creationId xmlns:a16="http://schemas.microsoft.com/office/drawing/2014/main" id="{D1DE6FFE-B23C-A045-B99C-C855A97F93B4}"/>
                  </a:ext>
                </a:extLst>
              </p:cNvPr>
              <p:cNvPicPr>
                <a:picLocks/>
              </p:cNvPicPr>
              <p:nvPr userDrawn="1"/>
            </p:nvPicPr>
            <p:blipFill>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a:off x="8384176" y="3847611"/>
                <a:ext cx="1594169" cy="1594169"/>
              </a:xfrm>
              <a:prstGeom prst="rect">
                <a:avLst/>
              </a:prstGeom>
            </p:spPr>
          </p:pic>
          <p:pic>
            <p:nvPicPr>
              <p:cNvPr id="25" name="Picture 24">
                <a:extLst>
                  <a:ext uri="{FF2B5EF4-FFF2-40B4-BE49-F238E27FC236}">
                    <a16:creationId xmlns:a16="http://schemas.microsoft.com/office/drawing/2014/main" id="{AF353BAD-97CC-5C48-9AD1-0CE53A17BFE2}"/>
                  </a:ext>
                </a:extLst>
              </p:cNvPr>
              <p:cNvPicPr>
                <a:picLocks noChangeAspect="1"/>
              </p:cNvPicPr>
              <p:nvPr userDrawn="1"/>
            </p:nvPicPr>
            <p:blipFill>
              <a:blip r:embed="rId3" cstate="screen">
                <a:duotone>
                  <a:prstClr val="black"/>
                  <a:schemeClr val="accent1">
                    <a:tint val="45000"/>
                    <a:satMod val="400000"/>
                  </a:schemeClr>
                </a:duotone>
                <a:alphaModFix amt="55000"/>
                <a:extLst>
                  <a:ext uri="{28A0092B-C50C-407E-A947-70E740481C1C}">
                    <a14:useLocalDpi xmlns:a14="http://schemas.microsoft.com/office/drawing/2010/main"/>
                  </a:ext>
                </a:extLst>
              </a:blip>
              <a:srcRect/>
              <a:stretch/>
            </p:blipFill>
            <p:spPr>
              <a:xfrm>
                <a:off x="10573050" y="2576535"/>
                <a:ext cx="1656234" cy="1656234"/>
              </a:xfrm>
              <a:prstGeom prst="rect">
                <a:avLst/>
              </a:prstGeom>
            </p:spPr>
          </p:pic>
          <p:pic>
            <p:nvPicPr>
              <p:cNvPr id="27" name="Picture 26">
                <a:extLst>
                  <a:ext uri="{FF2B5EF4-FFF2-40B4-BE49-F238E27FC236}">
                    <a16:creationId xmlns:a16="http://schemas.microsoft.com/office/drawing/2014/main" id="{50563D84-4680-794B-808F-8B5C7A7F4510}"/>
                  </a:ext>
                </a:extLst>
              </p:cNvPr>
              <p:cNvPicPr>
                <a:picLocks noChangeAspect="1"/>
              </p:cNvPicPr>
              <p:nvPr userDrawn="1"/>
            </p:nvPicPr>
            <p:blipFill>
              <a:blip r:embed="rId4" cstate="screen">
                <a:duotone>
                  <a:prstClr val="black"/>
                  <a:schemeClr val="accent1">
                    <a:tint val="45000"/>
                    <a:satMod val="400000"/>
                  </a:schemeClr>
                </a:duotone>
                <a:alphaModFix amt="46000"/>
                <a:extLst>
                  <a:ext uri="{28A0092B-C50C-407E-A947-70E740481C1C}">
                    <a14:useLocalDpi xmlns:a14="http://schemas.microsoft.com/office/drawing/2010/main"/>
                  </a:ext>
                </a:extLst>
              </a:blip>
              <a:srcRect/>
              <a:stretch/>
            </p:blipFill>
            <p:spPr>
              <a:xfrm>
                <a:off x="10619498" y="209293"/>
                <a:ext cx="1656234" cy="1656234"/>
              </a:xfrm>
              <a:prstGeom prst="rect">
                <a:avLst/>
              </a:prstGeom>
            </p:spPr>
          </p:pic>
          <p:pic>
            <p:nvPicPr>
              <p:cNvPr id="28" name="Picture 27">
                <a:extLst>
                  <a:ext uri="{FF2B5EF4-FFF2-40B4-BE49-F238E27FC236}">
                    <a16:creationId xmlns:a16="http://schemas.microsoft.com/office/drawing/2014/main" id="{1C3D6703-7124-804B-B498-6AFDC1CD11CB}"/>
                  </a:ext>
                </a:extLst>
              </p:cNvPr>
              <p:cNvPicPr>
                <a:picLocks noChangeAspect="1"/>
              </p:cNvPicPr>
              <p:nvPr userDrawn="1"/>
            </p:nvPicPr>
            <p:blipFill>
              <a:blip r:embed="rId5" cstate="screen">
                <a:duotone>
                  <a:prstClr val="black"/>
                  <a:schemeClr val="accent1">
                    <a:tint val="45000"/>
                    <a:satMod val="400000"/>
                  </a:schemeClr>
                </a:duotone>
                <a:alphaModFix amt="52000"/>
                <a:extLst>
                  <a:ext uri="{28A0092B-C50C-407E-A947-70E740481C1C}">
                    <a14:useLocalDpi xmlns:a14="http://schemas.microsoft.com/office/drawing/2010/main"/>
                  </a:ext>
                </a:extLst>
              </a:blip>
              <a:srcRect/>
              <a:stretch/>
            </p:blipFill>
            <p:spPr>
              <a:xfrm>
                <a:off x="8358421" y="1420060"/>
                <a:ext cx="1656234" cy="1656234"/>
              </a:xfrm>
              <a:prstGeom prst="rect">
                <a:avLst/>
              </a:prstGeom>
            </p:spPr>
          </p:pic>
          <p:pic>
            <p:nvPicPr>
              <p:cNvPr id="29" name="Picture 28">
                <a:extLst>
                  <a:ext uri="{FF2B5EF4-FFF2-40B4-BE49-F238E27FC236}">
                    <a16:creationId xmlns:a16="http://schemas.microsoft.com/office/drawing/2014/main" id="{FDED516B-2853-9440-B997-C9C15276F193}"/>
                  </a:ext>
                </a:extLst>
              </p:cNvPr>
              <p:cNvPicPr>
                <a:picLocks/>
              </p:cNvPicPr>
              <p:nvPr userDrawn="1"/>
            </p:nvPicPr>
            <p:blipFill>
              <a:blip r:embed="rId6" cstate="screen">
                <a:duotone>
                  <a:prstClr val="black"/>
                  <a:schemeClr val="accent1">
                    <a:tint val="45000"/>
                    <a:satMod val="400000"/>
                  </a:schemeClr>
                </a:duotone>
                <a:alphaModFix amt="55000"/>
                <a:extLst>
                  <a:ext uri="{28A0092B-C50C-407E-A947-70E740481C1C}">
                    <a14:useLocalDpi xmlns:a14="http://schemas.microsoft.com/office/drawing/2010/main"/>
                  </a:ext>
                </a:extLst>
              </a:blip>
              <a:srcRect/>
              <a:stretch/>
            </p:blipFill>
            <p:spPr>
              <a:xfrm>
                <a:off x="10551945" y="5013462"/>
                <a:ext cx="1656234" cy="1656234"/>
              </a:xfrm>
              <a:prstGeom prst="rect">
                <a:avLst/>
              </a:prstGeom>
            </p:spPr>
          </p:pic>
          <p:pic>
            <p:nvPicPr>
              <p:cNvPr id="30" name="Picture 29">
                <a:extLst>
                  <a:ext uri="{FF2B5EF4-FFF2-40B4-BE49-F238E27FC236}">
                    <a16:creationId xmlns:a16="http://schemas.microsoft.com/office/drawing/2014/main" id="{4FBD4345-74F9-5B4B-8F1C-D8C584AC7C86}"/>
                  </a:ext>
                </a:extLst>
              </p:cNvPr>
              <p:cNvPicPr>
                <a:picLocks noChangeAspect="1"/>
              </p:cNvPicPr>
              <p:nvPr userDrawn="1"/>
            </p:nvPicPr>
            <p:blipFill>
              <a:blip r:embed="rId7" cstate="screen">
                <a:duotone>
                  <a:prstClr val="black"/>
                  <a:schemeClr val="accent1">
                    <a:tint val="45000"/>
                    <a:satMod val="400000"/>
                  </a:schemeClr>
                </a:duotone>
                <a:alphaModFix amt="52000"/>
                <a:extLst>
                  <a:ext uri="{28A0092B-C50C-407E-A947-70E740481C1C}">
                    <a14:useLocalDpi xmlns:a14="http://schemas.microsoft.com/office/drawing/2010/main"/>
                  </a:ext>
                </a:extLst>
              </a:blip>
              <a:srcRect/>
              <a:stretch/>
            </p:blipFill>
            <p:spPr>
              <a:xfrm>
                <a:off x="6295105" y="4939053"/>
                <a:ext cx="1656234" cy="1656234"/>
              </a:xfrm>
              <a:prstGeom prst="rect">
                <a:avLst/>
              </a:prstGeom>
            </p:spPr>
          </p:pic>
          <p:pic>
            <p:nvPicPr>
              <p:cNvPr id="31" name="Picture 30">
                <a:extLst>
                  <a:ext uri="{FF2B5EF4-FFF2-40B4-BE49-F238E27FC236}">
                    <a16:creationId xmlns:a16="http://schemas.microsoft.com/office/drawing/2014/main" id="{9E735188-E300-A94B-9FB4-F2BB8987B145}"/>
                  </a:ext>
                </a:extLst>
              </p:cNvPr>
              <p:cNvPicPr>
                <a:picLocks/>
              </p:cNvPicPr>
              <p:nvPr userDrawn="1"/>
            </p:nvPicPr>
            <p:blipFill>
              <a:blip r:embed="rId6" cstate="screen">
                <a:duotone>
                  <a:prstClr val="black"/>
                  <a:schemeClr val="accent1">
                    <a:tint val="45000"/>
                    <a:satMod val="400000"/>
                  </a:schemeClr>
                </a:duotone>
                <a:alphaModFix amt="55000"/>
                <a:extLst>
                  <a:ext uri="{28A0092B-C50C-407E-A947-70E740481C1C}">
                    <a14:useLocalDpi xmlns:a14="http://schemas.microsoft.com/office/drawing/2010/main"/>
                  </a:ext>
                </a:extLst>
              </a:blip>
              <a:srcRect/>
              <a:stretch/>
            </p:blipFill>
            <p:spPr>
              <a:xfrm>
                <a:off x="6291698" y="2604992"/>
                <a:ext cx="1656234" cy="1656234"/>
              </a:xfrm>
              <a:prstGeom prst="rect">
                <a:avLst/>
              </a:prstGeom>
            </p:spPr>
          </p:pic>
          <p:pic>
            <p:nvPicPr>
              <p:cNvPr id="32" name="Picture 31">
                <a:extLst>
                  <a:ext uri="{FF2B5EF4-FFF2-40B4-BE49-F238E27FC236}">
                    <a16:creationId xmlns:a16="http://schemas.microsoft.com/office/drawing/2014/main" id="{4A36B1F6-7FDA-4047-8125-5A963D8EC7CE}"/>
                  </a:ext>
                </a:extLst>
              </p:cNvPr>
              <p:cNvPicPr>
                <a:picLocks noChangeAspect="1"/>
              </p:cNvPicPr>
              <p:nvPr userDrawn="1"/>
            </p:nvPicPr>
            <p:blipFill rotWithShape="1">
              <a:blip r:embed="rId8" cstate="screen">
                <a:duotone>
                  <a:prstClr val="black"/>
                  <a:schemeClr val="accent1">
                    <a:tint val="45000"/>
                    <a:satMod val="400000"/>
                  </a:schemeClr>
                </a:duotone>
                <a:alphaModFix amt="62000"/>
                <a:extLst>
                  <a:ext uri="{28A0092B-C50C-407E-A947-70E740481C1C}">
                    <a14:useLocalDpi xmlns:a14="http://schemas.microsoft.com/office/drawing/2010/main"/>
                  </a:ext>
                </a:extLst>
              </a:blip>
              <a:srcRect/>
              <a:stretch/>
            </p:blipFill>
            <p:spPr>
              <a:xfrm>
                <a:off x="8418653" y="6096000"/>
                <a:ext cx="1656234" cy="850425"/>
              </a:xfrm>
              <a:prstGeom prst="rect">
                <a:avLst/>
              </a:prstGeom>
            </p:spPr>
          </p:pic>
        </p:grpSp>
      </p:grpSp>
      <p:pic>
        <p:nvPicPr>
          <p:cNvPr id="16" name="Picture 15">
            <a:extLst>
              <a:ext uri="{FF2B5EF4-FFF2-40B4-BE49-F238E27FC236}">
                <a16:creationId xmlns:a16="http://schemas.microsoft.com/office/drawing/2014/main" id="{60FC60A3-F93A-1445-96A0-507040886B02}"/>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l="-2" r="-472" b="4255"/>
          <a:stretch/>
        </p:blipFill>
        <p:spPr>
          <a:xfrm>
            <a:off x="-100817" y="0"/>
            <a:ext cx="8156115" cy="6858000"/>
          </a:xfrm>
          <a:prstGeom prst="rect">
            <a:avLst/>
          </a:prstGeom>
          <a:effectLst>
            <a:outerShdw blurRad="349298" dist="38100" sx="99142" sy="99142" algn="l" rotWithShape="0">
              <a:prstClr val="black">
                <a:alpha val="79000"/>
              </a:prstClr>
            </a:outerShdw>
          </a:effectLst>
        </p:spPr>
      </p:pic>
      <p:pic>
        <p:nvPicPr>
          <p:cNvPr id="14" name="Picture 14">
            <a:extLst>
              <a:ext uri="{FF2B5EF4-FFF2-40B4-BE49-F238E27FC236}">
                <a16:creationId xmlns:a16="http://schemas.microsoft.com/office/drawing/2014/main" id="{2CB92FDA-F703-FB40-9962-0E6F7FCE58D9}"/>
              </a:ext>
            </a:extLst>
          </p:cNvPr>
          <p:cNvPicPr>
            <a:picLocks noChangeAspect="1" noChangeArrowheads="1"/>
          </p:cNvPicPr>
          <p:nvPr userDrawn="1"/>
        </p:nvPicPr>
        <p:blipFill>
          <a:blip r:embed="rId10">
            <a:extLst>
              <a:ext uri="{28A0092B-C50C-407E-A947-70E740481C1C}">
                <a14:useLocalDpi xmlns:a14="http://schemas.microsoft.com/office/drawing/2010/main"/>
              </a:ext>
            </a:extLst>
          </a:blip>
          <a:srcRect/>
          <a:stretch>
            <a:fillRect/>
          </a:stretch>
        </p:blipFill>
        <p:spPr bwMode="auto">
          <a:xfrm>
            <a:off x="458396" y="706985"/>
            <a:ext cx="3415618" cy="90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5C3C5504-9208-014C-8408-02C847EBA47B}"/>
              </a:ext>
            </a:extLst>
          </p:cNvPr>
          <p:cNvSpPr>
            <a:spLocks noGrp="1"/>
          </p:cNvSpPr>
          <p:nvPr userDrawn="1">
            <p:ph type="ctrTitle" hasCustomPrompt="1"/>
          </p:nvPr>
        </p:nvSpPr>
        <p:spPr>
          <a:xfrm>
            <a:off x="838200" y="1981200"/>
            <a:ext cx="4504829" cy="1841566"/>
          </a:xfrm>
          <a:prstGeom prst="rect">
            <a:avLst/>
          </a:prstGeom>
        </p:spPr>
        <p:txBody>
          <a:bodyPr lIns="0" tIns="0" rIns="0" bIns="0" anchor="b">
            <a:normAutofit/>
          </a:bodyPr>
          <a:lstStyle>
            <a:lvl1pPr algn="l">
              <a:lnSpc>
                <a:spcPts val="3100"/>
              </a:lnSpc>
              <a:defRPr sz="2800" b="0" spc="100" baseline="0">
                <a:solidFill>
                  <a:schemeClr val="accent4">
                    <a:lumMod val="20000"/>
                    <a:lumOff val="80000"/>
                  </a:schemeClr>
                </a:solidFill>
              </a:defRPr>
            </a:lvl1pPr>
          </a:lstStyle>
          <a:p>
            <a:r>
              <a:rPr lang="en-US"/>
              <a:t>TITLE IN ALL UPPER CASE</a:t>
            </a:r>
            <a:br>
              <a:rPr lang="en-US"/>
            </a:br>
            <a:r>
              <a:rPr lang="en-US"/>
              <a:t>28 pt., CALIBRI FONT</a:t>
            </a:r>
          </a:p>
        </p:txBody>
      </p:sp>
      <p:sp>
        <p:nvSpPr>
          <p:cNvPr id="10" name="Subtitle 2">
            <a:extLst>
              <a:ext uri="{FF2B5EF4-FFF2-40B4-BE49-F238E27FC236}">
                <a16:creationId xmlns:a16="http://schemas.microsoft.com/office/drawing/2014/main" id="{E4B646A8-4A12-0749-974B-02FF503E2E03}"/>
              </a:ext>
            </a:extLst>
          </p:cNvPr>
          <p:cNvSpPr>
            <a:spLocks noGrp="1"/>
          </p:cNvSpPr>
          <p:nvPr userDrawn="1">
            <p:ph type="subTitle" idx="1" hasCustomPrompt="1"/>
          </p:nvPr>
        </p:nvSpPr>
        <p:spPr>
          <a:xfrm>
            <a:off x="838199" y="3847612"/>
            <a:ext cx="4818211" cy="1993967"/>
          </a:xfrm>
          <a:prstGeom prst="rect">
            <a:avLst/>
          </a:prstGeom>
        </p:spPr>
        <p:txBody>
          <a:bodyPr lIns="0" tIns="0" rIns="0" bIns="0"/>
          <a:lstStyle>
            <a:lvl1pPr marL="0" indent="0" algn="l">
              <a:buNone/>
              <a:defRPr sz="2400" b="0" i="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 lower case</a:t>
            </a:r>
            <a:br>
              <a:rPr lang="en-US"/>
            </a:br>
            <a:r>
              <a:rPr lang="en-US"/>
              <a:t>24 pt., Calibri font</a:t>
            </a:r>
          </a:p>
        </p:txBody>
      </p:sp>
    </p:spTree>
    <p:extLst>
      <p:ext uri="{BB962C8B-B14F-4D97-AF65-F5344CB8AC3E}">
        <p14:creationId xmlns:p14="http://schemas.microsoft.com/office/powerpoint/2010/main" val="17781155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d you know?">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31839CB-843A-B64D-9A46-C644EB35DD26}"/>
              </a:ext>
            </a:extLst>
          </p:cNvPr>
          <p:cNvSpPr>
            <a:spLocks noGrp="1"/>
          </p:cNvSpPr>
          <p:nvPr>
            <p:ph type="ftr" sz="quarter" idx="10"/>
          </p:nvPr>
        </p:nvSpPr>
        <p:spPr/>
        <p:txBody>
          <a:bodyPr/>
          <a:lstStyle/>
          <a:p>
            <a:r>
              <a:rPr lang="en-US"/>
              <a:t>www.nachc.org</a:t>
            </a:r>
          </a:p>
        </p:txBody>
      </p:sp>
      <p:sp>
        <p:nvSpPr>
          <p:cNvPr id="4" name="Slide Number Placeholder 3">
            <a:extLst>
              <a:ext uri="{FF2B5EF4-FFF2-40B4-BE49-F238E27FC236}">
                <a16:creationId xmlns:a16="http://schemas.microsoft.com/office/drawing/2014/main" id="{72B02FE5-DD64-2E46-9DDC-94DC549F3809}"/>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a:t>
            </a:fld>
            <a:endParaRPr lang="en-US">
              <a:solidFill>
                <a:schemeClr val="tx2"/>
              </a:solidFill>
            </a:endParaRPr>
          </a:p>
        </p:txBody>
      </p:sp>
      <p:sp>
        <p:nvSpPr>
          <p:cNvPr id="6" name="Прямоугольник 11">
            <a:extLst>
              <a:ext uri="{FF2B5EF4-FFF2-40B4-BE49-F238E27FC236}">
                <a16:creationId xmlns:a16="http://schemas.microsoft.com/office/drawing/2014/main" id="{198917B8-67E6-AC4F-AB6C-ED2C16B25AAE}"/>
              </a:ext>
            </a:extLst>
          </p:cNvPr>
          <p:cNvSpPr/>
          <p:nvPr userDrawn="1"/>
        </p:nvSpPr>
        <p:spPr>
          <a:xfrm>
            <a:off x="530235" y="0"/>
            <a:ext cx="2533779"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 Placeholder 12">
            <a:extLst>
              <a:ext uri="{FF2B5EF4-FFF2-40B4-BE49-F238E27FC236}">
                <a16:creationId xmlns:a16="http://schemas.microsoft.com/office/drawing/2014/main" id="{69A12382-6427-7F45-ABEF-80179C218EB6}"/>
              </a:ext>
            </a:extLst>
          </p:cNvPr>
          <p:cNvSpPr>
            <a:spLocks noGrp="1"/>
          </p:cNvSpPr>
          <p:nvPr>
            <p:ph type="body" sz="quarter" idx="14"/>
          </p:nvPr>
        </p:nvSpPr>
        <p:spPr>
          <a:xfrm>
            <a:off x="533400" y="3581400"/>
            <a:ext cx="7696200" cy="2057400"/>
          </a:xfrm>
          <a:prstGeom prst="rect">
            <a:avLst/>
          </a:prstGeom>
        </p:spPr>
        <p:txBody>
          <a:bodyPr lIns="0"/>
          <a:lstStyle>
            <a:lvl1pPr>
              <a:buSzPct val="130000"/>
              <a:defRPr sz="2000">
                <a:solidFill>
                  <a:schemeClr val="tx1">
                    <a:lumMod val="50000"/>
                    <a:lumOff val="50000"/>
                  </a:schemeClr>
                </a:solidFill>
              </a:defRPr>
            </a:lvl1pPr>
          </a:lstStyle>
          <a:p>
            <a:pPr lvl="0"/>
            <a:r>
              <a:rPr lang="en-US"/>
              <a:t>Click to edit Master text styles</a:t>
            </a:r>
          </a:p>
        </p:txBody>
      </p:sp>
      <p:sp>
        <p:nvSpPr>
          <p:cNvPr id="20" name="Text Placeholder 19">
            <a:extLst>
              <a:ext uri="{FF2B5EF4-FFF2-40B4-BE49-F238E27FC236}">
                <a16:creationId xmlns:a16="http://schemas.microsoft.com/office/drawing/2014/main" id="{54192D0D-CC8B-884B-A189-4FE291F152FC}"/>
              </a:ext>
            </a:extLst>
          </p:cNvPr>
          <p:cNvSpPr>
            <a:spLocks noGrp="1"/>
          </p:cNvSpPr>
          <p:nvPr>
            <p:ph type="body" sz="quarter" idx="15"/>
          </p:nvPr>
        </p:nvSpPr>
        <p:spPr>
          <a:xfrm>
            <a:off x="533400" y="1447800"/>
            <a:ext cx="8229600" cy="1981200"/>
          </a:xfrm>
          <a:prstGeom prst="rect">
            <a:avLst/>
          </a:prstGeom>
        </p:spPr>
        <p:txBody>
          <a:bodyPr lIns="0"/>
          <a:lstStyle>
            <a:lvl1pPr marL="0" indent="0">
              <a:lnSpc>
                <a:spcPct val="100000"/>
              </a:lnSpc>
              <a:buNone/>
              <a:defRPr sz="2000" b="0" i="0">
                <a:latin typeface="Calibri" panose="020F0502020204030204" pitchFamily="34" charset="0"/>
                <a:cs typeface="Calibri" panose="020F0502020204030204" pitchFamily="34" charset="0"/>
              </a:defRPr>
            </a:lvl1pPr>
          </a:lstStyle>
          <a:p>
            <a:pPr lvl="0"/>
            <a:r>
              <a:rPr lang="en-US"/>
              <a:t>Click to edit Master text styles</a:t>
            </a:r>
          </a:p>
        </p:txBody>
      </p:sp>
      <p:sp>
        <p:nvSpPr>
          <p:cNvPr id="22" name="Text Placeholder 21">
            <a:extLst>
              <a:ext uri="{FF2B5EF4-FFF2-40B4-BE49-F238E27FC236}">
                <a16:creationId xmlns:a16="http://schemas.microsoft.com/office/drawing/2014/main" id="{B9F48C2B-726B-7245-801D-6EE32F1E55D1}"/>
              </a:ext>
            </a:extLst>
          </p:cNvPr>
          <p:cNvSpPr>
            <a:spLocks noGrp="1"/>
          </p:cNvSpPr>
          <p:nvPr>
            <p:ph type="body" sz="quarter" idx="16" hasCustomPrompt="1"/>
          </p:nvPr>
        </p:nvSpPr>
        <p:spPr>
          <a:xfrm>
            <a:off x="533400" y="533400"/>
            <a:ext cx="6172200" cy="685800"/>
          </a:xfrm>
          <a:prstGeom prst="rect">
            <a:avLst/>
          </a:prstGeom>
        </p:spPr>
        <p:txBody>
          <a:bodyPr lIns="0"/>
          <a:lstStyle>
            <a:lvl1pPr marL="0" indent="0">
              <a:buNone/>
              <a:defRPr sz="4400" b="1" i="0" spc="-130" baseline="0">
                <a:solidFill>
                  <a:schemeClr val="accent1"/>
                </a:solidFill>
                <a:latin typeface="Calibri" panose="020F0502020204030204" pitchFamily="34" charset="0"/>
                <a:cs typeface="Calibri" panose="020F0502020204030204" pitchFamily="34" charset="0"/>
              </a:defRPr>
            </a:lvl1pPr>
          </a:lstStyle>
          <a:p>
            <a:pPr lvl="0"/>
            <a:r>
              <a:rPr lang="en-US"/>
              <a:t>Did you know?</a:t>
            </a:r>
          </a:p>
        </p:txBody>
      </p:sp>
    </p:spTree>
    <p:extLst>
      <p:ext uri="{BB962C8B-B14F-4D97-AF65-F5344CB8AC3E}">
        <p14:creationId xmlns:p14="http://schemas.microsoft.com/office/powerpoint/2010/main" val="192645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ick Tip">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44F67C3-312C-E04C-BDB3-32C2169C564F}"/>
              </a:ext>
            </a:extLst>
          </p:cNvPr>
          <p:cNvSpPr>
            <a:spLocks noGrp="1"/>
          </p:cNvSpPr>
          <p:nvPr>
            <p:ph type="ftr" sz="quarter" idx="10"/>
          </p:nvPr>
        </p:nvSpPr>
        <p:spPr/>
        <p:txBody>
          <a:bodyPr/>
          <a:lstStyle/>
          <a:p>
            <a:r>
              <a:rPr lang="en-US"/>
              <a:t>www.nachc.org</a:t>
            </a:r>
          </a:p>
        </p:txBody>
      </p:sp>
      <p:sp>
        <p:nvSpPr>
          <p:cNvPr id="4" name="Slide Number Placeholder 3">
            <a:extLst>
              <a:ext uri="{FF2B5EF4-FFF2-40B4-BE49-F238E27FC236}">
                <a16:creationId xmlns:a16="http://schemas.microsoft.com/office/drawing/2014/main" id="{6448A672-6504-BF42-9E6F-3342E14A963C}"/>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a:t>
            </a:fld>
            <a:endParaRPr lang="en-US">
              <a:solidFill>
                <a:schemeClr val="tx2"/>
              </a:solidFill>
            </a:endParaRPr>
          </a:p>
        </p:txBody>
      </p:sp>
      <p:sp>
        <p:nvSpPr>
          <p:cNvPr id="6" name="Прямоугольник 11">
            <a:extLst>
              <a:ext uri="{FF2B5EF4-FFF2-40B4-BE49-F238E27FC236}">
                <a16:creationId xmlns:a16="http://schemas.microsoft.com/office/drawing/2014/main" id="{A3A8EA59-FF71-4047-B9B3-B58E5D36C509}"/>
              </a:ext>
            </a:extLst>
          </p:cNvPr>
          <p:cNvSpPr/>
          <p:nvPr userDrawn="1"/>
        </p:nvSpPr>
        <p:spPr>
          <a:xfrm>
            <a:off x="530235" y="0"/>
            <a:ext cx="2533779"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 Placeholder 16">
            <a:extLst>
              <a:ext uri="{FF2B5EF4-FFF2-40B4-BE49-F238E27FC236}">
                <a16:creationId xmlns:a16="http://schemas.microsoft.com/office/drawing/2014/main" id="{34F8472F-6D54-5147-ADBD-1A561D5EC425}"/>
              </a:ext>
            </a:extLst>
          </p:cNvPr>
          <p:cNvSpPr>
            <a:spLocks noGrp="1"/>
          </p:cNvSpPr>
          <p:nvPr>
            <p:ph type="body" sz="quarter" idx="12" hasCustomPrompt="1"/>
          </p:nvPr>
        </p:nvSpPr>
        <p:spPr>
          <a:xfrm>
            <a:off x="533400" y="609600"/>
            <a:ext cx="5105400" cy="609600"/>
          </a:xfrm>
          <a:prstGeom prst="rect">
            <a:avLst/>
          </a:prstGeom>
        </p:spPr>
        <p:txBody>
          <a:bodyPr lIns="0" tIns="0" rIns="0" bIns="0"/>
          <a:lstStyle>
            <a:lvl1pPr marL="0" indent="0">
              <a:buNone/>
              <a:defRPr sz="4400" b="1" i="1">
                <a:solidFill>
                  <a:schemeClr val="accent6"/>
                </a:solidFill>
                <a:latin typeface="Calibri" panose="020F0502020204030204" pitchFamily="34" charset="0"/>
                <a:cs typeface="Calibri" panose="020F0502020204030204" pitchFamily="34" charset="0"/>
              </a:defRPr>
            </a:lvl1pPr>
            <a:lvl2pPr marL="457200" indent="0">
              <a:buNone/>
              <a:defRPr/>
            </a:lvl2pPr>
          </a:lstStyle>
          <a:p>
            <a:pPr lvl="0"/>
            <a:r>
              <a:rPr lang="en-US"/>
              <a:t>Quick Tip</a:t>
            </a:r>
          </a:p>
        </p:txBody>
      </p:sp>
      <p:sp>
        <p:nvSpPr>
          <p:cNvPr id="13" name="Text Placeholder 12">
            <a:extLst>
              <a:ext uri="{FF2B5EF4-FFF2-40B4-BE49-F238E27FC236}">
                <a16:creationId xmlns:a16="http://schemas.microsoft.com/office/drawing/2014/main" id="{B061BCE0-DAE9-1346-B656-CD086F122490}"/>
              </a:ext>
            </a:extLst>
          </p:cNvPr>
          <p:cNvSpPr>
            <a:spLocks noGrp="1"/>
          </p:cNvSpPr>
          <p:nvPr>
            <p:ph type="body" sz="quarter" idx="14"/>
          </p:nvPr>
        </p:nvSpPr>
        <p:spPr>
          <a:xfrm>
            <a:off x="533400" y="3581400"/>
            <a:ext cx="7696200" cy="2057400"/>
          </a:xfrm>
          <a:prstGeom prst="rect">
            <a:avLst/>
          </a:prstGeom>
        </p:spPr>
        <p:txBody>
          <a:bodyPr lIns="0"/>
          <a:lstStyle>
            <a:lvl1pPr>
              <a:buSzPct val="130000"/>
              <a:defRPr sz="2000">
                <a:solidFill>
                  <a:schemeClr val="tx1">
                    <a:lumMod val="50000"/>
                    <a:lumOff val="50000"/>
                  </a:schemeClr>
                </a:solidFill>
              </a:defRPr>
            </a:lvl1pPr>
          </a:lstStyle>
          <a:p>
            <a:pPr lvl="0"/>
            <a:r>
              <a:rPr lang="en-US"/>
              <a:t>Click to edit Master text styles</a:t>
            </a:r>
          </a:p>
        </p:txBody>
      </p:sp>
      <p:sp>
        <p:nvSpPr>
          <p:cNvPr id="15" name="Text Placeholder 14">
            <a:extLst>
              <a:ext uri="{FF2B5EF4-FFF2-40B4-BE49-F238E27FC236}">
                <a16:creationId xmlns:a16="http://schemas.microsoft.com/office/drawing/2014/main" id="{B4D2CCDD-895F-0F40-A952-2E95B1814AF0}"/>
              </a:ext>
            </a:extLst>
          </p:cNvPr>
          <p:cNvSpPr>
            <a:spLocks noGrp="1"/>
          </p:cNvSpPr>
          <p:nvPr>
            <p:ph type="body" sz="quarter" idx="15"/>
          </p:nvPr>
        </p:nvSpPr>
        <p:spPr>
          <a:xfrm>
            <a:off x="533400" y="1447800"/>
            <a:ext cx="7696200" cy="1905000"/>
          </a:xfrm>
          <a:prstGeom prst="rect">
            <a:avLst/>
          </a:prstGeom>
        </p:spPr>
        <p:txBody>
          <a:bodyPr lIns="0"/>
          <a:lstStyle>
            <a:lvl1pPr marL="0" indent="0">
              <a:lnSpc>
                <a:spcPct val="100000"/>
              </a:lnSpc>
              <a:buNone/>
              <a:defRPr sz="2000"/>
            </a:lvl1pPr>
          </a:lstStyle>
          <a:p>
            <a:pPr lvl="0"/>
            <a:r>
              <a:rPr lang="en-US"/>
              <a:t>Click to edit Master text styles</a:t>
            </a:r>
          </a:p>
        </p:txBody>
      </p:sp>
    </p:spTree>
    <p:extLst>
      <p:ext uri="{BB962C8B-B14F-4D97-AF65-F5344CB8AC3E}">
        <p14:creationId xmlns:p14="http://schemas.microsoft.com/office/powerpoint/2010/main" val="1824861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C1F096-C541-5741-AE85-62DBBF083D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 r="-44751"/>
          <a:stretch/>
        </p:blipFill>
        <p:spPr>
          <a:xfrm>
            <a:off x="-57533" y="-45720"/>
            <a:ext cx="7599388" cy="6934200"/>
          </a:xfrm>
          <a:prstGeom prst="rect">
            <a:avLst/>
          </a:prstGeom>
        </p:spPr>
      </p:pic>
      <p:sp>
        <p:nvSpPr>
          <p:cNvPr id="6" name="Текст 3">
            <a:extLst>
              <a:ext uri="{FF2B5EF4-FFF2-40B4-BE49-F238E27FC236}">
                <a16:creationId xmlns:a16="http://schemas.microsoft.com/office/drawing/2014/main" id="{14845C15-810C-6F45-999D-D77E9A2A778F}"/>
              </a:ext>
            </a:extLst>
          </p:cNvPr>
          <p:cNvSpPr>
            <a:spLocks noGrp="1"/>
          </p:cNvSpPr>
          <p:nvPr>
            <p:ph type="body" sz="quarter" idx="21"/>
          </p:nvPr>
        </p:nvSpPr>
        <p:spPr>
          <a:xfrm>
            <a:off x="5096860" y="1524000"/>
            <a:ext cx="4889989" cy="1905000"/>
          </a:xfrm>
          <a:prstGeom prst="rect">
            <a:avLst/>
          </a:prstGeom>
        </p:spPr>
        <p:txBody>
          <a:bodyPr lIns="0" tIns="0" rIns="0" bIns="0" anchor="b" anchorCtr="0">
            <a:noAutofit/>
          </a:bodyPr>
          <a:lstStyle>
            <a:lvl1pPr marL="0" indent="0" defTabSz="914400">
              <a:lnSpc>
                <a:spcPts val="3600"/>
              </a:lnSpc>
              <a:spcBef>
                <a:spcPts val="0"/>
              </a:spcBef>
              <a:buNone/>
              <a:defRPr lang="en-US" sz="3200" b="0" i="0" spc="100" baseline="0" dirty="0">
                <a:ln>
                  <a:noFill/>
                </a:ln>
                <a:solidFill>
                  <a:srgbClr val="003C6A"/>
                </a:solidFill>
                <a:latin typeface="+mn-lt"/>
                <a:ea typeface="Tahoma" charset="0"/>
                <a:cs typeface="Tahoma" charset="0"/>
              </a:defRPr>
            </a:lvl1pPr>
          </a:lstStyle>
          <a:p>
            <a:pPr lvl="0"/>
            <a:endParaRPr lang="en-US"/>
          </a:p>
          <a:p>
            <a:pPr lvl="0"/>
            <a:r>
              <a:rPr lang="en-US"/>
              <a:t>SECTION TITLE </a:t>
            </a:r>
            <a:br>
              <a:rPr lang="en-US"/>
            </a:br>
            <a:r>
              <a:rPr lang="en-US"/>
              <a:t>IN ALL UPER CASE </a:t>
            </a:r>
            <a:br>
              <a:rPr lang="en-US"/>
            </a:br>
            <a:r>
              <a:rPr lang="en-US"/>
              <a:t>32 pt., CALIBRI FONT</a:t>
            </a:r>
          </a:p>
        </p:txBody>
      </p:sp>
      <p:sp>
        <p:nvSpPr>
          <p:cNvPr id="7" name="Текст 3">
            <a:extLst>
              <a:ext uri="{FF2B5EF4-FFF2-40B4-BE49-F238E27FC236}">
                <a16:creationId xmlns:a16="http://schemas.microsoft.com/office/drawing/2014/main" id="{C544910E-EC8A-0142-ADA6-E1D182E11313}"/>
              </a:ext>
            </a:extLst>
          </p:cNvPr>
          <p:cNvSpPr>
            <a:spLocks noGrp="1"/>
          </p:cNvSpPr>
          <p:nvPr>
            <p:ph type="body" sz="quarter" idx="25" hasCustomPrompt="1"/>
          </p:nvPr>
        </p:nvSpPr>
        <p:spPr>
          <a:xfrm>
            <a:off x="5096860" y="3619500"/>
            <a:ext cx="5804389" cy="1714500"/>
          </a:xfrm>
          <a:prstGeom prst="rect">
            <a:avLst/>
          </a:prstGeom>
        </p:spPr>
        <p:txBody>
          <a:bodyPr lIns="0" tIns="0" rIns="0" bIns="0">
            <a:noAutofit/>
          </a:bodyPr>
          <a:lstStyle>
            <a:lvl1pPr marL="0" indent="0" defTabSz="914400">
              <a:lnSpc>
                <a:spcPts val="3200"/>
              </a:lnSpc>
              <a:spcBef>
                <a:spcPts val="0"/>
              </a:spcBef>
              <a:buNone/>
              <a:defRPr lang="en-US" sz="3500" b="0" i="0" baseline="0" dirty="0">
                <a:solidFill>
                  <a:srgbClr val="007CA4"/>
                </a:solidFill>
                <a:latin typeface="+mn-lt"/>
                <a:ea typeface="Tahoma" charset="0"/>
                <a:cs typeface="Tahoma" charset="0"/>
              </a:defRPr>
            </a:lvl1pPr>
          </a:lstStyle>
          <a:p>
            <a:pPr lvl="0"/>
            <a:r>
              <a:rPr lang="en-US"/>
              <a:t>Subhead in lower case</a:t>
            </a:r>
            <a:br>
              <a:rPr lang="en-US"/>
            </a:br>
            <a:r>
              <a:rPr lang="en-US"/>
              <a:t>30 pt., Calibri font</a:t>
            </a:r>
          </a:p>
        </p:txBody>
      </p:sp>
    </p:spTree>
    <p:extLst>
      <p:ext uri="{BB962C8B-B14F-4D97-AF65-F5344CB8AC3E}">
        <p14:creationId xmlns:p14="http://schemas.microsoft.com/office/powerpoint/2010/main" val="20862392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C5DC931E-A09F-0545-B2E3-1D5A1D03461F}"/>
              </a:ext>
            </a:extLst>
          </p:cNvPr>
          <p:cNvSpPr>
            <a:spLocks noGrp="1"/>
          </p:cNvSpPr>
          <p:nvPr>
            <p:ph type="ftr" sz="quarter" idx="3"/>
          </p:nvPr>
        </p:nvSpPr>
        <p:spPr>
          <a:xfrm>
            <a:off x="4907868" y="6248400"/>
            <a:ext cx="2376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err="1"/>
              <a:t>www.nachc.org</a:t>
            </a:r>
            <a:endParaRPr lang="en-US"/>
          </a:p>
        </p:txBody>
      </p:sp>
      <p:sp>
        <p:nvSpPr>
          <p:cNvPr id="9" name="Slide Number Placeholder 5">
            <a:extLst>
              <a:ext uri="{FF2B5EF4-FFF2-40B4-BE49-F238E27FC236}">
                <a16:creationId xmlns:a16="http://schemas.microsoft.com/office/drawing/2014/main" id="{081E48BF-90CA-994C-965C-1FA0D6B3E798}"/>
              </a:ext>
            </a:extLst>
          </p:cNvPr>
          <p:cNvSpPr>
            <a:spLocks noGrp="1"/>
          </p:cNvSpPr>
          <p:nvPr>
            <p:ph type="sldNum" sz="quarter" idx="4"/>
          </p:nvPr>
        </p:nvSpPr>
        <p:spPr>
          <a:xfrm>
            <a:off x="8763000" y="62484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solidFill>
                  <a:schemeClr val="accent1"/>
                </a:solidFill>
              </a:rPr>
              <a:t>|</a:t>
            </a:r>
            <a:r>
              <a:rPr lang="en-US"/>
              <a:t> </a:t>
            </a:r>
            <a:fld id="{E1AB07C4-F4AD-C942-BAEA-67B4CA5A8891}" type="slidenum">
              <a:rPr lang="en-US" smtClean="0">
                <a:solidFill>
                  <a:schemeClr val="tx2"/>
                </a:solidFill>
              </a:rPr>
              <a:pPr/>
              <a:t>‹#›</a:t>
            </a:fld>
            <a:endParaRPr lang="en-US">
              <a:solidFill>
                <a:schemeClr val="tx2"/>
              </a:solidFill>
            </a:endParaRPr>
          </a:p>
        </p:txBody>
      </p:sp>
      <p:pic>
        <p:nvPicPr>
          <p:cNvPr id="6" name="Picture 5">
            <a:extLst>
              <a:ext uri="{FF2B5EF4-FFF2-40B4-BE49-F238E27FC236}">
                <a16:creationId xmlns:a16="http://schemas.microsoft.com/office/drawing/2014/main" id="{C485C8E1-E059-D648-836C-F9CA8193E5C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280848" y="6324600"/>
            <a:ext cx="792088" cy="185206"/>
          </a:xfrm>
          <a:prstGeom prst="rect">
            <a:avLst/>
          </a:prstGeom>
        </p:spPr>
      </p:pic>
      <p:sp>
        <p:nvSpPr>
          <p:cNvPr id="10" name="Footer Placeholder 4">
            <a:extLst>
              <a:ext uri="{FF2B5EF4-FFF2-40B4-BE49-F238E27FC236}">
                <a16:creationId xmlns:a16="http://schemas.microsoft.com/office/drawing/2014/main" id="{FE1B591C-B8C8-8A43-982E-E208946E70F3}"/>
              </a:ext>
            </a:extLst>
          </p:cNvPr>
          <p:cNvSpPr txBox="1">
            <a:spLocks/>
          </p:cNvSpPr>
          <p:nvPr userDrawn="1"/>
        </p:nvSpPr>
        <p:spPr>
          <a:xfrm>
            <a:off x="8912696" y="6248400"/>
            <a:ext cx="2065414"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solidFill>
              </a:rPr>
              <a:t>@NACHC</a:t>
            </a:r>
          </a:p>
        </p:txBody>
      </p:sp>
      <p:pic>
        <p:nvPicPr>
          <p:cNvPr id="8" name="Picture 7">
            <a:extLst>
              <a:ext uri="{FF2B5EF4-FFF2-40B4-BE49-F238E27FC236}">
                <a16:creationId xmlns:a16="http://schemas.microsoft.com/office/drawing/2014/main" id="{75FEC233-66DD-B941-8976-C4B36DCACD7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21208" y="6245352"/>
            <a:ext cx="1387613" cy="367986"/>
          </a:xfrm>
          <a:prstGeom prst="rect">
            <a:avLst/>
          </a:prstGeom>
        </p:spPr>
      </p:pic>
    </p:spTree>
    <p:extLst>
      <p:ext uri="{BB962C8B-B14F-4D97-AF65-F5344CB8AC3E}">
        <p14:creationId xmlns:p14="http://schemas.microsoft.com/office/powerpoint/2010/main" val="286387446"/>
      </p:ext>
    </p:extLst>
  </p:cSld>
  <p:clrMap bg1="lt1" tx1="dk1" bg2="lt2" tx2="dk2" accent1="accent1" accent2="accent2" accent3="accent3" accent4="accent4" accent5="accent5" accent6="accent6" hlink="hlink" folHlink="folHlink"/>
  <p:sldLayoutIdLst>
    <p:sldLayoutId id="2147483681" r:id="rId1"/>
    <p:sldLayoutId id="2147483686" r:id="rId2"/>
    <p:sldLayoutId id="2147483682" r:id="rId3"/>
    <p:sldLayoutId id="2147483684" r:id="rId4"/>
  </p:sldLayoutIdLst>
  <p:hf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cc.org/-/media/Non-Clinical/Files-PDFs-Excel-MS-Word-etc/Guidelines/2017/Guidelines_Made_Simple_2017_HBP.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www.ncbi.nlm.nih.gov/pmc/articles/PMC6768426/pdf/nihms-1540492.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dhub.ama-assn.org/steps-forward/module/2702595"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millionhearts.hhs.gov/files/HTN_Change_Package.pdf#page=16" TargetMode="External"/><Relationship Id="rId4" Type="http://schemas.openxmlformats.org/officeDocument/2006/relationships/hyperlink" Target="https://www.youtube.com/watch?v=J_qVaO9pnqY"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mdedge.com/familymedicine/article/152853/diabetes/benefits-physician-pharmacist-collaboration"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1.emf"/><Relationship Id="rId4" Type="http://schemas.openxmlformats.org/officeDocument/2006/relationships/hyperlink" Target="https://www.ncbi.nlm.nih.gov/pmc/articles/PMC5063695/pdf/nihms810280.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millionhearts.hhs.gov/files/HTN_Change_Package.pdf#page=12"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www.youtube.com/watch?v=pqVjm5_gc3E" TargetMode="External"/><Relationship Id="rId4" Type="http://schemas.openxmlformats.org/officeDocument/2006/relationships/hyperlink" Target="https://omny.fm/shows/ama-doc-talk/closing-the-bp-control-ga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youtu.be/ZlZIq3IqV38" TargetMode="External"/><Relationship Id="rId4" Type="http://schemas.openxmlformats.org/officeDocument/2006/relationships/hyperlink" Target="https://millionhearts.hhs.gov/about-million-hearts/optimizing-care/hypertension-disorders-pregnancy.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bloodpressure/docs/Surgeon_General_HTN_Control_Health_Professionals.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hyperlink" Target="https://sigmapubs.onlinelibrary.wiley.com/doi/10.1111/wvn.12560" TargetMode="External"/><Relationship Id="rId4" Type="http://schemas.openxmlformats.org/officeDocument/2006/relationships/hyperlink" Target="https://millionhearts.hhs.gov/files/HTN_Change_Package.pdf#page=2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gUHALsLee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hyperlink" Target="https://millionhearts.hhs.gov/files/HTN_Change_Package.pdf#page=15" TargetMode="External"/><Relationship Id="rId4" Type="http://schemas.openxmlformats.org/officeDocument/2006/relationships/hyperlink" Target="https://targetbp.org/tools_downloads/mbp/"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nachc.org/wp-content/uploads/2021/09/BPAA-Roadmap_08252021.pdf" TargetMode="External"/><Relationship Id="rId4" Type="http://schemas.openxmlformats.org/officeDocument/2006/relationships/hyperlink" Target="https://www.ncbi.nlm.nih.gov/pmc/articles/PMC6768426/pdf/nihms-1540492.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millionhearts.hhs.gov/files/HTN_Change_Package.pdf#page=23"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hyperlink" Target="https://www.youtube.com/watch?v=pqVjm5_gc3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dhdsp/pubs/medication-adherence.ht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millionhearts.hhs.gov/files/HTN_Change_Package.pdf#page=11"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ama-assn.org/system/files/2020-11/hypertension-medication-treatment-protocol.pdf"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9.emf"/></Relationships>
</file>

<file path=ppt/slides/_rels/slide22.xml.rels><?xml version="1.0" encoding="UTF-8" standalone="yes"?>
<Relationships xmlns="http://schemas.openxmlformats.org/package/2006/relationships"><Relationship Id="rId3" Type="http://schemas.openxmlformats.org/officeDocument/2006/relationships/hyperlink" Target="https://nam10.safelinks.protection.outlook.com/?url=https%3A%2F%2Fwww.nachc.org%2Fwp-content%2Fuploads%2F2023%2F02%2FImproving-BP-Control-in-African-Americans-Monitoring-Measures-and-Data-Workbook.xlsx&amp;data=05%7C01%7CSGil%40nachc.com%7C953434f332b741f2139008db06281262%7Cb4d5dc9c24e443e38c1801b2a98e5b22%7C0%7C0%7C638110541560731978%7CUnknown%7CTWFpbGZsb3d8eyJWIjoiMC4wLjAwMDAiLCJQIjoiV2luMzIiLCJBTiI6Ik1haWwiLCJXVCI6Mn0%3D%7C3000%7C%7C%7C&amp;sdata=uphxt0Ihbx9bTfu%2BfjGp8TMhf7hbT7TKFTIm0mb6xEQ%3D&amp;reserved=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XGO-I59UMDg&amp;feature=youtu.b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https://millionhearts.hhs.gov/files/HTN_Change_Package.pdf#page=23" TargetMode="External"/><Relationship Id="rId4" Type="http://schemas.openxmlformats.org/officeDocument/2006/relationships/hyperlink" Target="https://www.nachc.org/wp-content/uploads/2020/12/SMBP-Toolkit_FINAL.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nachc.org/wp-content/uploads/2020/12/SMBP-Toolkit_FINAL.pdf"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2.emf"/></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8RJFrLHW-Wk&amp;t=201s"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hyperlink" Target="https://www.nachc.org/wp-content/uploads/2020/12/SMBP-Toolkit_FINAL.pdf" TargetMode="External"/><Relationship Id="rId4" Type="http://schemas.openxmlformats.org/officeDocument/2006/relationships/hyperlink" Target="https://phii.org/wp-content/uploads/2022/09/SMBP_HealthITChecklist_09.22.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nk.springer.com/article/10.1007/s11906-022-01218-0"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hyperlink" Target="https://www.liebertpub.com/doi/10.1089/jwh.2022.0371" TargetMode="External"/><Relationship Id="rId4" Type="http://schemas.openxmlformats.org/officeDocument/2006/relationships/hyperlink" Target="https://pubmed.ncbi.nlm.nih.gov/35259238/"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WAspd2zK8E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pubmed.ncbi.nlm.nih.gov/30375168/" TargetMode="External"/><Relationship Id="rId4" Type="http://schemas.openxmlformats.org/officeDocument/2006/relationships/hyperlink" Target="https://millionhearts.hhs.gov/files/FDC-Analysis-50States-DC-508.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WAspd2zK8E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pubmed.ncbi.nlm.nih.gov/30375168/" TargetMode="External"/><Relationship Id="rId4" Type="http://schemas.openxmlformats.org/officeDocument/2006/relationships/hyperlink" Target="https://millionhearts.hhs.gov/files/FDC-Analysis-50States-DC-508.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acc.org/guidelines/hubs/high-blood-pressure/frequently-asked-question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5.emf"/><Relationship Id="rId4" Type="http://schemas.openxmlformats.org/officeDocument/2006/relationships/hyperlink" Target="https://www.ama-assn.org/system/files/2020-11/hypertension-medication-treatment-protocol.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ama-assn.org/system/files/2021-01/bp-measurement-competency.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hyperlink" Target="https://europepmc.org/article/PMC/6061958"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acc.org/latest-in-cardiology/ten-points-to-remember/2017/11/09/11/41/2017-guideline-for-high-blood-pressure-in-adul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hyperlink" Target="https://www.acpjournals.org/doi/10.7326/M15-1270?url_ver=Z39.88-2003&amp;rfr_id=ori:rid:crossref.org&amp;rfr_dat=cr_pub%20%200pubme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nachc.org/wp-content/uploads/2022/04/Three-pillars-Case-Study-1.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8.emf"/><Relationship Id="rId5" Type="http://schemas.openxmlformats.org/officeDocument/2006/relationships/hyperlink" Target="https://www.cdc.gov/dhdsp/hmp-toolkit/Component1/AdaptationTips1.pdf" TargetMode="External"/><Relationship Id="rId4" Type="http://schemas.openxmlformats.org/officeDocument/2006/relationships/hyperlink" Target="https://www.youtube.com/watch?v=SuMg3BRs8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851ED8-6529-AA49-95B2-E1C347137F66}"/>
              </a:ext>
            </a:extLst>
          </p:cNvPr>
          <p:cNvSpPr>
            <a:spLocks noGrp="1"/>
          </p:cNvSpPr>
          <p:nvPr>
            <p:ph type="ctrTitle"/>
          </p:nvPr>
        </p:nvSpPr>
        <p:spPr>
          <a:xfrm>
            <a:off x="838200" y="2667000"/>
            <a:ext cx="4876800" cy="2362200"/>
          </a:xfrm>
        </p:spPr>
        <p:txBody>
          <a:bodyPr>
            <a:noAutofit/>
          </a:bodyPr>
          <a:lstStyle/>
          <a:p>
            <a:pPr>
              <a:lnSpc>
                <a:spcPts val="3900"/>
              </a:lnSpc>
              <a:spcAft>
                <a:spcPts val="600"/>
              </a:spcAft>
            </a:pPr>
            <a:r>
              <a:rPr lang="en-US" sz="3600" b="1">
                <a:solidFill>
                  <a:schemeClr val="bg1"/>
                </a:solidFill>
                <a:effectLst/>
                <a:latin typeface="Open Sans" panose="020B0606030504020204" pitchFamily="34" charset="0"/>
              </a:rPr>
              <a:t>“Did You Knows” </a:t>
            </a:r>
            <a:br>
              <a:rPr lang="en-US" sz="3600" b="1">
                <a:solidFill>
                  <a:schemeClr val="bg1"/>
                </a:solidFill>
                <a:effectLst/>
                <a:latin typeface="Open Sans" panose="020B0606030504020204" pitchFamily="34" charset="0"/>
              </a:rPr>
            </a:br>
            <a:r>
              <a:rPr lang="en-US" sz="3600" b="1">
                <a:solidFill>
                  <a:schemeClr val="bg1"/>
                </a:solidFill>
                <a:effectLst/>
                <a:latin typeface="Open Sans" panose="020B0606030504020204" pitchFamily="34" charset="0"/>
              </a:rPr>
              <a:t>and Quick Tips</a:t>
            </a:r>
            <a:br>
              <a:rPr lang="en-US" sz="3600" b="1">
                <a:solidFill>
                  <a:schemeClr val="bg1"/>
                </a:solidFill>
                <a:effectLst/>
                <a:latin typeface="Open Sans" panose="020B0606030504020204" pitchFamily="34" charset="0"/>
              </a:rPr>
            </a:br>
            <a:r>
              <a:rPr lang="en-US" sz="3600" b="1">
                <a:solidFill>
                  <a:schemeClr val="bg1"/>
                </a:solidFill>
                <a:effectLst/>
                <a:latin typeface="Open Sans" panose="020B0606030504020204" pitchFamily="34" charset="0"/>
              </a:rPr>
              <a:t> </a:t>
            </a:r>
            <a:r>
              <a:rPr lang="en-US" sz="3600">
                <a:solidFill>
                  <a:schemeClr val="bg1"/>
                </a:solidFill>
                <a:effectLst/>
                <a:latin typeface="Open Sans" panose="020B0606030504020204" pitchFamily="34" charset="0"/>
              </a:rPr>
              <a:t>to Prevent Heart </a:t>
            </a:r>
            <a:br>
              <a:rPr lang="en-US" sz="3600">
                <a:solidFill>
                  <a:schemeClr val="bg1"/>
                </a:solidFill>
                <a:effectLst/>
                <a:latin typeface="Open Sans" panose="020B0606030504020204" pitchFamily="34" charset="0"/>
              </a:rPr>
            </a:br>
            <a:r>
              <a:rPr lang="en-US" sz="3600">
                <a:solidFill>
                  <a:schemeClr val="bg1"/>
                </a:solidFill>
                <a:effectLst/>
                <a:latin typeface="Open Sans" panose="020B0606030504020204" pitchFamily="34" charset="0"/>
              </a:rPr>
              <a:t>Attacks and Strokes</a:t>
            </a:r>
            <a:br>
              <a:rPr lang="en-US"/>
            </a:br>
            <a:endParaRPr lang="en-US">
              <a:solidFill>
                <a:schemeClr val="bg1"/>
              </a:solidFill>
            </a:endParaRPr>
          </a:p>
        </p:txBody>
      </p:sp>
    </p:spTree>
    <p:extLst>
      <p:ext uri="{BB962C8B-B14F-4D97-AF65-F5344CB8AC3E}">
        <p14:creationId xmlns:p14="http://schemas.microsoft.com/office/powerpoint/2010/main" val="4279405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2395DD-26D8-3545-85AF-F9B3B2B6B0B9}"/>
              </a:ext>
            </a:extLst>
          </p:cNvPr>
          <p:cNvSpPr>
            <a:spLocks noGrp="1"/>
          </p:cNvSpPr>
          <p:nvPr>
            <p:ph type="ftr" sz="quarter" idx="10"/>
          </p:nvPr>
        </p:nvSpPr>
        <p:spPr/>
        <p:txBody>
          <a:bodyPr/>
          <a:lstStyle/>
          <a:p>
            <a:r>
              <a:rPr lang="en-US"/>
              <a:t>www.nachc.org</a:t>
            </a:r>
          </a:p>
        </p:txBody>
      </p:sp>
      <p:sp>
        <p:nvSpPr>
          <p:cNvPr id="3" name="Slide Number Placeholder 2">
            <a:extLst>
              <a:ext uri="{FF2B5EF4-FFF2-40B4-BE49-F238E27FC236}">
                <a16:creationId xmlns:a16="http://schemas.microsoft.com/office/drawing/2014/main" id="{49E10327-1788-D644-9C0F-E3AA1C55198C}"/>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10</a:t>
            </a:fld>
            <a:endParaRPr lang="en-US">
              <a:solidFill>
                <a:schemeClr val="tx2"/>
              </a:solidFill>
            </a:endParaRPr>
          </a:p>
        </p:txBody>
      </p:sp>
      <p:sp>
        <p:nvSpPr>
          <p:cNvPr id="7" name="Text Placeholder 6">
            <a:extLst>
              <a:ext uri="{FF2B5EF4-FFF2-40B4-BE49-F238E27FC236}">
                <a16:creationId xmlns:a16="http://schemas.microsoft.com/office/drawing/2014/main" id="{B2362E52-BA82-0241-82C2-AF59F9B04491}"/>
              </a:ext>
            </a:extLst>
          </p:cNvPr>
          <p:cNvSpPr>
            <a:spLocks noGrp="1"/>
          </p:cNvSpPr>
          <p:nvPr>
            <p:ph type="body" sz="quarter" idx="14"/>
          </p:nvPr>
        </p:nvSpPr>
        <p:spPr>
          <a:xfrm>
            <a:off x="533400" y="3733800"/>
            <a:ext cx="6629400" cy="1905000"/>
          </a:xfrm>
        </p:spPr>
        <p:txBody>
          <a:bodyPr/>
          <a:lstStyle/>
          <a:p>
            <a:r>
              <a:rPr lang="en-US" u="sng">
                <a:effectLst/>
                <a:latin typeface="Open Sans" panose="020B0606030504020204" pitchFamily="34" charset="0"/>
                <a:hlinkClick r:id="rId3"/>
              </a:rPr>
              <a:t>2017 Guideline for the Prevention, Detection, Evaluation, and Management of High Blood Pressure in Adults: Guidelines Made Simple</a:t>
            </a:r>
            <a:r>
              <a:rPr lang="en-US">
                <a:effectLst/>
                <a:latin typeface="Open Sans" panose="020B0606030504020204" pitchFamily="34" charset="0"/>
              </a:rPr>
              <a:t>; see p. 14</a:t>
            </a:r>
          </a:p>
          <a:p>
            <a:r>
              <a:rPr lang="en-US" u="sng">
                <a:effectLst/>
                <a:latin typeface="Open Sans" panose="020B0606030504020204" pitchFamily="34" charset="0"/>
                <a:hlinkClick r:id="rId4"/>
              </a:rPr>
              <a:t>Clinic-based strategies to reach United States Million Hearts 2022 blood pressure control goals: a simulation study</a:t>
            </a:r>
            <a:r>
              <a:rPr lang="en-US">
                <a:effectLst/>
                <a:latin typeface="Open Sans" panose="020B0606030504020204" pitchFamily="34" charset="0"/>
              </a:rPr>
              <a:t> | </a:t>
            </a:r>
            <a:r>
              <a:rPr lang="en-US" err="1">
                <a:effectLst/>
                <a:latin typeface="Open Sans" panose="020B0606030504020204" pitchFamily="34" charset="0"/>
              </a:rPr>
              <a:t>nih.gov</a:t>
            </a:r>
            <a:endParaRPr lang="en-US">
              <a:effectLst/>
              <a:latin typeface="Open Sans" panose="020B0606030504020204" pitchFamily="34" charset="0"/>
            </a:endParaRPr>
          </a:p>
        </p:txBody>
      </p:sp>
      <p:sp>
        <p:nvSpPr>
          <p:cNvPr id="8" name="Text Placeholder 7">
            <a:extLst>
              <a:ext uri="{FF2B5EF4-FFF2-40B4-BE49-F238E27FC236}">
                <a16:creationId xmlns:a16="http://schemas.microsoft.com/office/drawing/2014/main" id="{23A28674-4C63-A346-83E9-9DDE90E89ABB}"/>
              </a:ext>
            </a:extLst>
          </p:cNvPr>
          <p:cNvSpPr>
            <a:spLocks noGrp="1"/>
          </p:cNvSpPr>
          <p:nvPr>
            <p:ph type="body" sz="quarter" idx="16"/>
          </p:nvPr>
        </p:nvSpPr>
        <p:spPr/>
        <p:txBody>
          <a:bodyPr/>
          <a:lstStyle/>
          <a:p>
            <a:r>
              <a:rPr lang="en-US"/>
              <a:t>Did you know?</a:t>
            </a:r>
          </a:p>
          <a:p>
            <a:endParaRPr lang="en-US"/>
          </a:p>
          <a:p>
            <a:endParaRPr lang="en-US"/>
          </a:p>
          <a:p>
            <a:endParaRPr lang="en-US"/>
          </a:p>
        </p:txBody>
      </p:sp>
      <p:sp>
        <p:nvSpPr>
          <p:cNvPr id="10" name="Text Placeholder 9">
            <a:extLst>
              <a:ext uri="{FF2B5EF4-FFF2-40B4-BE49-F238E27FC236}">
                <a16:creationId xmlns:a16="http://schemas.microsoft.com/office/drawing/2014/main" id="{C95575F9-E9DA-294C-B641-F640730AC6F5}"/>
              </a:ext>
            </a:extLst>
          </p:cNvPr>
          <p:cNvSpPr>
            <a:spLocks noGrp="1"/>
          </p:cNvSpPr>
          <p:nvPr>
            <p:ph type="body" sz="quarter" idx="15"/>
          </p:nvPr>
        </p:nvSpPr>
        <p:spPr>
          <a:xfrm>
            <a:off x="533400" y="1447800"/>
            <a:ext cx="6248400" cy="1981200"/>
          </a:xfrm>
        </p:spPr>
        <p:txBody>
          <a:bodyPr/>
          <a:lstStyle/>
          <a:p>
            <a:r>
              <a:rPr lang="en-US">
                <a:effectLst/>
                <a:latin typeface="Open Sans" panose="020B0606030504020204" pitchFamily="34" charset="0"/>
              </a:rPr>
              <a:t>Some practices have gotten their average time to BP control down to less than 40 days. One key factor is the follow-up interval. Adults with uncontrolled hypertension (≥140/90 mmHg) should have a follow-up visit every 2 to 4 weeks until they are at control.</a:t>
            </a:r>
          </a:p>
          <a:p>
            <a:endParaRPr lang="en-US"/>
          </a:p>
        </p:txBody>
      </p:sp>
      <p:pic>
        <p:nvPicPr>
          <p:cNvPr id="9" name="Picture 8">
            <a:extLst>
              <a:ext uri="{FF2B5EF4-FFF2-40B4-BE49-F238E27FC236}">
                <a16:creationId xmlns:a16="http://schemas.microsoft.com/office/drawing/2014/main" id="{1FA660F6-C688-E84C-8B8A-8C55D421E6D9}"/>
              </a:ext>
            </a:extLst>
          </p:cNvPr>
          <p:cNvPicPr>
            <a:picLocks noChangeAspect="1"/>
          </p:cNvPicPr>
          <p:nvPr/>
        </p:nvPicPr>
        <p:blipFill>
          <a:blip r:embed="rId5"/>
          <a:srcRect/>
          <a:stretch/>
        </p:blipFill>
        <p:spPr>
          <a:xfrm>
            <a:off x="6553201" y="533400"/>
            <a:ext cx="5638799" cy="3707704"/>
          </a:xfrm>
          <a:prstGeom prst="rect">
            <a:avLst/>
          </a:prstGeom>
        </p:spPr>
      </p:pic>
    </p:spTree>
    <p:extLst>
      <p:ext uri="{BB962C8B-B14F-4D97-AF65-F5344CB8AC3E}">
        <p14:creationId xmlns:p14="http://schemas.microsoft.com/office/powerpoint/2010/main" val="1309424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4316E9-D05F-F144-91C9-DBCD65B8A3CE}"/>
              </a:ext>
            </a:extLst>
          </p:cNvPr>
          <p:cNvSpPr>
            <a:spLocks noGrp="1"/>
          </p:cNvSpPr>
          <p:nvPr>
            <p:ph type="ftr" sz="quarter" idx="10"/>
          </p:nvPr>
        </p:nvSpPr>
        <p:spPr/>
        <p:txBody>
          <a:bodyPr/>
          <a:lstStyle/>
          <a:p>
            <a:r>
              <a:rPr lang="en-US"/>
              <a:t>www.nachc.org</a:t>
            </a:r>
          </a:p>
        </p:txBody>
      </p:sp>
      <p:sp>
        <p:nvSpPr>
          <p:cNvPr id="3" name="Slide Number Placeholder 2">
            <a:extLst>
              <a:ext uri="{FF2B5EF4-FFF2-40B4-BE49-F238E27FC236}">
                <a16:creationId xmlns:a16="http://schemas.microsoft.com/office/drawing/2014/main" id="{8B579589-530F-8142-9097-255581AD0B63}"/>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11</a:t>
            </a:fld>
            <a:endParaRPr lang="en-US">
              <a:solidFill>
                <a:schemeClr val="tx2"/>
              </a:solidFill>
            </a:endParaRPr>
          </a:p>
        </p:txBody>
      </p:sp>
      <p:sp>
        <p:nvSpPr>
          <p:cNvPr id="4" name="Text Placeholder 3">
            <a:extLst>
              <a:ext uri="{FF2B5EF4-FFF2-40B4-BE49-F238E27FC236}">
                <a16:creationId xmlns:a16="http://schemas.microsoft.com/office/drawing/2014/main" id="{98768A87-3346-824C-A1FA-B22B80B2C84D}"/>
              </a:ext>
            </a:extLst>
          </p:cNvPr>
          <p:cNvSpPr>
            <a:spLocks noGrp="1"/>
          </p:cNvSpPr>
          <p:nvPr>
            <p:ph type="body" sz="quarter" idx="14"/>
          </p:nvPr>
        </p:nvSpPr>
        <p:spPr>
          <a:xfrm>
            <a:off x="533400" y="3505200"/>
            <a:ext cx="9372600" cy="2286000"/>
          </a:xfrm>
        </p:spPr>
        <p:txBody>
          <a:bodyPr/>
          <a:lstStyle/>
          <a:p>
            <a:r>
              <a:rPr lang="en-US" u="sng">
                <a:effectLst/>
                <a:latin typeface="Open Sans" panose="020B0606030504020204" pitchFamily="34" charset="0"/>
                <a:hlinkClick r:id="rId3"/>
              </a:rPr>
              <a:t>Medication Adherence: Improve Patient Outcomes and Reduce Costs</a:t>
            </a:r>
            <a:r>
              <a:rPr lang="en-US">
                <a:effectLst/>
                <a:latin typeface="Open Sans" panose="020B0606030504020204" pitchFamily="34" charset="0"/>
              </a:rPr>
              <a:t> | Health Care Quality | AMA STEPS Forward | AMA Ed Hub (ama-</a:t>
            </a:r>
            <a:r>
              <a:rPr lang="en-US" err="1">
                <a:effectLst/>
                <a:latin typeface="Open Sans" panose="020B0606030504020204" pitchFamily="34" charset="0"/>
              </a:rPr>
              <a:t>assn.org</a:t>
            </a:r>
            <a:r>
              <a:rPr lang="en-US">
                <a:effectLst/>
                <a:latin typeface="Open Sans" panose="020B0606030504020204" pitchFamily="34" charset="0"/>
              </a:rPr>
              <a:t>)</a:t>
            </a:r>
          </a:p>
          <a:p>
            <a:r>
              <a:rPr lang="en-US" u="sng">
                <a:effectLst/>
                <a:latin typeface="Open Sans" panose="020B0606030504020204" pitchFamily="34" charset="0"/>
                <a:hlinkClick r:id="rId4"/>
              </a:rPr>
              <a:t>Help Patients Take Blood Pressure Medicines as Directed</a:t>
            </a:r>
            <a:r>
              <a:rPr lang="en-US">
                <a:effectLst/>
                <a:latin typeface="Open Sans" panose="020B0606030504020204" pitchFamily="34" charset="0"/>
              </a:rPr>
              <a:t> (1 min. 25 sec. video - YouTube) | Million Hearts</a:t>
            </a:r>
          </a:p>
          <a:p>
            <a:r>
              <a:rPr lang="en-US" u="sng">
                <a:effectLst/>
                <a:latin typeface="Open Sans" panose="020B0606030504020204" pitchFamily="34" charset="0"/>
                <a:hlinkClick r:id="rId5"/>
              </a:rPr>
              <a:t>Hypertension Control Change Package (</a:t>
            </a:r>
            <a:r>
              <a:rPr lang="en-US" u="sng" err="1">
                <a:effectLst/>
                <a:latin typeface="Open Sans" panose="020B0606030504020204" pitchFamily="34" charset="0"/>
                <a:hlinkClick r:id="rId5"/>
              </a:rPr>
              <a:t>hhs.gov</a:t>
            </a:r>
            <a:r>
              <a:rPr lang="en-US" u="sng">
                <a:effectLst/>
                <a:latin typeface="Open Sans" panose="020B0606030504020204" pitchFamily="34" charset="0"/>
                <a:hlinkClick r:id="rId5"/>
              </a:rPr>
              <a:t>)</a:t>
            </a:r>
            <a:r>
              <a:rPr lang="en-US">
                <a:effectLst/>
                <a:latin typeface="Open Sans" panose="020B0606030504020204" pitchFamily="34" charset="0"/>
              </a:rPr>
              <a:t> – p. 16, see section: Ensure the care team is skilled in supporting patient medication adherence </a:t>
            </a:r>
          </a:p>
          <a:p>
            <a:endParaRPr lang="en-US"/>
          </a:p>
        </p:txBody>
      </p:sp>
      <p:sp>
        <p:nvSpPr>
          <p:cNvPr id="5" name="Text Placeholder 4">
            <a:extLst>
              <a:ext uri="{FF2B5EF4-FFF2-40B4-BE49-F238E27FC236}">
                <a16:creationId xmlns:a16="http://schemas.microsoft.com/office/drawing/2014/main" id="{AB73EB22-62AE-AA47-9FE9-85958C849B1D}"/>
              </a:ext>
            </a:extLst>
          </p:cNvPr>
          <p:cNvSpPr>
            <a:spLocks noGrp="1"/>
          </p:cNvSpPr>
          <p:nvPr>
            <p:ph type="body" sz="quarter" idx="15"/>
          </p:nvPr>
        </p:nvSpPr>
        <p:spPr>
          <a:xfrm>
            <a:off x="533400" y="1447800"/>
            <a:ext cx="7239000" cy="1676400"/>
          </a:xfrm>
        </p:spPr>
        <p:txBody>
          <a:bodyPr/>
          <a:lstStyle/>
          <a:p>
            <a:r>
              <a:rPr lang="en-US">
                <a:effectLst/>
                <a:latin typeface="Open Sans" panose="020B0606030504020204" pitchFamily="34" charset="0"/>
              </a:rPr>
              <a:t>Medication adherence is critical to successful hypertension control for many patients. However, only 51% of Americans treated for hypertension take their medications as prescribed in the long-term. Effective communication doubles the odds of your patients taking their medications properly. </a:t>
            </a:r>
          </a:p>
        </p:txBody>
      </p:sp>
      <p:sp>
        <p:nvSpPr>
          <p:cNvPr id="6" name="Text Placeholder 5">
            <a:extLst>
              <a:ext uri="{FF2B5EF4-FFF2-40B4-BE49-F238E27FC236}">
                <a16:creationId xmlns:a16="http://schemas.microsoft.com/office/drawing/2014/main" id="{91D22AEA-CE9C-514A-8761-8F638C842DF9}"/>
              </a:ext>
            </a:extLst>
          </p:cNvPr>
          <p:cNvSpPr>
            <a:spLocks noGrp="1"/>
          </p:cNvSpPr>
          <p:nvPr>
            <p:ph type="body" sz="quarter" idx="16"/>
          </p:nvPr>
        </p:nvSpPr>
        <p:spPr/>
        <p:txBody>
          <a:bodyPr/>
          <a:lstStyle/>
          <a:p>
            <a:r>
              <a:rPr lang="en-US"/>
              <a:t>Did you know?</a:t>
            </a:r>
          </a:p>
          <a:p>
            <a:endParaRPr lang="en-US"/>
          </a:p>
          <a:p>
            <a:endParaRPr lang="en-US"/>
          </a:p>
          <a:p>
            <a:endParaRPr lang="en-US"/>
          </a:p>
        </p:txBody>
      </p:sp>
      <p:pic>
        <p:nvPicPr>
          <p:cNvPr id="10" name="Picture 9">
            <a:extLst>
              <a:ext uri="{FF2B5EF4-FFF2-40B4-BE49-F238E27FC236}">
                <a16:creationId xmlns:a16="http://schemas.microsoft.com/office/drawing/2014/main" id="{C980E74F-AB93-C847-8306-584DEE624B35}"/>
              </a:ext>
            </a:extLst>
          </p:cNvPr>
          <p:cNvPicPr>
            <a:picLocks noChangeAspect="1"/>
          </p:cNvPicPr>
          <p:nvPr/>
        </p:nvPicPr>
        <p:blipFill rotWithShape="1">
          <a:blip r:embed="rId6"/>
          <a:srcRect l="9206" t="5620" r="15647" b="6000"/>
          <a:stretch/>
        </p:blipFill>
        <p:spPr>
          <a:xfrm>
            <a:off x="7391400" y="609600"/>
            <a:ext cx="4191000" cy="3241040"/>
          </a:xfrm>
          <a:prstGeom prst="rect">
            <a:avLst/>
          </a:prstGeom>
        </p:spPr>
      </p:pic>
    </p:spTree>
    <p:extLst>
      <p:ext uri="{BB962C8B-B14F-4D97-AF65-F5344CB8AC3E}">
        <p14:creationId xmlns:p14="http://schemas.microsoft.com/office/powerpoint/2010/main" val="1927233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629DCBF-DE67-C74A-ABA7-B5503411756A}"/>
              </a:ext>
            </a:extLst>
          </p:cNvPr>
          <p:cNvSpPr>
            <a:spLocks noGrp="1"/>
          </p:cNvSpPr>
          <p:nvPr>
            <p:ph type="ftr" sz="quarter" idx="10"/>
          </p:nvPr>
        </p:nvSpPr>
        <p:spPr/>
        <p:txBody>
          <a:bodyPr/>
          <a:lstStyle/>
          <a:p>
            <a:r>
              <a:rPr lang="en-US"/>
              <a:t>www.nachc.org</a:t>
            </a:r>
          </a:p>
        </p:txBody>
      </p:sp>
      <p:sp>
        <p:nvSpPr>
          <p:cNvPr id="3" name="Slide Number Placeholder 2">
            <a:extLst>
              <a:ext uri="{FF2B5EF4-FFF2-40B4-BE49-F238E27FC236}">
                <a16:creationId xmlns:a16="http://schemas.microsoft.com/office/drawing/2014/main" id="{E32CD912-D6F7-8343-8B9F-70BE261EB08B}"/>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12</a:t>
            </a:fld>
            <a:endParaRPr lang="en-US">
              <a:solidFill>
                <a:schemeClr val="tx2"/>
              </a:solidFill>
            </a:endParaRPr>
          </a:p>
        </p:txBody>
      </p:sp>
      <p:sp>
        <p:nvSpPr>
          <p:cNvPr id="4" name="Text Placeholder 3">
            <a:extLst>
              <a:ext uri="{FF2B5EF4-FFF2-40B4-BE49-F238E27FC236}">
                <a16:creationId xmlns:a16="http://schemas.microsoft.com/office/drawing/2014/main" id="{D15D4EA8-DED4-AC44-AAEA-058DC3A3F357}"/>
              </a:ext>
            </a:extLst>
          </p:cNvPr>
          <p:cNvSpPr>
            <a:spLocks noGrp="1"/>
          </p:cNvSpPr>
          <p:nvPr>
            <p:ph type="body" sz="quarter" idx="12"/>
          </p:nvPr>
        </p:nvSpPr>
        <p:spPr/>
        <p:txBody>
          <a:bodyPr/>
          <a:lstStyle/>
          <a:p>
            <a:r>
              <a:rPr lang="en-US"/>
              <a:t>Quick Tip</a:t>
            </a:r>
          </a:p>
        </p:txBody>
      </p:sp>
      <p:sp>
        <p:nvSpPr>
          <p:cNvPr id="5" name="Text Placeholder 4">
            <a:extLst>
              <a:ext uri="{FF2B5EF4-FFF2-40B4-BE49-F238E27FC236}">
                <a16:creationId xmlns:a16="http://schemas.microsoft.com/office/drawing/2014/main" id="{86599CB2-F21F-9A4D-9351-A50914963EA3}"/>
              </a:ext>
            </a:extLst>
          </p:cNvPr>
          <p:cNvSpPr>
            <a:spLocks noGrp="1"/>
          </p:cNvSpPr>
          <p:nvPr>
            <p:ph type="body" sz="quarter" idx="14"/>
          </p:nvPr>
        </p:nvSpPr>
        <p:spPr>
          <a:xfrm>
            <a:off x="533400" y="3505200"/>
            <a:ext cx="7696200" cy="2133600"/>
          </a:xfrm>
        </p:spPr>
        <p:txBody>
          <a:bodyPr/>
          <a:lstStyle/>
          <a:p>
            <a:r>
              <a:rPr lang="en-US" u="sng">
                <a:effectLst/>
                <a:latin typeface="Open Sans" panose="020B0606030504020204" pitchFamily="34" charset="0"/>
                <a:hlinkClick r:id="rId3"/>
              </a:rPr>
              <a:t>The benefits of physician-pharmacist collaboration</a:t>
            </a:r>
            <a:r>
              <a:rPr lang="en-US">
                <a:effectLst/>
                <a:latin typeface="Open Sans" panose="020B0606030504020204" pitchFamily="34" charset="0"/>
              </a:rPr>
              <a:t> | </a:t>
            </a:r>
            <a:r>
              <a:rPr lang="en-US" err="1">
                <a:effectLst/>
                <a:latin typeface="Open Sans" panose="020B0606030504020204" pitchFamily="34" charset="0"/>
              </a:rPr>
              <a:t>MDedge</a:t>
            </a:r>
            <a:r>
              <a:rPr lang="en-US">
                <a:effectLst/>
                <a:latin typeface="Open Sans" panose="020B0606030504020204" pitchFamily="34" charset="0"/>
              </a:rPr>
              <a:t> Family Medicine</a:t>
            </a:r>
            <a:r>
              <a:rPr lang="en-US">
                <a:solidFill>
                  <a:srgbClr val="0563C1"/>
                </a:solidFill>
                <a:effectLst/>
                <a:latin typeface="Open Sans" panose="020B0606030504020204" pitchFamily="34" charset="0"/>
              </a:rPr>
              <a:t> </a:t>
            </a:r>
            <a:endParaRPr lang="en-US">
              <a:effectLst/>
              <a:latin typeface="Open Sans" panose="020B0606030504020204" pitchFamily="34" charset="0"/>
            </a:endParaRPr>
          </a:p>
          <a:p>
            <a:r>
              <a:rPr lang="en-US" u="sng">
                <a:effectLst/>
                <a:latin typeface="Open Sans" panose="020B0606030504020204" pitchFamily="34" charset="0"/>
                <a:hlinkClick r:id="rId4"/>
              </a:rPr>
              <a:t>Physician-Pharmacist Collaborative Management: Narrowing the Socioeconomic Blood Pressure Gap</a:t>
            </a:r>
            <a:r>
              <a:rPr lang="en-US">
                <a:effectLst/>
                <a:latin typeface="Open Sans" panose="020B0606030504020204" pitchFamily="34" charset="0"/>
              </a:rPr>
              <a:t> | </a:t>
            </a:r>
            <a:r>
              <a:rPr lang="en-US" err="1">
                <a:effectLst/>
                <a:latin typeface="Open Sans" panose="020B0606030504020204" pitchFamily="34" charset="0"/>
              </a:rPr>
              <a:t>nih.gov</a:t>
            </a:r>
            <a:endParaRPr lang="en-US">
              <a:effectLst/>
              <a:latin typeface="Open Sans" panose="020B0606030504020204" pitchFamily="34" charset="0"/>
            </a:endParaRPr>
          </a:p>
          <a:p>
            <a:endParaRPr lang="en-US"/>
          </a:p>
        </p:txBody>
      </p:sp>
      <p:sp>
        <p:nvSpPr>
          <p:cNvPr id="6" name="Text Placeholder 5">
            <a:extLst>
              <a:ext uri="{FF2B5EF4-FFF2-40B4-BE49-F238E27FC236}">
                <a16:creationId xmlns:a16="http://schemas.microsoft.com/office/drawing/2014/main" id="{A3922E23-351D-C64F-AB2A-67E822ADE08E}"/>
              </a:ext>
            </a:extLst>
          </p:cNvPr>
          <p:cNvSpPr>
            <a:spLocks noGrp="1"/>
          </p:cNvSpPr>
          <p:nvPr>
            <p:ph type="body" sz="quarter" idx="15"/>
          </p:nvPr>
        </p:nvSpPr>
        <p:spPr>
          <a:xfrm>
            <a:off x="533400" y="1447800"/>
            <a:ext cx="5029200" cy="1371600"/>
          </a:xfrm>
        </p:spPr>
        <p:txBody>
          <a:bodyPr/>
          <a:lstStyle/>
          <a:p>
            <a:r>
              <a:rPr lang="en-US">
                <a:effectLst/>
                <a:latin typeface="Open Sans" panose="020B0606030504020204" pitchFamily="34" charset="0"/>
              </a:rPr>
              <a:t>Involve pharmacists in patient care to improve long-term blood pressure control and to decrease racial and socioeconomic disparities.</a:t>
            </a:r>
          </a:p>
        </p:txBody>
      </p:sp>
      <p:pic>
        <p:nvPicPr>
          <p:cNvPr id="9" name="Picture 8">
            <a:extLst>
              <a:ext uri="{FF2B5EF4-FFF2-40B4-BE49-F238E27FC236}">
                <a16:creationId xmlns:a16="http://schemas.microsoft.com/office/drawing/2014/main" id="{902BE858-ACB1-D248-9B83-CE62B0AFECED}"/>
              </a:ext>
            </a:extLst>
          </p:cNvPr>
          <p:cNvPicPr>
            <a:picLocks noChangeAspect="1"/>
          </p:cNvPicPr>
          <p:nvPr/>
        </p:nvPicPr>
        <p:blipFill rotWithShape="1">
          <a:blip r:embed="rId5"/>
          <a:srcRect l="4657" t="25314" r="6705" b="22124"/>
          <a:stretch/>
        </p:blipFill>
        <p:spPr>
          <a:xfrm>
            <a:off x="6172200" y="990600"/>
            <a:ext cx="4995802" cy="1958009"/>
          </a:xfrm>
          <a:prstGeom prst="rect">
            <a:avLst/>
          </a:prstGeom>
        </p:spPr>
      </p:pic>
    </p:spTree>
    <p:extLst>
      <p:ext uri="{BB962C8B-B14F-4D97-AF65-F5344CB8AC3E}">
        <p14:creationId xmlns:p14="http://schemas.microsoft.com/office/powerpoint/2010/main" val="2755126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65204F1-BE09-E747-BFF9-CCA74DD35315}"/>
              </a:ext>
            </a:extLst>
          </p:cNvPr>
          <p:cNvSpPr>
            <a:spLocks noGrp="1"/>
          </p:cNvSpPr>
          <p:nvPr>
            <p:ph type="ftr" sz="quarter" idx="10"/>
          </p:nvPr>
        </p:nvSpPr>
        <p:spPr/>
        <p:txBody>
          <a:bodyPr/>
          <a:lstStyle/>
          <a:p>
            <a:r>
              <a:rPr lang="en-US"/>
              <a:t>www.nachc.org</a:t>
            </a:r>
          </a:p>
        </p:txBody>
      </p:sp>
      <p:sp>
        <p:nvSpPr>
          <p:cNvPr id="3" name="Slide Number Placeholder 2">
            <a:extLst>
              <a:ext uri="{FF2B5EF4-FFF2-40B4-BE49-F238E27FC236}">
                <a16:creationId xmlns:a16="http://schemas.microsoft.com/office/drawing/2014/main" id="{7BE10F1A-DFEE-F34C-AF1E-156F6B244F45}"/>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13</a:t>
            </a:fld>
            <a:endParaRPr lang="en-US">
              <a:solidFill>
                <a:schemeClr val="tx2"/>
              </a:solidFill>
            </a:endParaRPr>
          </a:p>
        </p:txBody>
      </p:sp>
      <p:sp>
        <p:nvSpPr>
          <p:cNvPr id="4" name="Text Placeholder 3">
            <a:extLst>
              <a:ext uri="{FF2B5EF4-FFF2-40B4-BE49-F238E27FC236}">
                <a16:creationId xmlns:a16="http://schemas.microsoft.com/office/drawing/2014/main" id="{8170EF92-2687-3B47-BA85-51F071726CBF}"/>
              </a:ext>
            </a:extLst>
          </p:cNvPr>
          <p:cNvSpPr>
            <a:spLocks noGrp="1"/>
          </p:cNvSpPr>
          <p:nvPr>
            <p:ph type="body" sz="quarter" idx="14"/>
          </p:nvPr>
        </p:nvSpPr>
        <p:spPr>
          <a:xfrm>
            <a:off x="533400" y="3200400"/>
            <a:ext cx="8839200" cy="2438400"/>
          </a:xfrm>
        </p:spPr>
        <p:txBody>
          <a:bodyPr/>
          <a:lstStyle/>
          <a:p>
            <a:r>
              <a:rPr lang="en-US" u="sng">
                <a:effectLst/>
                <a:latin typeface="Open Sans" panose="020B0606030504020204" pitchFamily="34" charset="0"/>
                <a:hlinkClick r:id="rId3"/>
              </a:rPr>
              <a:t>Hypertension Control Change Package</a:t>
            </a:r>
            <a:r>
              <a:rPr lang="en-US">
                <a:effectLst/>
                <a:latin typeface="Open Sans" panose="020B0606030504020204" pitchFamily="34" charset="0"/>
              </a:rPr>
              <a:t> – </a:t>
            </a:r>
            <a:br>
              <a:rPr lang="en-US">
                <a:effectLst/>
                <a:latin typeface="Open Sans" panose="020B0606030504020204" pitchFamily="34" charset="0"/>
              </a:rPr>
            </a:br>
            <a:r>
              <a:rPr lang="en-US">
                <a:effectLst/>
                <a:latin typeface="Open Sans" panose="020B0606030504020204" pitchFamily="34" charset="0"/>
              </a:rPr>
              <a:t>see p. 10 – Deploy HTN treatment protocols and</a:t>
            </a:r>
            <a:br>
              <a:rPr lang="en-US">
                <a:effectLst/>
                <a:latin typeface="Open Sans" panose="020B0606030504020204" pitchFamily="34" charset="0"/>
              </a:rPr>
            </a:br>
            <a:r>
              <a:rPr lang="en-US">
                <a:effectLst/>
                <a:latin typeface="Open Sans" panose="020B0606030504020204" pitchFamily="34" charset="0"/>
              </a:rPr>
              <a:t>algorithms | </a:t>
            </a:r>
            <a:r>
              <a:rPr lang="en-US" err="1">
                <a:effectLst/>
                <a:latin typeface="Open Sans" panose="020B0606030504020204" pitchFamily="34" charset="0"/>
              </a:rPr>
              <a:t>hhs.gov</a:t>
            </a:r>
            <a:r>
              <a:rPr lang="en-US">
                <a:effectLst/>
                <a:latin typeface="Open Sans" panose="020B0606030504020204" pitchFamily="34" charset="0"/>
              </a:rPr>
              <a:t> </a:t>
            </a:r>
          </a:p>
          <a:p>
            <a:r>
              <a:rPr lang="en-US" u="sng">
                <a:effectLst/>
                <a:latin typeface="Open Sans" panose="020B0606030504020204" pitchFamily="34" charset="0"/>
                <a:hlinkClick r:id="rId4"/>
              </a:rPr>
              <a:t>AMA Doc Talk: Closing the BP control gap</a:t>
            </a:r>
            <a:r>
              <a:rPr lang="en-US">
                <a:effectLst/>
                <a:latin typeface="Open Sans" panose="020B0606030504020204" pitchFamily="34" charset="0"/>
              </a:rPr>
              <a:t> (23 min. video) | </a:t>
            </a:r>
            <a:r>
              <a:rPr lang="en-US" err="1">
                <a:effectLst/>
                <a:latin typeface="Open Sans" panose="020B0606030504020204" pitchFamily="34" charset="0"/>
              </a:rPr>
              <a:t>Omny.fm</a:t>
            </a:r>
            <a:endParaRPr lang="en-US">
              <a:effectLst/>
              <a:latin typeface="Open Sans" panose="020B0606030504020204" pitchFamily="34" charset="0"/>
            </a:endParaRPr>
          </a:p>
          <a:p>
            <a:r>
              <a:rPr lang="en-US" u="sng">
                <a:effectLst/>
                <a:latin typeface="Open Sans" panose="020B0606030504020204" pitchFamily="34" charset="0"/>
                <a:hlinkClick r:id="rId5"/>
              </a:rPr>
              <a:t>Ensuring Health Equity in Preventing Cardiovascular Disease</a:t>
            </a:r>
            <a:r>
              <a:rPr lang="en-US">
                <a:effectLst/>
                <a:latin typeface="Open Sans" panose="020B0606030504020204" pitchFamily="34" charset="0"/>
              </a:rPr>
              <a:t> </a:t>
            </a:r>
            <a:br>
              <a:rPr lang="en-US">
                <a:effectLst/>
                <a:latin typeface="Open Sans" panose="020B0606030504020204" pitchFamily="34" charset="0"/>
              </a:rPr>
            </a:br>
            <a:r>
              <a:rPr lang="en-US">
                <a:effectLst/>
                <a:latin typeface="Open Sans" panose="020B0606030504020204" pitchFamily="34" charset="0"/>
              </a:rPr>
              <a:t>(13 min. video) | NACHC</a:t>
            </a:r>
          </a:p>
          <a:p>
            <a:endParaRPr lang="en-US"/>
          </a:p>
        </p:txBody>
      </p:sp>
      <p:sp>
        <p:nvSpPr>
          <p:cNvPr id="5" name="Text Placeholder 4">
            <a:extLst>
              <a:ext uri="{FF2B5EF4-FFF2-40B4-BE49-F238E27FC236}">
                <a16:creationId xmlns:a16="http://schemas.microsoft.com/office/drawing/2014/main" id="{748BAE03-84A5-724A-B110-D690FB539288}"/>
              </a:ext>
            </a:extLst>
          </p:cNvPr>
          <p:cNvSpPr>
            <a:spLocks noGrp="1"/>
          </p:cNvSpPr>
          <p:nvPr>
            <p:ph type="body" sz="quarter" idx="15"/>
          </p:nvPr>
        </p:nvSpPr>
        <p:spPr>
          <a:xfrm>
            <a:off x="533400" y="1447800"/>
            <a:ext cx="6781800" cy="1371600"/>
          </a:xfrm>
        </p:spPr>
        <p:txBody>
          <a:bodyPr/>
          <a:lstStyle/>
          <a:p>
            <a:r>
              <a:rPr lang="en-US">
                <a:effectLst/>
                <a:latin typeface="Open Sans" panose="020B0606030504020204" pitchFamily="34" charset="0"/>
              </a:rPr>
              <a:t>You can reduce disparities in blood pressure control </a:t>
            </a:r>
            <a:br>
              <a:rPr lang="en-US">
                <a:effectLst/>
                <a:latin typeface="Open Sans" panose="020B0606030504020204" pitchFamily="34" charset="0"/>
              </a:rPr>
            </a:br>
            <a:r>
              <a:rPr lang="en-US">
                <a:effectLst/>
                <a:latin typeface="Open Sans" panose="020B0606030504020204" pitchFamily="34" charset="0"/>
              </a:rPr>
              <a:t>and increase health equity in hypertension management by systematically applying a hypertension treatment protocol and using data to identify care gaps.</a:t>
            </a:r>
          </a:p>
        </p:txBody>
      </p:sp>
      <p:sp>
        <p:nvSpPr>
          <p:cNvPr id="6" name="Text Placeholder 5">
            <a:extLst>
              <a:ext uri="{FF2B5EF4-FFF2-40B4-BE49-F238E27FC236}">
                <a16:creationId xmlns:a16="http://schemas.microsoft.com/office/drawing/2014/main" id="{1E97A7E3-544D-5445-B227-C41F5BC74281}"/>
              </a:ext>
            </a:extLst>
          </p:cNvPr>
          <p:cNvSpPr>
            <a:spLocks noGrp="1"/>
          </p:cNvSpPr>
          <p:nvPr>
            <p:ph type="body" sz="quarter" idx="16"/>
          </p:nvPr>
        </p:nvSpPr>
        <p:spPr>
          <a:xfrm>
            <a:off x="533400" y="533400"/>
            <a:ext cx="6172200" cy="474785"/>
          </a:xfrm>
        </p:spPr>
        <p:txBody>
          <a:bodyPr/>
          <a:lstStyle/>
          <a:p>
            <a:r>
              <a:rPr lang="en-US"/>
              <a:t>Did you know?</a:t>
            </a:r>
          </a:p>
        </p:txBody>
      </p:sp>
      <p:pic>
        <p:nvPicPr>
          <p:cNvPr id="9" name="Picture 8">
            <a:extLst>
              <a:ext uri="{FF2B5EF4-FFF2-40B4-BE49-F238E27FC236}">
                <a16:creationId xmlns:a16="http://schemas.microsoft.com/office/drawing/2014/main" id="{3BC31E75-933D-2747-99B5-EDA76F4E4004}"/>
              </a:ext>
            </a:extLst>
          </p:cNvPr>
          <p:cNvPicPr>
            <a:picLocks noChangeAspect="1"/>
          </p:cNvPicPr>
          <p:nvPr/>
        </p:nvPicPr>
        <p:blipFill>
          <a:blip r:embed="rId6"/>
          <a:srcRect l="3388" r="3388"/>
          <a:stretch/>
        </p:blipFill>
        <p:spPr>
          <a:xfrm>
            <a:off x="7065818" y="692727"/>
            <a:ext cx="4419600" cy="3117273"/>
          </a:xfrm>
          <a:prstGeom prst="rect">
            <a:avLst/>
          </a:prstGeom>
        </p:spPr>
      </p:pic>
    </p:spTree>
    <p:extLst>
      <p:ext uri="{BB962C8B-B14F-4D97-AF65-F5344CB8AC3E}">
        <p14:creationId xmlns:p14="http://schemas.microsoft.com/office/powerpoint/2010/main" val="1654367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2E6CEFC-15FD-664F-9B0A-00FE477C492D}"/>
              </a:ext>
            </a:extLst>
          </p:cNvPr>
          <p:cNvPicPr>
            <a:picLocks noChangeAspect="1"/>
          </p:cNvPicPr>
          <p:nvPr/>
        </p:nvPicPr>
        <p:blipFill>
          <a:blip r:embed="rId3"/>
          <a:srcRect/>
          <a:stretch/>
        </p:blipFill>
        <p:spPr>
          <a:xfrm>
            <a:off x="7543800" y="838200"/>
            <a:ext cx="3702570" cy="4343399"/>
          </a:xfrm>
          <a:prstGeom prst="rect">
            <a:avLst/>
          </a:prstGeom>
        </p:spPr>
      </p:pic>
      <p:sp>
        <p:nvSpPr>
          <p:cNvPr id="2" name="Footer Placeholder 1">
            <a:extLst>
              <a:ext uri="{FF2B5EF4-FFF2-40B4-BE49-F238E27FC236}">
                <a16:creationId xmlns:a16="http://schemas.microsoft.com/office/drawing/2014/main" id="{04CDAFC2-2513-FA4B-8C9F-308ABFBFBB16}"/>
              </a:ext>
            </a:extLst>
          </p:cNvPr>
          <p:cNvSpPr>
            <a:spLocks noGrp="1"/>
          </p:cNvSpPr>
          <p:nvPr>
            <p:ph type="ftr" sz="quarter" idx="10"/>
          </p:nvPr>
        </p:nvSpPr>
        <p:spPr/>
        <p:txBody>
          <a:bodyPr/>
          <a:lstStyle/>
          <a:p>
            <a:r>
              <a:rPr lang="en-US"/>
              <a:t>www.nachc.org</a:t>
            </a:r>
          </a:p>
        </p:txBody>
      </p:sp>
      <p:sp>
        <p:nvSpPr>
          <p:cNvPr id="3" name="Slide Number Placeholder 2">
            <a:extLst>
              <a:ext uri="{FF2B5EF4-FFF2-40B4-BE49-F238E27FC236}">
                <a16:creationId xmlns:a16="http://schemas.microsoft.com/office/drawing/2014/main" id="{737843A0-A3D9-0243-AF9E-2981FAD4CCC7}"/>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14</a:t>
            </a:fld>
            <a:endParaRPr lang="en-US">
              <a:solidFill>
                <a:schemeClr val="tx2"/>
              </a:solidFill>
            </a:endParaRPr>
          </a:p>
        </p:txBody>
      </p:sp>
      <p:sp>
        <p:nvSpPr>
          <p:cNvPr id="4" name="Text Placeholder 3">
            <a:extLst>
              <a:ext uri="{FF2B5EF4-FFF2-40B4-BE49-F238E27FC236}">
                <a16:creationId xmlns:a16="http://schemas.microsoft.com/office/drawing/2014/main" id="{09646687-D770-F54D-B63B-89DE8AB7595C}"/>
              </a:ext>
            </a:extLst>
          </p:cNvPr>
          <p:cNvSpPr>
            <a:spLocks noGrp="1"/>
          </p:cNvSpPr>
          <p:nvPr>
            <p:ph type="body" sz="quarter" idx="14"/>
          </p:nvPr>
        </p:nvSpPr>
        <p:spPr>
          <a:xfrm>
            <a:off x="533400" y="3124200"/>
            <a:ext cx="7010400" cy="2514600"/>
          </a:xfrm>
        </p:spPr>
        <p:txBody>
          <a:bodyPr/>
          <a:lstStyle/>
          <a:p>
            <a:r>
              <a:rPr lang="en-US" u="sng">
                <a:effectLst/>
                <a:latin typeface="Open Sans" panose="020B0606030504020204" pitchFamily="34" charset="0"/>
                <a:hlinkClick r:id="rId4"/>
              </a:rPr>
              <a:t>Hypertensive Disorders of Pregnancy</a:t>
            </a:r>
            <a:r>
              <a:rPr lang="en-US">
                <a:effectLst/>
                <a:latin typeface="Open Sans" panose="020B0606030504020204" pitchFamily="34" charset="0"/>
              </a:rPr>
              <a:t> | Million Hearts</a:t>
            </a:r>
            <a:r>
              <a:rPr lang="en-US" baseline="30000">
                <a:effectLst/>
                <a:latin typeface="Open Sans" panose="020B0606030504020204" pitchFamily="34" charset="0"/>
              </a:rPr>
              <a:t>®</a:t>
            </a:r>
            <a:endParaRPr lang="en-US">
              <a:effectLst/>
              <a:latin typeface="Open Sans" panose="020B0606030504020204" pitchFamily="34" charset="0"/>
            </a:endParaRPr>
          </a:p>
          <a:p>
            <a:r>
              <a:rPr lang="en-US">
                <a:effectLst/>
                <a:latin typeface="Open Sans" panose="020B0606030504020204" pitchFamily="34" charset="0"/>
              </a:rPr>
              <a:t>NACHC Million Hearts</a:t>
            </a:r>
            <a:r>
              <a:rPr lang="en-US" baseline="30000">
                <a:effectLst/>
                <a:latin typeface="Open Sans" panose="020B0606030504020204" pitchFamily="34" charset="0"/>
              </a:rPr>
              <a:t>®</a:t>
            </a:r>
            <a:r>
              <a:rPr lang="en-US">
                <a:effectLst/>
                <a:latin typeface="Open Sans" panose="020B0606030504020204" pitchFamily="34" charset="0"/>
              </a:rPr>
              <a:t> Dec 2022 SMBP Forum: </a:t>
            </a:r>
            <a:r>
              <a:rPr lang="en-US" u="sng">
                <a:latin typeface="Open Sans" panose="020B0606030504020204" pitchFamily="34" charset="0"/>
                <a:hlinkClick r:id="rId5">
                  <a:extLst>
                    <a:ext uri="{A12FA001-AC4F-418D-AE19-62706E023703}">
                      <ahyp:hlinkClr xmlns:ahyp="http://schemas.microsoft.com/office/drawing/2018/hyperlinkcolor" val="tx"/>
                    </a:ext>
                  </a:extLst>
                </a:hlinkClick>
              </a:rPr>
              <a:t>Self-Measured Blood Pressure Monitoring to Address Hypertensive Disorders of Pregnancy</a:t>
            </a:r>
            <a:r>
              <a:rPr lang="en-US">
                <a:latin typeface="Open Sans" panose="020B0606030504020204" pitchFamily="34" charset="0"/>
              </a:rPr>
              <a:t> (1 hr. video) </a:t>
            </a:r>
          </a:p>
          <a:p>
            <a:endParaRPr lang="en-US"/>
          </a:p>
        </p:txBody>
      </p:sp>
      <p:sp>
        <p:nvSpPr>
          <p:cNvPr id="5" name="Text Placeholder 4">
            <a:extLst>
              <a:ext uri="{FF2B5EF4-FFF2-40B4-BE49-F238E27FC236}">
                <a16:creationId xmlns:a16="http://schemas.microsoft.com/office/drawing/2014/main" id="{E685A69A-4AAE-F840-AAB1-9FD8AD78AEA0}"/>
              </a:ext>
            </a:extLst>
          </p:cNvPr>
          <p:cNvSpPr>
            <a:spLocks noGrp="1"/>
          </p:cNvSpPr>
          <p:nvPr>
            <p:ph type="body" sz="quarter" idx="15"/>
          </p:nvPr>
        </p:nvSpPr>
        <p:spPr>
          <a:xfrm>
            <a:off x="533400" y="1447800"/>
            <a:ext cx="6781800" cy="1295400"/>
          </a:xfrm>
        </p:spPr>
        <p:txBody>
          <a:bodyPr/>
          <a:lstStyle/>
          <a:p>
            <a:r>
              <a:rPr lang="en-US">
                <a:effectLst/>
                <a:latin typeface="Open Sans" panose="020B0606030504020204" pitchFamily="34" charset="0"/>
              </a:rPr>
              <a:t>Hypertension is a leading cause maternal morbidity and mortality. Taking the time to treat hypertension during pregnancy, after delivery, and through the woman’s life course is key to improving maternal health in the U.S</a:t>
            </a:r>
            <a:r>
              <a:rPr lang="en-US">
                <a:solidFill>
                  <a:srgbClr val="003C6A"/>
                </a:solidFill>
                <a:effectLst/>
                <a:latin typeface="Open Sans" panose="020B0606030504020204" pitchFamily="34" charset="0"/>
              </a:rPr>
              <a:t>.</a:t>
            </a:r>
            <a:endParaRPr lang="en-US">
              <a:effectLst/>
              <a:latin typeface="Open Sans" panose="020B0606030504020204" pitchFamily="34" charset="0"/>
            </a:endParaRPr>
          </a:p>
          <a:p>
            <a:endParaRPr lang="en-US"/>
          </a:p>
        </p:txBody>
      </p:sp>
      <p:sp>
        <p:nvSpPr>
          <p:cNvPr id="6" name="Text Placeholder 5">
            <a:extLst>
              <a:ext uri="{FF2B5EF4-FFF2-40B4-BE49-F238E27FC236}">
                <a16:creationId xmlns:a16="http://schemas.microsoft.com/office/drawing/2014/main" id="{4DE5E477-AFCF-B74C-A554-A59B6E14DA46}"/>
              </a:ext>
            </a:extLst>
          </p:cNvPr>
          <p:cNvSpPr>
            <a:spLocks noGrp="1"/>
          </p:cNvSpPr>
          <p:nvPr>
            <p:ph type="body" sz="quarter" idx="16"/>
          </p:nvPr>
        </p:nvSpPr>
        <p:spPr/>
        <p:txBody>
          <a:bodyPr/>
          <a:lstStyle/>
          <a:p>
            <a:r>
              <a:rPr lang="en-US"/>
              <a:t>Did you know?</a:t>
            </a:r>
          </a:p>
          <a:p>
            <a:endParaRPr lang="en-US"/>
          </a:p>
        </p:txBody>
      </p:sp>
    </p:spTree>
    <p:extLst>
      <p:ext uri="{BB962C8B-B14F-4D97-AF65-F5344CB8AC3E}">
        <p14:creationId xmlns:p14="http://schemas.microsoft.com/office/powerpoint/2010/main" val="1818797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3E3E8D-1883-8B4B-B1C3-FABCAFA69C49}"/>
              </a:ext>
            </a:extLst>
          </p:cNvPr>
          <p:cNvSpPr>
            <a:spLocks noGrp="1"/>
          </p:cNvSpPr>
          <p:nvPr>
            <p:ph type="body" sz="quarter" idx="21"/>
          </p:nvPr>
        </p:nvSpPr>
        <p:spPr>
          <a:xfrm>
            <a:off x="5096860" y="1524000"/>
            <a:ext cx="6409340" cy="1905000"/>
          </a:xfrm>
        </p:spPr>
        <p:txBody>
          <a:bodyPr/>
          <a:lstStyle/>
          <a:p>
            <a:pPr>
              <a:lnSpc>
                <a:spcPts val="4000"/>
              </a:lnSpc>
            </a:pPr>
            <a:r>
              <a:rPr lang="en-US" sz="4200" b="1" kern="900" spc="-30">
                <a:solidFill>
                  <a:schemeClr val="tx2"/>
                </a:solidFill>
                <a:effectLst/>
                <a:latin typeface="Calibri" panose="020F0502020204030204" pitchFamily="34" charset="0"/>
                <a:cs typeface="Calibri" panose="020F0502020204030204" pitchFamily="34" charset="0"/>
              </a:rPr>
              <a:t>IMPROVING </a:t>
            </a:r>
            <a:br>
              <a:rPr lang="en-US" sz="4200" b="1" kern="900" spc="-30">
                <a:solidFill>
                  <a:schemeClr val="tx2"/>
                </a:solidFill>
                <a:effectLst/>
                <a:latin typeface="Calibri" panose="020F0502020204030204" pitchFamily="34" charset="0"/>
                <a:cs typeface="Calibri" panose="020F0502020204030204" pitchFamily="34" charset="0"/>
              </a:rPr>
            </a:br>
            <a:r>
              <a:rPr lang="en-US" sz="4200" b="1" kern="900" spc="-30">
                <a:solidFill>
                  <a:schemeClr val="tx2"/>
                </a:solidFill>
                <a:effectLst/>
                <a:latin typeface="Calibri" panose="020F0502020204030204" pitchFamily="34" charset="0"/>
                <a:cs typeface="Calibri" panose="020F0502020204030204" pitchFamily="34" charset="0"/>
              </a:rPr>
              <a:t>BLOOD PRESSURE </a:t>
            </a:r>
            <a:br>
              <a:rPr lang="en-US" sz="4200" b="1" kern="900" spc="-30">
                <a:solidFill>
                  <a:schemeClr val="tx2"/>
                </a:solidFill>
                <a:effectLst/>
                <a:latin typeface="Calibri" panose="020F0502020204030204" pitchFamily="34" charset="0"/>
                <a:cs typeface="Calibri" panose="020F0502020204030204" pitchFamily="34" charset="0"/>
              </a:rPr>
            </a:br>
            <a:r>
              <a:rPr lang="en-US" sz="4200" b="1" kern="900" spc="-30">
                <a:solidFill>
                  <a:schemeClr val="tx2"/>
                </a:solidFill>
                <a:effectLst/>
                <a:latin typeface="Calibri" panose="020F0502020204030204" pitchFamily="34" charset="0"/>
                <a:cs typeface="Calibri" panose="020F0502020204030204" pitchFamily="34" charset="0"/>
              </a:rPr>
              <a:t>CONTROL</a:t>
            </a:r>
            <a:endParaRPr lang="en-US" sz="4200" spc="-50">
              <a:solidFill>
                <a:schemeClr val="tx2"/>
              </a:solidFill>
              <a:effectLst/>
              <a:latin typeface="Open Sans" panose="020B0606030504020204" pitchFamily="34" charset="0"/>
            </a:endParaRPr>
          </a:p>
        </p:txBody>
      </p:sp>
      <p:sp>
        <p:nvSpPr>
          <p:cNvPr id="3" name="Text Placeholder 2">
            <a:extLst>
              <a:ext uri="{FF2B5EF4-FFF2-40B4-BE49-F238E27FC236}">
                <a16:creationId xmlns:a16="http://schemas.microsoft.com/office/drawing/2014/main" id="{09BA8595-2D2F-5D44-8C2B-591956E72526}"/>
              </a:ext>
            </a:extLst>
          </p:cNvPr>
          <p:cNvSpPr>
            <a:spLocks noGrp="1"/>
          </p:cNvSpPr>
          <p:nvPr>
            <p:ph type="body" sz="quarter" idx="25"/>
          </p:nvPr>
        </p:nvSpPr>
        <p:spPr>
          <a:xfrm>
            <a:off x="5096861" y="3619500"/>
            <a:ext cx="4580540" cy="1714500"/>
          </a:xfrm>
        </p:spPr>
        <p:txBody>
          <a:bodyPr/>
          <a:lstStyle/>
          <a:p>
            <a:r>
              <a:rPr lang="en-US" sz="4200">
                <a:solidFill>
                  <a:schemeClr val="accent2"/>
                </a:solidFill>
                <a:latin typeface="Open Sans" panose="020B0606030504020204" pitchFamily="34" charset="0"/>
                <a:ea typeface="Open Sans" panose="020B0606030504020204" pitchFamily="34" charset="0"/>
                <a:cs typeface="Open Sans" panose="020B0606030504020204" pitchFamily="34" charset="0"/>
              </a:rPr>
              <a:t>For Care Teams</a:t>
            </a:r>
          </a:p>
        </p:txBody>
      </p:sp>
    </p:spTree>
    <p:extLst>
      <p:ext uri="{BB962C8B-B14F-4D97-AF65-F5344CB8AC3E}">
        <p14:creationId xmlns:p14="http://schemas.microsoft.com/office/powerpoint/2010/main" val="1288858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76000"/>
          </a:schemeClr>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EFF8575-EF76-3141-ACC6-18BEFAB13BEF}"/>
              </a:ext>
            </a:extLst>
          </p:cNvPr>
          <p:cNvSpPr>
            <a:spLocks noGrp="1"/>
          </p:cNvSpPr>
          <p:nvPr>
            <p:ph type="ftr" sz="quarter" idx="10"/>
          </p:nvPr>
        </p:nvSpPr>
        <p:spPr/>
        <p:txBody>
          <a:bodyPr/>
          <a:lstStyle/>
          <a:p>
            <a:r>
              <a:rPr lang="en-US"/>
              <a:t>www.nachc.org</a:t>
            </a:r>
          </a:p>
        </p:txBody>
      </p:sp>
      <p:sp>
        <p:nvSpPr>
          <p:cNvPr id="3" name="Slide Number Placeholder 2">
            <a:extLst>
              <a:ext uri="{FF2B5EF4-FFF2-40B4-BE49-F238E27FC236}">
                <a16:creationId xmlns:a16="http://schemas.microsoft.com/office/drawing/2014/main" id="{8B8F8C48-804D-404C-AE3B-6253AFD60FA9}"/>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16</a:t>
            </a:fld>
            <a:endParaRPr lang="en-US">
              <a:solidFill>
                <a:schemeClr val="tx2"/>
              </a:solidFill>
            </a:endParaRPr>
          </a:p>
        </p:txBody>
      </p:sp>
      <p:sp>
        <p:nvSpPr>
          <p:cNvPr id="4" name="Text Placeholder 3">
            <a:extLst>
              <a:ext uri="{FF2B5EF4-FFF2-40B4-BE49-F238E27FC236}">
                <a16:creationId xmlns:a16="http://schemas.microsoft.com/office/drawing/2014/main" id="{DEFC783A-1C79-2144-8C3F-80400EC1C150}"/>
              </a:ext>
            </a:extLst>
          </p:cNvPr>
          <p:cNvSpPr>
            <a:spLocks noGrp="1"/>
          </p:cNvSpPr>
          <p:nvPr>
            <p:ph type="body" sz="quarter" idx="12"/>
          </p:nvPr>
        </p:nvSpPr>
        <p:spPr/>
        <p:txBody>
          <a:bodyPr/>
          <a:lstStyle/>
          <a:p>
            <a:r>
              <a:rPr lang="en-US"/>
              <a:t>Quick Tip</a:t>
            </a:r>
          </a:p>
          <a:p>
            <a:endParaRPr lang="en-US"/>
          </a:p>
        </p:txBody>
      </p:sp>
      <p:sp>
        <p:nvSpPr>
          <p:cNvPr id="5" name="Text Placeholder 4">
            <a:extLst>
              <a:ext uri="{FF2B5EF4-FFF2-40B4-BE49-F238E27FC236}">
                <a16:creationId xmlns:a16="http://schemas.microsoft.com/office/drawing/2014/main" id="{7ED21943-A1C3-B342-AFF2-ABC3FBE59F23}"/>
              </a:ext>
            </a:extLst>
          </p:cNvPr>
          <p:cNvSpPr>
            <a:spLocks noGrp="1"/>
          </p:cNvSpPr>
          <p:nvPr>
            <p:ph type="body" sz="quarter" idx="14"/>
          </p:nvPr>
        </p:nvSpPr>
        <p:spPr>
          <a:xfrm>
            <a:off x="533400" y="3581400"/>
            <a:ext cx="11049000" cy="2514600"/>
          </a:xfrm>
        </p:spPr>
        <p:txBody>
          <a:bodyPr/>
          <a:lstStyle/>
          <a:p>
            <a:r>
              <a:rPr lang="en-US" u="sng">
                <a:effectLst/>
                <a:latin typeface="Open Sans" panose="020B0606030504020204" pitchFamily="34" charset="0"/>
                <a:hlinkClick r:id="rId3"/>
              </a:rPr>
              <a:t>The Surgeon General’s Call to Action to Control Hypertension Fact Sheet for Health Care Professionals</a:t>
            </a:r>
            <a:r>
              <a:rPr lang="en-US">
                <a:effectLst/>
                <a:latin typeface="Open Sans" panose="020B0606030504020204" pitchFamily="34" charset="0"/>
              </a:rPr>
              <a:t> | </a:t>
            </a:r>
            <a:r>
              <a:rPr lang="en-US" err="1">
                <a:effectLst/>
                <a:latin typeface="Open Sans" panose="020B0606030504020204" pitchFamily="34" charset="0"/>
              </a:rPr>
              <a:t>cdc.gov</a:t>
            </a:r>
            <a:endParaRPr lang="en-US">
              <a:effectLst/>
              <a:latin typeface="Open Sans" panose="020B0606030504020204" pitchFamily="34" charset="0"/>
            </a:endParaRPr>
          </a:p>
          <a:p>
            <a:r>
              <a:rPr lang="en-US" u="sng">
                <a:effectLst/>
                <a:latin typeface="Open Sans" panose="020B0606030504020204" pitchFamily="34" charset="0"/>
                <a:hlinkClick r:id="rId4"/>
              </a:rPr>
              <a:t>Hypertension Control Change Package</a:t>
            </a:r>
            <a:r>
              <a:rPr lang="en-US">
                <a:effectLst/>
                <a:latin typeface="Open Sans" panose="020B0606030504020204" pitchFamily="34" charset="0"/>
              </a:rPr>
              <a:t>—p. 20, see section – Regularly provide a dashboard with BP goals, metrics, and performance | </a:t>
            </a:r>
            <a:r>
              <a:rPr lang="en-US" err="1">
                <a:effectLst/>
                <a:latin typeface="Open Sans" panose="020B0606030504020204" pitchFamily="34" charset="0"/>
              </a:rPr>
              <a:t>hhs.gov</a:t>
            </a:r>
            <a:r>
              <a:rPr lang="en-US">
                <a:effectLst/>
                <a:latin typeface="Open Sans" panose="020B0606030504020204" pitchFamily="34" charset="0"/>
              </a:rPr>
              <a:t> </a:t>
            </a:r>
          </a:p>
          <a:p>
            <a:r>
              <a:rPr lang="en-US" u="sng">
                <a:effectLst/>
                <a:latin typeface="Open Sans" panose="020B0606030504020204" pitchFamily="34" charset="0"/>
                <a:hlinkClick r:id="rId5"/>
              </a:rPr>
              <a:t>Improving hypertension control and cardiovascular health: An urgent call to action for nursing</a:t>
            </a:r>
            <a:r>
              <a:rPr lang="en-US">
                <a:effectLst/>
                <a:latin typeface="Open Sans" panose="020B0606030504020204" pitchFamily="34" charset="0"/>
              </a:rPr>
              <a:t> (14 min. video) | NACHC, CDC, AMA | Hannan - 2022 - Worldviews on Evidence-Based Nursing - Wiley Online Library</a:t>
            </a:r>
          </a:p>
          <a:p>
            <a:endParaRPr lang="en-US"/>
          </a:p>
        </p:txBody>
      </p:sp>
      <p:sp>
        <p:nvSpPr>
          <p:cNvPr id="6" name="Text Placeholder 5">
            <a:extLst>
              <a:ext uri="{FF2B5EF4-FFF2-40B4-BE49-F238E27FC236}">
                <a16:creationId xmlns:a16="http://schemas.microsoft.com/office/drawing/2014/main" id="{40D10411-3245-FF4F-A989-32303C994FE3}"/>
              </a:ext>
            </a:extLst>
          </p:cNvPr>
          <p:cNvSpPr>
            <a:spLocks noGrp="1"/>
          </p:cNvSpPr>
          <p:nvPr>
            <p:ph type="body" sz="quarter" idx="15"/>
          </p:nvPr>
        </p:nvSpPr>
        <p:spPr>
          <a:xfrm>
            <a:off x="533400" y="1447800"/>
            <a:ext cx="9753600" cy="1905000"/>
          </a:xfrm>
        </p:spPr>
        <p:txBody>
          <a:bodyPr/>
          <a:lstStyle/>
          <a:p>
            <a:r>
              <a:rPr lang="en-US" b="1">
                <a:latin typeface="Open Sans" panose="020B0606030504020204" pitchFamily="34" charset="0"/>
              </a:rPr>
              <a:t>“Don’t just measure BP at every visit, address it – every patient </a:t>
            </a:r>
            <a:br>
              <a:rPr lang="en-US" b="1">
                <a:latin typeface="Open Sans" panose="020B0606030504020204" pitchFamily="34" charset="0"/>
              </a:rPr>
            </a:br>
            <a:r>
              <a:rPr lang="en-US" b="1">
                <a:latin typeface="Open Sans" panose="020B0606030504020204" pitchFamily="34" charset="0"/>
              </a:rPr>
              <a:t>encounter is an opportunity to prevent a heart attack or stroke.”</a:t>
            </a:r>
            <a:r>
              <a:rPr lang="en-US">
                <a:effectLst/>
                <a:latin typeface="Open Sans" panose="020B0606030504020204" pitchFamily="34" charset="0"/>
              </a:rPr>
              <a:t> </a:t>
            </a:r>
          </a:p>
          <a:p>
            <a:pPr>
              <a:spcBef>
                <a:spcPts val="400"/>
              </a:spcBef>
              <a:spcAft>
                <a:spcPts val="600"/>
              </a:spcAft>
            </a:pPr>
            <a:r>
              <a:rPr lang="en-US" sz="1600">
                <a:solidFill>
                  <a:schemeClr val="tx1">
                    <a:lumMod val="65000"/>
                    <a:lumOff val="35000"/>
                  </a:schemeClr>
                </a:solidFill>
                <a:latin typeface="Open Sans" panose="020B0606030504020204" pitchFamily="34" charset="0"/>
              </a:rPr>
              <a:t>—Dr. Laurence Sperling, Executive Director, Million Hearts</a:t>
            </a:r>
            <a:r>
              <a:rPr lang="en-US" sz="1600" baseline="30000">
                <a:solidFill>
                  <a:schemeClr val="tx1">
                    <a:lumMod val="65000"/>
                    <a:lumOff val="35000"/>
                  </a:schemeClr>
                </a:solidFill>
                <a:latin typeface="Open Sans" panose="020B0606030504020204" pitchFamily="34" charset="0"/>
              </a:rPr>
              <a:t>®</a:t>
            </a:r>
            <a:r>
              <a:rPr lang="en-US" sz="1600">
                <a:solidFill>
                  <a:schemeClr val="tx1">
                    <a:lumMod val="65000"/>
                    <a:lumOff val="35000"/>
                  </a:schemeClr>
                </a:solidFill>
                <a:latin typeface="Open Sans" panose="020B0606030504020204" pitchFamily="34" charset="0"/>
              </a:rPr>
              <a:t>. </a:t>
            </a:r>
          </a:p>
          <a:p>
            <a:r>
              <a:rPr lang="en-US">
                <a:effectLst/>
                <a:latin typeface="Open Sans" panose="020B0606030504020204" pitchFamily="34" charset="0"/>
              </a:rPr>
              <a:t>Every care team member has an important role. Consider care team scorecards and merit incentives for the full care team that include addressing elevated BP.</a:t>
            </a:r>
          </a:p>
          <a:p>
            <a:endParaRPr lang="en-US"/>
          </a:p>
        </p:txBody>
      </p:sp>
      <p:pic>
        <p:nvPicPr>
          <p:cNvPr id="7" name="Picture 6">
            <a:extLst>
              <a:ext uri="{FF2B5EF4-FFF2-40B4-BE49-F238E27FC236}">
                <a16:creationId xmlns:a16="http://schemas.microsoft.com/office/drawing/2014/main" id="{1FAEF30D-6D46-954D-8AD9-363051AD33AB}"/>
              </a:ext>
            </a:extLst>
          </p:cNvPr>
          <p:cNvPicPr>
            <a:picLocks noChangeAspect="1"/>
          </p:cNvPicPr>
          <p:nvPr/>
        </p:nvPicPr>
        <p:blipFill rotWithShape="1">
          <a:blip r:embed="rId6"/>
          <a:srcRect t="4540" r="7463"/>
          <a:stretch/>
        </p:blipFill>
        <p:spPr>
          <a:xfrm>
            <a:off x="7467600" y="0"/>
            <a:ext cx="4724400" cy="3204575"/>
          </a:xfrm>
          <a:prstGeom prst="rect">
            <a:avLst/>
          </a:prstGeom>
        </p:spPr>
      </p:pic>
    </p:spTree>
    <p:extLst>
      <p:ext uri="{BB962C8B-B14F-4D97-AF65-F5344CB8AC3E}">
        <p14:creationId xmlns:p14="http://schemas.microsoft.com/office/powerpoint/2010/main" val="795867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BD335A-D814-F446-884E-3FE3A01F23BA}"/>
              </a:ext>
            </a:extLst>
          </p:cNvPr>
          <p:cNvSpPr>
            <a:spLocks noGrp="1"/>
          </p:cNvSpPr>
          <p:nvPr>
            <p:ph type="ftr" sz="quarter" idx="10"/>
          </p:nvPr>
        </p:nvSpPr>
        <p:spPr/>
        <p:txBody>
          <a:bodyPr/>
          <a:lstStyle/>
          <a:p>
            <a:r>
              <a:rPr lang="en-US"/>
              <a:t>www.nachc.org</a:t>
            </a:r>
          </a:p>
        </p:txBody>
      </p:sp>
      <p:sp>
        <p:nvSpPr>
          <p:cNvPr id="3" name="Slide Number Placeholder 2">
            <a:extLst>
              <a:ext uri="{FF2B5EF4-FFF2-40B4-BE49-F238E27FC236}">
                <a16:creationId xmlns:a16="http://schemas.microsoft.com/office/drawing/2014/main" id="{E450A1F9-B851-F14C-9C2A-457E10B4545E}"/>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17</a:t>
            </a:fld>
            <a:endParaRPr lang="en-US">
              <a:solidFill>
                <a:schemeClr val="tx2"/>
              </a:solidFill>
            </a:endParaRPr>
          </a:p>
        </p:txBody>
      </p:sp>
      <p:sp>
        <p:nvSpPr>
          <p:cNvPr id="4" name="Text Placeholder 3">
            <a:extLst>
              <a:ext uri="{FF2B5EF4-FFF2-40B4-BE49-F238E27FC236}">
                <a16:creationId xmlns:a16="http://schemas.microsoft.com/office/drawing/2014/main" id="{3DECFD2F-6EE7-D54E-B1E3-260ABF432481}"/>
              </a:ext>
            </a:extLst>
          </p:cNvPr>
          <p:cNvSpPr>
            <a:spLocks noGrp="1"/>
          </p:cNvSpPr>
          <p:nvPr>
            <p:ph type="body" sz="quarter" idx="14"/>
          </p:nvPr>
        </p:nvSpPr>
        <p:spPr>
          <a:xfrm>
            <a:off x="533400" y="3352800"/>
            <a:ext cx="7086600" cy="2286000"/>
          </a:xfrm>
        </p:spPr>
        <p:txBody>
          <a:bodyPr/>
          <a:lstStyle/>
          <a:p>
            <a:r>
              <a:rPr lang="en-US" u="sng">
                <a:effectLst/>
                <a:latin typeface="Open Sans" panose="020B0606030504020204" pitchFamily="34" charset="0"/>
                <a:hlinkClick r:id="rId3"/>
              </a:rPr>
              <a:t>How to measure blood pressure accurately</a:t>
            </a:r>
            <a:br>
              <a:rPr lang="en-US" u="sng">
                <a:effectLst/>
                <a:latin typeface="Open Sans" panose="020B0606030504020204" pitchFamily="34" charset="0"/>
              </a:rPr>
            </a:br>
            <a:r>
              <a:rPr lang="en-US">
                <a:effectLst/>
                <a:latin typeface="Open Sans" panose="020B0606030504020204" pitchFamily="34" charset="0"/>
              </a:rPr>
              <a:t>(1 min. video) | AMA </a:t>
            </a:r>
          </a:p>
          <a:p>
            <a:r>
              <a:rPr lang="en-US" u="sng">
                <a:effectLst/>
                <a:latin typeface="Open Sans" panose="020B0606030504020204" pitchFamily="34" charset="0"/>
                <a:hlinkClick r:id="rId4"/>
              </a:rPr>
              <a:t>In-Office Blood Pressure Measurement Graphic</a:t>
            </a:r>
            <a:r>
              <a:rPr lang="en-US">
                <a:effectLst/>
                <a:latin typeface="Open Sans" panose="020B0606030504020204" pitchFamily="34" charset="0"/>
              </a:rPr>
              <a:t> | </a:t>
            </a:r>
            <a:r>
              <a:rPr lang="en-US" err="1">
                <a:effectLst/>
                <a:latin typeface="Open Sans" panose="020B0606030504020204" pitchFamily="34" charset="0"/>
              </a:rPr>
              <a:t>Target:BP</a:t>
            </a:r>
            <a:r>
              <a:rPr lang="en-US">
                <a:effectLst/>
                <a:latin typeface="Open Sans" panose="020B0606030504020204" pitchFamily="34" charset="0"/>
              </a:rPr>
              <a:t> (</a:t>
            </a:r>
            <a:r>
              <a:rPr lang="en-US" err="1">
                <a:effectLst/>
                <a:latin typeface="Open Sans" panose="020B0606030504020204" pitchFamily="34" charset="0"/>
              </a:rPr>
              <a:t>targetbp.org</a:t>
            </a:r>
            <a:r>
              <a:rPr lang="en-US">
                <a:effectLst/>
                <a:latin typeface="Open Sans" panose="020B0606030504020204" pitchFamily="34" charset="0"/>
              </a:rPr>
              <a:t>)</a:t>
            </a:r>
          </a:p>
          <a:p>
            <a:r>
              <a:rPr lang="en-US" u="sng">
                <a:effectLst/>
                <a:latin typeface="Open Sans" panose="020B0606030504020204" pitchFamily="34" charset="0"/>
                <a:hlinkClick r:id="rId5"/>
              </a:rPr>
              <a:t>Hypertension Control Change Package</a:t>
            </a:r>
            <a:r>
              <a:rPr lang="en-US">
                <a:effectLst/>
                <a:latin typeface="Open Sans" panose="020B0606030504020204" pitchFamily="34" charset="0"/>
              </a:rPr>
              <a:t>, see section – Provide guidance on measuring BP accurately | </a:t>
            </a:r>
            <a:r>
              <a:rPr lang="en-US" err="1">
                <a:effectLst/>
                <a:latin typeface="Open Sans" panose="020B0606030504020204" pitchFamily="34" charset="0"/>
              </a:rPr>
              <a:t>hhs.gov</a:t>
            </a:r>
            <a:endParaRPr lang="en-US">
              <a:effectLst/>
              <a:latin typeface="Open Sans" panose="020B0606030504020204" pitchFamily="34" charset="0"/>
            </a:endParaRPr>
          </a:p>
          <a:p>
            <a:endParaRPr lang="en-US"/>
          </a:p>
        </p:txBody>
      </p:sp>
      <p:sp>
        <p:nvSpPr>
          <p:cNvPr id="5" name="Text Placeholder 4">
            <a:extLst>
              <a:ext uri="{FF2B5EF4-FFF2-40B4-BE49-F238E27FC236}">
                <a16:creationId xmlns:a16="http://schemas.microsoft.com/office/drawing/2014/main" id="{63050EBD-A2E9-C444-9217-A6850F931E75}"/>
              </a:ext>
            </a:extLst>
          </p:cNvPr>
          <p:cNvSpPr>
            <a:spLocks noGrp="1"/>
          </p:cNvSpPr>
          <p:nvPr>
            <p:ph type="body" sz="quarter" idx="15"/>
          </p:nvPr>
        </p:nvSpPr>
        <p:spPr>
          <a:xfrm>
            <a:off x="533400" y="1447800"/>
            <a:ext cx="7467600" cy="1981200"/>
          </a:xfrm>
        </p:spPr>
        <p:txBody>
          <a:bodyPr/>
          <a:lstStyle/>
          <a:p>
            <a:r>
              <a:rPr lang="en-US">
                <a:effectLst/>
                <a:latin typeface="Open Sans" panose="020B0606030504020204" pitchFamily="34" charset="0"/>
              </a:rPr>
              <a:t>Taking a patient’s blood pressure without their arm supported at heart level can add 10 mmHg to their reading? Also, taking a BP measurement over clothing can add 5 – 50 mmHg. Accurate BP measurements are essential to identify people with hypertension and prompt quick clinical action.</a:t>
            </a:r>
          </a:p>
          <a:p>
            <a:endParaRPr lang="en-US"/>
          </a:p>
        </p:txBody>
      </p:sp>
      <p:sp>
        <p:nvSpPr>
          <p:cNvPr id="6" name="Text Placeholder 5">
            <a:extLst>
              <a:ext uri="{FF2B5EF4-FFF2-40B4-BE49-F238E27FC236}">
                <a16:creationId xmlns:a16="http://schemas.microsoft.com/office/drawing/2014/main" id="{624B0483-B91C-624C-A9F3-E32FB253E73D}"/>
              </a:ext>
            </a:extLst>
          </p:cNvPr>
          <p:cNvSpPr>
            <a:spLocks noGrp="1"/>
          </p:cNvSpPr>
          <p:nvPr>
            <p:ph type="body" sz="quarter" idx="16"/>
          </p:nvPr>
        </p:nvSpPr>
        <p:spPr/>
        <p:txBody>
          <a:bodyPr/>
          <a:lstStyle/>
          <a:p>
            <a:r>
              <a:rPr lang="en-US"/>
              <a:t>Did you know?</a:t>
            </a:r>
          </a:p>
        </p:txBody>
      </p:sp>
      <p:pic>
        <p:nvPicPr>
          <p:cNvPr id="13" name="Picture 12">
            <a:extLst>
              <a:ext uri="{FF2B5EF4-FFF2-40B4-BE49-F238E27FC236}">
                <a16:creationId xmlns:a16="http://schemas.microsoft.com/office/drawing/2014/main" id="{7F69F835-692B-984B-8106-3DA5CA0E1FDD}"/>
              </a:ext>
            </a:extLst>
          </p:cNvPr>
          <p:cNvPicPr>
            <a:picLocks noChangeAspect="1"/>
          </p:cNvPicPr>
          <p:nvPr/>
        </p:nvPicPr>
        <p:blipFill rotWithShape="1">
          <a:blip r:embed="rId6"/>
          <a:srcRect l="30286" t="4596" r="32548" b="5114"/>
          <a:stretch/>
        </p:blipFill>
        <p:spPr>
          <a:xfrm>
            <a:off x="8382000" y="762000"/>
            <a:ext cx="3200400" cy="5139106"/>
          </a:xfrm>
          <a:prstGeom prst="rect">
            <a:avLst/>
          </a:prstGeom>
        </p:spPr>
      </p:pic>
    </p:spTree>
    <p:extLst>
      <p:ext uri="{BB962C8B-B14F-4D97-AF65-F5344CB8AC3E}">
        <p14:creationId xmlns:p14="http://schemas.microsoft.com/office/powerpoint/2010/main" val="1095901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DAF36A-80A5-8F43-B562-AE70EB7C8185}"/>
              </a:ext>
            </a:extLst>
          </p:cNvPr>
          <p:cNvPicPr>
            <a:picLocks noChangeAspect="1"/>
          </p:cNvPicPr>
          <p:nvPr/>
        </p:nvPicPr>
        <p:blipFill>
          <a:blip r:embed="rId3"/>
          <a:srcRect l="26320" r="26320"/>
          <a:stretch/>
        </p:blipFill>
        <p:spPr>
          <a:xfrm rot="172267">
            <a:off x="8098478" y="1031662"/>
            <a:ext cx="2854919" cy="3963672"/>
          </a:xfrm>
          <a:prstGeom prst="rect">
            <a:avLst/>
          </a:prstGeom>
        </p:spPr>
      </p:pic>
      <p:sp>
        <p:nvSpPr>
          <p:cNvPr id="2" name="Footer Placeholder 1">
            <a:extLst>
              <a:ext uri="{FF2B5EF4-FFF2-40B4-BE49-F238E27FC236}">
                <a16:creationId xmlns:a16="http://schemas.microsoft.com/office/drawing/2014/main" id="{3FC1152D-3584-1D49-B7C0-9719C0824ED9}"/>
              </a:ext>
            </a:extLst>
          </p:cNvPr>
          <p:cNvSpPr>
            <a:spLocks noGrp="1"/>
          </p:cNvSpPr>
          <p:nvPr>
            <p:ph type="ftr" sz="quarter" idx="10"/>
          </p:nvPr>
        </p:nvSpPr>
        <p:spPr/>
        <p:txBody>
          <a:bodyPr/>
          <a:lstStyle/>
          <a:p>
            <a:r>
              <a:rPr lang="en-US"/>
              <a:t>www.nachc.org</a:t>
            </a:r>
          </a:p>
        </p:txBody>
      </p:sp>
      <p:sp>
        <p:nvSpPr>
          <p:cNvPr id="3" name="Slide Number Placeholder 2">
            <a:extLst>
              <a:ext uri="{FF2B5EF4-FFF2-40B4-BE49-F238E27FC236}">
                <a16:creationId xmlns:a16="http://schemas.microsoft.com/office/drawing/2014/main" id="{DAB927F8-6F4F-BE45-8529-2CF4A030AD22}"/>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18</a:t>
            </a:fld>
            <a:endParaRPr lang="en-US">
              <a:solidFill>
                <a:schemeClr val="tx2"/>
              </a:solidFill>
            </a:endParaRPr>
          </a:p>
        </p:txBody>
      </p:sp>
      <p:sp>
        <p:nvSpPr>
          <p:cNvPr id="4" name="Text Placeholder 3">
            <a:extLst>
              <a:ext uri="{FF2B5EF4-FFF2-40B4-BE49-F238E27FC236}">
                <a16:creationId xmlns:a16="http://schemas.microsoft.com/office/drawing/2014/main" id="{56DAA690-C3AC-8841-A14B-FEA34E93AB48}"/>
              </a:ext>
            </a:extLst>
          </p:cNvPr>
          <p:cNvSpPr>
            <a:spLocks noGrp="1"/>
          </p:cNvSpPr>
          <p:nvPr>
            <p:ph type="body" sz="quarter" idx="14"/>
          </p:nvPr>
        </p:nvSpPr>
        <p:spPr>
          <a:xfrm>
            <a:off x="533400" y="3505200"/>
            <a:ext cx="7696200" cy="2133600"/>
          </a:xfrm>
        </p:spPr>
        <p:txBody>
          <a:bodyPr/>
          <a:lstStyle/>
          <a:p>
            <a:r>
              <a:rPr lang="en-US" u="sng">
                <a:effectLst/>
                <a:latin typeface="Open Sans" panose="020B0606030504020204" pitchFamily="34" charset="0"/>
                <a:hlinkClick r:id="rId4"/>
              </a:rPr>
              <a:t>Clinic-based strategies to reach United States Million Hearts 2022 blood pressure control goals: a simulation study</a:t>
            </a:r>
            <a:r>
              <a:rPr lang="en-US">
                <a:effectLst/>
                <a:latin typeface="Open Sans" panose="020B0606030504020204" pitchFamily="34" charset="0"/>
              </a:rPr>
              <a:t> | </a:t>
            </a:r>
            <a:r>
              <a:rPr lang="en-US" err="1">
                <a:effectLst/>
                <a:latin typeface="Open Sans" panose="020B0606030504020204" pitchFamily="34" charset="0"/>
              </a:rPr>
              <a:t>nih.gov</a:t>
            </a:r>
            <a:endParaRPr lang="en-US">
              <a:effectLst/>
              <a:latin typeface="Open Sans" panose="020B0606030504020204" pitchFamily="34" charset="0"/>
            </a:endParaRPr>
          </a:p>
          <a:p>
            <a:r>
              <a:rPr lang="en-US" u="sng">
                <a:effectLst/>
                <a:latin typeface="Open Sans" panose="020B0606030504020204" pitchFamily="34" charset="0"/>
                <a:hlinkClick r:id="rId5"/>
              </a:rPr>
              <a:t>BPAA-Roadmap_08252021.pdf</a:t>
            </a:r>
            <a:r>
              <a:rPr lang="en-US">
                <a:effectLst/>
                <a:latin typeface="Open Sans" panose="020B0606030504020204" pitchFamily="34" charset="0"/>
              </a:rPr>
              <a:t> | </a:t>
            </a:r>
            <a:r>
              <a:rPr lang="en-US" err="1">
                <a:effectLst/>
                <a:latin typeface="Open Sans" panose="020B0606030504020204" pitchFamily="34" charset="0"/>
              </a:rPr>
              <a:t>nachc.org</a:t>
            </a:r>
            <a:endParaRPr lang="en-US">
              <a:effectLst/>
              <a:latin typeface="Open Sans" panose="020B0606030504020204" pitchFamily="34" charset="0"/>
            </a:endParaRPr>
          </a:p>
          <a:p>
            <a:pPr marL="0" indent="0">
              <a:buNone/>
            </a:pPr>
            <a:endParaRPr lang="en-US"/>
          </a:p>
        </p:txBody>
      </p:sp>
      <p:sp>
        <p:nvSpPr>
          <p:cNvPr id="5" name="Text Placeholder 4">
            <a:extLst>
              <a:ext uri="{FF2B5EF4-FFF2-40B4-BE49-F238E27FC236}">
                <a16:creationId xmlns:a16="http://schemas.microsoft.com/office/drawing/2014/main" id="{41A3E9C2-9BC5-5F42-BB8D-DDD7D7622CED}"/>
              </a:ext>
            </a:extLst>
          </p:cNvPr>
          <p:cNvSpPr>
            <a:spLocks noGrp="1"/>
          </p:cNvSpPr>
          <p:nvPr>
            <p:ph type="body" sz="quarter" idx="15"/>
          </p:nvPr>
        </p:nvSpPr>
        <p:spPr>
          <a:xfrm>
            <a:off x="533400" y="1447800"/>
            <a:ext cx="6934200" cy="1676400"/>
          </a:xfrm>
        </p:spPr>
        <p:txBody>
          <a:bodyPr/>
          <a:lstStyle/>
          <a:p>
            <a:r>
              <a:rPr lang="en-US">
                <a:effectLst/>
                <a:latin typeface="Open Sans" panose="020B0606030504020204" pitchFamily="34" charset="0"/>
              </a:rPr>
              <a:t>Three of the most impactful strategies to improve hypertension outcomes are rapid treatment intensification, increasing frequency of follow-up, and improving medication adherence. Which one of these can you focus on this month?</a:t>
            </a:r>
          </a:p>
        </p:txBody>
      </p:sp>
      <p:sp>
        <p:nvSpPr>
          <p:cNvPr id="6" name="Text Placeholder 5">
            <a:extLst>
              <a:ext uri="{FF2B5EF4-FFF2-40B4-BE49-F238E27FC236}">
                <a16:creationId xmlns:a16="http://schemas.microsoft.com/office/drawing/2014/main" id="{5C427EE4-3C5A-6940-952D-1310CBC8CBC3}"/>
              </a:ext>
            </a:extLst>
          </p:cNvPr>
          <p:cNvSpPr>
            <a:spLocks noGrp="1"/>
          </p:cNvSpPr>
          <p:nvPr>
            <p:ph type="body" sz="quarter" idx="16"/>
          </p:nvPr>
        </p:nvSpPr>
        <p:spPr/>
        <p:txBody>
          <a:bodyPr/>
          <a:lstStyle/>
          <a:p>
            <a:r>
              <a:rPr lang="en-US"/>
              <a:t>Did you know?</a:t>
            </a:r>
          </a:p>
          <a:p>
            <a:endParaRPr lang="en-US"/>
          </a:p>
        </p:txBody>
      </p:sp>
    </p:spTree>
    <p:extLst>
      <p:ext uri="{BB962C8B-B14F-4D97-AF65-F5344CB8AC3E}">
        <p14:creationId xmlns:p14="http://schemas.microsoft.com/office/powerpoint/2010/main" val="1643615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125254-725A-874B-911A-AB752DDCDEDD}"/>
              </a:ext>
            </a:extLst>
          </p:cNvPr>
          <p:cNvSpPr>
            <a:spLocks noGrp="1"/>
          </p:cNvSpPr>
          <p:nvPr>
            <p:ph type="ftr" sz="quarter" idx="10"/>
          </p:nvPr>
        </p:nvSpPr>
        <p:spPr/>
        <p:txBody>
          <a:bodyPr/>
          <a:lstStyle/>
          <a:p>
            <a:r>
              <a:rPr lang="en-US"/>
              <a:t>www.nachc.org</a:t>
            </a:r>
          </a:p>
        </p:txBody>
      </p:sp>
      <p:sp>
        <p:nvSpPr>
          <p:cNvPr id="3" name="Slide Number Placeholder 2">
            <a:extLst>
              <a:ext uri="{FF2B5EF4-FFF2-40B4-BE49-F238E27FC236}">
                <a16:creationId xmlns:a16="http://schemas.microsoft.com/office/drawing/2014/main" id="{24CE92A9-F315-6C44-A87E-0299413DA690}"/>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19</a:t>
            </a:fld>
            <a:endParaRPr lang="en-US">
              <a:solidFill>
                <a:schemeClr val="tx2"/>
              </a:solidFill>
            </a:endParaRPr>
          </a:p>
        </p:txBody>
      </p:sp>
      <p:sp>
        <p:nvSpPr>
          <p:cNvPr id="4" name="Text Placeholder 3">
            <a:extLst>
              <a:ext uri="{FF2B5EF4-FFF2-40B4-BE49-F238E27FC236}">
                <a16:creationId xmlns:a16="http://schemas.microsoft.com/office/drawing/2014/main" id="{0EC22724-16F3-B14B-8BD0-A51B161E9D6A}"/>
              </a:ext>
            </a:extLst>
          </p:cNvPr>
          <p:cNvSpPr>
            <a:spLocks noGrp="1"/>
          </p:cNvSpPr>
          <p:nvPr>
            <p:ph type="body" sz="quarter" idx="14"/>
          </p:nvPr>
        </p:nvSpPr>
        <p:spPr>
          <a:xfrm>
            <a:off x="533400" y="4038600"/>
            <a:ext cx="7696200" cy="1600200"/>
          </a:xfrm>
        </p:spPr>
        <p:txBody>
          <a:bodyPr/>
          <a:lstStyle/>
          <a:p>
            <a:r>
              <a:rPr lang="en-US" u="sng">
                <a:effectLst/>
                <a:latin typeface="Open Sans" panose="020B0606030504020204" pitchFamily="34" charset="0"/>
                <a:hlinkClick r:id="rId3"/>
              </a:rPr>
              <a:t>Hypertension Control Change Package</a:t>
            </a:r>
            <a:r>
              <a:rPr lang="en-US">
                <a:effectLst/>
                <a:latin typeface="Open Sans" panose="020B0606030504020204" pitchFamily="34" charset="0"/>
              </a:rPr>
              <a:t> – see p. 20, Provide patient supports for medication adherence | </a:t>
            </a:r>
            <a:r>
              <a:rPr lang="en-US" err="1">
                <a:effectLst/>
                <a:latin typeface="Open Sans" panose="020B0606030504020204" pitchFamily="34" charset="0"/>
              </a:rPr>
              <a:t>hhs.gov</a:t>
            </a:r>
            <a:r>
              <a:rPr lang="en-US">
                <a:effectLst/>
                <a:latin typeface="Open Sans" panose="020B0606030504020204" pitchFamily="34" charset="0"/>
              </a:rPr>
              <a:t> </a:t>
            </a:r>
          </a:p>
          <a:p>
            <a:r>
              <a:rPr lang="en-US" u="sng">
                <a:effectLst/>
                <a:latin typeface="Open Sans" panose="020B0606030504020204" pitchFamily="34" charset="0"/>
                <a:hlinkClick r:id="rId4"/>
              </a:rPr>
              <a:t>NACHC Million Hearts Learning Lab: Session 3 Ensuring Health Equity in Preventing CVD Pre-Work</a:t>
            </a:r>
            <a:r>
              <a:rPr lang="en-US">
                <a:effectLst/>
                <a:latin typeface="Open Sans" panose="020B0606030504020204" pitchFamily="34" charset="0"/>
              </a:rPr>
              <a:t> (13 min. video)</a:t>
            </a:r>
          </a:p>
          <a:p>
            <a:pPr marL="0" indent="0">
              <a:buNone/>
            </a:pPr>
            <a:endParaRPr lang="en-US"/>
          </a:p>
        </p:txBody>
      </p:sp>
      <p:sp>
        <p:nvSpPr>
          <p:cNvPr id="5" name="Text Placeholder 4">
            <a:extLst>
              <a:ext uri="{FF2B5EF4-FFF2-40B4-BE49-F238E27FC236}">
                <a16:creationId xmlns:a16="http://schemas.microsoft.com/office/drawing/2014/main" id="{36D836A6-CAE1-2C4A-8043-41CBFBB5872C}"/>
              </a:ext>
            </a:extLst>
          </p:cNvPr>
          <p:cNvSpPr>
            <a:spLocks noGrp="1"/>
          </p:cNvSpPr>
          <p:nvPr>
            <p:ph type="body" sz="quarter" idx="15"/>
          </p:nvPr>
        </p:nvSpPr>
        <p:spPr>
          <a:xfrm>
            <a:off x="533400" y="1447800"/>
            <a:ext cx="7315200" cy="1981200"/>
          </a:xfrm>
        </p:spPr>
        <p:txBody>
          <a:bodyPr/>
          <a:lstStyle/>
          <a:p>
            <a:r>
              <a:rPr lang="en-US">
                <a:effectLst/>
                <a:latin typeface="Open Sans" panose="020B0606030504020204" pitchFamily="34" charset="0"/>
              </a:rPr>
              <a:t>Factors affecting a person’s ability to take their medications may be related to cost, complexity of regimen, ability to receive 90-day and automatic refills, lack of trust in the healthcare system, and other patient concerns that are often from misinformation. Learn some strategies to overcome these obstacles.</a:t>
            </a:r>
          </a:p>
          <a:p>
            <a:endParaRPr lang="en-US"/>
          </a:p>
        </p:txBody>
      </p:sp>
      <p:sp>
        <p:nvSpPr>
          <p:cNvPr id="6" name="Text Placeholder 5">
            <a:extLst>
              <a:ext uri="{FF2B5EF4-FFF2-40B4-BE49-F238E27FC236}">
                <a16:creationId xmlns:a16="http://schemas.microsoft.com/office/drawing/2014/main" id="{9DA3D1A5-A80A-9C43-8F97-A285C1BC65E9}"/>
              </a:ext>
            </a:extLst>
          </p:cNvPr>
          <p:cNvSpPr>
            <a:spLocks noGrp="1"/>
          </p:cNvSpPr>
          <p:nvPr>
            <p:ph type="body" sz="quarter" idx="16"/>
          </p:nvPr>
        </p:nvSpPr>
        <p:spPr/>
        <p:txBody>
          <a:bodyPr/>
          <a:lstStyle/>
          <a:p>
            <a:r>
              <a:rPr lang="en-US"/>
              <a:t>Did you know?</a:t>
            </a:r>
          </a:p>
        </p:txBody>
      </p:sp>
      <p:pic>
        <p:nvPicPr>
          <p:cNvPr id="9" name="Picture 8">
            <a:extLst>
              <a:ext uri="{FF2B5EF4-FFF2-40B4-BE49-F238E27FC236}">
                <a16:creationId xmlns:a16="http://schemas.microsoft.com/office/drawing/2014/main" id="{F21D0526-4341-C242-B821-8E5DBD4A6899}"/>
              </a:ext>
            </a:extLst>
          </p:cNvPr>
          <p:cNvPicPr>
            <a:picLocks noChangeAspect="1"/>
          </p:cNvPicPr>
          <p:nvPr/>
        </p:nvPicPr>
        <p:blipFill>
          <a:blip r:embed="rId5"/>
          <a:stretch>
            <a:fillRect/>
          </a:stretch>
        </p:blipFill>
        <p:spPr>
          <a:xfrm>
            <a:off x="6934200" y="685800"/>
            <a:ext cx="4726769" cy="3124200"/>
          </a:xfrm>
          <a:prstGeom prst="rect">
            <a:avLst/>
          </a:prstGeom>
        </p:spPr>
      </p:pic>
    </p:spTree>
    <p:extLst>
      <p:ext uri="{BB962C8B-B14F-4D97-AF65-F5344CB8AC3E}">
        <p14:creationId xmlns:p14="http://schemas.microsoft.com/office/powerpoint/2010/main" val="1016449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384B51-E2CC-D74C-8100-716237F2D4FB}"/>
              </a:ext>
            </a:extLst>
          </p:cNvPr>
          <p:cNvSpPr>
            <a:spLocks noGrp="1"/>
          </p:cNvSpPr>
          <p:nvPr>
            <p:ph type="ftr" sz="quarter" idx="10"/>
          </p:nvPr>
        </p:nvSpPr>
        <p:spPr/>
        <p:txBody>
          <a:bodyPr/>
          <a:lstStyle/>
          <a:p>
            <a:r>
              <a:rPr lang="en-US"/>
              <a:t>www.nachc.org</a:t>
            </a:r>
          </a:p>
        </p:txBody>
      </p:sp>
      <p:sp>
        <p:nvSpPr>
          <p:cNvPr id="3" name="Slide Number Placeholder 2">
            <a:extLst>
              <a:ext uri="{FF2B5EF4-FFF2-40B4-BE49-F238E27FC236}">
                <a16:creationId xmlns:a16="http://schemas.microsoft.com/office/drawing/2014/main" id="{C2209E43-0C96-1C48-A20E-A8E8F2776339}"/>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2</a:t>
            </a:fld>
            <a:endParaRPr lang="en-US">
              <a:solidFill>
                <a:schemeClr val="tx2"/>
              </a:solidFill>
            </a:endParaRPr>
          </a:p>
        </p:txBody>
      </p:sp>
      <p:sp>
        <p:nvSpPr>
          <p:cNvPr id="5" name="Text Placeholder 4">
            <a:extLst>
              <a:ext uri="{FF2B5EF4-FFF2-40B4-BE49-F238E27FC236}">
                <a16:creationId xmlns:a16="http://schemas.microsoft.com/office/drawing/2014/main" id="{33FB57F6-B6AE-B74F-AFBF-83F95D985F9B}"/>
              </a:ext>
            </a:extLst>
          </p:cNvPr>
          <p:cNvSpPr>
            <a:spLocks noGrp="1"/>
          </p:cNvSpPr>
          <p:nvPr>
            <p:ph type="body" sz="quarter" idx="15"/>
          </p:nvPr>
        </p:nvSpPr>
        <p:spPr>
          <a:xfrm>
            <a:off x="609600" y="1371600"/>
            <a:ext cx="10972800" cy="3581400"/>
          </a:xfrm>
        </p:spPr>
        <p:txBody>
          <a:bodyPr/>
          <a:lstStyle/>
          <a:p>
            <a:r>
              <a:rPr lang="en-US" sz="3200">
                <a:solidFill>
                  <a:srgbClr val="004274">
                    <a:alpha val="39608"/>
                  </a:srgbClr>
                </a:solidFill>
                <a:effectLst/>
                <a:latin typeface="Zapf Dingbats"/>
              </a:rPr>
              <a:t>▼</a:t>
            </a:r>
            <a:r>
              <a:rPr lang="en-US" sz="3200" b="1">
                <a:solidFill>
                  <a:srgbClr val="004274">
                    <a:alpha val="39608"/>
                  </a:srgbClr>
                </a:solidFill>
                <a:effectLst/>
                <a:latin typeface="Open Sans" panose="020B0606030504020204" pitchFamily="34" charset="0"/>
              </a:rPr>
              <a:t>PURPOSE</a:t>
            </a:r>
            <a:endParaRPr lang="en-US" sz="3200">
              <a:solidFill>
                <a:srgbClr val="004274">
                  <a:alpha val="39608"/>
                </a:srgbClr>
              </a:solidFill>
              <a:effectLst/>
              <a:latin typeface="Open Sans" panose="020B0606030504020204" pitchFamily="34" charset="0"/>
            </a:endParaRPr>
          </a:p>
          <a:p>
            <a:pPr marL="9525"/>
            <a:r>
              <a:rPr lang="en-US">
                <a:effectLst/>
                <a:latin typeface="Open Sans" panose="020B0606030504020204" pitchFamily="34" charset="0"/>
              </a:rPr>
              <a:t>Assist PCAs and health centers in training care teams on blood pressure control and management with patients. Provide evidence-based content that can be digested quickly and used for trainings or in email/newsletter communications. </a:t>
            </a:r>
            <a:br>
              <a:rPr lang="en-US">
                <a:solidFill>
                  <a:srgbClr val="ABC9D5"/>
                </a:solidFill>
                <a:effectLst/>
                <a:latin typeface="Open Sans Light" panose="020B0306030504020204" pitchFamily="34" charset="0"/>
              </a:rPr>
            </a:br>
            <a:endParaRPr lang="en-US">
              <a:solidFill>
                <a:srgbClr val="ABC9D5"/>
              </a:solidFill>
              <a:effectLst/>
              <a:latin typeface="Open Sans Light" panose="020B0306030504020204" pitchFamily="34" charset="0"/>
            </a:endParaRPr>
          </a:p>
          <a:p>
            <a:endParaRPr lang="en-US"/>
          </a:p>
        </p:txBody>
      </p:sp>
    </p:spTree>
    <p:extLst>
      <p:ext uri="{BB962C8B-B14F-4D97-AF65-F5344CB8AC3E}">
        <p14:creationId xmlns:p14="http://schemas.microsoft.com/office/powerpoint/2010/main" val="3523861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8B065A5-6834-844C-8EA6-7C6C4C931C93}"/>
              </a:ext>
            </a:extLst>
          </p:cNvPr>
          <p:cNvSpPr>
            <a:spLocks noGrp="1"/>
          </p:cNvSpPr>
          <p:nvPr>
            <p:ph type="ftr" sz="quarter" idx="10"/>
          </p:nvPr>
        </p:nvSpPr>
        <p:spPr/>
        <p:txBody>
          <a:bodyPr/>
          <a:lstStyle/>
          <a:p>
            <a:r>
              <a:rPr lang="en-US"/>
              <a:t>www.nachc.org</a:t>
            </a:r>
          </a:p>
        </p:txBody>
      </p:sp>
      <p:sp>
        <p:nvSpPr>
          <p:cNvPr id="3" name="Slide Number Placeholder 2">
            <a:extLst>
              <a:ext uri="{FF2B5EF4-FFF2-40B4-BE49-F238E27FC236}">
                <a16:creationId xmlns:a16="http://schemas.microsoft.com/office/drawing/2014/main" id="{22AFDC78-76F4-3147-AA73-AE994FFD06C7}"/>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20</a:t>
            </a:fld>
            <a:endParaRPr lang="en-US">
              <a:solidFill>
                <a:schemeClr val="tx2"/>
              </a:solidFill>
            </a:endParaRPr>
          </a:p>
        </p:txBody>
      </p:sp>
      <p:sp>
        <p:nvSpPr>
          <p:cNvPr id="4" name="Text Placeholder 3">
            <a:extLst>
              <a:ext uri="{FF2B5EF4-FFF2-40B4-BE49-F238E27FC236}">
                <a16:creationId xmlns:a16="http://schemas.microsoft.com/office/drawing/2014/main" id="{4649DFB6-3854-2F43-B247-55128EEE204A}"/>
              </a:ext>
            </a:extLst>
          </p:cNvPr>
          <p:cNvSpPr>
            <a:spLocks noGrp="1"/>
          </p:cNvSpPr>
          <p:nvPr>
            <p:ph type="body" sz="quarter" idx="14"/>
          </p:nvPr>
        </p:nvSpPr>
        <p:spPr>
          <a:xfrm>
            <a:off x="533400" y="3200400"/>
            <a:ext cx="7315200" cy="2438400"/>
          </a:xfrm>
        </p:spPr>
        <p:txBody>
          <a:bodyPr/>
          <a:lstStyle/>
          <a:p>
            <a:r>
              <a:rPr lang="en-US" u="sng">
                <a:effectLst/>
                <a:latin typeface="Open Sans" panose="020B0606030504020204" pitchFamily="34" charset="0"/>
                <a:hlinkClick r:id="rId3"/>
              </a:rPr>
              <a:t>Tailored Pharmacy-Based Interventions to Improve Medication Adherence</a:t>
            </a:r>
            <a:r>
              <a:rPr lang="en-US">
                <a:effectLst/>
                <a:latin typeface="Open Sans" panose="020B0606030504020204" pitchFamily="34" charset="0"/>
              </a:rPr>
              <a:t> | </a:t>
            </a:r>
            <a:r>
              <a:rPr lang="en-US" err="1">
                <a:effectLst/>
                <a:latin typeface="Open Sans" panose="020B0606030504020204" pitchFamily="34" charset="0"/>
              </a:rPr>
              <a:t>cdc.gov</a:t>
            </a:r>
            <a:endParaRPr lang="en-US">
              <a:effectLst/>
              <a:latin typeface="Open Sans" panose="020B0606030504020204" pitchFamily="34" charset="0"/>
            </a:endParaRPr>
          </a:p>
          <a:p>
            <a:r>
              <a:rPr lang="en-US" u="sng">
                <a:effectLst/>
                <a:latin typeface="Open Sans" panose="020B0606030504020204" pitchFamily="34" charset="0"/>
                <a:hlinkClick r:id="rId4"/>
              </a:rPr>
              <a:t>Hypertension Control Change Package</a:t>
            </a:r>
            <a:r>
              <a:rPr lang="en-US">
                <a:effectLst/>
                <a:latin typeface="Open Sans" panose="020B0606030504020204" pitchFamily="34" charset="0"/>
              </a:rPr>
              <a:t>, p. 8 - see section – Expand the HTN care team | </a:t>
            </a:r>
            <a:r>
              <a:rPr lang="en-US" err="1">
                <a:effectLst/>
                <a:latin typeface="Open Sans" panose="020B0606030504020204" pitchFamily="34" charset="0"/>
              </a:rPr>
              <a:t>hhs.gov</a:t>
            </a:r>
            <a:endParaRPr lang="en-US">
              <a:effectLst/>
              <a:latin typeface="Open Sans" panose="020B0606030504020204" pitchFamily="34" charset="0"/>
            </a:endParaRPr>
          </a:p>
          <a:p>
            <a:endParaRPr lang="en-US"/>
          </a:p>
        </p:txBody>
      </p:sp>
      <p:sp>
        <p:nvSpPr>
          <p:cNvPr id="5" name="Text Placeholder 4">
            <a:extLst>
              <a:ext uri="{FF2B5EF4-FFF2-40B4-BE49-F238E27FC236}">
                <a16:creationId xmlns:a16="http://schemas.microsoft.com/office/drawing/2014/main" id="{CC5646DD-CEE9-854B-99D3-4FC751CA783E}"/>
              </a:ext>
            </a:extLst>
          </p:cNvPr>
          <p:cNvSpPr>
            <a:spLocks noGrp="1"/>
          </p:cNvSpPr>
          <p:nvPr>
            <p:ph type="body" sz="quarter" idx="15"/>
          </p:nvPr>
        </p:nvSpPr>
        <p:spPr>
          <a:xfrm>
            <a:off x="533400" y="1447800"/>
            <a:ext cx="6629400" cy="1295400"/>
          </a:xfrm>
        </p:spPr>
        <p:txBody>
          <a:bodyPr/>
          <a:lstStyle/>
          <a:p>
            <a:r>
              <a:rPr lang="en-US">
                <a:effectLst/>
                <a:latin typeface="Open Sans" panose="020B0606030504020204" pitchFamily="34" charset="0"/>
              </a:rPr>
              <a:t>Pharmacists are well-positioned to provide patient support that can make a significant difference in medication adherence.</a:t>
            </a:r>
          </a:p>
        </p:txBody>
      </p:sp>
      <p:sp>
        <p:nvSpPr>
          <p:cNvPr id="6" name="Text Placeholder 5">
            <a:extLst>
              <a:ext uri="{FF2B5EF4-FFF2-40B4-BE49-F238E27FC236}">
                <a16:creationId xmlns:a16="http://schemas.microsoft.com/office/drawing/2014/main" id="{A6472E92-EDBE-C84E-8CE8-D8A0E760745D}"/>
              </a:ext>
            </a:extLst>
          </p:cNvPr>
          <p:cNvSpPr>
            <a:spLocks noGrp="1"/>
          </p:cNvSpPr>
          <p:nvPr>
            <p:ph type="body" sz="quarter" idx="16"/>
          </p:nvPr>
        </p:nvSpPr>
        <p:spPr/>
        <p:txBody>
          <a:bodyPr/>
          <a:lstStyle/>
          <a:p>
            <a:r>
              <a:rPr lang="en-US"/>
              <a:t>Did you know?</a:t>
            </a:r>
          </a:p>
        </p:txBody>
      </p:sp>
      <p:pic>
        <p:nvPicPr>
          <p:cNvPr id="9" name="Picture 8">
            <a:extLst>
              <a:ext uri="{FF2B5EF4-FFF2-40B4-BE49-F238E27FC236}">
                <a16:creationId xmlns:a16="http://schemas.microsoft.com/office/drawing/2014/main" id="{F9182ADA-02AA-A54F-86E9-1B74E5155277}"/>
              </a:ext>
            </a:extLst>
          </p:cNvPr>
          <p:cNvPicPr>
            <a:picLocks noChangeAspect="1"/>
          </p:cNvPicPr>
          <p:nvPr/>
        </p:nvPicPr>
        <p:blipFill rotWithShape="1">
          <a:blip r:embed="rId5"/>
          <a:srcRect l="24334" t="8856" r="22491" b="13617"/>
          <a:stretch/>
        </p:blipFill>
        <p:spPr>
          <a:xfrm>
            <a:off x="7391400" y="609600"/>
            <a:ext cx="3894740" cy="3733800"/>
          </a:xfrm>
          <a:prstGeom prst="rect">
            <a:avLst/>
          </a:prstGeom>
        </p:spPr>
      </p:pic>
    </p:spTree>
    <p:extLst>
      <p:ext uri="{BB962C8B-B14F-4D97-AF65-F5344CB8AC3E}">
        <p14:creationId xmlns:p14="http://schemas.microsoft.com/office/powerpoint/2010/main" val="2949795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AB2C9E1-FB42-484D-A51C-C08B9EC22D13}"/>
              </a:ext>
            </a:extLst>
          </p:cNvPr>
          <p:cNvSpPr>
            <a:spLocks noGrp="1"/>
          </p:cNvSpPr>
          <p:nvPr>
            <p:ph type="ftr" sz="quarter" idx="10"/>
          </p:nvPr>
        </p:nvSpPr>
        <p:spPr/>
        <p:txBody>
          <a:bodyPr/>
          <a:lstStyle/>
          <a:p>
            <a:r>
              <a:rPr lang="en-US"/>
              <a:t>www.nachc.org</a:t>
            </a:r>
          </a:p>
        </p:txBody>
      </p:sp>
      <p:sp>
        <p:nvSpPr>
          <p:cNvPr id="3" name="Slide Number Placeholder 2">
            <a:extLst>
              <a:ext uri="{FF2B5EF4-FFF2-40B4-BE49-F238E27FC236}">
                <a16:creationId xmlns:a16="http://schemas.microsoft.com/office/drawing/2014/main" id="{511DAF53-DAC5-F346-95DD-25E7E786D9F4}"/>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21</a:t>
            </a:fld>
            <a:endParaRPr lang="en-US">
              <a:solidFill>
                <a:schemeClr val="tx2"/>
              </a:solidFill>
            </a:endParaRPr>
          </a:p>
        </p:txBody>
      </p:sp>
      <p:sp>
        <p:nvSpPr>
          <p:cNvPr id="4" name="Text Placeholder 3">
            <a:extLst>
              <a:ext uri="{FF2B5EF4-FFF2-40B4-BE49-F238E27FC236}">
                <a16:creationId xmlns:a16="http://schemas.microsoft.com/office/drawing/2014/main" id="{707346AB-6480-7F45-82DF-D4BB057CDBFE}"/>
              </a:ext>
            </a:extLst>
          </p:cNvPr>
          <p:cNvSpPr>
            <a:spLocks noGrp="1"/>
          </p:cNvSpPr>
          <p:nvPr>
            <p:ph type="body" sz="quarter" idx="12"/>
          </p:nvPr>
        </p:nvSpPr>
        <p:spPr/>
        <p:txBody>
          <a:bodyPr/>
          <a:lstStyle/>
          <a:p>
            <a:r>
              <a:rPr lang="en-US"/>
              <a:t>Quick Tip</a:t>
            </a:r>
          </a:p>
          <a:p>
            <a:endParaRPr lang="en-US"/>
          </a:p>
          <a:p>
            <a:endParaRPr lang="en-US"/>
          </a:p>
        </p:txBody>
      </p:sp>
      <p:sp>
        <p:nvSpPr>
          <p:cNvPr id="5" name="Text Placeholder 4">
            <a:extLst>
              <a:ext uri="{FF2B5EF4-FFF2-40B4-BE49-F238E27FC236}">
                <a16:creationId xmlns:a16="http://schemas.microsoft.com/office/drawing/2014/main" id="{FE4FA937-312A-0743-8C20-0704BD044D41}"/>
              </a:ext>
            </a:extLst>
          </p:cNvPr>
          <p:cNvSpPr>
            <a:spLocks noGrp="1"/>
          </p:cNvSpPr>
          <p:nvPr>
            <p:ph type="body" sz="quarter" idx="14"/>
          </p:nvPr>
        </p:nvSpPr>
        <p:spPr>
          <a:xfrm>
            <a:off x="533400" y="4038600"/>
            <a:ext cx="7239000" cy="762000"/>
          </a:xfrm>
        </p:spPr>
        <p:txBody>
          <a:bodyPr/>
          <a:lstStyle/>
          <a:p>
            <a:r>
              <a:rPr lang="en-US" u="sng">
                <a:effectLst/>
                <a:latin typeface="Open Sans" panose="020B0606030504020204" pitchFamily="34" charset="0"/>
                <a:hlinkClick r:id="rId3"/>
              </a:rPr>
              <a:t>Hypertension Medication Treatment Protocol</a:t>
            </a:r>
            <a:r>
              <a:rPr lang="en-US">
                <a:effectLst/>
                <a:latin typeface="Open Sans" panose="020B0606030504020204" pitchFamily="34" charset="0"/>
              </a:rPr>
              <a:t> | AMA; 2020</a:t>
            </a:r>
          </a:p>
        </p:txBody>
      </p:sp>
      <p:sp>
        <p:nvSpPr>
          <p:cNvPr id="6" name="Text Placeholder 5">
            <a:extLst>
              <a:ext uri="{FF2B5EF4-FFF2-40B4-BE49-F238E27FC236}">
                <a16:creationId xmlns:a16="http://schemas.microsoft.com/office/drawing/2014/main" id="{7D55C8F4-4A1A-3A47-95A2-378EE430DA0A}"/>
              </a:ext>
            </a:extLst>
          </p:cNvPr>
          <p:cNvSpPr>
            <a:spLocks noGrp="1"/>
          </p:cNvSpPr>
          <p:nvPr>
            <p:ph type="body" sz="quarter" idx="15"/>
          </p:nvPr>
        </p:nvSpPr>
        <p:spPr>
          <a:xfrm>
            <a:off x="533400" y="1447800"/>
            <a:ext cx="6934200" cy="2514600"/>
          </a:xfrm>
        </p:spPr>
        <p:txBody>
          <a:bodyPr lIns="0" tIns="45720" rIns="91440" bIns="45720" anchor="t"/>
          <a:lstStyle/>
          <a:p>
            <a:r>
              <a:rPr lang="en-US">
                <a:effectLst/>
                <a:latin typeface="Open Sans"/>
                <a:ea typeface="Open Sans"/>
                <a:cs typeface="Open Sans"/>
              </a:rPr>
              <a:t>Messaging matters! A savvy care team member already knows that a patient with uncontrolled hypertension likely needs an additional medication class</a:t>
            </a:r>
            <a:r>
              <a:rPr lang="en-US">
                <a:latin typeface="Open Sans"/>
                <a:ea typeface="Open Sans"/>
                <a:cs typeface="Open Sans"/>
              </a:rPr>
              <a:t> </a:t>
            </a:r>
            <a:r>
              <a:rPr lang="en-US">
                <a:effectLst/>
                <a:latin typeface="Open Sans"/>
                <a:ea typeface="Open Sans"/>
                <a:cs typeface="Open Sans"/>
              </a:rPr>
              <a:t>to achieve blood pressure control. </a:t>
            </a:r>
            <a:endParaRPr lang="en-US"/>
          </a:p>
          <a:p>
            <a:r>
              <a:rPr lang="en-US">
                <a:effectLst/>
                <a:latin typeface="Open Sans"/>
                <a:ea typeface="Open Sans"/>
                <a:cs typeface="Open Sans"/>
              </a:rPr>
              <a:t>Rather than asking the primary care provider what they want to do, ask them which medication they would like to add – and offer two evidence-based options.</a:t>
            </a:r>
            <a:endParaRPr lang="en-US"/>
          </a:p>
        </p:txBody>
      </p:sp>
      <p:pic>
        <p:nvPicPr>
          <p:cNvPr id="11" name="Picture 10">
            <a:extLst>
              <a:ext uri="{FF2B5EF4-FFF2-40B4-BE49-F238E27FC236}">
                <a16:creationId xmlns:a16="http://schemas.microsoft.com/office/drawing/2014/main" id="{909A2722-468A-E340-987E-FAA2D17864A2}"/>
              </a:ext>
            </a:extLst>
          </p:cNvPr>
          <p:cNvPicPr>
            <a:picLocks noChangeAspect="1"/>
          </p:cNvPicPr>
          <p:nvPr/>
        </p:nvPicPr>
        <p:blipFill rotWithShape="1">
          <a:blip r:embed="rId4"/>
          <a:srcRect l="22238" r="18133"/>
          <a:stretch/>
        </p:blipFill>
        <p:spPr>
          <a:xfrm>
            <a:off x="7616687" y="838200"/>
            <a:ext cx="4041913" cy="4480301"/>
          </a:xfrm>
          <a:prstGeom prst="rect">
            <a:avLst/>
          </a:prstGeom>
        </p:spPr>
      </p:pic>
    </p:spTree>
    <p:extLst>
      <p:ext uri="{BB962C8B-B14F-4D97-AF65-F5344CB8AC3E}">
        <p14:creationId xmlns:p14="http://schemas.microsoft.com/office/powerpoint/2010/main" val="858468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C86FF84-6DD9-0344-A684-F83BF11193E8}"/>
              </a:ext>
            </a:extLst>
          </p:cNvPr>
          <p:cNvSpPr>
            <a:spLocks noGrp="1"/>
          </p:cNvSpPr>
          <p:nvPr>
            <p:ph type="ftr" sz="quarter" idx="10"/>
          </p:nvPr>
        </p:nvSpPr>
        <p:spPr/>
        <p:txBody>
          <a:bodyPr/>
          <a:lstStyle/>
          <a:p>
            <a:r>
              <a:rPr lang="en-US"/>
              <a:t>www.nachc.org</a:t>
            </a:r>
          </a:p>
        </p:txBody>
      </p:sp>
      <p:sp>
        <p:nvSpPr>
          <p:cNvPr id="3" name="Slide Number Placeholder 2">
            <a:extLst>
              <a:ext uri="{FF2B5EF4-FFF2-40B4-BE49-F238E27FC236}">
                <a16:creationId xmlns:a16="http://schemas.microsoft.com/office/drawing/2014/main" id="{E7F4C836-0925-4747-91E7-DE02A63756EE}"/>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22</a:t>
            </a:fld>
            <a:endParaRPr lang="en-US">
              <a:solidFill>
                <a:schemeClr val="tx2"/>
              </a:solidFill>
            </a:endParaRPr>
          </a:p>
        </p:txBody>
      </p:sp>
      <p:sp>
        <p:nvSpPr>
          <p:cNvPr id="4" name="Text Placeholder 3">
            <a:extLst>
              <a:ext uri="{FF2B5EF4-FFF2-40B4-BE49-F238E27FC236}">
                <a16:creationId xmlns:a16="http://schemas.microsoft.com/office/drawing/2014/main" id="{C87EB0A6-575B-974D-86DA-00C3E0933C39}"/>
              </a:ext>
            </a:extLst>
          </p:cNvPr>
          <p:cNvSpPr>
            <a:spLocks noGrp="1"/>
          </p:cNvSpPr>
          <p:nvPr>
            <p:ph type="body" sz="quarter" idx="14"/>
          </p:nvPr>
        </p:nvSpPr>
        <p:spPr>
          <a:xfrm>
            <a:off x="533400" y="4267200"/>
            <a:ext cx="7696200" cy="1371600"/>
          </a:xfrm>
        </p:spPr>
        <p:txBody>
          <a:bodyPr/>
          <a:lstStyle/>
          <a:p>
            <a:r>
              <a:rPr lang="en-US">
                <a:effectLst/>
                <a:latin typeface="Open Sans" panose="020B0606030504020204" pitchFamily="34" charset="0"/>
                <a:hlinkClick r:id="rId3"/>
              </a:rPr>
              <a:t>Improving Blood Pressure Control in African Americans Monitoring Measures and Data Workbook</a:t>
            </a:r>
            <a:endParaRPr lang="en-US">
              <a:effectLst/>
              <a:latin typeface="Open Sans" panose="020B0606030504020204" pitchFamily="34" charset="0"/>
            </a:endParaRPr>
          </a:p>
          <a:p>
            <a:endParaRPr lang="en-US"/>
          </a:p>
        </p:txBody>
      </p:sp>
      <p:sp>
        <p:nvSpPr>
          <p:cNvPr id="5" name="Text Placeholder 4">
            <a:extLst>
              <a:ext uri="{FF2B5EF4-FFF2-40B4-BE49-F238E27FC236}">
                <a16:creationId xmlns:a16="http://schemas.microsoft.com/office/drawing/2014/main" id="{ABBB7227-15A5-8D43-89D4-7182A132A2F8}"/>
              </a:ext>
            </a:extLst>
          </p:cNvPr>
          <p:cNvSpPr>
            <a:spLocks noGrp="1"/>
          </p:cNvSpPr>
          <p:nvPr>
            <p:ph type="body" sz="quarter" idx="15"/>
          </p:nvPr>
        </p:nvSpPr>
        <p:spPr>
          <a:xfrm>
            <a:off x="533400" y="1447800"/>
            <a:ext cx="7162800" cy="2514600"/>
          </a:xfrm>
        </p:spPr>
        <p:txBody>
          <a:bodyPr lIns="0" tIns="45720" rIns="91440" bIns="45720" anchor="t"/>
          <a:lstStyle/>
          <a:p>
            <a:r>
              <a:rPr lang="en-US">
                <a:effectLst/>
                <a:latin typeface="Open Sans"/>
                <a:ea typeface="Open Sans"/>
                <a:cs typeface="Calibri"/>
              </a:rPr>
              <a:t>Nationally and in our Million Hearts project, 17% of patients with uncontrolled hypertension are on no medication and 30% are on only one medication. </a:t>
            </a:r>
            <a:r>
              <a:rPr lang="en-US">
                <a:latin typeface="Open Sans"/>
                <a:ea typeface="Open Sans"/>
                <a:cs typeface="Calibri"/>
              </a:rPr>
              <a:t>NACHC's process</a:t>
            </a:r>
            <a:r>
              <a:rPr lang="en-US">
                <a:effectLst/>
                <a:latin typeface="Open Sans"/>
                <a:ea typeface="Open Sans"/>
                <a:cs typeface="Calibri"/>
              </a:rPr>
              <a:t> measures </a:t>
            </a:r>
            <a:r>
              <a:rPr lang="en-US">
                <a:latin typeface="Open Sans"/>
                <a:ea typeface="Open Sans"/>
                <a:cs typeface="Calibri"/>
              </a:rPr>
              <a:t>identify the</a:t>
            </a:r>
            <a:r>
              <a:rPr lang="en-US">
                <a:effectLst/>
                <a:latin typeface="Open Sans"/>
                <a:ea typeface="Open Sans"/>
                <a:cs typeface="Calibri"/>
              </a:rPr>
              <a:t> proportion of patients with uncontrolled blood pressure (≥140/90 mmHg) on no anti-hypertensive therapy and on monotherapy. Using these measures can help drive improvement and increase health equity by identifying care gaps and disparities in treatment.</a:t>
            </a:r>
          </a:p>
          <a:p>
            <a:endParaRPr lang="en-US"/>
          </a:p>
        </p:txBody>
      </p:sp>
      <p:sp>
        <p:nvSpPr>
          <p:cNvPr id="6" name="Text Placeholder 5">
            <a:extLst>
              <a:ext uri="{FF2B5EF4-FFF2-40B4-BE49-F238E27FC236}">
                <a16:creationId xmlns:a16="http://schemas.microsoft.com/office/drawing/2014/main" id="{692809EA-FBAE-1747-A459-E5AEA0118CF2}"/>
              </a:ext>
            </a:extLst>
          </p:cNvPr>
          <p:cNvSpPr>
            <a:spLocks noGrp="1"/>
          </p:cNvSpPr>
          <p:nvPr>
            <p:ph type="body" sz="quarter" idx="16"/>
          </p:nvPr>
        </p:nvSpPr>
        <p:spPr/>
        <p:txBody>
          <a:bodyPr/>
          <a:lstStyle/>
          <a:p>
            <a:r>
              <a:rPr lang="en-US"/>
              <a:t>Did you know?</a:t>
            </a:r>
          </a:p>
        </p:txBody>
      </p:sp>
      <p:pic>
        <p:nvPicPr>
          <p:cNvPr id="8" name="Picture 7">
            <a:extLst>
              <a:ext uri="{FF2B5EF4-FFF2-40B4-BE49-F238E27FC236}">
                <a16:creationId xmlns:a16="http://schemas.microsoft.com/office/drawing/2014/main" id="{61649DF2-130A-0740-BE16-C1F0D8A8D2D4}"/>
              </a:ext>
            </a:extLst>
          </p:cNvPr>
          <p:cNvPicPr>
            <a:picLocks noChangeAspect="1"/>
          </p:cNvPicPr>
          <p:nvPr/>
        </p:nvPicPr>
        <p:blipFill>
          <a:blip r:embed="rId4"/>
          <a:stretch>
            <a:fillRect/>
          </a:stretch>
        </p:blipFill>
        <p:spPr>
          <a:xfrm>
            <a:off x="8095180" y="1458930"/>
            <a:ext cx="2976592" cy="3014511"/>
          </a:xfrm>
          <a:prstGeom prst="rect">
            <a:avLst/>
          </a:prstGeom>
        </p:spPr>
      </p:pic>
    </p:spTree>
    <p:extLst>
      <p:ext uri="{BB962C8B-B14F-4D97-AF65-F5344CB8AC3E}">
        <p14:creationId xmlns:p14="http://schemas.microsoft.com/office/powerpoint/2010/main" val="2552160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E74950-8C95-F642-A5C3-811FE8AFE276}"/>
              </a:ext>
            </a:extLst>
          </p:cNvPr>
          <p:cNvSpPr>
            <a:spLocks noGrp="1"/>
          </p:cNvSpPr>
          <p:nvPr>
            <p:ph type="ftr" sz="quarter" idx="10"/>
          </p:nvPr>
        </p:nvSpPr>
        <p:spPr/>
        <p:txBody>
          <a:bodyPr/>
          <a:lstStyle/>
          <a:p>
            <a:r>
              <a:rPr lang="en-US"/>
              <a:t>www.nachc.org</a:t>
            </a:r>
          </a:p>
        </p:txBody>
      </p:sp>
      <p:sp>
        <p:nvSpPr>
          <p:cNvPr id="3" name="Slide Number Placeholder 2">
            <a:extLst>
              <a:ext uri="{FF2B5EF4-FFF2-40B4-BE49-F238E27FC236}">
                <a16:creationId xmlns:a16="http://schemas.microsoft.com/office/drawing/2014/main" id="{A1ED7CBC-34FF-D740-9978-801A9E98AD92}"/>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23</a:t>
            </a:fld>
            <a:endParaRPr lang="en-US">
              <a:solidFill>
                <a:schemeClr val="tx2"/>
              </a:solidFill>
            </a:endParaRPr>
          </a:p>
        </p:txBody>
      </p:sp>
      <p:sp>
        <p:nvSpPr>
          <p:cNvPr id="4" name="Text Placeholder 3">
            <a:extLst>
              <a:ext uri="{FF2B5EF4-FFF2-40B4-BE49-F238E27FC236}">
                <a16:creationId xmlns:a16="http://schemas.microsoft.com/office/drawing/2014/main" id="{DCDD36A4-A233-E54A-BCED-3EB2BF2FC9E8}"/>
              </a:ext>
            </a:extLst>
          </p:cNvPr>
          <p:cNvSpPr>
            <a:spLocks noGrp="1"/>
          </p:cNvSpPr>
          <p:nvPr>
            <p:ph type="body" sz="quarter" idx="14"/>
          </p:nvPr>
        </p:nvSpPr>
        <p:spPr>
          <a:xfrm>
            <a:off x="533400" y="3200400"/>
            <a:ext cx="6019800" cy="2438400"/>
          </a:xfrm>
        </p:spPr>
        <p:txBody>
          <a:bodyPr/>
          <a:lstStyle/>
          <a:p>
            <a:r>
              <a:rPr lang="en-US" u="sng">
                <a:effectLst/>
                <a:latin typeface="Open Sans" panose="020B0606030504020204" pitchFamily="34" charset="0"/>
                <a:hlinkClick r:id="rId3"/>
              </a:rPr>
              <a:t>Self-Measurement: How patients and care teams are bringing blood pressure to contro</a:t>
            </a:r>
            <a:r>
              <a:rPr lang="en-US" u="sng">
                <a:effectLst/>
                <a:latin typeface="Open Sans" panose="020B0606030504020204" pitchFamily="34" charset="0"/>
              </a:rPr>
              <a:t>l</a:t>
            </a:r>
            <a:r>
              <a:rPr lang="en-US">
                <a:effectLst/>
                <a:latin typeface="Open Sans" panose="020B0606030504020204" pitchFamily="34" charset="0"/>
              </a:rPr>
              <a:t> (13 min video) | NACHC </a:t>
            </a:r>
          </a:p>
          <a:p>
            <a:r>
              <a:rPr lang="en-US" u="sng">
                <a:effectLst/>
                <a:latin typeface="Open Sans" panose="020B0606030504020204" pitchFamily="34" charset="0"/>
                <a:hlinkClick r:id="rId4"/>
              </a:rPr>
              <a:t>SMBP Implementation Toolkit</a:t>
            </a:r>
            <a:r>
              <a:rPr lang="en-US">
                <a:effectLst/>
                <a:latin typeface="Open Sans" panose="020B0606030504020204" pitchFamily="34" charset="0"/>
              </a:rPr>
              <a:t> | NACHC, 2022</a:t>
            </a:r>
          </a:p>
          <a:p>
            <a:r>
              <a:rPr lang="en-US" u="sng">
                <a:effectLst/>
                <a:latin typeface="Open Sans" panose="020B0606030504020204" pitchFamily="34" charset="0"/>
                <a:hlinkClick r:id="rId5"/>
              </a:rPr>
              <a:t>Hypertension Control Change Package</a:t>
            </a:r>
            <a:r>
              <a:rPr lang="en-US">
                <a:effectLst/>
                <a:latin typeface="Open Sans" panose="020B0606030504020204" pitchFamily="34" charset="0"/>
              </a:rPr>
              <a:t>, p. 20 - see section— Provide patient supports for SMBP monitoring | </a:t>
            </a:r>
            <a:r>
              <a:rPr lang="en-US" err="1">
                <a:effectLst/>
                <a:latin typeface="Open Sans" panose="020B0606030504020204" pitchFamily="34" charset="0"/>
              </a:rPr>
              <a:t>hhs.gov</a:t>
            </a:r>
            <a:endParaRPr lang="en-US">
              <a:effectLst/>
              <a:latin typeface="Open Sans" panose="020B0606030504020204" pitchFamily="34" charset="0"/>
            </a:endParaRPr>
          </a:p>
        </p:txBody>
      </p:sp>
      <p:sp>
        <p:nvSpPr>
          <p:cNvPr id="5" name="Text Placeholder 4">
            <a:extLst>
              <a:ext uri="{FF2B5EF4-FFF2-40B4-BE49-F238E27FC236}">
                <a16:creationId xmlns:a16="http://schemas.microsoft.com/office/drawing/2014/main" id="{9C7C4EB9-D490-CD4A-BA54-20BD9E79142D}"/>
              </a:ext>
            </a:extLst>
          </p:cNvPr>
          <p:cNvSpPr>
            <a:spLocks noGrp="1"/>
          </p:cNvSpPr>
          <p:nvPr>
            <p:ph type="body" sz="quarter" idx="15"/>
          </p:nvPr>
        </p:nvSpPr>
        <p:spPr>
          <a:xfrm>
            <a:off x="533400" y="1447800"/>
            <a:ext cx="6705600" cy="1066800"/>
          </a:xfrm>
        </p:spPr>
        <p:txBody>
          <a:bodyPr/>
          <a:lstStyle/>
          <a:p>
            <a:r>
              <a:rPr lang="en-US">
                <a:effectLst/>
                <a:latin typeface="Open Sans" panose="020B0606030504020204" pitchFamily="34" charset="0"/>
              </a:rPr>
              <a:t>Self-measured blood pressure monitoring (SMBP) is most effective when paired with clinical supports such as patient education, training, electronic or web-based tools, and follow-up outreach.</a:t>
            </a:r>
          </a:p>
        </p:txBody>
      </p:sp>
      <p:sp>
        <p:nvSpPr>
          <p:cNvPr id="6" name="Text Placeholder 5">
            <a:extLst>
              <a:ext uri="{FF2B5EF4-FFF2-40B4-BE49-F238E27FC236}">
                <a16:creationId xmlns:a16="http://schemas.microsoft.com/office/drawing/2014/main" id="{6E6DA087-C010-2149-9CAF-2019726F69F6}"/>
              </a:ext>
            </a:extLst>
          </p:cNvPr>
          <p:cNvSpPr>
            <a:spLocks noGrp="1"/>
          </p:cNvSpPr>
          <p:nvPr>
            <p:ph type="body" sz="quarter" idx="16"/>
          </p:nvPr>
        </p:nvSpPr>
        <p:spPr/>
        <p:txBody>
          <a:bodyPr/>
          <a:lstStyle/>
          <a:p>
            <a:r>
              <a:rPr lang="en-US"/>
              <a:t>Did you know?</a:t>
            </a:r>
          </a:p>
        </p:txBody>
      </p:sp>
      <p:pic>
        <p:nvPicPr>
          <p:cNvPr id="9" name="Picture 8">
            <a:extLst>
              <a:ext uri="{FF2B5EF4-FFF2-40B4-BE49-F238E27FC236}">
                <a16:creationId xmlns:a16="http://schemas.microsoft.com/office/drawing/2014/main" id="{EB7C6E7F-4963-2348-A1CF-8570C8311FD7}"/>
              </a:ext>
            </a:extLst>
          </p:cNvPr>
          <p:cNvPicPr>
            <a:picLocks noChangeAspect="1"/>
          </p:cNvPicPr>
          <p:nvPr/>
        </p:nvPicPr>
        <p:blipFill rotWithShape="1">
          <a:blip r:embed="rId6"/>
          <a:srcRect l="14061" r="15346"/>
          <a:stretch/>
        </p:blipFill>
        <p:spPr>
          <a:xfrm>
            <a:off x="7162800" y="609600"/>
            <a:ext cx="4499429" cy="4191000"/>
          </a:xfrm>
          <a:prstGeom prst="rect">
            <a:avLst/>
          </a:prstGeom>
        </p:spPr>
      </p:pic>
    </p:spTree>
    <p:extLst>
      <p:ext uri="{BB962C8B-B14F-4D97-AF65-F5344CB8AC3E}">
        <p14:creationId xmlns:p14="http://schemas.microsoft.com/office/powerpoint/2010/main" val="3055924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7F5F60-9C5E-1A4D-918B-EDF312619F41}"/>
              </a:ext>
            </a:extLst>
          </p:cNvPr>
          <p:cNvSpPr>
            <a:spLocks noGrp="1"/>
          </p:cNvSpPr>
          <p:nvPr>
            <p:ph type="ftr" sz="quarter" idx="10"/>
          </p:nvPr>
        </p:nvSpPr>
        <p:spPr/>
        <p:txBody>
          <a:bodyPr/>
          <a:lstStyle/>
          <a:p>
            <a:r>
              <a:rPr lang="en-US"/>
              <a:t>www.nachc.org</a:t>
            </a:r>
          </a:p>
        </p:txBody>
      </p:sp>
      <p:sp>
        <p:nvSpPr>
          <p:cNvPr id="3" name="Slide Number Placeholder 2">
            <a:extLst>
              <a:ext uri="{FF2B5EF4-FFF2-40B4-BE49-F238E27FC236}">
                <a16:creationId xmlns:a16="http://schemas.microsoft.com/office/drawing/2014/main" id="{55AFC5BC-CEA0-4442-A3BB-B04BD2EE7B55}"/>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24</a:t>
            </a:fld>
            <a:endParaRPr lang="en-US">
              <a:solidFill>
                <a:schemeClr val="tx2"/>
              </a:solidFill>
            </a:endParaRPr>
          </a:p>
        </p:txBody>
      </p:sp>
      <p:sp>
        <p:nvSpPr>
          <p:cNvPr id="14" name="Text Placeholder 13">
            <a:extLst>
              <a:ext uri="{FF2B5EF4-FFF2-40B4-BE49-F238E27FC236}">
                <a16:creationId xmlns:a16="http://schemas.microsoft.com/office/drawing/2014/main" id="{E16D0044-DA40-784F-8EDB-419C014925FA}"/>
              </a:ext>
            </a:extLst>
          </p:cNvPr>
          <p:cNvSpPr>
            <a:spLocks noGrp="1"/>
          </p:cNvSpPr>
          <p:nvPr>
            <p:ph type="body" sz="quarter" idx="12"/>
          </p:nvPr>
        </p:nvSpPr>
        <p:spPr/>
        <p:txBody>
          <a:bodyPr/>
          <a:lstStyle/>
          <a:p>
            <a:r>
              <a:rPr lang="en-US"/>
              <a:t>Quick Tip</a:t>
            </a:r>
          </a:p>
        </p:txBody>
      </p:sp>
      <p:sp>
        <p:nvSpPr>
          <p:cNvPr id="15" name="Text Placeholder 14">
            <a:extLst>
              <a:ext uri="{FF2B5EF4-FFF2-40B4-BE49-F238E27FC236}">
                <a16:creationId xmlns:a16="http://schemas.microsoft.com/office/drawing/2014/main" id="{4A6BD4BD-EC04-E249-888C-8D732C335C68}"/>
              </a:ext>
            </a:extLst>
          </p:cNvPr>
          <p:cNvSpPr>
            <a:spLocks noGrp="1"/>
          </p:cNvSpPr>
          <p:nvPr>
            <p:ph type="body" sz="quarter" idx="14"/>
          </p:nvPr>
        </p:nvSpPr>
        <p:spPr>
          <a:xfrm>
            <a:off x="533400" y="3810000"/>
            <a:ext cx="7696200" cy="1828800"/>
          </a:xfrm>
        </p:spPr>
        <p:txBody>
          <a:bodyPr/>
          <a:lstStyle/>
          <a:p>
            <a:r>
              <a:rPr lang="en-US">
                <a:effectLst/>
                <a:latin typeface="Open Sans" panose="020B0606030504020204" pitchFamily="34" charset="0"/>
                <a:hlinkClick r:id="rId3"/>
              </a:rPr>
              <a:t>Sample SMBP Workflow</a:t>
            </a:r>
            <a:r>
              <a:rPr lang="en-US">
                <a:effectLst/>
                <a:latin typeface="Open Sans" panose="020B0606030504020204" pitchFamily="34" charset="0"/>
              </a:rPr>
              <a:t> | Health Federation of Philadelphia </a:t>
            </a:r>
          </a:p>
        </p:txBody>
      </p:sp>
      <p:sp>
        <p:nvSpPr>
          <p:cNvPr id="16" name="Text Placeholder 15">
            <a:extLst>
              <a:ext uri="{FF2B5EF4-FFF2-40B4-BE49-F238E27FC236}">
                <a16:creationId xmlns:a16="http://schemas.microsoft.com/office/drawing/2014/main" id="{425009D7-7C97-8C4C-BD44-5B34F3769E2F}"/>
              </a:ext>
            </a:extLst>
          </p:cNvPr>
          <p:cNvSpPr>
            <a:spLocks noGrp="1"/>
          </p:cNvSpPr>
          <p:nvPr>
            <p:ph type="body" sz="quarter" idx="15"/>
          </p:nvPr>
        </p:nvSpPr>
        <p:spPr>
          <a:xfrm>
            <a:off x="533400" y="1447800"/>
            <a:ext cx="7315200" cy="1905000"/>
          </a:xfrm>
        </p:spPr>
        <p:txBody>
          <a:bodyPr/>
          <a:lstStyle/>
          <a:p>
            <a:r>
              <a:rPr lang="en-US">
                <a:effectLst/>
                <a:latin typeface="Open Sans" panose="020B0606030504020204" pitchFamily="34" charset="0"/>
              </a:rPr>
              <a:t>SMBP is not intended to be used in perpetuity. Use SMBP to diagnose hypertension, titrate medications, and before follow-up appointments. Patients can take their blood pressure occasionally in between visits, but having a patient continuously take their BP twice in the morning and evening is not sustainable nor desirable.</a:t>
            </a:r>
          </a:p>
          <a:p>
            <a:endParaRPr lang="en-US"/>
          </a:p>
        </p:txBody>
      </p:sp>
      <p:pic>
        <p:nvPicPr>
          <p:cNvPr id="6" name="Picture 5">
            <a:extLst>
              <a:ext uri="{FF2B5EF4-FFF2-40B4-BE49-F238E27FC236}">
                <a16:creationId xmlns:a16="http://schemas.microsoft.com/office/drawing/2014/main" id="{3D7796ED-6078-984A-9731-FBC5B87F0E72}"/>
              </a:ext>
            </a:extLst>
          </p:cNvPr>
          <p:cNvPicPr>
            <a:picLocks noChangeAspect="1"/>
          </p:cNvPicPr>
          <p:nvPr/>
        </p:nvPicPr>
        <p:blipFill>
          <a:blip r:embed="rId4"/>
          <a:srcRect/>
          <a:stretch/>
        </p:blipFill>
        <p:spPr>
          <a:xfrm>
            <a:off x="8001000" y="762000"/>
            <a:ext cx="3327400" cy="3327400"/>
          </a:xfrm>
          <a:prstGeom prst="rect">
            <a:avLst/>
          </a:prstGeom>
        </p:spPr>
      </p:pic>
    </p:spTree>
    <p:extLst>
      <p:ext uri="{BB962C8B-B14F-4D97-AF65-F5344CB8AC3E}">
        <p14:creationId xmlns:p14="http://schemas.microsoft.com/office/powerpoint/2010/main" val="3488560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6734BDC-9E18-434D-9440-185490D91C01}"/>
              </a:ext>
            </a:extLst>
          </p:cNvPr>
          <p:cNvSpPr>
            <a:spLocks noGrp="1"/>
          </p:cNvSpPr>
          <p:nvPr>
            <p:ph type="ftr" sz="quarter" idx="10"/>
          </p:nvPr>
        </p:nvSpPr>
        <p:spPr/>
        <p:txBody>
          <a:bodyPr/>
          <a:lstStyle/>
          <a:p>
            <a:r>
              <a:rPr lang="en-US"/>
              <a:t>www.nachc.org</a:t>
            </a:r>
          </a:p>
        </p:txBody>
      </p:sp>
      <p:sp>
        <p:nvSpPr>
          <p:cNvPr id="3" name="Slide Number Placeholder 2">
            <a:extLst>
              <a:ext uri="{FF2B5EF4-FFF2-40B4-BE49-F238E27FC236}">
                <a16:creationId xmlns:a16="http://schemas.microsoft.com/office/drawing/2014/main" id="{F82E1BA4-F11A-F74F-B729-6605BF07CE06}"/>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25</a:t>
            </a:fld>
            <a:endParaRPr lang="en-US">
              <a:solidFill>
                <a:schemeClr val="tx2"/>
              </a:solidFill>
            </a:endParaRPr>
          </a:p>
        </p:txBody>
      </p:sp>
      <p:sp>
        <p:nvSpPr>
          <p:cNvPr id="4" name="Text Placeholder 3">
            <a:extLst>
              <a:ext uri="{FF2B5EF4-FFF2-40B4-BE49-F238E27FC236}">
                <a16:creationId xmlns:a16="http://schemas.microsoft.com/office/drawing/2014/main" id="{33DED1D5-580D-9C47-BF4D-083E45D163DE}"/>
              </a:ext>
            </a:extLst>
          </p:cNvPr>
          <p:cNvSpPr>
            <a:spLocks noGrp="1"/>
          </p:cNvSpPr>
          <p:nvPr>
            <p:ph type="body" sz="quarter" idx="12"/>
          </p:nvPr>
        </p:nvSpPr>
        <p:spPr/>
        <p:txBody>
          <a:bodyPr/>
          <a:lstStyle/>
          <a:p>
            <a:r>
              <a:rPr lang="en-US"/>
              <a:t>Quick Tip</a:t>
            </a:r>
          </a:p>
        </p:txBody>
      </p:sp>
      <p:sp>
        <p:nvSpPr>
          <p:cNvPr id="5" name="Text Placeholder 4">
            <a:extLst>
              <a:ext uri="{FF2B5EF4-FFF2-40B4-BE49-F238E27FC236}">
                <a16:creationId xmlns:a16="http://schemas.microsoft.com/office/drawing/2014/main" id="{BA39DAF1-5418-BC4C-8EF6-F19DA88DC166}"/>
              </a:ext>
            </a:extLst>
          </p:cNvPr>
          <p:cNvSpPr>
            <a:spLocks noGrp="1"/>
          </p:cNvSpPr>
          <p:nvPr>
            <p:ph type="body" sz="quarter" idx="14"/>
          </p:nvPr>
        </p:nvSpPr>
        <p:spPr>
          <a:xfrm>
            <a:off x="533400" y="2895600"/>
            <a:ext cx="8686800" cy="2743200"/>
          </a:xfrm>
        </p:spPr>
        <p:txBody>
          <a:bodyPr/>
          <a:lstStyle/>
          <a:p>
            <a:r>
              <a:rPr lang="en-US" u="sng">
                <a:effectLst/>
                <a:latin typeface="Open Sans" panose="020B0606030504020204" pitchFamily="34" charset="0"/>
                <a:hlinkClick r:id="rId3"/>
              </a:rPr>
              <a:t>Clinical Case Study: Implementing a </a:t>
            </a:r>
            <a:br>
              <a:rPr lang="en-US" u="sng">
                <a:effectLst/>
                <a:latin typeface="Open Sans" panose="020B0606030504020204" pitchFamily="34" charset="0"/>
                <a:hlinkClick r:id="rId3"/>
              </a:rPr>
            </a:br>
            <a:r>
              <a:rPr lang="en-US" u="sng">
                <a:effectLst/>
                <a:latin typeface="Open Sans" panose="020B0606030504020204" pitchFamily="34" charset="0"/>
                <a:hlinkClick r:id="rId3"/>
              </a:rPr>
              <a:t>SMBP Program</a:t>
            </a:r>
            <a:r>
              <a:rPr lang="en-US">
                <a:effectLst/>
                <a:latin typeface="Open Sans" panose="020B0606030504020204" pitchFamily="34" charset="0"/>
              </a:rPr>
              <a:t>, scroll forward to </a:t>
            </a:r>
            <a:br>
              <a:rPr lang="en-US">
                <a:effectLst/>
                <a:latin typeface="Open Sans" panose="020B0606030504020204" pitchFamily="34" charset="0"/>
              </a:rPr>
            </a:br>
            <a:r>
              <a:rPr lang="en-US">
                <a:effectLst/>
                <a:latin typeface="Open Sans" panose="020B0606030504020204" pitchFamily="34" charset="0"/>
              </a:rPr>
              <a:t>19 min.,30 sec. | Health Federation of Philadelphia </a:t>
            </a:r>
          </a:p>
          <a:p>
            <a:r>
              <a:rPr lang="en-US" u="sng">
                <a:effectLst/>
                <a:latin typeface="Open Sans" panose="020B0606030504020204" pitchFamily="34" charset="0"/>
                <a:hlinkClick r:id="rId4"/>
              </a:rPr>
              <a:t>Health IT Checklist for Blood Pressure Telemonitoring Software</a:t>
            </a:r>
            <a:endParaRPr lang="en-US">
              <a:effectLst/>
              <a:latin typeface="Open Sans" panose="020B0606030504020204" pitchFamily="34" charset="0"/>
            </a:endParaRPr>
          </a:p>
          <a:p>
            <a:r>
              <a:rPr lang="en-US" u="sng">
                <a:effectLst/>
                <a:latin typeface="Open Sans" panose="020B0606030504020204" pitchFamily="34" charset="0"/>
                <a:hlinkClick r:id="rId5"/>
              </a:rPr>
              <a:t>SMBP Implementation Toolkit</a:t>
            </a:r>
            <a:r>
              <a:rPr lang="en-US">
                <a:effectLst/>
                <a:latin typeface="Open Sans" panose="020B0606030504020204" pitchFamily="34" charset="0"/>
              </a:rPr>
              <a:t> | NACHC </a:t>
            </a:r>
          </a:p>
          <a:p>
            <a:pPr marL="0" indent="0">
              <a:buNone/>
            </a:pPr>
            <a:endParaRPr lang="en-US"/>
          </a:p>
        </p:txBody>
      </p:sp>
      <p:sp>
        <p:nvSpPr>
          <p:cNvPr id="6" name="Text Placeholder 5">
            <a:extLst>
              <a:ext uri="{FF2B5EF4-FFF2-40B4-BE49-F238E27FC236}">
                <a16:creationId xmlns:a16="http://schemas.microsoft.com/office/drawing/2014/main" id="{BF91A111-9D9A-644E-B8A7-F1F1FDC7AD73}"/>
              </a:ext>
            </a:extLst>
          </p:cNvPr>
          <p:cNvSpPr>
            <a:spLocks noGrp="1"/>
          </p:cNvSpPr>
          <p:nvPr>
            <p:ph type="body" sz="quarter" idx="15"/>
          </p:nvPr>
        </p:nvSpPr>
        <p:spPr>
          <a:xfrm>
            <a:off x="533400" y="1447800"/>
            <a:ext cx="5029200" cy="1371600"/>
          </a:xfrm>
        </p:spPr>
        <p:txBody>
          <a:bodyPr/>
          <a:lstStyle/>
          <a:p>
            <a:r>
              <a:rPr lang="en-US">
                <a:effectLst/>
                <a:latin typeface="Open Sans" panose="020B0606030504020204" pitchFamily="34" charset="0"/>
              </a:rPr>
              <a:t>Use telehealth and technology to make your SMBP program practical and sustainable in your practice.</a:t>
            </a:r>
          </a:p>
        </p:txBody>
      </p:sp>
      <p:pic>
        <p:nvPicPr>
          <p:cNvPr id="9" name="Picture 8">
            <a:extLst>
              <a:ext uri="{FF2B5EF4-FFF2-40B4-BE49-F238E27FC236}">
                <a16:creationId xmlns:a16="http://schemas.microsoft.com/office/drawing/2014/main" id="{F5FB6C72-839A-9B45-9BB8-03AF7475BEAD}"/>
              </a:ext>
            </a:extLst>
          </p:cNvPr>
          <p:cNvPicPr>
            <a:picLocks noChangeAspect="1"/>
          </p:cNvPicPr>
          <p:nvPr/>
        </p:nvPicPr>
        <p:blipFill>
          <a:blip r:embed="rId6"/>
          <a:stretch>
            <a:fillRect/>
          </a:stretch>
        </p:blipFill>
        <p:spPr>
          <a:xfrm>
            <a:off x="6019800" y="0"/>
            <a:ext cx="6019800" cy="3958224"/>
          </a:xfrm>
          <a:prstGeom prst="rect">
            <a:avLst/>
          </a:prstGeom>
        </p:spPr>
      </p:pic>
    </p:spTree>
    <p:extLst>
      <p:ext uri="{BB962C8B-B14F-4D97-AF65-F5344CB8AC3E}">
        <p14:creationId xmlns:p14="http://schemas.microsoft.com/office/powerpoint/2010/main" val="2652466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59A59A0-427B-9944-934D-21C7F56ACF48}"/>
              </a:ext>
            </a:extLst>
          </p:cNvPr>
          <p:cNvSpPr>
            <a:spLocks noGrp="1"/>
          </p:cNvSpPr>
          <p:nvPr>
            <p:ph type="ftr" sz="quarter" idx="10"/>
          </p:nvPr>
        </p:nvSpPr>
        <p:spPr/>
        <p:txBody>
          <a:bodyPr/>
          <a:lstStyle/>
          <a:p>
            <a:r>
              <a:rPr lang="en-US"/>
              <a:t>www.nachc.org</a:t>
            </a:r>
          </a:p>
        </p:txBody>
      </p:sp>
      <p:sp>
        <p:nvSpPr>
          <p:cNvPr id="3" name="Slide Number Placeholder 2">
            <a:extLst>
              <a:ext uri="{FF2B5EF4-FFF2-40B4-BE49-F238E27FC236}">
                <a16:creationId xmlns:a16="http://schemas.microsoft.com/office/drawing/2014/main" id="{6AE7B08C-C60B-A74E-9461-7E7C53FB47C1}"/>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26</a:t>
            </a:fld>
            <a:endParaRPr lang="en-US">
              <a:solidFill>
                <a:schemeClr val="tx2"/>
              </a:solidFill>
            </a:endParaRPr>
          </a:p>
        </p:txBody>
      </p:sp>
      <p:sp>
        <p:nvSpPr>
          <p:cNvPr id="4" name="Text Placeholder 3">
            <a:extLst>
              <a:ext uri="{FF2B5EF4-FFF2-40B4-BE49-F238E27FC236}">
                <a16:creationId xmlns:a16="http://schemas.microsoft.com/office/drawing/2014/main" id="{58BA9EB7-536E-4A40-9001-488B2CFBA38B}"/>
              </a:ext>
            </a:extLst>
          </p:cNvPr>
          <p:cNvSpPr>
            <a:spLocks noGrp="1"/>
          </p:cNvSpPr>
          <p:nvPr>
            <p:ph type="body" sz="quarter" idx="14"/>
          </p:nvPr>
        </p:nvSpPr>
        <p:spPr>
          <a:xfrm>
            <a:off x="533400" y="2971800"/>
            <a:ext cx="7696200" cy="2667000"/>
          </a:xfrm>
        </p:spPr>
        <p:txBody>
          <a:bodyPr/>
          <a:lstStyle/>
          <a:p>
            <a:r>
              <a:rPr lang="en-US" u="sng">
                <a:effectLst/>
                <a:latin typeface="Open Sans" panose="020B0606030504020204" pitchFamily="34" charset="0"/>
                <a:hlinkClick r:id="rId3"/>
              </a:rPr>
              <a:t>Use of Self-Measured Blood Pressure Monitoring to Improve Hypertension Equity</a:t>
            </a:r>
            <a:r>
              <a:rPr lang="en-US">
                <a:effectLst/>
                <a:latin typeface="Open Sans" panose="020B0606030504020204" pitchFamily="34" charset="0"/>
              </a:rPr>
              <a:t> | SpringerLink</a:t>
            </a:r>
          </a:p>
          <a:p>
            <a:r>
              <a:rPr lang="en-US" u="sng">
                <a:effectLst/>
                <a:latin typeface="Open Sans" panose="020B0606030504020204" pitchFamily="34" charset="0"/>
                <a:hlinkClick r:id="rId4"/>
              </a:rPr>
              <a:t>How Do We Jump-Start Self-measured Blood Pressure Monitoring in the United States? Addressing Barriers </a:t>
            </a:r>
            <a:br>
              <a:rPr lang="en-US" u="sng">
                <a:effectLst/>
                <a:latin typeface="Open Sans" panose="020B0606030504020204" pitchFamily="34" charset="0"/>
                <a:hlinkClick r:id="rId4"/>
              </a:rPr>
            </a:br>
            <a:r>
              <a:rPr lang="en-US" u="sng">
                <a:effectLst/>
                <a:latin typeface="Open Sans" panose="020B0606030504020204" pitchFamily="34" charset="0"/>
                <a:hlinkClick r:id="rId4"/>
              </a:rPr>
              <a:t>Beyond the Published Literatur</a:t>
            </a:r>
            <a:r>
              <a:rPr lang="en-US" u="sng">
                <a:effectLst/>
                <a:latin typeface="Open Sans" panose="020B0606030504020204" pitchFamily="34" charset="0"/>
              </a:rPr>
              <a:t>e</a:t>
            </a:r>
            <a:r>
              <a:rPr lang="en-US">
                <a:effectLst/>
                <a:latin typeface="Open Sans" panose="020B0606030504020204" pitchFamily="34" charset="0"/>
              </a:rPr>
              <a:t> | PubMed (</a:t>
            </a:r>
            <a:r>
              <a:rPr lang="en-US" err="1">
                <a:effectLst/>
                <a:latin typeface="Open Sans" panose="020B0606030504020204" pitchFamily="34" charset="0"/>
              </a:rPr>
              <a:t>nih.gov</a:t>
            </a:r>
            <a:r>
              <a:rPr lang="en-US">
                <a:effectLst/>
                <a:latin typeface="Open Sans" panose="020B0606030504020204" pitchFamily="34" charset="0"/>
              </a:rPr>
              <a:t>)</a:t>
            </a:r>
          </a:p>
          <a:p>
            <a:r>
              <a:rPr lang="en-US" u="sng">
                <a:effectLst/>
                <a:latin typeface="Open Sans" panose="020B0606030504020204" pitchFamily="34" charset="0"/>
                <a:hlinkClick r:id="rId5"/>
              </a:rPr>
              <a:t>An Opportunity to Better Address Hypertension in Women: Self-Measured Blood Pressure Monitoring</a:t>
            </a:r>
            <a:r>
              <a:rPr lang="en-US">
                <a:effectLst/>
                <a:latin typeface="Open Sans" panose="020B0606030504020204" pitchFamily="34" charset="0"/>
              </a:rPr>
              <a:t> | Journal of Women’s Health (</a:t>
            </a:r>
            <a:r>
              <a:rPr lang="en-US" err="1">
                <a:effectLst/>
                <a:latin typeface="Open Sans" panose="020B0606030504020204" pitchFamily="34" charset="0"/>
              </a:rPr>
              <a:t>liebertpub.com</a:t>
            </a:r>
            <a:r>
              <a:rPr lang="en-US">
                <a:effectLst/>
                <a:latin typeface="Open Sans" panose="020B0606030504020204" pitchFamily="34" charset="0"/>
              </a:rPr>
              <a:t>)</a:t>
            </a:r>
          </a:p>
        </p:txBody>
      </p:sp>
      <p:sp>
        <p:nvSpPr>
          <p:cNvPr id="5" name="Text Placeholder 4">
            <a:extLst>
              <a:ext uri="{FF2B5EF4-FFF2-40B4-BE49-F238E27FC236}">
                <a16:creationId xmlns:a16="http://schemas.microsoft.com/office/drawing/2014/main" id="{C5E607D8-89A5-184C-9CFB-97118E782E4D}"/>
              </a:ext>
            </a:extLst>
          </p:cNvPr>
          <p:cNvSpPr>
            <a:spLocks noGrp="1"/>
          </p:cNvSpPr>
          <p:nvPr>
            <p:ph type="body" sz="quarter" idx="15"/>
          </p:nvPr>
        </p:nvSpPr>
        <p:spPr>
          <a:xfrm>
            <a:off x="533400" y="1447800"/>
            <a:ext cx="7315200" cy="1371600"/>
          </a:xfrm>
        </p:spPr>
        <p:txBody>
          <a:bodyPr/>
          <a:lstStyle/>
          <a:p>
            <a:r>
              <a:rPr lang="en-US">
                <a:effectLst/>
                <a:latin typeface="Open Sans" panose="020B0606030504020204" pitchFamily="34" charset="0"/>
              </a:rPr>
              <a:t>Offering self-measured blood pressure monitoring (SMBP) can help ensure health equity in achieving hypertension outcomes because it can mitigate barriers like transportation, work conflicts, or lack of childcare.</a:t>
            </a:r>
          </a:p>
        </p:txBody>
      </p:sp>
      <p:sp>
        <p:nvSpPr>
          <p:cNvPr id="6" name="Text Placeholder 5">
            <a:extLst>
              <a:ext uri="{FF2B5EF4-FFF2-40B4-BE49-F238E27FC236}">
                <a16:creationId xmlns:a16="http://schemas.microsoft.com/office/drawing/2014/main" id="{FB5E38F2-898A-C042-87EB-522D0D41AF36}"/>
              </a:ext>
            </a:extLst>
          </p:cNvPr>
          <p:cNvSpPr>
            <a:spLocks noGrp="1"/>
          </p:cNvSpPr>
          <p:nvPr>
            <p:ph type="body" sz="quarter" idx="16"/>
          </p:nvPr>
        </p:nvSpPr>
        <p:spPr/>
        <p:txBody>
          <a:bodyPr/>
          <a:lstStyle/>
          <a:p>
            <a:r>
              <a:rPr lang="en-US"/>
              <a:t>Did you know?</a:t>
            </a:r>
          </a:p>
          <a:p>
            <a:endParaRPr lang="en-US"/>
          </a:p>
        </p:txBody>
      </p:sp>
      <p:pic>
        <p:nvPicPr>
          <p:cNvPr id="8" name="Picture 7">
            <a:extLst>
              <a:ext uri="{FF2B5EF4-FFF2-40B4-BE49-F238E27FC236}">
                <a16:creationId xmlns:a16="http://schemas.microsoft.com/office/drawing/2014/main" id="{BA3BA98E-5ED8-DE42-B4EE-7FED83A81E12}"/>
              </a:ext>
            </a:extLst>
          </p:cNvPr>
          <p:cNvPicPr>
            <a:picLocks noChangeAspect="1"/>
          </p:cNvPicPr>
          <p:nvPr/>
        </p:nvPicPr>
        <p:blipFill rotWithShape="1">
          <a:blip r:embed="rId6"/>
          <a:srcRect l="16385" r="12250" b="4213"/>
          <a:stretch/>
        </p:blipFill>
        <p:spPr>
          <a:xfrm>
            <a:off x="7848600" y="685800"/>
            <a:ext cx="3809269" cy="3379304"/>
          </a:xfrm>
          <a:prstGeom prst="rect">
            <a:avLst/>
          </a:prstGeom>
        </p:spPr>
      </p:pic>
    </p:spTree>
    <p:extLst>
      <p:ext uri="{BB962C8B-B14F-4D97-AF65-F5344CB8AC3E}">
        <p14:creationId xmlns:p14="http://schemas.microsoft.com/office/powerpoint/2010/main" val="2695266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FC84BA-F6DC-1746-8CF8-1031560B310A}"/>
              </a:ext>
            </a:extLst>
          </p:cNvPr>
          <p:cNvSpPr>
            <a:spLocks noGrp="1"/>
          </p:cNvSpPr>
          <p:nvPr>
            <p:ph type="body" sz="quarter" idx="21"/>
          </p:nvPr>
        </p:nvSpPr>
        <p:spPr/>
        <p:txBody>
          <a:bodyPr/>
          <a:lstStyle/>
          <a:p>
            <a:pPr>
              <a:lnSpc>
                <a:spcPts val="4000"/>
              </a:lnSpc>
            </a:pPr>
            <a:r>
              <a:rPr lang="en-US" sz="4000" b="1" kern="900" spc="-30">
                <a:solidFill>
                  <a:schemeClr val="tx2"/>
                </a:solidFill>
                <a:effectLst/>
                <a:latin typeface="Calibri" panose="020F0502020204030204" pitchFamily="34" charset="0"/>
                <a:cs typeface="Calibri" panose="020F0502020204030204" pitchFamily="34" charset="0"/>
              </a:rPr>
              <a:t>IMPROVING </a:t>
            </a:r>
            <a:br>
              <a:rPr lang="en-US" sz="4000" b="1" kern="900" spc="-30">
                <a:solidFill>
                  <a:schemeClr val="tx2"/>
                </a:solidFill>
                <a:effectLst/>
                <a:latin typeface="Calibri" panose="020F0502020204030204" pitchFamily="34" charset="0"/>
                <a:cs typeface="Calibri" panose="020F0502020204030204" pitchFamily="34" charset="0"/>
              </a:rPr>
            </a:br>
            <a:r>
              <a:rPr lang="en-US" sz="4000" b="1" kern="900" spc="-30">
                <a:solidFill>
                  <a:schemeClr val="tx2"/>
                </a:solidFill>
                <a:effectLst/>
                <a:latin typeface="Calibri" panose="020F0502020204030204" pitchFamily="34" charset="0"/>
                <a:cs typeface="Calibri" panose="020F0502020204030204" pitchFamily="34" charset="0"/>
              </a:rPr>
              <a:t>BLOOD PRESSURE </a:t>
            </a:r>
            <a:br>
              <a:rPr lang="en-US" sz="4000" b="1" kern="900" spc="-30">
                <a:solidFill>
                  <a:schemeClr val="tx2"/>
                </a:solidFill>
                <a:effectLst/>
                <a:latin typeface="Calibri" panose="020F0502020204030204" pitchFamily="34" charset="0"/>
                <a:cs typeface="Calibri" panose="020F0502020204030204" pitchFamily="34" charset="0"/>
              </a:rPr>
            </a:br>
            <a:r>
              <a:rPr lang="en-US" sz="4000" b="1" kern="900" spc="-30">
                <a:solidFill>
                  <a:schemeClr val="tx2"/>
                </a:solidFill>
                <a:effectLst/>
                <a:latin typeface="Calibri" panose="020F0502020204030204" pitchFamily="34" charset="0"/>
                <a:cs typeface="Calibri" panose="020F0502020204030204" pitchFamily="34" charset="0"/>
              </a:rPr>
              <a:t>CONTROL</a:t>
            </a:r>
            <a:endParaRPr lang="en-US" sz="4000" spc="-50">
              <a:solidFill>
                <a:schemeClr val="tx2"/>
              </a:solidFill>
              <a:effectLst/>
              <a:latin typeface="Open Sans" panose="020B0606030504020204" pitchFamily="34" charset="0"/>
            </a:endParaRPr>
          </a:p>
        </p:txBody>
      </p:sp>
      <p:sp>
        <p:nvSpPr>
          <p:cNvPr id="3" name="Text Placeholder 2">
            <a:extLst>
              <a:ext uri="{FF2B5EF4-FFF2-40B4-BE49-F238E27FC236}">
                <a16:creationId xmlns:a16="http://schemas.microsoft.com/office/drawing/2014/main" id="{D268B599-BFB0-C642-A2E9-F856A14B0B50}"/>
              </a:ext>
            </a:extLst>
          </p:cNvPr>
          <p:cNvSpPr>
            <a:spLocks noGrp="1"/>
          </p:cNvSpPr>
          <p:nvPr>
            <p:ph type="body" sz="quarter" idx="25"/>
          </p:nvPr>
        </p:nvSpPr>
        <p:spPr/>
        <p:txBody>
          <a:bodyPr/>
          <a:lstStyle/>
          <a:p>
            <a:r>
              <a:rPr lang="en-US" sz="4200">
                <a:solidFill>
                  <a:schemeClr val="accent1"/>
                </a:solidFill>
                <a:latin typeface="Open Sans" panose="020B0606030504020204" pitchFamily="34" charset="0"/>
                <a:ea typeface="Open Sans" panose="020B0606030504020204" pitchFamily="34" charset="0"/>
                <a:cs typeface="Open Sans" panose="020B0606030504020204" pitchFamily="34" charset="0"/>
              </a:rPr>
              <a:t>For Clinicians</a:t>
            </a:r>
          </a:p>
        </p:txBody>
      </p:sp>
    </p:spTree>
    <p:extLst>
      <p:ext uri="{BB962C8B-B14F-4D97-AF65-F5344CB8AC3E}">
        <p14:creationId xmlns:p14="http://schemas.microsoft.com/office/powerpoint/2010/main" val="1284130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BDA89B6-ED99-AD45-9E2E-7BC2D8771252}"/>
              </a:ext>
            </a:extLst>
          </p:cNvPr>
          <p:cNvSpPr>
            <a:spLocks noGrp="1"/>
          </p:cNvSpPr>
          <p:nvPr>
            <p:ph type="body" sz="quarter" idx="14"/>
          </p:nvPr>
        </p:nvSpPr>
        <p:spPr>
          <a:xfrm>
            <a:off x="533400" y="3058885"/>
            <a:ext cx="6248400" cy="2438400"/>
          </a:xfrm>
          <a:prstGeom prst="rect">
            <a:avLst/>
          </a:prstGeom>
        </p:spPr>
        <p:txBody>
          <a:bodyPr wrap="square"/>
          <a:lstStyle/>
          <a:p>
            <a:pPr marL="342900" indent="-342900">
              <a:buSzPct val="150000"/>
              <a:buFont typeface="Arial" panose="020B0604020202020204" pitchFamily="34" charset="0"/>
              <a:buChar char="•"/>
            </a:pPr>
            <a:r>
              <a:rPr lang="en-US" sz="2000" u="sng">
                <a:solidFill>
                  <a:schemeClr val="tx1">
                    <a:lumMod val="50000"/>
                    <a:lumOff val="50000"/>
                  </a:schemeClr>
                </a:solidFill>
                <a:effectLst/>
                <a:latin typeface="Open Sans" panose="020B0606030504020204" pitchFamily="34" charset="0"/>
                <a:hlinkClick r:id="rId3"/>
              </a:rPr>
              <a:t>Medication Intensification: What’s the Rx?</a:t>
            </a:r>
            <a:r>
              <a:rPr lang="en-US" sz="2000">
                <a:solidFill>
                  <a:schemeClr val="tx1">
                    <a:lumMod val="50000"/>
                    <a:lumOff val="50000"/>
                  </a:schemeClr>
                </a:solidFill>
                <a:effectLst/>
                <a:latin typeface="Open Sans" panose="020B0606030504020204" pitchFamily="34" charset="0"/>
              </a:rPr>
              <a:t> (14 min. video) | NACHC, CDC, AMA</a:t>
            </a:r>
          </a:p>
          <a:p>
            <a:pPr marL="342900" indent="-342900">
              <a:buSzPct val="150000"/>
              <a:buFont typeface="Arial" panose="020B0604020202020204" pitchFamily="34" charset="0"/>
              <a:buChar char="•"/>
            </a:pPr>
            <a:r>
              <a:rPr lang="en-US" sz="2000" u="sng">
                <a:solidFill>
                  <a:schemeClr val="tx1">
                    <a:lumMod val="50000"/>
                    <a:lumOff val="50000"/>
                  </a:schemeClr>
                </a:solidFill>
                <a:effectLst/>
                <a:latin typeface="Open Sans" panose="020B0606030504020204" pitchFamily="34" charset="0"/>
                <a:hlinkClick r:id="rId4"/>
              </a:rPr>
              <a:t>Fixed-Dose Combination Antihypertension Medication Coverage by State Medicaid and Medicaid Managed Care Organizations</a:t>
            </a:r>
            <a:r>
              <a:rPr lang="en-US" sz="2000">
                <a:solidFill>
                  <a:schemeClr val="tx1">
                    <a:lumMod val="50000"/>
                    <a:lumOff val="50000"/>
                  </a:schemeClr>
                </a:solidFill>
                <a:effectLst/>
                <a:latin typeface="Open Sans" panose="020B0606030504020204" pitchFamily="34" charset="0"/>
              </a:rPr>
              <a:t> | hhs.gov; 2022</a:t>
            </a:r>
          </a:p>
          <a:p>
            <a:pPr marL="342900" indent="-342900">
              <a:buSzPct val="150000"/>
            </a:pPr>
            <a:r>
              <a:rPr lang="en-US" sz="2000" u="sng">
                <a:solidFill>
                  <a:schemeClr val="tx1">
                    <a:lumMod val="50000"/>
                    <a:lumOff val="50000"/>
                  </a:schemeClr>
                </a:solidFill>
                <a:latin typeface="Open Sans" panose="020B0606030504020204" pitchFamily="34" charset="0"/>
                <a:hlinkClick r:id="rId5"/>
              </a:rPr>
              <a:t>Clinical outcomes in hypertensive patients treated with a single-pill fixed-dose combination of renin-angiotensin system inhibitor and thiazide diuretic</a:t>
            </a:r>
            <a:r>
              <a:rPr lang="en-US" sz="2000">
                <a:solidFill>
                  <a:schemeClr val="tx1">
                    <a:lumMod val="50000"/>
                    <a:lumOff val="50000"/>
                  </a:schemeClr>
                </a:solidFill>
                <a:latin typeface="Open Sans" panose="020B0606030504020204" pitchFamily="34" charset="0"/>
              </a:rPr>
              <a:t> | PubMed (nih.gov)</a:t>
            </a:r>
          </a:p>
          <a:p>
            <a:pPr marL="342900" indent="-342900">
              <a:buSzPct val="150000"/>
              <a:buFont typeface="Arial" panose="020B0604020202020204" pitchFamily="34" charset="0"/>
              <a:buChar char="•"/>
            </a:pPr>
            <a:endParaRPr lang="en-US" sz="2000">
              <a:solidFill>
                <a:schemeClr val="tx1">
                  <a:lumMod val="50000"/>
                  <a:lumOff val="50000"/>
                </a:schemeClr>
              </a:solidFill>
              <a:effectLst/>
              <a:latin typeface="Open Sans" panose="020B0606030504020204" pitchFamily="34" charset="0"/>
            </a:endParaRPr>
          </a:p>
          <a:p>
            <a:endParaRPr lang="en-US"/>
          </a:p>
        </p:txBody>
      </p:sp>
      <p:sp>
        <p:nvSpPr>
          <p:cNvPr id="7" name="Text Placeholder 6">
            <a:extLst>
              <a:ext uri="{FF2B5EF4-FFF2-40B4-BE49-F238E27FC236}">
                <a16:creationId xmlns:a16="http://schemas.microsoft.com/office/drawing/2014/main" id="{2AFB992C-D708-AB4D-AC3F-FD78E2797C9F}"/>
              </a:ext>
            </a:extLst>
          </p:cNvPr>
          <p:cNvSpPr>
            <a:spLocks noGrp="1"/>
          </p:cNvSpPr>
          <p:nvPr>
            <p:ph type="body" sz="quarter" idx="15"/>
          </p:nvPr>
        </p:nvSpPr>
        <p:spPr>
          <a:xfrm>
            <a:off x="533400" y="1447800"/>
            <a:ext cx="6248400" cy="1447800"/>
          </a:xfrm>
        </p:spPr>
        <p:txBody>
          <a:bodyPr/>
          <a:lstStyle/>
          <a:p>
            <a:pPr>
              <a:lnSpc>
                <a:spcPts val="2360"/>
              </a:lnSpc>
            </a:pPr>
            <a:r>
              <a:rPr lang="en-US" sz="2000">
                <a:effectLst/>
                <a:latin typeface="Open Sans" panose="020B0606030504020204" pitchFamily="34" charset="0"/>
              </a:rPr>
              <a:t>Combination therapy results in 3x more BP lowering effect compared to increasing dosage of a single class of anti-hypertensive medication and is available in your formulary:</a:t>
            </a:r>
          </a:p>
        </p:txBody>
      </p:sp>
      <p:sp>
        <p:nvSpPr>
          <p:cNvPr id="8" name="Text Placeholder 7">
            <a:extLst>
              <a:ext uri="{FF2B5EF4-FFF2-40B4-BE49-F238E27FC236}">
                <a16:creationId xmlns:a16="http://schemas.microsoft.com/office/drawing/2014/main" id="{82422618-FC37-FC43-9E0A-18CA0EFBA617}"/>
              </a:ext>
            </a:extLst>
          </p:cNvPr>
          <p:cNvSpPr>
            <a:spLocks noGrp="1"/>
          </p:cNvSpPr>
          <p:nvPr>
            <p:ph type="body" sz="quarter" idx="16"/>
          </p:nvPr>
        </p:nvSpPr>
        <p:spPr/>
        <p:txBody>
          <a:bodyPr/>
          <a:lstStyle/>
          <a:p>
            <a:r>
              <a:rPr lang="en-US"/>
              <a:t>Did you know?</a:t>
            </a:r>
          </a:p>
        </p:txBody>
      </p:sp>
      <p:pic>
        <p:nvPicPr>
          <p:cNvPr id="3" name="Picture 2">
            <a:extLst>
              <a:ext uri="{FF2B5EF4-FFF2-40B4-BE49-F238E27FC236}">
                <a16:creationId xmlns:a16="http://schemas.microsoft.com/office/drawing/2014/main" id="{75E6B1AE-8AE7-8645-BD82-4D28BD5E3756}"/>
              </a:ext>
            </a:extLst>
          </p:cNvPr>
          <p:cNvPicPr>
            <a:picLocks noChangeAspect="1"/>
          </p:cNvPicPr>
          <p:nvPr/>
        </p:nvPicPr>
        <p:blipFill rotWithShape="1">
          <a:blip r:embed="rId6"/>
          <a:srcRect l="16103" r="17696" b="4308"/>
          <a:stretch/>
        </p:blipFill>
        <p:spPr>
          <a:xfrm>
            <a:off x="6662057" y="762000"/>
            <a:ext cx="4833257" cy="4593771"/>
          </a:xfrm>
          <a:prstGeom prst="rect">
            <a:avLst/>
          </a:prstGeom>
        </p:spPr>
      </p:pic>
    </p:spTree>
    <p:extLst>
      <p:ext uri="{BB962C8B-B14F-4D97-AF65-F5344CB8AC3E}">
        <p14:creationId xmlns:p14="http://schemas.microsoft.com/office/powerpoint/2010/main" val="542204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BDA89B6-ED99-AD45-9E2E-7BC2D8771252}"/>
              </a:ext>
            </a:extLst>
          </p:cNvPr>
          <p:cNvSpPr>
            <a:spLocks noGrp="1"/>
          </p:cNvSpPr>
          <p:nvPr>
            <p:ph type="body" sz="quarter" idx="14"/>
          </p:nvPr>
        </p:nvSpPr>
        <p:spPr>
          <a:xfrm>
            <a:off x="533400" y="3429000"/>
            <a:ext cx="8534400" cy="2209800"/>
          </a:xfrm>
          <a:prstGeom prst="rect">
            <a:avLst/>
          </a:prstGeom>
        </p:spPr>
        <p:txBody>
          <a:bodyPr/>
          <a:lstStyle/>
          <a:p>
            <a:pPr marL="342900" indent="-342900">
              <a:buSzPct val="150000"/>
              <a:buFont typeface="Arial" panose="020B0604020202020204" pitchFamily="34" charset="0"/>
              <a:buChar char="•"/>
            </a:pPr>
            <a:r>
              <a:rPr lang="en-US" sz="2000" u="sng">
                <a:solidFill>
                  <a:schemeClr val="tx1">
                    <a:lumMod val="50000"/>
                    <a:lumOff val="50000"/>
                  </a:schemeClr>
                </a:solidFill>
                <a:latin typeface="Open Sans" panose="020B0606030504020204" pitchFamily="34" charset="0"/>
                <a:hlinkClick r:id="rId3"/>
              </a:rPr>
              <a:t>Medication Intensification: What’s the Rx? (14 min. video)</a:t>
            </a:r>
            <a:r>
              <a:rPr lang="en-US" sz="2000">
                <a:solidFill>
                  <a:schemeClr val="tx1">
                    <a:lumMod val="50000"/>
                    <a:lumOff val="50000"/>
                  </a:schemeClr>
                </a:solidFill>
                <a:latin typeface="Open Sans" panose="020B0606030504020204" pitchFamily="34" charset="0"/>
              </a:rPr>
              <a:t> | NACHC, CDC, AMA</a:t>
            </a:r>
          </a:p>
          <a:p>
            <a:pPr marL="342900" indent="-342900">
              <a:buSzPct val="150000"/>
              <a:buFont typeface="Arial" panose="020B0604020202020204" pitchFamily="34" charset="0"/>
              <a:buChar char="•"/>
            </a:pPr>
            <a:r>
              <a:rPr lang="en-US" sz="2000" u="sng">
                <a:solidFill>
                  <a:schemeClr val="tx1">
                    <a:lumMod val="50000"/>
                    <a:lumOff val="50000"/>
                  </a:schemeClr>
                </a:solidFill>
                <a:latin typeface="Open Sans" panose="020B0606030504020204" pitchFamily="34" charset="0"/>
                <a:hlinkClick r:id="rId4"/>
              </a:rPr>
              <a:t>Fixed-Dose Combination Antihypertensive Medication Coverage by State Medicaid and Medicaid Managed Organizations</a:t>
            </a:r>
            <a:r>
              <a:rPr lang="en-US" sz="2000">
                <a:solidFill>
                  <a:schemeClr val="tx1">
                    <a:lumMod val="50000"/>
                    <a:lumOff val="50000"/>
                  </a:schemeClr>
                </a:solidFill>
                <a:latin typeface="Open Sans" panose="020B0606030504020204" pitchFamily="34" charset="0"/>
              </a:rPr>
              <a:t> | (</a:t>
            </a:r>
            <a:r>
              <a:rPr lang="en-US" sz="2000" err="1">
                <a:solidFill>
                  <a:schemeClr val="tx1">
                    <a:lumMod val="50000"/>
                    <a:lumOff val="50000"/>
                  </a:schemeClr>
                </a:solidFill>
                <a:latin typeface="Open Sans" panose="020B0606030504020204" pitchFamily="34" charset="0"/>
              </a:rPr>
              <a:t>hhs.gov</a:t>
            </a:r>
            <a:r>
              <a:rPr lang="en-US" sz="2000">
                <a:solidFill>
                  <a:schemeClr val="tx1">
                    <a:lumMod val="50000"/>
                    <a:lumOff val="50000"/>
                  </a:schemeClr>
                </a:solidFill>
                <a:latin typeface="Open Sans" panose="020B0606030504020204" pitchFamily="34" charset="0"/>
              </a:rPr>
              <a:t>)</a:t>
            </a:r>
          </a:p>
          <a:p>
            <a:pPr marL="342900" indent="-342900">
              <a:buSzPct val="150000"/>
              <a:buFont typeface="Arial" panose="020B0604020202020204" pitchFamily="34" charset="0"/>
              <a:buChar char="•"/>
            </a:pPr>
            <a:r>
              <a:rPr lang="en-US" sz="2000" u="sng">
                <a:solidFill>
                  <a:schemeClr val="tx1">
                    <a:lumMod val="50000"/>
                    <a:lumOff val="50000"/>
                  </a:schemeClr>
                </a:solidFill>
                <a:latin typeface="Open Sans" panose="020B0606030504020204" pitchFamily="34" charset="0"/>
                <a:hlinkClick r:id="rId5"/>
              </a:rPr>
              <a:t>Clinical outcomes in hypertensive patients treated with a single-pill fixed-dose combination of renin-angiotensin system inhibitor and thiazide diuretic</a:t>
            </a:r>
            <a:r>
              <a:rPr lang="en-US" sz="2000">
                <a:solidFill>
                  <a:schemeClr val="tx1">
                    <a:lumMod val="50000"/>
                    <a:lumOff val="50000"/>
                  </a:schemeClr>
                </a:solidFill>
                <a:latin typeface="Open Sans" panose="020B0606030504020204" pitchFamily="34" charset="0"/>
              </a:rPr>
              <a:t> | PubMed (</a:t>
            </a:r>
            <a:r>
              <a:rPr lang="en-US" sz="2000" err="1">
                <a:solidFill>
                  <a:schemeClr val="tx1">
                    <a:lumMod val="50000"/>
                    <a:lumOff val="50000"/>
                  </a:schemeClr>
                </a:solidFill>
                <a:latin typeface="Open Sans" panose="020B0606030504020204" pitchFamily="34" charset="0"/>
              </a:rPr>
              <a:t>nih.gov</a:t>
            </a:r>
            <a:r>
              <a:rPr lang="en-US" sz="2000">
                <a:solidFill>
                  <a:schemeClr val="tx1">
                    <a:lumMod val="50000"/>
                    <a:lumOff val="50000"/>
                  </a:schemeClr>
                </a:solidFill>
                <a:latin typeface="Open Sans" panose="020B0606030504020204" pitchFamily="34" charset="0"/>
              </a:rPr>
              <a:t>)</a:t>
            </a:r>
          </a:p>
          <a:p>
            <a:endParaRPr lang="en-US" sz="2000"/>
          </a:p>
        </p:txBody>
      </p:sp>
      <p:sp>
        <p:nvSpPr>
          <p:cNvPr id="10" name="Text Placeholder 9">
            <a:extLst>
              <a:ext uri="{FF2B5EF4-FFF2-40B4-BE49-F238E27FC236}">
                <a16:creationId xmlns:a16="http://schemas.microsoft.com/office/drawing/2014/main" id="{EDFA0F9A-91F2-2D4F-ABA2-0CB79DE6A369}"/>
              </a:ext>
            </a:extLst>
          </p:cNvPr>
          <p:cNvSpPr>
            <a:spLocks noGrp="1"/>
          </p:cNvSpPr>
          <p:nvPr>
            <p:ph type="body" sz="quarter" idx="16"/>
          </p:nvPr>
        </p:nvSpPr>
        <p:spPr/>
        <p:txBody>
          <a:bodyPr/>
          <a:lstStyle/>
          <a:p>
            <a:r>
              <a:rPr lang="en-US"/>
              <a:t>Did you know?</a:t>
            </a:r>
          </a:p>
          <a:p>
            <a:endParaRPr lang="en-US"/>
          </a:p>
        </p:txBody>
      </p:sp>
      <p:sp>
        <p:nvSpPr>
          <p:cNvPr id="5" name="TextBox 4">
            <a:extLst>
              <a:ext uri="{FF2B5EF4-FFF2-40B4-BE49-F238E27FC236}">
                <a16:creationId xmlns:a16="http://schemas.microsoft.com/office/drawing/2014/main" id="{DFA7C711-9252-3143-9C12-D0BCE8CF6F18}"/>
              </a:ext>
            </a:extLst>
          </p:cNvPr>
          <p:cNvSpPr txBox="1"/>
          <p:nvPr/>
        </p:nvSpPr>
        <p:spPr>
          <a:xfrm>
            <a:off x="533400" y="1371600"/>
            <a:ext cx="6324600" cy="1752600"/>
          </a:xfrm>
          <a:prstGeom prst="rect">
            <a:avLst/>
          </a:prstGeom>
          <a:noFill/>
        </p:spPr>
        <p:txBody>
          <a:bodyPr wrap="square" lIns="0" tIns="0" rIns="0" bIns="0" rtlCol="0">
            <a:noAutofit/>
          </a:bodyPr>
          <a:lstStyle/>
          <a:p>
            <a:r>
              <a:rPr lang="en-US" sz="2000">
                <a:effectLst/>
                <a:latin typeface="Open Sans" panose="020B0606030504020204" pitchFamily="34" charset="0"/>
              </a:rPr>
              <a:t>Medication nonadherence is mainly due to cost and complex medication regimens. An effective solution to address these barriers is using fixed-dose combinations (FDCs), or the combining of two or more medications in one pill</a:t>
            </a:r>
          </a:p>
          <a:p>
            <a:endParaRPr lang="en-US" sz="2000"/>
          </a:p>
        </p:txBody>
      </p:sp>
      <p:pic>
        <p:nvPicPr>
          <p:cNvPr id="6" name="Picture 5">
            <a:extLst>
              <a:ext uri="{FF2B5EF4-FFF2-40B4-BE49-F238E27FC236}">
                <a16:creationId xmlns:a16="http://schemas.microsoft.com/office/drawing/2014/main" id="{E1E7BA3B-63DE-8342-8713-D1880F484967}"/>
              </a:ext>
            </a:extLst>
          </p:cNvPr>
          <p:cNvPicPr>
            <a:picLocks noChangeAspect="1"/>
          </p:cNvPicPr>
          <p:nvPr/>
        </p:nvPicPr>
        <p:blipFill>
          <a:blip r:embed="rId6"/>
          <a:stretch>
            <a:fillRect/>
          </a:stretch>
        </p:blipFill>
        <p:spPr>
          <a:xfrm>
            <a:off x="7086600" y="685800"/>
            <a:ext cx="4499731" cy="2958727"/>
          </a:xfrm>
          <a:prstGeom prst="rect">
            <a:avLst/>
          </a:prstGeom>
        </p:spPr>
      </p:pic>
    </p:spTree>
    <p:extLst>
      <p:ext uri="{BB962C8B-B14F-4D97-AF65-F5344CB8AC3E}">
        <p14:creationId xmlns:p14="http://schemas.microsoft.com/office/powerpoint/2010/main" val="1065855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00A221FF-981B-D246-9D02-B9D258CDB430}"/>
              </a:ext>
            </a:extLst>
          </p:cNvPr>
          <p:cNvSpPr>
            <a:spLocks noGrp="1"/>
          </p:cNvSpPr>
          <p:nvPr>
            <p:ph type="body" sz="quarter" idx="12"/>
          </p:nvPr>
        </p:nvSpPr>
        <p:spPr/>
        <p:txBody>
          <a:bodyPr/>
          <a:lstStyle/>
          <a:p>
            <a:r>
              <a:rPr lang="en-US"/>
              <a:t>Quick Tip</a:t>
            </a:r>
          </a:p>
          <a:p>
            <a:endParaRPr lang="en-US"/>
          </a:p>
        </p:txBody>
      </p:sp>
      <p:sp>
        <p:nvSpPr>
          <p:cNvPr id="16" name="Text Placeholder 15">
            <a:extLst>
              <a:ext uri="{FF2B5EF4-FFF2-40B4-BE49-F238E27FC236}">
                <a16:creationId xmlns:a16="http://schemas.microsoft.com/office/drawing/2014/main" id="{1782BDBC-C9D5-574C-8792-548C5D7348C7}"/>
              </a:ext>
            </a:extLst>
          </p:cNvPr>
          <p:cNvSpPr>
            <a:spLocks noGrp="1"/>
          </p:cNvSpPr>
          <p:nvPr>
            <p:ph type="body" sz="quarter" idx="14"/>
          </p:nvPr>
        </p:nvSpPr>
        <p:spPr>
          <a:xfrm>
            <a:off x="533400" y="3810000"/>
            <a:ext cx="7086600" cy="1981200"/>
          </a:xfrm>
        </p:spPr>
        <p:txBody>
          <a:bodyPr/>
          <a:lstStyle/>
          <a:p>
            <a:r>
              <a:rPr lang="en-US" u="sng">
                <a:effectLst/>
                <a:latin typeface="Open Sans" panose="020B0606030504020204" pitchFamily="34" charset="0"/>
                <a:hlinkClick r:id="rId3"/>
              </a:rPr>
              <a:t>2017 Guideline for the Prevention, Detection, Evaluation, and Management of High Blood Pressure in Adults: FAQs</a:t>
            </a:r>
            <a:r>
              <a:rPr lang="en-US">
                <a:effectLst/>
                <a:latin typeface="Open Sans" panose="020B0606030504020204" pitchFamily="34" charset="0"/>
              </a:rPr>
              <a:t>; see FAQ #44: How should we treat African-American patients with hypertension?</a:t>
            </a:r>
          </a:p>
          <a:p>
            <a:r>
              <a:rPr lang="en-US" u="sng">
                <a:effectLst/>
                <a:latin typeface="Open Sans" panose="020B0606030504020204" pitchFamily="34" charset="0"/>
                <a:hlinkClick r:id="rId4"/>
              </a:rPr>
              <a:t>AMA Hypertension Medication Treatment Protocol (2020)</a:t>
            </a:r>
            <a:endParaRPr lang="en-US">
              <a:effectLst/>
              <a:latin typeface="Open Sans" panose="020B0606030504020204" pitchFamily="34" charset="0"/>
            </a:endParaRPr>
          </a:p>
        </p:txBody>
      </p:sp>
      <p:sp>
        <p:nvSpPr>
          <p:cNvPr id="17" name="Text Placeholder 16">
            <a:extLst>
              <a:ext uri="{FF2B5EF4-FFF2-40B4-BE49-F238E27FC236}">
                <a16:creationId xmlns:a16="http://schemas.microsoft.com/office/drawing/2014/main" id="{23006B9B-28E2-664D-B6AC-6DCF0E48B857}"/>
              </a:ext>
            </a:extLst>
          </p:cNvPr>
          <p:cNvSpPr>
            <a:spLocks noGrp="1"/>
          </p:cNvSpPr>
          <p:nvPr>
            <p:ph type="body" sz="quarter" idx="15"/>
          </p:nvPr>
        </p:nvSpPr>
        <p:spPr>
          <a:xfrm>
            <a:off x="533400" y="1447800"/>
            <a:ext cx="6629400" cy="2133600"/>
          </a:xfrm>
        </p:spPr>
        <p:txBody>
          <a:bodyPr/>
          <a:lstStyle/>
          <a:p>
            <a:r>
              <a:rPr lang="en-US" sz="2000">
                <a:effectLst/>
                <a:latin typeface="Open Sans" panose="020B0606030504020204" pitchFamily="34" charset="0"/>
              </a:rPr>
              <a:t>Consider using a thiazide/thiazide-like diuretic or a calcium channel blocker as part of your prescribing protocols when initiating with combination therapy or adding a medication class to treat uncontrolled hypertension. This is demonstrated to be more effective for African Americans with hypertension and works for all patients with hypertension.</a:t>
            </a:r>
          </a:p>
          <a:p>
            <a:endParaRPr lang="en-US"/>
          </a:p>
        </p:txBody>
      </p:sp>
      <p:pic>
        <p:nvPicPr>
          <p:cNvPr id="3" name="Picture 2">
            <a:extLst>
              <a:ext uri="{FF2B5EF4-FFF2-40B4-BE49-F238E27FC236}">
                <a16:creationId xmlns:a16="http://schemas.microsoft.com/office/drawing/2014/main" id="{9BA8C82F-44FE-A449-8DEA-3502644B0B32}"/>
              </a:ext>
            </a:extLst>
          </p:cNvPr>
          <p:cNvPicPr>
            <a:picLocks noChangeAspect="1"/>
          </p:cNvPicPr>
          <p:nvPr/>
        </p:nvPicPr>
        <p:blipFill>
          <a:blip r:embed="rId5"/>
          <a:srcRect/>
          <a:stretch/>
        </p:blipFill>
        <p:spPr>
          <a:xfrm>
            <a:off x="6019800" y="533400"/>
            <a:ext cx="6582416" cy="4350707"/>
          </a:xfrm>
          <a:prstGeom prst="rect">
            <a:avLst/>
          </a:prstGeom>
        </p:spPr>
      </p:pic>
    </p:spTree>
    <p:extLst>
      <p:ext uri="{BB962C8B-B14F-4D97-AF65-F5344CB8AC3E}">
        <p14:creationId xmlns:p14="http://schemas.microsoft.com/office/powerpoint/2010/main" val="1303767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BDA89B6-ED99-AD45-9E2E-7BC2D8771252}"/>
              </a:ext>
            </a:extLst>
          </p:cNvPr>
          <p:cNvSpPr>
            <a:spLocks noGrp="1"/>
          </p:cNvSpPr>
          <p:nvPr>
            <p:ph type="body" sz="quarter" idx="14"/>
          </p:nvPr>
        </p:nvSpPr>
        <p:spPr>
          <a:xfrm>
            <a:off x="533400" y="3733800"/>
            <a:ext cx="7391400" cy="2133600"/>
          </a:xfrm>
          <a:prstGeom prst="rect">
            <a:avLst/>
          </a:prstGeom>
        </p:spPr>
        <p:txBody>
          <a:bodyPr/>
          <a:lstStyle/>
          <a:p>
            <a:pPr marL="342900" indent="-342900">
              <a:buSzPct val="150000"/>
              <a:buFont typeface="Arial" panose="020B0604020202020204" pitchFamily="34" charset="0"/>
              <a:buChar char="•"/>
            </a:pPr>
            <a:r>
              <a:rPr lang="en-US" sz="2000" u="sng">
                <a:solidFill>
                  <a:schemeClr val="tx1">
                    <a:lumMod val="50000"/>
                    <a:lumOff val="50000"/>
                  </a:schemeClr>
                </a:solidFill>
                <a:latin typeface="Open Sans" panose="020B0606030504020204" pitchFamily="34" charset="0"/>
                <a:hlinkClick r:id="rId3"/>
              </a:rPr>
              <a:t>BP measurement competency</a:t>
            </a:r>
            <a:r>
              <a:rPr lang="en-US" sz="2000">
                <a:solidFill>
                  <a:schemeClr val="tx1">
                    <a:lumMod val="50000"/>
                    <a:lumOff val="50000"/>
                  </a:schemeClr>
                </a:solidFill>
                <a:latin typeface="Open Sans" panose="020B0606030504020204" pitchFamily="34" charset="0"/>
              </a:rPr>
              <a:t> | AMA (ama-</a:t>
            </a:r>
            <a:r>
              <a:rPr lang="en-US" sz="2000" err="1">
                <a:solidFill>
                  <a:schemeClr val="tx1">
                    <a:lumMod val="50000"/>
                    <a:lumOff val="50000"/>
                  </a:schemeClr>
                </a:solidFill>
                <a:latin typeface="Open Sans" panose="020B0606030504020204" pitchFamily="34" charset="0"/>
              </a:rPr>
              <a:t>assn.org</a:t>
            </a:r>
            <a:r>
              <a:rPr lang="en-US" sz="2000">
                <a:solidFill>
                  <a:schemeClr val="tx1">
                    <a:lumMod val="50000"/>
                    <a:lumOff val="50000"/>
                  </a:schemeClr>
                </a:solidFill>
                <a:latin typeface="Open Sans" panose="020B0606030504020204" pitchFamily="34" charset="0"/>
              </a:rPr>
              <a:t>, 2020)</a:t>
            </a:r>
          </a:p>
          <a:p>
            <a:pPr marL="342900" indent="-342900">
              <a:buSzPct val="150000"/>
              <a:buFont typeface="Arial" panose="020B0604020202020204" pitchFamily="34" charset="0"/>
              <a:buChar char="•"/>
            </a:pPr>
            <a:r>
              <a:rPr lang="en-US" sz="2000" u="sng">
                <a:solidFill>
                  <a:schemeClr val="tx1">
                    <a:lumMod val="50000"/>
                    <a:lumOff val="50000"/>
                  </a:schemeClr>
                </a:solidFill>
                <a:latin typeface="Open Sans" panose="020B0606030504020204" pitchFamily="34" charset="0"/>
                <a:hlinkClick r:id="rId4"/>
              </a:rPr>
              <a:t>Association of Repeated Measurements With Blood Pressure Control in Primary Care</a:t>
            </a:r>
            <a:r>
              <a:rPr lang="en-US" sz="2000">
                <a:solidFill>
                  <a:schemeClr val="tx1">
                    <a:lumMod val="50000"/>
                    <a:lumOff val="50000"/>
                  </a:schemeClr>
                </a:solidFill>
                <a:latin typeface="Open Sans" panose="020B0606030504020204" pitchFamily="34" charset="0"/>
              </a:rPr>
              <a:t> | Abstract - Europe PMC</a:t>
            </a:r>
          </a:p>
          <a:p>
            <a:endParaRPr lang="en-US" sz="2000"/>
          </a:p>
        </p:txBody>
      </p:sp>
      <p:sp>
        <p:nvSpPr>
          <p:cNvPr id="3" name="Text Placeholder 2">
            <a:extLst>
              <a:ext uri="{FF2B5EF4-FFF2-40B4-BE49-F238E27FC236}">
                <a16:creationId xmlns:a16="http://schemas.microsoft.com/office/drawing/2014/main" id="{FEFE8607-2DFB-2048-9425-AC42C49664C1}"/>
              </a:ext>
            </a:extLst>
          </p:cNvPr>
          <p:cNvSpPr>
            <a:spLocks noGrp="1"/>
          </p:cNvSpPr>
          <p:nvPr>
            <p:ph type="body" sz="quarter" idx="16"/>
          </p:nvPr>
        </p:nvSpPr>
        <p:spPr/>
        <p:txBody>
          <a:bodyPr/>
          <a:lstStyle/>
          <a:p>
            <a:r>
              <a:rPr lang="en-US"/>
              <a:t>Did you know?</a:t>
            </a:r>
          </a:p>
          <a:p>
            <a:endParaRPr lang="en-US"/>
          </a:p>
        </p:txBody>
      </p:sp>
      <p:sp>
        <p:nvSpPr>
          <p:cNvPr id="5" name="TextBox 4">
            <a:extLst>
              <a:ext uri="{FF2B5EF4-FFF2-40B4-BE49-F238E27FC236}">
                <a16:creationId xmlns:a16="http://schemas.microsoft.com/office/drawing/2014/main" id="{DFA7C711-9252-3143-9C12-D0BCE8CF6F18}"/>
              </a:ext>
            </a:extLst>
          </p:cNvPr>
          <p:cNvSpPr txBox="1"/>
          <p:nvPr/>
        </p:nvSpPr>
        <p:spPr>
          <a:xfrm>
            <a:off x="533400" y="1219200"/>
            <a:ext cx="6781800" cy="1752600"/>
          </a:xfrm>
          <a:prstGeom prst="rect">
            <a:avLst/>
          </a:prstGeom>
          <a:noFill/>
        </p:spPr>
        <p:txBody>
          <a:bodyPr wrap="square" lIns="0" tIns="0" rIns="0" bIns="0" rtlCol="0">
            <a:noAutofit/>
          </a:bodyPr>
          <a:lstStyle/>
          <a:p>
            <a:r>
              <a:rPr lang="en-US" sz="2000">
                <a:effectLst/>
                <a:latin typeface="Open Sans" panose="020B0606030504020204" pitchFamily="34" charset="0"/>
              </a:rPr>
              <a:t>Repeated blood pressure (BP) measurements are more representative of true BP. Improper and infrequent office BP measurement can lead to inaccurate classification, overestimation of a patient’s true BP, unnecessary treatment, and misinterpretation of the true prevalence of hypertension.</a:t>
            </a:r>
          </a:p>
        </p:txBody>
      </p:sp>
      <p:pic>
        <p:nvPicPr>
          <p:cNvPr id="11" name="Picture 10">
            <a:extLst>
              <a:ext uri="{FF2B5EF4-FFF2-40B4-BE49-F238E27FC236}">
                <a16:creationId xmlns:a16="http://schemas.microsoft.com/office/drawing/2014/main" id="{3957B954-34AE-334D-94DA-38E228BEE2B9}"/>
              </a:ext>
            </a:extLst>
          </p:cNvPr>
          <p:cNvPicPr>
            <a:picLocks noChangeAspect="1"/>
          </p:cNvPicPr>
          <p:nvPr/>
        </p:nvPicPr>
        <p:blipFill>
          <a:blip r:embed="rId5"/>
          <a:srcRect l="57" r="57"/>
          <a:stretch/>
        </p:blipFill>
        <p:spPr>
          <a:xfrm>
            <a:off x="8390965" y="561191"/>
            <a:ext cx="2676757" cy="5480109"/>
          </a:xfrm>
          <a:prstGeom prst="rect">
            <a:avLst/>
          </a:prstGeom>
        </p:spPr>
      </p:pic>
    </p:spTree>
    <p:extLst>
      <p:ext uri="{BB962C8B-B14F-4D97-AF65-F5344CB8AC3E}">
        <p14:creationId xmlns:p14="http://schemas.microsoft.com/office/powerpoint/2010/main" val="1005991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BDA89B6-ED99-AD45-9E2E-7BC2D8771252}"/>
              </a:ext>
            </a:extLst>
          </p:cNvPr>
          <p:cNvSpPr>
            <a:spLocks noGrp="1"/>
          </p:cNvSpPr>
          <p:nvPr>
            <p:ph type="body" sz="quarter" idx="14"/>
          </p:nvPr>
        </p:nvSpPr>
        <p:spPr>
          <a:xfrm>
            <a:off x="533400" y="3810000"/>
            <a:ext cx="7620000" cy="1981200"/>
          </a:xfrm>
          <a:prstGeom prst="rect">
            <a:avLst/>
          </a:prstGeom>
        </p:spPr>
        <p:txBody>
          <a:bodyPr/>
          <a:lstStyle/>
          <a:p>
            <a:pPr marL="342900" indent="-342900">
              <a:buSzPct val="150000"/>
              <a:buFont typeface="Arial" panose="020B0604020202020204" pitchFamily="34" charset="0"/>
              <a:buChar char="•"/>
            </a:pPr>
            <a:r>
              <a:rPr lang="en-US" sz="2000" u="sng">
                <a:solidFill>
                  <a:schemeClr val="tx1">
                    <a:lumMod val="50000"/>
                    <a:lumOff val="50000"/>
                  </a:schemeClr>
                </a:solidFill>
                <a:latin typeface="Open Sans" panose="020B0606030504020204" pitchFamily="34" charset="0"/>
                <a:hlinkClick r:id="rId3"/>
              </a:rPr>
              <a:t>2017 Guideline for High Blood Pressure in Adults | American College of Cardiology (</a:t>
            </a:r>
            <a:r>
              <a:rPr lang="en-US" sz="2000" u="sng" err="1">
                <a:solidFill>
                  <a:schemeClr val="tx1">
                    <a:lumMod val="50000"/>
                    <a:lumOff val="50000"/>
                  </a:schemeClr>
                </a:solidFill>
                <a:latin typeface="Open Sans" panose="020B0606030504020204" pitchFamily="34" charset="0"/>
                <a:hlinkClick r:id="rId3"/>
              </a:rPr>
              <a:t>acc.org</a:t>
            </a:r>
            <a:r>
              <a:rPr lang="en-US" sz="2000" u="sng">
                <a:solidFill>
                  <a:schemeClr val="tx1">
                    <a:lumMod val="50000"/>
                    <a:lumOff val="50000"/>
                  </a:schemeClr>
                </a:solidFill>
                <a:latin typeface="Open Sans" panose="020B0606030504020204" pitchFamily="34" charset="0"/>
                <a:hlinkClick r:id="rId3"/>
              </a:rPr>
              <a:t>)</a:t>
            </a:r>
            <a:r>
              <a:rPr lang="en-US" sz="2000">
                <a:solidFill>
                  <a:schemeClr val="tx1">
                    <a:lumMod val="50000"/>
                    <a:lumOff val="50000"/>
                  </a:schemeClr>
                </a:solidFill>
                <a:latin typeface="Open Sans" panose="020B0606030504020204" pitchFamily="34" charset="0"/>
              </a:rPr>
              <a:t>,</a:t>
            </a:r>
            <a:r>
              <a:rPr lang="en-US" sz="2000" u="sng">
                <a:solidFill>
                  <a:schemeClr val="tx1">
                    <a:lumMod val="50000"/>
                    <a:lumOff val="50000"/>
                  </a:schemeClr>
                </a:solidFill>
                <a:latin typeface="Open Sans" panose="020B0606030504020204" pitchFamily="34" charset="0"/>
              </a:rPr>
              <a:t> </a:t>
            </a:r>
            <a:br>
              <a:rPr lang="en-US" sz="2000" u="sng">
                <a:solidFill>
                  <a:schemeClr val="tx1">
                    <a:lumMod val="50000"/>
                    <a:lumOff val="50000"/>
                  </a:schemeClr>
                </a:solidFill>
                <a:latin typeface="Open Sans" panose="020B0606030504020204" pitchFamily="34" charset="0"/>
              </a:rPr>
            </a:br>
            <a:r>
              <a:rPr lang="en-US" sz="2000">
                <a:solidFill>
                  <a:schemeClr val="tx1">
                    <a:lumMod val="50000"/>
                    <a:lumOff val="50000"/>
                  </a:schemeClr>
                </a:solidFill>
                <a:latin typeface="Open Sans" panose="020B0606030504020204" pitchFamily="34" charset="0"/>
              </a:rPr>
              <a:t>See Part 1, Section 2.</a:t>
            </a:r>
          </a:p>
          <a:p>
            <a:pPr marL="342900" indent="-342900">
              <a:buSzPct val="150000"/>
              <a:buFont typeface="Arial" panose="020B0604020202020204" pitchFamily="34" charset="0"/>
              <a:buChar char="•"/>
            </a:pPr>
            <a:r>
              <a:rPr lang="en-US" sz="2000" u="sng">
                <a:solidFill>
                  <a:schemeClr val="tx1">
                    <a:lumMod val="50000"/>
                    <a:lumOff val="50000"/>
                  </a:schemeClr>
                </a:solidFill>
                <a:latin typeface="Open Sans" panose="020B0606030504020204" pitchFamily="34" charset="0"/>
                <a:hlinkClick r:id="rId4"/>
              </a:rPr>
              <a:t>Role of Ambulatory and Home Blood Pressure Monitoring in Clinical Practice: A Narrative Review Annals of Internal Medicine: Vol 163, No 9</a:t>
            </a:r>
            <a:r>
              <a:rPr lang="en-US" sz="2000">
                <a:solidFill>
                  <a:schemeClr val="tx1">
                    <a:lumMod val="50000"/>
                    <a:lumOff val="50000"/>
                  </a:schemeClr>
                </a:solidFill>
                <a:latin typeface="Open Sans" panose="020B0606030504020204" pitchFamily="34" charset="0"/>
              </a:rPr>
              <a:t> (</a:t>
            </a:r>
            <a:r>
              <a:rPr lang="en-US" sz="2000" err="1">
                <a:solidFill>
                  <a:schemeClr val="tx1">
                    <a:lumMod val="50000"/>
                    <a:lumOff val="50000"/>
                  </a:schemeClr>
                </a:solidFill>
                <a:latin typeface="Open Sans" panose="020B0606030504020204" pitchFamily="34" charset="0"/>
              </a:rPr>
              <a:t>acpjournals.org</a:t>
            </a:r>
            <a:r>
              <a:rPr lang="en-US" sz="2000">
                <a:solidFill>
                  <a:schemeClr val="tx1">
                    <a:lumMod val="50000"/>
                    <a:lumOff val="50000"/>
                  </a:schemeClr>
                </a:solidFill>
                <a:latin typeface="Open Sans" panose="020B0606030504020204" pitchFamily="34" charset="0"/>
              </a:rPr>
              <a:t>)</a:t>
            </a:r>
          </a:p>
          <a:p>
            <a:endParaRPr lang="en-US" sz="2000"/>
          </a:p>
        </p:txBody>
      </p:sp>
      <p:sp>
        <p:nvSpPr>
          <p:cNvPr id="7" name="Text Placeholder 6">
            <a:extLst>
              <a:ext uri="{FF2B5EF4-FFF2-40B4-BE49-F238E27FC236}">
                <a16:creationId xmlns:a16="http://schemas.microsoft.com/office/drawing/2014/main" id="{A5D67DF0-F88E-2F4F-A6E7-83F03C017773}"/>
              </a:ext>
            </a:extLst>
          </p:cNvPr>
          <p:cNvSpPr>
            <a:spLocks noGrp="1"/>
          </p:cNvSpPr>
          <p:nvPr>
            <p:ph type="body" sz="quarter" idx="15"/>
          </p:nvPr>
        </p:nvSpPr>
        <p:spPr>
          <a:xfrm>
            <a:off x="533400" y="1447800"/>
            <a:ext cx="7848600" cy="2133600"/>
          </a:xfrm>
        </p:spPr>
        <p:txBody>
          <a:bodyPr/>
          <a:lstStyle/>
          <a:p>
            <a:r>
              <a:rPr lang="en-US" sz="2000" dirty="0">
                <a:effectLst/>
                <a:latin typeface="Open Sans" panose="020B0606030504020204" pitchFamily="34" charset="0"/>
              </a:rPr>
              <a:t>Even if you measure BP in the clinic accurately, it may not reflect a person’s true BP. Out-of-office blood pressure measurements averaged over several days provide a better gauge of BP because they reflect a pattern of readings, may eliminate the white coat effect, and can identify masked hypertension. Out-of-office BP measurement is also a better indicator of a person’s risk for a cardiovascular event.</a:t>
            </a:r>
          </a:p>
          <a:p>
            <a:endParaRPr lang="en-US" dirty="0"/>
          </a:p>
        </p:txBody>
      </p:sp>
      <p:sp>
        <p:nvSpPr>
          <p:cNvPr id="8" name="Text Placeholder 7">
            <a:extLst>
              <a:ext uri="{FF2B5EF4-FFF2-40B4-BE49-F238E27FC236}">
                <a16:creationId xmlns:a16="http://schemas.microsoft.com/office/drawing/2014/main" id="{0AB47E64-5A7A-5444-8F19-A9574660012E}"/>
              </a:ext>
            </a:extLst>
          </p:cNvPr>
          <p:cNvSpPr>
            <a:spLocks noGrp="1"/>
          </p:cNvSpPr>
          <p:nvPr>
            <p:ph type="body" sz="quarter" idx="16"/>
          </p:nvPr>
        </p:nvSpPr>
        <p:spPr/>
        <p:txBody>
          <a:bodyPr/>
          <a:lstStyle/>
          <a:p>
            <a:r>
              <a:rPr lang="en-US"/>
              <a:t>Did you know?</a:t>
            </a:r>
          </a:p>
        </p:txBody>
      </p:sp>
      <p:pic>
        <p:nvPicPr>
          <p:cNvPr id="6" name="Picture 5">
            <a:extLst>
              <a:ext uri="{FF2B5EF4-FFF2-40B4-BE49-F238E27FC236}">
                <a16:creationId xmlns:a16="http://schemas.microsoft.com/office/drawing/2014/main" id="{7540965A-CE2D-1F40-9CD1-EF152EFC0EC7}"/>
              </a:ext>
            </a:extLst>
          </p:cNvPr>
          <p:cNvPicPr>
            <a:picLocks noChangeAspect="1"/>
          </p:cNvPicPr>
          <p:nvPr/>
        </p:nvPicPr>
        <p:blipFill>
          <a:blip r:embed="rId5"/>
          <a:srcRect/>
          <a:stretch/>
        </p:blipFill>
        <p:spPr>
          <a:xfrm>
            <a:off x="8382000" y="485255"/>
            <a:ext cx="2676756" cy="5473817"/>
          </a:xfrm>
          <a:prstGeom prst="rect">
            <a:avLst/>
          </a:prstGeom>
        </p:spPr>
      </p:pic>
    </p:spTree>
    <p:extLst>
      <p:ext uri="{BB962C8B-B14F-4D97-AF65-F5344CB8AC3E}">
        <p14:creationId xmlns:p14="http://schemas.microsoft.com/office/powerpoint/2010/main" val="2119037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304E1E5-D509-C546-92E4-CAB7A5147758}"/>
              </a:ext>
            </a:extLst>
          </p:cNvPr>
          <p:cNvSpPr>
            <a:spLocks noGrp="1"/>
          </p:cNvSpPr>
          <p:nvPr>
            <p:ph type="body" sz="quarter" idx="12"/>
          </p:nvPr>
        </p:nvSpPr>
        <p:spPr/>
        <p:txBody>
          <a:bodyPr/>
          <a:lstStyle/>
          <a:p>
            <a:r>
              <a:rPr lang="en-US"/>
              <a:t>Quick Tip</a:t>
            </a:r>
          </a:p>
          <a:p>
            <a:endParaRPr lang="en-US"/>
          </a:p>
        </p:txBody>
      </p:sp>
      <p:sp>
        <p:nvSpPr>
          <p:cNvPr id="9" name="Text Placeholder 8">
            <a:extLst>
              <a:ext uri="{FF2B5EF4-FFF2-40B4-BE49-F238E27FC236}">
                <a16:creationId xmlns:a16="http://schemas.microsoft.com/office/drawing/2014/main" id="{F8AF8A0D-FA99-C246-A948-085995CC5735}"/>
              </a:ext>
            </a:extLst>
          </p:cNvPr>
          <p:cNvSpPr>
            <a:spLocks noGrp="1"/>
          </p:cNvSpPr>
          <p:nvPr>
            <p:ph type="body" sz="quarter" idx="14"/>
          </p:nvPr>
        </p:nvSpPr>
        <p:spPr>
          <a:xfrm>
            <a:off x="533400" y="4114800"/>
            <a:ext cx="10363200" cy="1752600"/>
          </a:xfrm>
        </p:spPr>
        <p:txBody>
          <a:bodyPr/>
          <a:lstStyle/>
          <a:p>
            <a:r>
              <a:rPr lang="en-US" u="sng">
                <a:effectLst/>
                <a:latin typeface="Open Sans" panose="020B0606030504020204" pitchFamily="34" charset="0"/>
                <a:hlinkClick r:id="rId3"/>
              </a:rPr>
              <a:t>80% HYPERTENSION CONTROL: A Three-Pillar Practical Approach</a:t>
            </a:r>
            <a:r>
              <a:rPr lang="en-US">
                <a:effectLst/>
                <a:latin typeface="Open Sans" panose="020B0606030504020204" pitchFamily="34" charset="0"/>
              </a:rPr>
              <a:t> | Case Study, NACHC with Miami Beach Community Health Center</a:t>
            </a:r>
          </a:p>
          <a:p>
            <a:r>
              <a:rPr lang="en-US" u="sng">
                <a:effectLst/>
                <a:latin typeface="Open Sans" panose="020B0606030504020204" pitchFamily="34" charset="0"/>
                <a:hlinkClick r:id="rId4"/>
              </a:rPr>
              <a:t>Interdisciplinary Team-based Care: Tips for Effective Chronic Disease Management</a:t>
            </a:r>
            <a:r>
              <a:rPr lang="en-US">
                <a:effectLst/>
                <a:latin typeface="Open Sans" panose="020B0606030504020204" pitchFamily="34" charset="0"/>
              </a:rPr>
              <a:t> (15 min. video) | NACHC with Community Health Center, Inc. </a:t>
            </a:r>
          </a:p>
          <a:p>
            <a:r>
              <a:rPr lang="en-US" u="sng">
                <a:effectLst/>
                <a:latin typeface="Open Sans" panose="020B0606030504020204" pitchFamily="34" charset="0"/>
                <a:hlinkClick r:id="rId5"/>
              </a:rPr>
              <a:t>Hypertension Management Program (HMP) Toolkit: Adaptation Tips</a:t>
            </a:r>
            <a:r>
              <a:rPr lang="en-US">
                <a:effectLst/>
                <a:latin typeface="Open Sans" panose="020B0606030504020204" pitchFamily="34" charset="0"/>
              </a:rPr>
              <a:t> | </a:t>
            </a:r>
            <a:r>
              <a:rPr lang="en-US" err="1">
                <a:effectLst/>
                <a:latin typeface="Open Sans" panose="020B0606030504020204" pitchFamily="34" charset="0"/>
              </a:rPr>
              <a:t>cdc.gov</a:t>
            </a:r>
            <a:r>
              <a:rPr lang="en-US">
                <a:effectLst/>
                <a:latin typeface="Open Sans" panose="020B0606030504020204" pitchFamily="34" charset="0"/>
              </a:rPr>
              <a:t>; 2021</a:t>
            </a:r>
          </a:p>
          <a:p>
            <a:endParaRPr lang="en-US"/>
          </a:p>
        </p:txBody>
      </p:sp>
      <p:sp>
        <p:nvSpPr>
          <p:cNvPr id="10" name="Text Placeholder 9">
            <a:extLst>
              <a:ext uri="{FF2B5EF4-FFF2-40B4-BE49-F238E27FC236}">
                <a16:creationId xmlns:a16="http://schemas.microsoft.com/office/drawing/2014/main" id="{71D38DAF-95FE-D241-8778-EAB603B8926A}"/>
              </a:ext>
            </a:extLst>
          </p:cNvPr>
          <p:cNvSpPr>
            <a:spLocks noGrp="1"/>
          </p:cNvSpPr>
          <p:nvPr>
            <p:ph type="body" sz="quarter" idx="15"/>
          </p:nvPr>
        </p:nvSpPr>
        <p:spPr>
          <a:xfrm>
            <a:off x="533400" y="1447800"/>
            <a:ext cx="7162800" cy="2286000"/>
          </a:xfrm>
        </p:spPr>
        <p:txBody>
          <a:bodyPr/>
          <a:lstStyle/>
          <a:p>
            <a:r>
              <a:rPr lang="en-US" sz="2000" b="1">
                <a:effectLst/>
                <a:latin typeface="Open Sans" panose="020B0606030504020204" pitchFamily="34" charset="0"/>
              </a:rPr>
              <a:t>“Treat hypertension with the same urgency </a:t>
            </a:r>
            <a:br>
              <a:rPr lang="en-US" sz="2000" b="1">
                <a:effectLst/>
                <a:latin typeface="Open Sans" panose="020B0606030504020204" pitchFamily="34" charset="0"/>
              </a:rPr>
            </a:br>
            <a:r>
              <a:rPr lang="en-US" sz="2000" b="1">
                <a:effectLst/>
                <a:latin typeface="Open Sans" panose="020B0606030504020204" pitchFamily="34" charset="0"/>
              </a:rPr>
              <a:t>as an infectious disease.” </a:t>
            </a:r>
            <a:endParaRPr lang="en-US" sz="2000">
              <a:effectLst/>
              <a:latin typeface="Open Sans" panose="020B0606030504020204" pitchFamily="34" charset="0"/>
            </a:endParaRPr>
          </a:p>
          <a:p>
            <a:pPr marL="211138" indent="-211138">
              <a:spcBef>
                <a:spcPts val="400"/>
              </a:spcBef>
              <a:spcAft>
                <a:spcPts val="600"/>
              </a:spcAft>
            </a:pPr>
            <a:r>
              <a:rPr lang="en-US" sz="1600">
                <a:solidFill>
                  <a:schemeClr val="tx1">
                    <a:lumMod val="65000"/>
                    <a:lumOff val="35000"/>
                  </a:schemeClr>
                </a:solidFill>
                <a:effectLst/>
                <a:latin typeface="Open Sans" panose="020B0606030504020204" pitchFamily="34" charset="0"/>
              </a:rPr>
              <a:t>—</a:t>
            </a:r>
            <a:r>
              <a:rPr lang="en-US" sz="1600">
                <a:solidFill>
                  <a:schemeClr val="tx1">
                    <a:lumMod val="65000"/>
                    <a:lumOff val="35000"/>
                  </a:schemeClr>
                </a:solidFill>
                <a:latin typeface="Open Sans" panose="020B0606030504020204" pitchFamily="34" charset="0"/>
              </a:rPr>
              <a:t>Dr. Johan Torres</a:t>
            </a:r>
            <a:br>
              <a:rPr lang="en-US" sz="1600">
                <a:solidFill>
                  <a:schemeClr val="tx1">
                    <a:lumMod val="65000"/>
                    <a:lumOff val="35000"/>
                  </a:schemeClr>
                </a:solidFill>
                <a:latin typeface="Open Sans" panose="020B0606030504020204" pitchFamily="34" charset="0"/>
              </a:rPr>
            </a:br>
            <a:r>
              <a:rPr lang="en-US" sz="1600">
                <a:solidFill>
                  <a:schemeClr val="tx1">
                    <a:lumMod val="65000"/>
                    <a:lumOff val="35000"/>
                  </a:schemeClr>
                </a:solidFill>
                <a:latin typeface="Open Sans" panose="020B0606030504020204" pitchFamily="34" charset="0"/>
              </a:rPr>
              <a:t>Chief Medical Information Officer/Senior Medical Director</a:t>
            </a:r>
            <a:br>
              <a:rPr lang="en-US" sz="1600">
                <a:solidFill>
                  <a:schemeClr val="tx1">
                    <a:lumMod val="65000"/>
                    <a:lumOff val="35000"/>
                  </a:schemeClr>
                </a:solidFill>
                <a:latin typeface="Open Sans" panose="020B0606030504020204" pitchFamily="34" charset="0"/>
              </a:rPr>
            </a:br>
            <a:r>
              <a:rPr lang="en-US" sz="1600">
                <a:solidFill>
                  <a:schemeClr val="tx1">
                    <a:lumMod val="65000"/>
                    <a:lumOff val="35000"/>
                  </a:schemeClr>
                </a:solidFill>
                <a:latin typeface="Open Sans" panose="020B0606030504020204" pitchFamily="34" charset="0"/>
              </a:rPr>
              <a:t>Miami Beach Community Health Center</a:t>
            </a:r>
          </a:p>
          <a:p>
            <a:r>
              <a:rPr lang="en-US" sz="2000">
                <a:effectLst/>
                <a:latin typeface="Open Sans" panose="020B0606030504020204" pitchFamily="34" charset="0"/>
              </a:rPr>
              <a:t>You can make this work by fortifying your hypertension treatment protocol and using team-based care.</a:t>
            </a:r>
          </a:p>
          <a:p>
            <a:endParaRPr lang="en-US"/>
          </a:p>
        </p:txBody>
      </p:sp>
      <p:pic>
        <p:nvPicPr>
          <p:cNvPr id="12" name="Picture 11">
            <a:extLst>
              <a:ext uri="{FF2B5EF4-FFF2-40B4-BE49-F238E27FC236}">
                <a16:creationId xmlns:a16="http://schemas.microsoft.com/office/drawing/2014/main" id="{0A6ED11B-1F4C-CA41-9B48-38F47101FDBD}"/>
              </a:ext>
            </a:extLst>
          </p:cNvPr>
          <p:cNvPicPr>
            <a:picLocks noChangeAspect="1"/>
          </p:cNvPicPr>
          <p:nvPr/>
        </p:nvPicPr>
        <p:blipFill>
          <a:blip r:embed="rId6"/>
          <a:srcRect/>
          <a:stretch/>
        </p:blipFill>
        <p:spPr>
          <a:xfrm>
            <a:off x="7772400" y="457200"/>
            <a:ext cx="3352800" cy="3352800"/>
          </a:xfrm>
          <a:prstGeom prst="rect">
            <a:avLst/>
          </a:prstGeom>
        </p:spPr>
      </p:pic>
    </p:spTree>
    <p:extLst>
      <p:ext uri="{BB962C8B-B14F-4D97-AF65-F5344CB8AC3E}">
        <p14:creationId xmlns:p14="http://schemas.microsoft.com/office/powerpoint/2010/main" val="249558169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7F7F7F 1">
      <a:dk1>
        <a:srgbClr val="000000"/>
      </a:dk1>
      <a:lt1>
        <a:srgbClr val="FFFFFF"/>
      </a:lt1>
      <a:dk2>
        <a:srgbClr val="003C69"/>
      </a:dk2>
      <a:lt2>
        <a:srgbClr val="FFFFFF"/>
      </a:lt2>
      <a:accent1>
        <a:srgbClr val="007CA3"/>
      </a:accent1>
      <a:accent2>
        <a:srgbClr val="A50063"/>
      </a:accent2>
      <a:accent3>
        <a:srgbClr val="0055B7"/>
      </a:accent3>
      <a:accent4>
        <a:srgbClr val="1D6FA9"/>
      </a:accent4>
      <a:accent5>
        <a:srgbClr val="60269D"/>
      </a:accent5>
      <a:accent6>
        <a:srgbClr val="E87100"/>
      </a:accent6>
      <a:hlink>
        <a:srgbClr val="7F7F7F"/>
      </a:hlink>
      <a:folHlink>
        <a:srgbClr val="6D6E7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d You Know_Quick Tips" id="{FD47BCD2-8661-1A41-8950-2C4CABE1F602}" vid="{57B960A6-1D99-C048-A4DE-C118B0D602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55B0FD5FB0B024DBEA4D93F1E62CA24" ma:contentTypeVersion="16" ma:contentTypeDescription="Create a new document." ma:contentTypeScope="" ma:versionID="d95919e9827c43769e92aa0138030b57">
  <xsd:schema xmlns:xsd="http://www.w3.org/2001/XMLSchema" xmlns:xs="http://www.w3.org/2001/XMLSchema" xmlns:p="http://schemas.microsoft.com/office/2006/metadata/properties" xmlns:ns2="2eed5dcd-9ad2-4c29-98ce-953cdf085681" xmlns:ns3="501a3200-905b-44c0-b593-10a3943bf798" targetNamespace="http://schemas.microsoft.com/office/2006/metadata/properties" ma:root="true" ma:fieldsID="1dd4eb080bbd43b0f7e57c1731cdf4be" ns2:_="" ns3:_="">
    <xsd:import namespace="2eed5dcd-9ad2-4c29-98ce-953cdf085681"/>
    <xsd:import namespace="501a3200-905b-44c0-b593-10a3943bf79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ed5dcd-9ad2-4c29-98ce-953cdf0856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a8412d7-6927-4401-9adc-3d8052f1d28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1a3200-905b-44c0-b593-10a3943bf79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3c8ce32-fae6-438f-ab83-e47bb68c7078}" ma:internalName="TaxCatchAll" ma:showField="CatchAllData" ma:web="501a3200-905b-44c0-b593-10a3943bf7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eed5dcd-9ad2-4c29-98ce-953cdf085681">
      <Terms xmlns="http://schemas.microsoft.com/office/infopath/2007/PartnerControls"/>
    </lcf76f155ced4ddcb4097134ff3c332f>
    <TaxCatchAll xmlns="501a3200-905b-44c0-b593-10a3943bf798" xsi:nil="true"/>
  </documentManagement>
</p:properties>
</file>

<file path=customXml/itemProps1.xml><?xml version="1.0" encoding="utf-8"?>
<ds:datastoreItem xmlns:ds="http://schemas.openxmlformats.org/officeDocument/2006/customXml" ds:itemID="{027ABA91-5740-46C3-B031-15492AD47EB1}">
  <ds:schemaRefs>
    <ds:schemaRef ds:uri="http://schemas.microsoft.com/sharepoint/v3/contenttype/forms"/>
  </ds:schemaRefs>
</ds:datastoreItem>
</file>

<file path=customXml/itemProps2.xml><?xml version="1.0" encoding="utf-8"?>
<ds:datastoreItem xmlns:ds="http://schemas.openxmlformats.org/officeDocument/2006/customXml" ds:itemID="{672CCA6A-2F5D-4AAD-A40B-2097F5A4517F}">
  <ds:schemaRefs>
    <ds:schemaRef ds:uri="2eed5dcd-9ad2-4c29-98ce-953cdf085681"/>
    <ds:schemaRef ds:uri="501a3200-905b-44c0-b593-10a3943bf7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1F38478-BC23-414D-AEB5-50E02851B6F3}">
  <ds:schemaRefs>
    <ds:schemaRef ds:uri="2eed5dcd-9ad2-4c29-98ce-953cdf085681"/>
    <ds:schemaRef ds:uri="501a3200-905b-44c0-b593-10a3943bf798"/>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6</TotalTime>
  <Words>7951</Words>
  <Application>Microsoft Office PowerPoint</Application>
  <PresentationFormat>Widescreen</PresentationFormat>
  <Paragraphs>351</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BlinkMacSystemFont</vt:lpstr>
      <vt:lpstr>Calibri</vt:lpstr>
      <vt:lpstr>Open Sans</vt:lpstr>
      <vt:lpstr>Open Sans Light</vt:lpstr>
      <vt:lpstr>Wingdings</vt:lpstr>
      <vt:lpstr>Zapf Dingbats</vt:lpstr>
      <vt:lpstr>Office Theme</vt:lpstr>
      <vt:lpstr>“Did You Knows”  and Quick Tips  to Prevent Heart  Attacks and Strokes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Sonia Gil</dc:creator>
  <cp:keywords/>
  <dc:description/>
  <cp:lastModifiedBy>Meg Meador</cp:lastModifiedBy>
  <cp:revision>24</cp:revision>
  <dcterms:created xsi:type="dcterms:W3CDTF">2020-09-03T21:12:52Z</dcterms:created>
  <dcterms:modified xsi:type="dcterms:W3CDTF">2023-03-27T18:47:03Z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0x010100455B0FD5FB0B024DBEA4D93F1E62CA24</vt:lpwstr>
  </property>
  <property fmtid="{D5CDD505-2E9C-101B-9397-08002B2CF9AE}" pid="3" name="MediaServiceImageTags">
    <vt:lpwstr/>
  </property>
</Properties>
</file>