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3">
  <p:sldMasterIdLst>
    <p:sldMasterId id="2147483757" r:id="rId1"/>
  </p:sldMasterIdLst>
  <p:notesMasterIdLst>
    <p:notesMasterId r:id="rId21"/>
  </p:notesMasterIdLst>
  <p:sldIdLst>
    <p:sldId id="304" r:id="rId2"/>
    <p:sldId id="257" r:id="rId3"/>
    <p:sldId id="288" r:id="rId4"/>
    <p:sldId id="259" r:id="rId5"/>
    <p:sldId id="260" r:id="rId6"/>
    <p:sldId id="264" r:id="rId7"/>
    <p:sldId id="265" r:id="rId8"/>
    <p:sldId id="266" r:id="rId9"/>
    <p:sldId id="268" r:id="rId10"/>
    <p:sldId id="269" r:id="rId11"/>
    <p:sldId id="271" r:id="rId12"/>
    <p:sldId id="273" r:id="rId13"/>
    <p:sldId id="274" r:id="rId14"/>
    <p:sldId id="275" r:id="rId15"/>
    <p:sldId id="306" r:id="rId16"/>
    <p:sldId id="307" r:id="rId17"/>
    <p:sldId id="284" r:id="rId18"/>
    <p:sldId id="285" r:id="rId19"/>
    <p:sldId id="281" r:id="rId20"/>
  </p:sldIdLst>
  <p:sldSz cx="12192000" cy="6858000"/>
  <p:notesSz cx="7102475" cy="9388475"/>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Open Sans" panose="020B060603050402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itKhUgWHqa0SRw7luyWriIXilye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257C3E-B897-F0C3-F62D-A662BD3941B5}" name="Caryn Bernstein" initials="CB" userId="S::cbernstein@nachc.com::95ecf511-e559-4d8e-b1df-43f9fe53c1a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li jost" initials="" lastIdx="5" clrIdx="0"/>
  <p:cmAuthor id="1" name="Guest User" initials="GU" lastIdx="3" clrIdx="1">
    <p:extLst>
      <p:ext uri="{19B8F6BF-5375-455C-9EA6-DF929625EA0E}">
        <p15:presenceInfo xmlns:p15="http://schemas.microsoft.com/office/powerpoint/2012/main" userId="S::urn:spo:anon#06b7172fd5e33bcebedc3c251d6dcc00a9fd55562b89c744a3c46e1da9700a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A4"/>
    <a:srgbClr val="003B70"/>
    <a:srgbClr val="F93849"/>
    <a:srgbClr val="F7F7F7"/>
    <a:srgbClr val="FFF2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AF1CF-B21B-F769-DCD7-7B79E31D77DE}" v="4" dt="2023-10-13T15:55:00.174"/>
    <p1510:client id="{EF05000E-864F-475F-B6C5-8FC6DFAE33D7}" v="3" dt="2023-10-05T18:14:08.2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3"/>
    <p:restoredTop sz="60200"/>
  </p:normalViewPr>
  <p:slideViewPr>
    <p:cSldViewPr snapToGrid="0">
      <p:cViewPr varScale="1">
        <p:scale>
          <a:sx n="51" d="100"/>
          <a:sy n="51" d="100"/>
        </p:scale>
        <p:origin x="1872" y="4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03" d="100"/>
          <a:sy n="103" d="100"/>
        </p:scale>
        <p:origin x="4136"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68"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67" Type="http://customschemas.google.com/relationships/presentationmetadata" Target="metadata"/><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7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69" Type="http://schemas.openxmlformats.org/officeDocument/2006/relationships/presProps" Target="presProps.xml"/><Relationship Id="rId8" Type="http://schemas.openxmlformats.org/officeDocument/2006/relationships/slide" Target="slides/slide7.xml"/><Relationship Id="rId72" Type="http://schemas.openxmlformats.org/officeDocument/2006/relationships/tableStyles" Target="tableStyle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151833" cy="2841833"/>
          </a:xfrm>
          <a:prstGeom prst="rect">
            <a:avLst/>
          </a:prstGeom>
          <a:noFill/>
          <a:ln>
            <a:noFill/>
          </a:ln>
        </p:spPr>
        <p:txBody>
          <a:bodyPr spcFirstLastPara="1" wrap="square" lIns="183175" tIns="91575" rIns="183175" bIns="91575" anchor="t" anchorCtr="0">
            <a:noAutofit/>
          </a:bodyPr>
          <a:lstStyle>
            <a:lvl1pPr marR="0" lvl="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19946" y="0"/>
            <a:ext cx="3151833" cy="2841833"/>
          </a:xfrm>
          <a:prstGeom prst="rect">
            <a:avLst/>
          </a:prstGeom>
          <a:noFill/>
          <a:ln>
            <a:noFill/>
          </a:ln>
        </p:spPr>
        <p:txBody>
          <a:bodyPr spcFirstLastPara="1" wrap="square" lIns="183175" tIns="91575" rIns="183175" bIns="91575" anchor="t" anchorCtr="0">
            <a:noAutofit/>
          </a:bodyPr>
          <a:lstStyle>
            <a:lvl1pPr marR="0" lvl="0" algn="r" rtl="0">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357225" y="7080250"/>
            <a:ext cx="33986788" cy="19116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27346" y="27257972"/>
            <a:ext cx="5818768" cy="22301974"/>
          </a:xfrm>
          <a:prstGeom prst="rect">
            <a:avLst/>
          </a:prstGeom>
          <a:noFill/>
          <a:ln>
            <a:noFill/>
          </a:ln>
        </p:spPr>
        <p:txBody>
          <a:bodyPr spcFirstLastPara="1" wrap="square" lIns="183175" tIns="91575" rIns="183175" bIns="91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53798113"/>
            <a:ext cx="3151833" cy="2841828"/>
          </a:xfrm>
          <a:prstGeom prst="rect">
            <a:avLst/>
          </a:prstGeom>
          <a:noFill/>
          <a:ln>
            <a:noFill/>
          </a:ln>
        </p:spPr>
        <p:txBody>
          <a:bodyPr spcFirstLastPara="1" wrap="square" lIns="183175" tIns="91575" rIns="183175" bIns="91575" anchor="b" anchorCtr="0">
            <a:noAutofit/>
          </a:bodyPr>
          <a:lstStyle>
            <a:lvl1pPr marR="0" lvl="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19946" y="53798113"/>
            <a:ext cx="3151833" cy="2841828"/>
          </a:xfrm>
          <a:prstGeom prst="rect">
            <a:avLst/>
          </a:prstGeom>
          <a:noFill/>
          <a:ln>
            <a:noFill/>
          </a:ln>
        </p:spPr>
        <p:txBody>
          <a:bodyPr spcFirstLastPara="1" wrap="square" lIns="183175" tIns="91575" rIns="183175" bIns="91575" anchor="b" anchorCtr="0">
            <a:noAutofit/>
          </a:bodyPr>
          <a:lstStyle/>
          <a:p>
            <a:pPr marL="0" marR="0" lvl="0" indent="0" algn="r" rtl="0">
              <a:spcBef>
                <a:spcPts val="0"/>
              </a:spcBef>
              <a:spcAft>
                <a:spcPts val="0"/>
              </a:spcAft>
              <a:buNone/>
            </a:pPr>
            <a:fld id="{00000000-1234-1234-1234-123412341234}" type="slidenum">
              <a:rPr lang="en-US" sz="2400" b="0" i="0" u="none" strike="noStrike" cap="none">
                <a:solidFill>
                  <a:schemeClr val="dk1"/>
                </a:solidFill>
                <a:latin typeface="Calibri"/>
                <a:ea typeface="Calibri"/>
                <a:cs typeface="Calibri"/>
                <a:sym typeface="Calibri"/>
              </a:rPr>
              <a:t>‹#›</a:t>
            </a:fld>
            <a:endParaRPr sz="24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evelopingchild.harvard.edu/resources/aces-and-toxic-stress-frequently-asked-question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nterchangepd.com/mind-the-gap-between-stimulus-and-reactio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mayoclinic.org/healthy-lifestyle/consumer-health/in-depth/mindfulness-exercises/art-20046356"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kff.org/report-section/kff-the-washington-post-frontline-health-care-workers-survey-toll-of-the-pandemic/"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hcworkforce.org/web_links/star-center-financial-assessment-too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2400" b="0" i="0" u="none" strike="noStrike" cap="none" smtClean="0">
                <a:solidFill>
                  <a:schemeClr val="dk1"/>
                </a:solidFill>
                <a:latin typeface="Calibri"/>
                <a:ea typeface="Calibri"/>
                <a:cs typeface="Calibri"/>
                <a:sym typeface="Calibri"/>
              </a:rPr>
              <a:t>1</a:t>
            </a:fld>
            <a:endParaRPr lang="en-US" sz="2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4220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14:notes"/>
          <p:cNvSpPr txBox="1">
            <a:spLocks noGrp="1"/>
          </p:cNvSpPr>
          <p:nvPr>
            <p:ph type="body" idx="1"/>
          </p:nvPr>
        </p:nvSpPr>
        <p:spPr>
          <a:xfrm>
            <a:off x="710249" y="4459526"/>
            <a:ext cx="5681979" cy="4224814"/>
          </a:xfrm>
          <a:prstGeom prst="rect">
            <a:avLst/>
          </a:prstGeom>
          <a:noFill/>
          <a:ln>
            <a:noFill/>
          </a:ln>
        </p:spPr>
        <p:txBody>
          <a:bodyPr spcFirstLastPara="1" wrap="square" lIns="94200" tIns="94200" rIns="94200" bIns="94200" anchor="t" anchorCtr="0">
            <a:noAutofit/>
          </a:bodyPr>
          <a:lstStyle/>
          <a:p>
            <a:pPr algn="l" rtl="0" fontAlgn="base"/>
            <a:r>
              <a:rPr lang="en-US" b="0" i="0" u="none" strike="noStrike" dirty="0">
                <a:solidFill>
                  <a:srgbClr val="000000"/>
                </a:solidFill>
                <a:effectLst/>
                <a:latin typeface="Calibri" panose="020F0502020204030204" pitchFamily="34" charset="0"/>
              </a:rPr>
              <a:t>Stress is a merely a demand on one or more of our body’s many physiological systems; hunger, thirst, cold, working out, a big project at work – are all stressors.  </a:t>
            </a:r>
            <a:r>
              <a:rPr lang="en-US" b="0" i="1" u="none" strike="noStrike" dirty="0">
                <a:solidFill>
                  <a:srgbClr val="000000"/>
                </a:solidFill>
                <a:effectLst/>
                <a:latin typeface="Calibri" panose="020F0502020204030204" pitchFamily="34" charset="0"/>
              </a:rPr>
              <a:t>Our body has a host of ‘stress-response’ capabilities that help us manage these challenges and keep us in ‘equilibrium.’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Stress is essential to healthy development, and it is the essential element of building resilience.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 </a:t>
            </a:r>
            <a:r>
              <a:rPr lang="en-US" b="0" i="1" u="sng" dirty="0">
                <a:solidFill>
                  <a:srgbClr val="000000"/>
                </a:solidFill>
                <a:effectLst/>
                <a:latin typeface="Calibri" panose="020F0502020204030204" pitchFamily="34" charset="0"/>
              </a:rPr>
              <a:t>key factor </a:t>
            </a:r>
            <a:r>
              <a:rPr lang="en-US" b="0" i="0" u="none" strike="noStrike" dirty="0">
                <a:solidFill>
                  <a:srgbClr val="000000"/>
                </a:solidFill>
                <a:effectLst/>
                <a:latin typeface="Calibri" panose="020F0502020204030204" pitchFamily="34" charset="0"/>
              </a:rPr>
              <a:t>in determining whether stress is positive or destructive is </a:t>
            </a:r>
            <a:r>
              <a:rPr lang="en-US" b="0" i="1" u="sng" dirty="0">
                <a:solidFill>
                  <a:srgbClr val="000000"/>
                </a:solidFill>
                <a:effectLst/>
                <a:latin typeface="Calibri" panose="020F0502020204030204" pitchFamily="34" charset="0"/>
              </a:rPr>
              <a:t>the pattern of stress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This slide depicts a continuum of stress, from positive to toxic stress. As noted on the left side of this chart, when stress is mild/moderate, short-lived and controllable, it can be positive, and leads to resilience.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When stress is more prolonged and severe, as noted in the middle box, we call that tolerable stress.  Tolerable stress might result from working on a project for 10 days in a row, but then being able to take extra days off after the work is finished.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Moving to the box on the right, toxic stress involves demands on us that are intense, prolonged, repeated and unaddressed.  Many people are experiencing toxic stress right now.  It is taxing and leads to hypervigilance.  We become worn down physically.  We struggle to focus and concentrate and to take in information, especially information that requires our frontal cortex, or the thinking part of our brain.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 bottom line is toxic stress changes our biology as it can over-activate the stress response system, </a:t>
            </a:r>
            <a:r>
              <a:rPr lang="en-US" b="0" i="0" u="sng" strike="noStrike" dirty="0">
                <a:solidFill>
                  <a:srgbClr val="000000"/>
                </a:solidFill>
                <a:effectLst/>
                <a:latin typeface="Calibri" panose="020F0502020204030204" pitchFamily="34" charset="0"/>
                <a:hlinkClick r:id="rId3"/>
              </a:rPr>
              <a:t>wearing down the body and brain</a:t>
            </a:r>
            <a:r>
              <a:rPr lang="en-US" b="0" i="0" u="none" strike="noStrike" dirty="0">
                <a:solidFill>
                  <a:srgbClr val="000000"/>
                </a:solidFill>
                <a:effectLst/>
                <a:latin typeface="Calibri" panose="020F0502020204030204" pitchFamily="34" charset="0"/>
              </a:rPr>
              <a:t> over time.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And people with a history of adverse childhood experiences are especially vulnerable to the impact of toxic stress.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Thus, it is very important that as staff and leaders, we manage our own stress and we partner with our clients to do the same.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Open Sans" panose="020B0606030504020204" pitchFamily="34" charset="0"/>
              </a:rPr>
              <a:t> </a:t>
            </a:r>
            <a:r>
              <a:rPr lang="en-US" b="0" i="0" dirty="0">
                <a:solidFill>
                  <a:srgbClr val="000000"/>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marL="0" lvl="0" indent="0" algn="l" rtl="0">
              <a:lnSpc>
                <a:spcPct val="100000"/>
              </a:lnSpc>
              <a:spcBef>
                <a:spcPts val="0"/>
              </a:spcBef>
              <a:spcAft>
                <a:spcPts val="0"/>
              </a:spcAft>
              <a:buClr>
                <a:schemeClr val="dk1"/>
              </a:buClr>
              <a:buSzPts val="1400"/>
              <a:buFont typeface="Calibri"/>
              <a:buNone/>
            </a:pPr>
            <a:endParaRPr dirty="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9:notes"/>
          <p:cNvSpPr>
            <a:spLocks noGrp="1" noRot="1" noChangeAspect="1"/>
          </p:cNvSpPr>
          <p:nvPr>
            <p:ph type="sldImg" idx="2"/>
          </p:nvPr>
        </p:nvSpPr>
        <p:spPr>
          <a:xfrm>
            <a:off x="-13357225" y="7080250"/>
            <a:ext cx="33986788" cy="19116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9:notes"/>
          <p:cNvSpPr txBox="1">
            <a:spLocks noGrp="1"/>
          </p:cNvSpPr>
          <p:nvPr>
            <p:ph type="body" idx="1"/>
          </p:nvPr>
        </p:nvSpPr>
        <p:spPr>
          <a:xfrm>
            <a:off x="727346" y="27257972"/>
            <a:ext cx="5818768" cy="22301974"/>
          </a:xfrm>
          <a:prstGeom prst="rect">
            <a:avLst/>
          </a:prstGeom>
          <a:noFill/>
          <a:ln>
            <a:noFill/>
          </a:ln>
        </p:spPr>
        <p:txBody>
          <a:bodyPr spcFirstLastPara="1" wrap="square" lIns="183175" tIns="91575" rIns="183175" bIns="91575" anchor="t" anchorCtr="0">
            <a:noAutofit/>
          </a:bodyPr>
          <a:lstStyle/>
          <a:p>
            <a:pPr algn="l" rtl="0" fontAlgn="base"/>
            <a:r>
              <a:rPr lang="en-US" b="0" i="0" u="none" strike="noStrike" dirty="0">
                <a:solidFill>
                  <a:srgbClr val="000000"/>
                </a:solidFill>
                <a:effectLst/>
                <a:latin typeface="Arial" panose="020B0604020202020204" pitchFamily="34" charset="0"/>
              </a:rPr>
              <a:t>Three ways to regulate:</a:t>
            </a:r>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1. Top down – use our cortex</a:t>
            </a:r>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sng" strike="noStrike" dirty="0">
                <a:solidFill>
                  <a:srgbClr val="0563C1"/>
                </a:solidFill>
                <a:effectLst/>
                <a:latin typeface="Arial" panose="020B0604020202020204" pitchFamily="34" charset="0"/>
                <a:hlinkClick r:id="rId3"/>
              </a:rPr>
              <a:t>Pause between a stimulus and action</a:t>
            </a:r>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sng" strike="noStrike" dirty="0">
                <a:solidFill>
                  <a:srgbClr val="0563C1"/>
                </a:solidFill>
                <a:effectLst/>
                <a:latin typeface="Arial" panose="020B0604020202020204" pitchFamily="34" charset="0"/>
                <a:hlinkClick r:id="rId4"/>
              </a:rPr>
              <a:t>Mindfulness</a:t>
            </a:r>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Repeating core beliefs – “This will not last forever”</a:t>
            </a:r>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000000"/>
              </a:solidFill>
              <a:effectLst/>
              <a:latin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rPr>
              <a:t>2. Bottom up: somatosensory, rhythmic, repetitive interventions – we need to rely on this more often when experiencing toxic stress because we can’t access our frontal cortex</a:t>
            </a:r>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Walking and other exercise</a:t>
            </a:r>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Focused breathing</a:t>
            </a:r>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Music and dance</a:t>
            </a:r>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Breathing </a:t>
            </a:r>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Font typeface="+mj-lt"/>
              <a:buAutoNum type="arabicPeriod" startAt="3"/>
            </a:pPr>
            <a:endParaRPr lang="en-US" sz="1800" b="0" i="0" u="none" strike="noStrike" dirty="0">
              <a:solidFill>
                <a:srgbClr val="000000"/>
              </a:solidFill>
              <a:effectLst/>
              <a:latin typeface="Arial" panose="020B0604020202020204" pitchFamily="34" charset="0"/>
            </a:endParaRPr>
          </a:p>
          <a:p>
            <a:pPr algn="l" rtl="0" fontAlgn="base">
              <a:buFont typeface="+mj-lt"/>
              <a:buAutoNum type="arabicPeriod" startAt="3"/>
            </a:pPr>
            <a:r>
              <a:rPr lang="en-US" sz="1800" b="0" i="0" u="none" strike="noStrike" dirty="0">
                <a:solidFill>
                  <a:srgbClr val="000000"/>
                </a:solidFill>
                <a:effectLst/>
                <a:latin typeface="Arial" panose="020B0604020202020204" pitchFamily="34" charset="0"/>
              </a:rPr>
              <a:t>In context with other people – the dosing of connection can be quite small to make a difference</a:t>
            </a:r>
            <a:r>
              <a:rPr lang="en-US" sz="1800" b="0" i="0" dirty="0">
                <a:solidFill>
                  <a:srgbClr val="000000"/>
                </a:solidFill>
                <a:effectLst/>
                <a:latin typeface="Arial" panose="020B0604020202020204" pitchFamily="34" charset="0"/>
              </a:rPr>
              <a:t>​</a:t>
            </a:r>
            <a:endParaRPr lang="en-US" sz="1800" b="0" i="0" dirty="0">
              <a:solidFill>
                <a:srgbClr val="444444"/>
              </a:solidFill>
              <a:effectLst/>
              <a:latin typeface="Arial" panose="020B0604020202020204" pitchFamily="34" charset="0"/>
            </a:endParaRPr>
          </a:p>
          <a:p>
            <a:pPr marL="228600" indent="0" algn="l" rtl="0" fontAlgn="base">
              <a:buFont typeface="+mj-lt"/>
              <a:buNone/>
            </a:pPr>
            <a:r>
              <a:rPr lang="en-US" sz="1800" b="0" i="0" u="none" strike="noStrike" dirty="0">
                <a:solidFill>
                  <a:srgbClr val="000000"/>
                </a:solidFill>
                <a:effectLst/>
                <a:latin typeface="Arial" panose="020B0604020202020204" pitchFamily="34" charset="0"/>
              </a:rPr>
              <a:t>Just one best friend – 43% more likely to receive praise, 27% more likely to feel heard, Burnout reduced by 41%</a:t>
            </a:r>
            <a:r>
              <a:rPr lang="en-US" sz="1800" b="0" i="0" dirty="0">
                <a:solidFill>
                  <a:srgbClr val="000000"/>
                </a:solidFill>
                <a:effectLst/>
                <a:latin typeface="Arial" panose="020B0604020202020204" pitchFamily="34"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startAt="4"/>
            </a:pPr>
            <a:endParaRPr lang="en-US" sz="1800" b="0" i="0" dirty="0">
              <a:solidFill>
                <a:srgbClr val="444444"/>
              </a:solidFill>
              <a:effectLst/>
              <a:latin typeface="Arial" panose="020B0604020202020204" pitchFamily="34" charset="0"/>
            </a:endParaRPr>
          </a:p>
          <a:p>
            <a:pPr algn="l" rtl="0" fontAlgn="base"/>
            <a:r>
              <a:rPr lang="en-US" b="0" i="0" u="none" strike="noStrike" dirty="0">
                <a:solidFill>
                  <a:srgbClr val="000000"/>
                </a:solidFill>
                <a:effectLst/>
                <a:latin typeface="Calibri" panose="020F0502020204030204" pitchFamily="34" charset="0"/>
              </a:rPr>
              <a:t>Source: Perry, B. (2020). </a:t>
            </a:r>
            <a:r>
              <a:rPr lang="en-US" b="0" i="0" u="none" strike="noStrike" dirty="0" err="1">
                <a:solidFill>
                  <a:srgbClr val="000000"/>
                </a:solidFill>
                <a:effectLst/>
                <a:latin typeface="Calibri" panose="020F0502020204030204" pitchFamily="34" charset="0"/>
              </a:rPr>
              <a:t>Neurosequential</a:t>
            </a:r>
            <a:r>
              <a:rPr lang="en-US" b="0" i="0" u="none" strike="noStrike" dirty="0">
                <a:solidFill>
                  <a:srgbClr val="000000"/>
                </a:solidFill>
                <a:effectLst/>
                <a:latin typeface="Calibri" panose="020F0502020204030204" pitchFamily="34" charset="0"/>
              </a:rPr>
              <a:t> Network. Retrieved from https://www.neurosequential.com/covid-19-resources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marL="457200" marR="0" lvl="0" indent="-228600" algn="l" rtl="0">
              <a:lnSpc>
                <a:spcPct val="100000"/>
              </a:lnSpc>
              <a:spcBef>
                <a:spcPts val="0"/>
              </a:spcBef>
              <a:spcAft>
                <a:spcPts val="0"/>
              </a:spcAft>
              <a:buClr>
                <a:schemeClr val="dk1"/>
              </a:buClr>
              <a:buSzPts val="1400"/>
              <a:buFont typeface="Calibri"/>
              <a:buNone/>
            </a:pPr>
            <a:endParaRPr sz="1200" dirty="0">
              <a:latin typeface="Arial"/>
              <a:ea typeface="Arial"/>
              <a:cs typeface="Arial"/>
              <a:sym typeface="Arial"/>
            </a:endParaRPr>
          </a:p>
        </p:txBody>
      </p:sp>
      <p:sp>
        <p:nvSpPr>
          <p:cNvPr id="318" name="Google Shape;318;p19:notes"/>
          <p:cNvSpPr txBox="1">
            <a:spLocks noGrp="1"/>
          </p:cNvSpPr>
          <p:nvPr>
            <p:ph type="sldNum" idx="12"/>
          </p:nvPr>
        </p:nvSpPr>
        <p:spPr>
          <a:xfrm>
            <a:off x="4119946" y="53798113"/>
            <a:ext cx="3151833" cy="2841828"/>
          </a:xfrm>
          <a:prstGeom prst="rect">
            <a:avLst/>
          </a:prstGeom>
          <a:noFill/>
          <a:ln>
            <a:noFill/>
          </a:ln>
        </p:spPr>
        <p:txBody>
          <a:bodyPr spcFirstLastPara="1" wrap="square" lIns="183175" tIns="91575" rIns="183175" bIns="91575" anchor="b" anchorCtr="0">
            <a:noAutofit/>
          </a:bodyPr>
          <a:lstStyle/>
          <a:p>
            <a:pPr marL="0" lvl="0" indent="0" algn="l" rtl="0">
              <a:lnSpc>
                <a:spcPct val="100000"/>
              </a:lnSpc>
              <a:spcBef>
                <a:spcPts val="0"/>
              </a:spcBef>
              <a:spcAft>
                <a:spcPts val="0"/>
              </a:spcAft>
              <a:buClr>
                <a:schemeClr val="dk1"/>
              </a:buClr>
              <a:buSzPts val="2400"/>
              <a:buFont typeface="Calibri"/>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4924129159_0_14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14924129159_0_140:notes"/>
          <p:cNvSpPr txBox="1">
            <a:spLocks noGrp="1"/>
          </p:cNvSpPr>
          <p:nvPr>
            <p:ph type="body" idx="1"/>
          </p:nvPr>
        </p:nvSpPr>
        <p:spPr>
          <a:xfrm>
            <a:off x="710247" y="4518204"/>
            <a:ext cx="5682000" cy="3696900"/>
          </a:xfrm>
          <a:prstGeom prst="rect">
            <a:avLst/>
          </a:prstGeom>
          <a:noFill/>
          <a:ln>
            <a:noFill/>
          </a:ln>
        </p:spPr>
        <p:txBody>
          <a:bodyPr spcFirstLastPara="1" wrap="square" lIns="94425" tIns="47200" rIns="94425" bIns="472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g14924129159_0_140:notes"/>
          <p:cNvSpPr txBox="1">
            <a:spLocks noGrp="1"/>
          </p:cNvSpPr>
          <p:nvPr>
            <p:ph type="sldNum" idx="12"/>
          </p:nvPr>
        </p:nvSpPr>
        <p:spPr>
          <a:xfrm>
            <a:off x="4023092" y="8917422"/>
            <a:ext cx="3077700" cy="471000"/>
          </a:xfrm>
          <a:prstGeom prst="rect">
            <a:avLst/>
          </a:prstGeom>
          <a:noFill/>
          <a:ln>
            <a:noFill/>
          </a:ln>
        </p:spPr>
        <p:txBody>
          <a:bodyPr spcFirstLastPara="1" wrap="square" lIns="94425" tIns="47200" rIns="94425" bIns="472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4b1f54eafc_0_1:notes"/>
          <p:cNvSpPr>
            <a:spLocks noGrp="1" noRot="1" noChangeAspect="1"/>
          </p:cNvSpPr>
          <p:nvPr>
            <p:ph type="sldImg" idx="2"/>
          </p:nvPr>
        </p:nvSpPr>
        <p:spPr>
          <a:xfrm>
            <a:off x="-13357225" y="7080250"/>
            <a:ext cx="33986788" cy="19116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14b1f54eafc_0_1:notes"/>
          <p:cNvSpPr txBox="1">
            <a:spLocks noGrp="1"/>
          </p:cNvSpPr>
          <p:nvPr>
            <p:ph type="body" idx="1"/>
          </p:nvPr>
        </p:nvSpPr>
        <p:spPr>
          <a:xfrm>
            <a:off x="727346" y="27257972"/>
            <a:ext cx="5818800" cy="22302000"/>
          </a:xfrm>
          <a:prstGeom prst="rect">
            <a:avLst/>
          </a:prstGeom>
          <a:noFill/>
          <a:ln>
            <a:noFill/>
          </a:ln>
        </p:spPr>
        <p:txBody>
          <a:bodyPr spcFirstLastPara="1" wrap="square" lIns="183175" tIns="91575" rIns="183175" bIns="91575" anchor="t" anchorCtr="0">
            <a:noAutofit/>
          </a:bodyPr>
          <a:lstStyle/>
          <a:p>
            <a:pPr marL="0" lvl="0" indent="0" algn="l" rtl="0">
              <a:spcBef>
                <a:spcPts val="0"/>
              </a:spcBef>
              <a:spcAft>
                <a:spcPts val="0"/>
              </a:spcAft>
              <a:buNone/>
            </a:pPr>
            <a:endParaRPr/>
          </a:p>
        </p:txBody>
      </p:sp>
      <p:sp>
        <p:nvSpPr>
          <p:cNvPr id="411" name="Google Shape;411;g14b1f54eafc_0_1:notes"/>
          <p:cNvSpPr txBox="1">
            <a:spLocks noGrp="1"/>
          </p:cNvSpPr>
          <p:nvPr>
            <p:ph type="sldNum" idx="12"/>
          </p:nvPr>
        </p:nvSpPr>
        <p:spPr>
          <a:xfrm>
            <a:off x="4119946" y="53798113"/>
            <a:ext cx="3151800" cy="2841900"/>
          </a:xfrm>
          <a:prstGeom prst="rect">
            <a:avLst/>
          </a:prstGeom>
          <a:noFill/>
          <a:ln>
            <a:noFill/>
          </a:ln>
        </p:spPr>
        <p:txBody>
          <a:bodyPr spcFirstLastPara="1" wrap="square" lIns="183175" tIns="91575" rIns="183175" bIns="9157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5:notes"/>
          <p:cNvSpPr>
            <a:spLocks noGrp="1" noRot="1" noChangeAspect="1"/>
          </p:cNvSpPr>
          <p:nvPr>
            <p:ph type="sldImg" idx="2"/>
          </p:nvPr>
        </p:nvSpPr>
        <p:spPr>
          <a:xfrm>
            <a:off x="-13357225" y="7080250"/>
            <a:ext cx="33986788" cy="19116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5:notes"/>
          <p:cNvSpPr txBox="1">
            <a:spLocks noGrp="1"/>
          </p:cNvSpPr>
          <p:nvPr>
            <p:ph type="body" idx="1"/>
          </p:nvPr>
        </p:nvSpPr>
        <p:spPr>
          <a:xfrm>
            <a:off x="727346" y="27257972"/>
            <a:ext cx="5818768" cy="22301974"/>
          </a:xfrm>
          <a:prstGeom prst="rect">
            <a:avLst/>
          </a:prstGeom>
          <a:noFill/>
          <a:ln>
            <a:noFill/>
          </a:ln>
        </p:spPr>
        <p:txBody>
          <a:bodyPr spcFirstLastPara="1" wrap="square" lIns="183175" tIns="91575" rIns="183175" bIns="91575" anchor="t" anchorCtr="0">
            <a:noAutofit/>
          </a:bodyPr>
          <a:lstStyle/>
          <a:p>
            <a:pPr marL="0" lvl="0" indent="0" algn="l" rtl="0">
              <a:spcBef>
                <a:spcPts val="0"/>
              </a:spcBef>
              <a:spcAft>
                <a:spcPts val="0"/>
              </a:spcAft>
              <a:buNone/>
            </a:pPr>
            <a:r>
              <a:rPr lang="en-US" dirty="0"/>
              <a:t>IHI framework for “Joy in Work”</a:t>
            </a:r>
            <a:endParaRPr dirty="0"/>
          </a:p>
        </p:txBody>
      </p:sp>
      <p:sp>
        <p:nvSpPr>
          <p:cNvPr id="419" name="Google Shape;419;p25:notes"/>
          <p:cNvSpPr txBox="1">
            <a:spLocks noGrp="1"/>
          </p:cNvSpPr>
          <p:nvPr>
            <p:ph type="sldNum" idx="12"/>
          </p:nvPr>
        </p:nvSpPr>
        <p:spPr>
          <a:xfrm>
            <a:off x="4119946" y="53798113"/>
            <a:ext cx="3151833" cy="2841828"/>
          </a:xfrm>
          <a:prstGeom prst="rect">
            <a:avLst/>
          </a:prstGeom>
          <a:noFill/>
          <a:ln>
            <a:noFill/>
          </a:ln>
        </p:spPr>
        <p:txBody>
          <a:bodyPr spcFirstLastPara="1" wrap="square" lIns="183175" tIns="91575" rIns="183175" bIns="9157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73" name="Google Shape;17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2400"/>
              <a:buFont typeface="Calibri"/>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notes"/>
          <p:cNvSpPr>
            <a:spLocks noGrp="1" noRot="1" noChangeAspect="1"/>
          </p:cNvSpPr>
          <p:nvPr>
            <p:ph type="sldImg" idx="2"/>
          </p:nvPr>
        </p:nvSpPr>
        <p:spPr>
          <a:xfrm>
            <a:off x="-13357225" y="7080250"/>
            <a:ext cx="33986788" cy="19116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4:notes"/>
          <p:cNvSpPr txBox="1">
            <a:spLocks noGrp="1"/>
          </p:cNvSpPr>
          <p:nvPr>
            <p:ph type="body" idx="1"/>
          </p:nvPr>
        </p:nvSpPr>
        <p:spPr>
          <a:xfrm>
            <a:off x="727346" y="27257972"/>
            <a:ext cx="5818768" cy="22301974"/>
          </a:xfrm>
          <a:prstGeom prst="rect">
            <a:avLst/>
          </a:prstGeom>
          <a:noFill/>
          <a:ln>
            <a:noFill/>
          </a:ln>
        </p:spPr>
        <p:txBody>
          <a:bodyPr spcFirstLastPara="1" wrap="square" lIns="183175" tIns="91575" rIns="183175" bIns="91575" anchor="t" anchorCtr="0">
            <a:noAutofit/>
          </a:bodyPr>
          <a:lstStyle/>
          <a:p>
            <a:pPr algn="l" rtl="0" fontAlgn="base"/>
            <a:r>
              <a:rPr lang="en-US" b="0" i="0" u="none" strike="noStrike" dirty="0">
                <a:solidFill>
                  <a:srgbClr val="000000"/>
                </a:solidFill>
                <a:effectLst/>
                <a:latin typeface="Calibri" panose="020F0502020204030204" pitchFamily="34" charset="0"/>
              </a:rPr>
              <a:t>A 2021 Washington Post/Kaiser Family Foundation survey found that 55% of frontline workers reported feeling burned out and 62% reported some mental health repercussions from the pandemic.  </a:t>
            </a:r>
            <a:r>
              <a:rPr lang="en-US" b="0" i="0" u="sng" strike="noStrike" dirty="0">
                <a:solidFill>
                  <a:srgbClr val="000000"/>
                </a:solidFill>
                <a:effectLst/>
                <a:latin typeface="Calibri" panose="020F0502020204030204" pitchFamily="34" charset="0"/>
                <a:hlinkClick r:id="rId3"/>
              </a:rPr>
              <a:t>https://www.kff.org/report-section/kff-the-washington-post-frontline-health-care-workers-survey-toll-of-the-pandemic/</a:t>
            </a:r>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NACHC early 2022 study of FQHCs found that 68% of clinics surveyed had lost between 5-25% of their workforce as a result of pandemic-related stressors; 3rd solution (after increased federal funding and expanded billing) was an investment in wellness practices for the workforce. </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By 2025, McKinsey estimates that the US may have a gap of between 200,000 to 450,000 nurses available for direct patient care, equating to a 10 to 20 percent gap. To meet this demand, the US would need more than double the number of new graduates entering and staying in the nursing workforce every year for the next three years straight.” https://www.mckinsey.com/~/media/McKinsey/Email/Shortlist/180/2022-06-03b.html?cid=other-eml-shl-mip-mck&amp;hlkid=960da0c4cafc4695b3250c8ec9d23578&amp;hctky=13540617&amp;hdpid=da264c9c-7579-4803-8c5c-d16cedef4757 </a:t>
            </a:r>
            <a:endParaRPr lang="en-US" b="0" i="0" dirty="0">
              <a:solidFill>
                <a:srgbClr val="444444"/>
              </a:solidFill>
              <a:effectLst/>
              <a:latin typeface="Calibri" panose="020F0502020204030204" pitchFamily="34" charset="0"/>
            </a:endParaRPr>
          </a:p>
          <a:p>
            <a:pPr marL="0" lvl="0" indent="0" algn="l" rtl="0">
              <a:spcBef>
                <a:spcPts val="0"/>
              </a:spcBef>
              <a:spcAft>
                <a:spcPts val="0"/>
              </a:spcAft>
              <a:buNone/>
            </a:pPr>
            <a:endParaRPr dirty="0"/>
          </a:p>
        </p:txBody>
      </p:sp>
      <p:sp>
        <p:nvSpPr>
          <p:cNvPr id="207" name="Google Shape;207;p4:notes"/>
          <p:cNvSpPr txBox="1">
            <a:spLocks noGrp="1"/>
          </p:cNvSpPr>
          <p:nvPr>
            <p:ph type="sldNum" idx="12"/>
          </p:nvPr>
        </p:nvSpPr>
        <p:spPr>
          <a:xfrm>
            <a:off x="4119946" y="53798113"/>
            <a:ext cx="3151833" cy="2841828"/>
          </a:xfrm>
          <a:prstGeom prst="rect">
            <a:avLst/>
          </a:prstGeom>
          <a:noFill/>
          <a:ln>
            <a:noFill/>
          </a:ln>
        </p:spPr>
        <p:txBody>
          <a:bodyPr spcFirstLastPara="1" wrap="square" lIns="183175" tIns="91575" rIns="183175" bIns="9157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5:notes"/>
          <p:cNvSpPr>
            <a:spLocks noGrp="1" noRot="1" noChangeAspect="1"/>
          </p:cNvSpPr>
          <p:nvPr>
            <p:ph type="sldImg" idx="2"/>
          </p:nvPr>
        </p:nvSpPr>
        <p:spPr>
          <a:xfrm>
            <a:off x="-13357225" y="7080250"/>
            <a:ext cx="33986788" cy="19116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5:notes"/>
          <p:cNvSpPr txBox="1">
            <a:spLocks noGrp="1"/>
          </p:cNvSpPr>
          <p:nvPr>
            <p:ph type="body" idx="1"/>
          </p:nvPr>
        </p:nvSpPr>
        <p:spPr>
          <a:xfrm>
            <a:off x="727346" y="27257972"/>
            <a:ext cx="5818768" cy="22301974"/>
          </a:xfrm>
          <a:prstGeom prst="rect">
            <a:avLst/>
          </a:prstGeom>
          <a:noFill/>
          <a:ln>
            <a:noFill/>
          </a:ln>
        </p:spPr>
        <p:txBody>
          <a:bodyPr spcFirstLastPara="1" wrap="square" lIns="183175" tIns="91575" rIns="183175" bIns="91575" anchor="t" anchorCtr="0">
            <a:noAutofit/>
          </a:bodyPr>
          <a:lstStyle/>
          <a:p>
            <a:pPr algn="l" rtl="0" fontAlgn="base"/>
            <a:r>
              <a:rPr lang="en-US" b="0" i="0" u="none" strike="noStrike" dirty="0">
                <a:solidFill>
                  <a:srgbClr val="000000"/>
                </a:solidFill>
                <a:effectLst/>
                <a:latin typeface="Calibri" panose="020F0502020204030204" pitchFamily="34" charset="0"/>
              </a:rPr>
              <a:t>We need to take in best practices from brave, trauma-informed health care leaders if we are going to sustain this work.</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Good news - is that many health clinics already have key qualities needed</a:t>
            </a:r>
            <a:endParaRPr lang="en-US" b="0" i="0" dirty="0">
              <a:solidFill>
                <a:srgbClr val="444444"/>
              </a:solidFill>
              <a:effectLst/>
              <a:latin typeface="Calibri" panose="020F0502020204030204" pitchFamily="34" charset="0"/>
            </a:endParaRPr>
          </a:p>
          <a:p>
            <a:pPr marL="0" lvl="0" indent="0" algn="l" rtl="0">
              <a:spcBef>
                <a:spcPts val="0"/>
              </a:spcBef>
              <a:spcAft>
                <a:spcPts val="0"/>
              </a:spcAft>
              <a:buNone/>
            </a:pPr>
            <a:endParaRPr dirty="0"/>
          </a:p>
        </p:txBody>
      </p:sp>
      <p:sp>
        <p:nvSpPr>
          <p:cNvPr id="215" name="Google Shape;215;p5:notes"/>
          <p:cNvSpPr txBox="1">
            <a:spLocks noGrp="1"/>
          </p:cNvSpPr>
          <p:nvPr>
            <p:ph type="sldNum" idx="12"/>
          </p:nvPr>
        </p:nvSpPr>
        <p:spPr>
          <a:xfrm>
            <a:off x="4119946" y="53798113"/>
            <a:ext cx="3151833" cy="2841828"/>
          </a:xfrm>
          <a:prstGeom prst="rect">
            <a:avLst/>
          </a:prstGeom>
          <a:noFill/>
          <a:ln>
            <a:noFill/>
          </a:ln>
        </p:spPr>
        <p:txBody>
          <a:bodyPr spcFirstLastPara="1" wrap="square" lIns="183175" tIns="91575" rIns="183175" bIns="9157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txBox="1">
            <a:spLocks noGrp="1"/>
          </p:cNvSpPr>
          <p:nvPr>
            <p:ph type="body" idx="1"/>
          </p:nvPr>
        </p:nvSpPr>
        <p:spPr>
          <a:xfrm>
            <a:off x="727346" y="27257972"/>
            <a:ext cx="5818768" cy="22301974"/>
          </a:xfrm>
          <a:prstGeom prst="rect">
            <a:avLst/>
          </a:prstGeom>
        </p:spPr>
        <p:txBody>
          <a:bodyPr spcFirstLastPara="1" wrap="square" lIns="183175" tIns="91575" rIns="183175" bIns="91575" anchor="t" anchorCtr="0">
            <a:noAutofit/>
          </a:bodyPr>
          <a:lstStyle/>
          <a:p>
            <a:pPr algn="l" rtl="0" fontAlgn="base"/>
            <a:r>
              <a:rPr lang="en-US" b="0" i="0" u="none" strike="noStrike" dirty="0">
                <a:solidFill>
                  <a:srgbClr val="000000"/>
                </a:solidFill>
                <a:effectLst/>
                <a:latin typeface="Open Sans" panose="020B0606030504020204" pitchFamily="34" charset="0"/>
              </a:rPr>
              <a:t>Research notes on trauma-informed leader behaviors -Adapted from Trauma Informed Oregon </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Curious</a:t>
            </a:r>
            <a:r>
              <a:rPr lang="en-US" sz="1800" b="0" i="0" u="none" strike="noStrike" dirty="0">
                <a:solidFill>
                  <a:srgbClr val="000000"/>
                </a:solidFill>
                <a:effectLst/>
                <a:latin typeface="Calibri" panose="020F0502020204030204" pitchFamily="34" charset="0"/>
              </a:rPr>
              <a:t> about delivering care differently to meet the complex needs of the community</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Compassionate and warm</a:t>
            </a:r>
            <a:r>
              <a:rPr lang="en-US" sz="1800" b="0" i="0" u="none" strike="noStrike" dirty="0">
                <a:solidFill>
                  <a:srgbClr val="000000"/>
                </a:solidFill>
                <a:effectLst/>
                <a:latin typeface="Calibri" panose="020F0502020204030204" pitchFamily="34" charset="0"/>
              </a:rPr>
              <a:t> - emotionally intelligent, inquire about staff wellbeing</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Calm </a:t>
            </a:r>
            <a:r>
              <a:rPr lang="en-US" sz="1800" b="0" i="0" u="none" strike="noStrike" dirty="0">
                <a:solidFill>
                  <a:srgbClr val="000000"/>
                </a:solidFill>
                <a:effectLst/>
                <a:latin typeface="Calibri" panose="020F0502020204030204" pitchFamily="34" charset="0"/>
              </a:rPr>
              <a:t>in the face of crisis and regulate the distress of change</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Empower, Voice, and Choice </a:t>
            </a:r>
            <a:r>
              <a:rPr lang="en-US" sz="1800" b="0" i="0" u="none" strike="noStrike" dirty="0">
                <a:solidFill>
                  <a:srgbClr val="000000"/>
                </a:solidFill>
                <a:effectLst/>
                <a:latin typeface="Calibri" panose="020F0502020204030204" pitchFamily="34" charset="0"/>
              </a:rPr>
              <a:t>- validate the expertise of employees and consumers, building feedback loops to listen, seek to give choices to consumers and employees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Accountable </a:t>
            </a:r>
            <a:r>
              <a:rPr lang="en-US" sz="1800" b="0" i="0" u="none" strike="noStrike" dirty="0">
                <a:solidFill>
                  <a:srgbClr val="000000"/>
                </a:solidFill>
                <a:effectLst/>
                <a:latin typeface="Calibri" panose="020F0502020204030204" pitchFamily="34" charset="0"/>
              </a:rPr>
              <a:t> communicate transparently and maintain consistency and predictability</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b="0" i="0" u="none" strike="noStrike" dirty="0">
                <a:solidFill>
                  <a:srgbClr val="000000"/>
                </a:solidFill>
                <a:effectLst/>
                <a:latin typeface="Open Sans" panose="020B0606030504020204" pitchFamily="34" charset="0"/>
              </a:rPr>
              <a:t> </a:t>
            </a:r>
            <a:r>
              <a:rPr lang="en-US" b="0" i="0" dirty="0">
                <a:solidFill>
                  <a:srgbClr val="000000"/>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Worker qualities versus titles </a:t>
            </a:r>
            <a:endParaRPr dirty="0"/>
          </a:p>
        </p:txBody>
      </p:sp>
      <p:sp>
        <p:nvSpPr>
          <p:cNvPr id="244" name="Google Shape;244;p9:notes"/>
          <p:cNvSpPr>
            <a:spLocks noGrp="1" noRot="1" noChangeAspect="1"/>
          </p:cNvSpPr>
          <p:nvPr>
            <p:ph type="sldImg" idx="2"/>
          </p:nvPr>
        </p:nvSpPr>
        <p:spPr>
          <a:xfrm>
            <a:off x="-13357225" y="7080250"/>
            <a:ext cx="33986788" cy="1911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0:notes"/>
          <p:cNvSpPr txBox="1">
            <a:spLocks noGrp="1"/>
          </p:cNvSpPr>
          <p:nvPr>
            <p:ph type="body" idx="1"/>
          </p:nvPr>
        </p:nvSpPr>
        <p:spPr>
          <a:xfrm>
            <a:off x="727346" y="27257972"/>
            <a:ext cx="5818768" cy="22301974"/>
          </a:xfrm>
          <a:prstGeom prst="rect">
            <a:avLst/>
          </a:prstGeom>
        </p:spPr>
        <p:txBody>
          <a:bodyPr spcFirstLastPara="1" wrap="square" lIns="183175" tIns="91575" rIns="183175" bIns="91575" anchor="t" anchorCtr="0">
            <a:noAutofit/>
          </a:bodyPr>
          <a:lstStyle/>
          <a:p>
            <a:pPr marL="0" lvl="0" indent="0" algn="l" rtl="0">
              <a:spcBef>
                <a:spcPts val="0"/>
              </a:spcBef>
              <a:spcAft>
                <a:spcPts val="0"/>
              </a:spcAft>
              <a:buNone/>
            </a:pPr>
            <a:r>
              <a:rPr lang="en-US" dirty="0"/>
              <a:t>Ask for examples from the group</a:t>
            </a:r>
            <a:endParaRPr dirty="0"/>
          </a:p>
        </p:txBody>
      </p:sp>
      <p:sp>
        <p:nvSpPr>
          <p:cNvPr id="254" name="Google Shape;254;p10:notes"/>
          <p:cNvSpPr>
            <a:spLocks noGrp="1" noRot="1" noChangeAspect="1"/>
          </p:cNvSpPr>
          <p:nvPr>
            <p:ph type="sldImg" idx="2"/>
          </p:nvPr>
        </p:nvSpPr>
        <p:spPr>
          <a:xfrm>
            <a:off x="-13357225" y="7080250"/>
            <a:ext cx="33986788" cy="1911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1:notes"/>
          <p:cNvSpPr txBox="1">
            <a:spLocks noGrp="1"/>
          </p:cNvSpPr>
          <p:nvPr>
            <p:ph type="body" idx="1"/>
          </p:nvPr>
        </p:nvSpPr>
        <p:spPr>
          <a:xfrm>
            <a:off x="727346" y="27257972"/>
            <a:ext cx="5818768" cy="22301974"/>
          </a:xfrm>
          <a:prstGeom prst="rect">
            <a:avLst/>
          </a:prstGeom>
        </p:spPr>
        <p:txBody>
          <a:bodyPr spcFirstLastPara="1" wrap="square" lIns="183175" tIns="91575" rIns="183175" bIns="91575" anchor="t" anchorCtr="0">
            <a:noAutofit/>
          </a:bodyPr>
          <a:lstStyle/>
          <a:p>
            <a:pPr algn="l" rtl="0" fontAlgn="base"/>
            <a:r>
              <a:rPr lang="en-US" b="0" i="0" u="none" strike="noStrike" dirty="0">
                <a:solidFill>
                  <a:srgbClr val="000000"/>
                </a:solidFill>
                <a:effectLst/>
                <a:latin typeface="Calibri" panose="020F0502020204030204" pitchFamily="34" charset="0"/>
              </a:rPr>
              <a:t>NACHC &amp; Star2Center’s turnover calculator: </a:t>
            </a:r>
            <a:r>
              <a:rPr lang="en-US" b="0" i="0" dirty="0">
                <a:solidFill>
                  <a:srgbClr val="000000"/>
                </a:solidFill>
                <a:effectLst/>
                <a:latin typeface="Calibri" panose="020F0502020204030204" pitchFamily="34" charset="0"/>
              </a:rPr>
              <a:t>​</a:t>
            </a:r>
            <a:r>
              <a:rPr lang="en-US" dirty="0">
                <a:hlinkClick r:id="rId3"/>
              </a:rPr>
              <a:t>STAR² Center Financial Assessment for Provider Turnover Tool – </a:t>
            </a:r>
            <a:r>
              <a:rPr lang="en-US" dirty="0" err="1">
                <a:hlinkClick r:id="rId3"/>
              </a:rPr>
              <a:t>CHCWorkforce</a:t>
            </a:r>
            <a:endParaRPr lang="en-US" b="0" i="0" dirty="0">
              <a:solidFill>
                <a:srgbClr val="444444"/>
              </a:solidFill>
              <a:effectLst/>
              <a:latin typeface="Calibri" panose="020F0502020204030204" pitchFamily="34" charset="0"/>
            </a:endParaRPr>
          </a:p>
        </p:txBody>
      </p:sp>
      <p:sp>
        <p:nvSpPr>
          <p:cNvPr id="260" name="Google Shape;260;p11:notes"/>
          <p:cNvSpPr>
            <a:spLocks noGrp="1" noRot="1" noChangeAspect="1"/>
          </p:cNvSpPr>
          <p:nvPr>
            <p:ph type="sldImg" idx="2"/>
          </p:nvPr>
        </p:nvSpPr>
        <p:spPr>
          <a:xfrm>
            <a:off x="-13357225" y="7080250"/>
            <a:ext cx="33986788" cy="1911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4924129159_0_29: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g14924129159_0_29:notes"/>
          <p:cNvSpPr txBox="1">
            <a:spLocks noGrp="1"/>
          </p:cNvSpPr>
          <p:nvPr>
            <p:ph type="body" idx="1"/>
          </p:nvPr>
        </p:nvSpPr>
        <p:spPr>
          <a:xfrm>
            <a:off x="710247" y="4459526"/>
            <a:ext cx="5682000" cy="4224900"/>
          </a:xfrm>
          <a:prstGeom prst="rect">
            <a:avLst/>
          </a:prstGeom>
          <a:noFill/>
          <a:ln>
            <a:noFill/>
          </a:ln>
        </p:spPr>
        <p:txBody>
          <a:bodyPr spcFirstLastPara="1" wrap="square" lIns="94425" tIns="94425" rIns="94425" bIns="94425" anchor="t" anchorCtr="0">
            <a:noAutofit/>
          </a:bodyPr>
          <a:lstStyle/>
          <a:p>
            <a:pPr algn="l" rtl="0" fontAlgn="base"/>
            <a:r>
              <a:rPr lang="en-US" b="0" i="0" u="none" strike="noStrike" dirty="0">
                <a:solidFill>
                  <a:srgbClr val="000000"/>
                </a:solidFill>
                <a:effectLst/>
                <a:latin typeface="Calibri" panose="020F0502020204030204" pitchFamily="34" charset="0"/>
              </a:rPr>
              <a:t>Key:</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when the emotional brain overwhelms the thinking brain, dysregulated behavior results (flipping our lid; bursting out; shutting down; etc.)</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if we can get the thinking brain online in time, it can support slowing down the stress response which enables us to more accurately assess the risk and decide what to do next (versus reacting automatically)</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thinking brain is helped in these efforts by body-based (also called somatic) calming exercises, which we will talk more about later </a:t>
            </a:r>
            <a:endParaRPr lang="en-US" sz="1800" b="0" i="0" dirty="0">
              <a:solidFill>
                <a:srgbClr val="444444"/>
              </a:solidFill>
              <a:effectLst/>
              <a:latin typeface="Arial" panose="020B0604020202020204" pitchFamily="34" charset="0"/>
            </a:endParaRP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4924129159_0_45: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g14924129159_0_45:notes"/>
          <p:cNvSpPr txBox="1">
            <a:spLocks noGrp="1"/>
          </p:cNvSpPr>
          <p:nvPr>
            <p:ph type="body" idx="1"/>
          </p:nvPr>
        </p:nvSpPr>
        <p:spPr>
          <a:xfrm>
            <a:off x="710247" y="4459526"/>
            <a:ext cx="5682000" cy="4224900"/>
          </a:xfrm>
          <a:prstGeom prst="rect">
            <a:avLst/>
          </a:prstGeom>
          <a:noFill/>
          <a:ln>
            <a:noFill/>
          </a:ln>
        </p:spPr>
        <p:txBody>
          <a:bodyPr spcFirstLastPara="1" wrap="square" lIns="94425" tIns="94425" rIns="94425" bIns="94425" anchor="t" anchorCtr="0">
            <a:noAutofit/>
          </a:bodyPr>
          <a:lstStyle/>
          <a:p>
            <a:pPr algn="l" rtl="0" fontAlgn="base"/>
            <a:r>
              <a:rPr lang="en-US" b="0" i="0" u="none" strike="noStrike" dirty="0">
                <a:solidFill>
                  <a:srgbClr val="000000"/>
                </a:solidFill>
                <a:effectLst/>
                <a:latin typeface="Calibri" panose="020F0502020204030204" pitchFamily="34" charset="0"/>
              </a:rPr>
              <a:t>A recap of flight or flight video – use this as an opportunity to highlight the body systems engaged</a:t>
            </a:r>
            <a:r>
              <a:rPr lang="en-US" b="0" i="0" dirty="0">
                <a:solidFill>
                  <a:srgbClr val="000000"/>
                </a:solidFill>
                <a:effectLst/>
                <a:latin typeface="Calibri" panose="020F0502020204030204" pitchFamily="34" charset="0"/>
              </a:rPr>
              <a:t>​ in the stress response -</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Image credit: https://www.greensborochiropractor.net/body-signals-stress/</a:t>
            </a:r>
            <a:endParaRPr lang="en-US" b="0" i="0" dirty="0">
              <a:solidFill>
                <a:srgbClr val="444444"/>
              </a:solidFill>
              <a:effectLst/>
              <a:latin typeface="Calibri" panose="020F0502020204030204" pitchFamily="34" charset="0"/>
            </a:endParaRPr>
          </a:p>
          <a:p>
            <a:pPr marL="0" lvl="0" indent="0" algn="l" rtl="0">
              <a:lnSpc>
                <a:spcPct val="100000"/>
              </a:lnSpc>
              <a:spcBef>
                <a:spcPts val="0"/>
              </a:spcBef>
              <a:spcAft>
                <a:spcPts val="0"/>
              </a:spcAft>
              <a:buSzPts val="14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dirty="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
        <p:nvSpPr>
          <p:cNvPr id="9" name="Picture Placeholder 6">
            <a:extLst>
              <a:ext uri="{FF2B5EF4-FFF2-40B4-BE49-F238E27FC236}">
                <a16:creationId xmlns:a16="http://schemas.microsoft.com/office/drawing/2014/main" id="{0EB4A385-1495-7440-A84B-0653D7C8B724}"/>
              </a:ext>
            </a:extLst>
          </p:cNvPr>
          <p:cNvSpPr>
            <a:spLocks noGrp="1"/>
          </p:cNvSpPr>
          <p:nvPr>
            <p:ph type="pic" sz="quarter" idx="13" hasCustomPrompt="1"/>
          </p:nvPr>
        </p:nvSpPr>
        <p:spPr>
          <a:xfrm>
            <a:off x="8176680" y="4709584"/>
            <a:ext cx="3206750" cy="1200150"/>
          </a:xfrm>
        </p:spPr>
        <p:txBody>
          <a:bodyPr anchor="ctr">
            <a:normAutofit/>
          </a:bodyPr>
          <a:lstStyle>
            <a:lvl1pPr marL="0" indent="0" algn="ctr">
              <a:buNone/>
              <a:defRPr sz="1200"/>
            </a:lvl1pPr>
          </a:lstStyle>
          <a:p>
            <a:r>
              <a:rPr lang="en-US" dirty="0"/>
              <a:t>Insert logo here</a:t>
            </a:r>
          </a:p>
        </p:txBody>
      </p:sp>
    </p:spTree>
    <p:extLst>
      <p:ext uri="{BB962C8B-B14F-4D97-AF65-F5344CB8AC3E}">
        <p14:creationId xmlns:p14="http://schemas.microsoft.com/office/powerpoint/2010/main" val="294002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C764DE79-268F-4C1A-8933-263129D2AF90}" type="datetimeFigureOut">
              <a:rPr lang="en-US" dirty="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
        <p:nvSpPr>
          <p:cNvPr id="8" name="Picture Placeholder 7">
            <a:extLst>
              <a:ext uri="{FF2B5EF4-FFF2-40B4-BE49-F238E27FC236}">
                <a16:creationId xmlns:a16="http://schemas.microsoft.com/office/drawing/2014/main" id="{6FDC99FB-7114-E242-A99D-3BEDBBC5441D}"/>
              </a:ext>
            </a:extLst>
          </p:cNvPr>
          <p:cNvSpPr>
            <a:spLocks noGrp="1"/>
          </p:cNvSpPr>
          <p:nvPr>
            <p:ph type="pic" sz="quarter" idx="13" hasCustomPrompt="1"/>
          </p:nvPr>
        </p:nvSpPr>
        <p:spPr>
          <a:xfrm>
            <a:off x="854075" y="1866588"/>
            <a:ext cx="2519363" cy="3260725"/>
          </a:xfrm>
        </p:spPr>
        <p:txBody>
          <a:bodyPr anchor="ctr">
            <a:normAutofit/>
          </a:bodyPr>
          <a:lstStyle>
            <a:lvl1pPr marL="0" indent="0" algn="ctr">
              <a:buNone/>
              <a:defRPr sz="1200"/>
            </a:lvl1pPr>
          </a:lstStyle>
          <a:p>
            <a:r>
              <a:rPr lang="en-US" dirty="0"/>
              <a:t>Insert Speaker Photo</a:t>
            </a:r>
          </a:p>
        </p:txBody>
      </p:sp>
    </p:spTree>
    <p:extLst>
      <p:ext uri="{BB962C8B-B14F-4D97-AF65-F5344CB8AC3E}">
        <p14:creationId xmlns:p14="http://schemas.microsoft.com/office/powerpoint/2010/main" val="887456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8369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21864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8195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insert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687EB061-95D0-CC46-9E38-E72263DD1F47}"/>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7" name="Picture Placeholder 6">
            <a:extLst>
              <a:ext uri="{FF2B5EF4-FFF2-40B4-BE49-F238E27FC236}">
                <a16:creationId xmlns:a16="http://schemas.microsoft.com/office/drawing/2014/main" id="{4655DC33-228F-F14D-AAFB-E49249E5785A}"/>
              </a:ext>
            </a:extLst>
          </p:cNvPr>
          <p:cNvSpPr>
            <a:spLocks noGrp="1"/>
          </p:cNvSpPr>
          <p:nvPr>
            <p:ph type="pic" sz="quarter" idx="13" hasCustomPrompt="1"/>
          </p:nvPr>
        </p:nvSpPr>
        <p:spPr>
          <a:xfrm>
            <a:off x="8312150" y="4845050"/>
            <a:ext cx="3206750" cy="1200150"/>
          </a:xfrm>
        </p:spPr>
        <p:txBody>
          <a:bodyPr anchor="ctr">
            <a:normAutofit/>
          </a:bodyPr>
          <a:lstStyle>
            <a:lvl1pPr marL="0" indent="0" algn="ctr">
              <a:buNone/>
              <a:defRPr sz="1200"/>
            </a:lvl1pPr>
          </a:lstStyle>
          <a:p>
            <a:r>
              <a:rPr lang="en-US" dirty="0"/>
              <a:t>Insert logo here</a:t>
            </a:r>
          </a:p>
        </p:txBody>
      </p:sp>
    </p:spTree>
    <p:extLst>
      <p:ext uri="{BB962C8B-B14F-4D97-AF65-F5344CB8AC3E}">
        <p14:creationId xmlns:p14="http://schemas.microsoft.com/office/powerpoint/2010/main" val="2273826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4" name="Picture 14">
            <a:extLst>
              <a:ext uri="{FF2B5EF4-FFF2-40B4-BE49-F238E27FC236}">
                <a16:creationId xmlns:a16="http://schemas.microsoft.com/office/drawing/2014/main" id="{2CB92FDA-F703-FB40-9962-0E6F7FCE58D9}"/>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58396" y="706985"/>
            <a:ext cx="3415618" cy="90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5C3C5504-9208-014C-8408-02C847EBA47B}"/>
              </a:ext>
            </a:extLst>
          </p:cNvPr>
          <p:cNvSpPr>
            <a:spLocks noGrp="1"/>
          </p:cNvSpPr>
          <p:nvPr userDrawn="1">
            <p:ph type="ctrTitle" hasCustomPrompt="1"/>
          </p:nvPr>
        </p:nvSpPr>
        <p:spPr>
          <a:xfrm>
            <a:off x="838200" y="1981200"/>
            <a:ext cx="4504829" cy="1841566"/>
          </a:xfrm>
          <a:prstGeom prst="rect">
            <a:avLst/>
          </a:prstGeom>
        </p:spPr>
        <p:txBody>
          <a:bodyPr lIns="0" tIns="0" rIns="0" bIns="0" anchor="b">
            <a:normAutofit/>
          </a:bodyPr>
          <a:lstStyle>
            <a:lvl1pPr algn="l">
              <a:lnSpc>
                <a:spcPts val="3100"/>
              </a:lnSpc>
              <a:defRPr sz="2800" b="0" spc="100" baseline="0">
                <a:solidFill>
                  <a:schemeClr val="accent4">
                    <a:lumMod val="20000"/>
                    <a:lumOff val="80000"/>
                  </a:schemeClr>
                </a:solidFill>
              </a:defRPr>
            </a:lvl1pPr>
          </a:lstStyle>
          <a:p>
            <a:r>
              <a:rPr lang="en-US"/>
              <a:t>TITLE IN ALL UPPER CASE</a:t>
            </a:r>
            <a:br>
              <a:rPr lang="en-US"/>
            </a:br>
            <a:r>
              <a:rPr lang="en-US"/>
              <a:t>28 pt., CALIBRI FONT</a:t>
            </a:r>
          </a:p>
        </p:txBody>
      </p:sp>
      <p:sp>
        <p:nvSpPr>
          <p:cNvPr id="10" name="Subtitle 2">
            <a:extLst>
              <a:ext uri="{FF2B5EF4-FFF2-40B4-BE49-F238E27FC236}">
                <a16:creationId xmlns:a16="http://schemas.microsoft.com/office/drawing/2014/main" id="{E4B646A8-4A12-0749-974B-02FF503E2E03}"/>
              </a:ext>
            </a:extLst>
          </p:cNvPr>
          <p:cNvSpPr>
            <a:spLocks noGrp="1"/>
          </p:cNvSpPr>
          <p:nvPr userDrawn="1">
            <p:ph type="subTitle" idx="1" hasCustomPrompt="1"/>
          </p:nvPr>
        </p:nvSpPr>
        <p:spPr>
          <a:xfrm>
            <a:off x="838199" y="3847612"/>
            <a:ext cx="4818211" cy="1993967"/>
          </a:xfrm>
          <a:prstGeom prst="rect">
            <a:avLst/>
          </a:prstGeom>
        </p:spPr>
        <p:txBody>
          <a:bodyPr lIns="0" tIns="0" rIns="0" bIns="0"/>
          <a:lstStyle>
            <a:lvl1pPr marL="0" indent="0" algn="l">
              <a:buNone/>
              <a:defRPr sz="24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lower case</a:t>
            </a:r>
            <a:br>
              <a:rPr lang="en-US"/>
            </a:br>
            <a:r>
              <a:rPr lang="en-US"/>
              <a:t>24 pt., Calibri font</a:t>
            </a:r>
          </a:p>
        </p:txBody>
      </p:sp>
    </p:spTree>
    <p:extLst>
      <p:ext uri="{BB962C8B-B14F-4D97-AF65-F5344CB8AC3E}">
        <p14:creationId xmlns:p14="http://schemas.microsoft.com/office/powerpoint/2010/main" val="162005729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ocial Media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964435-496C-5049-842E-3E566C5AC712}"/>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Изображение 27">
            <a:extLst>
              <a:ext uri="{FF2B5EF4-FFF2-40B4-BE49-F238E27FC236}">
                <a16:creationId xmlns:a16="http://schemas.microsoft.com/office/drawing/2014/main" id="{E154B311-104F-314D-BFF6-814B2B9384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03" b="-403"/>
          <a:stretch/>
        </p:blipFill>
        <p:spPr>
          <a:xfrm flipH="1">
            <a:off x="7815254" y="533400"/>
            <a:ext cx="2708367" cy="5715000"/>
          </a:xfrm>
          <a:prstGeom prst="rect">
            <a:avLst/>
          </a:prstGeom>
        </p:spPr>
      </p:pic>
      <p:sp>
        <p:nvSpPr>
          <p:cNvPr id="20" name="Заголовок 1">
            <a:extLst>
              <a:ext uri="{FF2B5EF4-FFF2-40B4-BE49-F238E27FC236}">
                <a16:creationId xmlns:a16="http://schemas.microsoft.com/office/drawing/2014/main" id="{66ADF91D-E28A-3946-8452-9C135DAA794B}"/>
              </a:ext>
            </a:extLst>
          </p:cNvPr>
          <p:cNvSpPr>
            <a:spLocks noGrp="1"/>
          </p:cNvSpPr>
          <p:nvPr>
            <p:ph type="title" hasCustomPrompt="1"/>
          </p:nvPr>
        </p:nvSpPr>
        <p:spPr>
          <a:xfrm>
            <a:off x="685800" y="624979"/>
            <a:ext cx="6248400" cy="1041241"/>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0" i="0" kern="1200" spc="0" baseline="0" dirty="0">
                <a:solidFill>
                  <a:schemeClr val="bg1"/>
                </a:solidFill>
                <a:latin typeface="+mj-lt"/>
                <a:ea typeface="Tahoma" charset="0"/>
                <a:cs typeface="Tahoma" charset="0"/>
              </a:defRPr>
            </a:lvl1pPr>
          </a:lstStyle>
          <a:p>
            <a:r>
              <a:rPr lang="en-US" dirty="0"/>
              <a:t>Your Social Networks</a:t>
            </a:r>
            <a:endParaRPr lang="ru-RU" dirty="0"/>
          </a:p>
        </p:txBody>
      </p:sp>
      <p:pic>
        <p:nvPicPr>
          <p:cNvPr id="21" name="Picture 20">
            <a:extLst>
              <a:ext uri="{FF2B5EF4-FFF2-40B4-BE49-F238E27FC236}">
                <a16:creationId xmlns:a16="http://schemas.microsoft.com/office/drawing/2014/main" id="{5AF93FF6-C81A-EE4A-B044-DE19F7A6112D}"/>
              </a:ext>
            </a:extLst>
          </p:cNvPr>
          <p:cNvPicPr>
            <a:picLocks noChangeAspect="1"/>
          </p:cNvPicPr>
          <p:nvPr userDrawn="1"/>
        </p:nvPicPr>
        <p:blipFill>
          <a:blip r:embed="rId3"/>
          <a:stretch>
            <a:fillRect/>
          </a:stretch>
        </p:blipFill>
        <p:spPr>
          <a:xfrm>
            <a:off x="800225" y="1981200"/>
            <a:ext cx="635000" cy="635000"/>
          </a:xfrm>
          <a:prstGeom prst="rect">
            <a:avLst/>
          </a:prstGeom>
        </p:spPr>
      </p:pic>
      <p:pic>
        <p:nvPicPr>
          <p:cNvPr id="22" name="Picture 21">
            <a:extLst>
              <a:ext uri="{FF2B5EF4-FFF2-40B4-BE49-F238E27FC236}">
                <a16:creationId xmlns:a16="http://schemas.microsoft.com/office/drawing/2014/main" id="{2EF4C9FE-B04B-8A45-B12E-E68DC0480195}"/>
              </a:ext>
            </a:extLst>
          </p:cNvPr>
          <p:cNvPicPr>
            <a:picLocks noChangeAspect="1"/>
          </p:cNvPicPr>
          <p:nvPr userDrawn="1"/>
        </p:nvPicPr>
        <p:blipFill>
          <a:blip r:embed="rId4"/>
          <a:stretch>
            <a:fillRect/>
          </a:stretch>
        </p:blipFill>
        <p:spPr>
          <a:xfrm>
            <a:off x="800225" y="2779373"/>
            <a:ext cx="635000" cy="635000"/>
          </a:xfrm>
          <a:prstGeom prst="rect">
            <a:avLst/>
          </a:prstGeom>
        </p:spPr>
      </p:pic>
      <p:pic>
        <p:nvPicPr>
          <p:cNvPr id="23" name="Picture 22">
            <a:extLst>
              <a:ext uri="{FF2B5EF4-FFF2-40B4-BE49-F238E27FC236}">
                <a16:creationId xmlns:a16="http://schemas.microsoft.com/office/drawing/2014/main" id="{F0AD08E0-0415-644D-AB9E-AE901ECF858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0225" y="3577546"/>
            <a:ext cx="635000" cy="635000"/>
          </a:xfrm>
          <a:prstGeom prst="rect">
            <a:avLst/>
          </a:prstGeom>
        </p:spPr>
      </p:pic>
      <p:pic>
        <p:nvPicPr>
          <p:cNvPr id="24" name="Picture 23">
            <a:extLst>
              <a:ext uri="{FF2B5EF4-FFF2-40B4-BE49-F238E27FC236}">
                <a16:creationId xmlns:a16="http://schemas.microsoft.com/office/drawing/2014/main" id="{B909BF28-4AD0-D840-AC7C-A647DCE3277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0225" y="4375719"/>
            <a:ext cx="635000" cy="635000"/>
          </a:xfrm>
          <a:prstGeom prst="rect">
            <a:avLst/>
          </a:prstGeom>
        </p:spPr>
      </p:pic>
      <p:sp>
        <p:nvSpPr>
          <p:cNvPr id="25" name="Рисунок 13">
            <a:extLst>
              <a:ext uri="{FF2B5EF4-FFF2-40B4-BE49-F238E27FC236}">
                <a16:creationId xmlns:a16="http://schemas.microsoft.com/office/drawing/2014/main" id="{37B4906E-054C-2C47-A6B8-EB9670A26A64}"/>
              </a:ext>
            </a:extLst>
          </p:cNvPr>
          <p:cNvSpPr>
            <a:spLocks noGrp="1"/>
          </p:cNvSpPr>
          <p:nvPr>
            <p:ph type="pic" sz="quarter" idx="29" hasCustomPrompt="1"/>
          </p:nvPr>
        </p:nvSpPr>
        <p:spPr>
          <a:xfrm>
            <a:off x="7840532" y="762000"/>
            <a:ext cx="2344456" cy="5257800"/>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blipFill>
            <a:blip r:embed="rId7" cstate="screen">
              <a:extLst>
                <a:ext uri="{28A0092B-C50C-407E-A947-70E740481C1C}">
                  <a14:useLocalDpi xmlns:a14="http://schemas.microsoft.com/office/drawing/2010/main"/>
                </a:ext>
              </a:extLst>
            </a:blip>
            <a:stretch>
              <a:fillRect t="354" b="354"/>
            </a:stretch>
          </a:blipFill>
          <a:ln>
            <a:noFill/>
          </a:ln>
          <a:effectLst/>
          <a:scene3d>
            <a:camera prst="perspectiveFront" fov="3900000">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a:t>Click icon to add picture\</a:t>
            </a:r>
          </a:p>
        </p:txBody>
      </p:sp>
      <p:grpSp>
        <p:nvGrpSpPr>
          <p:cNvPr id="26" name="Group 25">
            <a:extLst>
              <a:ext uri="{FF2B5EF4-FFF2-40B4-BE49-F238E27FC236}">
                <a16:creationId xmlns:a16="http://schemas.microsoft.com/office/drawing/2014/main" id="{34EC84F8-B5F3-2A4C-A1F3-33BE98D57561}"/>
              </a:ext>
            </a:extLst>
          </p:cNvPr>
          <p:cNvGrpSpPr/>
          <p:nvPr userDrawn="1"/>
        </p:nvGrpSpPr>
        <p:grpSpPr>
          <a:xfrm>
            <a:off x="800225" y="5173892"/>
            <a:ext cx="635000" cy="635000"/>
            <a:chOff x="800225" y="5275418"/>
            <a:chExt cx="635000" cy="635000"/>
          </a:xfrm>
        </p:grpSpPr>
        <p:sp>
          <p:nvSpPr>
            <p:cNvPr id="27" name="Oval 26">
              <a:extLst>
                <a:ext uri="{FF2B5EF4-FFF2-40B4-BE49-F238E27FC236}">
                  <a16:creationId xmlns:a16="http://schemas.microsoft.com/office/drawing/2014/main" id="{8F9BFF8B-A3A5-1C4C-93C1-12E6697C6EBA}"/>
                </a:ext>
              </a:extLst>
            </p:cNvPr>
            <p:cNvSpPr/>
            <p:nvPr userDrawn="1"/>
          </p:nvSpPr>
          <p:spPr>
            <a:xfrm>
              <a:off x="800225" y="5275418"/>
              <a:ext cx="635000" cy="6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logo&#10;&#10;Description automatically generated">
              <a:extLst>
                <a:ext uri="{FF2B5EF4-FFF2-40B4-BE49-F238E27FC236}">
                  <a16:creationId xmlns:a16="http://schemas.microsoft.com/office/drawing/2014/main" id="{45530FF2-ADFB-FA46-9986-6A0E946670E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2173" t="-508"/>
            <a:stretch/>
          </p:blipFill>
          <p:spPr>
            <a:xfrm>
              <a:off x="898269" y="5442042"/>
              <a:ext cx="438912" cy="301752"/>
            </a:xfrm>
            <a:prstGeom prst="rect">
              <a:avLst/>
            </a:prstGeom>
          </p:spPr>
        </p:pic>
      </p:grpSp>
      <p:sp>
        <p:nvSpPr>
          <p:cNvPr id="7" name="Oval 6">
            <a:extLst>
              <a:ext uri="{FF2B5EF4-FFF2-40B4-BE49-F238E27FC236}">
                <a16:creationId xmlns:a16="http://schemas.microsoft.com/office/drawing/2014/main" id="{A888F67E-261E-8C46-8489-CAA1E3B3D235}"/>
              </a:ext>
            </a:extLst>
          </p:cNvPr>
          <p:cNvSpPr/>
          <p:nvPr userDrawn="1"/>
        </p:nvSpPr>
        <p:spPr>
          <a:xfrm>
            <a:off x="785219" y="1981200"/>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2B828BC-D34E-0345-866D-180B782A312C}"/>
              </a:ext>
            </a:extLst>
          </p:cNvPr>
          <p:cNvSpPr/>
          <p:nvPr userDrawn="1"/>
        </p:nvSpPr>
        <p:spPr>
          <a:xfrm>
            <a:off x="793101" y="2761593"/>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4006D5B-3141-AD47-937C-604A0CD5B65E}"/>
              </a:ext>
            </a:extLst>
          </p:cNvPr>
          <p:cNvSpPr/>
          <p:nvPr userDrawn="1"/>
        </p:nvSpPr>
        <p:spPr>
          <a:xfrm>
            <a:off x="784788" y="3567927"/>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FA55786-C2AC-254F-8B44-970CB24B9319}"/>
              </a:ext>
            </a:extLst>
          </p:cNvPr>
          <p:cNvSpPr/>
          <p:nvPr userDrawn="1"/>
        </p:nvSpPr>
        <p:spPr>
          <a:xfrm>
            <a:off x="793101" y="4365949"/>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99CE4AF-3973-1142-B18E-EB87A78F4AB5}"/>
              </a:ext>
            </a:extLst>
          </p:cNvPr>
          <p:cNvSpPr/>
          <p:nvPr userDrawn="1"/>
        </p:nvSpPr>
        <p:spPr>
          <a:xfrm>
            <a:off x="793101" y="5163970"/>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DB98BAE-6FF0-A148-9EE4-9DC48DEDCA2C}"/>
              </a:ext>
            </a:extLst>
          </p:cNvPr>
          <p:cNvSpPr>
            <a:spLocks noGrp="1"/>
          </p:cNvSpPr>
          <p:nvPr>
            <p:ph type="body" sz="quarter" idx="30" hasCustomPrompt="1"/>
          </p:nvPr>
        </p:nvSpPr>
        <p:spPr>
          <a:xfrm>
            <a:off x="1676400" y="2032001"/>
            <a:ext cx="4419600" cy="525463"/>
          </a:xfrm>
        </p:spPr>
        <p:txBody>
          <a:bodyPr/>
          <a:lstStyle>
            <a:lvl1pPr marL="0" indent="0" algn="l" defTabSz="914400" rtl="0" eaLnBrk="1" latinLnBrk="0" hangingPunct="1">
              <a:buNone/>
              <a:defRPr lang="en-US" sz="2800" kern="1200" dirty="0" smtClean="0">
                <a:solidFill>
                  <a:schemeClr val="bg1"/>
                </a:solidFill>
                <a:latin typeface="+mn-lt"/>
                <a:ea typeface="+mn-ea"/>
                <a:cs typeface="+mn-cs"/>
              </a:defRPr>
            </a:lvl1pPr>
            <a:lvl2pPr marL="0" algn="l" defTabSz="914400" rtl="0" eaLnBrk="1" latinLnBrk="0" hangingPunct="1">
              <a:defRPr lang="en-US" sz="2800" kern="1200" dirty="0" smtClean="0">
                <a:solidFill>
                  <a:schemeClr val="bg1"/>
                </a:solidFill>
                <a:latin typeface="+mn-lt"/>
                <a:ea typeface="+mn-ea"/>
                <a:cs typeface="+mn-cs"/>
              </a:defRPr>
            </a:lvl2pPr>
            <a:lvl3pPr marL="0" algn="l" defTabSz="914400" rtl="0" eaLnBrk="1" latinLnBrk="0" hangingPunct="1">
              <a:defRPr lang="en-US" sz="2800" kern="1200" dirty="0" smtClean="0">
                <a:solidFill>
                  <a:schemeClr val="bg1"/>
                </a:solidFill>
                <a:latin typeface="+mn-lt"/>
                <a:ea typeface="+mn-ea"/>
                <a:cs typeface="+mn-cs"/>
              </a:defRPr>
            </a:lvl3pPr>
            <a:lvl4pPr marL="0" algn="l" defTabSz="914400" rtl="0" eaLnBrk="1" latinLnBrk="0" hangingPunct="1">
              <a:defRPr lang="en-US" sz="2800" kern="1200" dirty="0" smtClean="0">
                <a:solidFill>
                  <a:schemeClr val="bg1"/>
                </a:solidFill>
                <a:latin typeface="+mn-lt"/>
                <a:ea typeface="+mn-ea"/>
                <a:cs typeface="+mn-cs"/>
              </a:defRPr>
            </a:lvl4pPr>
            <a:lvl5pPr marL="0" algn="l" defTabSz="914400" rtl="0" eaLnBrk="1" latinLnBrk="0" hangingPunct="1">
              <a:defRPr lang="en-US" sz="2800" kern="1200" dirty="0">
                <a:solidFill>
                  <a:schemeClr val="bg1"/>
                </a:solidFill>
                <a:latin typeface="+mn-lt"/>
                <a:ea typeface="+mn-ea"/>
                <a:cs typeface="+mn-cs"/>
              </a:defRPr>
            </a:lvl5pPr>
          </a:lstStyle>
          <a:p>
            <a:pPr lvl="0"/>
            <a:r>
              <a:rPr lang="en-US" dirty="0"/>
              <a:t>Twitter information</a:t>
            </a:r>
          </a:p>
        </p:txBody>
      </p:sp>
      <p:sp>
        <p:nvSpPr>
          <p:cNvPr id="43" name="Text Placeholder 3">
            <a:extLst>
              <a:ext uri="{FF2B5EF4-FFF2-40B4-BE49-F238E27FC236}">
                <a16:creationId xmlns:a16="http://schemas.microsoft.com/office/drawing/2014/main" id="{52DF9A67-F824-0049-A5CD-37213FCBBE38}"/>
              </a:ext>
            </a:extLst>
          </p:cNvPr>
          <p:cNvSpPr>
            <a:spLocks noGrp="1"/>
          </p:cNvSpPr>
          <p:nvPr>
            <p:ph type="body" sz="quarter" idx="31" hasCustomPrompt="1"/>
          </p:nvPr>
        </p:nvSpPr>
        <p:spPr>
          <a:xfrm>
            <a:off x="1676400" y="2785534"/>
            <a:ext cx="4419600" cy="525463"/>
          </a:xfrm>
        </p:spPr>
        <p:txBody>
          <a:bodyPr/>
          <a:lstStyle>
            <a:lvl1pPr marL="0" indent="0" algn="l" defTabSz="914400" rtl="0" eaLnBrk="1" latinLnBrk="0" hangingPunct="1">
              <a:buNone/>
              <a:defRPr lang="en-US" sz="2800" kern="1200" dirty="0" smtClean="0">
                <a:solidFill>
                  <a:schemeClr val="bg1"/>
                </a:solidFill>
                <a:latin typeface="+mn-lt"/>
                <a:ea typeface="+mn-ea"/>
                <a:cs typeface="+mn-cs"/>
              </a:defRPr>
            </a:lvl1pPr>
            <a:lvl2pPr marL="0" algn="l" defTabSz="914400" rtl="0" eaLnBrk="1" latinLnBrk="0" hangingPunct="1">
              <a:defRPr lang="en-US" sz="2800" kern="1200" dirty="0" smtClean="0">
                <a:solidFill>
                  <a:schemeClr val="bg1"/>
                </a:solidFill>
                <a:latin typeface="+mn-lt"/>
                <a:ea typeface="+mn-ea"/>
                <a:cs typeface="+mn-cs"/>
              </a:defRPr>
            </a:lvl2pPr>
            <a:lvl3pPr marL="0" algn="l" defTabSz="914400" rtl="0" eaLnBrk="1" latinLnBrk="0" hangingPunct="1">
              <a:defRPr lang="en-US" sz="2800" kern="1200" dirty="0" smtClean="0">
                <a:solidFill>
                  <a:schemeClr val="bg1"/>
                </a:solidFill>
                <a:latin typeface="+mn-lt"/>
                <a:ea typeface="+mn-ea"/>
                <a:cs typeface="+mn-cs"/>
              </a:defRPr>
            </a:lvl3pPr>
            <a:lvl4pPr marL="0" algn="l" defTabSz="914400" rtl="0" eaLnBrk="1" latinLnBrk="0" hangingPunct="1">
              <a:defRPr lang="en-US" sz="2800" kern="1200" dirty="0" smtClean="0">
                <a:solidFill>
                  <a:schemeClr val="bg1"/>
                </a:solidFill>
                <a:latin typeface="+mn-lt"/>
                <a:ea typeface="+mn-ea"/>
                <a:cs typeface="+mn-cs"/>
              </a:defRPr>
            </a:lvl4pPr>
            <a:lvl5pPr marL="0" algn="l" defTabSz="914400" rtl="0" eaLnBrk="1" latinLnBrk="0" hangingPunct="1">
              <a:defRPr lang="en-US" sz="2800" kern="1200" dirty="0">
                <a:solidFill>
                  <a:schemeClr val="bg1"/>
                </a:solidFill>
                <a:latin typeface="+mn-lt"/>
                <a:ea typeface="+mn-ea"/>
                <a:cs typeface="+mn-cs"/>
              </a:defRPr>
            </a:lvl5pPr>
          </a:lstStyle>
          <a:p>
            <a:pPr lvl="0"/>
            <a:r>
              <a:rPr lang="en-US" dirty="0"/>
              <a:t>Facebook information</a:t>
            </a:r>
          </a:p>
        </p:txBody>
      </p:sp>
      <p:sp>
        <p:nvSpPr>
          <p:cNvPr id="44" name="Text Placeholder 3">
            <a:extLst>
              <a:ext uri="{FF2B5EF4-FFF2-40B4-BE49-F238E27FC236}">
                <a16:creationId xmlns:a16="http://schemas.microsoft.com/office/drawing/2014/main" id="{CD8BF7B8-0A9D-9842-AF89-ABF3365C2A91}"/>
              </a:ext>
            </a:extLst>
          </p:cNvPr>
          <p:cNvSpPr>
            <a:spLocks noGrp="1"/>
          </p:cNvSpPr>
          <p:nvPr>
            <p:ph type="body" sz="quarter" idx="32" hasCustomPrompt="1"/>
          </p:nvPr>
        </p:nvSpPr>
        <p:spPr>
          <a:xfrm>
            <a:off x="1676400" y="3632200"/>
            <a:ext cx="4419600" cy="525463"/>
          </a:xfrm>
        </p:spPr>
        <p:txBody>
          <a:bodyPr/>
          <a:lstStyle>
            <a:lvl1pPr marL="0" indent="0" algn="l" defTabSz="914400" rtl="0" eaLnBrk="1" latinLnBrk="0" hangingPunct="1">
              <a:buNone/>
              <a:defRPr lang="en-US" sz="2800" kern="1200" dirty="0" smtClean="0">
                <a:solidFill>
                  <a:schemeClr val="bg1"/>
                </a:solidFill>
                <a:latin typeface="+mn-lt"/>
                <a:ea typeface="+mn-ea"/>
                <a:cs typeface="+mn-cs"/>
              </a:defRPr>
            </a:lvl1pPr>
            <a:lvl2pPr marL="0" algn="l" defTabSz="914400" rtl="0" eaLnBrk="1" latinLnBrk="0" hangingPunct="1">
              <a:defRPr lang="en-US" sz="2800" kern="1200" dirty="0" smtClean="0">
                <a:solidFill>
                  <a:schemeClr val="bg1"/>
                </a:solidFill>
                <a:latin typeface="+mn-lt"/>
                <a:ea typeface="+mn-ea"/>
                <a:cs typeface="+mn-cs"/>
              </a:defRPr>
            </a:lvl2pPr>
            <a:lvl3pPr marL="0" algn="l" defTabSz="914400" rtl="0" eaLnBrk="1" latinLnBrk="0" hangingPunct="1">
              <a:defRPr lang="en-US" sz="2800" kern="1200" dirty="0" smtClean="0">
                <a:solidFill>
                  <a:schemeClr val="bg1"/>
                </a:solidFill>
                <a:latin typeface="+mn-lt"/>
                <a:ea typeface="+mn-ea"/>
                <a:cs typeface="+mn-cs"/>
              </a:defRPr>
            </a:lvl3pPr>
            <a:lvl4pPr marL="0" algn="l" defTabSz="914400" rtl="0" eaLnBrk="1" latinLnBrk="0" hangingPunct="1">
              <a:defRPr lang="en-US" sz="2800" kern="1200" dirty="0" smtClean="0">
                <a:solidFill>
                  <a:schemeClr val="bg1"/>
                </a:solidFill>
                <a:latin typeface="+mn-lt"/>
                <a:ea typeface="+mn-ea"/>
                <a:cs typeface="+mn-cs"/>
              </a:defRPr>
            </a:lvl4pPr>
            <a:lvl5pPr marL="0" algn="l" defTabSz="914400" rtl="0" eaLnBrk="1" latinLnBrk="0" hangingPunct="1">
              <a:defRPr lang="en-US" sz="2800" kern="1200" dirty="0">
                <a:solidFill>
                  <a:schemeClr val="bg1"/>
                </a:solidFill>
                <a:latin typeface="+mn-lt"/>
                <a:ea typeface="+mn-ea"/>
                <a:cs typeface="+mn-cs"/>
              </a:defRPr>
            </a:lvl5pPr>
          </a:lstStyle>
          <a:p>
            <a:pPr lvl="0"/>
            <a:r>
              <a:rPr lang="en-US" dirty="0"/>
              <a:t>Instagram information</a:t>
            </a:r>
          </a:p>
        </p:txBody>
      </p:sp>
      <p:sp>
        <p:nvSpPr>
          <p:cNvPr id="46" name="Text Placeholder 3">
            <a:extLst>
              <a:ext uri="{FF2B5EF4-FFF2-40B4-BE49-F238E27FC236}">
                <a16:creationId xmlns:a16="http://schemas.microsoft.com/office/drawing/2014/main" id="{0C49C90E-C11F-ED45-85B9-B2CD2BB5A894}"/>
              </a:ext>
            </a:extLst>
          </p:cNvPr>
          <p:cNvSpPr>
            <a:spLocks noGrp="1"/>
          </p:cNvSpPr>
          <p:nvPr>
            <p:ph type="body" sz="quarter" idx="33" hasCustomPrompt="1"/>
          </p:nvPr>
        </p:nvSpPr>
        <p:spPr>
          <a:xfrm>
            <a:off x="1676400" y="4411133"/>
            <a:ext cx="4419600" cy="525463"/>
          </a:xfrm>
        </p:spPr>
        <p:txBody>
          <a:bodyPr/>
          <a:lstStyle>
            <a:lvl1pPr marL="0" indent="0" algn="l" defTabSz="914400" rtl="0" eaLnBrk="1" latinLnBrk="0" hangingPunct="1">
              <a:buNone/>
              <a:defRPr lang="en-US" sz="2800" kern="1200" dirty="0" smtClean="0">
                <a:solidFill>
                  <a:schemeClr val="bg1"/>
                </a:solidFill>
                <a:latin typeface="+mn-lt"/>
                <a:ea typeface="+mn-ea"/>
                <a:cs typeface="+mn-cs"/>
              </a:defRPr>
            </a:lvl1pPr>
            <a:lvl2pPr marL="0" algn="l" defTabSz="914400" rtl="0" eaLnBrk="1" latinLnBrk="0" hangingPunct="1">
              <a:defRPr lang="en-US" sz="2800" kern="1200" dirty="0" smtClean="0">
                <a:solidFill>
                  <a:schemeClr val="bg1"/>
                </a:solidFill>
                <a:latin typeface="+mn-lt"/>
                <a:ea typeface="+mn-ea"/>
                <a:cs typeface="+mn-cs"/>
              </a:defRPr>
            </a:lvl2pPr>
            <a:lvl3pPr marL="0" algn="l" defTabSz="914400" rtl="0" eaLnBrk="1" latinLnBrk="0" hangingPunct="1">
              <a:defRPr lang="en-US" sz="2800" kern="1200" dirty="0" smtClean="0">
                <a:solidFill>
                  <a:schemeClr val="bg1"/>
                </a:solidFill>
                <a:latin typeface="+mn-lt"/>
                <a:ea typeface="+mn-ea"/>
                <a:cs typeface="+mn-cs"/>
              </a:defRPr>
            </a:lvl3pPr>
            <a:lvl4pPr marL="0" algn="l" defTabSz="914400" rtl="0" eaLnBrk="1" latinLnBrk="0" hangingPunct="1">
              <a:defRPr lang="en-US" sz="2800" kern="1200" dirty="0" smtClean="0">
                <a:solidFill>
                  <a:schemeClr val="bg1"/>
                </a:solidFill>
                <a:latin typeface="+mn-lt"/>
                <a:ea typeface="+mn-ea"/>
                <a:cs typeface="+mn-cs"/>
              </a:defRPr>
            </a:lvl4pPr>
            <a:lvl5pPr marL="0" algn="l" defTabSz="914400" rtl="0" eaLnBrk="1" latinLnBrk="0" hangingPunct="1">
              <a:defRPr lang="en-US" sz="2800" kern="1200" dirty="0">
                <a:solidFill>
                  <a:schemeClr val="bg1"/>
                </a:solidFill>
                <a:latin typeface="+mn-lt"/>
                <a:ea typeface="+mn-ea"/>
                <a:cs typeface="+mn-cs"/>
              </a:defRPr>
            </a:lvl5pPr>
          </a:lstStyle>
          <a:p>
            <a:pPr lvl="0"/>
            <a:r>
              <a:rPr lang="en-US" dirty="0" err="1"/>
              <a:t>Linkedin</a:t>
            </a:r>
            <a:r>
              <a:rPr lang="en-US" dirty="0"/>
              <a:t> information</a:t>
            </a:r>
          </a:p>
        </p:txBody>
      </p:sp>
      <p:sp>
        <p:nvSpPr>
          <p:cNvPr id="47" name="Text Placeholder 3">
            <a:extLst>
              <a:ext uri="{FF2B5EF4-FFF2-40B4-BE49-F238E27FC236}">
                <a16:creationId xmlns:a16="http://schemas.microsoft.com/office/drawing/2014/main" id="{A7A78F1C-EA7E-E642-BA01-6D06D87D75CE}"/>
              </a:ext>
            </a:extLst>
          </p:cNvPr>
          <p:cNvSpPr>
            <a:spLocks noGrp="1"/>
          </p:cNvSpPr>
          <p:nvPr>
            <p:ph type="body" sz="quarter" idx="34" hasCustomPrompt="1"/>
          </p:nvPr>
        </p:nvSpPr>
        <p:spPr>
          <a:xfrm>
            <a:off x="1676400" y="5266266"/>
            <a:ext cx="4419600" cy="525463"/>
          </a:xfrm>
        </p:spPr>
        <p:txBody>
          <a:bodyPr/>
          <a:lstStyle>
            <a:lvl1pPr marL="0" indent="0" algn="l" defTabSz="914400" rtl="0" eaLnBrk="1" latinLnBrk="0" hangingPunct="1">
              <a:buNone/>
              <a:defRPr lang="en-US" sz="2800" kern="1200" dirty="0" smtClean="0">
                <a:solidFill>
                  <a:schemeClr val="bg1"/>
                </a:solidFill>
                <a:latin typeface="+mn-lt"/>
                <a:ea typeface="+mn-ea"/>
                <a:cs typeface="+mn-cs"/>
              </a:defRPr>
            </a:lvl1pPr>
            <a:lvl2pPr marL="0" algn="l" defTabSz="914400" rtl="0" eaLnBrk="1" latinLnBrk="0" hangingPunct="1">
              <a:defRPr lang="en-US" sz="2800" kern="1200" dirty="0" smtClean="0">
                <a:solidFill>
                  <a:schemeClr val="bg1"/>
                </a:solidFill>
                <a:latin typeface="+mn-lt"/>
                <a:ea typeface="+mn-ea"/>
                <a:cs typeface="+mn-cs"/>
              </a:defRPr>
            </a:lvl2pPr>
            <a:lvl3pPr marL="0" algn="l" defTabSz="914400" rtl="0" eaLnBrk="1" latinLnBrk="0" hangingPunct="1">
              <a:defRPr lang="en-US" sz="2800" kern="1200" dirty="0" smtClean="0">
                <a:solidFill>
                  <a:schemeClr val="bg1"/>
                </a:solidFill>
                <a:latin typeface="+mn-lt"/>
                <a:ea typeface="+mn-ea"/>
                <a:cs typeface="+mn-cs"/>
              </a:defRPr>
            </a:lvl3pPr>
            <a:lvl4pPr marL="0" algn="l" defTabSz="914400" rtl="0" eaLnBrk="1" latinLnBrk="0" hangingPunct="1">
              <a:defRPr lang="en-US" sz="2800" kern="1200" dirty="0" smtClean="0">
                <a:solidFill>
                  <a:schemeClr val="bg1"/>
                </a:solidFill>
                <a:latin typeface="+mn-lt"/>
                <a:ea typeface="+mn-ea"/>
                <a:cs typeface="+mn-cs"/>
              </a:defRPr>
            </a:lvl4pPr>
            <a:lvl5pPr marL="0" algn="l" defTabSz="914400" rtl="0" eaLnBrk="1" latinLnBrk="0" hangingPunct="1">
              <a:defRPr lang="en-US" sz="2800" kern="1200" dirty="0">
                <a:solidFill>
                  <a:schemeClr val="bg1"/>
                </a:solidFill>
                <a:latin typeface="+mn-lt"/>
                <a:ea typeface="+mn-ea"/>
                <a:cs typeface="+mn-cs"/>
              </a:defRPr>
            </a:lvl5pPr>
          </a:lstStyle>
          <a:p>
            <a:pPr lvl="0"/>
            <a:r>
              <a:rPr lang="en-US" dirty="0"/>
              <a:t>YouTube information</a:t>
            </a:r>
          </a:p>
        </p:txBody>
      </p:sp>
    </p:spTree>
    <p:extLst>
      <p:ext uri="{BB962C8B-B14F-4D97-AF65-F5344CB8AC3E}">
        <p14:creationId xmlns:p14="http://schemas.microsoft.com/office/powerpoint/2010/main" val="3106857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61268894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3" r:id="rId5"/>
    <p:sldLayoutId id="2147483764" r:id="rId6"/>
    <p:sldLayoutId id="2147483769" r:id="rId7"/>
    <p:sldLayoutId id="214748377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hyperlink" Target="mailto:mailto:orn@aaap.org" TargetMode="External"/><Relationship Id="rId4" Type="http://schemas.openxmlformats.org/officeDocument/2006/relationships/hyperlink" Target="http://www.opioidresponsenetwork.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compassionresiliencetoolkit.org/" TargetMode="External"/><Relationship Id="rId7" Type="http://schemas.openxmlformats.org/officeDocument/2006/relationships/hyperlink" Target="https://www.nachc.org/clinical-matters/clinical-workforc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www.thenationalcouncil.org/resources/fostering-resilience-and-recovery-a-change-package-for-advancing-trauma-informed-primary-care/" TargetMode="External"/><Relationship Id="rId10" Type="http://schemas.openxmlformats.org/officeDocument/2006/relationships/image" Target="../media/image30.jpeg"/><Relationship Id="rId4" Type="http://schemas.openxmlformats.org/officeDocument/2006/relationships/image" Target="../media/image27.png"/><Relationship Id="rId9" Type="http://schemas.openxmlformats.org/officeDocument/2006/relationships/hyperlink" Target="https://www.ihi.org/Topics/Joy-In-Work/Pages/default.aspx"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CFE602EB-D9F6-8D48-BA7D-27361F6C710D}"/>
              </a:ext>
            </a:extLst>
          </p:cNvPr>
          <p:cNvSpPr txBox="1">
            <a:spLocks/>
          </p:cNvSpPr>
          <p:nvPr/>
        </p:nvSpPr>
        <p:spPr>
          <a:xfrm>
            <a:off x="914400" y="982134"/>
            <a:ext cx="10549467" cy="3047999"/>
          </a:xfrm>
          <a:prstGeom prst="rect">
            <a:avLst/>
          </a:prstGeom>
          <a:solidFill>
            <a:schemeClr val="bg1"/>
          </a:solidFill>
        </p:spPr>
        <p:txBody>
          <a:bodyPr vert="horz" lIns="91440" tIns="36576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5200"/>
              </a:lnSpc>
            </a:pPr>
            <a:r>
              <a:rPr lang="en-US" sz="5200" b="1" dirty="0">
                <a:solidFill>
                  <a:srgbClr val="003B70"/>
                </a:solidFill>
                <a:latin typeface="+mn-lt"/>
              </a:rPr>
              <a:t>STEPPING BACK FROM </a:t>
            </a:r>
            <a:br>
              <a:rPr lang="en-US" sz="5200" b="1" dirty="0">
                <a:solidFill>
                  <a:srgbClr val="003B70"/>
                </a:solidFill>
                <a:latin typeface="+mn-lt"/>
              </a:rPr>
            </a:br>
            <a:r>
              <a:rPr lang="en-US" sz="5200" b="1" dirty="0">
                <a:solidFill>
                  <a:srgbClr val="003B70"/>
                </a:solidFill>
                <a:latin typeface="+mn-lt"/>
              </a:rPr>
              <a:t>THE CULTURE OF BUSY</a:t>
            </a:r>
          </a:p>
          <a:p>
            <a:pPr>
              <a:lnSpc>
                <a:spcPts val="4200"/>
              </a:lnSpc>
            </a:pPr>
            <a:r>
              <a:rPr lang="en-US" sz="4000" b="1" dirty="0">
                <a:solidFill>
                  <a:srgbClr val="007CA4"/>
                </a:solidFill>
                <a:latin typeface="+mn-lt"/>
              </a:rPr>
              <a:t>Peer to Peer Engagement— </a:t>
            </a:r>
            <a:br>
              <a:rPr lang="en-US" sz="4000" b="1" dirty="0">
                <a:solidFill>
                  <a:srgbClr val="007CA4"/>
                </a:solidFill>
                <a:latin typeface="+mn-lt"/>
              </a:rPr>
            </a:br>
            <a:r>
              <a:rPr lang="en-US" sz="4000" b="1" dirty="0">
                <a:solidFill>
                  <a:srgbClr val="007CA4"/>
                </a:solidFill>
                <a:latin typeface="+mn-lt"/>
              </a:rPr>
              <a:t>Responding to Evolving Workplace Culture</a:t>
            </a:r>
            <a:endParaRPr lang="en-US" sz="4000" b="1" dirty="0">
              <a:solidFill>
                <a:srgbClr val="007CA4"/>
              </a:solidFill>
            </a:endParaRPr>
          </a:p>
        </p:txBody>
      </p:sp>
      <p:sp>
        <p:nvSpPr>
          <p:cNvPr id="25" name="Picture Placeholder 24">
            <a:extLst>
              <a:ext uri="{FF2B5EF4-FFF2-40B4-BE49-F238E27FC236}">
                <a16:creationId xmlns:a16="http://schemas.microsoft.com/office/drawing/2014/main" id="{EE3E23C4-1846-4F4C-833C-124E2071D8BE}"/>
              </a:ext>
            </a:extLst>
          </p:cNvPr>
          <p:cNvSpPr>
            <a:spLocks noGrp="1"/>
          </p:cNvSpPr>
          <p:nvPr>
            <p:ph type="pic" sz="quarter" idx="13"/>
          </p:nvPr>
        </p:nvSpPr>
        <p:spPr/>
        <p:txBody>
          <a:bodyPr/>
          <a:lstStyle/>
          <a:p>
            <a:endParaRPr lang="en-US"/>
          </a:p>
        </p:txBody>
      </p:sp>
      <p:cxnSp>
        <p:nvCxnSpPr>
          <p:cNvPr id="36" name="Straight Connector 35">
            <a:extLst>
              <a:ext uri="{FF2B5EF4-FFF2-40B4-BE49-F238E27FC236}">
                <a16:creationId xmlns:a16="http://schemas.microsoft.com/office/drawing/2014/main" id="{9B470CB5-F201-F44F-8509-EBEF9AD3FFC3}"/>
              </a:ext>
            </a:extLst>
          </p:cNvPr>
          <p:cNvCxnSpPr/>
          <p:nvPr/>
        </p:nvCxnSpPr>
        <p:spPr>
          <a:xfrm>
            <a:off x="948267" y="4216400"/>
            <a:ext cx="10566400" cy="0"/>
          </a:xfrm>
          <a:prstGeom prst="line">
            <a:avLst/>
          </a:prstGeom>
          <a:ln w="60325">
            <a:solidFill>
              <a:srgbClr val="007CA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9D35DD1-1505-4644-BC60-6E0AA0A57046}"/>
              </a:ext>
            </a:extLst>
          </p:cNvPr>
          <p:cNvCxnSpPr/>
          <p:nvPr/>
        </p:nvCxnSpPr>
        <p:spPr>
          <a:xfrm>
            <a:off x="914400" y="778933"/>
            <a:ext cx="10566400" cy="0"/>
          </a:xfrm>
          <a:prstGeom prst="line">
            <a:avLst/>
          </a:prstGeom>
          <a:ln w="60325">
            <a:solidFill>
              <a:srgbClr val="007C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405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14924129159_0_45"/>
          <p:cNvSpPr txBox="1">
            <a:spLocks noGrp="1"/>
          </p:cNvSpPr>
          <p:nvPr>
            <p:ph type="title"/>
          </p:nvPr>
        </p:nvSpPr>
        <p:spPr>
          <a:xfrm>
            <a:off x="588819" y="700235"/>
            <a:ext cx="5431972" cy="905535"/>
          </a:xfrm>
          <a:prstGeom prst="rect">
            <a:avLst/>
          </a:prstGeom>
          <a:noFill/>
          <a:ln>
            <a:noFill/>
          </a:ln>
        </p:spPr>
        <p:txBody>
          <a:bodyPr spcFirstLastPara="1" wrap="square" lIns="121900" tIns="121900" rIns="121900" bIns="121900" anchor="t" anchorCtr="0">
            <a:noAutofit/>
          </a:bodyPr>
          <a:lstStyle/>
          <a:p>
            <a:pPr>
              <a:lnSpc>
                <a:spcPts val="4200"/>
              </a:lnSpc>
              <a:spcBef>
                <a:spcPts val="0"/>
              </a:spcBef>
              <a:buClr>
                <a:srgbClr val="0C0C0C"/>
              </a:buClr>
              <a:buSzPts val="1800"/>
            </a:pPr>
            <a:r>
              <a:rPr lang="en-US" sz="4500" b="1" dirty="0">
                <a:solidFill>
                  <a:srgbClr val="003B70"/>
                </a:solidFill>
                <a:latin typeface="+mn-lt"/>
              </a:rPr>
              <a:t>Stress in the Body</a:t>
            </a:r>
            <a:endParaRPr sz="4500" b="1" dirty="0">
              <a:solidFill>
                <a:srgbClr val="003B70"/>
              </a:solidFill>
              <a:latin typeface="+mn-lt"/>
            </a:endParaRPr>
          </a:p>
        </p:txBody>
      </p:sp>
      <p:sp>
        <p:nvSpPr>
          <p:cNvPr id="286" name="Google Shape;286;g14924129159_0_45"/>
          <p:cNvSpPr txBox="1">
            <a:spLocks noGrp="1"/>
          </p:cNvSpPr>
          <p:nvPr>
            <p:ph sz="half" idx="1"/>
          </p:nvPr>
        </p:nvSpPr>
        <p:spPr>
          <a:xfrm>
            <a:off x="743198" y="1536366"/>
            <a:ext cx="5669234" cy="4763800"/>
          </a:xfrm>
          <a:prstGeom prst="rect">
            <a:avLst/>
          </a:prstGeom>
          <a:noFill/>
          <a:ln>
            <a:noFill/>
          </a:ln>
        </p:spPr>
        <p:txBody>
          <a:bodyPr spcFirstLastPara="1" wrap="square" lIns="0" tIns="0" rIns="0" bIns="121900" anchor="t" anchorCtr="0">
            <a:noAutofit/>
          </a:bodyPr>
          <a:lstStyle/>
          <a:p>
            <a:pPr marL="236538" indent="-236538">
              <a:lnSpc>
                <a:spcPts val="3800"/>
              </a:lnSpc>
              <a:spcBef>
                <a:spcPts val="1200"/>
              </a:spcBef>
              <a:spcAft>
                <a:spcPts val="600"/>
              </a:spcAft>
              <a:buClr>
                <a:schemeClr val="dk1"/>
              </a:buClr>
              <a:buSzPts val="2600"/>
            </a:pPr>
            <a:r>
              <a:rPr lang="en-US" sz="3400" dirty="0">
                <a:solidFill>
                  <a:schemeClr val="bg2">
                    <a:lumMod val="25000"/>
                  </a:schemeClr>
                </a:solidFill>
                <a:latin typeface="Calibri" panose="020F0502020204030204" pitchFamily="34" charset="0"/>
                <a:cs typeface="Calibri" panose="020F0502020204030204" pitchFamily="34" charset="0"/>
              </a:rPr>
              <a:t>Acute stress + fight/flight/freeze</a:t>
            </a:r>
          </a:p>
          <a:p>
            <a:pPr marL="236538" indent="-236538">
              <a:lnSpc>
                <a:spcPts val="3800"/>
              </a:lnSpc>
              <a:spcBef>
                <a:spcPts val="1200"/>
              </a:spcBef>
              <a:spcAft>
                <a:spcPts val="600"/>
              </a:spcAft>
              <a:buClr>
                <a:schemeClr val="dk1"/>
              </a:buClr>
              <a:buSzPts val="2600"/>
            </a:pPr>
            <a:r>
              <a:rPr lang="en-US" sz="3400" dirty="0">
                <a:solidFill>
                  <a:schemeClr val="bg2">
                    <a:lumMod val="25000"/>
                  </a:schemeClr>
                </a:solidFill>
                <a:latin typeface="Calibri" panose="020F0502020204030204" pitchFamily="34" charset="0"/>
                <a:cs typeface="Calibri" panose="020F0502020204030204" pitchFamily="34" charset="0"/>
              </a:rPr>
              <a:t>Chronic stress: lasting impacts </a:t>
            </a:r>
          </a:p>
          <a:p>
            <a:pPr marL="236538" indent="-236538">
              <a:lnSpc>
                <a:spcPts val="3800"/>
              </a:lnSpc>
              <a:spcBef>
                <a:spcPts val="1200"/>
              </a:spcBef>
              <a:spcAft>
                <a:spcPts val="600"/>
              </a:spcAft>
              <a:buClr>
                <a:schemeClr val="dk1"/>
              </a:buClr>
              <a:buSzPts val="2600"/>
            </a:pPr>
            <a:r>
              <a:rPr lang="en-US" sz="3400" dirty="0">
                <a:solidFill>
                  <a:schemeClr val="bg2">
                    <a:lumMod val="25000"/>
                  </a:schemeClr>
                </a:solidFill>
                <a:latin typeface="Calibri" panose="020F0502020204030204" pitchFamily="34" charset="0"/>
                <a:cs typeface="Calibri" panose="020F0502020204030204" pitchFamily="34" charset="0"/>
              </a:rPr>
              <a:t>Our brain AND our body remember stressful situations and can become highly reactive </a:t>
            </a:r>
            <a:endParaRPr sz="3400" dirty="0">
              <a:solidFill>
                <a:schemeClr val="bg2">
                  <a:lumMod val="25000"/>
                </a:schemeClr>
              </a:solidFill>
              <a:latin typeface="Calibri" panose="020F0502020204030204" pitchFamily="34" charset="0"/>
              <a:cs typeface="Calibri" panose="020F0502020204030204" pitchFamily="34" charset="0"/>
            </a:endParaRPr>
          </a:p>
          <a:p>
            <a:pPr marL="0" lvl="0" indent="0" algn="l" rtl="0">
              <a:lnSpc>
                <a:spcPct val="115000"/>
              </a:lnSpc>
              <a:spcBef>
                <a:spcPts val="0"/>
              </a:spcBef>
              <a:spcAft>
                <a:spcPts val="0"/>
              </a:spcAft>
              <a:buSzPts val="1700"/>
              <a:buNone/>
            </a:pPr>
            <a:endParaRPr sz="3600" dirty="0"/>
          </a:p>
        </p:txBody>
      </p:sp>
      <p:pic>
        <p:nvPicPr>
          <p:cNvPr id="287" name="Google Shape;287;g14924129159_0_45"/>
          <p:cNvPicPr preferRelativeResize="0"/>
          <p:nvPr/>
        </p:nvPicPr>
        <p:blipFill rotWithShape="1">
          <a:blip r:embed="rId3">
            <a:alphaModFix/>
          </a:blip>
          <a:srcRect/>
          <a:stretch/>
        </p:blipFill>
        <p:spPr>
          <a:xfrm>
            <a:off x="7041417" y="171549"/>
            <a:ext cx="4846366" cy="6514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4"/>
          <p:cNvSpPr txBox="1"/>
          <p:nvPr/>
        </p:nvSpPr>
        <p:spPr>
          <a:xfrm>
            <a:off x="1525588" y="5581433"/>
            <a:ext cx="9142413" cy="120028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303" name="Google Shape;303;p14"/>
          <p:cNvPicPr preferRelativeResize="0"/>
          <p:nvPr/>
        </p:nvPicPr>
        <p:blipFill rotWithShape="1">
          <a:blip r:embed="rId3">
            <a:alphaModFix/>
            <a:extLst>
              <a:ext uri="{BEBA8EAE-BF5A-486C-A8C5-ECC9F3942E4B}">
                <a14:imgProps xmlns:a14="http://schemas.microsoft.com/office/drawing/2010/main">
                  <a14:imgLayer r:embed="rId4">
                    <a14:imgEffect>
                      <a14:saturation sat="400000"/>
                    </a14:imgEffect>
                  </a14:imgLayer>
                </a14:imgProps>
              </a:ext>
            </a:extLst>
          </a:blip>
          <a:srcRect l="7021" t="9497" r="7861" b="23238"/>
          <a:stretch/>
        </p:blipFill>
        <p:spPr>
          <a:xfrm>
            <a:off x="929936" y="1334489"/>
            <a:ext cx="10232869" cy="5257226"/>
          </a:xfrm>
          <a:prstGeom prst="rect">
            <a:avLst/>
          </a:prstGeom>
          <a:noFill/>
          <a:ln>
            <a:noFill/>
          </a:ln>
        </p:spPr>
      </p:pic>
      <p:sp>
        <p:nvSpPr>
          <p:cNvPr id="304" name="Google Shape;304;p14"/>
          <p:cNvSpPr txBox="1"/>
          <p:nvPr/>
        </p:nvSpPr>
        <p:spPr>
          <a:xfrm>
            <a:off x="1522862" y="652496"/>
            <a:ext cx="9047017" cy="630902"/>
          </a:xfrm>
          <a:prstGeom prst="rect">
            <a:avLst/>
          </a:prstGeom>
          <a:noFill/>
          <a:ln>
            <a:noFill/>
          </a:ln>
        </p:spPr>
        <p:txBody>
          <a:bodyPr spcFirstLastPara="1" wrap="square" lIns="91425" tIns="45700" rIns="91425" bIns="45700" anchor="t" anchorCtr="0">
            <a:spAutoFit/>
          </a:bodyPr>
          <a:lstStyle/>
          <a:p>
            <a:pPr marR="0" algn="ctr">
              <a:lnSpc>
                <a:spcPts val="4200"/>
              </a:lnSpc>
              <a:buClr>
                <a:srgbClr val="0C0C0C"/>
              </a:buClr>
              <a:buSzPts val="1800"/>
            </a:pPr>
            <a:r>
              <a:rPr lang="en-US" sz="4500" b="1" dirty="0">
                <a:solidFill>
                  <a:srgbClr val="003B70"/>
                </a:solidFill>
                <a:ea typeface="+mj-ea"/>
                <a:cs typeface="+mj-cs"/>
                <a:sym typeface="Calibri"/>
              </a:rPr>
              <a:t>Continuum of Stress</a:t>
            </a:r>
            <a:endParaRPr sz="4500" b="1" dirty="0">
              <a:solidFill>
                <a:srgbClr val="003B70"/>
              </a:solidFill>
              <a:ea typeface="+mj-ea"/>
              <a:cs typeface="+mj-cs"/>
              <a:sym typeface="Calibri"/>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078" name="Picture 6" descr="Free photos of People">
            <a:extLst>
              <a:ext uri="{FF2B5EF4-FFF2-40B4-BE49-F238E27FC236}">
                <a16:creationId xmlns:a16="http://schemas.microsoft.com/office/drawing/2014/main" id="{9D8095C6-12CB-21AF-55A2-29BFDC106A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94" r="19444"/>
          <a:stretch/>
        </p:blipFill>
        <p:spPr bwMode="auto">
          <a:xfrm>
            <a:off x="8048847" y="-1"/>
            <a:ext cx="4156406" cy="6865245"/>
          </a:xfrm>
          <a:prstGeom prst="rect">
            <a:avLst/>
          </a:prstGeom>
          <a:ln>
            <a:headEnd type="none" w="sm" len="sm"/>
            <a:tailEnd type="none" w="sm" len="sm"/>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Free photos of Arm">
            <a:extLst>
              <a:ext uri="{FF2B5EF4-FFF2-40B4-BE49-F238E27FC236}">
                <a16:creationId xmlns:a16="http://schemas.microsoft.com/office/drawing/2014/main" id="{5E197F0D-0FFE-958A-865E-4151790760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775" r="2132"/>
          <a:stretch/>
        </p:blipFill>
        <p:spPr bwMode="auto">
          <a:xfrm>
            <a:off x="-41580" y="-1"/>
            <a:ext cx="53588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photos of Yoga">
            <a:extLst>
              <a:ext uri="{FF2B5EF4-FFF2-40B4-BE49-F238E27FC236}">
                <a16:creationId xmlns:a16="http://schemas.microsoft.com/office/drawing/2014/main" id="{9A413447-EFC0-F759-43E0-15673F44BB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05"/>
          <a:stretch/>
        </p:blipFill>
        <p:spPr bwMode="auto">
          <a:xfrm>
            <a:off x="3922629" y="0"/>
            <a:ext cx="44537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20" name="Google Shape;320;p19"/>
          <p:cNvSpPr txBox="1">
            <a:spLocks noGrp="1"/>
          </p:cNvSpPr>
          <p:nvPr>
            <p:ph type="title"/>
          </p:nvPr>
        </p:nvSpPr>
        <p:spPr>
          <a:xfrm>
            <a:off x="-66194" y="2353733"/>
            <a:ext cx="12275127" cy="940130"/>
          </a:xfrm>
          <a:prstGeom prst="rect">
            <a:avLst/>
          </a:prstGeom>
          <a:solidFill>
            <a:schemeClr val="bg1">
              <a:alpha val="66902"/>
            </a:schemeClr>
          </a:solidFill>
          <a:ln>
            <a:noFill/>
          </a:ln>
        </p:spPr>
        <p:txBody>
          <a:bodyPr spcFirstLastPara="1" wrap="square" lIns="0" tIns="45720" rIns="0" bIns="45700" anchor="ctr" anchorCtr="0">
            <a:noAutofit/>
          </a:bodyPr>
          <a:lstStyle/>
          <a:p>
            <a:pPr lvl="0" indent="0" algn="ctr">
              <a:spcBef>
                <a:spcPts val="0"/>
              </a:spcBef>
              <a:spcAft>
                <a:spcPts val="0"/>
              </a:spcAft>
              <a:buClr>
                <a:srgbClr val="0251A1"/>
              </a:buClr>
              <a:buSzPts val="3700"/>
              <a:buFont typeface="Calibri"/>
              <a:buNone/>
            </a:pPr>
            <a:r>
              <a:rPr lang="en-US" sz="6000" b="1" dirty="0">
                <a:latin typeface="+mn-lt"/>
              </a:rPr>
              <a:t>Three Ways to Regulate</a:t>
            </a:r>
            <a:endParaRPr sz="6000" b="1" dirty="0">
              <a:latin typeface="+mn-lt"/>
            </a:endParaRPr>
          </a:p>
        </p:txBody>
      </p:sp>
      <p:sp>
        <p:nvSpPr>
          <p:cNvPr id="321" name="Google Shape;321;p19"/>
          <p:cNvSpPr/>
          <p:nvPr/>
        </p:nvSpPr>
        <p:spPr>
          <a:xfrm>
            <a:off x="695093" y="3814002"/>
            <a:ext cx="2286001" cy="646290"/>
          </a:xfrm>
          <a:prstGeom prst="rect">
            <a:avLst/>
          </a:prstGeom>
          <a:solidFill>
            <a:schemeClr val="lt1">
              <a:alpha val="78237"/>
            </a:schemeClr>
          </a:solidFill>
          <a:ln w="19050">
            <a:headEnd type="none" w="sm" len="sm"/>
            <a:tailEnd type="none" w="sm" len="sm"/>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dk1"/>
                </a:solidFill>
                <a:ea typeface="Calibri"/>
                <a:cs typeface="Calibri"/>
                <a:sym typeface="Calibri"/>
              </a:rPr>
              <a:t>Top down</a:t>
            </a:r>
            <a:endParaRPr sz="1400" dirty="0">
              <a:solidFill>
                <a:schemeClr val="dk1"/>
              </a:solidFill>
              <a:ea typeface="Calibri"/>
              <a:cs typeface="Calibri"/>
              <a:sym typeface="Calibri"/>
            </a:endParaRPr>
          </a:p>
        </p:txBody>
      </p:sp>
      <p:sp>
        <p:nvSpPr>
          <p:cNvPr id="322" name="Google Shape;322;p19"/>
          <p:cNvSpPr/>
          <p:nvPr/>
        </p:nvSpPr>
        <p:spPr>
          <a:xfrm>
            <a:off x="4758790" y="3814002"/>
            <a:ext cx="2781390" cy="646290"/>
          </a:xfrm>
          <a:prstGeom prst="rect">
            <a:avLst/>
          </a:prstGeom>
          <a:solidFill>
            <a:schemeClr val="lt1">
              <a:alpha val="78237"/>
            </a:schemeClr>
          </a:solidFill>
          <a:ln w="19050">
            <a:headEnd type="none" w="sm" len="sm"/>
            <a:tailEnd type="none" w="sm" len="sm"/>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Autofit/>
          </a:bodyPr>
          <a:lstStyle/>
          <a:p>
            <a:pPr algn="ctr"/>
            <a:r>
              <a:rPr lang="en-US" sz="3600" b="1" dirty="0">
                <a:solidFill>
                  <a:schemeClr val="dk1"/>
                </a:solidFill>
                <a:cs typeface="Calibri"/>
                <a:sym typeface="Calibri"/>
              </a:rPr>
              <a:t>Bottom up</a:t>
            </a:r>
            <a:endParaRPr sz="3600" b="1" dirty="0">
              <a:solidFill>
                <a:schemeClr val="dk1"/>
              </a:solidFill>
              <a:cs typeface="Calibri"/>
              <a:sym typeface="Calibri"/>
            </a:endParaRPr>
          </a:p>
        </p:txBody>
      </p:sp>
      <p:sp>
        <p:nvSpPr>
          <p:cNvPr id="323" name="Google Shape;323;p19"/>
          <p:cNvSpPr/>
          <p:nvPr/>
        </p:nvSpPr>
        <p:spPr>
          <a:xfrm>
            <a:off x="9089391" y="3814002"/>
            <a:ext cx="2407516" cy="1000254"/>
          </a:xfrm>
          <a:prstGeom prst="rect">
            <a:avLst/>
          </a:prstGeom>
          <a:solidFill>
            <a:schemeClr val="lt1">
              <a:alpha val="78237"/>
            </a:schemeClr>
          </a:solidFill>
          <a:ln w="19050">
            <a:headEnd type="none" w="sm" len="sm"/>
            <a:tailEnd type="none" w="sm" len="sm"/>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spcFirstLastPara="1" wrap="square" lIns="91425" tIns="182880" rIns="91425" bIns="45700" anchor="t" anchorCtr="0">
            <a:noAutofit/>
          </a:bodyPr>
          <a:lstStyle/>
          <a:p>
            <a:pPr algn="ctr">
              <a:lnSpc>
                <a:spcPts val="3000"/>
              </a:lnSpc>
            </a:pPr>
            <a:r>
              <a:rPr lang="en-US" sz="3600" b="1" dirty="0">
                <a:solidFill>
                  <a:schemeClr val="dk1"/>
                </a:solidFill>
                <a:cs typeface="Calibri"/>
                <a:sym typeface="Calibri"/>
              </a:rPr>
              <a:t>With other people</a:t>
            </a:r>
            <a:endParaRPr sz="3600" b="1" dirty="0">
              <a:solidFill>
                <a:schemeClr val="dk1"/>
              </a:solidFill>
              <a:cs typeface="Calibri"/>
              <a:sym typeface="Calibri"/>
            </a:endParaRPr>
          </a:p>
        </p:txBody>
      </p:sp>
      <p:sp>
        <p:nvSpPr>
          <p:cNvPr id="328" name="Google Shape;328;p19"/>
          <p:cNvSpPr txBox="1"/>
          <p:nvPr/>
        </p:nvSpPr>
        <p:spPr>
          <a:xfrm>
            <a:off x="3051313" y="3244334"/>
            <a:ext cx="61026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ea typeface="Calibri"/>
                <a:cs typeface="Calibri"/>
                <a:sym typeface="Calibri"/>
              </a:rPr>
              <a:t> </a:t>
            </a:r>
            <a:endParaRPr sz="1800">
              <a:solidFill>
                <a:schemeClr val="dk1"/>
              </a:solidFill>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4" name="Picture 3">
            <a:extLst>
              <a:ext uri="{FF2B5EF4-FFF2-40B4-BE49-F238E27FC236}">
                <a16:creationId xmlns:a16="http://schemas.microsoft.com/office/drawing/2014/main" id="{54F2D7F7-1A25-D1DC-15A7-CEA17119A9C2}"/>
              </a:ext>
            </a:extLst>
          </p:cNvPr>
          <p:cNvPicPr>
            <a:picLocks noChangeAspect="1"/>
          </p:cNvPicPr>
          <p:nvPr/>
        </p:nvPicPr>
        <p:blipFill rotWithShape="1">
          <a:blip r:embed="rId3">
            <a:alphaModFix amt="50000"/>
          </a:blip>
          <a:srcRect l="37586" r="4964"/>
          <a:stretch/>
        </p:blipFill>
        <p:spPr>
          <a:xfrm>
            <a:off x="6282047" y="0"/>
            <a:ext cx="5909953" cy="6858000"/>
          </a:xfrm>
          <a:prstGeom prst="rect">
            <a:avLst/>
          </a:prstGeom>
        </p:spPr>
      </p:pic>
      <p:pic>
        <p:nvPicPr>
          <p:cNvPr id="3" name="Picture 2">
            <a:extLst>
              <a:ext uri="{FF2B5EF4-FFF2-40B4-BE49-F238E27FC236}">
                <a16:creationId xmlns:a16="http://schemas.microsoft.com/office/drawing/2014/main" id="{950664BF-AF68-7CD3-1378-4FCC515FC8D8}"/>
              </a:ext>
            </a:extLst>
          </p:cNvPr>
          <p:cNvPicPr>
            <a:picLocks noChangeAspect="1"/>
          </p:cNvPicPr>
          <p:nvPr/>
        </p:nvPicPr>
        <p:blipFill rotWithShape="1">
          <a:blip r:embed="rId4">
            <a:alphaModFix amt="50000"/>
          </a:blip>
          <a:srcRect l="42607" r="-1158" b="5900"/>
          <a:stretch/>
        </p:blipFill>
        <p:spPr>
          <a:xfrm>
            <a:off x="0" y="0"/>
            <a:ext cx="6400800" cy="6858000"/>
          </a:xfrm>
          <a:prstGeom prst="rect">
            <a:avLst/>
          </a:prstGeom>
        </p:spPr>
      </p:pic>
      <p:sp>
        <p:nvSpPr>
          <p:cNvPr id="333" name="Google Shape;333;p20"/>
          <p:cNvSpPr txBox="1">
            <a:spLocks noGrp="1"/>
          </p:cNvSpPr>
          <p:nvPr>
            <p:ph sz="half" idx="1"/>
          </p:nvPr>
        </p:nvSpPr>
        <p:spPr>
          <a:xfrm>
            <a:off x="838200" y="1825625"/>
            <a:ext cx="4884964" cy="4351338"/>
          </a:xfrm>
          <a:prstGeom prst="rect">
            <a:avLst/>
          </a:prstGeom>
          <a:noFill/>
          <a:ln>
            <a:noFill/>
          </a:ln>
        </p:spPr>
        <p:txBody>
          <a:bodyPr spcFirstLastPara="1" wrap="square" lIns="121900" tIns="60925" rIns="121900" bIns="60925" anchor="t" anchorCtr="0">
            <a:noAutofit/>
          </a:bodyPr>
          <a:lstStyle/>
          <a:p>
            <a:pPr marL="0" indent="0">
              <a:lnSpc>
                <a:spcPct val="100000"/>
              </a:lnSpc>
              <a:spcBef>
                <a:spcPts val="520"/>
              </a:spcBef>
              <a:buSzPts val="2600"/>
              <a:buFont typeface="Arial" panose="020B0604020202020204" pitchFamily="34" charset="0"/>
              <a:buNone/>
            </a:pPr>
            <a:r>
              <a:rPr lang="en-US" sz="3200" b="1" dirty="0">
                <a:solidFill>
                  <a:schemeClr val="accent1"/>
                </a:solidFill>
              </a:rPr>
              <a:t>Top-Down</a:t>
            </a:r>
            <a:endParaRPr sz="3200" b="1" dirty="0">
              <a:solidFill>
                <a:schemeClr val="accent1"/>
              </a:solidFill>
            </a:endParaRPr>
          </a:p>
          <a:p>
            <a:pPr marL="608965" indent="-473710">
              <a:lnSpc>
                <a:spcPct val="100000"/>
              </a:lnSpc>
              <a:spcBef>
                <a:spcPts val="520"/>
              </a:spcBef>
              <a:buSzPts val="2000"/>
              <a:buFont typeface="Arial" panose="020B0604020202020204" pitchFamily="34" charset="0"/>
              <a:buChar char="●"/>
            </a:pPr>
            <a:r>
              <a:rPr lang="en-US" sz="2667" dirty="0"/>
              <a:t>To do list</a:t>
            </a:r>
            <a:endParaRPr sz="2667" dirty="0">
              <a:cs typeface="Calibri" panose="020F0502020204030204"/>
            </a:endParaRPr>
          </a:p>
          <a:p>
            <a:pPr marL="608965" indent="-473710">
              <a:lnSpc>
                <a:spcPct val="100000"/>
              </a:lnSpc>
              <a:spcBef>
                <a:spcPts val="0"/>
              </a:spcBef>
              <a:buSzPts val="2000"/>
              <a:buFont typeface="Arial" panose="020B0604020202020204" pitchFamily="34" charset="0"/>
              <a:buChar char="●"/>
            </a:pPr>
            <a:r>
              <a:rPr lang="en-US" sz="2650" dirty="0"/>
              <a:t>Gratitude practice</a:t>
            </a:r>
            <a:endParaRPr sz="2650" dirty="0">
              <a:cs typeface="Calibri" panose="020F0502020204030204"/>
            </a:endParaRPr>
          </a:p>
          <a:p>
            <a:pPr marL="608965" indent="-473710">
              <a:lnSpc>
                <a:spcPct val="100000"/>
              </a:lnSpc>
              <a:spcBef>
                <a:spcPts val="0"/>
              </a:spcBef>
              <a:buSzPts val="2000"/>
              <a:buFont typeface="Arial" panose="020B0604020202020204" pitchFamily="34" charset="0"/>
              <a:buChar char="●"/>
            </a:pPr>
            <a:r>
              <a:rPr lang="en-US" sz="2667" dirty="0"/>
              <a:t>Setting boundaries and       re-prioritizing</a:t>
            </a:r>
            <a:endParaRPr sz="2667" dirty="0">
              <a:cs typeface="Calibri" panose="020F0502020204030204"/>
            </a:endParaRPr>
          </a:p>
          <a:p>
            <a:pPr marL="608965" indent="-473710">
              <a:lnSpc>
                <a:spcPct val="100000"/>
              </a:lnSpc>
              <a:spcBef>
                <a:spcPts val="0"/>
              </a:spcBef>
              <a:buSzPts val="2000"/>
              <a:buFont typeface="Arial" panose="020B0604020202020204" pitchFamily="34" charset="0"/>
              <a:buChar char="●"/>
            </a:pPr>
            <a:r>
              <a:rPr lang="en-US" sz="2650" dirty="0"/>
              <a:t>Self-care assessment</a:t>
            </a:r>
            <a:endParaRPr sz="2650" dirty="0">
              <a:cs typeface="Calibri" panose="020F0502020204030204"/>
            </a:endParaRPr>
          </a:p>
          <a:p>
            <a:pPr marL="608965" indent="-473710">
              <a:lnSpc>
                <a:spcPct val="100000"/>
              </a:lnSpc>
              <a:spcBef>
                <a:spcPts val="0"/>
              </a:spcBef>
              <a:buSzPts val="2000"/>
              <a:buFont typeface="Arial" panose="020B0604020202020204" pitchFamily="34" charset="0"/>
              <a:buChar char="●"/>
            </a:pPr>
            <a:r>
              <a:rPr lang="en-US" sz="2667" dirty="0"/>
              <a:t>Positive mantras </a:t>
            </a:r>
            <a:endParaRPr lang="en-US" sz="2667" dirty="0">
              <a:cs typeface="Calibri" panose="020F0502020204030204"/>
            </a:endParaRPr>
          </a:p>
          <a:p>
            <a:pPr marL="608965" indent="-473710">
              <a:lnSpc>
                <a:spcPct val="100000"/>
              </a:lnSpc>
              <a:spcBef>
                <a:spcPts val="0"/>
              </a:spcBef>
              <a:buSzPts val="2000"/>
              <a:buFont typeface="Arial" panose="020B0604020202020204" pitchFamily="34" charset="0"/>
              <a:buChar char="●"/>
            </a:pPr>
            <a:r>
              <a:rPr lang="en-US" sz="2667" dirty="0"/>
              <a:t>Reconnect with your “Why”</a:t>
            </a:r>
            <a:endParaRPr sz="2667" dirty="0">
              <a:cs typeface="Calibri" panose="020F0502020204030204"/>
            </a:endParaRPr>
          </a:p>
          <a:p>
            <a:pPr marL="608965" lvl="0" indent="0" algn="l" rtl="0">
              <a:lnSpc>
                <a:spcPct val="100000"/>
              </a:lnSpc>
              <a:spcBef>
                <a:spcPts val="520"/>
              </a:spcBef>
              <a:spcAft>
                <a:spcPts val="0"/>
              </a:spcAft>
              <a:buSzPts val="2600"/>
              <a:buNone/>
            </a:pPr>
            <a:endParaRPr sz="1867" dirty="0">
              <a:cs typeface="Calibri" panose="020F0502020204030204"/>
            </a:endParaRPr>
          </a:p>
        </p:txBody>
      </p:sp>
      <p:sp>
        <p:nvSpPr>
          <p:cNvPr id="335" name="Google Shape;335;p20"/>
          <p:cNvSpPr txBox="1">
            <a:spLocks noGrp="1"/>
          </p:cNvSpPr>
          <p:nvPr>
            <p:ph sz="half" idx="2"/>
          </p:nvPr>
        </p:nvSpPr>
        <p:spPr>
          <a:xfrm>
            <a:off x="6575961" y="1813750"/>
            <a:ext cx="5181600" cy="4351338"/>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520"/>
              </a:spcBef>
              <a:spcAft>
                <a:spcPts val="0"/>
              </a:spcAft>
              <a:buSzPts val="2600"/>
              <a:buNone/>
            </a:pPr>
            <a:r>
              <a:rPr lang="en-US" sz="3200" b="1" dirty="0">
                <a:solidFill>
                  <a:schemeClr val="accent1"/>
                </a:solidFill>
              </a:rPr>
              <a:t>Bottom-Up</a:t>
            </a:r>
            <a:endParaRPr sz="3200" b="1" dirty="0">
              <a:solidFill>
                <a:schemeClr val="accent1"/>
              </a:solidFill>
            </a:endParaRPr>
          </a:p>
          <a:p>
            <a:pPr marL="608965" lvl="0" indent="-473710" algn="l" rtl="0">
              <a:lnSpc>
                <a:spcPct val="100000"/>
              </a:lnSpc>
              <a:spcBef>
                <a:spcPts val="520"/>
              </a:spcBef>
              <a:spcAft>
                <a:spcPts val="0"/>
              </a:spcAft>
              <a:buSzPts val="2000"/>
              <a:buChar char="●"/>
            </a:pPr>
            <a:r>
              <a:rPr lang="en-US" sz="2667" dirty="0"/>
              <a:t>Mindful breathing</a:t>
            </a:r>
            <a:endParaRPr sz="2667" dirty="0">
              <a:cs typeface="Calibri" panose="020F0502020204030204"/>
            </a:endParaRPr>
          </a:p>
          <a:p>
            <a:pPr marL="608965" lvl="0" indent="-473710" algn="l" rtl="0">
              <a:lnSpc>
                <a:spcPct val="100000"/>
              </a:lnSpc>
              <a:spcBef>
                <a:spcPts val="0"/>
              </a:spcBef>
              <a:spcAft>
                <a:spcPts val="0"/>
              </a:spcAft>
              <a:buSzPts val="2000"/>
              <a:buChar char="●"/>
            </a:pPr>
            <a:r>
              <a:rPr lang="en-US" sz="2667" dirty="0"/>
              <a:t>Music </a:t>
            </a:r>
            <a:endParaRPr sz="2667" dirty="0">
              <a:cs typeface="Calibri" panose="020F0502020204030204"/>
            </a:endParaRPr>
          </a:p>
          <a:p>
            <a:pPr marL="608965" lvl="0" indent="-473710" algn="l" rtl="0">
              <a:lnSpc>
                <a:spcPct val="100000"/>
              </a:lnSpc>
              <a:spcBef>
                <a:spcPts val="0"/>
              </a:spcBef>
              <a:spcAft>
                <a:spcPts val="0"/>
              </a:spcAft>
              <a:buSzPts val="2000"/>
              <a:buChar char="●"/>
            </a:pPr>
            <a:r>
              <a:rPr lang="en-US" sz="2667" dirty="0"/>
              <a:t>Movement and exercise</a:t>
            </a:r>
            <a:endParaRPr sz="2667" dirty="0">
              <a:cs typeface="Calibri" panose="020F0502020204030204"/>
            </a:endParaRPr>
          </a:p>
          <a:p>
            <a:pPr marL="608965" lvl="0" indent="-473710" algn="l" rtl="0">
              <a:lnSpc>
                <a:spcPct val="100000"/>
              </a:lnSpc>
              <a:spcBef>
                <a:spcPts val="0"/>
              </a:spcBef>
              <a:spcAft>
                <a:spcPts val="0"/>
              </a:spcAft>
              <a:buSzPts val="2000"/>
              <a:buChar char="●"/>
            </a:pPr>
            <a:r>
              <a:rPr lang="en-US" sz="2667" dirty="0"/>
              <a:t>Calm spaces</a:t>
            </a:r>
            <a:endParaRPr sz="2667" dirty="0">
              <a:cs typeface="Calibri" panose="020F0502020204030204"/>
            </a:endParaRPr>
          </a:p>
          <a:p>
            <a:pPr marL="608965" lvl="0" indent="-473710" algn="l" rtl="0">
              <a:lnSpc>
                <a:spcPct val="100000"/>
              </a:lnSpc>
              <a:spcBef>
                <a:spcPts val="0"/>
              </a:spcBef>
              <a:spcAft>
                <a:spcPts val="0"/>
              </a:spcAft>
              <a:buSzPts val="2000"/>
              <a:buChar char="●"/>
            </a:pPr>
            <a:r>
              <a:rPr lang="en-US" sz="2667" dirty="0"/>
              <a:t>Visualize calm/safe space</a:t>
            </a:r>
            <a:endParaRPr sz="2667" dirty="0">
              <a:cs typeface="Calibri" panose="020F0502020204030204"/>
            </a:endParaRPr>
          </a:p>
          <a:p>
            <a:pPr marL="608965" lvl="0" indent="-473710" algn="l" rtl="0">
              <a:lnSpc>
                <a:spcPct val="100000"/>
              </a:lnSpc>
              <a:spcBef>
                <a:spcPts val="0"/>
              </a:spcBef>
              <a:spcAft>
                <a:spcPts val="0"/>
              </a:spcAft>
              <a:buSzPts val="2000"/>
              <a:buChar char="●"/>
            </a:pPr>
            <a:r>
              <a:rPr lang="en-US" sz="2667" dirty="0"/>
              <a:t>Hand on heart and belly</a:t>
            </a:r>
            <a:endParaRPr lang="en-US" sz="2667" dirty="0">
              <a:cs typeface="Calibri" panose="020F0502020204030204"/>
            </a:endParaRPr>
          </a:p>
          <a:p>
            <a:pPr marL="608965" indent="-473710">
              <a:lnSpc>
                <a:spcPct val="100000"/>
              </a:lnSpc>
              <a:spcBef>
                <a:spcPts val="0"/>
              </a:spcBef>
              <a:buSzPts val="2000"/>
              <a:buChar char="●"/>
            </a:pPr>
            <a:r>
              <a:rPr lang="en-US" sz="2650" dirty="0">
                <a:cs typeface="Calibri"/>
              </a:rPr>
              <a:t>Free Head Space or Calm App for employees</a:t>
            </a:r>
          </a:p>
        </p:txBody>
      </p:sp>
      <p:sp>
        <p:nvSpPr>
          <p:cNvPr id="7" name="Google Shape;320;p19">
            <a:extLst>
              <a:ext uri="{FF2B5EF4-FFF2-40B4-BE49-F238E27FC236}">
                <a16:creationId xmlns:a16="http://schemas.microsoft.com/office/drawing/2014/main" id="{3BC775A9-D4F2-6642-AA0F-4BFF8CA13D5F}"/>
              </a:ext>
            </a:extLst>
          </p:cNvPr>
          <p:cNvSpPr txBox="1">
            <a:spLocks/>
          </p:cNvSpPr>
          <p:nvPr/>
        </p:nvSpPr>
        <p:spPr>
          <a:xfrm>
            <a:off x="-32328" y="526691"/>
            <a:ext cx="12275127" cy="1056905"/>
          </a:xfrm>
          <a:prstGeom prst="rect">
            <a:avLst/>
          </a:prstGeom>
          <a:solidFill>
            <a:schemeClr val="bg1">
              <a:alpha val="55718"/>
            </a:schemeClr>
          </a:solidFill>
          <a:ln>
            <a:noFill/>
          </a:ln>
        </p:spPr>
        <p:txBody>
          <a:bodyPr spcFirstLastPara="1" vert="horz" wrap="square" lIns="0" tIns="45720" rIns="0"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251A1"/>
              </a:buClr>
              <a:buSzPts val="3700"/>
              <a:buFont typeface="Calibri"/>
              <a:buNone/>
            </a:pPr>
            <a:r>
              <a:rPr lang="en-US" sz="6000" b="1" dirty="0">
                <a:latin typeface="+mn-lt"/>
              </a:rPr>
              <a:t>Regulation Techniques at 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5">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5">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5">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5">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5">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build="p"/>
      <p:bldP spid="33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 name="Picture 2">
            <a:extLst>
              <a:ext uri="{FF2B5EF4-FFF2-40B4-BE49-F238E27FC236}">
                <a16:creationId xmlns:a16="http://schemas.microsoft.com/office/drawing/2014/main" id="{A055256F-80FD-4B69-1B9B-083A8A1B7B8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533"/>
                    </a14:imgEffect>
                    <a14:imgEffect>
                      <a14:saturation sat="98000"/>
                    </a14:imgEffect>
                  </a14:imgLayer>
                </a14:imgProps>
              </a:ext>
            </a:extLst>
          </a:blip>
          <a:srcRect r="5417" b="15718"/>
          <a:stretch/>
        </p:blipFill>
        <p:spPr>
          <a:xfrm>
            <a:off x="0" y="-384727"/>
            <a:ext cx="12192000" cy="7242727"/>
          </a:xfrm>
          <a:prstGeom prst="rect">
            <a:avLst/>
          </a:prstGeom>
        </p:spPr>
      </p:pic>
      <p:sp>
        <p:nvSpPr>
          <p:cNvPr id="343" name="Google Shape;343;p21"/>
          <p:cNvSpPr txBox="1">
            <a:spLocks noGrp="1"/>
          </p:cNvSpPr>
          <p:nvPr>
            <p:ph idx="4294967295"/>
          </p:nvPr>
        </p:nvSpPr>
        <p:spPr>
          <a:xfrm>
            <a:off x="557905" y="1830894"/>
            <a:ext cx="7858375" cy="4086224"/>
          </a:xfrm>
          <a:prstGeom prst="rect">
            <a:avLst/>
          </a:prstGeom>
          <a:noFill/>
          <a:ln>
            <a:noFill/>
          </a:ln>
        </p:spPr>
        <p:txBody>
          <a:bodyPr spcFirstLastPara="1" wrap="square" lIns="121900" tIns="60925" rIns="121900" bIns="60925" anchor="t" anchorCtr="0">
            <a:noAutofit/>
          </a:bodyPr>
          <a:lstStyle/>
          <a:p>
            <a:pPr marL="295275" indent="-284163">
              <a:lnSpc>
                <a:spcPct val="100000"/>
              </a:lnSpc>
              <a:spcBef>
                <a:spcPts val="0"/>
              </a:spcBef>
              <a:buSzPts val="2300"/>
            </a:pPr>
            <a:r>
              <a:rPr lang="en-US" sz="3000" dirty="0">
                <a:solidFill>
                  <a:schemeClr val="bg1"/>
                </a:solidFil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Mentor and </a:t>
            </a:r>
            <a:r>
              <a:rPr lang="en-US" sz="3000" dirty="0">
                <a:solidFill>
                  <a:schemeClr val="bg1"/>
                </a:solidFil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buddy</a:t>
            </a:r>
            <a:r>
              <a:rPr lang="en-US" sz="3000" dirty="0">
                <a:solidFill>
                  <a:schemeClr val="bg1"/>
                </a:solidFil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systems</a:t>
            </a:r>
            <a:endParaRPr lang="en-US" sz="3000" dirty="0">
              <a:solidFill>
                <a:schemeClr val="bg1"/>
              </a:solidFill>
              <a:ea typeface="Arial"/>
              <a:cs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endParaRPr>
          </a:p>
          <a:p>
            <a:pPr marL="295275" indent="-284163">
              <a:lnSpc>
                <a:spcPct val="100000"/>
              </a:lnSpc>
              <a:spcBef>
                <a:spcPts val="0"/>
              </a:spcBef>
              <a:buSzPts val="2300"/>
            </a:pPr>
            <a:r>
              <a:rPr lang="en-US" sz="3000" dirty="0">
                <a:solidFill>
                  <a:schemeClr val="bg1"/>
                </a:solidFill>
                <a:ea typeface="Arial"/>
                <a:cs typeface="Arial"/>
                <a:sym typeface="Arial"/>
              </a:rPr>
              <a:t>Debrief challenging events</a:t>
            </a:r>
          </a:p>
          <a:p>
            <a:pPr marL="295275" indent="-284163">
              <a:lnSpc>
                <a:spcPct val="100000"/>
              </a:lnSpc>
              <a:spcBef>
                <a:spcPts val="0"/>
              </a:spcBef>
              <a:buSzPts val="2300"/>
            </a:pPr>
            <a:r>
              <a:rPr lang="en-US" sz="3000" dirty="0">
                <a:solidFill>
                  <a:schemeClr val="bg1"/>
                </a:solidFill>
                <a:ea typeface="Arial"/>
                <a:cs typeface="Arial"/>
                <a:sym typeface="Arial"/>
              </a:rPr>
              <a:t>Opportunities to connect during meetings</a:t>
            </a:r>
          </a:p>
          <a:p>
            <a:pPr marL="628650" lvl="1" indent="-296863">
              <a:lnSpc>
                <a:spcPct val="100000"/>
              </a:lnSpc>
              <a:spcBef>
                <a:spcPts val="0"/>
              </a:spcBef>
              <a:buSzPts val="2300"/>
            </a:pPr>
            <a:r>
              <a:rPr lang="en-US" sz="3000" dirty="0">
                <a:solidFill>
                  <a:schemeClr val="bg1"/>
                </a:solidFill>
                <a:ea typeface="Arial"/>
                <a:cs typeface="Arial"/>
                <a:sym typeface="Arial"/>
              </a:rPr>
              <a:t>Check-ins</a:t>
            </a:r>
          </a:p>
          <a:p>
            <a:pPr marL="628650" lvl="1" indent="-296863">
              <a:lnSpc>
                <a:spcPct val="100000"/>
              </a:lnSpc>
              <a:spcBef>
                <a:spcPts val="0"/>
              </a:spcBef>
              <a:buSzPts val="2300"/>
            </a:pPr>
            <a:r>
              <a:rPr lang="en-US" sz="3000" dirty="0" err="1">
                <a:solidFill>
                  <a:schemeClr val="bg1"/>
                </a:solidFill>
                <a:ea typeface="Arial"/>
                <a:cs typeface="Arial"/>
                <a:sym typeface="Arial"/>
              </a:rPr>
              <a:t>Mentimeters</a:t>
            </a:r>
            <a:endParaRPr lang="en-US" sz="3000" dirty="0">
              <a:solidFill>
                <a:schemeClr val="bg1"/>
              </a:solidFill>
              <a:ea typeface="Arial"/>
              <a:cs typeface="Arial"/>
              <a:sym typeface="Arial"/>
            </a:endParaRPr>
          </a:p>
          <a:p>
            <a:pPr marL="628650" lvl="1" indent="-296863">
              <a:lnSpc>
                <a:spcPct val="100000"/>
              </a:lnSpc>
              <a:spcBef>
                <a:spcPts val="0"/>
              </a:spcBef>
              <a:buSzPts val="2300"/>
            </a:pPr>
            <a:r>
              <a:rPr lang="en-US" sz="3000" dirty="0">
                <a:solidFill>
                  <a:schemeClr val="bg1"/>
                </a:solidFill>
                <a:ea typeface="Arial"/>
                <a:cs typeface="Arial"/>
                <a:sym typeface="Arial"/>
              </a:rPr>
              <a:t>Icebreakers</a:t>
            </a:r>
          </a:p>
          <a:p>
            <a:pPr marL="628650" lvl="1" indent="-296863">
              <a:lnSpc>
                <a:spcPct val="100000"/>
              </a:lnSpc>
              <a:spcBef>
                <a:spcPts val="0"/>
              </a:spcBef>
              <a:buSzPts val="2300"/>
            </a:pPr>
            <a:r>
              <a:rPr lang="en-US" sz="3000" dirty="0">
                <a:solidFill>
                  <a:schemeClr val="bg1"/>
                </a:solidFill>
                <a:ea typeface="Arial"/>
                <a:cs typeface="Arial"/>
                <a:sym typeface="Arial"/>
              </a:rPr>
              <a:t>Shout outs</a:t>
            </a:r>
          </a:p>
          <a:p>
            <a:pPr marL="295275" indent="-284163">
              <a:lnSpc>
                <a:spcPct val="100000"/>
              </a:lnSpc>
              <a:spcBef>
                <a:spcPts val="0"/>
              </a:spcBef>
              <a:buSzPts val="2300"/>
            </a:pPr>
            <a:r>
              <a:rPr lang="en-US" sz="3000" dirty="0">
                <a:solidFill>
                  <a:schemeClr val="bg1"/>
                </a:solidFil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Acknowledging loss &amp; celebrating wins</a:t>
            </a:r>
          </a:p>
          <a:p>
            <a:pPr marL="295275" indent="-284163">
              <a:lnSpc>
                <a:spcPct val="100000"/>
              </a:lnSpc>
              <a:spcBef>
                <a:spcPts val="0"/>
              </a:spcBef>
              <a:buSzPts val="2300"/>
            </a:pPr>
            <a:r>
              <a:rPr lang="en-US" sz="3000" dirty="0">
                <a:solidFill>
                  <a:schemeClr val="bg1"/>
                </a:solidFil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Monthly or quarterly lunches</a:t>
            </a:r>
            <a:endParaRPr lang="en-US" sz="3000" dirty="0">
              <a:solidFill>
                <a:schemeClr val="bg1"/>
              </a:solidFill>
              <a:ea typeface="Arial"/>
              <a:cs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L="608965" indent="0">
              <a:lnSpc>
                <a:spcPct val="100000"/>
              </a:lnSpc>
              <a:spcBef>
                <a:spcPts val="520"/>
              </a:spcBef>
              <a:buSzPts val="2600"/>
              <a:buNone/>
            </a:pPr>
            <a:endParaRPr lang="en-US" sz="3600" dirty="0">
              <a:highlight>
                <a:prstClr val="white"/>
              </a:highlight>
              <a:ea typeface="Roboto"/>
              <a:cs typeface="Roboto"/>
            </a:endParaRPr>
          </a:p>
        </p:txBody>
      </p:sp>
      <p:sp>
        <p:nvSpPr>
          <p:cNvPr id="8" name="TextBox 7">
            <a:extLst>
              <a:ext uri="{FF2B5EF4-FFF2-40B4-BE49-F238E27FC236}">
                <a16:creationId xmlns:a16="http://schemas.microsoft.com/office/drawing/2014/main" id="{8A4FF145-9F8A-CAD2-61B1-53DE6AF06385}"/>
              </a:ext>
            </a:extLst>
          </p:cNvPr>
          <p:cNvSpPr txBox="1"/>
          <p:nvPr/>
        </p:nvSpPr>
        <p:spPr>
          <a:xfrm>
            <a:off x="7077550" y="2147777"/>
            <a:ext cx="4461540" cy="2741776"/>
          </a:xfrm>
          <a:prstGeom prst="rect">
            <a:avLst/>
          </a:prstGeom>
          <a:noFill/>
        </p:spPr>
        <p:txBody>
          <a:bodyPr wrap="square">
            <a:spAutoFit/>
          </a:bodyPr>
          <a:lstStyle/>
          <a:p>
            <a:pPr marL="0" lvl="0" indent="0" algn="r" rtl="0">
              <a:lnSpc>
                <a:spcPct val="100000"/>
              </a:lnSpc>
              <a:spcBef>
                <a:spcPts val="520"/>
              </a:spcBef>
              <a:spcAft>
                <a:spcPts val="0"/>
              </a:spcAft>
              <a:buSzPts val="2600"/>
              <a:buNone/>
            </a:pPr>
            <a:r>
              <a:rPr lang="en-US" sz="2400" i="1" dirty="0">
                <a:solidFill>
                  <a:schemeClr val="bg1"/>
                </a:solidFill>
                <a:ea typeface="Roboto"/>
                <a:cs typeface="Roboto"/>
                <a:sym typeface="Roboto"/>
              </a:rPr>
              <a:t>We are hardwired to </a:t>
            </a:r>
            <a:br>
              <a:rPr lang="en-US" sz="2400" i="1" dirty="0">
                <a:solidFill>
                  <a:schemeClr val="bg1"/>
                </a:solidFill>
                <a:ea typeface="Roboto"/>
                <a:cs typeface="Roboto"/>
                <a:sym typeface="Roboto"/>
              </a:rPr>
            </a:br>
            <a:r>
              <a:rPr lang="en-US" sz="2400" i="1" dirty="0">
                <a:solidFill>
                  <a:schemeClr val="bg1"/>
                </a:solidFill>
                <a:ea typeface="Roboto"/>
                <a:cs typeface="Roboto"/>
                <a:sym typeface="Roboto"/>
              </a:rPr>
              <a:t>connect with others, </a:t>
            </a:r>
            <a:br>
              <a:rPr lang="en-US" sz="2400" i="1" dirty="0">
                <a:solidFill>
                  <a:schemeClr val="bg1"/>
                </a:solidFill>
                <a:ea typeface="Roboto"/>
                <a:cs typeface="Roboto"/>
                <a:sym typeface="Roboto"/>
              </a:rPr>
            </a:br>
            <a:r>
              <a:rPr lang="en-US" sz="2400" i="1" dirty="0">
                <a:solidFill>
                  <a:schemeClr val="bg1"/>
                </a:solidFill>
                <a:ea typeface="Roboto"/>
                <a:cs typeface="Roboto"/>
                <a:sym typeface="Roboto"/>
              </a:rPr>
              <a:t>it's what gives purpose </a:t>
            </a:r>
            <a:br>
              <a:rPr lang="en-US" sz="2400" i="1" dirty="0">
                <a:solidFill>
                  <a:schemeClr val="bg1"/>
                </a:solidFill>
                <a:ea typeface="Roboto"/>
                <a:cs typeface="Roboto"/>
                <a:sym typeface="Roboto"/>
              </a:rPr>
            </a:br>
            <a:r>
              <a:rPr lang="en-US" sz="2400" i="1" dirty="0">
                <a:solidFill>
                  <a:schemeClr val="bg1"/>
                </a:solidFill>
                <a:ea typeface="Roboto"/>
                <a:cs typeface="Roboto"/>
                <a:sym typeface="Roboto"/>
              </a:rPr>
              <a:t>and meaning to our lives, </a:t>
            </a:r>
            <a:br>
              <a:rPr lang="en-US" sz="2400" i="1" dirty="0">
                <a:solidFill>
                  <a:schemeClr val="bg1"/>
                </a:solidFill>
                <a:ea typeface="Roboto"/>
                <a:cs typeface="Roboto"/>
                <a:sym typeface="Roboto"/>
              </a:rPr>
            </a:br>
            <a:r>
              <a:rPr lang="en-US" sz="2400" i="1" dirty="0">
                <a:solidFill>
                  <a:schemeClr val="bg1"/>
                </a:solidFill>
                <a:ea typeface="Roboto"/>
                <a:cs typeface="Roboto"/>
                <a:sym typeface="Roboto"/>
              </a:rPr>
              <a:t>and without it </a:t>
            </a:r>
            <a:br>
              <a:rPr lang="en-US" sz="2400" i="1" dirty="0">
                <a:solidFill>
                  <a:schemeClr val="bg1"/>
                </a:solidFill>
                <a:ea typeface="Roboto"/>
                <a:cs typeface="Roboto"/>
                <a:sym typeface="Roboto"/>
              </a:rPr>
            </a:br>
            <a:r>
              <a:rPr lang="en-US" sz="2400" i="1" dirty="0">
                <a:solidFill>
                  <a:schemeClr val="bg1"/>
                </a:solidFill>
                <a:ea typeface="Roboto"/>
                <a:cs typeface="Roboto"/>
                <a:sym typeface="Roboto"/>
              </a:rPr>
              <a:t>there is suffering.</a:t>
            </a:r>
          </a:p>
          <a:p>
            <a:pPr marL="0" lvl="0" indent="0" algn="r" rtl="0">
              <a:lnSpc>
                <a:spcPct val="100000"/>
              </a:lnSpc>
              <a:spcBef>
                <a:spcPts val="520"/>
              </a:spcBef>
              <a:spcAft>
                <a:spcPts val="0"/>
              </a:spcAft>
              <a:buSzPts val="2600"/>
              <a:buNone/>
            </a:pPr>
            <a:r>
              <a:rPr lang="en-US" sz="2400" i="1" dirty="0">
                <a:solidFill>
                  <a:schemeClr val="bg1"/>
                </a:solidFill>
                <a:ea typeface="Roboto"/>
                <a:cs typeface="Roboto"/>
                <a:sym typeface="Roboto"/>
              </a:rPr>
              <a:t>- </a:t>
            </a:r>
            <a:r>
              <a:rPr lang="en-US" sz="2000" i="1" dirty="0" err="1">
                <a:solidFill>
                  <a:schemeClr val="bg1"/>
                </a:solidFill>
                <a:ea typeface="Roboto"/>
                <a:cs typeface="Roboto"/>
                <a:sym typeface="Roboto"/>
              </a:rPr>
              <a:t>Brene</a:t>
            </a:r>
            <a:r>
              <a:rPr lang="en-US" sz="2000" i="1" dirty="0">
                <a:solidFill>
                  <a:schemeClr val="bg1"/>
                </a:solidFill>
                <a:ea typeface="Roboto"/>
                <a:cs typeface="Roboto"/>
                <a:sym typeface="Roboto"/>
              </a:rPr>
              <a:t> Brown</a:t>
            </a:r>
          </a:p>
        </p:txBody>
      </p:sp>
      <p:sp>
        <p:nvSpPr>
          <p:cNvPr id="6" name="Google Shape;320;p19">
            <a:extLst>
              <a:ext uri="{FF2B5EF4-FFF2-40B4-BE49-F238E27FC236}">
                <a16:creationId xmlns:a16="http://schemas.microsoft.com/office/drawing/2014/main" id="{511D0145-4E46-9945-93CB-6694D3567A75}"/>
              </a:ext>
            </a:extLst>
          </p:cNvPr>
          <p:cNvSpPr txBox="1">
            <a:spLocks/>
          </p:cNvSpPr>
          <p:nvPr/>
        </p:nvSpPr>
        <p:spPr>
          <a:xfrm>
            <a:off x="-32328" y="357358"/>
            <a:ext cx="12224328" cy="1056905"/>
          </a:xfrm>
          <a:prstGeom prst="rect">
            <a:avLst/>
          </a:prstGeom>
          <a:solidFill>
            <a:schemeClr val="bg1">
              <a:alpha val="56160"/>
            </a:schemeClr>
          </a:solidFill>
          <a:ln>
            <a:noFill/>
          </a:ln>
        </p:spPr>
        <p:txBody>
          <a:bodyPr spcFirstLastPara="1" vert="horz" wrap="square" lIns="0" tIns="45720" rIns="0"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251A1"/>
              </a:buClr>
              <a:buSzPts val="3700"/>
              <a:buFont typeface="Calibri"/>
              <a:buNone/>
            </a:pPr>
            <a:r>
              <a:rPr lang="en-US" sz="6000" b="1" dirty="0">
                <a:latin typeface="+mn-lt"/>
              </a:rPr>
              <a:t>Co-Regulation Will Save 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4" name="Picture 3" descr="Hand holding piece of white puzzle on blue background">
            <a:extLst>
              <a:ext uri="{FF2B5EF4-FFF2-40B4-BE49-F238E27FC236}">
                <a16:creationId xmlns:a16="http://schemas.microsoft.com/office/drawing/2014/main" id="{96A1C896-F5FB-893C-335B-500B481AB2B2}"/>
              </a:ext>
            </a:extLst>
          </p:cNvPr>
          <p:cNvPicPr>
            <a:picLocks noChangeAspect="1"/>
          </p:cNvPicPr>
          <p:nvPr/>
        </p:nvPicPr>
        <p:blipFill rotWithShape="1">
          <a:blip r:embed="rId3"/>
          <a:srcRect t="1010" b="7188"/>
          <a:stretch/>
        </p:blipFill>
        <p:spPr>
          <a:xfrm>
            <a:off x="6897788" y="1462228"/>
            <a:ext cx="5294212" cy="3240400"/>
          </a:xfrm>
          <a:prstGeom prst="rect">
            <a:avLst/>
          </a:prstGeom>
        </p:spPr>
      </p:pic>
      <p:sp>
        <p:nvSpPr>
          <p:cNvPr id="385" name="Google Shape;385;g14924129159_0_140"/>
          <p:cNvSpPr txBox="1">
            <a:spLocks noGrp="1"/>
          </p:cNvSpPr>
          <p:nvPr>
            <p:ph type="title"/>
          </p:nvPr>
        </p:nvSpPr>
        <p:spPr>
          <a:xfrm>
            <a:off x="655437" y="697143"/>
            <a:ext cx="9859848" cy="658761"/>
          </a:xfrm>
          <a:prstGeom prst="rect">
            <a:avLst/>
          </a:prstGeom>
        </p:spPr>
        <p:txBody>
          <a:bodyPr spcFirstLastPara="1" vert="horz" wrap="square" lIns="91440" tIns="45720" rIns="91440" bIns="45720" rtlCol="0" anchor="ctr" anchorCtr="0">
            <a:noAutofit/>
          </a:bodyPr>
          <a:lstStyle/>
          <a:p>
            <a:pPr marL="0" lvl="0" indent="0">
              <a:spcAft>
                <a:spcPts val="0"/>
              </a:spcAft>
              <a:buClr>
                <a:srgbClr val="0C0C0C"/>
              </a:buClr>
              <a:buSzPct val="111111"/>
            </a:pPr>
            <a:r>
              <a:rPr lang="en-US" sz="4500" b="1" dirty="0">
                <a:solidFill>
                  <a:srgbClr val="003B70"/>
                </a:solidFill>
                <a:latin typeface="+mn-lt"/>
                <a:sym typeface="Open Sans"/>
              </a:rPr>
              <a:t>Systemic Approaches to Regulation</a:t>
            </a:r>
            <a:br>
              <a:rPr lang="en-US" sz="4000" b="1" dirty="0">
                <a:effectLst>
                  <a:outerShdw blurRad="38100" dist="38100" dir="2700000" algn="tl">
                    <a:srgbClr val="000000">
                      <a:alpha val="43137"/>
                    </a:srgbClr>
                  </a:outerShdw>
                </a:effectLst>
                <a:latin typeface="+mn-lt"/>
                <a:sym typeface="Open Sans"/>
              </a:rPr>
            </a:br>
            <a:endParaRPr lang="en-US" sz="4000" b="1" dirty="0">
              <a:effectLst>
                <a:outerShdw blurRad="38100" dist="38100" dir="2700000" algn="tl">
                  <a:srgbClr val="000000">
                    <a:alpha val="43137"/>
                  </a:srgbClr>
                </a:outerShdw>
              </a:effectLst>
              <a:latin typeface="+mn-lt"/>
              <a:sym typeface="Open Sans"/>
            </a:endParaRPr>
          </a:p>
        </p:txBody>
      </p:sp>
      <p:sp>
        <p:nvSpPr>
          <p:cNvPr id="382" name="Google Shape;382;g14924129159_0_140"/>
          <p:cNvSpPr txBox="1"/>
          <p:nvPr/>
        </p:nvSpPr>
        <p:spPr>
          <a:xfrm>
            <a:off x="743667" y="1306285"/>
            <a:ext cx="6025268" cy="5239954"/>
          </a:xfrm>
          <a:prstGeom prst="rect">
            <a:avLst/>
          </a:prstGeom>
        </p:spPr>
        <p:txBody>
          <a:bodyPr spcFirstLastPara="1" vert="horz" lIns="91440" tIns="45720" rIns="91440" bIns="45720" rtlCol="0" anchor="t" anchorCtr="0">
            <a:noAutofit/>
          </a:bodyPr>
          <a:lstStyle/>
          <a:p>
            <a:pPr marR="0" lvl="0">
              <a:spcAft>
                <a:spcPts val="0"/>
              </a:spcAft>
              <a:buClr>
                <a:srgbClr val="000000"/>
              </a:buClr>
              <a:buSzPts val="2200"/>
              <a:buFont typeface="Arial" panose="020B0604020202020204" pitchFamily="34" charset="0"/>
            </a:pPr>
            <a:r>
              <a:rPr lang="en-US" sz="2600" b="1" dirty="0">
                <a:solidFill>
                  <a:schemeClr val="accent1"/>
                </a:solidFill>
              </a:rPr>
              <a:t>Increase Psychological Safety:</a:t>
            </a:r>
          </a:p>
          <a:p>
            <a:pPr marL="236538" marR="0" lvl="0" indent="-236538">
              <a:spcAft>
                <a:spcPts val="0"/>
              </a:spcAft>
              <a:buClr>
                <a:srgbClr val="000000"/>
              </a:buClr>
              <a:buSzPts val="2200"/>
              <a:buFont typeface="Arial" panose="020B0604020202020204" pitchFamily="34" charset="0"/>
              <a:buChar char="•"/>
            </a:pPr>
            <a:r>
              <a:rPr lang="en-US" sz="2200" b="1" dirty="0"/>
              <a:t>Recognize </a:t>
            </a:r>
            <a:r>
              <a:rPr lang="en-US" sz="2200" dirty="0">
                <a:solidFill>
                  <a:schemeClr val="accent3">
                    <a:lumMod val="75000"/>
                  </a:schemeClr>
                </a:solidFill>
              </a:rPr>
              <a:t>contributions</a:t>
            </a:r>
            <a:r>
              <a:rPr lang="en-US" sz="2200" b="1" dirty="0"/>
              <a:t> </a:t>
            </a:r>
          </a:p>
          <a:p>
            <a:pPr marL="236538" marR="0" lvl="0" indent="-236538">
              <a:spcAft>
                <a:spcPts val="0"/>
              </a:spcAft>
              <a:buClr>
                <a:srgbClr val="000000"/>
              </a:buClr>
              <a:buSzPts val="2200"/>
              <a:buFont typeface="Arial" panose="020B0604020202020204" pitchFamily="34" charset="0"/>
              <a:buChar char="•"/>
            </a:pPr>
            <a:r>
              <a:rPr lang="en-US" sz="2200" b="1" dirty="0"/>
              <a:t>Explain </a:t>
            </a:r>
            <a:r>
              <a:rPr lang="en-US" sz="2200" dirty="0">
                <a:solidFill>
                  <a:schemeClr val="accent3">
                    <a:lumMod val="75000"/>
                  </a:schemeClr>
                </a:solidFill>
              </a:rPr>
              <a:t>the “why” behind decisions </a:t>
            </a:r>
          </a:p>
          <a:p>
            <a:pPr marL="236538" marR="0" lvl="0" indent="-236538">
              <a:spcAft>
                <a:spcPts val="0"/>
              </a:spcAft>
              <a:buClr>
                <a:srgbClr val="000000"/>
              </a:buClr>
              <a:buSzPts val="2200"/>
              <a:buFont typeface="Arial" panose="020B0604020202020204" pitchFamily="34" charset="0"/>
              <a:buChar char="•"/>
            </a:pPr>
            <a:r>
              <a:rPr lang="en-US" sz="2200" b="1" dirty="0"/>
              <a:t>Acknowledge</a:t>
            </a:r>
            <a:r>
              <a:rPr lang="en-US" sz="2200" dirty="0">
                <a:solidFill>
                  <a:schemeClr val="accent3">
                    <a:lumMod val="75000"/>
                  </a:schemeClr>
                </a:solidFill>
              </a:rPr>
              <a:t> what you don’t know</a:t>
            </a:r>
          </a:p>
          <a:p>
            <a:pPr marL="236538" marR="0" lvl="0" indent="-236538">
              <a:spcAft>
                <a:spcPts val="0"/>
              </a:spcAft>
              <a:buClr>
                <a:srgbClr val="000000"/>
              </a:buClr>
              <a:buSzPts val="2200"/>
              <a:buFont typeface="Arial" panose="020B0604020202020204" pitchFamily="34" charset="0"/>
              <a:buChar char="•"/>
            </a:pPr>
            <a:r>
              <a:rPr lang="en-US" sz="2200" b="1" dirty="0"/>
              <a:t>Encourage expression of disagreement</a:t>
            </a:r>
          </a:p>
          <a:p>
            <a:pPr marL="236538" marR="0" lvl="0" indent="-236538">
              <a:spcAft>
                <a:spcPts val="0"/>
              </a:spcAft>
              <a:buClr>
                <a:srgbClr val="000000"/>
              </a:buClr>
              <a:buSzPts val="2200"/>
              <a:buFont typeface="Arial" panose="020B0604020202020204" pitchFamily="34" charset="0"/>
              <a:buChar char="•"/>
            </a:pPr>
            <a:r>
              <a:rPr lang="en-US" sz="2200" b="1" dirty="0"/>
              <a:t>Set clear limits and expectations</a:t>
            </a:r>
          </a:p>
          <a:p>
            <a:pPr>
              <a:spcBef>
                <a:spcPts val="1200"/>
              </a:spcBef>
              <a:buClr>
                <a:srgbClr val="000000"/>
              </a:buClr>
              <a:buSzPts val="2200"/>
              <a:buFont typeface="Arial" panose="020B0604020202020204" pitchFamily="34" charset="0"/>
            </a:pPr>
            <a:r>
              <a:rPr lang="en-US" sz="2600" b="1" dirty="0">
                <a:solidFill>
                  <a:schemeClr val="accent1"/>
                </a:solidFill>
              </a:rPr>
              <a:t>Resist Overstimulation:</a:t>
            </a:r>
          </a:p>
          <a:p>
            <a:pPr marL="236538" indent="-236538">
              <a:buClr>
                <a:srgbClr val="000000"/>
              </a:buClr>
              <a:buSzPts val="2200"/>
              <a:buFont typeface="Arial" panose="020B0604020202020204" pitchFamily="34" charset="0"/>
              <a:buChar char="•"/>
            </a:pPr>
            <a:r>
              <a:rPr lang="en-US" sz="2200" b="1" dirty="0"/>
              <a:t>Utilize</a:t>
            </a:r>
            <a:r>
              <a:rPr lang="en-US" sz="2200" dirty="0">
                <a:solidFill>
                  <a:schemeClr val="accent3">
                    <a:lumMod val="75000"/>
                  </a:schemeClr>
                </a:solidFill>
              </a:rPr>
              <a:t> flexible scheduling</a:t>
            </a:r>
          </a:p>
          <a:p>
            <a:pPr marL="236538" indent="-236538">
              <a:buClr>
                <a:srgbClr val="000000"/>
              </a:buClr>
              <a:buSzPts val="2200"/>
              <a:buFont typeface="Arial" panose="020B0604020202020204" pitchFamily="34" charset="0"/>
              <a:buChar char="•"/>
            </a:pPr>
            <a:r>
              <a:rPr lang="en-US" sz="2200" b="1" dirty="0"/>
              <a:t>Close Friday afternoons </a:t>
            </a:r>
            <a:r>
              <a:rPr lang="en-US" sz="2200" dirty="0">
                <a:solidFill>
                  <a:schemeClr val="accent3">
                    <a:lumMod val="75000"/>
                  </a:schemeClr>
                </a:solidFill>
              </a:rPr>
              <a:t>for non-clinical work</a:t>
            </a:r>
          </a:p>
          <a:p>
            <a:pPr marL="236538" indent="-236538">
              <a:buClr>
                <a:srgbClr val="000000"/>
              </a:buClr>
              <a:buSzPts val="2200"/>
              <a:buFont typeface="Arial" panose="020B0604020202020204" pitchFamily="34" charset="0"/>
              <a:buChar char="•"/>
            </a:pPr>
            <a:r>
              <a:rPr lang="en-US" sz="2200" b="1" dirty="0"/>
              <a:t>Reduce workloads </a:t>
            </a:r>
            <a:r>
              <a:rPr lang="en-US" sz="2200" dirty="0">
                <a:solidFill>
                  <a:schemeClr val="accent3">
                    <a:lumMod val="75000"/>
                  </a:schemeClr>
                </a:solidFill>
              </a:rPr>
              <a:t>of non-essential duties</a:t>
            </a:r>
          </a:p>
          <a:p>
            <a:pPr marL="236538" indent="-236538">
              <a:buClr>
                <a:srgbClr val="000000"/>
              </a:buClr>
              <a:buSzPts val="2200"/>
              <a:buFont typeface="Arial" panose="020B0604020202020204" pitchFamily="34" charset="0"/>
              <a:buChar char="•"/>
            </a:pPr>
            <a:r>
              <a:rPr lang="en-US" sz="2200" b="1" dirty="0"/>
              <a:t>Provide training </a:t>
            </a:r>
            <a:r>
              <a:rPr lang="en-US" sz="2200" dirty="0">
                <a:solidFill>
                  <a:schemeClr val="accent3">
                    <a:lumMod val="75000"/>
                  </a:schemeClr>
                </a:solidFill>
              </a:rPr>
              <a:t>to address workforce (in)efficiencies</a:t>
            </a:r>
          </a:p>
          <a:p>
            <a:pPr marL="236538" indent="-236538">
              <a:buClr>
                <a:srgbClr val="000000"/>
              </a:buClr>
              <a:buSzPts val="2200"/>
              <a:buFont typeface="Arial" panose="020B0604020202020204" pitchFamily="34" charset="0"/>
              <a:buChar char="•"/>
            </a:pPr>
            <a:r>
              <a:rPr lang="en-US" sz="2200" b="1" dirty="0"/>
              <a:t>Partner with </a:t>
            </a:r>
            <a:r>
              <a:rPr lang="en-US" sz="2200" dirty="0">
                <a:solidFill>
                  <a:schemeClr val="accent3">
                    <a:lumMod val="75000"/>
                  </a:schemeClr>
                </a:solidFill>
              </a:rPr>
              <a:t>national, regional, and local resources that support the work</a:t>
            </a:r>
          </a:p>
          <a:p>
            <a:pPr marR="0" lvl="0">
              <a:spcAft>
                <a:spcPts val="0"/>
              </a:spcAft>
              <a:buClr>
                <a:srgbClr val="000000"/>
              </a:buClr>
              <a:buSzPts val="2200"/>
              <a:buFont typeface="Arial" panose="020B0604020202020204" pitchFamily="34" charset="0"/>
            </a:pPr>
            <a:endParaRPr lang="en-US" sz="2600" b="1" dirty="0">
              <a:solidFill>
                <a:schemeClr val="accent1"/>
              </a:solidFill>
            </a:endParaRPr>
          </a:p>
          <a:p>
            <a:pPr marL="571500" marR="0" lvl="0" indent="-571500">
              <a:spcAft>
                <a:spcPts val="0"/>
              </a:spcAft>
              <a:buClr>
                <a:srgbClr val="000000"/>
              </a:buClr>
              <a:buSzPts val="2200"/>
              <a:buFont typeface="Arial" panose="020B0604020202020204" pitchFamily="34" charset="0"/>
              <a:buChar char="•"/>
            </a:pPr>
            <a:endParaRPr lang="en-US" dirty="0">
              <a:solidFill>
                <a:schemeClr val="bg1">
                  <a:lumMod val="50000"/>
                </a:schemeClr>
              </a:solidFill>
            </a:endParaRPr>
          </a:p>
          <a:p>
            <a:pPr marR="0" lvl="0">
              <a:spcAft>
                <a:spcPts val="0"/>
              </a:spcAft>
              <a:buClr>
                <a:srgbClr val="000000"/>
              </a:buClr>
              <a:buSzPts val="2200"/>
            </a:pPr>
            <a:endParaRPr lang="en-US" sz="2400" i="0" u="none" strike="noStrike" cap="none" dirty="0">
              <a:solidFill>
                <a:schemeClr val="bg1">
                  <a:lumMod val="50000"/>
                </a:schemeClr>
              </a:solidFill>
              <a:cs typeface="Calibri"/>
            </a:endParaRPr>
          </a:p>
          <a:p>
            <a:pPr indent="-228600">
              <a:lnSpc>
                <a:spcPct val="90000"/>
              </a:lnSpc>
              <a:spcBef>
                <a:spcPts val="600"/>
              </a:spcBef>
              <a:buClr>
                <a:srgbClr val="000000"/>
              </a:buClr>
              <a:buSzPct val="77565"/>
              <a:buFont typeface="Arial" panose="020B0604020202020204" pitchFamily="34" charset="0"/>
              <a:buChar char="•"/>
            </a:pPr>
            <a:endParaRPr lang="en-US" sz="1600" dirty="0">
              <a:cs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txBox="1">
            <a:spLocks noGrp="1"/>
          </p:cNvSpPr>
          <p:nvPr>
            <p:ph type="title"/>
          </p:nvPr>
        </p:nvSpPr>
        <p:spPr>
          <a:xfrm>
            <a:off x="790698" y="558140"/>
            <a:ext cx="10515600" cy="795648"/>
          </a:xfrm>
          <a:prstGeom prst="rect">
            <a:avLst/>
          </a:prstGeom>
          <a:noFill/>
          <a:ln>
            <a:noFill/>
          </a:ln>
        </p:spPr>
        <p:txBody>
          <a:bodyPr spcFirstLastPara="1" wrap="square" lIns="91425" tIns="45700" rIns="91425" bIns="45700" anchor="ctr" anchorCtr="0">
            <a:noAutofit/>
          </a:bodyPr>
          <a:lstStyle/>
          <a:p>
            <a:r>
              <a:rPr lang="en-US" sz="4500" b="1" dirty="0">
                <a:solidFill>
                  <a:srgbClr val="003B70"/>
                </a:solidFill>
                <a:latin typeface="+mn-lt"/>
              </a:rPr>
              <a:t>Working with communities</a:t>
            </a:r>
            <a:endParaRPr sz="4500" b="1" dirty="0">
              <a:solidFill>
                <a:srgbClr val="003B70"/>
              </a:solidFill>
              <a:latin typeface="+mn-lt"/>
            </a:endParaRPr>
          </a:p>
        </p:txBody>
      </p:sp>
      <p:pic>
        <p:nvPicPr>
          <p:cNvPr id="5" name="Picture Placeholder 4">
            <a:extLst>
              <a:ext uri="{FF2B5EF4-FFF2-40B4-BE49-F238E27FC236}">
                <a16:creationId xmlns:a16="http://schemas.microsoft.com/office/drawing/2014/main" id="{4E152A2A-8C77-2E4D-98A3-A7CE6C044952}"/>
              </a:ext>
            </a:extLst>
          </p:cNvPr>
          <p:cNvPicPr>
            <a:picLocks noGrp="1" noChangeAspect="1"/>
          </p:cNvPicPr>
          <p:nvPr>
            <p:ph type="pic" sz="quarter" idx="13"/>
          </p:nvPr>
        </p:nvPicPr>
        <p:blipFill rotWithShape="1">
          <a:blip r:embed="rId3"/>
          <a:srcRect l="-3356" t="-14537" r="-2109" b="-15825"/>
          <a:stretch/>
        </p:blipFill>
        <p:spPr>
          <a:xfrm>
            <a:off x="8204549" y="4446740"/>
            <a:ext cx="3382026" cy="2016690"/>
          </a:xfrm>
        </p:spPr>
      </p:pic>
      <p:sp>
        <p:nvSpPr>
          <p:cNvPr id="68" name="Google Shape;68;p2"/>
          <p:cNvSpPr txBox="1">
            <a:spLocks noGrp="1"/>
          </p:cNvSpPr>
          <p:nvPr>
            <p:ph idx="4294967295"/>
          </p:nvPr>
        </p:nvSpPr>
        <p:spPr>
          <a:xfrm>
            <a:off x="866898" y="1538865"/>
            <a:ext cx="6685808" cy="4125665"/>
          </a:xfrm>
          <a:prstGeom prst="rect">
            <a:avLst/>
          </a:prstGeom>
          <a:noFill/>
          <a:ln>
            <a:noFill/>
          </a:ln>
        </p:spPr>
        <p:txBody>
          <a:bodyPr spcFirstLastPara="1" wrap="square" lIns="91425" tIns="45700" rIns="91425" bIns="45700" anchor="t" anchorCtr="0">
            <a:normAutofit fontScale="92500" lnSpcReduction="20000"/>
          </a:bodyPr>
          <a:lstStyle/>
          <a:p>
            <a:pPr marL="295275" indent="-284163">
              <a:lnSpc>
                <a:spcPct val="110000"/>
              </a:lnSpc>
              <a:spcBef>
                <a:spcPts val="0"/>
              </a:spcBef>
              <a:buSzPts val="2160"/>
            </a:pPr>
            <a:r>
              <a:rPr lang="en-US" sz="2000" dirty="0"/>
              <a:t>The SAMHSA-funded Opioid Response Network (ORN) assists states, organizations and individuals by providing the resources and technical assistance they need locally to address the opioid crisis and stimulant use.</a:t>
            </a:r>
            <a:endParaRPr sz="2000" dirty="0"/>
          </a:p>
          <a:p>
            <a:pPr marL="295275" indent="-284163">
              <a:lnSpc>
                <a:spcPct val="110000"/>
              </a:lnSpc>
              <a:spcBef>
                <a:spcPts val="0"/>
              </a:spcBef>
              <a:buSzPts val="2160"/>
            </a:pPr>
            <a:r>
              <a:rPr lang="en-US" sz="2000" dirty="0"/>
              <a:t>Technical assistance is available to support the evidence-based prevention, treatment and recovery of opioid use disorders and stimulant use disorders. </a:t>
            </a:r>
          </a:p>
          <a:p>
            <a:pPr marL="295275" indent="-284163">
              <a:lnSpc>
                <a:spcPct val="110000"/>
              </a:lnSpc>
              <a:spcBef>
                <a:spcPts val="0"/>
              </a:spcBef>
              <a:buSzPts val="2070"/>
            </a:pPr>
            <a:r>
              <a:rPr lang="en-US" sz="2000" dirty="0"/>
              <a:t>The ORN provides local, experienced consultants in prevention, treatment and recovery to communities and organizations to help address this opioid crisis and stimulant use. </a:t>
            </a:r>
          </a:p>
          <a:p>
            <a:pPr marL="295275" indent="-284163">
              <a:lnSpc>
                <a:spcPct val="110000"/>
              </a:lnSpc>
              <a:buSzPts val="2070"/>
            </a:pPr>
            <a:r>
              <a:rPr lang="en-US" sz="2000" dirty="0"/>
              <a:t>ORN accepts requests for education and training. </a:t>
            </a:r>
          </a:p>
          <a:p>
            <a:pPr marL="295275" indent="-284163">
              <a:lnSpc>
                <a:spcPct val="110000"/>
              </a:lnSpc>
              <a:buSzPts val="2070"/>
            </a:pPr>
            <a:r>
              <a:rPr lang="en-US" sz="2000" dirty="0"/>
              <a:t>Each state/territory has a designated team, led by a regional Technology Transfer Specialist (TTS), who is an expert in implementing evidence-based practices. </a:t>
            </a:r>
          </a:p>
          <a:p>
            <a:pPr marL="295275" indent="-284163">
              <a:lnSpc>
                <a:spcPct val="110000"/>
              </a:lnSpc>
              <a:spcBef>
                <a:spcPts val="0"/>
              </a:spcBef>
              <a:buSzPts val="2160"/>
            </a:pPr>
            <a:endParaRPr dirty="0"/>
          </a:p>
          <a:p>
            <a:pPr marL="0" indent="0">
              <a:lnSpc>
                <a:spcPct val="110000"/>
              </a:lnSpc>
              <a:buSzPts val="2250"/>
              <a:buNone/>
            </a:pPr>
            <a:endParaRPr sz="2500" dirty="0"/>
          </a:p>
        </p:txBody>
      </p:sp>
      <p:sp>
        <p:nvSpPr>
          <p:cNvPr id="70" name="Google Shape;70;p2"/>
          <p:cNvSpPr txBox="1"/>
          <p:nvPr/>
        </p:nvSpPr>
        <p:spPr>
          <a:xfrm>
            <a:off x="0" y="5831680"/>
            <a:ext cx="8111613" cy="1026320"/>
          </a:xfrm>
          <a:prstGeom prst="rect">
            <a:avLst/>
          </a:prstGeom>
          <a:solidFill>
            <a:srgbClr val="C7D8EB"/>
          </a:solidFill>
          <a:ln>
            <a:noFill/>
          </a:ln>
        </p:spPr>
        <p:txBody>
          <a:bodyPr spcFirstLastPara="1" wrap="square" lIns="182875" tIns="0" rIns="182875" bIns="45700" anchor="ctr" anchorCtr="1">
            <a:noAutofit/>
          </a:bodyPr>
          <a:lstStyle/>
          <a:p>
            <a:pPr>
              <a:buSzPts val="1300"/>
            </a:pPr>
            <a:r>
              <a:rPr lang="en-US" sz="1300">
                <a:solidFill>
                  <a:schemeClr val="dk1"/>
                </a:solidFill>
              </a:rPr>
              <a:t>Funding for this initiative was made possible (in part) by grant no. 1H79TI083343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a:p>
        </p:txBody>
      </p:sp>
      <p:sp>
        <p:nvSpPr>
          <p:cNvPr id="2" name="Google Shape;83;p4">
            <a:extLst>
              <a:ext uri="{FF2B5EF4-FFF2-40B4-BE49-F238E27FC236}">
                <a16:creationId xmlns:a16="http://schemas.microsoft.com/office/drawing/2014/main" id="{61854634-E79C-A0C9-3568-82FABEE84FE6}"/>
              </a:ext>
            </a:extLst>
          </p:cNvPr>
          <p:cNvSpPr txBox="1">
            <a:spLocks/>
          </p:cNvSpPr>
          <p:nvPr/>
        </p:nvSpPr>
        <p:spPr>
          <a:xfrm>
            <a:off x="7680598" y="1678841"/>
            <a:ext cx="4194727" cy="2548776"/>
          </a:xfrm>
          <a:prstGeom prst="rect">
            <a:avLst/>
          </a:prstGeom>
        </p:spPr>
        <p:txBody>
          <a:bodyPr spcFirstLastPara="1" vert="horz" lIns="0" tIns="45720" rIns="0" bIns="45700" rtlCol="0"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0" algn="ctr">
              <a:spcBef>
                <a:spcPts val="0"/>
              </a:spcBef>
              <a:buFont typeface="Arial" panose="020B0604020202020204" pitchFamily="34" charset="0"/>
              <a:buNone/>
            </a:pPr>
            <a:r>
              <a:rPr lang="en-US" b="1" dirty="0"/>
              <a:t>To ask questions or </a:t>
            </a:r>
            <a:br>
              <a:rPr lang="en-US" b="1" dirty="0"/>
            </a:br>
            <a:r>
              <a:rPr lang="en-US" b="1" dirty="0"/>
              <a:t>submit a request for technical assistance: </a:t>
            </a:r>
            <a:endParaRPr lang="en-US" sz="1800" dirty="0"/>
          </a:p>
          <a:p>
            <a:pPr marL="11113" indent="0" algn="ctr">
              <a:spcBef>
                <a:spcPts val="1600"/>
              </a:spcBef>
              <a:buSzPts val="2800"/>
              <a:buFont typeface="Arial" panose="020B0604020202020204" pitchFamily="34" charset="0"/>
              <a:buNone/>
            </a:pPr>
            <a:r>
              <a:rPr lang="en-US" sz="2200" dirty="0">
                <a:hlinkClick r:id="rId4"/>
              </a:rPr>
              <a:t>www.OpioidResponseNetwork.org</a:t>
            </a:r>
            <a:endParaRPr lang="en-US" sz="2200" dirty="0"/>
          </a:p>
          <a:p>
            <a:pPr marL="11113" indent="0" algn="ctr">
              <a:spcBef>
                <a:spcPts val="1600"/>
              </a:spcBef>
              <a:buSzPts val="2800"/>
              <a:buFont typeface="Arial" panose="020B0604020202020204" pitchFamily="34" charset="0"/>
              <a:buNone/>
            </a:pPr>
            <a:r>
              <a:rPr lang="en-US" sz="2200" dirty="0"/>
              <a:t>Email: </a:t>
            </a:r>
            <a:r>
              <a:rPr lang="en-US" sz="2200" dirty="0" err="1">
                <a:hlinkClick r:id="rId5"/>
              </a:rPr>
              <a:t>mailto:orn@aaap.org</a:t>
            </a:r>
            <a:endParaRPr lang="en-US" sz="2200" dirty="0"/>
          </a:p>
          <a:p>
            <a:pPr marL="0" indent="0">
              <a:buSzPts val="2070"/>
              <a:buFont typeface="Arial" panose="020B0604020202020204" pitchFamily="34" charset="0"/>
              <a:buNone/>
            </a:pPr>
            <a:endParaRPr lang="en-US" sz="2000" dirty="0"/>
          </a:p>
        </p:txBody>
      </p:sp>
    </p:spTree>
    <p:extLst>
      <p:ext uri="{BB962C8B-B14F-4D97-AF65-F5344CB8AC3E}">
        <p14:creationId xmlns:p14="http://schemas.microsoft.com/office/powerpoint/2010/main" val="201119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2"/>
        <p:cNvGrpSpPr/>
        <p:nvPr/>
      </p:nvGrpSpPr>
      <p:grpSpPr>
        <a:xfrm>
          <a:off x="0" y="0"/>
          <a:ext cx="0" cy="0"/>
          <a:chOff x="0" y="0"/>
          <a:chExt cx="0" cy="0"/>
        </a:xfrm>
      </p:grpSpPr>
      <p:sp>
        <p:nvSpPr>
          <p:cNvPr id="413" name="Google Shape;413;g14b1f54eafc_0_1"/>
          <p:cNvSpPr txBox="1">
            <a:spLocks noGrp="1"/>
          </p:cNvSpPr>
          <p:nvPr>
            <p:ph type="title"/>
          </p:nvPr>
        </p:nvSpPr>
        <p:spPr>
          <a:xfrm>
            <a:off x="5017611" y="493656"/>
            <a:ext cx="6216446" cy="932202"/>
          </a:xfrm>
          <a:prstGeom prst="rect">
            <a:avLst/>
          </a:prstGeom>
        </p:spPr>
        <p:txBody>
          <a:bodyPr spcFirstLastPara="1" lIns="91425" tIns="45700" rIns="91425" bIns="45700" anchor="b" anchorCtr="0">
            <a:noAutofit/>
          </a:bodyPr>
          <a:lstStyle/>
          <a:p>
            <a:pPr marL="0" lvl="0" indent="0">
              <a:spcAft>
                <a:spcPts val="0"/>
              </a:spcAft>
            </a:pPr>
            <a:r>
              <a:rPr lang="en-US" sz="4500" b="1" dirty="0">
                <a:solidFill>
                  <a:srgbClr val="003B70"/>
                </a:solidFill>
                <a:latin typeface="+mn-lt"/>
                <a:sym typeface="Calibri"/>
              </a:rPr>
              <a:t>Action Planning Session</a:t>
            </a:r>
            <a:endParaRPr lang="en-US" sz="4500" b="1" dirty="0">
              <a:solidFill>
                <a:srgbClr val="003B70"/>
              </a:solidFill>
              <a:latin typeface="+mn-lt"/>
              <a:sym typeface="Corbel"/>
            </a:endParaRPr>
          </a:p>
        </p:txBody>
      </p:sp>
      <p:sp>
        <p:nvSpPr>
          <p:cNvPr id="414" name="Google Shape;414;g14b1f54eafc_0_1"/>
          <p:cNvSpPr txBox="1">
            <a:spLocks noGrp="1"/>
          </p:cNvSpPr>
          <p:nvPr>
            <p:ph idx="4294967295"/>
          </p:nvPr>
        </p:nvSpPr>
        <p:spPr>
          <a:xfrm>
            <a:off x="4965429" y="1759975"/>
            <a:ext cx="6803784" cy="4616244"/>
          </a:xfrm>
          <a:prstGeom prst="rect">
            <a:avLst/>
          </a:prstGeom>
        </p:spPr>
        <p:txBody>
          <a:bodyPr spcFirstLastPara="1" lIns="91425" tIns="45700" rIns="91425" bIns="45700" anchorCtr="0">
            <a:noAutofit/>
          </a:bodyPr>
          <a:lstStyle/>
          <a:p>
            <a:pPr marL="342900" lvl="0" indent="-342900" rtl="0">
              <a:spcBef>
                <a:spcPts val="0"/>
              </a:spcBef>
              <a:spcAft>
                <a:spcPts val="0"/>
              </a:spcAft>
              <a:buClr>
                <a:schemeClr val="dk1"/>
              </a:buClr>
              <a:buSzPts val="3600"/>
              <a:buChar char="•"/>
            </a:pPr>
            <a:r>
              <a:rPr lang="en-US" dirty="0"/>
              <a:t>Review the worksheet: </a:t>
            </a:r>
          </a:p>
          <a:p>
            <a:pPr marL="742950" lvl="1" indent="-361950" rtl="0">
              <a:spcBef>
                <a:spcPts val="0"/>
              </a:spcBef>
              <a:spcAft>
                <a:spcPts val="0"/>
              </a:spcAft>
              <a:buClr>
                <a:schemeClr val="dk1"/>
              </a:buClr>
              <a:buSzPts val="3600"/>
              <a:buChar char="–"/>
            </a:pPr>
            <a:r>
              <a:rPr lang="en-US" sz="2800" dirty="0"/>
              <a:t>Which of your health centers are thriving and which are surviving?</a:t>
            </a:r>
          </a:p>
          <a:p>
            <a:pPr marL="742950" lvl="1" indent="-361950" rtl="0">
              <a:spcBef>
                <a:spcPts val="0"/>
              </a:spcBef>
              <a:spcAft>
                <a:spcPts val="0"/>
              </a:spcAft>
              <a:buClr>
                <a:schemeClr val="dk1"/>
              </a:buClr>
              <a:buSzPts val="3600"/>
              <a:buChar char="–"/>
            </a:pPr>
            <a:r>
              <a:rPr lang="en-US" sz="2800" dirty="0"/>
              <a:t>Which health center has a brave leader you can connect with?</a:t>
            </a:r>
          </a:p>
          <a:p>
            <a:pPr marL="742950" lvl="1" indent="-361950" rtl="0">
              <a:spcBef>
                <a:spcPts val="0"/>
              </a:spcBef>
              <a:spcAft>
                <a:spcPts val="0"/>
              </a:spcAft>
              <a:buClr>
                <a:schemeClr val="dk1"/>
              </a:buClr>
              <a:buSzPts val="3600"/>
              <a:buChar char="–"/>
            </a:pPr>
            <a:r>
              <a:rPr lang="en-US" sz="2800" dirty="0"/>
              <a:t>What data might you help them collect?</a:t>
            </a:r>
          </a:p>
          <a:p>
            <a:pPr marL="742950" lvl="1" indent="-361950" rtl="0">
              <a:spcBef>
                <a:spcPts val="0"/>
              </a:spcBef>
              <a:spcAft>
                <a:spcPts val="0"/>
              </a:spcAft>
              <a:buSzPts val="3600"/>
              <a:buChar char="–"/>
            </a:pPr>
            <a:r>
              <a:rPr lang="en-US" sz="2800" dirty="0"/>
              <a:t>What’s a pain point to help them start focusing on within the culture of busy?</a:t>
            </a:r>
          </a:p>
          <a:p>
            <a:pPr marL="742950" lvl="1" indent="-361950" rtl="0">
              <a:spcBef>
                <a:spcPts val="0"/>
              </a:spcBef>
              <a:spcAft>
                <a:spcPts val="0"/>
              </a:spcAft>
              <a:buSzPts val="3600"/>
              <a:buChar char="–"/>
            </a:pPr>
            <a:r>
              <a:rPr lang="en-US" sz="2800" dirty="0"/>
              <a:t>What do you want to start asking or knowing about your health centers?</a:t>
            </a:r>
          </a:p>
          <a:p>
            <a:pPr marL="342900" lvl="0" indent="-342900" rtl="0">
              <a:spcBef>
                <a:spcPts val="720"/>
              </a:spcBef>
              <a:spcAft>
                <a:spcPts val="0"/>
              </a:spcAft>
              <a:buClr>
                <a:schemeClr val="dk1"/>
              </a:buClr>
              <a:buSzPts val="3600"/>
              <a:buChar char="•"/>
            </a:pPr>
            <a:r>
              <a:rPr lang="en-US" dirty="0"/>
              <a:t>Chat/share responses with a small group</a:t>
            </a:r>
            <a:endParaRPr lang="en-US" dirty="0">
              <a:ea typeface="Calibri"/>
              <a:cs typeface="Calibri"/>
              <a:sym typeface="Calibri"/>
            </a:endParaRPr>
          </a:p>
        </p:txBody>
      </p:sp>
      <p:pic>
        <p:nvPicPr>
          <p:cNvPr id="416" name="Picture 415" descr="Drawings on colourful paper">
            <a:extLst>
              <a:ext uri="{FF2B5EF4-FFF2-40B4-BE49-F238E27FC236}">
                <a16:creationId xmlns:a16="http://schemas.microsoft.com/office/drawing/2014/main" id="{DD41331C-2391-0131-5A32-B81D6A810259}"/>
              </a:ext>
            </a:extLst>
          </p:cNvPr>
          <p:cNvPicPr>
            <a:picLocks noChangeAspect="1"/>
          </p:cNvPicPr>
          <p:nvPr/>
        </p:nvPicPr>
        <p:blipFill rotWithShape="1">
          <a:blip r:embed="rId3"/>
          <a:srcRect l="14481" r="40466" b="-3"/>
          <a:stretch/>
        </p:blipFill>
        <p:spPr>
          <a:xfrm>
            <a:off x="20" y="10"/>
            <a:ext cx="4635571" cy="6857990"/>
          </a:xfrm>
          <a:prstGeom prst="rect">
            <a:avLst/>
          </a:prstGeom>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5"/>
          <p:cNvSpPr txBox="1">
            <a:spLocks noGrp="1"/>
          </p:cNvSpPr>
          <p:nvPr>
            <p:ph type="title"/>
          </p:nvPr>
        </p:nvSpPr>
        <p:spPr>
          <a:xfrm>
            <a:off x="557213" y="365125"/>
            <a:ext cx="10796587" cy="1325563"/>
          </a:xfrm>
          <a:prstGeom prst="rect">
            <a:avLst/>
          </a:prstGeom>
          <a:noFill/>
          <a:ln>
            <a:noFill/>
          </a:ln>
        </p:spPr>
        <p:txBody>
          <a:bodyPr spcFirstLastPara="1" wrap="square" lIns="91425" tIns="45700" rIns="91425" bIns="45700" anchor="ctr" anchorCtr="0">
            <a:noAutofit/>
          </a:bodyPr>
          <a:lstStyle/>
          <a:p>
            <a:r>
              <a:rPr lang="en-US" sz="4500" b="1" dirty="0">
                <a:solidFill>
                  <a:srgbClr val="003B70"/>
                </a:solidFill>
                <a:latin typeface="+mn-lt"/>
                <a:sym typeface="Calibri"/>
              </a:rPr>
              <a:t>Resources for Health Centers</a:t>
            </a:r>
            <a:endParaRPr sz="4500" b="1" dirty="0">
              <a:solidFill>
                <a:srgbClr val="003B70"/>
              </a:solidFill>
              <a:latin typeface="+mn-lt"/>
            </a:endParaRPr>
          </a:p>
        </p:txBody>
      </p:sp>
      <p:sp>
        <p:nvSpPr>
          <p:cNvPr id="2" name="Content Placeholder 1">
            <a:extLst>
              <a:ext uri="{FF2B5EF4-FFF2-40B4-BE49-F238E27FC236}">
                <a16:creationId xmlns:a16="http://schemas.microsoft.com/office/drawing/2014/main" id="{2003157B-3EAE-ACE9-4EE2-BA48F0DE742E}"/>
              </a:ext>
            </a:extLst>
          </p:cNvPr>
          <p:cNvSpPr>
            <a:spLocks noGrp="1"/>
          </p:cNvSpPr>
          <p:nvPr>
            <p:ph idx="4294967295"/>
          </p:nvPr>
        </p:nvSpPr>
        <p:spPr>
          <a:xfrm>
            <a:off x="4481184" y="1890714"/>
            <a:ext cx="6929766" cy="2462328"/>
          </a:xfrm>
        </p:spPr>
        <p:txBody>
          <a:bodyPr>
            <a:normAutofit/>
          </a:bodyPr>
          <a:lstStyle/>
          <a:p>
            <a:pPr marL="0" lvl="0" indent="0" algn="l" rtl="0">
              <a:spcBef>
                <a:spcPts val="0"/>
              </a:spcBef>
              <a:spcAft>
                <a:spcPts val="0"/>
              </a:spcAft>
              <a:buNone/>
            </a:pPr>
            <a:r>
              <a:rPr lang="en-US" sz="2400" dirty="0">
                <a:ea typeface="Open Sans"/>
                <a:cs typeface="Open Sans"/>
                <a:sym typeface="Open Sans"/>
              </a:rPr>
              <a:t>Fostering Resilience and Recovery: A change package for advancing trauma informed primary care.</a:t>
            </a:r>
          </a:p>
          <a:p>
            <a:pPr marL="0" lvl="0" indent="0" algn="l" rtl="0">
              <a:spcBef>
                <a:spcPts val="0"/>
              </a:spcBef>
              <a:spcAft>
                <a:spcPts val="0"/>
              </a:spcAft>
              <a:buNone/>
            </a:pPr>
            <a:endParaRPr lang="en-US" sz="2400" dirty="0">
              <a:ea typeface="Open Sans"/>
              <a:cs typeface="Open Sans"/>
              <a:sym typeface="Open Sans"/>
            </a:endParaRPr>
          </a:p>
          <a:p>
            <a:pPr marL="0" lvl="0" indent="0" algn="l" rtl="0">
              <a:spcBef>
                <a:spcPts val="0"/>
              </a:spcBef>
              <a:spcAft>
                <a:spcPts val="0"/>
              </a:spcAft>
              <a:buNone/>
            </a:pPr>
            <a:endParaRPr lang="en-US" sz="2400" dirty="0">
              <a:ea typeface="Open Sans"/>
              <a:cs typeface="Open Sans"/>
              <a:sym typeface="Open Sans"/>
            </a:endParaRPr>
          </a:p>
          <a:p>
            <a:pPr marL="0" indent="0">
              <a:spcBef>
                <a:spcPts val="0"/>
              </a:spcBef>
              <a:buNone/>
            </a:pPr>
            <a:r>
              <a:rPr lang="en-US" sz="2400" dirty="0">
                <a:ea typeface="Open Sans"/>
                <a:cs typeface="Open Sans"/>
                <a:sym typeface="Open Sans"/>
              </a:rPr>
              <a:t>Facilitator resources to build the capacity of helping professional, caregivers and the systems in which they serve.  </a:t>
            </a:r>
          </a:p>
          <a:p>
            <a:pPr marL="0" lvl="0" indent="0" algn="l" rtl="0">
              <a:spcBef>
                <a:spcPts val="0"/>
              </a:spcBef>
              <a:spcAft>
                <a:spcPts val="0"/>
              </a:spcAft>
              <a:buNone/>
            </a:pPr>
            <a:endParaRPr lang="en-US" dirty="0">
              <a:ea typeface="Open Sans"/>
              <a:cs typeface="Open Sans"/>
              <a:sym typeface="Open Sans"/>
            </a:endParaRPr>
          </a:p>
          <a:p>
            <a:pPr marL="0" lvl="0" indent="0" algn="l" rtl="0">
              <a:spcBef>
                <a:spcPts val="0"/>
              </a:spcBef>
              <a:spcAft>
                <a:spcPts val="0"/>
              </a:spcAft>
              <a:buNone/>
            </a:pPr>
            <a:endParaRPr lang="en-US" sz="2800" dirty="0">
              <a:ea typeface="Open Sans"/>
              <a:cs typeface="Open Sans"/>
              <a:sym typeface="Open Sans"/>
            </a:endParaRPr>
          </a:p>
          <a:p>
            <a:endParaRPr lang="en-US" dirty="0"/>
          </a:p>
        </p:txBody>
      </p:sp>
      <p:pic>
        <p:nvPicPr>
          <p:cNvPr id="424" name="Google Shape;424;p25">
            <a:hlinkClick r:id="rId3"/>
          </p:cNvPr>
          <p:cNvPicPr preferRelativeResize="0"/>
          <p:nvPr/>
        </p:nvPicPr>
        <p:blipFill>
          <a:blip r:embed="rId4">
            <a:alphaModFix/>
          </a:blip>
          <a:stretch>
            <a:fillRect/>
          </a:stretch>
        </p:blipFill>
        <p:spPr>
          <a:xfrm>
            <a:off x="653968" y="3364411"/>
            <a:ext cx="3195799" cy="817180"/>
          </a:xfrm>
          <a:prstGeom prst="rect">
            <a:avLst/>
          </a:prstGeom>
          <a:noFill/>
          <a:ln>
            <a:noFill/>
          </a:ln>
        </p:spPr>
      </p:pic>
      <p:pic>
        <p:nvPicPr>
          <p:cNvPr id="425" name="Google Shape;425;p25">
            <a:hlinkClick r:id="rId5"/>
          </p:cNvPr>
          <p:cNvPicPr preferRelativeResize="0"/>
          <p:nvPr/>
        </p:nvPicPr>
        <p:blipFill>
          <a:blip r:embed="rId6">
            <a:alphaModFix/>
          </a:blip>
          <a:stretch>
            <a:fillRect/>
          </a:stretch>
        </p:blipFill>
        <p:spPr>
          <a:xfrm>
            <a:off x="587466" y="1943100"/>
            <a:ext cx="3431392" cy="1053120"/>
          </a:xfrm>
          <a:prstGeom prst="rect">
            <a:avLst/>
          </a:prstGeom>
          <a:noFill/>
          <a:ln>
            <a:noFill/>
          </a:ln>
        </p:spPr>
      </p:pic>
      <p:pic>
        <p:nvPicPr>
          <p:cNvPr id="426" name="Google Shape;426;p25">
            <a:hlinkClick r:id="rId7"/>
          </p:cNvPr>
          <p:cNvPicPr preferRelativeResize="0"/>
          <p:nvPr/>
        </p:nvPicPr>
        <p:blipFill>
          <a:blip r:embed="rId8">
            <a:alphaModFix/>
          </a:blip>
          <a:stretch>
            <a:fillRect/>
          </a:stretch>
        </p:blipFill>
        <p:spPr>
          <a:xfrm>
            <a:off x="587466" y="4424683"/>
            <a:ext cx="3431392" cy="924907"/>
          </a:xfrm>
          <a:prstGeom prst="rect">
            <a:avLst/>
          </a:prstGeom>
          <a:noFill/>
          <a:ln>
            <a:noFill/>
          </a:ln>
        </p:spPr>
      </p:pic>
      <p:pic>
        <p:nvPicPr>
          <p:cNvPr id="3" name="Google Shape;422;p25">
            <a:hlinkClick r:id="rId9"/>
            <a:extLst>
              <a:ext uri="{FF2B5EF4-FFF2-40B4-BE49-F238E27FC236}">
                <a16:creationId xmlns:a16="http://schemas.microsoft.com/office/drawing/2014/main" id="{DBA52FBF-9AF3-3CB0-714B-EA0364B91D6A}"/>
              </a:ext>
            </a:extLst>
          </p:cNvPr>
          <p:cNvPicPr preferRelativeResize="0"/>
          <p:nvPr/>
        </p:nvPicPr>
        <p:blipFill>
          <a:blip r:embed="rId10">
            <a:alphaModFix/>
          </a:blip>
          <a:stretch>
            <a:fillRect/>
          </a:stretch>
        </p:blipFill>
        <p:spPr>
          <a:xfrm>
            <a:off x="9721262" y="4292753"/>
            <a:ext cx="1651590" cy="2131439"/>
          </a:xfrm>
          <a:prstGeom prst="rect">
            <a:avLst/>
          </a:prstGeom>
          <a:noFill/>
          <a:ln>
            <a:noFill/>
          </a:ln>
        </p:spPr>
      </p:pic>
      <p:sp>
        <p:nvSpPr>
          <p:cNvPr id="14" name="TextBox 13">
            <a:extLst>
              <a:ext uri="{FF2B5EF4-FFF2-40B4-BE49-F238E27FC236}">
                <a16:creationId xmlns:a16="http://schemas.microsoft.com/office/drawing/2014/main" id="{7803F1DF-7E67-4BE7-F500-360000BC7710}"/>
              </a:ext>
            </a:extLst>
          </p:cNvPr>
          <p:cNvSpPr txBox="1"/>
          <p:nvPr/>
        </p:nvSpPr>
        <p:spPr>
          <a:xfrm>
            <a:off x="4524046" y="4621350"/>
            <a:ext cx="5248604" cy="1828193"/>
          </a:xfrm>
          <a:prstGeom prst="rect">
            <a:avLst/>
          </a:prstGeom>
          <a:noFill/>
        </p:spPr>
        <p:txBody>
          <a:bodyPr wrap="square">
            <a:spAutoFit/>
          </a:bodyPr>
          <a:lstStyle/>
          <a:p>
            <a:pPr marL="0" lvl="0" indent="0" algn="l" rtl="0">
              <a:spcBef>
                <a:spcPts val="0"/>
              </a:spcBef>
              <a:spcAft>
                <a:spcPts val="0"/>
              </a:spcAft>
              <a:buNone/>
            </a:pPr>
            <a:r>
              <a:rPr lang="en-US" sz="2400" dirty="0">
                <a:ea typeface="Open Sans"/>
                <a:cs typeface="Open Sans"/>
                <a:sym typeface="Open Sans"/>
              </a:rPr>
              <a:t>PCA Workforce Wellness Toolkit</a:t>
            </a:r>
          </a:p>
          <a:p>
            <a:pPr marL="0" lvl="0" indent="0" algn="l" rtl="0">
              <a:spcBef>
                <a:spcPts val="0"/>
              </a:spcBef>
              <a:spcAft>
                <a:spcPts val="0"/>
              </a:spcAft>
              <a:buNone/>
            </a:pPr>
            <a:r>
              <a:rPr lang="en-US" sz="2400" dirty="0">
                <a:ea typeface="Open Sans"/>
                <a:cs typeface="Open Sans"/>
                <a:sym typeface="Open Sans"/>
              </a:rPr>
              <a:t>- Resource for wellbeing</a:t>
            </a:r>
          </a:p>
          <a:p>
            <a:pPr lvl="0">
              <a:lnSpc>
                <a:spcPct val="90000"/>
              </a:lnSpc>
              <a:spcAft>
                <a:spcPts val="0"/>
              </a:spcAft>
            </a:pPr>
            <a:r>
              <a:rPr lang="en-US" sz="2400" dirty="0">
                <a:ea typeface="Open Sans"/>
                <a:cs typeface="Open Sans"/>
                <a:sym typeface="Open Sans"/>
              </a:rPr>
              <a:t>      -Moral injury and burnout conversations</a:t>
            </a:r>
          </a:p>
          <a:p>
            <a:pPr lvl="0">
              <a:lnSpc>
                <a:spcPct val="90000"/>
              </a:lnSpc>
              <a:spcAft>
                <a:spcPts val="0"/>
              </a:spcAft>
            </a:pPr>
            <a:r>
              <a:rPr lang="en-US" sz="2400" dirty="0">
                <a:ea typeface="Open Sans"/>
                <a:cs typeface="Open Sans"/>
                <a:sym typeface="Open Sans"/>
              </a:rPr>
              <a:t>      - Space between joy and burnout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05153-89EE-EEDA-0BC7-751D5C77F2F7}"/>
              </a:ext>
            </a:extLst>
          </p:cNvPr>
          <p:cNvSpPr txBox="1"/>
          <p:nvPr/>
        </p:nvSpPr>
        <p:spPr>
          <a:xfrm>
            <a:off x="525276" y="4301067"/>
            <a:ext cx="10904724" cy="523220"/>
          </a:xfrm>
          <a:prstGeom prst="rect">
            <a:avLst/>
          </a:prstGeom>
          <a:noFill/>
        </p:spPr>
        <p:txBody>
          <a:bodyPr wrap="square" lIns="91440" tIns="45720" rIns="91440" bIns="45720" rtlCol="0" anchor="t">
            <a:spAutoFit/>
          </a:bodyPr>
          <a:lstStyle/>
          <a:p>
            <a:endParaRPr lang="en-US" sz="1400" b="1" dirty="0">
              <a:solidFill>
                <a:srgbClr val="222222"/>
              </a:solidFill>
              <a:effectLst/>
              <a:latin typeface="Arial"/>
              <a:cs typeface="Arial"/>
            </a:endParaRPr>
          </a:p>
          <a:p>
            <a:endParaRPr lang="en-US" sz="1400" dirty="0"/>
          </a:p>
        </p:txBody>
      </p:sp>
      <p:sp>
        <p:nvSpPr>
          <p:cNvPr id="5" name="Title 4">
            <a:extLst>
              <a:ext uri="{FF2B5EF4-FFF2-40B4-BE49-F238E27FC236}">
                <a16:creationId xmlns:a16="http://schemas.microsoft.com/office/drawing/2014/main" id="{BDFE0631-A101-354B-873B-75A8E5C82B2E}"/>
              </a:ext>
            </a:extLst>
          </p:cNvPr>
          <p:cNvSpPr>
            <a:spLocks noGrp="1"/>
          </p:cNvSpPr>
          <p:nvPr>
            <p:ph type="title"/>
          </p:nvPr>
        </p:nvSpPr>
        <p:spPr>
          <a:xfrm>
            <a:off x="753533" y="1736725"/>
            <a:ext cx="10515600" cy="1325563"/>
          </a:xfrm>
        </p:spPr>
        <p:txBody>
          <a:bodyPr>
            <a:normAutofit/>
          </a:bodyPr>
          <a:lstStyle/>
          <a:p>
            <a:pPr algn="ctr"/>
            <a:r>
              <a:rPr lang="en-US" sz="8000" b="1" dirty="0">
                <a:solidFill>
                  <a:srgbClr val="007CA4"/>
                </a:solidFill>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1534577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
          <p:cNvSpPr txBox="1">
            <a:spLocks noGrp="1"/>
          </p:cNvSpPr>
          <p:nvPr>
            <p:ph type="title"/>
          </p:nvPr>
        </p:nvSpPr>
        <p:spPr>
          <a:xfrm>
            <a:off x="683713" y="473532"/>
            <a:ext cx="10515600" cy="1325563"/>
          </a:xfrm>
          <a:prstGeom prst="rect">
            <a:avLst/>
          </a:prstGeom>
          <a:noFill/>
          <a:ln>
            <a:noFill/>
          </a:ln>
        </p:spPr>
        <p:txBody>
          <a:bodyPr spcFirstLastPara="1" wrap="square" lIns="91425" tIns="45700" rIns="91425" bIns="45700" anchor="ctr" anchorCtr="0">
            <a:noAutofit/>
          </a:bodyPr>
          <a:lstStyle/>
          <a:p>
            <a:pPr>
              <a:lnSpc>
                <a:spcPts val="5600"/>
              </a:lnSpc>
              <a:spcBef>
                <a:spcPts val="0"/>
              </a:spcBef>
              <a:buClr>
                <a:srgbClr val="0C0C0C"/>
              </a:buClr>
              <a:buSzPts val="1800"/>
            </a:pPr>
            <a:r>
              <a:rPr lang="en-US" sz="4500" b="1" dirty="0">
                <a:solidFill>
                  <a:srgbClr val="003B70"/>
                </a:solidFill>
                <a:latin typeface="+mn-lt"/>
              </a:rPr>
              <a:t>Welcome &amp; Introductions</a:t>
            </a:r>
            <a:endParaRPr sz="4500" b="1" dirty="0">
              <a:solidFill>
                <a:srgbClr val="003B70"/>
              </a:solidFill>
              <a:latin typeface="+mn-lt"/>
            </a:endParaRPr>
          </a:p>
        </p:txBody>
      </p:sp>
      <p:sp>
        <p:nvSpPr>
          <p:cNvPr id="179" name="Google Shape;179;p2"/>
          <p:cNvSpPr/>
          <p:nvPr/>
        </p:nvSpPr>
        <p:spPr>
          <a:xfrm>
            <a:off x="3820886" y="1714085"/>
            <a:ext cx="7638802" cy="8001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1800"/>
              <a:buFont typeface="Open Sans"/>
              <a:buNone/>
            </a:pPr>
            <a:r>
              <a:rPr lang="en-US" sz="2800" b="1" i="0" u="none" strike="noStrike" cap="none" dirty="0">
                <a:solidFill>
                  <a:schemeClr val="bg2">
                    <a:lumMod val="25000"/>
                  </a:schemeClr>
                </a:solidFill>
                <a:ea typeface="Open Sans"/>
                <a:cs typeface="Open Sans"/>
                <a:sym typeface="Open Sans"/>
              </a:rPr>
              <a:t>Speaker Name</a:t>
            </a:r>
            <a:endParaRPr lang="en-US" sz="2800" b="0" i="0" u="none" strike="noStrike" cap="none" dirty="0">
              <a:solidFill>
                <a:schemeClr val="bg2">
                  <a:lumMod val="25000"/>
                </a:schemeClr>
              </a:solidFill>
              <a:ea typeface="Open Sans"/>
              <a:cs typeface="Open Sans"/>
              <a:sym typeface="Open Sans"/>
            </a:endParaRPr>
          </a:p>
          <a:p>
            <a:pPr marL="0" marR="0" lvl="0" indent="0" algn="l" rtl="0">
              <a:spcBef>
                <a:spcPts val="0"/>
              </a:spcBef>
              <a:spcAft>
                <a:spcPts val="0"/>
              </a:spcAft>
              <a:buClr>
                <a:schemeClr val="dk2"/>
              </a:buClr>
              <a:buSzPts val="1800"/>
              <a:buFont typeface="Open Sans"/>
              <a:buNone/>
            </a:pPr>
            <a:r>
              <a:rPr lang="en-US" sz="1800" b="0" i="0" u="none" strike="noStrike" cap="none" dirty="0">
                <a:solidFill>
                  <a:schemeClr val="bg1">
                    <a:lumMod val="50000"/>
                  </a:schemeClr>
                </a:solidFill>
                <a:ea typeface="Open Sans"/>
                <a:cs typeface="Open Sans"/>
                <a:sym typeface="Open Sans"/>
              </a:rPr>
              <a:t>Title| Organization Name| email address</a:t>
            </a:r>
          </a:p>
        </p:txBody>
      </p:sp>
      <p:sp>
        <p:nvSpPr>
          <p:cNvPr id="6" name="TextBox 5">
            <a:extLst>
              <a:ext uri="{FF2B5EF4-FFF2-40B4-BE49-F238E27FC236}">
                <a16:creationId xmlns:a16="http://schemas.microsoft.com/office/drawing/2014/main" id="{AE6FFD63-5019-23A9-C06D-EF685019D0B8}"/>
              </a:ext>
            </a:extLst>
          </p:cNvPr>
          <p:cNvSpPr txBox="1"/>
          <p:nvPr/>
        </p:nvSpPr>
        <p:spPr>
          <a:xfrm>
            <a:off x="3853543" y="2584942"/>
            <a:ext cx="7652657" cy="1146724"/>
          </a:xfrm>
          <a:prstGeom prst="rect">
            <a:avLst/>
          </a:prstGeom>
          <a:noFill/>
        </p:spPr>
        <p:txBody>
          <a:bodyPr wrap="square">
            <a:spAutoFit/>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Short Speaker Bio </a:t>
            </a:r>
          </a:p>
          <a:p>
            <a:r>
              <a:rPr lang="en-US" sz="2000" dirty="0">
                <a:effectLst/>
                <a:latin typeface="Open Sans" panose="020B0606030504020204" pitchFamily="34" charset="0"/>
              </a:rPr>
              <a:t>(add here)</a:t>
            </a:r>
          </a:p>
          <a:p>
            <a:pPr marL="0"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icture Placeholder 3">
            <a:extLst>
              <a:ext uri="{FF2B5EF4-FFF2-40B4-BE49-F238E27FC236}">
                <a16:creationId xmlns:a16="http://schemas.microsoft.com/office/drawing/2014/main" id="{AE024A7B-EC91-D14B-867D-6A2A365AF396}"/>
              </a:ext>
            </a:extLst>
          </p:cNvPr>
          <p:cNvSpPr>
            <a:spLocks noGrp="1"/>
          </p:cNvSpPr>
          <p:nvPr>
            <p:ph type="pic" sz="quarter" idx="13"/>
          </p:nvPr>
        </p:nvSpPr>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iver in a forest&#10;&#10;Description automatically generated with low confidence">
            <a:extLst>
              <a:ext uri="{FF2B5EF4-FFF2-40B4-BE49-F238E27FC236}">
                <a16:creationId xmlns:a16="http://schemas.microsoft.com/office/drawing/2014/main" id="{3E4F88D8-6FEB-C708-3BA9-353B01A570C2}"/>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4254"/>
                    </a14:imgEffect>
                    <a14:imgEffect>
                      <a14:saturation sat="110000"/>
                    </a14:imgEffect>
                  </a14:imgLayer>
                </a14:imgProps>
              </a:ext>
            </a:extLst>
          </a:blip>
          <a:srcRect b="15730"/>
          <a:stretch/>
        </p:blipFill>
        <p:spPr>
          <a:xfrm>
            <a:off x="0" y="0"/>
            <a:ext cx="12191980" cy="6857999"/>
          </a:xfrm>
          <a:prstGeom prst="rect">
            <a:avLst/>
          </a:prstGeom>
        </p:spPr>
      </p:pic>
      <p:sp>
        <p:nvSpPr>
          <p:cNvPr id="4" name="Google Shape;320;p19">
            <a:extLst>
              <a:ext uri="{FF2B5EF4-FFF2-40B4-BE49-F238E27FC236}">
                <a16:creationId xmlns:a16="http://schemas.microsoft.com/office/drawing/2014/main" id="{A03DE79D-0EAA-ED41-8448-3FC8A198F17D}"/>
              </a:ext>
            </a:extLst>
          </p:cNvPr>
          <p:cNvSpPr txBox="1">
            <a:spLocks/>
          </p:cNvSpPr>
          <p:nvPr/>
        </p:nvSpPr>
        <p:spPr>
          <a:xfrm>
            <a:off x="2" y="3456154"/>
            <a:ext cx="12192000" cy="1056905"/>
          </a:xfrm>
          <a:prstGeom prst="rect">
            <a:avLst/>
          </a:prstGeom>
          <a:solidFill>
            <a:schemeClr val="accent6">
              <a:lumMod val="20000"/>
              <a:lumOff val="80000"/>
              <a:alpha val="60253"/>
            </a:schemeClr>
          </a:solidFill>
          <a:ln>
            <a:noFill/>
          </a:ln>
        </p:spPr>
        <p:txBody>
          <a:bodyPr spcFirstLastPara="1" vert="horz" wrap="square" lIns="0" tIns="45720" rIns="0"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251A1"/>
              </a:buClr>
              <a:buSzPts val="3700"/>
              <a:buFont typeface="Calibri"/>
              <a:buNone/>
            </a:pPr>
            <a:r>
              <a:rPr lang="en-US" sz="5400" b="1" dirty="0">
                <a:latin typeface="+mn-lt"/>
              </a:rPr>
              <a:t>3 Deep Breaths</a:t>
            </a:r>
            <a:endParaRPr lang="en-US" sz="5600" b="1" dirty="0">
              <a:latin typeface="+mn-lt"/>
            </a:endParaRPr>
          </a:p>
        </p:txBody>
      </p:sp>
    </p:spTree>
    <p:extLst>
      <p:ext uri="{BB962C8B-B14F-4D97-AF65-F5344CB8AC3E}">
        <p14:creationId xmlns:p14="http://schemas.microsoft.com/office/powerpoint/2010/main" val="1809073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
          <p:cNvSpPr txBox="1">
            <a:spLocks noGrp="1"/>
          </p:cNvSpPr>
          <p:nvPr>
            <p:ph type="title"/>
          </p:nvPr>
        </p:nvSpPr>
        <p:spPr>
          <a:xfrm>
            <a:off x="772885" y="752239"/>
            <a:ext cx="5854430" cy="1325563"/>
          </a:xfrm>
          <a:prstGeom prst="rect">
            <a:avLst/>
          </a:prstGeom>
          <a:noFill/>
          <a:ln>
            <a:noFill/>
          </a:ln>
        </p:spPr>
        <p:txBody>
          <a:bodyPr spcFirstLastPara="1" wrap="square" lIns="91425" tIns="45700" rIns="91425" bIns="45700" anchor="ctr" anchorCtr="0">
            <a:noAutofit/>
          </a:bodyPr>
          <a:lstStyle/>
          <a:p>
            <a:pPr marL="0" lvl="0" indent="0">
              <a:lnSpc>
                <a:spcPts val="4200"/>
              </a:lnSpc>
              <a:spcBef>
                <a:spcPts val="0"/>
              </a:spcBef>
              <a:spcAft>
                <a:spcPts val="0"/>
              </a:spcAft>
              <a:buClr>
                <a:srgbClr val="0C0C0C"/>
              </a:buClr>
              <a:buSzPts val="1800"/>
            </a:pPr>
            <a:r>
              <a:rPr lang="en-US" sz="4500" b="1" dirty="0">
                <a:solidFill>
                  <a:srgbClr val="003B70"/>
                </a:solidFill>
                <a:latin typeface="+mn-lt"/>
              </a:rPr>
              <a:t>Culture of Busy </a:t>
            </a:r>
            <a:br>
              <a:rPr lang="en-US" sz="4500" b="1" dirty="0">
                <a:solidFill>
                  <a:srgbClr val="003B70"/>
                </a:solidFill>
                <a:latin typeface="+mn-lt"/>
              </a:rPr>
            </a:br>
            <a:r>
              <a:rPr lang="en-US" sz="4500" b="1" dirty="0">
                <a:solidFill>
                  <a:srgbClr val="003B70"/>
                </a:solidFill>
                <a:latin typeface="+mn-lt"/>
              </a:rPr>
              <a:t>is Not Sustainable</a:t>
            </a:r>
            <a:endParaRPr sz="4500" b="1" dirty="0">
              <a:solidFill>
                <a:srgbClr val="003B70"/>
              </a:solidFill>
              <a:latin typeface="+mn-lt"/>
            </a:endParaRPr>
          </a:p>
        </p:txBody>
      </p:sp>
      <p:sp>
        <p:nvSpPr>
          <p:cNvPr id="210" name="Google Shape;210;p4"/>
          <p:cNvSpPr txBox="1">
            <a:spLocks noGrp="1"/>
          </p:cNvSpPr>
          <p:nvPr>
            <p:ph sz="half" idx="1"/>
          </p:nvPr>
        </p:nvSpPr>
        <p:spPr>
          <a:xfrm>
            <a:off x="838200" y="2242848"/>
            <a:ext cx="6001011" cy="4351338"/>
          </a:xfrm>
          <a:prstGeom prst="rect">
            <a:avLst/>
          </a:prstGeom>
          <a:noFill/>
          <a:ln>
            <a:noFill/>
          </a:ln>
        </p:spPr>
        <p:txBody>
          <a:bodyPr spcFirstLastPara="1" wrap="square" lIns="91425" tIns="45700" rIns="91425" bIns="45700" anchor="t" anchorCtr="0">
            <a:noAutofit/>
          </a:bodyPr>
          <a:lstStyle/>
          <a:p>
            <a:pPr marL="236538" indent="-236538">
              <a:lnSpc>
                <a:spcPts val="3800"/>
              </a:lnSpc>
              <a:spcBef>
                <a:spcPts val="1200"/>
              </a:spcBef>
              <a:buClr>
                <a:schemeClr val="dk1"/>
              </a:buClr>
              <a:buSzPts val="2600"/>
            </a:pPr>
            <a:r>
              <a:rPr lang="en-US" sz="3400" b="1" dirty="0"/>
              <a:t>Burnout</a:t>
            </a:r>
            <a:endParaRPr sz="3400" b="1" dirty="0"/>
          </a:p>
          <a:p>
            <a:pPr marL="236538" indent="-236538">
              <a:lnSpc>
                <a:spcPts val="3800"/>
              </a:lnSpc>
              <a:spcBef>
                <a:spcPts val="1200"/>
              </a:spcBef>
              <a:buClr>
                <a:schemeClr val="dk1"/>
              </a:buClr>
              <a:buSzPts val="2600"/>
            </a:pPr>
            <a:r>
              <a:rPr lang="en-US" sz="3400" b="1" dirty="0"/>
              <a:t>Staffing shortages </a:t>
            </a:r>
            <a:r>
              <a:rPr lang="en-US" sz="3400" dirty="0">
                <a:solidFill>
                  <a:schemeClr val="bg2">
                    <a:lumMod val="25000"/>
                  </a:schemeClr>
                </a:solidFill>
              </a:rPr>
              <a:t>with </a:t>
            </a:r>
            <a:br>
              <a:rPr lang="en-US" sz="3400" dirty="0">
                <a:solidFill>
                  <a:schemeClr val="bg2">
                    <a:lumMod val="25000"/>
                  </a:schemeClr>
                </a:solidFill>
              </a:rPr>
            </a:br>
            <a:r>
              <a:rPr lang="en-US" sz="3400" dirty="0">
                <a:solidFill>
                  <a:schemeClr val="bg2">
                    <a:lumMod val="25000"/>
                  </a:schemeClr>
                </a:solidFill>
              </a:rPr>
              <a:t>no end in site</a:t>
            </a:r>
            <a:endParaRPr sz="3400" dirty="0">
              <a:solidFill>
                <a:schemeClr val="bg2">
                  <a:lumMod val="25000"/>
                </a:schemeClr>
              </a:solidFill>
            </a:endParaRPr>
          </a:p>
          <a:p>
            <a:pPr marL="236538" indent="-236538">
              <a:lnSpc>
                <a:spcPts val="3800"/>
              </a:lnSpc>
              <a:spcBef>
                <a:spcPts val="1200"/>
              </a:spcBef>
              <a:buClr>
                <a:schemeClr val="dk1"/>
              </a:buClr>
              <a:buSzPts val="2600"/>
            </a:pPr>
            <a:r>
              <a:rPr lang="en-US" sz="3400" b="1" dirty="0"/>
              <a:t>Workers leaving </a:t>
            </a:r>
            <a:r>
              <a:rPr lang="en-US" sz="3400" dirty="0">
                <a:solidFill>
                  <a:schemeClr val="bg2">
                    <a:lumMod val="25000"/>
                  </a:schemeClr>
                </a:solidFill>
              </a:rPr>
              <a:t>the field</a:t>
            </a:r>
            <a:endParaRPr sz="3400" dirty="0">
              <a:solidFill>
                <a:schemeClr val="bg2">
                  <a:lumMod val="25000"/>
                </a:schemeClr>
              </a:solidFill>
            </a:endParaRPr>
          </a:p>
          <a:p>
            <a:pPr marL="236538" indent="-236538">
              <a:lnSpc>
                <a:spcPts val="3800"/>
              </a:lnSpc>
              <a:spcBef>
                <a:spcPts val="1200"/>
              </a:spcBef>
              <a:buClr>
                <a:schemeClr val="dk1"/>
              </a:buClr>
              <a:buSzPts val="2600"/>
            </a:pPr>
            <a:r>
              <a:rPr lang="en-US" sz="3400" b="1" dirty="0"/>
              <a:t>Not financially sustainable </a:t>
            </a:r>
            <a:r>
              <a:rPr lang="en-US" sz="3400" dirty="0">
                <a:solidFill>
                  <a:schemeClr val="bg2">
                    <a:lumMod val="25000"/>
                  </a:schemeClr>
                </a:solidFill>
              </a:rPr>
              <a:t>to stay the course</a:t>
            </a:r>
            <a:endParaRPr sz="3400" dirty="0">
              <a:solidFill>
                <a:schemeClr val="bg2">
                  <a:lumMod val="25000"/>
                </a:schemeClr>
              </a:solidFill>
            </a:endParaRPr>
          </a:p>
        </p:txBody>
      </p:sp>
      <p:pic>
        <p:nvPicPr>
          <p:cNvPr id="2" name="Picture 2" descr="A picture containing person, person, computer, looking&#10;&#10;Description automatically generated">
            <a:extLst>
              <a:ext uri="{FF2B5EF4-FFF2-40B4-BE49-F238E27FC236}">
                <a16:creationId xmlns:a16="http://schemas.microsoft.com/office/drawing/2014/main" id="{63CD01DE-8E31-84A7-E132-0855E9610D62}"/>
              </a:ext>
            </a:extLst>
          </p:cNvPr>
          <p:cNvPicPr>
            <a:picLocks noChangeAspect="1"/>
          </p:cNvPicPr>
          <p:nvPr/>
        </p:nvPicPr>
        <p:blipFill>
          <a:blip r:embed="rId3"/>
          <a:stretch>
            <a:fillRect/>
          </a:stretch>
        </p:blipFill>
        <p:spPr>
          <a:xfrm>
            <a:off x="7261412" y="3714"/>
            <a:ext cx="4930588" cy="68505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 name="Picture 1">
            <a:extLst>
              <a:ext uri="{FF2B5EF4-FFF2-40B4-BE49-F238E27FC236}">
                <a16:creationId xmlns:a16="http://schemas.microsoft.com/office/drawing/2014/main" id="{854C29D5-C5B4-2F2B-1791-3AA380AC1EDC}"/>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7935"/>
                    </a14:imgEffect>
                    <a14:imgEffect>
                      <a14:saturation sat="162000"/>
                    </a14:imgEffect>
                  </a14:imgLayer>
                </a14:imgProps>
              </a:ext>
            </a:extLst>
          </a:blip>
          <a:srcRect r="622" b="13743"/>
          <a:stretch/>
        </p:blipFill>
        <p:spPr>
          <a:xfrm>
            <a:off x="0" y="0"/>
            <a:ext cx="12192000" cy="7054851"/>
          </a:xfrm>
          <a:prstGeom prst="rect">
            <a:avLst/>
          </a:prstGeom>
        </p:spPr>
      </p:pic>
      <p:sp>
        <p:nvSpPr>
          <p:cNvPr id="218" name="Google Shape;218;p5"/>
          <p:cNvSpPr txBox="1">
            <a:spLocks noGrp="1"/>
          </p:cNvSpPr>
          <p:nvPr>
            <p:ph idx="4294967295"/>
          </p:nvPr>
        </p:nvSpPr>
        <p:spPr>
          <a:xfrm>
            <a:off x="763229" y="1861914"/>
            <a:ext cx="10515600" cy="4351338"/>
          </a:xfrm>
          <a:prstGeom prst="rect">
            <a:avLst/>
          </a:prstGeom>
          <a:noFill/>
          <a:ln>
            <a:noFill/>
          </a:ln>
        </p:spPr>
        <p:txBody>
          <a:bodyPr spcFirstLastPara="1" wrap="square" lIns="91425" tIns="45700" rIns="91425" bIns="45700" anchor="t" anchorCtr="0">
            <a:noAutofit/>
          </a:bodyPr>
          <a:lstStyle/>
          <a:p>
            <a:pPr marL="236538" indent="-225425">
              <a:lnSpc>
                <a:spcPts val="3800"/>
              </a:lnSpc>
              <a:spcBef>
                <a:spcPts val="900"/>
              </a:spcBef>
              <a:buClr>
                <a:schemeClr val="dk1"/>
              </a:buClr>
              <a:buSzPts val="2600"/>
            </a:pPr>
            <a:r>
              <a:rPr lang="en-US" sz="3400" b="1" dirty="0"/>
              <a:t>Flexible leaders </a:t>
            </a:r>
            <a:r>
              <a:rPr lang="en-US" sz="3400" dirty="0">
                <a:solidFill>
                  <a:schemeClr val="bg2">
                    <a:lumMod val="25000"/>
                  </a:schemeClr>
                </a:solidFill>
              </a:rPr>
              <a:t>open to feedback and change</a:t>
            </a:r>
            <a:endParaRPr sz="3400" dirty="0">
              <a:solidFill>
                <a:schemeClr val="bg2">
                  <a:lumMod val="25000"/>
                </a:schemeClr>
              </a:solidFill>
            </a:endParaRPr>
          </a:p>
          <a:p>
            <a:pPr marL="236538" indent="-225425">
              <a:lnSpc>
                <a:spcPts val="3800"/>
              </a:lnSpc>
              <a:spcBef>
                <a:spcPts val="900"/>
              </a:spcBef>
              <a:buClr>
                <a:schemeClr val="dk1"/>
              </a:buClr>
              <a:buSzPts val="2600"/>
            </a:pPr>
            <a:r>
              <a:rPr lang="en-US" sz="3400" b="1" dirty="0"/>
              <a:t>Rethink workflows </a:t>
            </a:r>
            <a:r>
              <a:rPr lang="en-US" sz="3400" dirty="0">
                <a:solidFill>
                  <a:schemeClr val="bg2">
                    <a:lumMod val="25000"/>
                  </a:schemeClr>
                </a:solidFill>
              </a:rPr>
              <a:t>for more flexibility and control</a:t>
            </a:r>
          </a:p>
          <a:p>
            <a:pPr marL="236538" indent="-225425">
              <a:lnSpc>
                <a:spcPts val="3800"/>
              </a:lnSpc>
              <a:spcBef>
                <a:spcPts val="900"/>
              </a:spcBef>
              <a:buClr>
                <a:schemeClr val="dk1"/>
              </a:buClr>
              <a:buSzPts val="2600"/>
            </a:pPr>
            <a:r>
              <a:rPr lang="en-US" sz="3400" b="1" dirty="0">
                <a:sym typeface="Open Sans"/>
              </a:rPr>
              <a:t>Protect time </a:t>
            </a:r>
            <a:r>
              <a:rPr lang="en-US" sz="3400" b="1" dirty="0"/>
              <a:t>and space </a:t>
            </a:r>
            <a:r>
              <a:rPr lang="en-US" sz="3400" dirty="0">
                <a:solidFill>
                  <a:schemeClr val="bg2">
                    <a:lumMod val="25000"/>
                  </a:schemeClr>
                </a:solidFill>
              </a:rPr>
              <a:t>to regulate </a:t>
            </a:r>
            <a:r>
              <a:rPr lang="en-US" sz="3400" dirty="0">
                <a:solidFill>
                  <a:schemeClr val="bg2">
                    <a:lumMod val="25000"/>
                  </a:schemeClr>
                </a:solidFill>
                <a:sym typeface="Open Sans"/>
              </a:rPr>
              <a:t>impact of stress and moral injury</a:t>
            </a:r>
          </a:p>
          <a:p>
            <a:pPr marL="236538" indent="-225425">
              <a:lnSpc>
                <a:spcPts val="3800"/>
              </a:lnSpc>
              <a:spcBef>
                <a:spcPts val="900"/>
              </a:spcBef>
              <a:buClr>
                <a:schemeClr val="dk1"/>
              </a:buClr>
              <a:buSzPts val="2600"/>
            </a:pPr>
            <a:r>
              <a:rPr lang="en-US" sz="3400" b="1" dirty="0">
                <a:sym typeface="Open Sans"/>
              </a:rPr>
              <a:t>Connection and co-regulation </a:t>
            </a:r>
            <a:r>
              <a:rPr lang="en-US" sz="3400" dirty="0">
                <a:solidFill>
                  <a:schemeClr val="bg2">
                    <a:lumMod val="25000"/>
                  </a:schemeClr>
                </a:solidFill>
                <a:sym typeface="Open Sans"/>
              </a:rPr>
              <a:t>spaces to discuss the ‘why’ </a:t>
            </a:r>
          </a:p>
          <a:p>
            <a:pPr marL="236538" indent="-225425">
              <a:lnSpc>
                <a:spcPts val="3800"/>
              </a:lnSpc>
              <a:spcBef>
                <a:spcPts val="900"/>
              </a:spcBef>
              <a:buClr>
                <a:schemeClr val="dk1"/>
              </a:buClr>
              <a:buSzPts val="2600"/>
            </a:pPr>
            <a:r>
              <a:rPr lang="en-US" sz="3400" dirty="0">
                <a:solidFill>
                  <a:schemeClr val="bg2">
                    <a:lumMod val="25000"/>
                  </a:schemeClr>
                </a:solidFill>
                <a:sym typeface="Open Sans"/>
              </a:rPr>
              <a:t>Bring</a:t>
            </a:r>
            <a:r>
              <a:rPr lang="en-US" sz="3400" b="1" dirty="0">
                <a:sym typeface="Open Sans"/>
              </a:rPr>
              <a:t> cultural values, human needs, and healing practices </a:t>
            </a:r>
            <a:r>
              <a:rPr lang="en-US" sz="3400" dirty="0">
                <a:solidFill>
                  <a:schemeClr val="bg2">
                    <a:lumMod val="25000"/>
                  </a:schemeClr>
                </a:solidFill>
                <a:sym typeface="Open Sans"/>
              </a:rPr>
              <a:t>into workplace</a:t>
            </a:r>
          </a:p>
          <a:p>
            <a:pPr marL="0" lvl="0" indent="0" algn="l" rtl="0">
              <a:spcBef>
                <a:spcPts val="520"/>
              </a:spcBef>
              <a:spcAft>
                <a:spcPts val="0"/>
              </a:spcAft>
              <a:buClr>
                <a:schemeClr val="dk1"/>
              </a:buClr>
              <a:buSzPts val="2600"/>
              <a:buNone/>
            </a:pPr>
            <a:endParaRPr sz="3600" dirty="0"/>
          </a:p>
        </p:txBody>
      </p:sp>
      <p:sp>
        <p:nvSpPr>
          <p:cNvPr id="7" name="Google Shape;320;p19">
            <a:extLst>
              <a:ext uri="{FF2B5EF4-FFF2-40B4-BE49-F238E27FC236}">
                <a16:creationId xmlns:a16="http://schemas.microsoft.com/office/drawing/2014/main" id="{D285C43D-D75E-5E4E-A09F-4B2F52449DD1}"/>
              </a:ext>
            </a:extLst>
          </p:cNvPr>
          <p:cNvSpPr txBox="1">
            <a:spLocks/>
          </p:cNvSpPr>
          <p:nvPr/>
        </p:nvSpPr>
        <p:spPr>
          <a:xfrm>
            <a:off x="-66194" y="577489"/>
            <a:ext cx="12275127" cy="1056905"/>
          </a:xfrm>
          <a:prstGeom prst="rect">
            <a:avLst/>
          </a:prstGeom>
          <a:solidFill>
            <a:schemeClr val="bg1">
              <a:alpha val="52110"/>
            </a:schemeClr>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251A1"/>
              </a:buClr>
              <a:buSzPts val="3700"/>
              <a:buFont typeface="Calibri"/>
              <a:buNone/>
            </a:pPr>
            <a:r>
              <a:rPr lang="en-US" sz="5400" b="1" dirty="0">
                <a:latin typeface="+mn-lt"/>
              </a:rPr>
              <a:t>Health Centers are Innovators</a:t>
            </a:r>
            <a:endParaRPr lang="en-US" sz="56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3" name="Picture 2">
            <a:extLst>
              <a:ext uri="{FF2B5EF4-FFF2-40B4-BE49-F238E27FC236}">
                <a16:creationId xmlns:a16="http://schemas.microsoft.com/office/drawing/2014/main" id="{E037B082-0392-C14A-12BE-F8DE641687A2}"/>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colorTemperature colorTemp="11200"/>
                    </a14:imgEffect>
                    <a14:imgEffect>
                      <a14:saturation sat="105000"/>
                    </a14:imgEffect>
                  </a14:imgLayer>
                </a14:imgProps>
              </a:ext>
            </a:extLst>
          </a:blip>
          <a:srcRect l="25334" t="3272" r="720" b="31849"/>
          <a:stretch/>
        </p:blipFill>
        <p:spPr>
          <a:xfrm flipH="1">
            <a:off x="0" y="0"/>
            <a:ext cx="12192000" cy="6953062"/>
          </a:xfrm>
          <a:prstGeom prst="rect">
            <a:avLst/>
          </a:prstGeom>
        </p:spPr>
      </p:pic>
      <p:sp>
        <p:nvSpPr>
          <p:cNvPr id="8" name="Text Placeholder 7">
            <a:extLst>
              <a:ext uri="{FF2B5EF4-FFF2-40B4-BE49-F238E27FC236}">
                <a16:creationId xmlns:a16="http://schemas.microsoft.com/office/drawing/2014/main" id="{D93E8295-179C-45C7-C509-3F6D56AC297D}"/>
              </a:ext>
            </a:extLst>
          </p:cNvPr>
          <p:cNvSpPr>
            <a:spLocks noGrp="1"/>
          </p:cNvSpPr>
          <p:nvPr>
            <p:ph idx="4294967295"/>
          </p:nvPr>
        </p:nvSpPr>
        <p:spPr>
          <a:xfrm>
            <a:off x="841389" y="1791856"/>
            <a:ext cx="7224948" cy="4674734"/>
          </a:xfrm>
        </p:spPr>
        <p:txBody>
          <a:bodyPr lIns="0" rIns="0">
            <a:noAutofit/>
          </a:bodyPr>
          <a:lstStyle/>
          <a:p>
            <a:pPr marL="11113" indent="0">
              <a:lnSpc>
                <a:spcPts val="3100"/>
              </a:lnSpc>
              <a:spcAft>
                <a:spcPts val="1200"/>
              </a:spcAft>
              <a:buNone/>
            </a:pPr>
            <a:r>
              <a:rPr lang="en-US" b="1" i="1" dirty="0">
                <a:solidFill>
                  <a:schemeClr val="accent4">
                    <a:lumMod val="20000"/>
                    <a:lumOff val="80000"/>
                  </a:schemeClr>
                </a:solidFill>
              </a:rPr>
              <a:t>“I define a leader as anyone who takes responsibility for finding the potential in people and processes, and who has the courage to develop that potential.”</a:t>
            </a:r>
            <a:r>
              <a:rPr lang="en-US" i="1" dirty="0"/>
              <a:t>	</a:t>
            </a:r>
            <a:r>
              <a:rPr lang="en-US" i="1" dirty="0">
                <a:solidFill>
                  <a:schemeClr val="tx1">
                    <a:lumMod val="85000"/>
                    <a:lumOff val="15000"/>
                  </a:schemeClr>
                </a:solidFill>
              </a:rPr>
              <a:t>—</a:t>
            </a:r>
            <a:r>
              <a:rPr lang="en-US" i="1" dirty="0" err="1">
                <a:solidFill>
                  <a:schemeClr val="tx1">
                    <a:lumMod val="85000"/>
                    <a:lumOff val="15000"/>
                  </a:schemeClr>
                </a:solidFill>
              </a:rPr>
              <a:t>Brene</a:t>
            </a:r>
            <a:r>
              <a:rPr lang="en-US" i="1" dirty="0">
                <a:solidFill>
                  <a:schemeClr val="tx1">
                    <a:lumMod val="85000"/>
                    <a:lumOff val="15000"/>
                  </a:schemeClr>
                </a:solidFill>
              </a:rPr>
              <a:t> Brown</a:t>
            </a:r>
          </a:p>
          <a:p>
            <a:pPr marL="236538" indent="-225425">
              <a:lnSpc>
                <a:spcPts val="4000"/>
              </a:lnSpc>
              <a:spcBef>
                <a:spcPts val="0"/>
              </a:spcBef>
              <a:buClr>
                <a:srgbClr val="FFF2C3"/>
              </a:buClr>
              <a:buSzPts val="2600"/>
            </a:pPr>
            <a:r>
              <a:rPr lang="en-US" sz="3400" dirty="0">
                <a:solidFill>
                  <a:srgbClr val="F7F7F7"/>
                </a:solidFill>
              </a:rPr>
              <a:t>Curious </a:t>
            </a:r>
          </a:p>
          <a:p>
            <a:pPr marL="236538" indent="-225425">
              <a:lnSpc>
                <a:spcPts val="4000"/>
              </a:lnSpc>
              <a:spcBef>
                <a:spcPts val="0"/>
              </a:spcBef>
              <a:buClr>
                <a:srgbClr val="FFF2C3"/>
              </a:buClr>
              <a:buSzPts val="2600"/>
            </a:pPr>
            <a:r>
              <a:rPr lang="en-US" sz="3400" dirty="0">
                <a:solidFill>
                  <a:srgbClr val="F7F7F7"/>
                </a:solidFill>
              </a:rPr>
              <a:t>Compassionate and warm</a:t>
            </a:r>
          </a:p>
          <a:p>
            <a:pPr marL="236538" indent="-225425">
              <a:lnSpc>
                <a:spcPts val="4000"/>
              </a:lnSpc>
              <a:spcBef>
                <a:spcPts val="0"/>
              </a:spcBef>
              <a:buClr>
                <a:srgbClr val="FFF2C3"/>
              </a:buClr>
              <a:buSzPts val="2600"/>
            </a:pPr>
            <a:r>
              <a:rPr lang="en-US" sz="3400" dirty="0">
                <a:solidFill>
                  <a:srgbClr val="F7F7F7"/>
                </a:solidFill>
              </a:rPr>
              <a:t>Calm </a:t>
            </a:r>
          </a:p>
          <a:p>
            <a:pPr marL="236538" indent="-225425">
              <a:lnSpc>
                <a:spcPts val="4000"/>
              </a:lnSpc>
              <a:spcBef>
                <a:spcPts val="0"/>
              </a:spcBef>
              <a:buClr>
                <a:srgbClr val="FFF2C3"/>
              </a:buClr>
              <a:buSzPts val="2600"/>
            </a:pPr>
            <a:r>
              <a:rPr lang="en-US" sz="3400" dirty="0">
                <a:solidFill>
                  <a:srgbClr val="F7F7F7"/>
                </a:solidFill>
              </a:rPr>
              <a:t>Empower, Voice, and Choice </a:t>
            </a:r>
          </a:p>
          <a:p>
            <a:pPr marL="236538" indent="-225425">
              <a:lnSpc>
                <a:spcPts val="4000"/>
              </a:lnSpc>
              <a:spcBef>
                <a:spcPts val="0"/>
              </a:spcBef>
              <a:buClr>
                <a:srgbClr val="FFF2C3"/>
              </a:buClr>
              <a:buSzPts val="2600"/>
            </a:pPr>
            <a:r>
              <a:rPr lang="en-US" sz="3400" dirty="0">
                <a:solidFill>
                  <a:srgbClr val="F7F7F7"/>
                </a:solidFill>
              </a:rPr>
              <a:t>Accountable</a:t>
            </a:r>
          </a:p>
        </p:txBody>
      </p:sp>
      <p:sp>
        <p:nvSpPr>
          <p:cNvPr id="5" name="Google Shape;320;p19">
            <a:extLst>
              <a:ext uri="{FF2B5EF4-FFF2-40B4-BE49-F238E27FC236}">
                <a16:creationId xmlns:a16="http://schemas.microsoft.com/office/drawing/2014/main" id="{1CF52A07-98E9-7046-8550-C14B6B2577AA}"/>
              </a:ext>
            </a:extLst>
          </p:cNvPr>
          <p:cNvSpPr txBox="1">
            <a:spLocks/>
          </p:cNvSpPr>
          <p:nvPr/>
        </p:nvSpPr>
        <p:spPr>
          <a:xfrm>
            <a:off x="1" y="558800"/>
            <a:ext cx="12191999" cy="982133"/>
          </a:xfrm>
          <a:prstGeom prst="rect">
            <a:avLst/>
          </a:prstGeom>
          <a:solidFill>
            <a:schemeClr val="bg1">
              <a:alpha val="28000"/>
            </a:schemeClr>
          </a:solidFill>
          <a:ln>
            <a:noFill/>
          </a:ln>
        </p:spPr>
        <p:txBody>
          <a:bodyPr spcFirstLastPara="1" vert="horz" wrap="square" lIns="0" tIns="91440" rIns="0"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251A1"/>
              </a:buClr>
              <a:buSzPts val="3700"/>
              <a:buFont typeface="Calibri"/>
              <a:buNone/>
            </a:pPr>
            <a:r>
              <a:rPr lang="en-US" sz="5400" b="1" dirty="0">
                <a:latin typeface="+mn-lt"/>
              </a:rPr>
              <a:t>Who are the Brave Leaders? </a:t>
            </a:r>
            <a:endParaRPr lang="en-US" sz="5600" b="1" dirty="0">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5"/>
        <p:cNvGrpSpPr/>
        <p:nvPr/>
      </p:nvGrpSpPr>
      <p:grpSpPr>
        <a:xfrm>
          <a:off x="0" y="0"/>
          <a:ext cx="0" cy="0"/>
          <a:chOff x="0" y="0"/>
          <a:chExt cx="0" cy="0"/>
        </a:xfrm>
      </p:grpSpPr>
      <p:pic>
        <p:nvPicPr>
          <p:cNvPr id="7" name="Picture 7">
            <a:extLst>
              <a:ext uri="{FF2B5EF4-FFF2-40B4-BE49-F238E27FC236}">
                <a16:creationId xmlns:a16="http://schemas.microsoft.com/office/drawing/2014/main" id="{4DDC59BF-77E8-59CA-C4BA-9CA5A3DCE432}"/>
              </a:ext>
            </a:extLst>
          </p:cNvPr>
          <p:cNvPicPr>
            <a:picLocks noChangeAspect="1"/>
          </p:cNvPicPr>
          <p:nvPr/>
        </p:nvPicPr>
        <p:blipFill rotWithShape="1">
          <a:blip r:embed="rId3"/>
          <a:srcRect l="9091" t="23391"/>
          <a:stretch/>
        </p:blipFill>
        <p:spPr>
          <a:xfrm>
            <a:off x="20" y="10"/>
            <a:ext cx="12191980" cy="6857990"/>
          </a:xfrm>
          <a:prstGeom prst="rect">
            <a:avLst/>
          </a:prstGeom>
          <a:effectLst/>
        </p:spPr>
      </p:pic>
      <p:sp>
        <p:nvSpPr>
          <p:cNvPr id="257" name="Google Shape;257;p10"/>
          <p:cNvSpPr txBox="1">
            <a:spLocks noGrp="1"/>
          </p:cNvSpPr>
          <p:nvPr>
            <p:ph sz="half" idx="1"/>
          </p:nvPr>
        </p:nvSpPr>
        <p:spPr>
          <a:xfrm>
            <a:off x="295835" y="2141537"/>
            <a:ext cx="11308977" cy="2667969"/>
          </a:xfrm>
          <a:prstGeom prst="rect">
            <a:avLst/>
          </a:prstGeom>
        </p:spPr>
        <p:txBody>
          <a:bodyPr spcFirstLastPara="1" vert="horz" lIns="91425" tIns="45700" rIns="91425" bIns="45700" rtlCol="0" anchor="t" anchorCtr="0">
            <a:normAutofit/>
          </a:bodyPr>
          <a:lstStyle/>
          <a:p>
            <a:pPr marL="342900" indent="-177800">
              <a:spcBef>
                <a:spcPts val="0"/>
              </a:spcBef>
              <a:spcAft>
                <a:spcPts val="600"/>
              </a:spcAft>
              <a:buSzPts val="2600"/>
            </a:pPr>
            <a:r>
              <a:rPr lang="en-US" sz="3400" dirty="0">
                <a:cs typeface="Calibri" panose="020F0502020204030204"/>
              </a:rPr>
              <a:t>Consider new use for efficiencies</a:t>
            </a:r>
            <a:endParaRPr lang="en-US" sz="3400" dirty="0"/>
          </a:p>
          <a:p>
            <a:pPr marL="800100" lvl="1">
              <a:spcBef>
                <a:spcPts val="0"/>
              </a:spcBef>
              <a:spcAft>
                <a:spcPts val="600"/>
              </a:spcAft>
              <a:buSzPts val="2600"/>
            </a:pPr>
            <a:r>
              <a:rPr lang="en-US" sz="3400" dirty="0">
                <a:cs typeface="Calibri" panose="020F0502020204030204"/>
              </a:rPr>
              <a:t>LEAN Thinking -</a:t>
            </a:r>
            <a:r>
              <a:rPr lang="en-US" b="1" dirty="0"/>
              <a:t> creating needed value with fewer resources and less waste</a:t>
            </a:r>
            <a:endParaRPr lang="en-US" sz="3400" dirty="0">
              <a:cs typeface="Calibri" panose="020F0502020204030204"/>
            </a:endParaRPr>
          </a:p>
          <a:p>
            <a:pPr marL="800100" lvl="1">
              <a:spcBef>
                <a:spcPts val="0"/>
              </a:spcBef>
              <a:spcAft>
                <a:spcPts val="600"/>
              </a:spcAft>
              <a:buSzPts val="2600"/>
            </a:pPr>
            <a:r>
              <a:rPr lang="en-US" sz="3400" dirty="0">
                <a:cs typeface="Calibri" panose="020F0502020204030204"/>
              </a:rPr>
              <a:t>PDSA – Plan, Do, Study, Act</a:t>
            </a:r>
          </a:p>
          <a:p>
            <a:pPr marL="342900" indent="-177800">
              <a:spcBef>
                <a:spcPts val="0"/>
              </a:spcBef>
              <a:spcAft>
                <a:spcPts val="600"/>
              </a:spcAft>
              <a:buSzPts val="2600"/>
            </a:pPr>
            <a:r>
              <a:rPr lang="en-US" sz="3400" dirty="0">
                <a:ea typeface="+mn-lt"/>
                <a:cs typeface="+mn-lt"/>
              </a:rPr>
              <a:t>Provider and staff buy in for QI</a:t>
            </a:r>
            <a:endParaRPr lang="en-US" sz="3400" dirty="0">
              <a:cs typeface="Calibri"/>
            </a:endParaRPr>
          </a:p>
          <a:p>
            <a:pPr marL="342900" lvl="0" indent="-177800" rtl="0">
              <a:spcBef>
                <a:spcPts val="0"/>
              </a:spcBef>
              <a:spcAft>
                <a:spcPts val="600"/>
              </a:spcAft>
              <a:buClr>
                <a:prstClr val="black"/>
              </a:buClr>
              <a:buSzPts val="2600"/>
              <a:buNone/>
            </a:pPr>
            <a:endParaRPr lang="en-US" sz="3600" dirty="0">
              <a:cs typeface="Calibri"/>
            </a:endParaRPr>
          </a:p>
          <a:p>
            <a:pPr marL="342900" indent="-177800">
              <a:spcBef>
                <a:spcPts val="0"/>
              </a:spcBef>
              <a:spcAft>
                <a:spcPts val="600"/>
              </a:spcAft>
              <a:buClr>
                <a:schemeClr val="dk1"/>
              </a:buClr>
              <a:buSzPts val="2600"/>
              <a:buNone/>
            </a:pPr>
            <a:endParaRPr lang="en-US" sz="3600" dirty="0">
              <a:cs typeface="Calibri"/>
            </a:endParaRPr>
          </a:p>
        </p:txBody>
      </p:sp>
      <p:sp>
        <p:nvSpPr>
          <p:cNvPr id="5" name="Google Shape;320;p19">
            <a:extLst>
              <a:ext uri="{FF2B5EF4-FFF2-40B4-BE49-F238E27FC236}">
                <a16:creationId xmlns:a16="http://schemas.microsoft.com/office/drawing/2014/main" id="{BB14090D-CB0F-3941-BFF5-483D22B4847C}"/>
              </a:ext>
            </a:extLst>
          </p:cNvPr>
          <p:cNvSpPr txBox="1">
            <a:spLocks/>
          </p:cNvSpPr>
          <p:nvPr/>
        </p:nvSpPr>
        <p:spPr>
          <a:xfrm>
            <a:off x="-50799" y="696024"/>
            <a:ext cx="12275127" cy="1056905"/>
          </a:xfrm>
          <a:prstGeom prst="rect">
            <a:avLst/>
          </a:prstGeom>
          <a:solidFill>
            <a:schemeClr val="bg1">
              <a:alpha val="53675"/>
            </a:schemeClr>
          </a:solidFill>
          <a:ln>
            <a:noFill/>
          </a:ln>
        </p:spPr>
        <p:txBody>
          <a:bodyPr spcFirstLastPara="1" vert="horz" wrap="square" lIns="0" tIns="45720" rIns="0"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251A1"/>
              </a:buClr>
              <a:buSzPts val="3700"/>
              <a:buFont typeface="Calibri"/>
              <a:buNone/>
            </a:pPr>
            <a:r>
              <a:rPr lang="en-US" sz="5600" b="1" dirty="0">
                <a:latin typeface="+mn-lt"/>
              </a:rPr>
              <a:t>Using Quality Improvement to do Less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4" name="Picture 3">
            <a:extLst>
              <a:ext uri="{FF2B5EF4-FFF2-40B4-BE49-F238E27FC236}">
                <a16:creationId xmlns:a16="http://schemas.microsoft.com/office/drawing/2014/main" id="{8B862E09-44F7-F7AA-B556-01C952088BE6}"/>
              </a:ext>
            </a:extLst>
          </p:cNvPr>
          <p:cNvPicPr>
            <a:picLocks noChangeAspect="1"/>
          </p:cNvPicPr>
          <p:nvPr/>
        </p:nvPicPr>
        <p:blipFill rotWithShape="1">
          <a:blip r:embed="rId3">
            <a:alphaModFix amt="50000"/>
          </a:blip>
          <a:srcRect r="11734" b="29277"/>
          <a:stretch/>
        </p:blipFill>
        <p:spPr>
          <a:xfrm>
            <a:off x="0" y="-468618"/>
            <a:ext cx="12192000" cy="7326618"/>
          </a:xfrm>
          <a:prstGeom prst="rect">
            <a:avLst/>
          </a:prstGeom>
        </p:spPr>
      </p:pic>
      <p:sp>
        <p:nvSpPr>
          <p:cNvPr id="262" name="Google Shape;262;p11"/>
          <p:cNvSpPr txBox="1">
            <a:spLocks noGrp="1"/>
          </p:cNvSpPr>
          <p:nvPr>
            <p:ph type="title"/>
          </p:nvPr>
        </p:nvSpPr>
        <p:spPr>
          <a:xfrm>
            <a:off x="633684" y="116892"/>
            <a:ext cx="5719615" cy="1325563"/>
          </a:xfrm>
          <a:prstGeom prst="rect">
            <a:avLst/>
          </a:prstGeom>
          <a:noFill/>
          <a:ln>
            <a:noFill/>
          </a:ln>
        </p:spPr>
        <p:txBody>
          <a:bodyPr spcFirstLastPara="1" wrap="square" lIns="91425" tIns="45700" rIns="91425" bIns="45700" anchor="ctr" anchorCtr="0">
            <a:noAutofit/>
          </a:bodyPr>
          <a:lstStyle/>
          <a:p>
            <a:pPr algn="ctr">
              <a:spcBef>
                <a:spcPts val="0"/>
              </a:spcBef>
            </a:pPr>
            <a:r>
              <a:rPr lang="en-US" sz="6000" b="1" dirty="0">
                <a:latin typeface="+mn-lt"/>
              </a:rPr>
              <a:t>Data is Power!</a:t>
            </a:r>
            <a:endParaRPr lang="en-US" sz="6000" b="1" dirty="0">
              <a:latin typeface="+mn-lt"/>
              <a:cs typeface="Calibri" panose="020F0502020204030204"/>
            </a:endParaRPr>
          </a:p>
        </p:txBody>
      </p:sp>
      <p:sp>
        <p:nvSpPr>
          <p:cNvPr id="2" name="Google Shape;263;p11">
            <a:extLst>
              <a:ext uri="{FF2B5EF4-FFF2-40B4-BE49-F238E27FC236}">
                <a16:creationId xmlns:a16="http://schemas.microsoft.com/office/drawing/2014/main" id="{765522D4-11E5-343B-D79F-60DC264933B3}"/>
              </a:ext>
            </a:extLst>
          </p:cNvPr>
          <p:cNvSpPr txBox="1">
            <a:spLocks/>
          </p:cNvSpPr>
          <p:nvPr/>
        </p:nvSpPr>
        <p:spPr>
          <a:xfrm>
            <a:off x="-1" y="1253331"/>
            <a:ext cx="6989199" cy="435133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 indent="0" algn="ctr">
              <a:lnSpc>
                <a:spcPct val="115000"/>
              </a:lnSpc>
              <a:spcBef>
                <a:spcPts val="0"/>
              </a:spcBef>
              <a:buSzPts val="3000"/>
              <a:buFont typeface="Arial" panose="020B0604020202020204" pitchFamily="34" charset="0"/>
              <a:buNone/>
            </a:pPr>
            <a:r>
              <a:rPr lang="en-US" sz="2000" dirty="0">
                <a:cs typeface="Calibri"/>
              </a:rPr>
              <a:t>Turnover in </a:t>
            </a:r>
            <a:r>
              <a:rPr lang="en-US" sz="2000" b="1" dirty="0">
                <a:cs typeface="Calibri"/>
              </a:rPr>
              <a:t>physician workforce</a:t>
            </a:r>
            <a:r>
              <a:rPr lang="en-US" sz="2000" dirty="0">
                <a:cs typeface="Calibri"/>
              </a:rPr>
              <a:t> costs</a:t>
            </a:r>
            <a:r>
              <a:rPr lang="en-US" sz="2000" b="1" dirty="0">
                <a:cs typeface="Calibri"/>
              </a:rPr>
              <a:t> $979 million</a:t>
            </a:r>
            <a:r>
              <a:rPr lang="en-US" sz="2000" dirty="0">
                <a:cs typeface="Calibri"/>
              </a:rPr>
              <a:t> annually - with </a:t>
            </a:r>
            <a:r>
              <a:rPr lang="en-US" sz="2000" b="1" dirty="0">
                <a:cs typeface="Calibri"/>
              </a:rPr>
              <a:t>$260 million (27%) </a:t>
            </a:r>
            <a:r>
              <a:rPr lang="en-US" sz="2000" dirty="0">
                <a:cs typeface="Calibri"/>
              </a:rPr>
              <a:t>attributable to burnout</a:t>
            </a:r>
          </a:p>
          <a:p>
            <a:pPr marL="38100" indent="0" algn="ctr">
              <a:lnSpc>
                <a:spcPct val="115000"/>
              </a:lnSpc>
              <a:spcBef>
                <a:spcPts val="0"/>
              </a:spcBef>
              <a:buSzPts val="3000"/>
              <a:buFont typeface="Arial" panose="020B0604020202020204" pitchFamily="34" charset="0"/>
              <a:buNone/>
            </a:pPr>
            <a:endParaRPr lang="en-US" sz="2000" b="1" dirty="0">
              <a:solidFill>
                <a:schemeClr val="dk1"/>
              </a:solidFill>
              <a:cs typeface="Calibri"/>
              <a:sym typeface="Calibri"/>
            </a:endParaRPr>
          </a:p>
          <a:p>
            <a:pPr marL="38100" indent="0" algn="ctr">
              <a:lnSpc>
                <a:spcPct val="115000"/>
              </a:lnSpc>
              <a:spcBef>
                <a:spcPts val="0"/>
              </a:spcBef>
              <a:buSzPts val="3000"/>
              <a:buFont typeface="Arial" panose="020B0604020202020204" pitchFamily="34" charset="0"/>
              <a:buNone/>
            </a:pPr>
            <a:r>
              <a:rPr lang="en-US" sz="2000" b="1" dirty="0">
                <a:solidFill>
                  <a:schemeClr val="dk1"/>
                </a:solidFill>
                <a:cs typeface="Calibri"/>
                <a:sym typeface="Calibri"/>
              </a:rPr>
              <a:t>68% </a:t>
            </a:r>
            <a:r>
              <a:rPr lang="en-US" sz="2000" dirty="0">
                <a:solidFill>
                  <a:schemeClr val="dk1"/>
                </a:solidFill>
                <a:cs typeface="Calibri"/>
                <a:sym typeface="Calibri"/>
              </a:rPr>
              <a:t>of FQHCs in early 2022 had lost</a:t>
            </a:r>
            <a:r>
              <a:rPr lang="en-US" sz="2000" b="1" dirty="0">
                <a:solidFill>
                  <a:schemeClr val="dk1"/>
                </a:solidFill>
                <a:cs typeface="Calibri"/>
                <a:sym typeface="Calibri"/>
              </a:rPr>
              <a:t> 5-25% </a:t>
            </a:r>
            <a:r>
              <a:rPr lang="en-US" sz="2000" dirty="0">
                <a:solidFill>
                  <a:schemeClr val="dk1"/>
                </a:solidFill>
                <a:cs typeface="Calibri"/>
                <a:sym typeface="Calibri"/>
              </a:rPr>
              <a:t>of their</a:t>
            </a:r>
            <a:r>
              <a:rPr lang="en-US" sz="2000" b="1" dirty="0">
                <a:solidFill>
                  <a:schemeClr val="dk1"/>
                </a:solidFill>
                <a:cs typeface="Calibri"/>
                <a:sym typeface="Calibri"/>
              </a:rPr>
              <a:t> </a:t>
            </a:r>
            <a:r>
              <a:rPr lang="en-US" sz="2000" b="1" dirty="0">
                <a:cs typeface="Calibri"/>
                <a:sym typeface="Calibri"/>
              </a:rPr>
              <a:t>workforce</a:t>
            </a:r>
            <a:r>
              <a:rPr lang="en-US" sz="2000" dirty="0">
                <a:solidFill>
                  <a:schemeClr val="dk1"/>
                </a:solidFill>
                <a:cs typeface="Calibri"/>
                <a:sym typeface="Calibri"/>
              </a:rPr>
              <a:t> as a result of pandemic-related stressors</a:t>
            </a:r>
            <a:endParaRPr lang="en-US" sz="2000" dirty="0">
              <a:ea typeface="Arial"/>
              <a:cs typeface="Arial"/>
              <a:sym typeface="Arial"/>
            </a:endParaRPr>
          </a:p>
          <a:p>
            <a:pPr marL="38100" indent="0" algn="ctr">
              <a:lnSpc>
                <a:spcPct val="115000"/>
              </a:lnSpc>
              <a:spcBef>
                <a:spcPts val="0"/>
              </a:spcBef>
              <a:buSzPts val="3000"/>
              <a:buFont typeface="Arial" panose="020B0604020202020204" pitchFamily="34" charset="0"/>
              <a:buNone/>
            </a:pPr>
            <a:endParaRPr lang="en-US" sz="2000" dirty="0">
              <a:ea typeface="Arial"/>
              <a:cs typeface="Arial"/>
              <a:sym typeface="Arial"/>
            </a:endParaRPr>
          </a:p>
          <a:p>
            <a:pPr marL="38100" indent="0" algn="ctr">
              <a:lnSpc>
                <a:spcPct val="115000"/>
              </a:lnSpc>
              <a:spcBef>
                <a:spcPts val="0"/>
              </a:spcBef>
              <a:buSzPts val="3000"/>
              <a:buFont typeface="Arial" panose="020B0604020202020204" pitchFamily="34" charset="0"/>
              <a:buNone/>
            </a:pPr>
            <a:r>
              <a:rPr lang="en-US" sz="2000" dirty="0">
                <a:ea typeface="Arial"/>
                <a:cs typeface="Arial"/>
                <a:sym typeface="Arial"/>
              </a:rPr>
              <a:t>Employee satisfaction data</a:t>
            </a:r>
          </a:p>
          <a:p>
            <a:pPr marL="38100" indent="0" algn="ctr">
              <a:lnSpc>
                <a:spcPct val="115000"/>
              </a:lnSpc>
              <a:spcBef>
                <a:spcPts val="0"/>
              </a:spcBef>
              <a:buSzPts val="3000"/>
              <a:buFont typeface="Arial" panose="020B0604020202020204" pitchFamily="34" charset="0"/>
              <a:buNone/>
            </a:pPr>
            <a:r>
              <a:rPr lang="en-US" sz="2000" dirty="0">
                <a:ea typeface="Arial"/>
                <a:cs typeface="Arial"/>
                <a:sym typeface="Arial"/>
              </a:rPr>
              <a:t>Training evaluations</a:t>
            </a:r>
          </a:p>
          <a:p>
            <a:pPr marL="38100" indent="0" algn="ctr">
              <a:lnSpc>
                <a:spcPct val="115000"/>
              </a:lnSpc>
              <a:spcBef>
                <a:spcPts val="0"/>
              </a:spcBef>
              <a:buSzPts val="3000"/>
              <a:buFont typeface="Arial" panose="020B0604020202020204" pitchFamily="34" charset="0"/>
              <a:buNone/>
            </a:pPr>
            <a:r>
              <a:rPr lang="en-US" sz="2000" dirty="0">
                <a:ea typeface="Arial"/>
                <a:cs typeface="Arial"/>
                <a:sym typeface="Arial"/>
              </a:rPr>
              <a:t>Retention and turnover rates</a:t>
            </a:r>
          </a:p>
          <a:p>
            <a:pPr marL="38100" indent="0" algn="ctr">
              <a:lnSpc>
                <a:spcPct val="115000"/>
              </a:lnSpc>
              <a:spcBef>
                <a:spcPts val="0"/>
              </a:spcBef>
              <a:buSzPts val="3000"/>
              <a:buFont typeface="Arial" panose="020B0604020202020204" pitchFamily="34" charset="0"/>
              <a:buNone/>
            </a:pPr>
            <a:r>
              <a:rPr lang="en-US" sz="2000" dirty="0">
                <a:ea typeface="Arial"/>
                <a:cs typeface="Arial"/>
                <a:sym typeface="Arial"/>
              </a:rPr>
              <a:t>Absences</a:t>
            </a:r>
          </a:p>
          <a:p>
            <a:pPr marL="38100" indent="0" algn="ctr">
              <a:lnSpc>
                <a:spcPct val="115000"/>
              </a:lnSpc>
              <a:spcBef>
                <a:spcPts val="0"/>
              </a:spcBef>
              <a:buSzPts val="3000"/>
              <a:buFont typeface="Arial" panose="020B0604020202020204" pitchFamily="34" charset="0"/>
              <a:buNone/>
            </a:pPr>
            <a:r>
              <a:rPr lang="en-US" sz="2000" dirty="0">
                <a:ea typeface="Arial"/>
                <a:cs typeface="Arial"/>
                <a:sym typeface="Arial"/>
              </a:rPr>
              <a:t>Consumer satisfaction data</a:t>
            </a:r>
          </a:p>
          <a:p>
            <a:pPr marL="38100" indent="0" algn="ctr">
              <a:lnSpc>
                <a:spcPct val="115000"/>
              </a:lnSpc>
              <a:spcBef>
                <a:spcPts val="0"/>
              </a:spcBef>
              <a:buSzPts val="3000"/>
              <a:buFont typeface="Arial" panose="020B0604020202020204" pitchFamily="34" charset="0"/>
              <a:buNone/>
            </a:pPr>
            <a:r>
              <a:rPr lang="en-US" sz="2000" dirty="0">
                <a:ea typeface="Arial"/>
                <a:cs typeface="Arial"/>
                <a:sym typeface="Arial"/>
              </a:rPr>
              <a:t>Time and cost to recruit for new positions</a:t>
            </a:r>
          </a:p>
          <a:p>
            <a:pPr marL="342900" indent="-177800">
              <a:spcBef>
                <a:spcPts val="0"/>
              </a:spcBef>
              <a:buClr>
                <a:schemeClr val="dk1"/>
              </a:buClr>
              <a:buSzPts val="2600"/>
              <a:buFont typeface="Arial" panose="020B0604020202020204" pitchFamily="34" charset="0"/>
              <a:buNone/>
            </a:pPr>
            <a:endParaRPr lang="en-US" sz="2000" dirty="0"/>
          </a:p>
        </p:txBody>
      </p:sp>
      <p:sp>
        <p:nvSpPr>
          <p:cNvPr id="3" name="TextBox 2">
            <a:extLst>
              <a:ext uri="{FF2B5EF4-FFF2-40B4-BE49-F238E27FC236}">
                <a16:creationId xmlns:a16="http://schemas.microsoft.com/office/drawing/2014/main" id="{BAC79896-65D3-F7C5-3130-8101606C397A}"/>
              </a:ext>
            </a:extLst>
          </p:cNvPr>
          <p:cNvSpPr txBox="1"/>
          <p:nvPr/>
        </p:nvSpPr>
        <p:spPr>
          <a:xfrm>
            <a:off x="299884" y="5750004"/>
            <a:ext cx="9291484" cy="1107996"/>
          </a:xfrm>
          <a:prstGeom prst="rect">
            <a:avLst/>
          </a:prstGeom>
          <a:noFill/>
        </p:spPr>
        <p:txBody>
          <a:bodyPr wrap="square" rtlCol="0">
            <a:spAutoFit/>
          </a:bodyPr>
          <a:lstStyle/>
          <a:p>
            <a:pPr algn="ctr"/>
            <a:r>
              <a:rPr lang="en-US" sz="2400" b="1" i="1" dirty="0">
                <a:ea typeface="Open Sans"/>
                <a:cs typeface="Open Sans"/>
                <a:sym typeface="Open Sans"/>
              </a:rPr>
              <a:t>What data do your health centers have to inspire leaders to push back from the culture of busy?</a:t>
            </a:r>
            <a:endParaRPr lang="en-US" sz="2400" b="1" i="1" dirty="0">
              <a:ea typeface="Open Sans"/>
              <a:cs typeface="Open Sans"/>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6"/>
        <p:cNvGrpSpPr/>
        <p:nvPr/>
      </p:nvGrpSpPr>
      <p:grpSpPr>
        <a:xfrm>
          <a:off x="0" y="0"/>
          <a:ext cx="0" cy="0"/>
          <a:chOff x="0" y="0"/>
          <a:chExt cx="0" cy="0"/>
        </a:xfrm>
      </p:grpSpPr>
      <p:sp useBgFill="1">
        <p:nvSpPr>
          <p:cNvPr id="283" name="Rectangle 28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Google Shape;277;g14924129159_0_29"/>
          <p:cNvSpPr txBox="1">
            <a:spLocks noGrp="1"/>
          </p:cNvSpPr>
          <p:nvPr>
            <p:ph type="title"/>
          </p:nvPr>
        </p:nvSpPr>
        <p:spPr>
          <a:xfrm>
            <a:off x="628204" y="617516"/>
            <a:ext cx="5772595" cy="1688444"/>
          </a:xfrm>
          <a:prstGeom prst="rect">
            <a:avLst/>
          </a:prstGeom>
        </p:spPr>
        <p:txBody>
          <a:bodyPr spcFirstLastPara="1" lIns="0" tIns="0" rIns="0" bIns="0" anchor="t" anchorCtr="0">
            <a:noAutofit/>
          </a:bodyPr>
          <a:lstStyle/>
          <a:p>
            <a:pPr>
              <a:lnSpc>
                <a:spcPts val="4200"/>
              </a:lnSpc>
              <a:spcBef>
                <a:spcPts val="0"/>
              </a:spcBef>
              <a:buClr>
                <a:srgbClr val="0C0C0C"/>
              </a:buClr>
              <a:buSzPts val="1800"/>
            </a:pPr>
            <a:r>
              <a:rPr lang="en-US" sz="4500" b="1" dirty="0">
                <a:solidFill>
                  <a:srgbClr val="003B70"/>
                </a:solidFill>
                <a:latin typeface="+mn-lt"/>
              </a:rPr>
              <a:t>Understanding Stress </a:t>
            </a:r>
            <a:br>
              <a:rPr lang="en-US" sz="4500" b="1" dirty="0">
                <a:solidFill>
                  <a:srgbClr val="003B70"/>
                </a:solidFill>
                <a:latin typeface="+mn-lt"/>
              </a:rPr>
            </a:br>
            <a:r>
              <a:rPr lang="en-US" sz="4500" b="1" dirty="0">
                <a:solidFill>
                  <a:srgbClr val="003B70"/>
                </a:solidFill>
                <a:latin typeface="+mn-lt"/>
              </a:rPr>
              <a:t>is Key to Understanding Behavior</a:t>
            </a:r>
          </a:p>
        </p:txBody>
      </p:sp>
      <p:sp>
        <p:nvSpPr>
          <p:cNvPr id="285" name="sketchy line" hidden="1">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Google Shape;278;g14924129159_0_29"/>
          <p:cNvSpPr txBox="1">
            <a:spLocks noGrp="1"/>
          </p:cNvSpPr>
          <p:nvPr>
            <p:ph idx="4294967295"/>
          </p:nvPr>
        </p:nvSpPr>
        <p:spPr>
          <a:xfrm>
            <a:off x="545076" y="2552266"/>
            <a:ext cx="5463837" cy="4020726"/>
          </a:xfrm>
          <a:prstGeom prst="rect">
            <a:avLst/>
          </a:prstGeom>
        </p:spPr>
        <p:txBody>
          <a:bodyPr spcFirstLastPara="1" lIns="121900" tIns="121900" rIns="121900" bIns="121900" anchorCtr="0">
            <a:noAutofit/>
          </a:bodyPr>
          <a:lstStyle/>
          <a:p>
            <a:pPr marL="0" indent="0">
              <a:spcBef>
                <a:spcPts val="0"/>
              </a:spcBef>
              <a:spcAft>
                <a:spcPts val="600"/>
              </a:spcAft>
              <a:buSzPts val="1700"/>
              <a:buNone/>
            </a:pPr>
            <a:r>
              <a:rPr lang="en-US" sz="2600" b="1" dirty="0">
                <a:solidFill>
                  <a:schemeClr val="bg2">
                    <a:lumMod val="25000"/>
                  </a:schemeClr>
                </a:solidFill>
              </a:rPr>
              <a:t>Amygdala</a:t>
            </a:r>
            <a:r>
              <a:rPr lang="en-US" sz="2600" dirty="0">
                <a:solidFill>
                  <a:schemeClr val="bg2">
                    <a:lumMod val="25000"/>
                  </a:schemeClr>
                </a:solidFill>
              </a:rPr>
              <a:t> (emotional brain): smoke alarm</a:t>
            </a:r>
          </a:p>
          <a:p>
            <a:pPr>
              <a:spcBef>
                <a:spcPts val="0"/>
              </a:spcBef>
              <a:spcAft>
                <a:spcPts val="600"/>
              </a:spcAft>
              <a:buSzPts val="1700"/>
            </a:pPr>
            <a:r>
              <a:rPr lang="en-US" sz="2600" dirty="0">
                <a:solidFill>
                  <a:schemeClr val="bg2">
                    <a:lumMod val="25000"/>
                  </a:schemeClr>
                </a:solidFill>
              </a:rPr>
              <a:t>Reacts before you’re aware of it</a:t>
            </a:r>
          </a:p>
          <a:p>
            <a:pPr>
              <a:spcBef>
                <a:spcPts val="0"/>
              </a:spcBef>
              <a:spcAft>
                <a:spcPts val="600"/>
              </a:spcAft>
              <a:buSzPts val="1700"/>
            </a:pPr>
            <a:r>
              <a:rPr lang="en-US" sz="2600" dirty="0">
                <a:solidFill>
                  <a:schemeClr val="bg2">
                    <a:lumMod val="25000"/>
                  </a:schemeClr>
                </a:solidFill>
              </a:rPr>
              <a:t>Initiates stress response</a:t>
            </a:r>
          </a:p>
          <a:p>
            <a:pPr marL="0" indent="0">
              <a:spcBef>
                <a:spcPts val="0"/>
              </a:spcBef>
              <a:spcAft>
                <a:spcPts val="600"/>
              </a:spcAft>
              <a:buSzPts val="1700"/>
              <a:buNone/>
            </a:pPr>
            <a:r>
              <a:rPr lang="en-US" sz="2600" b="1" dirty="0">
                <a:solidFill>
                  <a:schemeClr val="bg2">
                    <a:lumMod val="25000"/>
                  </a:schemeClr>
                </a:solidFill>
              </a:rPr>
              <a:t>Prefrontal Cortex</a:t>
            </a:r>
            <a:r>
              <a:rPr lang="en-US" sz="2600" dirty="0">
                <a:solidFill>
                  <a:schemeClr val="bg2">
                    <a:lumMod val="25000"/>
                  </a:schemeClr>
                </a:solidFill>
              </a:rPr>
              <a:t> (thinking brain): watch tower</a:t>
            </a:r>
          </a:p>
          <a:p>
            <a:pPr>
              <a:spcBef>
                <a:spcPts val="0"/>
              </a:spcBef>
              <a:spcAft>
                <a:spcPts val="600"/>
              </a:spcAft>
              <a:buSzPts val="1700"/>
            </a:pPr>
            <a:r>
              <a:rPr lang="en-US" sz="2600" dirty="0">
                <a:solidFill>
                  <a:schemeClr val="bg2">
                    <a:lumMod val="25000"/>
                  </a:schemeClr>
                </a:solidFill>
              </a:rPr>
              <a:t>Is the fire really happening?</a:t>
            </a:r>
          </a:p>
          <a:p>
            <a:pPr>
              <a:spcBef>
                <a:spcPts val="0"/>
              </a:spcBef>
              <a:spcAft>
                <a:spcPts val="600"/>
              </a:spcAft>
              <a:buSzPts val="1700"/>
            </a:pPr>
            <a:r>
              <a:rPr lang="en-US" sz="2600" dirty="0">
                <a:solidFill>
                  <a:schemeClr val="bg2">
                    <a:lumMod val="25000"/>
                  </a:schemeClr>
                </a:solidFill>
              </a:rPr>
              <a:t>Can turn stress response down/off</a:t>
            </a:r>
          </a:p>
          <a:p>
            <a:pPr marL="1219200" lvl="0" indent="0" rtl="0">
              <a:spcBef>
                <a:spcPts val="0"/>
              </a:spcBef>
              <a:spcAft>
                <a:spcPts val="600"/>
              </a:spcAft>
              <a:buSzPts val="1700"/>
              <a:buNone/>
            </a:pPr>
            <a:endParaRPr lang="en-US" sz="2600" dirty="0"/>
          </a:p>
          <a:p>
            <a:pPr marL="0" lvl="0" indent="0" rtl="0">
              <a:spcBef>
                <a:spcPts val="0"/>
              </a:spcBef>
              <a:spcAft>
                <a:spcPts val="600"/>
              </a:spcAft>
              <a:buSzPts val="1700"/>
              <a:buNone/>
            </a:pPr>
            <a:endParaRPr lang="en-US" sz="2600" dirty="0"/>
          </a:p>
          <a:p>
            <a:pPr marL="1219200" lvl="0" indent="0" rtl="0">
              <a:spcBef>
                <a:spcPts val="0"/>
              </a:spcBef>
              <a:spcAft>
                <a:spcPts val="600"/>
              </a:spcAft>
              <a:buSzPts val="1700"/>
              <a:buNone/>
            </a:pPr>
            <a:endParaRPr lang="en-US" sz="2600" dirty="0"/>
          </a:p>
          <a:p>
            <a:pPr marL="609600" lvl="0" indent="-412750" rtl="0">
              <a:spcBef>
                <a:spcPts val="0"/>
              </a:spcBef>
              <a:spcAft>
                <a:spcPts val="600"/>
              </a:spcAft>
              <a:buSzPts val="1700"/>
              <a:buChar char="-"/>
            </a:pPr>
            <a:endParaRPr lang="en-US" sz="2600" dirty="0"/>
          </a:p>
          <a:p>
            <a:pPr marL="0" lvl="0" indent="0" rtl="0">
              <a:spcBef>
                <a:spcPts val="0"/>
              </a:spcBef>
              <a:spcAft>
                <a:spcPts val="600"/>
              </a:spcAft>
              <a:buSzPts val="1700"/>
              <a:buNone/>
            </a:pPr>
            <a:endParaRPr lang="en-US" sz="2600" dirty="0"/>
          </a:p>
        </p:txBody>
      </p:sp>
      <p:pic>
        <p:nvPicPr>
          <p:cNvPr id="4" name="Picture 3" descr="Fire extinguisher and hose reel in hotel corridor">
            <a:extLst>
              <a:ext uri="{FF2B5EF4-FFF2-40B4-BE49-F238E27FC236}">
                <a16:creationId xmlns:a16="http://schemas.microsoft.com/office/drawing/2014/main" id="{08AEAE80-B767-ED4A-5E3C-E6DF0196C3F2}"/>
              </a:ext>
            </a:extLst>
          </p:cNvPr>
          <p:cNvPicPr>
            <a:picLocks noChangeAspect="1"/>
          </p:cNvPicPr>
          <p:nvPr/>
        </p:nvPicPr>
        <p:blipFill rotWithShape="1">
          <a:blip r:embed="rId3"/>
          <a:srcRect l="7312" t="-1" r="33193" b="-1"/>
          <a:stretch/>
        </p:blipFill>
        <p:spPr>
          <a:xfrm>
            <a:off x="6079640" y="10"/>
            <a:ext cx="611236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736</TotalTime>
  <Words>2009</Words>
  <Application>Microsoft Office PowerPoint</Application>
  <PresentationFormat>Widescreen</PresentationFormat>
  <Paragraphs>220</Paragraphs>
  <Slides>19</Slides>
  <Notes>17</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Welcome &amp; Introductions</vt:lpstr>
      <vt:lpstr>PowerPoint Presentation</vt:lpstr>
      <vt:lpstr>Culture of Busy  is Not Sustainable</vt:lpstr>
      <vt:lpstr>PowerPoint Presentation</vt:lpstr>
      <vt:lpstr>PowerPoint Presentation</vt:lpstr>
      <vt:lpstr>PowerPoint Presentation</vt:lpstr>
      <vt:lpstr>Data is Power!</vt:lpstr>
      <vt:lpstr>Understanding Stress  is Key to Understanding Behavior</vt:lpstr>
      <vt:lpstr>Stress in the Body</vt:lpstr>
      <vt:lpstr>PowerPoint Presentation</vt:lpstr>
      <vt:lpstr>Three Ways to Regulate</vt:lpstr>
      <vt:lpstr>PowerPoint Presentation</vt:lpstr>
      <vt:lpstr>PowerPoint Presentation</vt:lpstr>
      <vt:lpstr>Systemic Approaches to Regulation </vt:lpstr>
      <vt:lpstr>Working with communities</vt:lpstr>
      <vt:lpstr>Action Planning Session</vt:lpstr>
      <vt:lpstr>Resources for Health Centers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Stepping Back from the Culture of Busy to Build Staff Wellness  CHAMPS/NWRPCA Fall Primary Care Conference  October 17, 2022</dc:title>
  <dc:creator>Karen Johnson</dc:creator>
  <cp:lastModifiedBy>Caryn Bernstein NACHC</cp:lastModifiedBy>
  <cp:revision>12</cp:revision>
  <dcterms:created xsi:type="dcterms:W3CDTF">2021-01-03T14:41:16Z</dcterms:created>
  <dcterms:modified xsi:type="dcterms:W3CDTF">2023-10-16T20:40:13Z</dcterms:modified>
</cp:coreProperties>
</file>