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B58777-DE09-1D42-9E23-34E055B795AC}" v="1" dt="2023-10-16T19:24:58.998"/>
    <p1510:client id="{C83BD46E-C68D-44C7-BBFA-B6BEF4D0E883}" v="2" dt="2023-10-05T17:55:52.197"/>
    <p1510:client id="{F6D99999-D087-5DB3-9A75-D24ED72A015B}" v="1" dt="2023-10-16T19:23:21.2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CC009C-EF84-F74B-B6CC-0CB0FD2BC713}" type="datetimeFigureOut">
              <a:rPr lang="en-US" smtClean="0"/>
              <a:t>10/16/2023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F1AC28-A1C1-6D41-8C2C-65F7C22E9468}" type="slidenum">
              <a:rPr lang="en-US" smtClean="0"/>
              <a:t>‹#›</a:t>
            </a:fld>
            <a:endParaRPr lang="en-US"/>
          </a:p>
        </p:txBody>
      </p:sp>
    </p:spTree>
    <p:extLst>
      <p:ext uri="{BB962C8B-B14F-4D97-AF65-F5344CB8AC3E}">
        <p14:creationId xmlns:p14="http://schemas.microsoft.com/office/powerpoint/2010/main" val="1455913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interchangepd.com/mind-the-gap-between-stimulus-and-reaction/"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mayoclinic.org/healthy-lifestyle/consumer-health/in-depth/mindfulness-exercises/art-20046356"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earlessculture.design/blog-posts/exercises-to-promote-psychological-safety-in-your-organizatio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F1AC28-A1C1-6D41-8C2C-65F7C22E9468}" type="slidenum">
              <a:rPr lang="en-US" smtClean="0"/>
              <a:t>1</a:t>
            </a:fld>
            <a:endParaRPr lang="en-US"/>
          </a:p>
        </p:txBody>
      </p:sp>
    </p:spTree>
    <p:extLst>
      <p:ext uri="{BB962C8B-B14F-4D97-AF65-F5344CB8AC3E}">
        <p14:creationId xmlns:p14="http://schemas.microsoft.com/office/powerpoint/2010/main" val="1376670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rtl="0">
              <a:lnSpc>
                <a:spcPct val="100000"/>
              </a:lnSpc>
              <a:spcBef>
                <a:spcPts val="0"/>
              </a:spcBef>
              <a:spcAft>
                <a:spcPts val="0"/>
              </a:spcAft>
              <a:buClr>
                <a:schemeClr val="dk1"/>
              </a:buClr>
              <a:buSzPts val="1400"/>
              <a:buFont typeface="Arial"/>
              <a:buNone/>
            </a:pPr>
            <a:r>
              <a:rPr lang="en-US" sz="1200">
                <a:latin typeface="Arial"/>
                <a:ea typeface="Arial"/>
                <a:cs typeface="Arial"/>
                <a:sym typeface="Arial"/>
              </a:rPr>
              <a:t>Three ways to regulate:</a:t>
            </a:r>
            <a:endParaRPr lang="en-US"/>
          </a:p>
          <a:p>
            <a:pPr marL="457200" marR="0" lvl="0" indent="-228600" algn="l" rtl="0">
              <a:lnSpc>
                <a:spcPct val="100000"/>
              </a:lnSpc>
              <a:spcBef>
                <a:spcPts val="0"/>
              </a:spcBef>
              <a:spcAft>
                <a:spcPts val="0"/>
              </a:spcAft>
              <a:buClr>
                <a:schemeClr val="dk1"/>
              </a:buClr>
              <a:buSzPts val="1400"/>
              <a:buFont typeface="Arial"/>
              <a:buNone/>
            </a:pPr>
            <a:r>
              <a:rPr lang="en-US" sz="1200">
                <a:latin typeface="Arial"/>
                <a:ea typeface="Arial"/>
                <a:cs typeface="Arial"/>
                <a:sym typeface="Arial"/>
              </a:rPr>
              <a:t>1.	Top down – use our cortex</a:t>
            </a:r>
            <a:endParaRPr lang="en-US"/>
          </a:p>
          <a:p>
            <a:pPr marL="914400" lvl="1" indent="-228600" algn="l" rtl="0">
              <a:lnSpc>
                <a:spcPct val="100000"/>
              </a:lnSpc>
              <a:spcBef>
                <a:spcPts val="0"/>
              </a:spcBef>
              <a:spcAft>
                <a:spcPts val="0"/>
              </a:spcAft>
              <a:buClr>
                <a:schemeClr val="dk1"/>
              </a:buClr>
              <a:buSzPts val="1400"/>
              <a:buFont typeface="Arial"/>
              <a:buNone/>
            </a:pPr>
            <a:r>
              <a:rPr lang="en-US" sz="1200">
                <a:latin typeface="Arial"/>
                <a:ea typeface="Arial"/>
                <a:cs typeface="Arial"/>
                <a:sym typeface="Arial"/>
              </a:rPr>
              <a:t>	</a:t>
            </a:r>
            <a:r>
              <a:rPr lang="en-US" sz="1200" u="sng">
                <a:solidFill>
                  <a:schemeClr val="hlink"/>
                </a:solidFill>
                <a:latin typeface="Arial"/>
                <a:ea typeface="Arial"/>
                <a:cs typeface="Arial"/>
                <a:sym typeface="Arial"/>
                <a:hlinkClick r:id="rId3"/>
              </a:rPr>
              <a:t>Pause between a stimulus and action</a:t>
            </a:r>
            <a:endParaRPr lang="en-US" sz="1200" u="sng">
              <a:latin typeface="Arial"/>
              <a:ea typeface="Arial"/>
              <a:cs typeface="Arial"/>
              <a:sym typeface="Arial"/>
            </a:endParaRPr>
          </a:p>
          <a:p>
            <a:pPr marL="914400" lvl="1" indent="-228600" algn="l" rtl="0">
              <a:lnSpc>
                <a:spcPct val="100000"/>
              </a:lnSpc>
              <a:spcBef>
                <a:spcPts val="0"/>
              </a:spcBef>
              <a:spcAft>
                <a:spcPts val="0"/>
              </a:spcAft>
              <a:buClr>
                <a:schemeClr val="dk1"/>
              </a:buClr>
              <a:buSzPts val="1400"/>
              <a:buFont typeface="Arial"/>
              <a:buNone/>
            </a:pPr>
            <a:r>
              <a:rPr lang="en-US" sz="1200">
                <a:latin typeface="Arial"/>
                <a:ea typeface="Arial"/>
                <a:cs typeface="Arial"/>
                <a:sym typeface="Arial"/>
              </a:rPr>
              <a:t>	</a:t>
            </a:r>
            <a:r>
              <a:rPr lang="en-US" sz="1200" u="sng">
                <a:solidFill>
                  <a:schemeClr val="hlink"/>
                </a:solidFill>
                <a:latin typeface="Arial"/>
                <a:ea typeface="Arial"/>
                <a:cs typeface="Arial"/>
                <a:sym typeface="Arial"/>
                <a:hlinkClick r:id="rId4"/>
              </a:rPr>
              <a:t>Mindfulness</a:t>
            </a:r>
            <a:endParaRPr lang="en-US" sz="1200" u="sng">
              <a:latin typeface="Arial"/>
              <a:ea typeface="Arial"/>
              <a:cs typeface="Arial"/>
              <a:sym typeface="Arial"/>
            </a:endParaRPr>
          </a:p>
          <a:p>
            <a:pPr marL="914400" lvl="1" indent="-228600" algn="l" rtl="0">
              <a:lnSpc>
                <a:spcPct val="100000"/>
              </a:lnSpc>
              <a:spcBef>
                <a:spcPts val="0"/>
              </a:spcBef>
              <a:spcAft>
                <a:spcPts val="0"/>
              </a:spcAft>
              <a:buClr>
                <a:schemeClr val="dk1"/>
              </a:buClr>
              <a:buSzPts val="1400"/>
              <a:buFont typeface="Arial"/>
              <a:buNone/>
            </a:pPr>
            <a:r>
              <a:rPr lang="en-US" sz="1200">
                <a:latin typeface="Arial"/>
                <a:ea typeface="Arial"/>
                <a:cs typeface="Arial"/>
                <a:sym typeface="Arial"/>
              </a:rPr>
              <a:t>	Repeating core beliefs – “This will not last forever”</a:t>
            </a:r>
            <a:endParaRPr lang="en-US"/>
          </a:p>
          <a:p>
            <a:pPr marL="457200" marR="0" lvl="0" indent="-228600" algn="l" rtl="0">
              <a:lnSpc>
                <a:spcPct val="100000"/>
              </a:lnSpc>
              <a:spcBef>
                <a:spcPts val="0"/>
              </a:spcBef>
              <a:spcAft>
                <a:spcPts val="0"/>
              </a:spcAft>
              <a:buClr>
                <a:schemeClr val="dk1"/>
              </a:buClr>
              <a:buSzPts val="1400"/>
              <a:buFont typeface="Arial"/>
              <a:buNone/>
            </a:pPr>
            <a:r>
              <a:rPr lang="en-US" sz="1200">
                <a:latin typeface="Arial"/>
                <a:ea typeface="Arial"/>
                <a:cs typeface="Arial"/>
                <a:sym typeface="Arial"/>
              </a:rPr>
              <a:t>2.	Bottom up: somatosensory, rhythmic, repetitive interventions – we need to rely on this more often when experiencing toxic stress because we can’t access our frontal cortex</a:t>
            </a:r>
            <a:endParaRPr lang="en-US"/>
          </a:p>
          <a:p>
            <a:pPr marL="914400" lvl="1" indent="-228600" algn="l" rtl="0">
              <a:lnSpc>
                <a:spcPct val="100000"/>
              </a:lnSpc>
              <a:spcBef>
                <a:spcPts val="0"/>
              </a:spcBef>
              <a:spcAft>
                <a:spcPts val="0"/>
              </a:spcAft>
              <a:buClr>
                <a:schemeClr val="dk1"/>
              </a:buClr>
              <a:buSzPts val="1400"/>
              <a:buFont typeface="Arial"/>
              <a:buNone/>
            </a:pPr>
            <a:r>
              <a:rPr lang="en-US" sz="1200">
                <a:latin typeface="Arial"/>
                <a:ea typeface="Arial"/>
                <a:cs typeface="Arial"/>
                <a:sym typeface="Arial"/>
              </a:rPr>
              <a:t>	Walking and other exercise</a:t>
            </a:r>
            <a:endParaRPr lang="en-US"/>
          </a:p>
          <a:p>
            <a:pPr marL="914400" lvl="1" indent="-228600" algn="l" rtl="0">
              <a:lnSpc>
                <a:spcPct val="100000"/>
              </a:lnSpc>
              <a:spcBef>
                <a:spcPts val="0"/>
              </a:spcBef>
              <a:spcAft>
                <a:spcPts val="0"/>
              </a:spcAft>
              <a:buClr>
                <a:schemeClr val="dk1"/>
              </a:buClr>
              <a:buSzPts val="1400"/>
              <a:buFont typeface="Arial"/>
              <a:buNone/>
            </a:pPr>
            <a:r>
              <a:rPr lang="en-US" sz="1200">
                <a:latin typeface="Arial"/>
                <a:ea typeface="Arial"/>
                <a:cs typeface="Arial"/>
                <a:sym typeface="Arial"/>
              </a:rPr>
              <a:t>	Focused breathing</a:t>
            </a:r>
            <a:endParaRPr lang="en-US"/>
          </a:p>
          <a:p>
            <a:pPr marL="914400" lvl="1" indent="-228600" algn="l" rtl="0">
              <a:lnSpc>
                <a:spcPct val="100000"/>
              </a:lnSpc>
              <a:spcBef>
                <a:spcPts val="0"/>
              </a:spcBef>
              <a:spcAft>
                <a:spcPts val="0"/>
              </a:spcAft>
              <a:buClr>
                <a:schemeClr val="dk1"/>
              </a:buClr>
              <a:buSzPts val="1400"/>
              <a:buFont typeface="Arial"/>
              <a:buNone/>
            </a:pPr>
            <a:r>
              <a:rPr lang="en-US" sz="1200">
                <a:latin typeface="Arial"/>
                <a:ea typeface="Arial"/>
                <a:cs typeface="Arial"/>
                <a:sym typeface="Arial"/>
              </a:rPr>
              <a:t>	Music and dance</a:t>
            </a:r>
            <a:endParaRPr lang="en-US"/>
          </a:p>
          <a:p>
            <a:pPr marL="914400" lvl="1" indent="-228600" algn="l" rtl="0">
              <a:lnSpc>
                <a:spcPct val="100000"/>
              </a:lnSpc>
              <a:spcBef>
                <a:spcPts val="0"/>
              </a:spcBef>
              <a:spcAft>
                <a:spcPts val="0"/>
              </a:spcAft>
              <a:buClr>
                <a:schemeClr val="dk1"/>
              </a:buClr>
              <a:buSzPts val="1400"/>
              <a:buFont typeface="Arial"/>
              <a:buNone/>
            </a:pPr>
            <a:r>
              <a:rPr lang="en-US" sz="1200">
                <a:latin typeface="Arial"/>
                <a:ea typeface="Arial"/>
                <a:cs typeface="Arial"/>
                <a:sym typeface="Arial"/>
              </a:rPr>
              <a:t>	Breathing	</a:t>
            </a:r>
            <a:endParaRPr lang="en-US"/>
          </a:p>
          <a:p>
            <a:pPr marL="514350" lvl="0" indent="-514350" algn="l" rtl="0">
              <a:lnSpc>
                <a:spcPct val="100000"/>
              </a:lnSpc>
              <a:spcBef>
                <a:spcPts val="0"/>
              </a:spcBef>
              <a:spcAft>
                <a:spcPts val="0"/>
              </a:spcAft>
              <a:buClr>
                <a:schemeClr val="dk1"/>
              </a:buClr>
              <a:buSzPts val="1400"/>
              <a:buFont typeface="Arial"/>
              <a:buAutoNum type="arabicPeriod" startAt="3"/>
            </a:pPr>
            <a:r>
              <a:rPr lang="en-US" sz="1200">
                <a:latin typeface="Arial"/>
                <a:ea typeface="Arial"/>
                <a:cs typeface="Arial"/>
                <a:sym typeface="Arial"/>
              </a:rPr>
              <a:t>In context with other people – the dosing of connection can be quite small to make a difference</a:t>
            </a:r>
            <a:endParaRPr lang="en-US"/>
          </a:p>
          <a:p>
            <a:pPr marL="514350" lvl="0" indent="-425450" algn="l" rtl="0">
              <a:lnSpc>
                <a:spcPct val="100000"/>
              </a:lnSpc>
              <a:spcBef>
                <a:spcPts val="0"/>
              </a:spcBef>
              <a:spcAft>
                <a:spcPts val="0"/>
              </a:spcAft>
              <a:buClr>
                <a:schemeClr val="dk1"/>
              </a:buClr>
              <a:buSzPts val="1400"/>
              <a:buFont typeface="Calibri"/>
              <a:buNone/>
            </a:pPr>
            <a:endParaRPr lang="en-US" sz="1200">
              <a:latin typeface="Arial"/>
              <a:ea typeface="Arial"/>
              <a:cs typeface="Arial"/>
              <a:sym typeface="Arial"/>
            </a:endParaRPr>
          </a:p>
          <a:p>
            <a:pPr marL="514350" lvl="0" indent="-425450" algn="l" rtl="0">
              <a:lnSpc>
                <a:spcPct val="100000"/>
              </a:lnSpc>
              <a:spcBef>
                <a:spcPts val="0"/>
              </a:spcBef>
              <a:spcAft>
                <a:spcPts val="0"/>
              </a:spcAft>
              <a:buClr>
                <a:schemeClr val="dk1"/>
              </a:buClr>
              <a:buSzPts val="1400"/>
              <a:buFont typeface="Calibri"/>
              <a:buNone/>
            </a:pPr>
            <a:endParaRPr lang="en-US" sz="1200">
              <a:latin typeface="Arial"/>
              <a:ea typeface="Arial"/>
              <a:cs typeface="Arial"/>
              <a:sym typeface="Arial"/>
            </a:endParaRPr>
          </a:p>
          <a:p>
            <a:pPr marL="514350" lvl="0" indent="-425450" algn="l" rtl="0">
              <a:lnSpc>
                <a:spcPct val="100000"/>
              </a:lnSpc>
              <a:spcBef>
                <a:spcPts val="0"/>
              </a:spcBef>
              <a:spcAft>
                <a:spcPts val="0"/>
              </a:spcAft>
              <a:buClr>
                <a:schemeClr val="dk1"/>
              </a:buClr>
              <a:buSzPts val="1400"/>
              <a:buFont typeface="Calibri"/>
              <a:buNone/>
            </a:pPr>
            <a:endParaRPr lang="en-US" sz="1200">
              <a:latin typeface="Arial"/>
              <a:ea typeface="Arial"/>
              <a:cs typeface="Arial"/>
              <a:sym typeface="Arial"/>
            </a:endParaRPr>
          </a:p>
          <a:p>
            <a:r>
              <a:rPr lang="en-US"/>
              <a:t>Perry, B. (2020). </a:t>
            </a:r>
            <a:r>
              <a:rPr lang="en-US" err="1"/>
              <a:t>Neurosequential</a:t>
            </a:r>
            <a:r>
              <a:rPr lang="en-US"/>
              <a:t> Network. Retrieved from https://www.neurosequential.com/covid-19-resources.</a:t>
            </a:r>
          </a:p>
          <a:p>
            <a:endParaRPr lang="en-US"/>
          </a:p>
        </p:txBody>
      </p:sp>
      <p:sp>
        <p:nvSpPr>
          <p:cNvPr id="4" name="Slide Number Placeholder 3"/>
          <p:cNvSpPr>
            <a:spLocks noGrp="1"/>
          </p:cNvSpPr>
          <p:nvPr>
            <p:ph type="sldNum" sz="quarter" idx="5"/>
          </p:nvPr>
        </p:nvSpPr>
        <p:spPr/>
        <p:txBody>
          <a:bodyPr/>
          <a:lstStyle/>
          <a:p>
            <a:fld id="{0DF1AC28-A1C1-6D41-8C2C-65F7C22E9468}" type="slidenum">
              <a:rPr lang="en-US" smtClean="0"/>
              <a:t>2</a:t>
            </a:fld>
            <a:endParaRPr lang="en-US"/>
          </a:p>
        </p:txBody>
      </p:sp>
    </p:spTree>
    <p:extLst>
      <p:ext uri="{BB962C8B-B14F-4D97-AF65-F5344CB8AC3E}">
        <p14:creationId xmlns:p14="http://schemas.microsoft.com/office/powerpoint/2010/main" val="471928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a:t>You can use simple breathing technique like these:</a:t>
            </a:r>
          </a:p>
          <a:p>
            <a:r>
              <a:rPr lang="en-US"/>
              <a:t>https://www.youtube.com/watch?v=4BmcV--IpNY </a:t>
            </a:r>
            <a:endParaRPr lang="en-US">
              <a:ea typeface="Calibri"/>
              <a:cs typeface="Calibri"/>
            </a:endParaRPr>
          </a:p>
          <a:p>
            <a:endParaRPr lang="en-US"/>
          </a:p>
        </p:txBody>
      </p:sp>
      <p:sp>
        <p:nvSpPr>
          <p:cNvPr id="4" name="Slide Number Placeholder 3"/>
          <p:cNvSpPr>
            <a:spLocks noGrp="1"/>
          </p:cNvSpPr>
          <p:nvPr>
            <p:ph type="sldNum" sz="quarter" idx="5"/>
          </p:nvPr>
        </p:nvSpPr>
        <p:spPr/>
        <p:txBody>
          <a:bodyPr/>
          <a:lstStyle/>
          <a:p>
            <a:fld id="{0DF1AC28-A1C1-6D41-8C2C-65F7C22E9468}" type="slidenum">
              <a:rPr lang="en-US" smtClean="0"/>
              <a:t>4</a:t>
            </a:fld>
            <a:endParaRPr lang="en-US"/>
          </a:p>
        </p:txBody>
      </p:sp>
    </p:spTree>
    <p:extLst>
      <p:ext uri="{BB962C8B-B14F-4D97-AF65-F5344CB8AC3E}">
        <p14:creationId xmlns:p14="http://schemas.microsoft.com/office/powerpoint/2010/main" val="2587222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Source: Fearless Culture </a:t>
            </a:r>
            <a:r>
              <a:rPr lang="en-US" u="sng">
                <a:hlinkClick r:id="rId3"/>
              </a:rPr>
              <a:t>https://www.fearlessculture.design/blog-posts/exercises-to-promote-psychological-safety-in-your-organization</a:t>
            </a:r>
            <a:endParaRPr lang="en-US"/>
          </a:p>
          <a:p>
            <a:endParaRPr lang="en-US"/>
          </a:p>
        </p:txBody>
      </p:sp>
      <p:sp>
        <p:nvSpPr>
          <p:cNvPr id="4" name="Slide Number Placeholder 3"/>
          <p:cNvSpPr>
            <a:spLocks noGrp="1"/>
          </p:cNvSpPr>
          <p:nvPr>
            <p:ph type="sldNum" sz="quarter" idx="5"/>
          </p:nvPr>
        </p:nvSpPr>
        <p:spPr/>
        <p:txBody>
          <a:bodyPr/>
          <a:lstStyle/>
          <a:p>
            <a:fld id="{0DF1AC28-A1C1-6D41-8C2C-65F7C22E9468}" type="slidenum">
              <a:rPr lang="en-US" smtClean="0"/>
              <a:t>9</a:t>
            </a:fld>
            <a:endParaRPr lang="en-US"/>
          </a:p>
        </p:txBody>
      </p:sp>
    </p:spTree>
    <p:extLst>
      <p:ext uri="{BB962C8B-B14F-4D97-AF65-F5344CB8AC3E}">
        <p14:creationId xmlns:p14="http://schemas.microsoft.com/office/powerpoint/2010/main" val="3209974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F1AC28-A1C1-6D41-8C2C-65F7C22E9468}" type="slidenum">
              <a:rPr lang="en-US" smtClean="0"/>
              <a:t>10</a:t>
            </a:fld>
            <a:endParaRPr lang="en-US"/>
          </a:p>
        </p:txBody>
      </p:sp>
    </p:spTree>
    <p:extLst>
      <p:ext uri="{BB962C8B-B14F-4D97-AF65-F5344CB8AC3E}">
        <p14:creationId xmlns:p14="http://schemas.microsoft.com/office/powerpoint/2010/main" val="2798892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F1AC28-A1C1-6D41-8C2C-65F7C22E9468}" type="slidenum">
              <a:rPr lang="en-US" smtClean="0"/>
              <a:t>13</a:t>
            </a:fld>
            <a:endParaRPr lang="en-US"/>
          </a:p>
        </p:txBody>
      </p:sp>
    </p:spTree>
    <p:extLst>
      <p:ext uri="{BB962C8B-B14F-4D97-AF65-F5344CB8AC3E}">
        <p14:creationId xmlns:p14="http://schemas.microsoft.com/office/powerpoint/2010/main" val="1153632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F1AC28-A1C1-6D41-8C2C-65F7C22E9468}" type="slidenum">
              <a:rPr lang="en-US" smtClean="0"/>
              <a:t>14</a:t>
            </a:fld>
            <a:endParaRPr lang="en-US"/>
          </a:p>
        </p:txBody>
      </p:sp>
    </p:spTree>
    <p:extLst>
      <p:ext uri="{BB962C8B-B14F-4D97-AF65-F5344CB8AC3E}">
        <p14:creationId xmlns:p14="http://schemas.microsoft.com/office/powerpoint/2010/main" val="738435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dk2"/>
                </a:solidFill>
                <a:latin typeface="Cambria"/>
                <a:ea typeface="Cambria"/>
                <a:cs typeface="Cambria"/>
                <a:sym typeface="Cambria"/>
              </a:rPr>
              <a:t>Making</a:t>
            </a:r>
            <a:r>
              <a:rPr lang="en-US" sz="1200">
                <a:solidFill>
                  <a:schemeClr val="dk2"/>
                </a:solidFill>
                <a:latin typeface="Cambria"/>
                <a:ea typeface="Cambria"/>
                <a:cs typeface="Cambria"/>
                <a:sym typeface="Cambria"/>
              </a:rPr>
              <a:t> a commitment to attend to all the domains of your life, including your physical and psychological health, emotional and spiritual needs, and relationships</a:t>
            </a:r>
          </a:p>
          <a:p>
            <a:endParaRPr lang="en-US"/>
          </a:p>
        </p:txBody>
      </p:sp>
      <p:sp>
        <p:nvSpPr>
          <p:cNvPr id="4" name="Slide Number Placeholder 3"/>
          <p:cNvSpPr>
            <a:spLocks noGrp="1"/>
          </p:cNvSpPr>
          <p:nvPr>
            <p:ph type="sldNum" sz="quarter" idx="5"/>
          </p:nvPr>
        </p:nvSpPr>
        <p:spPr/>
        <p:txBody>
          <a:bodyPr/>
          <a:lstStyle/>
          <a:p>
            <a:fld id="{0DF1AC28-A1C1-6D41-8C2C-65F7C22E9468}" type="slidenum">
              <a:rPr lang="en-US" smtClean="0"/>
              <a:t>19</a:t>
            </a:fld>
            <a:endParaRPr lang="en-US"/>
          </a:p>
        </p:txBody>
      </p:sp>
    </p:spTree>
    <p:extLst>
      <p:ext uri="{BB962C8B-B14F-4D97-AF65-F5344CB8AC3E}">
        <p14:creationId xmlns:p14="http://schemas.microsoft.com/office/powerpoint/2010/main" val="1361497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867F017B-2905-6B4F-9F58-43FCA67BC463}"/>
              </a:ext>
            </a:extLst>
          </p:cNvPr>
          <p:cNvSpPr>
            <a:spLocks noGrp="1"/>
          </p:cNvSpPr>
          <p:nvPr>
            <p:ph type="dt" sz="half" idx="10"/>
          </p:nvPr>
        </p:nvSpPr>
        <p:spPr>
          <a:xfrm>
            <a:off x="838200" y="6356350"/>
            <a:ext cx="2743200" cy="365125"/>
          </a:xfrm>
        </p:spPr>
        <p:txBody>
          <a:bodyPr/>
          <a:lstStyle>
            <a:lvl1pPr>
              <a:defRPr b="0" i="0"/>
            </a:lvl1pPr>
          </a:lstStyle>
          <a:p>
            <a:fld id="{C764DE79-268F-4C1A-8933-263129D2AF90}" type="datetimeFigureOut">
              <a:rPr lang="en-US" smtClean="0"/>
              <a:pPr/>
              <a:t>10/16/2023</a:t>
            </a:fld>
            <a:endParaRPr lang="en-US"/>
          </a:p>
        </p:txBody>
      </p:sp>
      <p:sp>
        <p:nvSpPr>
          <p:cNvPr id="8" name="Footer Placeholder 4">
            <a:extLst>
              <a:ext uri="{FF2B5EF4-FFF2-40B4-BE49-F238E27FC236}">
                <a16:creationId xmlns:a16="http://schemas.microsoft.com/office/drawing/2014/main" id="{5558A9B9-D01E-1D4D-A0D8-E2B0DF6266AA}"/>
              </a:ext>
            </a:extLst>
          </p:cNvPr>
          <p:cNvSpPr>
            <a:spLocks noGrp="1"/>
          </p:cNvSpPr>
          <p:nvPr>
            <p:ph type="ftr" sz="quarter" idx="11"/>
          </p:nvPr>
        </p:nvSpPr>
        <p:spPr>
          <a:xfrm>
            <a:off x="4038600" y="6356350"/>
            <a:ext cx="4114800" cy="365125"/>
          </a:xfrm>
        </p:spPr>
        <p:txBody>
          <a:bodyPr/>
          <a:lstStyle>
            <a:lvl1pPr>
              <a:defRPr b="0" i="0"/>
            </a:lvl1pPr>
          </a:lstStyle>
          <a:p>
            <a:endParaRPr lang="en-US"/>
          </a:p>
        </p:txBody>
      </p:sp>
      <p:sp>
        <p:nvSpPr>
          <p:cNvPr id="9" name="Slide Number Placeholder 5">
            <a:extLst>
              <a:ext uri="{FF2B5EF4-FFF2-40B4-BE49-F238E27FC236}">
                <a16:creationId xmlns:a16="http://schemas.microsoft.com/office/drawing/2014/main" id="{DFDBD339-AC3B-9A49-9A7E-D2D097EAE65B}"/>
              </a:ext>
            </a:extLst>
          </p:cNvPr>
          <p:cNvSpPr>
            <a:spLocks noGrp="1"/>
          </p:cNvSpPr>
          <p:nvPr>
            <p:ph type="sldNum" sz="quarter" idx="12"/>
          </p:nvPr>
        </p:nvSpPr>
        <p:spPr>
          <a:xfrm>
            <a:off x="8610600" y="6356350"/>
            <a:ext cx="2743200" cy="365125"/>
          </a:xfrm>
        </p:spPr>
        <p:txBody>
          <a:bodyPr/>
          <a:lstStyle>
            <a:lvl1pPr>
              <a:defRPr b="0" i="0"/>
            </a:lvl1pPr>
          </a:lstStyle>
          <a:p>
            <a:fld id="{48F63A3B-78C7-47BE-AE5E-E10140E04643}" type="slidenum">
              <a:rPr lang="en-US" smtClean="0"/>
              <a:pPr/>
              <a:t>‹#›</a:t>
            </a:fld>
            <a:endParaRPr lang="en-US"/>
          </a:p>
        </p:txBody>
      </p:sp>
      <p:sp>
        <p:nvSpPr>
          <p:cNvPr id="10" name="Picture Placeholder 6">
            <a:extLst>
              <a:ext uri="{FF2B5EF4-FFF2-40B4-BE49-F238E27FC236}">
                <a16:creationId xmlns:a16="http://schemas.microsoft.com/office/drawing/2014/main" id="{E1433381-235B-2F48-9F7B-6D03FFB8FD4D}"/>
              </a:ext>
            </a:extLst>
          </p:cNvPr>
          <p:cNvSpPr>
            <a:spLocks noGrp="1"/>
          </p:cNvSpPr>
          <p:nvPr>
            <p:ph type="pic" sz="quarter" idx="13" hasCustomPrompt="1"/>
          </p:nvPr>
        </p:nvSpPr>
        <p:spPr>
          <a:xfrm>
            <a:off x="8176680" y="4709584"/>
            <a:ext cx="3206750" cy="1200150"/>
          </a:xfrm>
        </p:spPr>
        <p:txBody>
          <a:bodyPr anchor="ctr">
            <a:normAutofit/>
          </a:bodyPr>
          <a:lstStyle>
            <a:lvl1pPr marL="0" indent="0" algn="ctr">
              <a:buNone/>
              <a:defRPr sz="1200"/>
            </a:lvl1pPr>
          </a:lstStyle>
          <a:p>
            <a:r>
              <a:rPr lang="en-US"/>
              <a:t>Insert logo here</a:t>
            </a:r>
          </a:p>
        </p:txBody>
      </p:sp>
    </p:spTree>
    <p:extLst>
      <p:ext uri="{BB962C8B-B14F-4D97-AF65-F5344CB8AC3E}">
        <p14:creationId xmlns:p14="http://schemas.microsoft.com/office/powerpoint/2010/main" val="919425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F2BF8-4189-B848-B6E5-3A6D1DBCE7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A31E33-8416-2F49-A438-5BC3AFC4EF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41D874-C3E1-C84B-9EC0-53E07969B3A7}"/>
              </a:ext>
            </a:extLst>
          </p:cNvPr>
          <p:cNvSpPr>
            <a:spLocks noGrp="1"/>
          </p:cNvSpPr>
          <p:nvPr>
            <p:ph type="dt" sz="half" idx="10"/>
          </p:nvPr>
        </p:nvSpPr>
        <p:spPr/>
        <p:txBody>
          <a:bodyPr/>
          <a:lstStyle/>
          <a:p>
            <a:fld id="{1E892226-7B0A-5F44-96C0-9C6C79CDF65D}" type="datetimeFigureOut">
              <a:rPr lang="en-US" smtClean="0"/>
              <a:t>10/16/2023</a:t>
            </a:fld>
            <a:endParaRPr lang="en-US"/>
          </a:p>
        </p:txBody>
      </p:sp>
      <p:sp>
        <p:nvSpPr>
          <p:cNvPr id="5" name="Footer Placeholder 4">
            <a:extLst>
              <a:ext uri="{FF2B5EF4-FFF2-40B4-BE49-F238E27FC236}">
                <a16:creationId xmlns:a16="http://schemas.microsoft.com/office/drawing/2014/main" id="{85C56C5F-C66D-6E43-B356-6DA48BB8B5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DAC0F-DDF1-6E44-B28E-C3418E4526AE}"/>
              </a:ext>
            </a:extLst>
          </p:cNvPr>
          <p:cNvSpPr>
            <a:spLocks noGrp="1"/>
          </p:cNvSpPr>
          <p:nvPr>
            <p:ph type="sldNum" sz="quarter" idx="12"/>
          </p:nvPr>
        </p:nvSpPr>
        <p:spPr/>
        <p:txBody>
          <a:bodyPr/>
          <a:lstStyle/>
          <a:p>
            <a:fld id="{2BB6589C-9B8D-244F-A9F3-1FFD333D4FA9}" type="slidenum">
              <a:rPr lang="en-US" smtClean="0"/>
              <a:t>‹#›</a:t>
            </a:fld>
            <a:endParaRPr lang="en-US"/>
          </a:p>
        </p:txBody>
      </p:sp>
    </p:spTree>
    <p:extLst>
      <p:ext uri="{BB962C8B-B14F-4D97-AF65-F5344CB8AC3E}">
        <p14:creationId xmlns:p14="http://schemas.microsoft.com/office/powerpoint/2010/main" val="468762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0CE7DC-C36E-414B-AE99-FBB261BD3E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8E338A-F203-2A41-9A2C-E7D75A8316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EF5196-8725-434F-BC40-58A82A0CFB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92226-7B0A-5F44-96C0-9C6C79CDF65D}" type="datetimeFigureOut">
              <a:rPr lang="en-US" smtClean="0"/>
              <a:t>10/16/2023</a:t>
            </a:fld>
            <a:endParaRPr lang="en-US"/>
          </a:p>
        </p:txBody>
      </p:sp>
      <p:sp>
        <p:nvSpPr>
          <p:cNvPr id="5" name="Footer Placeholder 4">
            <a:extLst>
              <a:ext uri="{FF2B5EF4-FFF2-40B4-BE49-F238E27FC236}">
                <a16:creationId xmlns:a16="http://schemas.microsoft.com/office/drawing/2014/main" id="{C47D72F4-C4B2-AE4B-B21B-D8A7548F33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E89144-35CE-414B-85B5-F4F88F2AA5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B6589C-9B8D-244F-A9F3-1FFD333D4FA9}" type="slidenum">
              <a:rPr lang="en-US" smtClean="0"/>
              <a:t>‹#›</a:t>
            </a:fld>
            <a:endParaRPr lang="en-US"/>
          </a:p>
        </p:txBody>
      </p:sp>
    </p:spTree>
    <p:extLst>
      <p:ext uri="{BB962C8B-B14F-4D97-AF65-F5344CB8AC3E}">
        <p14:creationId xmlns:p14="http://schemas.microsoft.com/office/powerpoint/2010/main" val="3371418059"/>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www.youtube.com/watch?v=u8Z8qkTTwJI" TargetMode="External"/><Relationship Id="rId7" Type="http://schemas.openxmlformats.org/officeDocument/2006/relationships/image" Target="../media/image15.png"/><Relationship Id="rId2" Type="http://schemas.openxmlformats.org/officeDocument/2006/relationships/hyperlink" Target="https://www.youtube.com/watch?v=UdHntAu8sI8&amp;list=PLKTUgU0nJEBzOhAjRlubQMmSyh0g5okSv&amp;index=2" TargetMode="External"/><Relationship Id="rId1" Type="http://schemas.openxmlformats.org/officeDocument/2006/relationships/slideLayout" Target="../slideLayouts/slideLayout2.xml"/><Relationship Id="rId6" Type="http://schemas.openxmlformats.org/officeDocument/2006/relationships/hyperlink" Target="https://www.youtube.com/watch?v=6M5tsRtcnzA&amp;list=PLKTUgU0nJEBzOhAjRlubQMmSyh0g5okSv&amp;index=16" TargetMode="External"/><Relationship Id="rId5" Type="http://schemas.openxmlformats.org/officeDocument/2006/relationships/hyperlink" Target="https://www.youtube.com/watch?v=xT0UbVlfb-I&amp;list=PLKTUgU0nJEBzPQ7MWdVJzzg6aTjx5yH7U" TargetMode="External"/><Relationship Id="rId10" Type="http://schemas.openxmlformats.org/officeDocument/2006/relationships/hyperlink" Target="https://www.amazon.com/dp/B08CMYCDJY?geniuslink=true" TargetMode="External"/><Relationship Id="rId4" Type="http://schemas.openxmlformats.org/officeDocument/2006/relationships/hyperlink" Target="https://www.youtube.com/watch?v=4YVtyqbIt6M&amp;list=PLKTUgU0nJEBzOhAjRlubQMmSyh0g5okSv&amp;index=15" TargetMode="External"/><Relationship Id="rId9" Type="http://schemas.openxmlformats.org/officeDocument/2006/relationships/hyperlink" Target="https://www.youtube.com/channel/UCtvhnnNkENAuo270Z-n2MFw"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youtube.com/watch?v=0HrbvMv4kQ0"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compassionresiliencetoolkit.org/media/PC_Section1_SelfCompassionScale.pdf" TargetMode="External"/><Relationship Id="rId4" Type="http://schemas.openxmlformats.org/officeDocument/2006/relationships/hyperlink" Target="https://socialwork.buffalo.edu/content/dam/socialwork/home/self-care-kit/self-care-assessment.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www.pngall.com/meditation-p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o-kMJBWk9E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30VMIEmA114"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D461660-E542-2644-AEAA-D46F30A3FD03}"/>
              </a:ext>
            </a:extLst>
          </p:cNvPr>
          <p:cNvSpPr>
            <a:spLocks noGrp="1"/>
          </p:cNvSpPr>
          <p:nvPr>
            <p:ph type="pic" sz="quarter" idx="13"/>
          </p:nvPr>
        </p:nvSpPr>
        <p:spPr/>
        <p:txBody>
          <a:bodyPr/>
          <a:lstStyle/>
          <a:p>
            <a:endParaRPr lang="en-US"/>
          </a:p>
        </p:txBody>
      </p:sp>
      <p:sp>
        <p:nvSpPr>
          <p:cNvPr id="5" name="Title 2">
            <a:extLst>
              <a:ext uri="{FF2B5EF4-FFF2-40B4-BE49-F238E27FC236}">
                <a16:creationId xmlns:a16="http://schemas.microsoft.com/office/drawing/2014/main" id="{6AC8519E-088D-7746-998D-33AD7A74B7A0}"/>
              </a:ext>
            </a:extLst>
          </p:cNvPr>
          <p:cNvSpPr txBox="1">
            <a:spLocks/>
          </p:cNvSpPr>
          <p:nvPr/>
        </p:nvSpPr>
        <p:spPr>
          <a:xfrm>
            <a:off x="819398" y="982134"/>
            <a:ext cx="10549467" cy="3047999"/>
          </a:xfrm>
          <a:prstGeom prst="rect">
            <a:avLst/>
          </a:prstGeom>
          <a:solidFill>
            <a:schemeClr val="bg1"/>
          </a:solidFill>
        </p:spPr>
        <p:txBody>
          <a:bodyPr vert="horz" lIns="91440" tIns="36576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7000"/>
              </a:lnSpc>
            </a:pPr>
            <a:r>
              <a:rPr lang="en-US" sz="6500" b="1">
                <a:solidFill>
                  <a:srgbClr val="003B70"/>
                </a:solidFill>
                <a:latin typeface="+mn-lt"/>
              </a:rPr>
              <a:t>M</a:t>
            </a:r>
            <a:r>
              <a:rPr lang="en-US" sz="6500" b="1">
                <a:solidFill>
                  <a:srgbClr val="003B70"/>
                </a:solidFill>
                <a:latin typeface="+mn-lt"/>
                <a:sym typeface="Arial"/>
              </a:rPr>
              <a:t>icro Resilience Practices</a:t>
            </a:r>
            <a:br>
              <a:rPr lang="en-US" sz="6500">
                <a:latin typeface="Calibri" panose="020F0502020204030204" pitchFamily="34" charset="0"/>
              </a:rPr>
            </a:br>
            <a:r>
              <a:rPr lang="en-US" sz="6500" b="1">
                <a:solidFill>
                  <a:srgbClr val="007CA4"/>
                </a:solidFill>
                <a:latin typeface="+mn-lt"/>
                <a:sym typeface="Arial"/>
              </a:rPr>
              <a:t>Regulate, Relate, Reason</a:t>
            </a:r>
            <a:endParaRPr lang="en-US" sz="6500">
              <a:solidFill>
                <a:srgbClr val="007CA4"/>
              </a:solidFill>
              <a:latin typeface="Calibri" panose="020F0502020204030204" pitchFamily="34" charset="0"/>
            </a:endParaRPr>
          </a:p>
        </p:txBody>
      </p:sp>
      <p:cxnSp>
        <p:nvCxnSpPr>
          <p:cNvPr id="6" name="Straight Connector 5">
            <a:extLst>
              <a:ext uri="{FF2B5EF4-FFF2-40B4-BE49-F238E27FC236}">
                <a16:creationId xmlns:a16="http://schemas.microsoft.com/office/drawing/2014/main" id="{13B5F1CF-CE79-7542-89D9-C7B6947E932D}"/>
              </a:ext>
            </a:extLst>
          </p:cNvPr>
          <p:cNvCxnSpPr/>
          <p:nvPr/>
        </p:nvCxnSpPr>
        <p:spPr>
          <a:xfrm>
            <a:off x="853265" y="3633791"/>
            <a:ext cx="10566400" cy="0"/>
          </a:xfrm>
          <a:prstGeom prst="line">
            <a:avLst/>
          </a:prstGeom>
          <a:ln w="60325">
            <a:solidFill>
              <a:srgbClr val="007CA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66C9B04-B5FB-374A-B20D-3EC53BF6CE48}"/>
              </a:ext>
            </a:extLst>
          </p:cNvPr>
          <p:cNvCxnSpPr/>
          <p:nvPr/>
        </p:nvCxnSpPr>
        <p:spPr>
          <a:xfrm>
            <a:off x="819398" y="778933"/>
            <a:ext cx="10566400" cy="0"/>
          </a:xfrm>
          <a:prstGeom prst="line">
            <a:avLst/>
          </a:prstGeom>
          <a:ln w="60325">
            <a:solidFill>
              <a:srgbClr val="007CA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169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00;g145cb9cf4ce_0_1184">
            <a:extLst>
              <a:ext uri="{FF2B5EF4-FFF2-40B4-BE49-F238E27FC236}">
                <a16:creationId xmlns:a16="http://schemas.microsoft.com/office/drawing/2014/main" id="{9FD3289D-C97F-F14E-A495-872C90F5597E}"/>
              </a:ext>
            </a:extLst>
          </p:cNvPr>
          <p:cNvSpPr txBox="1">
            <a:spLocks noGrp="1"/>
          </p:cNvSpPr>
          <p:nvPr>
            <p:ph type="title"/>
          </p:nvPr>
        </p:nvSpPr>
        <p:spPr>
          <a:xfrm>
            <a:off x="838199" y="602632"/>
            <a:ext cx="10680865" cy="1325563"/>
          </a:xfrm>
          <a:prstGeom prst="rect">
            <a:avLst/>
          </a:prstGeom>
          <a:noFill/>
          <a:ln>
            <a:noFill/>
          </a:ln>
        </p:spPr>
        <p:txBody>
          <a:bodyPr spcFirstLastPara="1" wrap="square" lIns="0" tIns="118872" rIns="0" bIns="121900" anchor="t" anchorCtr="0">
            <a:noAutofit/>
          </a:bodyPr>
          <a:lstStyle/>
          <a:p>
            <a:pPr marL="0" lvl="0" indent="0">
              <a:lnSpc>
                <a:spcPts val="4500"/>
              </a:lnSpc>
              <a:spcBef>
                <a:spcPts val="0"/>
              </a:spcBef>
              <a:buClr>
                <a:schemeClr val="dk1"/>
              </a:buClr>
              <a:buSzPct val="220000"/>
              <a:buFont typeface="Arial"/>
              <a:buNone/>
            </a:pPr>
            <a:r>
              <a:rPr lang="en-US" sz="4500" b="1">
                <a:solidFill>
                  <a:srgbClr val="003B70"/>
                </a:solidFill>
                <a:latin typeface="+mn-lt"/>
                <a:sym typeface="Arial"/>
              </a:rPr>
              <a:t>Aligning with Values AND Deep Listening Practice</a:t>
            </a:r>
          </a:p>
        </p:txBody>
      </p:sp>
      <p:sp>
        <p:nvSpPr>
          <p:cNvPr id="5" name="Google Shape;201;g145cb9cf4ce_0_1184">
            <a:extLst>
              <a:ext uri="{FF2B5EF4-FFF2-40B4-BE49-F238E27FC236}">
                <a16:creationId xmlns:a16="http://schemas.microsoft.com/office/drawing/2014/main" id="{F856FD78-322E-6448-B82B-F16873C22118}"/>
              </a:ext>
            </a:extLst>
          </p:cNvPr>
          <p:cNvSpPr txBox="1">
            <a:spLocks/>
          </p:cNvSpPr>
          <p:nvPr/>
        </p:nvSpPr>
        <p:spPr>
          <a:xfrm>
            <a:off x="838200" y="1825625"/>
            <a:ext cx="10515600" cy="4351338"/>
          </a:xfrm>
          <a:prstGeom prst="rect">
            <a:avLst/>
          </a:prstGeom>
          <a:noFill/>
          <a:ln>
            <a:noFill/>
          </a:ln>
        </p:spPr>
        <p:txBody>
          <a:bodyPr spcFirstLastPara="1" vert="horz" wrap="square" lIns="0" tIns="118872" rIns="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4163" indent="-284163">
              <a:lnSpc>
                <a:spcPts val="3500"/>
              </a:lnSpc>
              <a:spcBef>
                <a:spcPts val="0"/>
              </a:spcBef>
              <a:buSzPct val="60000"/>
              <a:buFont typeface="Arial" panose="020B0604020202020204" pitchFamily="34" charset="0"/>
              <a:buChar char="●"/>
            </a:pPr>
            <a:r>
              <a:rPr lang="en-US" sz="2500" b="1"/>
              <a:t>Partner A </a:t>
            </a:r>
            <a:r>
              <a:rPr lang="en-US" sz="2500"/>
              <a:t>speaks first for 1-2 min, answering one of these questions: </a:t>
            </a:r>
          </a:p>
          <a:p>
            <a:pPr marL="520700" indent="-201613">
              <a:lnSpc>
                <a:spcPts val="3100"/>
              </a:lnSpc>
              <a:spcBef>
                <a:spcPts val="0"/>
              </a:spcBef>
            </a:pPr>
            <a:r>
              <a:rPr lang="en-US" sz="2500" b="1" i="1">
                <a:solidFill>
                  <a:srgbClr val="FF0000"/>
                </a:solidFill>
              </a:rPr>
              <a:t>What values lead you to do this work? </a:t>
            </a:r>
            <a:endParaRPr lang="en-US" sz="2500">
              <a:solidFill>
                <a:srgbClr val="000000"/>
              </a:solidFill>
            </a:endParaRPr>
          </a:p>
          <a:p>
            <a:pPr marL="520700" indent="-201613">
              <a:lnSpc>
                <a:spcPts val="3100"/>
              </a:lnSpc>
              <a:spcBef>
                <a:spcPts val="0"/>
              </a:spcBef>
            </a:pPr>
            <a:r>
              <a:rPr lang="en-US" sz="2500" b="1" i="1">
                <a:solidFill>
                  <a:srgbClr val="FF0000"/>
                </a:solidFill>
              </a:rPr>
              <a:t>What are you worried about?</a:t>
            </a:r>
            <a:endParaRPr lang="en-US" sz="2500">
              <a:cs typeface="Calibri" panose="020F0502020204030204"/>
            </a:endParaRPr>
          </a:p>
          <a:p>
            <a:pPr marL="295275" indent="-284163">
              <a:lnSpc>
                <a:spcPts val="2800"/>
              </a:lnSpc>
              <a:spcBef>
                <a:spcPts val="600"/>
              </a:spcBef>
              <a:spcAft>
                <a:spcPts val="600"/>
              </a:spcAft>
              <a:buSzPct val="60000"/>
              <a:buFont typeface="Arial" panose="020B0604020202020204" pitchFamily="34" charset="0"/>
              <a:buChar char="●"/>
            </a:pPr>
            <a:r>
              <a:rPr lang="en-US" sz="2500" b="1"/>
              <a:t>Partner B</a:t>
            </a:r>
            <a:r>
              <a:rPr lang="en-US" sz="2500"/>
              <a:t> listens silently, noting Partner A’s nonverbal indicators: body, tone, movement, facial expression, etc.</a:t>
            </a:r>
          </a:p>
          <a:p>
            <a:pPr marL="295275" indent="-284163">
              <a:lnSpc>
                <a:spcPts val="2800"/>
              </a:lnSpc>
              <a:spcBef>
                <a:spcPts val="0"/>
              </a:spcBef>
              <a:spcAft>
                <a:spcPts val="600"/>
              </a:spcAft>
              <a:buSzPct val="60000"/>
              <a:buFont typeface="Arial" panose="020B0604020202020204" pitchFamily="34" charset="0"/>
              <a:buChar char="●"/>
            </a:pPr>
            <a:r>
              <a:rPr lang="en-US" sz="2500" b="1"/>
              <a:t>Partner B </a:t>
            </a:r>
            <a:r>
              <a:rPr lang="en-US" sz="2500"/>
              <a:t>provides a 30 second reflection: </a:t>
            </a:r>
            <a:r>
              <a:rPr lang="en-US" sz="2500" i="1"/>
              <a:t>I heard that you are worried about X, really heard your voice change, your body slump, etc.</a:t>
            </a:r>
            <a:endParaRPr lang="en-US" sz="2500"/>
          </a:p>
          <a:p>
            <a:pPr marL="295275" indent="-284163">
              <a:lnSpc>
                <a:spcPts val="2800"/>
              </a:lnSpc>
              <a:spcBef>
                <a:spcPts val="0"/>
              </a:spcBef>
              <a:spcAft>
                <a:spcPts val="600"/>
              </a:spcAft>
              <a:buSzPct val="60000"/>
              <a:buFont typeface="Arial" panose="020B0604020202020204" pitchFamily="34" charset="0"/>
              <a:buChar char="●"/>
            </a:pPr>
            <a:r>
              <a:rPr lang="en-US" sz="2500" b="1"/>
              <a:t>Swap roles</a:t>
            </a:r>
            <a:endParaRPr lang="en-US" sz="2500">
              <a:cs typeface="Calibri"/>
            </a:endParaRPr>
          </a:p>
          <a:p>
            <a:pPr marL="295275" indent="-284163">
              <a:lnSpc>
                <a:spcPts val="2800"/>
              </a:lnSpc>
              <a:spcBef>
                <a:spcPts val="0"/>
              </a:spcBef>
              <a:spcAft>
                <a:spcPts val="600"/>
              </a:spcAft>
              <a:buSzPct val="60000"/>
              <a:buFont typeface="Arial" panose="020B0604020202020204" pitchFamily="34" charset="0"/>
              <a:buChar char="●"/>
            </a:pPr>
            <a:r>
              <a:rPr lang="en-US" sz="2500"/>
              <a:t>Discuss the experience</a:t>
            </a:r>
          </a:p>
          <a:p>
            <a:pPr marL="295275" indent="-284163">
              <a:lnSpc>
                <a:spcPts val="2800"/>
              </a:lnSpc>
              <a:spcBef>
                <a:spcPts val="0"/>
              </a:spcBef>
              <a:spcAft>
                <a:spcPts val="600"/>
              </a:spcAft>
              <a:buSzPct val="60000"/>
              <a:buFont typeface="Arial" panose="020B0604020202020204" pitchFamily="34" charset="0"/>
              <a:buChar char="●"/>
            </a:pPr>
            <a:r>
              <a:rPr lang="en-US" sz="2500" i="1"/>
              <a:t>If time: Repeat exercise with question: </a:t>
            </a:r>
            <a:r>
              <a:rPr lang="en-US" sz="2500" b="1" i="1">
                <a:solidFill>
                  <a:srgbClr val="0070C0"/>
                </a:solidFill>
              </a:rPr>
              <a:t>What are you grateful for?</a:t>
            </a:r>
            <a:endParaRPr lang="en-US" sz="2500" i="1">
              <a:solidFill>
                <a:srgbClr val="0070C0"/>
              </a:solidFill>
            </a:endParaRPr>
          </a:p>
        </p:txBody>
      </p:sp>
    </p:spTree>
    <p:extLst>
      <p:ext uri="{BB962C8B-B14F-4D97-AF65-F5344CB8AC3E}">
        <p14:creationId xmlns:p14="http://schemas.microsoft.com/office/powerpoint/2010/main" val="1686979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208;g14734bd021a_0_0">
            <a:extLst>
              <a:ext uri="{FF2B5EF4-FFF2-40B4-BE49-F238E27FC236}">
                <a16:creationId xmlns:a16="http://schemas.microsoft.com/office/drawing/2014/main" id="{2A601BFB-57E2-5648-B614-DD9B41C9F8DE}"/>
              </a:ext>
            </a:extLst>
          </p:cNvPr>
          <p:cNvPicPr preferRelativeResize="0"/>
          <p:nvPr/>
        </p:nvPicPr>
        <p:blipFill rotWithShape="1">
          <a:blip r:embed="rId2">
            <a:alphaModFix/>
          </a:blip>
          <a:srcRect t="1108"/>
          <a:stretch/>
        </p:blipFill>
        <p:spPr>
          <a:xfrm>
            <a:off x="2040350" y="391885"/>
            <a:ext cx="8037851" cy="6145786"/>
          </a:xfrm>
          <a:prstGeom prst="rect">
            <a:avLst/>
          </a:prstGeom>
          <a:noFill/>
          <a:ln>
            <a:noFill/>
          </a:ln>
        </p:spPr>
      </p:pic>
    </p:spTree>
    <p:extLst>
      <p:ext uri="{BB962C8B-B14F-4D97-AF65-F5344CB8AC3E}">
        <p14:creationId xmlns:p14="http://schemas.microsoft.com/office/powerpoint/2010/main" val="2819813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0F0C7A-C815-4146-A26C-86739A39C45A}"/>
              </a:ext>
            </a:extLst>
          </p:cNvPr>
          <p:cNvSpPr>
            <a:spLocks noGrp="1"/>
          </p:cNvSpPr>
          <p:nvPr>
            <p:ph type="title"/>
          </p:nvPr>
        </p:nvSpPr>
        <p:spPr>
          <a:xfrm>
            <a:off x="838200" y="700644"/>
            <a:ext cx="10515600" cy="665018"/>
          </a:xfrm>
        </p:spPr>
        <p:txBody>
          <a:bodyPr lIns="0" rIns="0" anchor="t">
            <a:noAutofit/>
          </a:bodyPr>
          <a:lstStyle/>
          <a:p>
            <a:pPr>
              <a:lnSpc>
                <a:spcPts val="4500"/>
              </a:lnSpc>
              <a:spcBef>
                <a:spcPts val="0"/>
              </a:spcBef>
              <a:buClr>
                <a:schemeClr val="dk1"/>
              </a:buClr>
              <a:buSzPct val="220000"/>
            </a:pPr>
            <a:r>
              <a:rPr lang="en-US" sz="4500" b="1">
                <a:solidFill>
                  <a:srgbClr val="003B70"/>
                </a:solidFill>
                <a:latin typeface="+mn-lt"/>
              </a:rPr>
              <a:t>SUPPORTING EMPLOYEE WELLNESS</a:t>
            </a:r>
          </a:p>
        </p:txBody>
      </p:sp>
      <p:pic>
        <p:nvPicPr>
          <p:cNvPr id="5" name="Google Shape;216;g147326dfb3a_0_0" descr="What Can You Control? – Better with IBD">
            <a:extLst>
              <a:ext uri="{FF2B5EF4-FFF2-40B4-BE49-F238E27FC236}">
                <a16:creationId xmlns:a16="http://schemas.microsoft.com/office/drawing/2014/main" id="{158B1540-03C1-194A-9D49-5D1F9FC5FB19}"/>
              </a:ext>
            </a:extLst>
          </p:cNvPr>
          <p:cNvPicPr preferRelativeResize="0"/>
          <p:nvPr/>
        </p:nvPicPr>
        <p:blipFill rotWithShape="1">
          <a:blip r:embed="rId2">
            <a:alphaModFix/>
          </a:blip>
          <a:srcRect/>
          <a:stretch/>
        </p:blipFill>
        <p:spPr>
          <a:xfrm>
            <a:off x="6195913" y="1416991"/>
            <a:ext cx="5684396" cy="5273610"/>
          </a:xfrm>
          <a:prstGeom prst="rect">
            <a:avLst/>
          </a:prstGeom>
          <a:noFill/>
          <a:ln>
            <a:noFill/>
          </a:ln>
        </p:spPr>
      </p:pic>
      <p:sp>
        <p:nvSpPr>
          <p:cNvPr id="6" name="Content Placeholder 2">
            <a:extLst>
              <a:ext uri="{FF2B5EF4-FFF2-40B4-BE49-F238E27FC236}">
                <a16:creationId xmlns:a16="http://schemas.microsoft.com/office/drawing/2014/main" id="{D6EC52B4-5F66-CB4A-99B8-EBA01C8F723E}"/>
              </a:ext>
            </a:extLst>
          </p:cNvPr>
          <p:cNvSpPr>
            <a:spLocks noGrp="1"/>
          </p:cNvSpPr>
          <p:nvPr>
            <p:ph sz="half" idx="1"/>
          </p:nvPr>
        </p:nvSpPr>
        <p:spPr>
          <a:xfrm>
            <a:off x="826324" y="1635620"/>
            <a:ext cx="5016336" cy="4553894"/>
          </a:xfrm>
        </p:spPr>
        <p:txBody>
          <a:bodyPr vert="horz" lIns="0" tIns="45720" rIns="0" bIns="45720" rtlCol="0" anchor="t">
            <a:normAutofit fontScale="92500"/>
          </a:bodyPr>
          <a:lstStyle/>
          <a:p>
            <a:pPr marL="285750">
              <a:spcBef>
                <a:spcPts val="0"/>
              </a:spcBef>
              <a:buFont typeface="Arial,Sans-Serif" panose="020B0604020202020204" pitchFamily="34" charset="0"/>
            </a:pPr>
            <a:r>
              <a:rPr lang="en-US">
                <a:cs typeface="Calibri"/>
              </a:rPr>
              <a:t>We will inherently feel stressed: </a:t>
            </a:r>
          </a:p>
          <a:p>
            <a:pPr marL="581025" lvl="1" indent="-238125">
              <a:spcBef>
                <a:spcPts val="0"/>
              </a:spcBef>
              <a:buSzPct val="80000"/>
              <a:buFont typeface="Courier New" panose="02070309020205020404" pitchFamily="49" charset="0"/>
              <a:buChar char="o"/>
            </a:pPr>
            <a:r>
              <a:rPr lang="en-US">
                <a:cs typeface="Calibri"/>
              </a:rPr>
              <a:t>naming and coping with that stress will make you, the people you care about, and your community stronger.</a:t>
            </a:r>
          </a:p>
          <a:p>
            <a:pPr marL="285750">
              <a:spcBef>
                <a:spcPts val="600"/>
              </a:spcBef>
              <a:buFont typeface="Arial,Sans-Serif" panose="020B0604020202020204" pitchFamily="34" charset="0"/>
            </a:pPr>
            <a:r>
              <a:rPr lang="en-US">
                <a:cs typeface="Calibri"/>
              </a:rPr>
              <a:t>Practical suggestions</a:t>
            </a:r>
            <a:endParaRPr lang="en-US">
              <a:ea typeface="+mn-lt"/>
              <a:cs typeface="+mn-lt"/>
            </a:endParaRPr>
          </a:p>
          <a:p>
            <a:pPr marL="520700" lvl="1" indent="-236538">
              <a:spcBef>
                <a:spcPts val="0"/>
              </a:spcBef>
              <a:buSzPct val="80000"/>
              <a:buFont typeface="Courier New" panose="02070309020205020404" pitchFamily="49" charset="0"/>
              <a:buChar char="o"/>
            </a:pPr>
            <a:r>
              <a:rPr lang="en-US">
                <a:cs typeface="Calibri"/>
              </a:rPr>
              <a:t>Check-in and connect with others</a:t>
            </a:r>
          </a:p>
          <a:p>
            <a:pPr marL="520700" lvl="1" indent="-236538">
              <a:spcBef>
                <a:spcPts val="0"/>
              </a:spcBef>
              <a:buSzPct val="80000"/>
              <a:buFont typeface="Courier New" panose="02070309020205020404" pitchFamily="49" charset="0"/>
              <a:buChar char="o"/>
            </a:pPr>
            <a:r>
              <a:rPr lang="en-US">
                <a:cs typeface="Calibri"/>
              </a:rPr>
              <a:t>Remember what’s within your control vs. outside of it</a:t>
            </a:r>
          </a:p>
          <a:p>
            <a:pPr marL="520700" lvl="1" indent="-236538">
              <a:spcBef>
                <a:spcPts val="0"/>
              </a:spcBef>
              <a:buSzPct val="80000"/>
              <a:buFont typeface="Courier New" panose="02070309020205020404" pitchFamily="49" charset="0"/>
              <a:buChar char="o"/>
            </a:pPr>
            <a:r>
              <a:rPr lang="en-US">
                <a:cs typeface="Calibri"/>
              </a:rPr>
              <a:t>Create a schedule/routine and </a:t>
            </a:r>
            <a:br>
              <a:rPr lang="en-US">
                <a:cs typeface="Calibri"/>
              </a:rPr>
            </a:br>
            <a:r>
              <a:rPr lang="en-US">
                <a:cs typeface="Calibri"/>
              </a:rPr>
              <a:t>stick to it</a:t>
            </a:r>
          </a:p>
          <a:p>
            <a:pPr marL="520700" lvl="1" indent="-236538">
              <a:spcBef>
                <a:spcPts val="0"/>
              </a:spcBef>
              <a:buSzPct val="80000"/>
              <a:buFont typeface="Courier New" panose="02070309020205020404" pitchFamily="49" charset="0"/>
              <a:buChar char="o"/>
            </a:pPr>
            <a:r>
              <a:rPr lang="en-US">
                <a:cs typeface="Calibri"/>
              </a:rPr>
              <a:t>Identify your self-care “non-negotiables”</a:t>
            </a:r>
          </a:p>
          <a:p>
            <a:pPr marL="520700" lvl="1" indent="-236538">
              <a:spcBef>
                <a:spcPts val="0"/>
              </a:spcBef>
              <a:buSzPct val="80000"/>
              <a:buFont typeface="Courier New" panose="02070309020205020404" pitchFamily="49" charset="0"/>
              <a:buChar char="o"/>
            </a:pPr>
            <a:r>
              <a:rPr lang="en-US">
                <a:cs typeface="Calibri"/>
              </a:rPr>
              <a:t>Don’t watch the news or talk to others about stressors before bed </a:t>
            </a:r>
          </a:p>
        </p:txBody>
      </p:sp>
    </p:spTree>
    <p:extLst>
      <p:ext uri="{BB962C8B-B14F-4D97-AF65-F5344CB8AC3E}">
        <p14:creationId xmlns:p14="http://schemas.microsoft.com/office/powerpoint/2010/main" val="1305506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22;p8">
            <a:extLst>
              <a:ext uri="{FF2B5EF4-FFF2-40B4-BE49-F238E27FC236}">
                <a16:creationId xmlns:a16="http://schemas.microsoft.com/office/drawing/2014/main" id="{B4B2ED37-71C0-BE47-86F4-FBBB120DA2AE}"/>
              </a:ext>
            </a:extLst>
          </p:cNvPr>
          <p:cNvSpPr txBox="1">
            <a:spLocks noGrp="1"/>
          </p:cNvSpPr>
          <p:nvPr>
            <p:ph type="title"/>
          </p:nvPr>
        </p:nvSpPr>
        <p:spPr>
          <a:xfrm>
            <a:off x="593766" y="676894"/>
            <a:ext cx="10972800" cy="1013794"/>
          </a:xfrm>
          <a:prstGeom prst="rect">
            <a:avLst/>
          </a:prstGeom>
          <a:noFill/>
          <a:ln>
            <a:noFill/>
          </a:ln>
        </p:spPr>
        <p:txBody>
          <a:bodyPr spcFirstLastPara="1" wrap="square" lIns="0" tIns="45720" rIns="0" bIns="45700" anchor="ctr" anchorCtr="0">
            <a:noAutofit/>
          </a:bodyPr>
          <a:lstStyle/>
          <a:p>
            <a:pPr marL="0" lvl="0" indent="0">
              <a:lnSpc>
                <a:spcPts val="4500"/>
              </a:lnSpc>
              <a:spcBef>
                <a:spcPts val="0"/>
              </a:spcBef>
              <a:spcAft>
                <a:spcPts val="0"/>
              </a:spcAft>
              <a:buClr>
                <a:schemeClr val="dk1"/>
              </a:buClr>
              <a:buSzPct val="220000"/>
            </a:pPr>
            <a:r>
              <a:rPr lang="en-US" sz="4500" b="1">
                <a:solidFill>
                  <a:srgbClr val="003B70"/>
                </a:solidFill>
                <a:latin typeface="+mn-lt"/>
              </a:rPr>
              <a:t>Take Yourself to Safety: Visualize a Safe Place</a:t>
            </a:r>
            <a:endParaRPr sz="4500" b="1">
              <a:solidFill>
                <a:srgbClr val="003B70"/>
              </a:solidFill>
              <a:latin typeface="+mn-lt"/>
            </a:endParaRPr>
          </a:p>
        </p:txBody>
      </p:sp>
      <p:pic>
        <p:nvPicPr>
          <p:cNvPr id="5" name="Google Shape;223;p8">
            <a:extLst>
              <a:ext uri="{FF2B5EF4-FFF2-40B4-BE49-F238E27FC236}">
                <a16:creationId xmlns:a16="http://schemas.microsoft.com/office/drawing/2014/main" id="{54AB8588-0FC5-094E-8E38-A4D268D06456}"/>
              </a:ext>
            </a:extLst>
          </p:cNvPr>
          <p:cNvPicPr preferRelativeResize="0"/>
          <p:nvPr/>
        </p:nvPicPr>
        <p:blipFill rotWithShape="1">
          <a:blip r:embed="rId3">
            <a:alphaModFix/>
          </a:blip>
          <a:srcRect b="6181"/>
          <a:stretch/>
        </p:blipFill>
        <p:spPr>
          <a:xfrm>
            <a:off x="643179" y="1690688"/>
            <a:ext cx="10905641" cy="4092595"/>
          </a:xfrm>
          <a:prstGeom prst="rect">
            <a:avLst/>
          </a:prstGeom>
          <a:noFill/>
          <a:ln>
            <a:noFill/>
          </a:ln>
        </p:spPr>
      </p:pic>
      <p:sp>
        <p:nvSpPr>
          <p:cNvPr id="6" name="Google Shape;224;p8">
            <a:extLst>
              <a:ext uri="{FF2B5EF4-FFF2-40B4-BE49-F238E27FC236}">
                <a16:creationId xmlns:a16="http://schemas.microsoft.com/office/drawing/2014/main" id="{AEE2753C-9DB2-724A-BD18-FB9C3BD22249}"/>
              </a:ext>
            </a:extLst>
          </p:cNvPr>
          <p:cNvSpPr txBox="1"/>
          <p:nvPr/>
        </p:nvSpPr>
        <p:spPr>
          <a:xfrm>
            <a:off x="665017" y="5937663"/>
            <a:ext cx="8657112" cy="338514"/>
          </a:xfrm>
          <a:prstGeom prst="rect">
            <a:avLst/>
          </a:prstGeom>
          <a:noFill/>
          <a:ln>
            <a:noFill/>
          </a:ln>
        </p:spPr>
        <p:txBody>
          <a:bodyPr spcFirstLastPara="1" wrap="square" lIns="0" tIns="45700" rIns="91440"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Lead through a script or show Underwater Video: https://</a:t>
            </a:r>
            <a:r>
              <a:rPr lang="en-US" sz="1600" err="1">
                <a:solidFill>
                  <a:schemeClr val="dk1"/>
                </a:solidFill>
                <a:latin typeface="Calibri"/>
                <a:ea typeface="Calibri"/>
                <a:cs typeface="Calibri"/>
                <a:sym typeface="Calibri"/>
              </a:rPr>
              <a:t>www.youtube.com</a:t>
            </a:r>
            <a:r>
              <a:rPr lang="en-US" sz="1600">
                <a:solidFill>
                  <a:schemeClr val="dk1"/>
                </a:solidFill>
                <a:latin typeface="Calibri"/>
                <a:ea typeface="Calibri"/>
                <a:cs typeface="Calibri"/>
                <a:sym typeface="Calibri"/>
              </a:rPr>
              <a:t>/</a:t>
            </a:r>
            <a:r>
              <a:rPr lang="en-US" sz="1600" err="1">
                <a:solidFill>
                  <a:schemeClr val="dk1"/>
                </a:solidFill>
                <a:latin typeface="Calibri"/>
                <a:ea typeface="Calibri"/>
                <a:cs typeface="Calibri"/>
                <a:sym typeface="Calibri"/>
              </a:rPr>
              <a:t>watch?v</a:t>
            </a:r>
            <a:r>
              <a:rPr lang="en-US" sz="1600">
                <a:solidFill>
                  <a:schemeClr val="dk1"/>
                </a:solidFill>
                <a:latin typeface="Calibri"/>
                <a:ea typeface="Calibri"/>
                <a:cs typeface="Calibri"/>
                <a:sym typeface="Calibri"/>
              </a:rPr>
              <a:t>=CwRvM2TfYbs</a:t>
            </a:r>
            <a:endParaRPr sz="16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14367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29;p9">
            <a:extLst>
              <a:ext uri="{FF2B5EF4-FFF2-40B4-BE49-F238E27FC236}">
                <a16:creationId xmlns:a16="http://schemas.microsoft.com/office/drawing/2014/main" id="{4CB29B79-69C8-384F-9A98-6654647858D6}"/>
              </a:ext>
            </a:extLst>
          </p:cNvPr>
          <p:cNvSpPr txBox="1">
            <a:spLocks noGrp="1"/>
          </p:cNvSpPr>
          <p:nvPr>
            <p:ph type="title"/>
          </p:nvPr>
        </p:nvSpPr>
        <p:spPr>
          <a:xfrm>
            <a:off x="529442" y="641268"/>
            <a:ext cx="10515600" cy="1025670"/>
          </a:xfrm>
          <a:prstGeom prst="rect">
            <a:avLst/>
          </a:prstGeom>
          <a:noFill/>
          <a:ln>
            <a:noFill/>
          </a:ln>
        </p:spPr>
        <p:txBody>
          <a:bodyPr spcFirstLastPara="1" wrap="square" lIns="91425" tIns="91425" rIns="91425" bIns="91425" anchor="t" anchorCtr="0">
            <a:noAutofit/>
          </a:bodyPr>
          <a:lstStyle/>
          <a:p>
            <a:pPr>
              <a:lnSpc>
                <a:spcPts val="4500"/>
              </a:lnSpc>
              <a:spcBef>
                <a:spcPts val="0"/>
              </a:spcBef>
              <a:buClr>
                <a:schemeClr val="dk1"/>
              </a:buClr>
              <a:buSzPct val="220000"/>
            </a:pPr>
            <a:r>
              <a:rPr lang="en-US" sz="4500" b="1">
                <a:solidFill>
                  <a:srgbClr val="003B70"/>
                </a:solidFill>
                <a:latin typeface="+mn-lt"/>
                <a:sym typeface="Arial"/>
              </a:rPr>
              <a:t>Somatic Resources to De-Escalate </a:t>
            </a:r>
            <a:br>
              <a:rPr lang="en-US" sz="4500" b="1">
                <a:solidFill>
                  <a:srgbClr val="003B70"/>
                </a:solidFill>
                <a:latin typeface="+mn-lt"/>
                <a:sym typeface="Arial"/>
              </a:rPr>
            </a:br>
            <a:r>
              <a:rPr lang="en-US" sz="4500" b="1">
                <a:solidFill>
                  <a:srgbClr val="003B70"/>
                </a:solidFill>
                <a:latin typeface="+mn-lt"/>
                <a:sym typeface="Arial"/>
              </a:rPr>
              <a:t>&amp; Re-Enter Window of Tolerance</a:t>
            </a:r>
            <a:endParaRPr lang="en-US" sz="4500" b="1">
              <a:solidFill>
                <a:srgbClr val="003B70"/>
              </a:solidFill>
              <a:latin typeface="+mn-lt"/>
            </a:endParaRPr>
          </a:p>
        </p:txBody>
      </p:sp>
      <p:sp>
        <p:nvSpPr>
          <p:cNvPr id="5" name="Content Placeholder 1">
            <a:extLst>
              <a:ext uri="{FF2B5EF4-FFF2-40B4-BE49-F238E27FC236}">
                <a16:creationId xmlns:a16="http://schemas.microsoft.com/office/drawing/2014/main" id="{5D209006-BA9B-C14D-925B-8BF318244C8B}"/>
              </a:ext>
            </a:extLst>
          </p:cNvPr>
          <p:cNvSpPr>
            <a:spLocks noGrp="1"/>
          </p:cNvSpPr>
          <p:nvPr>
            <p:ph sz="half" idx="1"/>
          </p:nvPr>
        </p:nvSpPr>
        <p:spPr>
          <a:xfrm>
            <a:off x="624444" y="2078182"/>
            <a:ext cx="5621977" cy="4265036"/>
          </a:xfrm>
        </p:spPr>
        <p:txBody>
          <a:bodyPr vert="horz" lIns="0" tIns="45720" rIns="0" bIns="45720" rtlCol="0" anchor="t">
            <a:noAutofit/>
          </a:bodyPr>
          <a:lstStyle/>
          <a:p>
            <a:pPr marL="285750">
              <a:lnSpc>
                <a:spcPts val="2500"/>
              </a:lnSpc>
              <a:spcBef>
                <a:spcPts val="600"/>
              </a:spcBef>
              <a:buFont typeface="Arial,Sans-Serif" panose="020B0604020202020204" pitchFamily="34" charset="0"/>
              <a:buChar char="•"/>
            </a:pPr>
            <a:r>
              <a:rPr lang="en-US" sz="2200">
                <a:cs typeface="Calibri"/>
              </a:rPr>
              <a:t>Hand on heart, hand on belly</a:t>
            </a:r>
          </a:p>
          <a:p>
            <a:pPr marL="285750">
              <a:lnSpc>
                <a:spcPts val="2500"/>
              </a:lnSpc>
              <a:spcBef>
                <a:spcPts val="600"/>
              </a:spcBef>
              <a:buFont typeface="Arial,Sans-Serif" panose="020B0604020202020204" pitchFamily="34" charset="0"/>
              <a:buChar char="•"/>
            </a:pPr>
            <a:r>
              <a:rPr lang="en-US" sz="2200">
                <a:cs typeface="Calibri"/>
              </a:rPr>
              <a:t>Give yourself a hug</a:t>
            </a:r>
          </a:p>
          <a:p>
            <a:pPr marL="285750">
              <a:lnSpc>
                <a:spcPts val="2500"/>
              </a:lnSpc>
              <a:spcBef>
                <a:spcPts val="600"/>
              </a:spcBef>
              <a:buFont typeface="Arial,Sans-Serif" panose="020B0604020202020204" pitchFamily="34" charset="0"/>
              <a:buChar char="•"/>
            </a:pPr>
            <a:r>
              <a:rPr lang="en-US" sz="2200">
                <a:cs typeface="Calibri"/>
              </a:rPr>
              <a:t>Wrap yourself in a blanket</a:t>
            </a:r>
          </a:p>
          <a:p>
            <a:pPr marL="285750">
              <a:lnSpc>
                <a:spcPts val="2500"/>
              </a:lnSpc>
              <a:spcBef>
                <a:spcPts val="600"/>
              </a:spcBef>
              <a:buFont typeface="Arial,Sans-Serif" panose="020B0604020202020204" pitchFamily="34" charset="0"/>
              <a:buChar char="•"/>
            </a:pPr>
            <a:r>
              <a:rPr lang="en-US" sz="2200">
                <a:cs typeface="Calibri"/>
              </a:rPr>
              <a:t>In a seated position with feet flat on the floor, cross arms, and place each palm on inside of opposite knee</a:t>
            </a:r>
          </a:p>
          <a:p>
            <a:pPr marL="285750">
              <a:lnSpc>
                <a:spcPts val="2500"/>
              </a:lnSpc>
              <a:spcBef>
                <a:spcPts val="600"/>
              </a:spcBef>
              <a:buFont typeface="Arial,Sans-Serif" panose="020B0604020202020204" pitchFamily="34" charset="0"/>
              <a:buChar char="•"/>
            </a:pPr>
            <a:r>
              <a:rPr lang="en-US" sz="2200">
                <a:cs typeface="Calibri"/>
              </a:rPr>
              <a:t>Stand on your own two feet grounding</a:t>
            </a:r>
          </a:p>
          <a:p>
            <a:pPr marL="285750">
              <a:lnSpc>
                <a:spcPts val="2500"/>
              </a:lnSpc>
              <a:spcBef>
                <a:spcPts val="600"/>
              </a:spcBef>
              <a:buFont typeface="Arial,Sans-Serif" panose="020B0604020202020204" pitchFamily="34" charset="0"/>
              <a:buChar char="•"/>
            </a:pPr>
            <a:r>
              <a:rPr lang="en-US" sz="2200">
                <a:cs typeface="Calibri"/>
              </a:rPr>
              <a:t>Hold a soft pillow</a:t>
            </a:r>
          </a:p>
          <a:p>
            <a:pPr marL="285750">
              <a:lnSpc>
                <a:spcPts val="2500"/>
              </a:lnSpc>
              <a:spcBef>
                <a:spcPts val="600"/>
              </a:spcBef>
              <a:buFont typeface="Arial,Sans-Serif" panose="020B0604020202020204" pitchFamily="34" charset="0"/>
              <a:buChar char="•"/>
            </a:pPr>
            <a:r>
              <a:rPr lang="en-US" sz="2200">
                <a:cs typeface="Calibri"/>
              </a:rPr>
              <a:t>Build a boundary around you (bathtub, bathroom, pillow fort)</a:t>
            </a:r>
          </a:p>
          <a:p>
            <a:pPr marL="285750">
              <a:lnSpc>
                <a:spcPts val="2500"/>
              </a:lnSpc>
              <a:spcBef>
                <a:spcPts val="600"/>
              </a:spcBef>
              <a:buFont typeface="Arial,Sans-Serif" panose="020B0604020202020204" pitchFamily="34" charset="0"/>
              <a:buChar char="•"/>
            </a:pPr>
            <a:r>
              <a:rPr lang="en-US" sz="2200">
                <a:cs typeface="Calibri"/>
              </a:rPr>
              <a:t>Push against a wall</a:t>
            </a:r>
          </a:p>
        </p:txBody>
      </p:sp>
      <p:pic>
        <p:nvPicPr>
          <p:cNvPr id="7" name="Google Shape;232;p9">
            <a:extLst>
              <a:ext uri="{FF2B5EF4-FFF2-40B4-BE49-F238E27FC236}">
                <a16:creationId xmlns:a16="http://schemas.microsoft.com/office/drawing/2014/main" id="{BF920637-EAB9-1E42-AD60-2DD5BB4EAEF4}"/>
              </a:ext>
            </a:extLst>
          </p:cNvPr>
          <p:cNvPicPr preferRelativeResize="0"/>
          <p:nvPr/>
        </p:nvPicPr>
        <p:blipFill rotWithShape="1">
          <a:blip r:embed="rId3">
            <a:alphaModFix/>
          </a:blip>
          <a:srcRect/>
          <a:stretch/>
        </p:blipFill>
        <p:spPr>
          <a:xfrm>
            <a:off x="6461242" y="2076005"/>
            <a:ext cx="5125116" cy="3182620"/>
          </a:xfrm>
          <a:prstGeom prst="rect">
            <a:avLst/>
          </a:prstGeom>
          <a:noFill/>
          <a:ln>
            <a:noFill/>
          </a:ln>
        </p:spPr>
      </p:pic>
    </p:spTree>
    <p:extLst>
      <p:ext uri="{BB962C8B-B14F-4D97-AF65-F5344CB8AC3E}">
        <p14:creationId xmlns:p14="http://schemas.microsoft.com/office/powerpoint/2010/main" val="2847634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37;p10">
            <a:extLst>
              <a:ext uri="{FF2B5EF4-FFF2-40B4-BE49-F238E27FC236}">
                <a16:creationId xmlns:a16="http://schemas.microsoft.com/office/drawing/2014/main" id="{536C35E2-620B-C94D-8519-22446BBBB7C3}"/>
              </a:ext>
            </a:extLst>
          </p:cNvPr>
          <p:cNvSpPr txBox="1">
            <a:spLocks noGrp="1"/>
          </p:cNvSpPr>
          <p:nvPr>
            <p:ph type="title"/>
          </p:nvPr>
        </p:nvSpPr>
        <p:spPr>
          <a:xfrm>
            <a:off x="721576" y="572142"/>
            <a:ext cx="10227473" cy="1325563"/>
          </a:xfrm>
          <a:prstGeom prst="rect">
            <a:avLst/>
          </a:prstGeom>
          <a:noFill/>
          <a:ln>
            <a:noFill/>
          </a:ln>
        </p:spPr>
        <p:txBody>
          <a:bodyPr spcFirstLastPara="1" wrap="square" lIns="0" tIns="91440" rIns="0" bIns="91425" anchor="b" anchorCtr="0">
            <a:noAutofit/>
          </a:bodyPr>
          <a:lstStyle/>
          <a:p>
            <a:pPr marL="0" lvl="0" indent="0">
              <a:lnSpc>
                <a:spcPts val="4500"/>
              </a:lnSpc>
              <a:spcBef>
                <a:spcPts val="0"/>
              </a:spcBef>
              <a:spcAft>
                <a:spcPts val="0"/>
              </a:spcAft>
              <a:buClr>
                <a:schemeClr val="dk1"/>
              </a:buClr>
              <a:buSzPct val="220000"/>
            </a:pPr>
            <a:r>
              <a:rPr lang="en-US" sz="4500" b="1">
                <a:solidFill>
                  <a:srgbClr val="003B70"/>
                </a:solidFill>
                <a:latin typeface="+mn-lt"/>
              </a:rPr>
              <a:t>Resources to Build More Resiliency Practices Within the Clinic</a:t>
            </a:r>
          </a:p>
        </p:txBody>
      </p:sp>
      <p:sp>
        <p:nvSpPr>
          <p:cNvPr id="5" name="Google Shape;238;p10">
            <a:extLst>
              <a:ext uri="{FF2B5EF4-FFF2-40B4-BE49-F238E27FC236}">
                <a16:creationId xmlns:a16="http://schemas.microsoft.com/office/drawing/2014/main" id="{612BE1E2-6CE5-9F4A-9B63-C733749B037B}"/>
              </a:ext>
            </a:extLst>
          </p:cNvPr>
          <p:cNvSpPr txBox="1">
            <a:spLocks/>
          </p:cNvSpPr>
          <p:nvPr/>
        </p:nvSpPr>
        <p:spPr>
          <a:xfrm>
            <a:off x="721576" y="1959429"/>
            <a:ext cx="6180117" cy="4217534"/>
          </a:xfrm>
          <a:prstGeom prst="rect">
            <a:avLst/>
          </a:prstGeom>
          <a:noFill/>
          <a:ln>
            <a:noFill/>
          </a:ln>
        </p:spPr>
        <p:txBody>
          <a:bodyPr spcFirstLastPara="1" vert="horz" wrap="square" lIns="0" tIns="91425" rIns="0"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a:lnSpc>
                <a:spcPts val="2500"/>
              </a:lnSpc>
              <a:spcBef>
                <a:spcPts val="600"/>
              </a:spcBef>
              <a:buClr>
                <a:schemeClr val="dk1"/>
              </a:buClr>
              <a:buSzPct val="100000"/>
              <a:buFont typeface="Arial,Sans-Serif" panose="020B0604020202020204" pitchFamily="34" charset="0"/>
              <a:buChar char="•"/>
            </a:pPr>
            <a:r>
              <a:rPr lang="en-US" sz="2200">
                <a:cs typeface="Calibri"/>
              </a:rPr>
              <a:t>Deep breathing &amp; grounding practice</a:t>
            </a:r>
          </a:p>
          <a:p>
            <a:pPr marL="285750">
              <a:lnSpc>
                <a:spcPts val="2500"/>
              </a:lnSpc>
              <a:spcBef>
                <a:spcPts val="600"/>
              </a:spcBef>
              <a:buClr>
                <a:schemeClr val="dk1"/>
              </a:buClr>
              <a:buSzPct val="100000"/>
              <a:buFont typeface="Arial,Sans-Serif" panose="020B0604020202020204" pitchFamily="34" charset="0"/>
              <a:buChar char="•"/>
            </a:pPr>
            <a:r>
              <a:rPr lang="en-US" sz="2200">
                <a:cs typeface="Calibri"/>
              </a:rPr>
              <a:t>Sharing stories of client and employee successes during meetings</a:t>
            </a:r>
          </a:p>
          <a:p>
            <a:pPr marL="285750">
              <a:lnSpc>
                <a:spcPts val="2500"/>
              </a:lnSpc>
              <a:spcBef>
                <a:spcPts val="600"/>
              </a:spcBef>
              <a:buClr>
                <a:schemeClr val="dk1"/>
              </a:buClr>
              <a:buSzPct val="100000"/>
              <a:buFont typeface="Arial,Sans-Serif" panose="020B0604020202020204" pitchFamily="34" charset="0"/>
              <a:buChar char="•"/>
            </a:pPr>
            <a:r>
              <a:rPr lang="en-US" sz="2200">
                <a:cs typeface="Calibri"/>
              </a:rPr>
              <a:t>Music and/or art in the waiting areas</a:t>
            </a:r>
          </a:p>
          <a:p>
            <a:pPr marL="285750">
              <a:lnSpc>
                <a:spcPts val="2500"/>
              </a:lnSpc>
              <a:spcBef>
                <a:spcPts val="600"/>
              </a:spcBef>
              <a:buClr>
                <a:schemeClr val="dk1"/>
              </a:buClr>
              <a:buSzPct val="100000"/>
              <a:buFont typeface="Arial,Sans-Serif" panose="020B0604020202020204" pitchFamily="34" charset="0"/>
              <a:buChar char="•"/>
            </a:pPr>
            <a:r>
              <a:rPr lang="en-US" sz="2200">
                <a:cs typeface="Calibri"/>
              </a:rPr>
              <a:t>Encouraging 5 min walks/breaks throughout the day</a:t>
            </a:r>
          </a:p>
          <a:p>
            <a:pPr marL="285750">
              <a:lnSpc>
                <a:spcPts val="2500"/>
              </a:lnSpc>
              <a:spcBef>
                <a:spcPts val="600"/>
              </a:spcBef>
              <a:buClr>
                <a:schemeClr val="dk1"/>
              </a:buClr>
              <a:buSzPct val="100000"/>
              <a:buFont typeface="Arial,Sans-Serif" panose="020B0604020202020204" pitchFamily="34" charset="0"/>
              <a:buChar char="•"/>
            </a:pPr>
            <a:r>
              <a:rPr lang="en-US" sz="2200">
                <a:cs typeface="Calibri"/>
              </a:rPr>
              <a:t>Holding collaborative debriefs following stressful incidents</a:t>
            </a:r>
          </a:p>
          <a:p>
            <a:pPr marL="285750">
              <a:lnSpc>
                <a:spcPts val="2500"/>
              </a:lnSpc>
              <a:spcBef>
                <a:spcPts val="600"/>
              </a:spcBef>
              <a:buClr>
                <a:srgbClr val="000000"/>
              </a:buClr>
              <a:buSzPct val="100000"/>
              <a:buFont typeface="Arial,Sans-Serif" panose="020B0604020202020204" pitchFamily="34" charset="0"/>
              <a:buChar char="•"/>
            </a:pPr>
            <a:r>
              <a:rPr lang="en-US" sz="2200">
                <a:cs typeface="Calibri"/>
              </a:rPr>
              <a:t>Starting meetings with self-affirmations </a:t>
            </a:r>
          </a:p>
        </p:txBody>
      </p:sp>
      <p:pic>
        <p:nvPicPr>
          <p:cNvPr id="6" name="Google Shape;239;p10">
            <a:extLst>
              <a:ext uri="{FF2B5EF4-FFF2-40B4-BE49-F238E27FC236}">
                <a16:creationId xmlns:a16="http://schemas.microsoft.com/office/drawing/2014/main" id="{C6FD5430-CE02-7B47-B228-D8ACAFCE9675}"/>
              </a:ext>
            </a:extLst>
          </p:cNvPr>
          <p:cNvPicPr preferRelativeResize="0"/>
          <p:nvPr/>
        </p:nvPicPr>
        <p:blipFill rotWithShape="1">
          <a:blip r:embed="rId2">
            <a:alphaModFix/>
          </a:blip>
          <a:srcRect l="255" t="5191"/>
          <a:stretch/>
        </p:blipFill>
        <p:spPr>
          <a:xfrm>
            <a:off x="7315200" y="1911927"/>
            <a:ext cx="4405745" cy="4187714"/>
          </a:xfrm>
          <a:prstGeom prst="rect">
            <a:avLst/>
          </a:prstGeom>
          <a:noFill/>
          <a:ln>
            <a:noFill/>
          </a:ln>
        </p:spPr>
      </p:pic>
    </p:spTree>
    <p:extLst>
      <p:ext uri="{BB962C8B-B14F-4D97-AF65-F5344CB8AC3E}">
        <p14:creationId xmlns:p14="http://schemas.microsoft.com/office/powerpoint/2010/main" val="485124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44;p11">
            <a:extLst>
              <a:ext uri="{FF2B5EF4-FFF2-40B4-BE49-F238E27FC236}">
                <a16:creationId xmlns:a16="http://schemas.microsoft.com/office/drawing/2014/main" id="{5834A0BE-9430-1A4E-8F56-0A8CC13FB401}"/>
              </a:ext>
            </a:extLst>
          </p:cNvPr>
          <p:cNvSpPr txBox="1">
            <a:spLocks noGrp="1"/>
          </p:cNvSpPr>
          <p:nvPr>
            <p:ph type="title"/>
          </p:nvPr>
        </p:nvSpPr>
        <p:spPr>
          <a:xfrm>
            <a:off x="664982" y="653142"/>
            <a:ext cx="10379070" cy="700645"/>
          </a:xfrm>
          <a:prstGeom prst="rect">
            <a:avLst/>
          </a:prstGeom>
          <a:noFill/>
          <a:ln>
            <a:noFill/>
          </a:ln>
        </p:spPr>
        <p:txBody>
          <a:bodyPr spcFirstLastPara="1" wrap="square" lIns="0" tIns="91440" rIns="0" bIns="91425" anchor="t" anchorCtr="0">
            <a:noAutofit/>
          </a:bodyPr>
          <a:lstStyle/>
          <a:p>
            <a:pPr marL="0" lvl="0" indent="0">
              <a:lnSpc>
                <a:spcPts val="4500"/>
              </a:lnSpc>
              <a:spcAft>
                <a:spcPts val="0"/>
              </a:spcAft>
              <a:buSzPct val="220000"/>
            </a:pPr>
            <a:r>
              <a:rPr lang="en-US" sz="4500" b="1">
                <a:solidFill>
                  <a:srgbClr val="003B70"/>
                </a:solidFill>
                <a:latin typeface="+mn-lt"/>
              </a:rPr>
              <a:t>Regulating with Others: Ice Breakers</a:t>
            </a:r>
            <a:endParaRPr sz="4500" b="1">
              <a:solidFill>
                <a:srgbClr val="003B70"/>
              </a:solidFill>
              <a:latin typeface="+mn-lt"/>
            </a:endParaRPr>
          </a:p>
        </p:txBody>
      </p:sp>
      <p:pic>
        <p:nvPicPr>
          <p:cNvPr id="5" name="Google Shape;245;p11">
            <a:extLst>
              <a:ext uri="{FF2B5EF4-FFF2-40B4-BE49-F238E27FC236}">
                <a16:creationId xmlns:a16="http://schemas.microsoft.com/office/drawing/2014/main" id="{BE015E56-7025-7C42-8D12-4A6B9BA3B887}"/>
              </a:ext>
            </a:extLst>
          </p:cNvPr>
          <p:cNvPicPr preferRelativeResize="0"/>
          <p:nvPr/>
        </p:nvPicPr>
        <p:blipFill rotWithShape="1">
          <a:blip r:embed="rId2">
            <a:alphaModFix/>
          </a:blip>
          <a:srcRect/>
          <a:stretch/>
        </p:blipFill>
        <p:spPr>
          <a:xfrm>
            <a:off x="597130" y="1621322"/>
            <a:ext cx="6781553" cy="4690411"/>
          </a:xfrm>
          <a:prstGeom prst="rect">
            <a:avLst/>
          </a:prstGeom>
          <a:noFill/>
          <a:ln>
            <a:noFill/>
          </a:ln>
        </p:spPr>
      </p:pic>
      <p:sp>
        <p:nvSpPr>
          <p:cNvPr id="6" name="Google Shape;246;p11">
            <a:extLst>
              <a:ext uri="{FF2B5EF4-FFF2-40B4-BE49-F238E27FC236}">
                <a16:creationId xmlns:a16="http://schemas.microsoft.com/office/drawing/2014/main" id="{3A12E27D-5B59-3B41-BDBF-C3D074D349D8}"/>
              </a:ext>
            </a:extLst>
          </p:cNvPr>
          <p:cNvSpPr txBox="1"/>
          <p:nvPr/>
        </p:nvSpPr>
        <p:spPr>
          <a:xfrm>
            <a:off x="7576457" y="1745673"/>
            <a:ext cx="4037611" cy="4548249"/>
          </a:xfrm>
          <a:prstGeom prst="rect">
            <a:avLst/>
          </a:prstGeom>
          <a:noFill/>
          <a:ln>
            <a:noFill/>
          </a:ln>
        </p:spPr>
        <p:txBody>
          <a:bodyPr spcFirstLastPara="1" wrap="square" lIns="0" tIns="0" rIns="0" bIns="45700" anchor="t" anchorCtr="0">
            <a:noAutofit/>
          </a:bodyPr>
          <a:lstStyle/>
          <a:p>
            <a:pPr marL="236538" marR="0" lvl="0" indent="-225425">
              <a:lnSpc>
                <a:spcPts val="2500"/>
              </a:lnSpc>
              <a:spcBef>
                <a:spcPts val="1400"/>
              </a:spcBef>
              <a:spcAft>
                <a:spcPts val="0"/>
              </a:spcAft>
              <a:buClr>
                <a:schemeClr val="dk1"/>
              </a:buClr>
              <a:buSzPct val="100000"/>
              <a:buFont typeface="Arial,Sans-Serif" panose="020B0604020202020204" pitchFamily="34" charset="0"/>
              <a:buChar char="•"/>
            </a:pPr>
            <a:r>
              <a:rPr lang="en-US" sz="2200" kern="1200">
                <a:solidFill>
                  <a:schemeClr val="tx1"/>
                </a:solidFill>
                <a:latin typeface="Calibri" panose="020F0502020204030204" pitchFamily="34" charset="0"/>
                <a:ea typeface="+mn-ea"/>
                <a:cs typeface="Calibri" panose="020F0502020204030204" pitchFamily="34" charset="0"/>
                <a:sym typeface="Calibri"/>
              </a:rPr>
              <a:t>What word describes your state of being right now?</a:t>
            </a:r>
            <a:endParaRPr sz="2200" kern="1200">
              <a:solidFill>
                <a:schemeClr val="tx1"/>
              </a:solidFill>
              <a:latin typeface="Calibri" panose="020F0502020204030204" pitchFamily="34" charset="0"/>
              <a:ea typeface="+mn-ea"/>
              <a:cs typeface="Calibri" panose="020F0502020204030204" pitchFamily="34" charset="0"/>
              <a:sym typeface="Calibri"/>
            </a:endParaRPr>
          </a:p>
          <a:p>
            <a:pPr marL="236538" marR="0" lvl="0" indent="-225425">
              <a:lnSpc>
                <a:spcPts val="2500"/>
              </a:lnSpc>
              <a:spcBef>
                <a:spcPts val="1400"/>
              </a:spcBef>
              <a:spcAft>
                <a:spcPts val="0"/>
              </a:spcAft>
              <a:buClr>
                <a:schemeClr val="dk1"/>
              </a:buClr>
              <a:buSzPct val="100000"/>
              <a:buFont typeface="Arial,Sans-Serif" panose="020B0604020202020204" pitchFamily="34" charset="0"/>
              <a:buChar char="•"/>
            </a:pPr>
            <a:r>
              <a:rPr lang="en-US" sz="2200" kern="1200">
                <a:solidFill>
                  <a:schemeClr val="tx1"/>
                </a:solidFill>
                <a:latin typeface="Calibri" panose="020F0502020204030204" pitchFamily="34" charset="0"/>
                <a:ea typeface="+mn-ea"/>
                <a:cs typeface="Calibri" panose="020F0502020204030204" pitchFamily="34" charset="0"/>
                <a:sym typeface="Calibri"/>
              </a:rPr>
              <a:t>What do you need to do to be able to be present for this meeting?</a:t>
            </a:r>
            <a:endParaRPr sz="2200" kern="1200">
              <a:solidFill>
                <a:schemeClr val="tx1"/>
              </a:solidFill>
              <a:latin typeface="Calibri" panose="020F0502020204030204" pitchFamily="34" charset="0"/>
              <a:ea typeface="+mn-ea"/>
              <a:cs typeface="Calibri" panose="020F0502020204030204" pitchFamily="34" charset="0"/>
              <a:sym typeface="Calibri"/>
            </a:endParaRPr>
          </a:p>
          <a:p>
            <a:pPr marL="236538" marR="0" lvl="0" indent="-225425">
              <a:lnSpc>
                <a:spcPts val="2500"/>
              </a:lnSpc>
              <a:spcBef>
                <a:spcPts val="1400"/>
              </a:spcBef>
              <a:spcAft>
                <a:spcPts val="0"/>
              </a:spcAft>
              <a:buClr>
                <a:schemeClr val="dk1"/>
              </a:buClr>
              <a:buSzPct val="100000"/>
              <a:buFont typeface="Arial,Sans-Serif" panose="020B0604020202020204" pitchFamily="34" charset="0"/>
              <a:buChar char="•"/>
            </a:pPr>
            <a:r>
              <a:rPr lang="en-US" sz="2200" kern="1200">
                <a:solidFill>
                  <a:schemeClr val="tx1"/>
                </a:solidFill>
                <a:latin typeface="Calibri" panose="020F0502020204030204" pitchFamily="34" charset="0"/>
                <a:ea typeface="+mn-ea"/>
                <a:cs typeface="Calibri" panose="020F0502020204030204" pitchFamily="34" charset="0"/>
                <a:sym typeface="Calibri"/>
              </a:rPr>
              <a:t>What is the best human interaction you had this week?</a:t>
            </a:r>
            <a:endParaRPr sz="2200" kern="1200">
              <a:solidFill>
                <a:schemeClr val="tx1"/>
              </a:solidFill>
              <a:latin typeface="Calibri" panose="020F0502020204030204" pitchFamily="34" charset="0"/>
              <a:ea typeface="+mn-ea"/>
              <a:cs typeface="Calibri" panose="020F0502020204030204" pitchFamily="34" charset="0"/>
              <a:sym typeface="Calibri"/>
            </a:endParaRPr>
          </a:p>
          <a:p>
            <a:pPr marL="236538" marR="0" lvl="0" indent="-225425">
              <a:lnSpc>
                <a:spcPts val="2500"/>
              </a:lnSpc>
              <a:spcBef>
                <a:spcPts val="1400"/>
              </a:spcBef>
              <a:spcAft>
                <a:spcPts val="0"/>
              </a:spcAft>
              <a:buClr>
                <a:schemeClr val="dk1"/>
              </a:buClr>
              <a:buSzPct val="100000"/>
              <a:buFont typeface="Arial,Sans-Serif" panose="020B0604020202020204" pitchFamily="34" charset="0"/>
              <a:buChar char="•"/>
            </a:pPr>
            <a:r>
              <a:rPr lang="en-US" sz="2200" kern="1200">
                <a:solidFill>
                  <a:schemeClr val="tx1"/>
                </a:solidFill>
                <a:latin typeface="Calibri" panose="020F0502020204030204" pitchFamily="34" charset="0"/>
                <a:ea typeface="+mn-ea"/>
                <a:cs typeface="Calibri" panose="020F0502020204030204" pitchFamily="34" charset="0"/>
                <a:sym typeface="Calibri"/>
              </a:rPr>
              <a:t>What do you need to take care of yourself this weekend? Anything anyone in here can do to help?</a:t>
            </a:r>
            <a:endParaRPr sz="2200" kern="1200">
              <a:solidFill>
                <a:schemeClr val="tx1"/>
              </a:solidFill>
              <a:latin typeface="Calibri" panose="020F0502020204030204" pitchFamily="34" charset="0"/>
              <a:ea typeface="+mn-ea"/>
              <a:cs typeface="Calibri" panose="020F0502020204030204" pitchFamily="34" charset="0"/>
            </a:endParaRPr>
          </a:p>
          <a:p>
            <a:pPr marL="285750" marR="0" lvl="0" indent="-171450" algn="l" rtl="0">
              <a:spcBef>
                <a:spcPts val="140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78273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1;p12">
            <a:extLst>
              <a:ext uri="{FF2B5EF4-FFF2-40B4-BE49-F238E27FC236}">
                <a16:creationId xmlns:a16="http://schemas.microsoft.com/office/drawing/2014/main" id="{BC18010C-7916-7A48-AC90-AC12FDA65084}"/>
              </a:ext>
            </a:extLst>
          </p:cNvPr>
          <p:cNvSpPr txBox="1">
            <a:spLocks noGrp="1"/>
          </p:cNvSpPr>
          <p:nvPr>
            <p:ph type="title"/>
          </p:nvPr>
        </p:nvSpPr>
        <p:spPr>
          <a:xfrm>
            <a:off x="838200" y="673884"/>
            <a:ext cx="6665495" cy="1345615"/>
          </a:xfrm>
          <a:prstGeom prst="rect">
            <a:avLst/>
          </a:prstGeom>
          <a:noFill/>
          <a:ln>
            <a:noFill/>
          </a:ln>
        </p:spPr>
        <p:txBody>
          <a:bodyPr spcFirstLastPara="1" wrap="square" lIns="0" tIns="91440" rIns="0" bIns="91425" anchor="b" anchorCtr="0">
            <a:noAutofit/>
          </a:bodyPr>
          <a:lstStyle/>
          <a:p>
            <a:pPr>
              <a:lnSpc>
                <a:spcPts val="4500"/>
              </a:lnSpc>
              <a:spcBef>
                <a:spcPts val="0"/>
              </a:spcBef>
              <a:buClr>
                <a:schemeClr val="dk1"/>
              </a:buClr>
              <a:buSzPct val="220000"/>
            </a:pPr>
            <a:r>
              <a:rPr lang="en-US" sz="4500" b="1">
                <a:solidFill>
                  <a:srgbClr val="003B70"/>
                </a:solidFill>
                <a:latin typeface="+mn-lt"/>
              </a:rPr>
              <a:t>Regulating with Others: Team Building</a:t>
            </a:r>
            <a:endParaRPr sz="4500" b="1">
              <a:solidFill>
                <a:srgbClr val="003B70"/>
              </a:solidFill>
              <a:latin typeface="+mn-lt"/>
            </a:endParaRPr>
          </a:p>
        </p:txBody>
      </p:sp>
      <p:sp>
        <p:nvSpPr>
          <p:cNvPr id="5" name="Content Placeholder 2">
            <a:extLst>
              <a:ext uri="{FF2B5EF4-FFF2-40B4-BE49-F238E27FC236}">
                <a16:creationId xmlns:a16="http://schemas.microsoft.com/office/drawing/2014/main" id="{921390F6-B82D-6446-86C3-C347FB54E268}"/>
              </a:ext>
            </a:extLst>
          </p:cNvPr>
          <p:cNvSpPr txBox="1">
            <a:spLocks/>
          </p:cNvSpPr>
          <p:nvPr/>
        </p:nvSpPr>
        <p:spPr>
          <a:xfrm>
            <a:off x="885702" y="2268187"/>
            <a:ext cx="6583878" cy="3028208"/>
          </a:xfrm>
          <a:prstGeom prst="rect">
            <a:avLst/>
          </a:prstGeom>
        </p:spPr>
        <p:txBody>
          <a:bodyPr vert="horz" lIns="0" tIns="0" rIns="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Arial,Sans-Serif" panose="020B0604020202020204" pitchFamily="34" charset="0"/>
              <a:buChar char="•"/>
            </a:pPr>
            <a:r>
              <a:rPr lang="en-US" sz="2200">
                <a:solidFill>
                  <a:schemeClr val="dk1"/>
                </a:solidFill>
                <a:latin typeface="Calibri" panose="020F0502020204030204" pitchFamily="34" charset="0"/>
                <a:cs typeface="Calibri" panose="020F0502020204030204" pitchFamily="34" charset="0"/>
              </a:rPr>
              <a:t>Shout Outs and Notes of Gratitude</a:t>
            </a:r>
            <a:endParaRPr lang="en-US" sz="2200">
              <a:solidFill>
                <a:schemeClr val="dk1"/>
              </a:solidFill>
              <a:latin typeface="Calibri" panose="020F0502020204030204" pitchFamily="34" charset="0"/>
              <a:ea typeface="+mn-lt"/>
              <a:cs typeface="Calibri" panose="020F0502020204030204" pitchFamily="34" charset="0"/>
            </a:endParaRPr>
          </a:p>
          <a:p>
            <a:pPr marL="285750" indent="-285750">
              <a:lnSpc>
                <a:spcPct val="100000"/>
              </a:lnSpc>
              <a:spcBef>
                <a:spcPts val="0"/>
              </a:spcBef>
              <a:buFont typeface="Arial,Sans-Serif" panose="020B0604020202020204" pitchFamily="34" charset="0"/>
              <a:buChar char="•"/>
            </a:pPr>
            <a:r>
              <a:rPr lang="en-US" sz="2200">
                <a:solidFill>
                  <a:schemeClr val="dk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Ball Throwing – All Team, Learn Names</a:t>
            </a:r>
            <a:r>
              <a:rPr lang="en-US" sz="2200">
                <a:solidFill>
                  <a:schemeClr val="dk1"/>
                </a:solidFill>
                <a:latin typeface="Calibri" panose="020F0502020204030204" pitchFamily="34" charset="0"/>
                <a:cs typeface="Calibri" panose="020F0502020204030204" pitchFamily="34" charset="0"/>
              </a:rPr>
              <a:t> </a:t>
            </a:r>
            <a:endParaRPr lang="en-US" sz="2200">
              <a:solidFill>
                <a:schemeClr val="dk1"/>
              </a:solidFill>
              <a:latin typeface="Calibri" panose="020F0502020204030204" pitchFamily="34" charset="0"/>
              <a:ea typeface="+mn-lt"/>
              <a:cs typeface="Calibri" panose="020F0502020204030204" pitchFamily="34" charset="0"/>
            </a:endParaRPr>
          </a:p>
          <a:p>
            <a:pPr marL="285750" indent="-285750">
              <a:lnSpc>
                <a:spcPct val="100000"/>
              </a:lnSpc>
              <a:spcBef>
                <a:spcPts val="0"/>
              </a:spcBef>
              <a:buFont typeface="Arial,Sans-Serif" panose="020B0604020202020204" pitchFamily="34" charset="0"/>
              <a:buChar char="•"/>
            </a:pPr>
            <a:r>
              <a:rPr lang="en-US" sz="2200">
                <a:solidFill>
                  <a:schemeClr val="dk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Circle – All Team</a:t>
            </a:r>
            <a:r>
              <a:rPr lang="en-US" sz="2200">
                <a:solidFill>
                  <a:schemeClr val="dk1"/>
                </a:solidFill>
                <a:latin typeface="Calibri" panose="020F0502020204030204" pitchFamily="34" charset="0"/>
                <a:cs typeface="Calibri" panose="020F0502020204030204" pitchFamily="34" charset="0"/>
              </a:rPr>
              <a:t> </a:t>
            </a:r>
            <a:endParaRPr lang="en-US" sz="2200">
              <a:solidFill>
                <a:schemeClr val="dk1"/>
              </a:solidFill>
              <a:latin typeface="Calibri" panose="020F0502020204030204" pitchFamily="34" charset="0"/>
              <a:ea typeface="+mn-lt"/>
              <a:cs typeface="Calibri" panose="020F0502020204030204" pitchFamily="34" charset="0"/>
            </a:endParaRPr>
          </a:p>
          <a:p>
            <a:pPr marL="285750" indent="-285750">
              <a:lnSpc>
                <a:spcPct val="100000"/>
              </a:lnSpc>
              <a:spcBef>
                <a:spcPts val="0"/>
              </a:spcBef>
              <a:buFont typeface="Arial,Sans-Serif" panose="020B0604020202020204" pitchFamily="34" charset="0"/>
              <a:buChar char="•"/>
            </a:pPr>
            <a:r>
              <a:rPr lang="en-US" sz="220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Countdown Exercise</a:t>
            </a:r>
            <a:endParaRPr lang="en-US" sz="2200">
              <a:latin typeface="Calibri" panose="020F0502020204030204" pitchFamily="34" charset="0"/>
              <a:ea typeface="+mn-lt"/>
              <a:cs typeface="Calibri" panose="020F0502020204030204" pitchFamily="34" charset="0"/>
            </a:endParaRPr>
          </a:p>
          <a:p>
            <a:pPr marL="285750" indent="-285750">
              <a:lnSpc>
                <a:spcPct val="100000"/>
              </a:lnSpc>
              <a:spcBef>
                <a:spcPts val="0"/>
              </a:spcBef>
              <a:buFont typeface="Arial,Sans-Serif" panose="020B0604020202020204" pitchFamily="34" charset="0"/>
              <a:buChar char="•"/>
            </a:pPr>
            <a:r>
              <a:rPr lang="en-US" sz="2200">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Thinking, Seeing, Feeling Exercise in groups of 3</a:t>
            </a:r>
            <a:r>
              <a:rPr lang="en-US" sz="2200">
                <a:latin typeface="Calibri" panose="020F0502020204030204" pitchFamily="34" charset="0"/>
                <a:cs typeface="Calibri" panose="020F0502020204030204" pitchFamily="34" charset="0"/>
              </a:rPr>
              <a:t> </a:t>
            </a:r>
            <a:endParaRPr lang="en-US" sz="2200">
              <a:latin typeface="Calibri" panose="020F0502020204030204" pitchFamily="34" charset="0"/>
              <a:ea typeface="+mn-lt"/>
              <a:cs typeface="Calibri" panose="020F0502020204030204" pitchFamily="34" charset="0"/>
            </a:endParaRPr>
          </a:p>
          <a:p>
            <a:pPr marL="285750" indent="-285750">
              <a:lnSpc>
                <a:spcPct val="100000"/>
              </a:lnSpc>
              <a:spcBef>
                <a:spcPts val="0"/>
              </a:spcBef>
              <a:buFont typeface="Arial,Sans-Serif" panose="020B0604020202020204" pitchFamily="34" charset="0"/>
              <a:buChar char="•"/>
            </a:pPr>
            <a:r>
              <a:rPr lang="en-US" sz="2200">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Strings – direct communication all group</a:t>
            </a:r>
            <a:endParaRPr lang="en-US" sz="2200">
              <a:latin typeface="Calibri" panose="020F0502020204030204" pitchFamily="34" charset="0"/>
              <a:ea typeface="+mn-lt"/>
              <a:cs typeface="Calibri" panose="020F0502020204030204" pitchFamily="34" charset="0"/>
            </a:endParaRPr>
          </a:p>
          <a:p>
            <a:pPr marL="285750" indent="-285750">
              <a:lnSpc>
                <a:spcPct val="100000"/>
              </a:lnSpc>
              <a:spcBef>
                <a:spcPts val="0"/>
              </a:spcBef>
              <a:buFont typeface="Arial,Sans-Serif" panose="020B0604020202020204" pitchFamily="34" charset="0"/>
              <a:buChar char="•"/>
            </a:pPr>
            <a:r>
              <a:rPr lang="en-US" sz="2200">
                <a:solidFill>
                  <a:schemeClr val="dk1"/>
                </a:solidFill>
                <a:latin typeface="Calibri" panose="020F0502020204030204" pitchFamily="34" charset="0"/>
                <a:cs typeface="Calibri" panose="020F0502020204030204" pitchFamily="34" charset="0"/>
              </a:rPr>
              <a:t>If I had One Million Dollars…</a:t>
            </a:r>
          </a:p>
        </p:txBody>
      </p:sp>
      <p:pic>
        <p:nvPicPr>
          <p:cNvPr id="6" name="Google Shape;252;p12">
            <a:extLst>
              <a:ext uri="{FF2B5EF4-FFF2-40B4-BE49-F238E27FC236}">
                <a16:creationId xmlns:a16="http://schemas.microsoft.com/office/drawing/2014/main" id="{D8FE2E2D-6FAB-D841-98D8-F7AEB99C01AB}"/>
              </a:ext>
            </a:extLst>
          </p:cNvPr>
          <p:cNvPicPr preferRelativeResize="0"/>
          <p:nvPr/>
        </p:nvPicPr>
        <p:blipFill rotWithShape="1">
          <a:blip r:embed="rId7">
            <a:alphaModFix/>
          </a:blip>
          <a:srcRect/>
          <a:stretch/>
        </p:blipFill>
        <p:spPr>
          <a:xfrm>
            <a:off x="10557955" y="5647310"/>
            <a:ext cx="1645920" cy="1234440"/>
          </a:xfrm>
          <a:prstGeom prst="rect">
            <a:avLst/>
          </a:prstGeom>
          <a:noFill/>
          <a:ln>
            <a:noFill/>
          </a:ln>
        </p:spPr>
      </p:pic>
      <p:pic>
        <p:nvPicPr>
          <p:cNvPr id="7" name="Google Shape;254;p12">
            <a:extLst>
              <a:ext uri="{FF2B5EF4-FFF2-40B4-BE49-F238E27FC236}">
                <a16:creationId xmlns:a16="http://schemas.microsoft.com/office/drawing/2014/main" id="{B6C8834E-6235-AB42-A0A7-76C71B9E4CCF}"/>
              </a:ext>
            </a:extLst>
          </p:cNvPr>
          <p:cNvPicPr preferRelativeResize="0"/>
          <p:nvPr/>
        </p:nvPicPr>
        <p:blipFill rotWithShape="1">
          <a:blip r:embed="rId7">
            <a:alphaModFix/>
          </a:blip>
          <a:srcRect/>
          <a:stretch/>
        </p:blipFill>
        <p:spPr>
          <a:xfrm>
            <a:off x="10546080" y="5623560"/>
            <a:ext cx="1645920" cy="1234440"/>
          </a:xfrm>
          <a:prstGeom prst="rect">
            <a:avLst/>
          </a:prstGeom>
          <a:noFill/>
          <a:ln>
            <a:noFill/>
          </a:ln>
        </p:spPr>
      </p:pic>
      <p:pic>
        <p:nvPicPr>
          <p:cNvPr id="8" name="Google Shape;255;p12">
            <a:extLst>
              <a:ext uri="{FF2B5EF4-FFF2-40B4-BE49-F238E27FC236}">
                <a16:creationId xmlns:a16="http://schemas.microsoft.com/office/drawing/2014/main" id="{E3D98D1D-0D95-3548-95B9-98EEC6F75C2A}"/>
              </a:ext>
            </a:extLst>
          </p:cNvPr>
          <p:cNvPicPr preferRelativeResize="0"/>
          <p:nvPr/>
        </p:nvPicPr>
        <p:blipFill rotWithShape="1">
          <a:blip r:embed="rId8">
            <a:alphaModFix/>
          </a:blip>
          <a:srcRect/>
          <a:stretch/>
        </p:blipFill>
        <p:spPr>
          <a:xfrm>
            <a:off x="8498284" y="23750"/>
            <a:ext cx="3693716" cy="6858000"/>
          </a:xfrm>
          <a:prstGeom prst="rect">
            <a:avLst/>
          </a:prstGeom>
          <a:noFill/>
          <a:ln>
            <a:noFill/>
          </a:ln>
        </p:spPr>
      </p:pic>
      <p:sp>
        <p:nvSpPr>
          <p:cNvPr id="9" name="Google Shape;256;p12">
            <a:extLst>
              <a:ext uri="{FF2B5EF4-FFF2-40B4-BE49-F238E27FC236}">
                <a16:creationId xmlns:a16="http://schemas.microsoft.com/office/drawing/2014/main" id="{E7525033-C19E-E84E-87D5-22ED2879EBD2}"/>
              </a:ext>
            </a:extLst>
          </p:cNvPr>
          <p:cNvSpPr txBox="1"/>
          <p:nvPr/>
        </p:nvSpPr>
        <p:spPr>
          <a:xfrm>
            <a:off x="862505" y="5378869"/>
            <a:ext cx="7187692" cy="914401"/>
          </a:xfrm>
          <a:prstGeom prst="rect">
            <a:avLst/>
          </a:prstGeom>
          <a:noFill/>
          <a:ln>
            <a:noFill/>
          </a:ln>
        </p:spPr>
        <p:txBody>
          <a:bodyPr spcFirstLastPara="1" wrap="square" lIns="0" tIns="0" rIns="0" bIns="45700" anchor="t" anchorCtr="0">
            <a:noAutofit/>
          </a:bodyPr>
          <a:lstStyle/>
          <a:p>
            <a:pPr marL="0" marR="0" lvl="0" indent="0" algn="l" rtl="0">
              <a:spcBef>
                <a:spcPts val="0"/>
              </a:spcBef>
              <a:spcAft>
                <a:spcPts val="0"/>
              </a:spcAft>
              <a:buNone/>
            </a:pPr>
            <a:r>
              <a:rPr lang="en-US" sz="1600">
                <a:solidFill>
                  <a:schemeClr val="dk1"/>
                </a:solidFill>
                <a:latin typeface="Calibri" panose="020F0502020204030204" pitchFamily="34" charset="0"/>
                <a:ea typeface="Calibri"/>
                <a:cs typeface="Calibri" panose="020F0502020204030204" pitchFamily="34" charset="0"/>
                <a:sym typeface="Calibri"/>
              </a:rPr>
              <a:t>Team Building Games by Herman Otten You Tube Channel: </a:t>
            </a:r>
            <a:r>
              <a:rPr lang="en-US" sz="1600" u="sng">
                <a:solidFill>
                  <a:schemeClr val="dk1"/>
                </a:solidFill>
                <a:latin typeface="Calibri" panose="020F0502020204030204" pitchFamily="34" charset="0"/>
                <a:ea typeface="Calibri"/>
                <a:cs typeface="Calibri" panose="020F0502020204030204" pitchFamily="34" charset="0"/>
                <a:sym typeface="Calibri"/>
                <a:hlinkClick r:id="rId9">
                  <a:extLst>
                    <a:ext uri="{A12FA001-AC4F-418D-AE19-62706E023703}">
                      <ahyp:hlinkClr xmlns:ahyp="http://schemas.microsoft.com/office/drawing/2018/hyperlinkcolor" val="tx"/>
                    </a:ext>
                  </a:extLst>
                </a:hlinkClick>
              </a:rPr>
              <a:t>https://www.youtube.com/channel/UCtvhnnNkENAuo270Z-n2MFw</a:t>
            </a:r>
            <a:endParaRPr sz="1600">
              <a:solidFill>
                <a:schemeClr val="dk1"/>
              </a:solidFill>
              <a:latin typeface="Calibri" panose="020F0502020204030204" pitchFamily="34" charset="0"/>
              <a:ea typeface="Calibri"/>
              <a:cs typeface="Calibri" panose="020F0502020204030204" pitchFamily="34" charset="0"/>
              <a:sym typeface="Calibri"/>
            </a:endParaRPr>
          </a:p>
          <a:p>
            <a:pPr marL="0" marR="0" lvl="0" indent="0" algn="l" rtl="0">
              <a:spcBef>
                <a:spcPts val="0"/>
              </a:spcBef>
              <a:spcAft>
                <a:spcPts val="0"/>
              </a:spcAft>
              <a:buNone/>
            </a:pPr>
            <a:r>
              <a:rPr lang="en-US" sz="1600">
                <a:solidFill>
                  <a:schemeClr val="dk1"/>
                </a:solidFill>
                <a:latin typeface="Calibri" panose="020F0502020204030204" pitchFamily="34" charset="0"/>
                <a:ea typeface="Calibri"/>
                <a:cs typeface="Calibri" panose="020F0502020204030204" pitchFamily="34" charset="0"/>
                <a:sym typeface="Calibri"/>
              </a:rPr>
              <a:t>Book: </a:t>
            </a:r>
            <a:r>
              <a:rPr lang="en-US" sz="1600" u="sng">
                <a:solidFill>
                  <a:schemeClr val="dk1"/>
                </a:solidFill>
                <a:latin typeface="Calibri" panose="020F0502020204030204" pitchFamily="34" charset="0"/>
                <a:ea typeface="Calibri"/>
                <a:cs typeface="Calibri" panose="020F0502020204030204" pitchFamily="34" charset="0"/>
                <a:sym typeface="Calibri"/>
                <a:hlinkClick r:id="rId10">
                  <a:extLst>
                    <a:ext uri="{A12FA001-AC4F-418D-AE19-62706E023703}">
                      <ahyp:hlinkClr xmlns:ahyp="http://schemas.microsoft.com/office/drawing/2018/hyperlinkcolor" val="tx"/>
                    </a:ext>
                  </a:extLst>
                </a:hlinkClick>
              </a:rPr>
              <a:t>https://www.amazon.com/dp/B08CMYCDJY?geniuslink=true</a:t>
            </a:r>
            <a:endParaRPr sz="1600">
              <a:solidFill>
                <a:schemeClr val="dk1"/>
              </a:solidFill>
              <a:latin typeface="Calibri" panose="020F0502020204030204" pitchFamily="34" charset="0"/>
              <a:ea typeface="Calibri"/>
              <a:cs typeface="Calibri" panose="020F0502020204030204" pitchFamily="34" charset="0"/>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69162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61;p13">
            <a:extLst>
              <a:ext uri="{FF2B5EF4-FFF2-40B4-BE49-F238E27FC236}">
                <a16:creationId xmlns:a16="http://schemas.microsoft.com/office/drawing/2014/main" id="{98126E0D-4173-FB42-924A-3DB5C9A0FA62}"/>
              </a:ext>
            </a:extLst>
          </p:cNvPr>
          <p:cNvSpPr txBox="1">
            <a:spLocks noGrp="1"/>
          </p:cNvSpPr>
          <p:nvPr>
            <p:ph type="title"/>
          </p:nvPr>
        </p:nvSpPr>
        <p:spPr>
          <a:xfrm>
            <a:off x="712484" y="163021"/>
            <a:ext cx="10379070" cy="1007600"/>
          </a:xfrm>
          <a:prstGeom prst="rect">
            <a:avLst/>
          </a:prstGeom>
          <a:noFill/>
          <a:ln>
            <a:noFill/>
          </a:ln>
        </p:spPr>
        <p:txBody>
          <a:bodyPr spcFirstLastPara="1" wrap="square" lIns="91425" tIns="91425" rIns="91425" bIns="91425" anchor="b" anchorCtr="0">
            <a:normAutofit/>
          </a:bodyPr>
          <a:lstStyle/>
          <a:p>
            <a:pPr marL="0" lvl="0" indent="0">
              <a:lnSpc>
                <a:spcPts val="4500"/>
              </a:lnSpc>
              <a:spcAft>
                <a:spcPts val="0"/>
              </a:spcAft>
              <a:buSzPct val="220000"/>
            </a:pPr>
            <a:r>
              <a:rPr lang="en-US" sz="4500" b="1">
                <a:solidFill>
                  <a:srgbClr val="003B70"/>
                </a:solidFill>
                <a:latin typeface="+mn-lt"/>
              </a:rPr>
              <a:t>Regulating with Others: Humor</a:t>
            </a:r>
            <a:endParaRPr sz="4500" b="1">
              <a:solidFill>
                <a:srgbClr val="003B70"/>
              </a:solidFill>
              <a:latin typeface="+mn-lt"/>
            </a:endParaRPr>
          </a:p>
        </p:txBody>
      </p:sp>
      <p:sp>
        <p:nvSpPr>
          <p:cNvPr id="5" name="Google Shape;262;p13">
            <a:extLst>
              <a:ext uri="{FF2B5EF4-FFF2-40B4-BE49-F238E27FC236}">
                <a16:creationId xmlns:a16="http://schemas.microsoft.com/office/drawing/2014/main" id="{6B3D5537-087E-DD4C-B697-F98795D9D7DB}"/>
              </a:ext>
            </a:extLst>
          </p:cNvPr>
          <p:cNvSpPr txBox="1"/>
          <p:nvPr/>
        </p:nvSpPr>
        <p:spPr>
          <a:xfrm>
            <a:off x="855513" y="5814123"/>
            <a:ext cx="7528955" cy="923330"/>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YouTube: Tiger Productions, Animal Humor </a:t>
            </a:r>
            <a:endParaRPr sz="1600">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sz="1600" u="sng">
                <a:solidFill>
                  <a:schemeClr val="dk1"/>
                </a:solidFill>
                <a:latin typeface="Calibri"/>
                <a:ea typeface="Calibri"/>
                <a:cs typeface="Calibri"/>
                <a:sym typeface="Calibri"/>
                <a:hlinkClick r:id="rId2">
                  <a:extLst>
                    <a:ext uri="{A12FA001-AC4F-418D-AE19-62706E023703}">
                      <ahyp:hlinkClr xmlns:ahyp="http://schemas.microsoft.com/office/drawing/2018/hyperlinkcolor" val="tx"/>
                    </a:ext>
                  </a:extLst>
                </a:hlinkClick>
              </a:rPr>
              <a:t>https://www.youtube.com/watch?v=0HrbvMv4kQ0</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a:latin typeface="Calibri" panose="020F0502020204030204" pitchFamily="34" charset="0"/>
              <a:cs typeface="Calibri" panose="020F0502020204030204" pitchFamily="34" charset="0"/>
            </a:endParaRPr>
          </a:p>
        </p:txBody>
      </p:sp>
      <p:pic>
        <p:nvPicPr>
          <p:cNvPr id="6" name="Google Shape;263;p13">
            <a:extLst>
              <a:ext uri="{FF2B5EF4-FFF2-40B4-BE49-F238E27FC236}">
                <a16:creationId xmlns:a16="http://schemas.microsoft.com/office/drawing/2014/main" id="{A3E2EFBE-8647-6D48-A348-46FFFDE77BA9}"/>
              </a:ext>
            </a:extLst>
          </p:cNvPr>
          <p:cNvPicPr preferRelativeResize="0"/>
          <p:nvPr/>
        </p:nvPicPr>
        <p:blipFill rotWithShape="1">
          <a:blip r:embed="rId3">
            <a:alphaModFix/>
          </a:blip>
          <a:srcRect l="1502" t="2622"/>
          <a:stretch/>
        </p:blipFill>
        <p:spPr>
          <a:xfrm>
            <a:off x="878773" y="1223159"/>
            <a:ext cx="7906575" cy="4411030"/>
          </a:xfrm>
          <a:prstGeom prst="rect">
            <a:avLst/>
          </a:prstGeom>
          <a:noFill/>
          <a:ln>
            <a:noFill/>
          </a:ln>
        </p:spPr>
      </p:pic>
    </p:spTree>
    <p:extLst>
      <p:ext uri="{BB962C8B-B14F-4D97-AF65-F5344CB8AC3E}">
        <p14:creationId xmlns:p14="http://schemas.microsoft.com/office/powerpoint/2010/main" val="3041003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68;g145cb9cf4ce_0_1479">
            <a:extLst>
              <a:ext uri="{FF2B5EF4-FFF2-40B4-BE49-F238E27FC236}">
                <a16:creationId xmlns:a16="http://schemas.microsoft.com/office/drawing/2014/main" id="{CB622ADA-21D8-C44B-A23C-E4C4A895BB7B}"/>
              </a:ext>
            </a:extLst>
          </p:cNvPr>
          <p:cNvSpPr txBox="1">
            <a:spLocks/>
          </p:cNvSpPr>
          <p:nvPr/>
        </p:nvSpPr>
        <p:spPr>
          <a:xfrm>
            <a:off x="745048" y="2054431"/>
            <a:ext cx="7781436" cy="3503221"/>
          </a:xfrm>
          <a:prstGeom prst="rect">
            <a:avLst/>
          </a:prstGeom>
          <a:noFill/>
          <a:ln>
            <a:noFill/>
          </a:ln>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27038" indent="-427038">
              <a:lnSpc>
                <a:spcPct val="115000"/>
              </a:lnSpc>
              <a:spcBef>
                <a:spcPts val="0"/>
              </a:spcBef>
              <a:buClr>
                <a:srgbClr val="000000"/>
              </a:buClr>
              <a:buSzPts val="3200"/>
              <a:buFont typeface="Arial"/>
              <a:buAutoNum type="arabicPeriod"/>
            </a:pPr>
            <a:r>
              <a:rPr lang="en-US" sz="2600">
                <a:solidFill>
                  <a:srgbClr val="000000"/>
                </a:solidFill>
                <a:latin typeface="Calibri" panose="020F0502020204030204" pitchFamily="34" charset="0"/>
                <a:cs typeface="Calibri" panose="020F0502020204030204" pitchFamily="34" charset="0"/>
              </a:rPr>
              <a:t>Take 5 min to start the self-care assessment and make a plan to take the PROQOL this week.</a:t>
            </a:r>
          </a:p>
          <a:p>
            <a:pPr marL="427038" indent="-427038">
              <a:lnSpc>
                <a:spcPct val="115000"/>
              </a:lnSpc>
              <a:spcBef>
                <a:spcPts val="0"/>
              </a:spcBef>
              <a:buClr>
                <a:srgbClr val="000000"/>
              </a:buClr>
              <a:buSzPts val="3200"/>
              <a:buFont typeface="Arial"/>
              <a:buAutoNum type="arabicPeriod"/>
            </a:pPr>
            <a:r>
              <a:rPr lang="en-US" sz="2600">
                <a:solidFill>
                  <a:srgbClr val="000000"/>
                </a:solidFill>
                <a:latin typeface="Calibri" panose="020F0502020204030204" pitchFamily="34" charset="0"/>
                <a:cs typeface="Calibri" panose="020F0502020204030204" pitchFamily="34" charset="0"/>
              </a:rPr>
              <a:t>Identify 1 thing you will commit to doing next week.</a:t>
            </a:r>
          </a:p>
          <a:p>
            <a:pPr marL="427038" indent="-427038">
              <a:lnSpc>
                <a:spcPct val="115000"/>
              </a:lnSpc>
              <a:spcBef>
                <a:spcPts val="0"/>
              </a:spcBef>
              <a:buClr>
                <a:srgbClr val="000000"/>
              </a:buClr>
              <a:buSzPts val="3200"/>
              <a:buFont typeface="Arial"/>
              <a:buAutoNum type="arabicPeriod"/>
            </a:pPr>
            <a:r>
              <a:rPr lang="en-US" sz="2600">
                <a:solidFill>
                  <a:srgbClr val="000000"/>
                </a:solidFill>
                <a:latin typeface="Calibri" panose="020F0502020204030204" pitchFamily="34" charset="0"/>
                <a:cs typeface="Calibri" panose="020F0502020204030204" pitchFamily="34" charset="0"/>
              </a:rPr>
              <a:t>Identify one way that a colleague can help you.</a:t>
            </a:r>
          </a:p>
          <a:p>
            <a:pPr marL="427038" indent="-427038">
              <a:lnSpc>
                <a:spcPct val="115000"/>
              </a:lnSpc>
              <a:spcBef>
                <a:spcPts val="0"/>
              </a:spcBef>
              <a:buClr>
                <a:srgbClr val="000000"/>
              </a:buClr>
              <a:buSzPts val="3200"/>
              <a:buFont typeface="Arial"/>
              <a:buAutoNum type="arabicPeriod"/>
            </a:pPr>
            <a:r>
              <a:rPr lang="en-US" sz="2600">
                <a:solidFill>
                  <a:srgbClr val="000000"/>
                </a:solidFill>
                <a:latin typeface="Calibri" panose="020F0502020204030204" pitchFamily="34" charset="0"/>
                <a:cs typeface="Calibri" panose="020F0502020204030204" pitchFamily="34" charset="0"/>
              </a:rPr>
              <a:t>Group or partner share.</a:t>
            </a:r>
          </a:p>
        </p:txBody>
      </p:sp>
      <p:pic>
        <p:nvPicPr>
          <p:cNvPr id="5" name="Google Shape;269;g145cb9cf4ce_0_1479">
            <a:extLst>
              <a:ext uri="{FF2B5EF4-FFF2-40B4-BE49-F238E27FC236}">
                <a16:creationId xmlns:a16="http://schemas.microsoft.com/office/drawing/2014/main" id="{2177AD2B-A8A5-2048-8ABA-D188BD3AD2CE}"/>
              </a:ext>
            </a:extLst>
          </p:cNvPr>
          <p:cNvPicPr preferRelativeResize="0"/>
          <p:nvPr/>
        </p:nvPicPr>
        <p:blipFill rotWithShape="1">
          <a:blip r:embed="rId3">
            <a:alphaModFix/>
            <a:duotone>
              <a:schemeClr val="accent5">
                <a:shade val="45000"/>
                <a:satMod val="135000"/>
              </a:schemeClr>
              <a:prstClr val="white"/>
            </a:duotone>
          </a:blip>
          <a:srcRect/>
          <a:stretch/>
        </p:blipFill>
        <p:spPr>
          <a:xfrm>
            <a:off x="8388882" y="2159429"/>
            <a:ext cx="3029367" cy="3029367"/>
          </a:xfrm>
          <a:prstGeom prst="rect">
            <a:avLst/>
          </a:prstGeom>
          <a:noFill/>
          <a:ln>
            <a:noFill/>
          </a:ln>
        </p:spPr>
      </p:pic>
      <p:sp>
        <p:nvSpPr>
          <p:cNvPr id="7" name="Google Shape;271;g145cb9cf4ce_0_1479">
            <a:extLst>
              <a:ext uri="{FF2B5EF4-FFF2-40B4-BE49-F238E27FC236}">
                <a16:creationId xmlns:a16="http://schemas.microsoft.com/office/drawing/2014/main" id="{BCDEC47F-67B0-A646-AA40-41E855199F4E}"/>
              </a:ext>
            </a:extLst>
          </p:cNvPr>
          <p:cNvSpPr txBox="1"/>
          <p:nvPr/>
        </p:nvSpPr>
        <p:spPr>
          <a:xfrm>
            <a:off x="833050" y="5800191"/>
            <a:ext cx="9648300" cy="89252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400">
                <a:latin typeface="Calibri"/>
                <a:ea typeface="Calibri"/>
                <a:cs typeface="Calibri"/>
                <a:sym typeface="Calibri"/>
              </a:rPr>
              <a:t>Self Care Assessments: </a:t>
            </a:r>
            <a:r>
              <a:rPr lang="en-US" sz="1400" u="sng">
                <a:solidFill>
                  <a:schemeClr val="hlink"/>
                </a:solidFill>
                <a:latin typeface="Calibri"/>
                <a:ea typeface="Calibri"/>
                <a:cs typeface="Calibri"/>
                <a:sym typeface="Calibri"/>
                <a:hlinkClick r:id="rId4"/>
              </a:rPr>
              <a:t>https://socialwork.buffalo.edu/content/dam/socialwork/home/self-care-kit/self-care-assessment.pdf</a:t>
            </a:r>
            <a:endParaRPr sz="1400">
              <a:latin typeface="Calibri"/>
              <a:ea typeface="Calibri"/>
              <a:cs typeface="Calibri"/>
              <a:sym typeface="Calibri"/>
            </a:endParaRPr>
          </a:p>
          <a:p>
            <a:pPr marL="0" lvl="0" indent="0" algn="l" rtl="0">
              <a:spcBef>
                <a:spcPts val="0"/>
              </a:spcBef>
              <a:spcAft>
                <a:spcPts val="0"/>
              </a:spcAft>
              <a:buNone/>
            </a:pPr>
            <a:r>
              <a:rPr lang="en-US" sz="1400" u="sng">
                <a:solidFill>
                  <a:schemeClr val="hlink"/>
                </a:solidFill>
                <a:latin typeface="Calibri"/>
                <a:ea typeface="Calibri"/>
                <a:cs typeface="Calibri"/>
                <a:sym typeface="Calibri"/>
                <a:hlinkClick r:id="rId5"/>
              </a:rPr>
              <a:t>https://compassionresiliencetoolkit.org//media/PC_Section1_SelfCompassionScale.pdf</a:t>
            </a:r>
            <a:r>
              <a:rPr lang="en-US" sz="1400">
                <a:latin typeface="Calibri"/>
                <a:ea typeface="Calibri"/>
                <a:cs typeface="Calibri"/>
                <a:sym typeface="Calibri"/>
              </a:rPr>
              <a:t> </a:t>
            </a:r>
            <a:endParaRPr sz="1400">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9" name="Google Shape;251;p12">
            <a:extLst>
              <a:ext uri="{FF2B5EF4-FFF2-40B4-BE49-F238E27FC236}">
                <a16:creationId xmlns:a16="http://schemas.microsoft.com/office/drawing/2014/main" id="{B12A0759-7BE2-1841-88AB-430A9B7D8543}"/>
              </a:ext>
            </a:extLst>
          </p:cNvPr>
          <p:cNvSpPr txBox="1">
            <a:spLocks noGrp="1"/>
          </p:cNvSpPr>
          <p:nvPr>
            <p:ph type="title"/>
          </p:nvPr>
        </p:nvSpPr>
        <p:spPr>
          <a:xfrm>
            <a:off x="838200" y="673885"/>
            <a:ext cx="10524344" cy="795152"/>
          </a:xfrm>
          <a:prstGeom prst="rect">
            <a:avLst/>
          </a:prstGeom>
          <a:noFill/>
          <a:ln>
            <a:noFill/>
          </a:ln>
        </p:spPr>
        <p:txBody>
          <a:bodyPr spcFirstLastPara="1" wrap="square" lIns="0" tIns="91440" rIns="0" bIns="91425" anchor="b" anchorCtr="0">
            <a:noAutofit/>
          </a:bodyPr>
          <a:lstStyle/>
          <a:p>
            <a:pPr>
              <a:lnSpc>
                <a:spcPts val="4500"/>
              </a:lnSpc>
              <a:spcBef>
                <a:spcPts val="0"/>
              </a:spcBef>
              <a:buClr>
                <a:schemeClr val="dk1"/>
              </a:buClr>
              <a:buSzPct val="220000"/>
            </a:pPr>
            <a:r>
              <a:rPr lang="en-US" sz="4500" b="1">
                <a:solidFill>
                  <a:srgbClr val="003B70"/>
                </a:solidFill>
                <a:latin typeface="+mn-lt"/>
              </a:rPr>
              <a:t>Professional Quality of Life Scale (PROQOL)</a:t>
            </a:r>
            <a:endParaRPr sz="4500" b="1">
              <a:solidFill>
                <a:srgbClr val="003B70"/>
              </a:solidFill>
              <a:latin typeface="+mn-lt"/>
            </a:endParaRPr>
          </a:p>
        </p:txBody>
      </p:sp>
      <p:sp>
        <p:nvSpPr>
          <p:cNvPr id="10" name="Google Shape;251;p12">
            <a:extLst>
              <a:ext uri="{FF2B5EF4-FFF2-40B4-BE49-F238E27FC236}">
                <a16:creationId xmlns:a16="http://schemas.microsoft.com/office/drawing/2014/main" id="{D20AB619-FBE5-D94F-8C66-A20D015AC27C}"/>
              </a:ext>
            </a:extLst>
          </p:cNvPr>
          <p:cNvSpPr txBox="1">
            <a:spLocks/>
          </p:cNvSpPr>
          <p:nvPr/>
        </p:nvSpPr>
        <p:spPr>
          <a:xfrm>
            <a:off x="853190" y="1416571"/>
            <a:ext cx="10524344" cy="577121"/>
          </a:xfrm>
          <a:prstGeom prst="rect">
            <a:avLst/>
          </a:prstGeom>
          <a:noFill/>
          <a:ln>
            <a:noFill/>
          </a:ln>
        </p:spPr>
        <p:txBody>
          <a:bodyPr spcFirstLastPara="1" vert="horz" wrap="square" lIns="0" tIns="91440" rIns="0"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4500"/>
              </a:lnSpc>
              <a:spcBef>
                <a:spcPts val="0"/>
              </a:spcBef>
              <a:buClr>
                <a:schemeClr val="dk1"/>
              </a:buClr>
              <a:buSzPct val="220000"/>
            </a:pPr>
            <a:r>
              <a:rPr lang="en-US" sz="2300">
                <a:solidFill>
                  <a:srgbClr val="003B70"/>
                </a:solidFill>
                <a:latin typeface="+mn-lt"/>
              </a:rPr>
              <a:t>COMPASSION SATISFACTION AND COMPASSION FATIGUE (PROQOL) VERSION 5 (2009)</a:t>
            </a:r>
          </a:p>
        </p:txBody>
      </p:sp>
    </p:spTree>
    <p:extLst>
      <p:ext uri="{BB962C8B-B14F-4D97-AF65-F5344CB8AC3E}">
        <p14:creationId xmlns:p14="http://schemas.microsoft.com/office/powerpoint/2010/main" val="1522889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22;p7">
            <a:extLst>
              <a:ext uri="{FF2B5EF4-FFF2-40B4-BE49-F238E27FC236}">
                <a16:creationId xmlns:a16="http://schemas.microsoft.com/office/drawing/2014/main" id="{32233890-1D35-B64B-8B28-D1D63E48A167}"/>
              </a:ext>
            </a:extLst>
          </p:cNvPr>
          <p:cNvSpPr txBox="1">
            <a:spLocks noGrp="1"/>
          </p:cNvSpPr>
          <p:nvPr>
            <p:ph type="title"/>
          </p:nvPr>
        </p:nvSpPr>
        <p:spPr>
          <a:xfrm>
            <a:off x="790699" y="676895"/>
            <a:ext cx="10515600" cy="558140"/>
          </a:xfrm>
          <a:prstGeom prst="rect">
            <a:avLst/>
          </a:prstGeom>
          <a:noFill/>
          <a:ln>
            <a:noFill/>
          </a:ln>
        </p:spPr>
        <p:txBody>
          <a:bodyPr spcFirstLastPara="1" wrap="square" lIns="0" tIns="45720" rIns="0" bIns="45700" anchor="t" anchorCtr="0">
            <a:noAutofit/>
          </a:bodyPr>
          <a:lstStyle/>
          <a:p>
            <a:pPr>
              <a:lnSpc>
                <a:spcPts val="5000"/>
              </a:lnSpc>
              <a:spcBef>
                <a:spcPts val="0"/>
              </a:spcBef>
              <a:buClr>
                <a:schemeClr val="dk1"/>
              </a:buClr>
              <a:buSzPct val="220000"/>
            </a:pPr>
            <a:r>
              <a:rPr lang="en-US" sz="5000" b="1">
                <a:solidFill>
                  <a:srgbClr val="003B70"/>
                </a:solidFill>
                <a:latin typeface="+mn-lt"/>
                <a:sym typeface="Calibri"/>
              </a:rPr>
              <a:t>Three Ways to Regulate:</a:t>
            </a:r>
            <a:endParaRPr sz="5000" b="1">
              <a:solidFill>
                <a:srgbClr val="003B70"/>
              </a:solidFill>
              <a:latin typeface="+mn-lt"/>
            </a:endParaRPr>
          </a:p>
        </p:txBody>
      </p:sp>
      <p:sp>
        <p:nvSpPr>
          <p:cNvPr id="5" name="Google Shape;123;p7">
            <a:extLst>
              <a:ext uri="{FF2B5EF4-FFF2-40B4-BE49-F238E27FC236}">
                <a16:creationId xmlns:a16="http://schemas.microsoft.com/office/drawing/2014/main" id="{D1F21918-08CF-054A-B25E-3B29F9493D32}"/>
              </a:ext>
            </a:extLst>
          </p:cNvPr>
          <p:cNvSpPr/>
          <p:nvPr/>
        </p:nvSpPr>
        <p:spPr>
          <a:xfrm>
            <a:off x="852023" y="2815955"/>
            <a:ext cx="2893671" cy="1041270"/>
          </a:xfrm>
          <a:prstGeom prst="rect">
            <a:avLst/>
          </a:prstGeom>
          <a:solidFill>
            <a:schemeClr val="lt1"/>
          </a:solidFill>
          <a:ln w="28575" cap="flat" cmpd="sng">
            <a:solidFill>
              <a:schemeClr val="accent5"/>
            </a:solidFill>
            <a:prstDash val="solid"/>
            <a:round/>
            <a:headEnd type="none" w="sm" len="sm"/>
            <a:tailEnd type="none" w="sm" len="sm"/>
          </a:ln>
        </p:spPr>
        <p:txBody>
          <a:bodyPr spcFirstLastPara="1" wrap="square" lIns="91425" tIns="91440" rIns="91425" bIns="45700" anchor="t" anchorCtr="0">
            <a:noAutofit/>
          </a:bodyPr>
          <a:lstStyle/>
          <a:p>
            <a:pPr algn="ctr">
              <a:lnSpc>
                <a:spcPts val="3300"/>
              </a:lnSpc>
              <a:buClr>
                <a:schemeClr val="dk1"/>
              </a:buClr>
              <a:buSzPts val="3600"/>
            </a:pPr>
            <a:r>
              <a:rPr lang="en-US" sz="3500">
                <a:solidFill>
                  <a:schemeClr val="dk1"/>
                </a:solidFill>
                <a:latin typeface="Calibri" panose="020F0502020204030204" pitchFamily="34" charset="0"/>
                <a:cs typeface="Calibri" panose="020F0502020204030204" pitchFamily="34" charset="0"/>
              </a:rPr>
              <a:t>Top down </a:t>
            </a:r>
          </a:p>
          <a:p>
            <a:pPr marL="0" lvl="0" indent="0" algn="ctr">
              <a:lnSpc>
                <a:spcPts val="3300"/>
              </a:lnSpc>
              <a:buClr>
                <a:schemeClr val="dk1"/>
              </a:buClr>
              <a:buSzPts val="3600"/>
              <a:buFont typeface="Arial"/>
              <a:buNone/>
            </a:pPr>
            <a:r>
              <a:rPr lang="en-US" sz="3500">
                <a:solidFill>
                  <a:schemeClr val="dk1"/>
                </a:solidFill>
                <a:latin typeface="Calibri" panose="020F0502020204030204" pitchFamily="34" charset="0"/>
                <a:cs typeface="Calibri" panose="020F0502020204030204" pitchFamily="34" charset="0"/>
              </a:rPr>
              <a:t>use our brain</a:t>
            </a:r>
            <a:endParaRPr sz="3500">
              <a:solidFill>
                <a:schemeClr val="dk1"/>
              </a:solidFill>
              <a:latin typeface="Calibri" panose="020F0502020204030204" pitchFamily="34" charset="0"/>
              <a:cs typeface="Calibri" panose="020F0502020204030204" pitchFamily="34" charset="0"/>
            </a:endParaRPr>
          </a:p>
        </p:txBody>
      </p:sp>
      <p:sp>
        <p:nvSpPr>
          <p:cNvPr id="6" name="Google Shape;124;p7">
            <a:extLst>
              <a:ext uri="{FF2B5EF4-FFF2-40B4-BE49-F238E27FC236}">
                <a16:creationId xmlns:a16="http://schemas.microsoft.com/office/drawing/2014/main" id="{D4A41DBE-4465-A149-B404-0F9029D3DD15}"/>
              </a:ext>
            </a:extLst>
          </p:cNvPr>
          <p:cNvSpPr/>
          <p:nvPr/>
        </p:nvSpPr>
        <p:spPr>
          <a:xfrm>
            <a:off x="4200594" y="1662470"/>
            <a:ext cx="4371159" cy="1894922"/>
          </a:xfrm>
          <a:prstGeom prst="rect">
            <a:avLst/>
          </a:prstGeom>
          <a:solidFill>
            <a:schemeClr val="lt1"/>
          </a:solidFill>
          <a:ln w="28575" cap="flat" cmpd="sng">
            <a:solidFill>
              <a:schemeClr val="accent5"/>
            </a:solidFill>
            <a:prstDash val="solid"/>
            <a:round/>
            <a:headEnd type="none" w="sm" len="sm"/>
            <a:tailEnd type="none" w="sm" len="sm"/>
          </a:ln>
        </p:spPr>
        <p:txBody>
          <a:bodyPr spcFirstLastPara="1" wrap="square" lIns="91425" tIns="91440" rIns="91425" bIns="45700" anchor="t" anchorCtr="0">
            <a:noAutofit/>
          </a:bodyPr>
          <a:lstStyle/>
          <a:p>
            <a:pPr algn="ctr">
              <a:lnSpc>
                <a:spcPts val="3300"/>
              </a:lnSpc>
              <a:buClr>
                <a:schemeClr val="dk1"/>
              </a:buClr>
              <a:buSzPts val="3600"/>
            </a:pPr>
            <a:r>
              <a:rPr lang="en-US" sz="3500" u="none" strike="noStrike" cap="none">
                <a:solidFill>
                  <a:schemeClr val="dk1"/>
                </a:solidFill>
                <a:latin typeface="Calibri" panose="020F0502020204030204" pitchFamily="34" charset="0"/>
                <a:cs typeface="Calibri" panose="020F0502020204030204" pitchFamily="34" charset="0"/>
                <a:sym typeface="Arial"/>
              </a:rPr>
              <a:t>Bottom up somatosensory,</a:t>
            </a:r>
            <a:r>
              <a:rPr lang="en-US" sz="3500">
                <a:solidFill>
                  <a:schemeClr val="dk1"/>
                </a:solidFill>
                <a:latin typeface="Calibri" panose="020F0502020204030204" pitchFamily="34" charset="0"/>
                <a:cs typeface="Calibri" panose="020F0502020204030204" pitchFamily="34" charset="0"/>
              </a:rPr>
              <a:t> meditation, </a:t>
            </a:r>
            <a:r>
              <a:rPr lang="en-US" sz="3500" u="none" strike="noStrike" cap="none">
                <a:solidFill>
                  <a:schemeClr val="dk1"/>
                </a:solidFill>
                <a:latin typeface="Calibri" panose="020F0502020204030204" pitchFamily="34" charset="0"/>
                <a:cs typeface="Calibri" panose="020F0502020204030204" pitchFamily="34" charset="0"/>
                <a:sym typeface="Arial"/>
              </a:rPr>
              <a:t>rhythmic </a:t>
            </a:r>
            <a:r>
              <a:rPr lang="en-US" sz="3500">
                <a:solidFill>
                  <a:schemeClr val="dk1"/>
                </a:solidFill>
                <a:latin typeface="Calibri" panose="020F0502020204030204" pitchFamily="34" charset="0"/>
                <a:cs typeface="Calibri" panose="020F0502020204030204" pitchFamily="34" charset="0"/>
              </a:rPr>
              <a:t>physical activity</a:t>
            </a:r>
            <a:endParaRPr lang="en-US" sz="3500">
              <a:solidFill>
                <a:schemeClr val="dk1"/>
              </a:solidFill>
              <a:latin typeface="Calibri" panose="020F0502020204030204" pitchFamily="34" charset="0"/>
              <a:ea typeface="Calibri"/>
              <a:cs typeface="Calibri" panose="020F0502020204030204" pitchFamily="34" charset="0"/>
            </a:endParaRPr>
          </a:p>
        </p:txBody>
      </p:sp>
      <p:sp>
        <p:nvSpPr>
          <p:cNvPr id="7" name="Google Shape;125;p7">
            <a:extLst>
              <a:ext uri="{FF2B5EF4-FFF2-40B4-BE49-F238E27FC236}">
                <a16:creationId xmlns:a16="http://schemas.microsoft.com/office/drawing/2014/main" id="{59AA0A40-6F66-DA44-9173-ADFF0B86173D}"/>
              </a:ext>
            </a:extLst>
          </p:cNvPr>
          <p:cNvSpPr/>
          <p:nvPr/>
        </p:nvSpPr>
        <p:spPr>
          <a:xfrm>
            <a:off x="8976813" y="2818357"/>
            <a:ext cx="2597236" cy="1038868"/>
          </a:xfrm>
          <a:prstGeom prst="rect">
            <a:avLst/>
          </a:prstGeom>
          <a:solidFill>
            <a:schemeClr val="lt1"/>
          </a:solidFill>
          <a:ln w="28575" cap="flat" cmpd="sng">
            <a:solidFill>
              <a:schemeClr val="accent5"/>
            </a:solidFill>
            <a:prstDash val="solid"/>
            <a:round/>
            <a:headEnd type="none" w="sm" len="sm"/>
            <a:tailEnd type="none" w="sm" len="sm"/>
          </a:ln>
        </p:spPr>
        <p:txBody>
          <a:bodyPr spcFirstLastPara="1" wrap="square" lIns="91425" tIns="91440" rIns="91425" bIns="45700" anchor="t" anchorCtr="0">
            <a:noAutofit/>
          </a:bodyPr>
          <a:lstStyle/>
          <a:p>
            <a:pPr marL="0" lvl="0" indent="0" algn="ctr">
              <a:lnSpc>
                <a:spcPts val="3300"/>
              </a:lnSpc>
              <a:buClr>
                <a:schemeClr val="dk1"/>
              </a:buClr>
              <a:buSzPts val="3600"/>
              <a:buFont typeface="Arial"/>
              <a:buNone/>
            </a:pPr>
            <a:r>
              <a:rPr lang="en-US" sz="3500">
                <a:solidFill>
                  <a:schemeClr val="dk1"/>
                </a:solidFill>
                <a:latin typeface="Calibri" panose="020F0502020204030204" pitchFamily="34" charset="0"/>
                <a:cs typeface="Calibri" panose="020F0502020204030204" pitchFamily="34" charset="0"/>
              </a:rPr>
              <a:t>With </a:t>
            </a:r>
            <a:br>
              <a:rPr lang="en-US" sz="3500">
                <a:solidFill>
                  <a:schemeClr val="dk1"/>
                </a:solidFill>
                <a:latin typeface="Calibri" panose="020F0502020204030204" pitchFamily="34" charset="0"/>
                <a:cs typeface="Calibri" panose="020F0502020204030204" pitchFamily="34" charset="0"/>
              </a:rPr>
            </a:br>
            <a:r>
              <a:rPr lang="en-US" sz="3500">
                <a:solidFill>
                  <a:schemeClr val="dk1"/>
                </a:solidFill>
                <a:latin typeface="Calibri" panose="020F0502020204030204" pitchFamily="34" charset="0"/>
                <a:cs typeface="Calibri" panose="020F0502020204030204" pitchFamily="34" charset="0"/>
              </a:rPr>
              <a:t>other people</a:t>
            </a:r>
            <a:endParaRPr lang="en-US" sz="3500">
              <a:solidFill>
                <a:schemeClr val="dk1"/>
              </a:solidFill>
              <a:latin typeface="Calibri" panose="020F0502020204030204" pitchFamily="34" charset="0"/>
              <a:cs typeface="Calibri" panose="020F0502020204030204" pitchFamily="34" charset="0"/>
              <a:sym typeface="Calibri"/>
            </a:endParaRPr>
          </a:p>
        </p:txBody>
      </p:sp>
      <p:pic>
        <p:nvPicPr>
          <p:cNvPr id="8" name="Google Shape;126;p7" descr="A picture containing person, person&#10;&#10;Description automatically generated">
            <a:extLst>
              <a:ext uri="{FF2B5EF4-FFF2-40B4-BE49-F238E27FC236}">
                <a16:creationId xmlns:a16="http://schemas.microsoft.com/office/drawing/2014/main" id="{62716C81-759D-554D-8F5C-CC9551F31995}"/>
              </a:ext>
            </a:extLst>
          </p:cNvPr>
          <p:cNvPicPr preferRelativeResize="0"/>
          <p:nvPr/>
        </p:nvPicPr>
        <p:blipFill rotWithShape="1">
          <a:blip r:embed="rId3">
            <a:alphaModFix/>
          </a:blip>
          <a:srcRect r="-297" b="13066"/>
          <a:stretch/>
        </p:blipFill>
        <p:spPr>
          <a:xfrm>
            <a:off x="4266350" y="3876011"/>
            <a:ext cx="4238821" cy="2449633"/>
          </a:xfrm>
          <a:prstGeom prst="rect">
            <a:avLst/>
          </a:prstGeom>
          <a:noFill/>
          <a:ln>
            <a:noFill/>
          </a:ln>
          <a:effectLst>
            <a:outerShdw blurRad="190500" algn="tl" rotWithShape="0">
              <a:srgbClr val="000000">
                <a:alpha val="69411"/>
              </a:srgbClr>
            </a:outerShdw>
          </a:effectLst>
        </p:spPr>
      </p:pic>
      <p:pic>
        <p:nvPicPr>
          <p:cNvPr id="9" name="Google Shape;127;p7">
            <a:extLst>
              <a:ext uri="{FF2B5EF4-FFF2-40B4-BE49-F238E27FC236}">
                <a16:creationId xmlns:a16="http://schemas.microsoft.com/office/drawing/2014/main" id="{CE1AD455-B151-3743-86CD-A5FA899D4C71}"/>
              </a:ext>
            </a:extLst>
          </p:cNvPr>
          <p:cNvPicPr preferRelativeResize="0"/>
          <p:nvPr/>
        </p:nvPicPr>
        <p:blipFill rotWithShape="1">
          <a:blip r:embed="rId4">
            <a:alphaModFix/>
          </a:blip>
          <a:srcRect l="11681" t="19620" r="7451" b="-489"/>
          <a:stretch/>
        </p:blipFill>
        <p:spPr>
          <a:xfrm>
            <a:off x="837877" y="4254215"/>
            <a:ext cx="2948839" cy="2071429"/>
          </a:xfrm>
          <a:prstGeom prst="rect">
            <a:avLst/>
          </a:prstGeom>
          <a:noFill/>
          <a:ln>
            <a:noFill/>
          </a:ln>
          <a:effectLst>
            <a:outerShdw blurRad="190500" algn="tl" rotWithShape="0">
              <a:srgbClr val="000000">
                <a:alpha val="69411"/>
              </a:srgbClr>
            </a:outerShdw>
          </a:effectLst>
        </p:spPr>
      </p:pic>
      <p:pic>
        <p:nvPicPr>
          <p:cNvPr id="10" name="Google Shape;128;p7">
            <a:extLst>
              <a:ext uri="{FF2B5EF4-FFF2-40B4-BE49-F238E27FC236}">
                <a16:creationId xmlns:a16="http://schemas.microsoft.com/office/drawing/2014/main" id="{4D4151D8-5BD3-C24D-9B46-879876F9ABB3}"/>
              </a:ext>
            </a:extLst>
          </p:cNvPr>
          <p:cNvPicPr preferRelativeResize="0"/>
          <p:nvPr/>
        </p:nvPicPr>
        <p:blipFill rotWithShape="1">
          <a:blip r:embed="rId5">
            <a:alphaModFix/>
          </a:blip>
          <a:srcRect l="11478"/>
          <a:stretch/>
        </p:blipFill>
        <p:spPr>
          <a:xfrm>
            <a:off x="8956110" y="4439491"/>
            <a:ext cx="2504228" cy="1886153"/>
          </a:xfrm>
          <a:prstGeom prst="rect">
            <a:avLst/>
          </a:prstGeom>
          <a:noFill/>
          <a:ln>
            <a:noFill/>
          </a:ln>
          <a:effectLst>
            <a:outerShdw blurRad="190500" algn="tl" rotWithShape="0">
              <a:srgbClr val="000000">
                <a:alpha val="69411"/>
              </a:srgbClr>
            </a:outerShdw>
          </a:effectLst>
        </p:spPr>
      </p:pic>
      <p:sp>
        <p:nvSpPr>
          <p:cNvPr id="11" name="Google Shape;129;p7">
            <a:extLst>
              <a:ext uri="{FF2B5EF4-FFF2-40B4-BE49-F238E27FC236}">
                <a16:creationId xmlns:a16="http://schemas.microsoft.com/office/drawing/2014/main" id="{3E015EDF-896B-E341-9D96-D4005C3C2DF6}"/>
              </a:ext>
            </a:extLst>
          </p:cNvPr>
          <p:cNvSpPr/>
          <p:nvPr/>
        </p:nvSpPr>
        <p:spPr>
          <a:xfrm>
            <a:off x="3364974" y="5998727"/>
            <a:ext cx="60960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lang="en-US">
              <a:solidFill>
                <a:schemeClr val="dk1"/>
              </a:solidFill>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3765458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77;p14">
            <a:extLst>
              <a:ext uri="{FF2B5EF4-FFF2-40B4-BE49-F238E27FC236}">
                <a16:creationId xmlns:a16="http://schemas.microsoft.com/office/drawing/2014/main" id="{80F28C65-12C6-0A40-BA4E-7D0B5D5879C9}"/>
              </a:ext>
            </a:extLst>
          </p:cNvPr>
          <p:cNvSpPr txBox="1">
            <a:spLocks noGrp="1"/>
          </p:cNvSpPr>
          <p:nvPr>
            <p:ph type="title"/>
          </p:nvPr>
        </p:nvSpPr>
        <p:spPr>
          <a:xfrm>
            <a:off x="838200" y="676894"/>
            <a:ext cx="10515600" cy="795646"/>
          </a:xfrm>
          <a:prstGeom prst="rect">
            <a:avLst/>
          </a:prstGeom>
          <a:noFill/>
          <a:ln>
            <a:noFill/>
          </a:ln>
        </p:spPr>
        <p:txBody>
          <a:bodyPr spcFirstLastPara="1" wrap="square" lIns="0" tIns="91425" rIns="0" bIns="91425" anchor="t" anchorCtr="0">
            <a:noAutofit/>
          </a:bodyPr>
          <a:lstStyle/>
          <a:p>
            <a:pPr>
              <a:lnSpc>
                <a:spcPts val="4500"/>
              </a:lnSpc>
              <a:spcBef>
                <a:spcPts val="0"/>
              </a:spcBef>
              <a:buClr>
                <a:schemeClr val="dk1"/>
              </a:buClr>
              <a:buSzPct val="220000"/>
            </a:pPr>
            <a:r>
              <a:rPr lang="en-US" sz="4500" b="1">
                <a:solidFill>
                  <a:srgbClr val="003B70"/>
                </a:solidFill>
                <a:latin typeface="+mn-lt"/>
              </a:rPr>
              <a:t>Do One New Healing Practice this Week</a:t>
            </a:r>
            <a:endParaRPr sz="4500" b="1">
              <a:solidFill>
                <a:srgbClr val="003B70"/>
              </a:solidFill>
              <a:latin typeface="+mn-lt"/>
            </a:endParaRPr>
          </a:p>
        </p:txBody>
      </p:sp>
      <p:sp>
        <p:nvSpPr>
          <p:cNvPr id="5" name="Google Shape;276;p14">
            <a:extLst>
              <a:ext uri="{FF2B5EF4-FFF2-40B4-BE49-F238E27FC236}">
                <a16:creationId xmlns:a16="http://schemas.microsoft.com/office/drawing/2014/main" id="{D1F8C907-0F35-3646-B1B7-48C36B9B729A}"/>
              </a:ext>
            </a:extLst>
          </p:cNvPr>
          <p:cNvSpPr txBox="1">
            <a:spLocks/>
          </p:cNvSpPr>
          <p:nvPr/>
        </p:nvSpPr>
        <p:spPr>
          <a:xfrm>
            <a:off x="838200" y="1825625"/>
            <a:ext cx="4481945" cy="4351338"/>
          </a:xfrm>
          <a:prstGeom prst="rect">
            <a:avLst/>
          </a:prstGeom>
          <a:noFill/>
          <a:ln>
            <a:noFill/>
          </a:ln>
        </p:spPr>
        <p:txBody>
          <a:bodyPr spcFirstLastPara="1" vert="horz" wrap="square" lIns="0" tIns="0" rIns="0"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6538" indent="-225425">
              <a:lnSpc>
                <a:spcPct val="100000"/>
              </a:lnSpc>
              <a:spcBef>
                <a:spcPts val="1400"/>
              </a:spcBef>
              <a:buClr>
                <a:schemeClr val="dk1"/>
              </a:buClr>
              <a:buSzPct val="100000"/>
              <a:buFont typeface="Arial,Sans-Serif" panose="020B0604020202020204" pitchFamily="34" charset="0"/>
              <a:buChar char="•"/>
            </a:pPr>
            <a:r>
              <a:rPr lang="en-US" sz="3200">
                <a:latin typeface="Calibri" panose="020F0502020204030204" pitchFamily="34" charset="0"/>
                <a:cs typeface="Calibri" panose="020F0502020204030204" pitchFamily="34" charset="0"/>
                <a:sym typeface="Arial"/>
              </a:rPr>
              <a:t>Identify 1 thing you will commit to doing this week</a:t>
            </a:r>
          </a:p>
          <a:p>
            <a:pPr marL="236538" indent="-225425">
              <a:lnSpc>
                <a:spcPct val="100000"/>
              </a:lnSpc>
              <a:spcBef>
                <a:spcPts val="1400"/>
              </a:spcBef>
              <a:buClr>
                <a:schemeClr val="dk1"/>
              </a:buClr>
              <a:buSzPct val="100000"/>
              <a:buFont typeface="Arial,Sans-Serif" panose="020B0604020202020204" pitchFamily="34" charset="0"/>
              <a:buChar char="•"/>
            </a:pPr>
            <a:r>
              <a:rPr lang="en-US" sz="3200">
                <a:latin typeface="Calibri" panose="020F0502020204030204" pitchFamily="34" charset="0"/>
                <a:cs typeface="Calibri" panose="020F0502020204030204" pitchFamily="34" charset="0"/>
                <a:sym typeface="Arial"/>
              </a:rPr>
              <a:t>Identify one way that someone in this room can help you </a:t>
            </a:r>
          </a:p>
          <a:p>
            <a:pPr marL="608965" indent="-329565">
              <a:spcBef>
                <a:spcPts val="0"/>
              </a:spcBef>
              <a:buClr>
                <a:schemeClr val="dk1"/>
              </a:buClr>
              <a:buSzPts val="1200"/>
              <a:buFont typeface="Arial" panose="020B0604020202020204" pitchFamily="34" charset="0"/>
              <a:buNone/>
            </a:pPr>
            <a:endParaRPr lang="en-US">
              <a:latin typeface="Calibri" panose="020F0502020204030204" pitchFamily="34" charset="0"/>
              <a:cs typeface="Calibri" panose="020F0502020204030204" pitchFamily="34" charset="0"/>
            </a:endParaRPr>
          </a:p>
        </p:txBody>
      </p:sp>
      <p:pic>
        <p:nvPicPr>
          <p:cNvPr id="6" name="Google Shape;278;p14">
            <a:extLst>
              <a:ext uri="{FF2B5EF4-FFF2-40B4-BE49-F238E27FC236}">
                <a16:creationId xmlns:a16="http://schemas.microsoft.com/office/drawing/2014/main" id="{340A69D0-C562-AF49-BBB6-E0E386FA95B0}"/>
              </a:ext>
            </a:extLst>
          </p:cNvPr>
          <p:cNvPicPr preferRelativeResize="0"/>
          <p:nvPr/>
        </p:nvPicPr>
        <p:blipFill rotWithShape="1">
          <a:blip r:embed="rId2">
            <a:alphaModFix/>
          </a:blip>
          <a:srcRect/>
          <a:stretch/>
        </p:blipFill>
        <p:spPr>
          <a:xfrm>
            <a:off x="5660858" y="2152516"/>
            <a:ext cx="6350000" cy="3213100"/>
          </a:xfrm>
          <a:prstGeom prst="rect">
            <a:avLst/>
          </a:prstGeom>
          <a:noFill/>
          <a:ln>
            <a:noFill/>
          </a:ln>
        </p:spPr>
      </p:pic>
    </p:spTree>
    <p:extLst>
      <p:ext uri="{BB962C8B-B14F-4D97-AF65-F5344CB8AC3E}">
        <p14:creationId xmlns:p14="http://schemas.microsoft.com/office/powerpoint/2010/main" val="1209541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4;p2">
            <a:extLst>
              <a:ext uri="{FF2B5EF4-FFF2-40B4-BE49-F238E27FC236}">
                <a16:creationId xmlns:a16="http://schemas.microsoft.com/office/drawing/2014/main" id="{BDEDB6C0-C9C9-B541-A763-BEB0733F3EEB}"/>
              </a:ext>
            </a:extLst>
          </p:cNvPr>
          <p:cNvSpPr txBox="1">
            <a:spLocks noGrp="1"/>
          </p:cNvSpPr>
          <p:nvPr>
            <p:ph type="title"/>
          </p:nvPr>
        </p:nvSpPr>
        <p:spPr>
          <a:xfrm>
            <a:off x="788095" y="653224"/>
            <a:ext cx="10515600" cy="1325563"/>
          </a:xfrm>
          <a:prstGeom prst="rect">
            <a:avLst/>
          </a:prstGeom>
          <a:noFill/>
          <a:ln>
            <a:noFill/>
          </a:ln>
        </p:spPr>
        <p:txBody>
          <a:bodyPr spcFirstLastPara="1" wrap="square" lIns="0" tIns="45720" rIns="0" bIns="45700" anchor="t" anchorCtr="0">
            <a:noAutofit/>
          </a:bodyPr>
          <a:lstStyle/>
          <a:p>
            <a:pPr marL="0" lvl="0" indent="0" algn="l" rtl="0">
              <a:lnSpc>
                <a:spcPts val="5000"/>
              </a:lnSpc>
              <a:spcBef>
                <a:spcPts val="0"/>
              </a:spcBef>
              <a:spcAft>
                <a:spcPts val="0"/>
              </a:spcAft>
              <a:buClr>
                <a:schemeClr val="dk1"/>
              </a:buClr>
              <a:buSzPct val="220000"/>
              <a:buFont typeface="Calibri"/>
              <a:buNone/>
            </a:pPr>
            <a:r>
              <a:rPr lang="en-US" sz="5000" b="1">
                <a:solidFill>
                  <a:srgbClr val="003B70"/>
                </a:solidFill>
                <a:latin typeface="+mn-lt"/>
                <a:sym typeface="Arial"/>
              </a:rPr>
              <a:t>Index of Regulation Practices for </a:t>
            </a:r>
            <a:br>
              <a:rPr lang="en-US" sz="5000" b="1">
                <a:solidFill>
                  <a:srgbClr val="003B70"/>
                </a:solidFill>
                <a:latin typeface="+mn-lt"/>
                <a:sym typeface="Arial"/>
              </a:rPr>
            </a:br>
            <a:r>
              <a:rPr lang="en-US" sz="5000" b="1">
                <a:solidFill>
                  <a:srgbClr val="003B70"/>
                </a:solidFill>
                <a:latin typeface="+mn-lt"/>
                <a:sym typeface="Arial"/>
              </a:rPr>
              <a:t>Workplace Meetings</a:t>
            </a:r>
            <a:endParaRPr sz="2000" b="1"/>
          </a:p>
        </p:txBody>
      </p:sp>
      <p:sp>
        <p:nvSpPr>
          <p:cNvPr id="5" name="Google Shape;135;p2">
            <a:extLst>
              <a:ext uri="{FF2B5EF4-FFF2-40B4-BE49-F238E27FC236}">
                <a16:creationId xmlns:a16="http://schemas.microsoft.com/office/drawing/2014/main" id="{F437F154-308B-2244-97A2-350AD6CCE9AD}"/>
              </a:ext>
            </a:extLst>
          </p:cNvPr>
          <p:cNvSpPr txBox="1">
            <a:spLocks/>
          </p:cNvSpPr>
          <p:nvPr/>
        </p:nvSpPr>
        <p:spPr>
          <a:xfrm>
            <a:off x="895803" y="2217106"/>
            <a:ext cx="10515600" cy="3908121"/>
          </a:xfrm>
          <a:prstGeom prst="rect">
            <a:avLst/>
          </a:prstGeom>
          <a:noFill/>
          <a:ln>
            <a:noFill/>
          </a:ln>
        </p:spPr>
        <p:txBody>
          <a:bodyPr spcFirstLastPara="1" vert="horz" wrap="square" lIns="0" tIns="45720" rIns="0"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74638">
              <a:spcBef>
                <a:spcPts val="0"/>
              </a:spcBef>
              <a:buSzPts val="2000"/>
            </a:pPr>
            <a:r>
              <a:rPr lang="en-US" sz="2300">
                <a:solidFill>
                  <a:schemeClr val="bg2">
                    <a:lumMod val="25000"/>
                  </a:schemeClr>
                </a:solidFill>
                <a:latin typeface="Calibri" panose="020F0502020204030204" pitchFamily="34" charset="0"/>
                <a:cs typeface="Calibri" panose="020F0502020204030204" pitchFamily="34" charset="0"/>
                <a:sym typeface="Arial"/>
              </a:rPr>
              <a:t>Music</a:t>
            </a:r>
          </a:p>
          <a:p>
            <a:pPr marL="285750" indent="-274638">
              <a:spcBef>
                <a:spcPts val="0"/>
              </a:spcBef>
              <a:buSzPts val="2000"/>
            </a:pPr>
            <a:r>
              <a:rPr lang="en-US" sz="2300">
                <a:solidFill>
                  <a:schemeClr val="bg2">
                    <a:lumMod val="25000"/>
                  </a:schemeClr>
                </a:solidFill>
                <a:latin typeface="Calibri" panose="020F0502020204030204" pitchFamily="34" charset="0"/>
                <a:cs typeface="Calibri" panose="020F0502020204030204" pitchFamily="34" charset="0"/>
              </a:rPr>
              <a:t>Grounding/Breathing </a:t>
            </a:r>
          </a:p>
          <a:p>
            <a:pPr marL="285750" indent="-274638">
              <a:spcBef>
                <a:spcPts val="0"/>
              </a:spcBef>
              <a:buSzPts val="2000"/>
            </a:pPr>
            <a:r>
              <a:rPr lang="en-US" sz="2300">
                <a:solidFill>
                  <a:schemeClr val="bg2">
                    <a:lumMod val="25000"/>
                  </a:schemeClr>
                </a:solidFill>
                <a:latin typeface="Calibri" panose="020F0502020204030204" pitchFamily="34" charset="0"/>
                <a:cs typeface="Calibri" panose="020F0502020204030204" pitchFamily="34" charset="0"/>
              </a:rPr>
              <a:t>Hand Breathing</a:t>
            </a:r>
          </a:p>
          <a:p>
            <a:pPr marL="285750" indent="-274638">
              <a:spcBef>
                <a:spcPts val="0"/>
              </a:spcBef>
              <a:buSzPts val="2000"/>
            </a:pPr>
            <a:r>
              <a:rPr lang="en-US" sz="2300">
                <a:solidFill>
                  <a:schemeClr val="bg2">
                    <a:lumMod val="25000"/>
                  </a:schemeClr>
                </a:solidFill>
                <a:latin typeface="Calibri" panose="020F0502020204030204" pitchFamily="34" charset="0"/>
                <a:cs typeface="Calibri" panose="020F0502020204030204" pitchFamily="34" charset="0"/>
              </a:rPr>
              <a:t>5-4-3-2-1</a:t>
            </a:r>
          </a:p>
          <a:p>
            <a:pPr marL="285750" indent="-274638">
              <a:spcBef>
                <a:spcPts val="0"/>
              </a:spcBef>
              <a:buSzPts val="2000"/>
            </a:pPr>
            <a:r>
              <a:rPr lang="en-US" sz="2300">
                <a:solidFill>
                  <a:schemeClr val="bg2">
                    <a:lumMod val="25000"/>
                  </a:schemeClr>
                </a:solidFill>
                <a:latin typeface="Calibri" panose="020F0502020204030204" pitchFamily="34" charset="0"/>
                <a:cs typeface="Calibri" panose="020F0502020204030204" pitchFamily="34" charset="0"/>
              </a:rPr>
              <a:t>Humor</a:t>
            </a:r>
          </a:p>
          <a:p>
            <a:pPr marL="285750" indent="-274638">
              <a:spcBef>
                <a:spcPts val="0"/>
              </a:spcBef>
              <a:buSzPts val="2000"/>
            </a:pPr>
            <a:r>
              <a:rPr lang="en-US" sz="2300">
                <a:solidFill>
                  <a:schemeClr val="bg2">
                    <a:lumMod val="25000"/>
                  </a:schemeClr>
                </a:solidFill>
                <a:latin typeface="Calibri" panose="020F0502020204030204" pitchFamily="34" charset="0"/>
                <a:cs typeface="Calibri" panose="020F0502020204030204" pitchFamily="34" charset="0"/>
              </a:rPr>
              <a:t>"Take yourself to safety" visualization</a:t>
            </a:r>
          </a:p>
          <a:p>
            <a:pPr marL="285750" indent="-274638">
              <a:spcBef>
                <a:spcPts val="0"/>
              </a:spcBef>
              <a:buSzPts val="2000"/>
            </a:pPr>
            <a:r>
              <a:rPr lang="en-US" sz="2300">
                <a:solidFill>
                  <a:schemeClr val="bg2">
                    <a:lumMod val="25000"/>
                  </a:schemeClr>
                </a:solidFill>
                <a:latin typeface="Calibri" panose="020F0502020204030204" pitchFamily="34" charset="0"/>
                <a:cs typeface="Calibri" panose="020F0502020204030204" pitchFamily="34" charset="0"/>
              </a:rPr>
              <a:t>Team building exercises</a:t>
            </a:r>
          </a:p>
          <a:p>
            <a:pPr marL="285750" indent="-274638">
              <a:spcBef>
                <a:spcPts val="0"/>
              </a:spcBef>
              <a:buSzPts val="2000"/>
            </a:pPr>
            <a:r>
              <a:rPr lang="en-US" sz="2300">
                <a:solidFill>
                  <a:schemeClr val="bg2">
                    <a:lumMod val="25000"/>
                  </a:schemeClr>
                </a:solidFill>
                <a:latin typeface="Calibri" panose="020F0502020204030204" pitchFamily="34" charset="0"/>
                <a:cs typeface="Calibri" panose="020F0502020204030204" pitchFamily="34" charset="0"/>
              </a:rPr>
              <a:t>Shouts outs and acknowledgements</a:t>
            </a:r>
          </a:p>
          <a:p>
            <a:pPr marL="285750" indent="-274638">
              <a:spcBef>
                <a:spcPts val="0"/>
              </a:spcBef>
              <a:buSzPts val="2000"/>
            </a:pPr>
            <a:r>
              <a:rPr lang="en-US" sz="2300">
                <a:solidFill>
                  <a:schemeClr val="bg2">
                    <a:lumMod val="25000"/>
                  </a:schemeClr>
                </a:solidFill>
                <a:latin typeface="Calibri" panose="020F0502020204030204" pitchFamily="34" charset="0"/>
                <a:cs typeface="Calibri" panose="020F0502020204030204" pitchFamily="34" charset="0"/>
              </a:rPr>
              <a:t>Debrief challenging incidents</a:t>
            </a:r>
          </a:p>
          <a:p>
            <a:pPr marL="285750" indent="-274638">
              <a:spcBef>
                <a:spcPts val="0"/>
              </a:spcBef>
              <a:buSzPts val="2000"/>
            </a:pPr>
            <a:r>
              <a:rPr lang="en-US" sz="2300">
                <a:solidFill>
                  <a:schemeClr val="bg2">
                    <a:lumMod val="25000"/>
                  </a:schemeClr>
                </a:solidFill>
                <a:latin typeface="Calibri" panose="020F0502020204030204" pitchFamily="34" charset="0"/>
                <a:cs typeface="Calibri" panose="020F0502020204030204" pitchFamily="34" charset="0"/>
              </a:rPr>
              <a:t>Practice building psychological safety</a:t>
            </a:r>
          </a:p>
          <a:p>
            <a:pPr marL="285750" indent="-274638">
              <a:spcBef>
                <a:spcPts val="0"/>
              </a:spcBef>
              <a:buSzPts val="2000"/>
            </a:pPr>
            <a:r>
              <a:rPr lang="en-US" sz="2300">
                <a:solidFill>
                  <a:schemeClr val="bg2">
                    <a:lumMod val="25000"/>
                  </a:schemeClr>
                </a:solidFill>
                <a:latin typeface="Calibri" panose="020F0502020204030204" pitchFamily="34" charset="0"/>
                <a:cs typeface="Calibri" panose="020F0502020204030204" pitchFamily="34" charset="0"/>
              </a:rPr>
              <a:t>Practice deep listening</a:t>
            </a:r>
            <a:br>
              <a:rPr lang="en-US" sz="2300">
                <a:solidFill>
                  <a:schemeClr val="bg2">
                    <a:lumMod val="25000"/>
                  </a:schemeClr>
                </a:solidFill>
                <a:latin typeface="Calibri" panose="020F0502020204030204" pitchFamily="34" charset="0"/>
                <a:cs typeface="Calibri" panose="020F0502020204030204" pitchFamily="34" charset="0"/>
              </a:rPr>
            </a:br>
            <a:endParaRPr lang="en-US" sz="2300">
              <a:solidFill>
                <a:schemeClr val="bg2">
                  <a:lumMod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68708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41;p3">
            <a:extLst>
              <a:ext uri="{FF2B5EF4-FFF2-40B4-BE49-F238E27FC236}">
                <a16:creationId xmlns:a16="http://schemas.microsoft.com/office/drawing/2014/main" id="{77580918-4E8D-2A43-B46E-6C4558561CA8}"/>
              </a:ext>
            </a:extLst>
          </p:cNvPr>
          <p:cNvSpPr txBox="1">
            <a:spLocks noGrp="1"/>
          </p:cNvSpPr>
          <p:nvPr>
            <p:ph type="title"/>
          </p:nvPr>
        </p:nvSpPr>
        <p:spPr>
          <a:xfrm>
            <a:off x="813148" y="653223"/>
            <a:ext cx="10515600" cy="1325563"/>
          </a:xfrm>
          <a:prstGeom prst="rect">
            <a:avLst/>
          </a:prstGeom>
          <a:noFill/>
          <a:ln>
            <a:noFill/>
          </a:ln>
        </p:spPr>
        <p:txBody>
          <a:bodyPr spcFirstLastPara="1" wrap="square" lIns="0" tIns="45720" rIns="0" bIns="45700" anchor="t" anchorCtr="0">
            <a:noAutofit/>
          </a:bodyPr>
          <a:lstStyle/>
          <a:p>
            <a:pPr>
              <a:lnSpc>
                <a:spcPts val="5000"/>
              </a:lnSpc>
              <a:spcBef>
                <a:spcPts val="0"/>
              </a:spcBef>
              <a:buClr>
                <a:schemeClr val="dk1"/>
              </a:buClr>
              <a:buSzPct val="220000"/>
            </a:pPr>
            <a:r>
              <a:rPr lang="en-US" sz="5000" b="1">
                <a:solidFill>
                  <a:srgbClr val="003B70"/>
                </a:solidFill>
                <a:latin typeface="+mn-lt"/>
              </a:rPr>
              <a:t>Grounding</a:t>
            </a:r>
            <a:br>
              <a:rPr lang="en-US" sz="5000" b="1">
                <a:solidFill>
                  <a:srgbClr val="003B70"/>
                </a:solidFill>
                <a:latin typeface="+mn-lt"/>
              </a:rPr>
            </a:br>
            <a:r>
              <a:rPr lang="en-US" sz="5000" b="1">
                <a:solidFill>
                  <a:srgbClr val="003B70"/>
                </a:solidFill>
                <a:latin typeface="+mn-lt"/>
              </a:rPr>
              <a:t>and Breathing</a:t>
            </a:r>
            <a:endParaRPr sz="5000" b="1">
              <a:solidFill>
                <a:srgbClr val="003B70"/>
              </a:solidFill>
              <a:latin typeface="+mn-lt"/>
            </a:endParaRPr>
          </a:p>
        </p:txBody>
      </p:sp>
      <p:pic>
        <p:nvPicPr>
          <p:cNvPr id="5" name="Google Shape;142;p3">
            <a:extLst>
              <a:ext uri="{FF2B5EF4-FFF2-40B4-BE49-F238E27FC236}">
                <a16:creationId xmlns:a16="http://schemas.microsoft.com/office/drawing/2014/main" id="{AD92B2BE-3B66-AE43-AC57-BDD4498E3F1A}"/>
              </a:ext>
            </a:extLst>
          </p:cNvPr>
          <p:cNvPicPr preferRelativeResize="0"/>
          <p:nvPr/>
        </p:nvPicPr>
        <p:blipFill rotWithShape="1">
          <a:blip r:embed="rId3">
            <a:alphaModFix/>
          </a:blip>
          <a:srcRect r="2858" b="7517"/>
          <a:stretch/>
        </p:blipFill>
        <p:spPr>
          <a:xfrm>
            <a:off x="2722703" y="738708"/>
            <a:ext cx="9289757" cy="6025347"/>
          </a:xfrm>
          <a:prstGeom prst="rect">
            <a:avLst/>
          </a:prstGeom>
          <a:noFill/>
          <a:ln>
            <a:noFill/>
          </a:ln>
        </p:spPr>
      </p:pic>
      <p:sp>
        <p:nvSpPr>
          <p:cNvPr id="6" name="Google Shape;143;p3">
            <a:extLst>
              <a:ext uri="{FF2B5EF4-FFF2-40B4-BE49-F238E27FC236}">
                <a16:creationId xmlns:a16="http://schemas.microsoft.com/office/drawing/2014/main" id="{F6FE3AC4-0F27-114C-B801-80F93D0CD5F2}"/>
              </a:ext>
            </a:extLst>
          </p:cNvPr>
          <p:cNvSpPr txBox="1"/>
          <p:nvPr/>
        </p:nvSpPr>
        <p:spPr>
          <a:xfrm>
            <a:off x="8867645" y="6486133"/>
            <a:ext cx="9563100" cy="2154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0" i="0" u="sng" strike="noStrike" cap="none">
                <a:solidFill>
                  <a:schemeClr val="bg2">
                    <a:lumMod val="50000"/>
                  </a:schemeClr>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This Photo</a:t>
            </a:r>
            <a:r>
              <a:rPr lang="en-US" sz="800" b="0" i="0" u="none" strike="noStrike" cap="none">
                <a:solidFill>
                  <a:schemeClr val="bg2">
                    <a:lumMod val="50000"/>
                  </a:schemeClr>
                </a:solidFill>
                <a:latin typeface="Calibri"/>
                <a:ea typeface="Calibri"/>
                <a:cs typeface="Calibri"/>
                <a:sym typeface="Calibri"/>
              </a:rPr>
              <a:t> by Unknown Author is licensed under </a:t>
            </a:r>
            <a:r>
              <a:rPr lang="en-US" sz="800" b="0" i="0" u="sng" strike="noStrike" cap="none">
                <a:solidFill>
                  <a:schemeClr val="bg2">
                    <a:lumMod val="50000"/>
                  </a:schemeClr>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CC BY-NC</a:t>
            </a:r>
            <a:endParaRPr sz="800">
              <a:solidFill>
                <a:schemeClr val="bg2">
                  <a:lumMod val="50000"/>
                </a:schemeClr>
              </a:solidFill>
              <a:latin typeface="Calibri"/>
              <a:ea typeface="Calibri"/>
              <a:cs typeface="Calibri"/>
              <a:sym typeface="Calibri"/>
            </a:endParaRPr>
          </a:p>
        </p:txBody>
      </p:sp>
    </p:spTree>
    <p:extLst>
      <p:ext uri="{BB962C8B-B14F-4D97-AF65-F5344CB8AC3E}">
        <p14:creationId xmlns:p14="http://schemas.microsoft.com/office/powerpoint/2010/main" val="985299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49;p4">
            <a:extLst>
              <a:ext uri="{FF2B5EF4-FFF2-40B4-BE49-F238E27FC236}">
                <a16:creationId xmlns:a16="http://schemas.microsoft.com/office/drawing/2014/main" id="{F90BB417-04D5-C84C-9157-3FDA31475837}"/>
              </a:ext>
            </a:extLst>
          </p:cNvPr>
          <p:cNvSpPr txBox="1">
            <a:spLocks/>
          </p:cNvSpPr>
          <p:nvPr/>
        </p:nvSpPr>
        <p:spPr>
          <a:xfrm>
            <a:off x="887260" y="6024616"/>
            <a:ext cx="8144005" cy="560736"/>
          </a:xfrm>
          <a:prstGeom prst="rect">
            <a:avLst/>
          </a:prstGeom>
          <a:noFill/>
          <a:ln>
            <a:noFill/>
          </a:ln>
        </p:spPr>
        <p:txBody>
          <a:bodyPr spcFirstLastPara="1" vert="horz" wrap="square" lIns="0" tIns="45700" rIns="0"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ts val="1600"/>
              <a:buFont typeface="Arial" panose="020B0604020202020204" pitchFamily="34" charset="0"/>
              <a:buNone/>
            </a:pPr>
            <a:r>
              <a:rPr lang="en-US" sz="1600">
                <a:solidFill>
                  <a:schemeClr val="bg2">
                    <a:lumMod val="10000"/>
                  </a:schemeClr>
                </a:solidFill>
              </a:rPr>
              <a:t>Link: </a:t>
            </a:r>
            <a:r>
              <a:rPr lang="en-US" sz="1600">
                <a:solidFill>
                  <a:schemeClr val="bg2">
                    <a:lumMod val="50000"/>
                  </a:schemeClr>
                </a:solidFill>
              </a:rPr>
              <a:t>Happify </a:t>
            </a:r>
            <a:r>
              <a:rPr lang="en-US" sz="1600" u="sng">
                <a:solidFill>
                  <a:schemeClr val="bg2">
                    <a:lumMod val="50000"/>
                  </a:schemeClr>
                </a:solidFill>
                <a:hlinkClick r:id="rId2">
                  <a:extLst>
                    <a:ext uri="{A12FA001-AC4F-418D-AE19-62706E023703}">
                      <ahyp:hlinkClr xmlns:ahyp="http://schemas.microsoft.com/office/drawing/2018/hyperlinkcolor" val="tx"/>
                    </a:ext>
                  </a:extLst>
                </a:hlinkClick>
              </a:rPr>
              <a:t>https://www.youtube.com/watch?v=o-kMJBWk9E0</a:t>
            </a:r>
            <a:endParaRPr lang="en-US" sz="1600">
              <a:solidFill>
                <a:schemeClr val="bg2">
                  <a:lumMod val="50000"/>
                </a:schemeClr>
              </a:solidFill>
            </a:endParaRPr>
          </a:p>
          <a:p>
            <a:pPr marL="0" indent="0">
              <a:buClr>
                <a:schemeClr val="dk1"/>
              </a:buClr>
              <a:buSzPts val="2800"/>
              <a:buFont typeface="Arial" panose="020B0604020202020204" pitchFamily="34" charset="0"/>
              <a:buNone/>
            </a:pPr>
            <a:endParaRPr lang="en-US"/>
          </a:p>
        </p:txBody>
      </p:sp>
      <p:pic>
        <p:nvPicPr>
          <p:cNvPr id="5" name="Google Shape;150;p4">
            <a:extLst>
              <a:ext uri="{FF2B5EF4-FFF2-40B4-BE49-F238E27FC236}">
                <a16:creationId xmlns:a16="http://schemas.microsoft.com/office/drawing/2014/main" id="{0CFD49E9-07BF-7D4C-A012-744240FFB5E3}"/>
              </a:ext>
            </a:extLst>
          </p:cNvPr>
          <p:cNvPicPr preferRelativeResize="0"/>
          <p:nvPr/>
        </p:nvPicPr>
        <p:blipFill rotWithShape="1">
          <a:blip r:embed="rId3">
            <a:alphaModFix/>
          </a:blip>
          <a:srcRect/>
          <a:stretch/>
        </p:blipFill>
        <p:spPr>
          <a:xfrm>
            <a:off x="876651" y="1518002"/>
            <a:ext cx="7991776" cy="4285721"/>
          </a:xfrm>
          <a:prstGeom prst="rect">
            <a:avLst/>
          </a:prstGeom>
          <a:noFill/>
          <a:ln>
            <a:noFill/>
          </a:ln>
        </p:spPr>
      </p:pic>
      <p:sp>
        <p:nvSpPr>
          <p:cNvPr id="6" name="Google Shape;122;p7">
            <a:extLst>
              <a:ext uri="{FF2B5EF4-FFF2-40B4-BE49-F238E27FC236}">
                <a16:creationId xmlns:a16="http://schemas.microsoft.com/office/drawing/2014/main" id="{9AAAFCC8-F1DA-8D4D-B4EF-4BD77B96505A}"/>
              </a:ext>
            </a:extLst>
          </p:cNvPr>
          <p:cNvSpPr txBox="1">
            <a:spLocks/>
          </p:cNvSpPr>
          <p:nvPr/>
        </p:nvSpPr>
        <p:spPr>
          <a:xfrm>
            <a:off x="800622" y="690802"/>
            <a:ext cx="10515600" cy="708247"/>
          </a:xfrm>
          <a:prstGeom prst="rect">
            <a:avLst/>
          </a:prstGeom>
          <a:noFill/>
          <a:ln>
            <a:noFill/>
          </a:ln>
        </p:spPr>
        <p:txBody>
          <a:bodyPr spcFirstLastPara="1" vert="horz" wrap="square" lIns="91425" tIns="45700" rIns="91425" bIns="4570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000"/>
              </a:lnSpc>
              <a:spcBef>
                <a:spcPts val="0"/>
              </a:spcBef>
              <a:buClr>
                <a:schemeClr val="dk1"/>
              </a:buClr>
              <a:buSzPct val="220000"/>
              <a:buFontTx/>
            </a:pPr>
            <a:r>
              <a:rPr lang="en-US" sz="5000" b="1">
                <a:solidFill>
                  <a:srgbClr val="003B70"/>
                </a:solidFill>
                <a:latin typeface="+mn-lt"/>
              </a:rPr>
              <a:t>Breathing and Observing 101</a:t>
            </a:r>
          </a:p>
        </p:txBody>
      </p:sp>
    </p:spTree>
    <p:extLst>
      <p:ext uri="{BB962C8B-B14F-4D97-AF65-F5344CB8AC3E}">
        <p14:creationId xmlns:p14="http://schemas.microsoft.com/office/powerpoint/2010/main" val="2301359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62;p6">
            <a:extLst>
              <a:ext uri="{FF2B5EF4-FFF2-40B4-BE49-F238E27FC236}">
                <a16:creationId xmlns:a16="http://schemas.microsoft.com/office/drawing/2014/main" id="{71A3A1E5-90B6-1048-AEA6-31ECB0385265}"/>
              </a:ext>
            </a:extLst>
          </p:cNvPr>
          <p:cNvSpPr txBox="1">
            <a:spLocks noGrp="1"/>
          </p:cNvSpPr>
          <p:nvPr>
            <p:ph type="title"/>
          </p:nvPr>
        </p:nvSpPr>
        <p:spPr>
          <a:xfrm>
            <a:off x="838200" y="588722"/>
            <a:ext cx="10515600" cy="839245"/>
          </a:xfrm>
          <a:prstGeom prst="rect">
            <a:avLst/>
          </a:prstGeom>
          <a:noFill/>
          <a:ln>
            <a:noFill/>
          </a:ln>
        </p:spPr>
        <p:txBody>
          <a:bodyPr spcFirstLastPara="1" wrap="square" lIns="0" tIns="45720" rIns="0" bIns="45700" anchor="t" anchorCtr="0">
            <a:noAutofit/>
          </a:bodyPr>
          <a:lstStyle/>
          <a:p>
            <a:pPr>
              <a:lnSpc>
                <a:spcPts val="5000"/>
              </a:lnSpc>
              <a:spcBef>
                <a:spcPts val="0"/>
              </a:spcBef>
              <a:buClr>
                <a:schemeClr val="dk1"/>
              </a:buClr>
              <a:buSzPct val="220000"/>
            </a:pPr>
            <a:r>
              <a:rPr lang="en-US" sz="5000" b="1">
                <a:solidFill>
                  <a:srgbClr val="003B70"/>
                </a:solidFill>
                <a:latin typeface="+mn-lt"/>
                <a:sym typeface="Arial"/>
              </a:rPr>
              <a:t>5 – 4 – 3 – 2 – 1 Method</a:t>
            </a:r>
            <a:endParaRPr sz="5000" b="1">
              <a:solidFill>
                <a:srgbClr val="003B70"/>
              </a:solidFill>
              <a:latin typeface="+mn-lt"/>
              <a:sym typeface="Arial"/>
            </a:endParaRPr>
          </a:p>
        </p:txBody>
      </p:sp>
      <p:pic>
        <p:nvPicPr>
          <p:cNvPr id="5" name="Google Shape;163;p6">
            <a:extLst>
              <a:ext uri="{FF2B5EF4-FFF2-40B4-BE49-F238E27FC236}">
                <a16:creationId xmlns:a16="http://schemas.microsoft.com/office/drawing/2014/main" id="{B985D538-5EFB-CF40-AAE2-CE603D05BA4D}"/>
              </a:ext>
            </a:extLst>
          </p:cNvPr>
          <p:cNvPicPr preferRelativeResize="0">
            <a:picLocks/>
          </p:cNvPicPr>
          <p:nvPr/>
        </p:nvPicPr>
        <p:blipFill rotWithShape="1">
          <a:blip r:embed="rId2">
            <a:alphaModFix/>
          </a:blip>
          <a:srcRect l="1513" t="2015" r="201" b="1765"/>
          <a:stretch/>
        </p:blipFill>
        <p:spPr>
          <a:xfrm>
            <a:off x="900175" y="1525001"/>
            <a:ext cx="8957809" cy="4186868"/>
          </a:xfrm>
          <a:prstGeom prst="rect">
            <a:avLst/>
          </a:prstGeom>
          <a:noFill/>
          <a:ln>
            <a:noFill/>
          </a:ln>
        </p:spPr>
      </p:pic>
      <p:sp>
        <p:nvSpPr>
          <p:cNvPr id="6" name="Google Shape;164;p6">
            <a:extLst>
              <a:ext uri="{FF2B5EF4-FFF2-40B4-BE49-F238E27FC236}">
                <a16:creationId xmlns:a16="http://schemas.microsoft.com/office/drawing/2014/main" id="{81B308BE-21B9-5A45-B384-DD3C16E65501}"/>
              </a:ext>
            </a:extLst>
          </p:cNvPr>
          <p:cNvSpPr txBox="1"/>
          <p:nvPr/>
        </p:nvSpPr>
        <p:spPr>
          <a:xfrm>
            <a:off x="827206" y="5980771"/>
            <a:ext cx="101534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kern="1200">
                <a:solidFill>
                  <a:schemeClr val="bg2">
                    <a:lumMod val="10000"/>
                  </a:schemeClr>
                </a:solidFill>
                <a:latin typeface="+mn-lt"/>
                <a:ea typeface="+mn-ea"/>
                <a:cs typeface="Calibri" panose="020F0502020204030204" pitchFamily="34" charset="0"/>
                <a:sym typeface="Calibri"/>
              </a:rPr>
              <a:t>Link: </a:t>
            </a:r>
            <a:r>
              <a:rPr lang="en-US" sz="1600" kern="1200">
                <a:solidFill>
                  <a:schemeClr val="bg2">
                    <a:lumMod val="50000"/>
                  </a:schemeClr>
                </a:solidFill>
                <a:latin typeface="+mn-lt"/>
                <a:ea typeface="+mn-ea"/>
                <a:cs typeface="Calibri" panose="020F0502020204030204" pitchFamily="34" charset="0"/>
                <a:sym typeface="Calibri"/>
              </a:rPr>
              <a:t>The Partnership In Educ</a:t>
            </a:r>
            <a:r>
              <a:rPr lang="en-US" sz="1800">
                <a:solidFill>
                  <a:schemeClr val="bg2">
                    <a:lumMod val="50000"/>
                  </a:schemeClr>
                </a:solidFill>
                <a:latin typeface="Calibri"/>
                <a:ea typeface="Calibri"/>
                <a:cs typeface="Calibri"/>
                <a:sym typeface="Calibri"/>
              </a:rPr>
              <a:t>ation</a:t>
            </a:r>
            <a:r>
              <a:rPr lang="en-US" sz="1800" b="1">
                <a:solidFill>
                  <a:schemeClr val="bg2">
                    <a:lumMod val="50000"/>
                  </a:schemeClr>
                </a:solidFill>
                <a:latin typeface="Calibri"/>
                <a:ea typeface="Calibri"/>
                <a:cs typeface="Calibri"/>
                <a:sym typeface="Calibri"/>
              </a:rPr>
              <a:t> </a:t>
            </a:r>
            <a:r>
              <a:rPr lang="en-US" sz="1600" u="sng" kern="1200">
                <a:solidFill>
                  <a:schemeClr val="bg2">
                    <a:lumMod val="50000"/>
                  </a:schemeClr>
                </a:solidFill>
                <a:latin typeface="+mn-lt"/>
                <a:ea typeface="+mn-ea"/>
                <a:cs typeface="Calibri" panose="020F0502020204030204" pitchFamily="34" charset="0"/>
                <a:sym typeface="Calibri"/>
                <a:hlinkClick r:id="rId3">
                  <a:extLst>
                    <a:ext uri="{A12FA001-AC4F-418D-AE19-62706E023703}">
                      <ahyp:hlinkClr xmlns:ahyp="http://schemas.microsoft.com/office/drawing/2018/hyperlinkcolor" val="tx"/>
                    </a:ext>
                  </a:extLst>
                </a:hlinkClick>
              </a:rPr>
              <a:t>https://www.youtube.com/watch?v=30VMIEmA114</a:t>
            </a:r>
            <a:endParaRPr sz="1600" u="sng" kern="1200">
              <a:solidFill>
                <a:schemeClr val="bg2">
                  <a:lumMod val="50000"/>
                </a:schemeClr>
              </a:solidFill>
              <a:latin typeface="+mn-lt"/>
              <a:ea typeface="+mn-ea"/>
              <a:cs typeface="Calibri" panose="020F0502020204030204" pitchFamily="34" charset="0"/>
              <a:sym typeface="Calibri"/>
            </a:endParaRPr>
          </a:p>
        </p:txBody>
      </p:sp>
    </p:spTree>
    <p:extLst>
      <p:ext uri="{BB962C8B-B14F-4D97-AF65-F5344CB8AC3E}">
        <p14:creationId xmlns:p14="http://schemas.microsoft.com/office/powerpoint/2010/main" val="2038305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 picture containing text, sign, vector graphics&#10;&#10;Description automatically generated">
            <a:extLst>
              <a:ext uri="{FF2B5EF4-FFF2-40B4-BE49-F238E27FC236}">
                <a16:creationId xmlns:a16="http://schemas.microsoft.com/office/drawing/2014/main" id="{4ADA13DC-4079-3E46-B143-110729D57785}"/>
              </a:ext>
            </a:extLst>
          </p:cNvPr>
          <p:cNvPicPr>
            <a:picLocks noChangeAspect="1"/>
          </p:cNvPicPr>
          <p:nvPr/>
        </p:nvPicPr>
        <p:blipFill>
          <a:blip r:embed="rId2"/>
          <a:stretch>
            <a:fillRect/>
          </a:stretch>
        </p:blipFill>
        <p:spPr>
          <a:xfrm>
            <a:off x="118713" y="1960724"/>
            <a:ext cx="4511791" cy="4511791"/>
          </a:xfrm>
          <a:prstGeom prst="rect">
            <a:avLst/>
          </a:prstGeom>
        </p:spPr>
      </p:pic>
      <p:grpSp>
        <p:nvGrpSpPr>
          <p:cNvPr id="5" name="Google Shape;170;g14728d2c356_0_12">
            <a:extLst>
              <a:ext uri="{FF2B5EF4-FFF2-40B4-BE49-F238E27FC236}">
                <a16:creationId xmlns:a16="http://schemas.microsoft.com/office/drawing/2014/main" id="{5B28F517-33FC-0441-AA0F-409F3429D16C}"/>
              </a:ext>
            </a:extLst>
          </p:cNvPr>
          <p:cNvGrpSpPr/>
          <p:nvPr/>
        </p:nvGrpSpPr>
        <p:grpSpPr>
          <a:xfrm>
            <a:off x="409710" y="635715"/>
            <a:ext cx="11142345" cy="2482135"/>
            <a:chOff x="409710" y="635715"/>
            <a:chExt cx="11142345" cy="2482135"/>
          </a:xfrm>
        </p:grpSpPr>
        <p:sp>
          <p:nvSpPr>
            <p:cNvPr id="6" name="Google Shape;171;g14728d2c356_0_12">
              <a:extLst>
                <a:ext uri="{FF2B5EF4-FFF2-40B4-BE49-F238E27FC236}">
                  <a16:creationId xmlns:a16="http://schemas.microsoft.com/office/drawing/2014/main" id="{D2910C59-DF97-1B49-AEC2-23EB8FFEA068}"/>
                </a:ext>
              </a:extLst>
            </p:cNvPr>
            <p:cNvSpPr/>
            <p:nvPr/>
          </p:nvSpPr>
          <p:spPr>
            <a:xfrm>
              <a:off x="11223203" y="635716"/>
              <a:ext cx="328612" cy="1742360"/>
            </a:xfrm>
            <a:custGeom>
              <a:avLst/>
              <a:gdLst/>
              <a:ahLst/>
              <a:cxnLst/>
              <a:rect l="l" t="t" r="r" b="b"/>
              <a:pathLst>
                <a:path w="207" h="1114" extrusionOk="0">
                  <a:moveTo>
                    <a:pt x="207" y="987"/>
                  </a:moveTo>
                  <a:lnTo>
                    <a:pt x="0" y="1114"/>
                  </a:lnTo>
                  <a:lnTo>
                    <a:pt x="0" y="127"/>
                  </a:lnTo>
                  <a:lnTo>
                    <a:pt x="207" y="0"/>
                  </a:lnTo>
                  <a:lnTo>
                    <a:pt x="207" y="987"/>
                  </a:lnTo>
                  <a:close/>
                </a:path>
              </a:pathLst>
            </a:custGeom>
            <a:solidFill>
              <a:srgbClr val="1F3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172;g14728d2c356_0_12">
              <a:extLst>
                <a:ext uri="{FF2B5EF4-FFF2-40B4-BE49-F238E27FC236}">
                  <a16:creationId xmlns:a16="http://schemas.microsoft.com/office/drawing/2014/main" id="{BD113B61-3FBE-B142-B66E-ED9902D4215D}"/>
                </a:ext>
              </a:extLst>
            </p:cNvPr>
            <p:cNvSpPr/>
            <p:nvPr/>
          </p:nvSpPr>
          <p:spPr>
            <a:xfrm>
              <a:off x="409710" y="1022350"/>
              <a:ext cx="709613" cy="2095500"/>
            </a:xfrm>
            <a:custGeom>
              <a:avLst/>
              <a:gdLst/>
              <a:ahLst/>
              <a:cxnLst/>
              <a:rect l="l" t="t" r="r" b="b"/>
              <a:pathLst>
                <a:path w="447" h="1363" extrusionOk="0">
                  <a:moveTo>
                    <a:pt x="447" y="1363"/>
                  </a:moveTo>
                  <a:lnTo>
                    <a:pt x="0" y="987"/>
                  </a:lnTo>
                  <a:lnTo>
                    <a:pt x="0" y="0"/>
                  </a:lnTo>
                  <a:lnTo>
                    <a:pt x="447" y="376"/>
                  </a:lnTo>
                  <a:lnTo>
                    <a:pt x="447" y="1363"/>
                  </a:lnTo>
                  <a:close/>
                </a:path>
              </a:pathLst>
            </a:custGeom>
            <a:solidFill>
              <a:srgbClr val="1F3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173;g14728d2c356_0_12">
              <a:extLst>
                <a:ext uri="{FF2B5EF4-FFF2-40B4-BE49-F238E27FC236}">
                  <a16:creationId xmlns:a16="http://schemas.microsoft.com/office/drawing/2014/main" id="{0D673253-3AC4-1D4C-B5D8-64FD044A0DA2}"/>
                </a:ext>
              </a:extLst>
            </p:cNvPr>
            <p:cNvSpPr/>
            <p:nvPr/>
          </p:nvSpPr>
          <p:spPr>
            <a:xfrm>
              <a:off x="409710" y="837744"/>
              <a:ext cx="403225" cy="1705431"/>
            </a:xfrm>
            <a:custGeom>
              <a:avLst/>
              <a:gdLst/>
              <a:ahLst/>
              <a:cxnLst/>
              <a:rect l="l" t="t" r="r" b="b"/>
              <a:pathLst>
                <a:path w="254" h="1109" extrusionOk="0">
                  <a:moveTo>
                    <a:pt x="254" y="987"/>
                  </a:moveTo>
                  <a:lnTo>
                    <a:pt x="0" y="1109"/>
                  </a:lnTo>
                  <a:lnTo>
                    <a:pt x="0" y="119"/>
                  </a:lnTo>
                  <a:lnTo>
                    <a:pt x="254" y="0"/>
                  </a:lnTo>
                  <a:lnTo>
                    <a:pt x="254" y="987"/>
                  </a:lnTo>
                  <a:close/>
                </a:path>
              </a:pathLst>
            </a:custGeom>
            <a:solidFill>
              <a:srgbClr val="2F54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 name="Google Shape;174;g14728d2c356_0_12">
              <a:extLst>
                <a:ext uri="{FF2B5EF4-FFF2-40B4-BE49-F238E27FC236}">
                  <a16:creationId xmlns:a16="http://schemas.microsoft.com/office/drawing/2014/main" id="{B3CC29E9-F921-A24A-A597-6D2557B45481}"/>
                </a:ext>
              </a:extLst>
            </p:cNvPr>
            <p:cNvSpPr/>
            <p:nvPr/>
          </p:nvSpPr>
          <p:spPr>
            <a:xfrm>
              <a:off x="644660" y="640894"/>
              <a:ext cx="168275" cy="1713196"/>
            </a:xfrm>
            <a:custGeom>
              <a:avLst/>
              <a:gdLst/>
              <a:ahLst/>
              <a:cxnLst/>
              <a:rect l="l" t="t" r="r" b="b"/>
              <a:pathLst>
                <a:path w="106" h="1114" extrusionOk="0">
                  <a:moveTo>
                    <a:pt x="106" y="1114"/>
                  </a:moveTo>
                  <a:lnTo>
                    <a:pt x="0" y="1005"/>
                  </a:lnTo>
                  <a:lnTo>
                    <a:pt x="0" y="0"/>
                  </a:lnTo>
                  <a:lnTo>
                    <a:pt x="106" y="110"/>
                  </a:lnTo>
                  <a:lnTo>
                    <a:pt x="106" y="1114"/>
                  </a:lnTo>
                  <a:close/>
                </a:path>
              </a:pathLst>
            </a:custGeom>
            <a:solidFill>
              <a:srgbClr val="1F3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175;g14728d2c356_0_12">
              <a:extLst>
                <a:ext uri="{FF2B5EF4-FFF2-40B4-BE49-F238E27FC236}">
                  <a16:creationId xmlns:a16="http://schemas.microsoft.com/office/drawing/2014/main" id="{DC86ADA2-3E89-CB42-B817-F93F62C379F2}"/>
                </a:ext>
              </a:extLst>
            </p:cNvPr>
            <p:cNvSpPr/>
            <p:nvPr/>
          </p:nvSpPr>
          <p:spPr>
            <a:xfrm>
              <a:off x="644055" y="635715"/>
              <a:ext cx="10908000" cy="15414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1" name="Google Shape;176;g14728d2c356_0_12">
            <a:extLst>
              <a:ext uri="{FF2B5EF4-FFF2-40B4-BE49-F238E27FC236}">
                <a16:creationId xmlns:a16="http://schemas.microsoft.com/office/drawing/2014/main" id="{DD1D972D-89C5-3941-9DAB-ED6C0162B9DC}"/>
              </a:ext>
            </a:extLst>
          </p:cNvPr>
          <p:cNvSpPr/>
          <p:nvPr/>
        </p:nvSpPr>
        <p:spPr>
          <a:xfrm>
            <a:off x="1047280" y="759805"/>
            <a:ext cx="10306500" cy="1325700"/>
          </a:xfrm>
          <a:prstGeom prst="rect">
            <a:avLst/>
          </a:prstGeom>
          <a:noFill/>
          <a:ln>
            <a:noFill/>
          </a:ln>
        </p:spPr>
        <p:txBody>
          <a:bodyPr spcFirstLastPara="1" wrap="square" lIns="0" tIns="45720" rIns="0" bIns="45700" anchor="ctr" anchorCtr="0">
            <a:noAutofit/>
          </a:bodyPr>
          <a:lstStyle/>
          <a:p>
            <a:pPr marL="0" marR="0" lvl="0" indent="0" algn="l" rtl="0">
              <a:lnSpc>
                <a:spcPct val="90000"/>
              </a:lnSpc>
              <a:spcBef>
                <a:spcPts val="0"/>
              </a:spcBef>
              <a:spcAft>
                <a:spcPts val="0"/>
              </a:spcAft>
              <a:buNone/>
            </a:pPr>
            <a:r>
              <a:rPr lang="en-US" sz="4000" b="1" u="none">
                <a:solidFill>
                  <a:srgbClr val="FFFFFF"/>
                </a:solidFill>
                <a:latin typeface="Calibri"/>
                <a:ea typeface="Calibri"/>
                <a:cs typeface="Calibri"/>
                <a:sym typeface="Calibri"/>
              </a:rPr>
              <a:t>SUPPORTING EMPLOYEE WELLNESS: </a:t>
            </a:r>
            <a:br>
              <a:rPr lang="en-US" sz="4000" b="1" u="none">
                <a:solidFill>
                  <a:srgbClr val="FFFFFF"/>
                </a:solidFill>
                <a:latin typeface="Calibri"/>
                <a:ea typeface="Calibri"/>
                <a:cs typeface="Calibri"/>
                <a:sym typeface="Calibri"/>
              </a:rPr>
            </a:br>
            <a:r>
              <a:rPr lang="en-US" sz="4000" b="1" u="none">
                <a:solidFill>
                  <a:srgbClr val="FFFFFF"/>
                </a:solidFill>
                <a:latin typeface="Calibri"/>
                <a:ea typeface="Calibri"/>
                <a:cs typeface="Calibri"/>
                <a:sym typeface="Calibri"/>
              </a:rPr>
              <a:t>MINI-MINDFULNESS</a:t>
            </a:r>
            <a:endParaRPr>
              <a:latin typeface="Calibri" panose="020F0502020204030204" pitchFamily="34" charset="0"/>
              <a:cs typeface="Calibri" panose="020F0502020204030204" pitchFamily="34" charset="0"/>
            </a:endParaRPr>
          </a:p>
        </p:txBody>
      </p:sp>
      <p:sp>
        <p:nvSpPr>
          <p:cNvPr id="12" name="Google Shape;178;g14728d2c356_0_12">
            <a:extLst>
              <a:ext uri="{FF2B5EF4-FFF2-40B4-BE49-F238E27FC236}">
                <a16:creationId xmlns:a16="http://schemas.microsoft.com/office/drawing/2014/main" id="{356043E3-9BDE-FB4D-ABA9-1DBD610D7B27}"/>
              </a:ext>
            </a:extLst>
          </p:cNvPr>
          <p:cNvSpPr txBox="1"/>
          <p:nvPr/>
        </p:nvSpPr>
        <p:spPr>
          <a:xfrm>
            <a:off x="3782861" y="2467627"/>
            <a:ext cx="7590772" cy="401944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600"/>
              </a:spcAft>
              <a:buNone/>
            </a:pPr>
            <a:r>
              <a:rPr lang="en-US" sz="1800">
                <a:solidFill>
                  <a:schemeClr val="dk1"/>
                </a:solidFill>
                <a:latin typeface="Calibri" panose="020F0502020204030204" pitchFamily="34" charset="0"/>
                <a:ea typeface="Calibri"/>
                <a:cs typeface="Calibri" panose="020F0502020204030204" pitchFamily="34" charset="0"/>
                <a:sym typeface="Calibri"/>
              </a:rPr>
              <a:t>Use the </a:t>
            </a:r>
            <a:r>
              <a:rPr lang="en-US" sz="2400" b="1">
                <a:solidFill>
                  <a:schemeClr val="dk1"/>
                </a:solidFill>
                <a:latin typeface="Calibri" panose="020F0502020204030204" pitchFamily="34" charset="0"/>
                <a:ea typeface="Calibri"/>
                <a:cs typeface="Calibri" panose="020F0502020204030204" pitchFamily="34" charset="0"/>
                <a:sym typeface="Calibri"/>
              </a:rPr>
              <a:t>STOP</a:t>
            </a:r>
            <a:r>
              <a:rPr lang="en-US" sz="1800">
                <a:solidFill>
                  <a:schemeClr val="dk1"/>
                </a:solidFill>
                <a:latin typeface="Calibri" panose="020F0502020204030204" pitchFamily="34" charset="0"/>
                <a:ea typeface="Calibri"/>
                <a:cs typeface="Calibri" panose="020F0502020204030204" pitchFamily="34" charset="0"/>
                <a:sym typeface="Calibri"/>
              </a:rPr>
              <a:t> method for redirecting back to the present moment.</a:t>
            </a:r>
            <a:endParaRPr>
              <a:solidFill>
                <a:schemeClr val="dk1"/>
              </a:solidFill>
              <a:latin typeface="Calibri" panose="020F0502020204030204" pitchFamily="34" charset="0"/>
              <a:cs typeface="Calibri" panose="020F0502020204030204" pitchFamily="34" charset="0"/>
            </a:endParaRPr>
          </a:p>
          <a:p>
            <a:pPr marL="0" marR="0" lvl="0" indent="0" algn="l" rtl="0">
              <a:lnSpc>
                <a:spcPct val="90000"/>
              </a:lnSpc>
              <a:spcBef>
                <a:spcPts val="600"/>
              </a:spcBef>
              <a:spcAft>
                <a:spcPts val="0"/>
              </a:spcAft>
              <a:buNone/>
            </a:pPr>
            <a:r>
              <a:rPr lang="en-US" sz="3200" b="1">
                <a:solidFill>
                  <a:schemeClr val="dk1"/>
                </a:solidFill>
                <a:latin typeface="Calibri" panose="020F0502020204030204" pitchFamily="34" charset="0"/>
                <a:ea typeface="Calibri"/>
                <a:cs typeface="Calibri" panose="020F0502020204030204" pitchFamily="34" charset="0"/>
                <a:sym typeface="Calibri"/>
              </a:rPr>
              <a:t>S</a:t>
            </a:r>
            <a:r>
              <a:rPr lang="en-US" sz="2400">
                <a:solidFill>
                  <a:schemeClr val="dk1"/>
                </a:solidFill>
                <a:latin typeface="Calibri" panose="020F0502020204030204" pitchFamily="34" charset="0"/>
                <a:ea typeface="Calibri"/>
                <a:cs typeface="Calibri" panose="020F0502020204030204" pitchFamily="34" charset="0"/>
                <a:sym typeface="Calibri"/>
              </a:rPr>
              <a:t> </a:t>
            </a:r>
            <a:r>
              <a:rPr lang="en-US" sz="1800">
                <a:solidFill>
                  <a:schemeClr val="dk1"/>
                </a:solidFill>
                <a:latin typeface="Calibri" panose="020F0502020204030204" pitchFamily="34" charset="0"/>
                <a:ea typeface="Calibri"/>
                <a:cs typeface="Calibri" panose="020F0502020204030204" pitchFamily="34" charset="0"/>
                <a:sym typeface="Calibri"/>
              </a:rPr>
              <a:t>= Stop what you’re doing right now.</a:t>
            </a:r>
            <a:endParaRPr>
              <a:solidFill>
                <a:schemeClr val="dk1"/>
              </a:solidFill>
              <a:latin typeface="Calibri" panose="020F0502020204030204" pitchFamily="34" charset="0"/>
              <a:cs typeface="Calibri" panose="020F0502020204030204" pitchFamily="34" charset="0"/>
            </a:endParaRPr>
          </a:p>
          <a:p>
            <a:pPr marL="0" marR="0" lvl="0" indent="0" algn="l" rtl="0">
              <a:lnSpc>
                <a:spcPct val="90000"/>
              </a:lnSpc>
              <a:spcBef>
                <a:spcPts val="600"/>
              </a:spcBef>
              <a:spcAft>
                <a:spcPts val="0"/>
              </a:spcAft>
              <a:buNone/>
            </a:pPr>
            <a:r>
              <a:rPr lang="en-US" sz="3200" b="1">
                <a:solidFill>
                  <a:schemeClr val="dk1"/>
                </a:solidFill>
                <a:latin typeface="Calibri" panose="020F0502020204030204" pitchFamily="34" charset="0"/>
                <a:ea typeface="Calibri"/>
                <a:cs typeface="Calibri" panose="020F0502020204030204" pitchFamily="34" charset="0"/>
                <a:sym typeface="Calibri"/>
              </a:rPr>
              <a:t>T</a:t>
            </a:r>
            <a:r>
              <a:rPr lang="en-US" sz="2400">
                <a:solidFill>
                  <a:schemeClr val="dk1"/>
                </a:solidFill>
                <a:latin typeface="Calibri" panose="020F0502020204030204" pitchFamily="34" charset="0"/>
                <a:ea typeface="Calibri"/>
                <a:cs typeface="Calibri" panose="020F0502020204030204" pitchFamily="34" charset="0"/>
                <a:sym typeface="Calibri"/>
              </a:rPr>
              <a:t> </a:t>
            </a:r>
            <a:r>
              <a:rPr lang="en-US" sz="1800">
                <a:solidFill>
                  <a:schemeClr val="dk1"/>
                </a:solidFill>
                <a:latin typeface="Calibri" panose="020F0502020204030204" pitchFamily="34" charset="0"/>
                <a:ea typeface="Calibri"/>
                <a:cs typeface="Calibri" panose="020F0502020204030204" pitchFamily="34" charset="0"/>
                <a:sym typeface="Calibri"/>
              </a:rPr>
              <a:t>= Take a few deep breaths. Allow your body to take the breath it needs </a:t>
            </a:r>
            <a:br>
              <a:rPr lang="en-US" sz="1800">
                <a:solidFill>
                  <a:schemeClr val="dk1"/>
                </a:solidFill>
                <a:latin typeface="Calibri" panose="020F0502020204030204" pitchFamily="34" charset="0"/>
                <a:ea typeface="Calibri"/>
                <a:cs typeface="Calibri" panose="020F0502020204030204" pitchFamily="34" charset="0"/>
                <a:sym typeface="Calibri"/>
              </a:rPr>
            </a:br>
            <a:r>
              <a:rPr lang="en-US" sz="1800">
                <a:solidFill>
                  <a:schemeClr val="dk1"/>
                </a:solidFill>
                <a:latin typeface="Calibri" panose="020F0502020204030204" pitchFamily="34" charset="0"/>
                <a:ea typeface="Calibri"/>
                <a:cs typeface="Calibri" panose="020F0502020204030204" pitchFamily="34" charset="0"/>
                <a:sym typeface="Calibri"/>
              </a:rPr>
              <a:t>in its natural rhythm of being alive.</a:t>
            </a:r>
            <a:endParaRPr>
              <a:solidFill>
                <a:schemeClr val="dk1"/>
              </a:solidFill>
              <a:latin typeface="Calibri" panose="020F0502020204030204" pitchFamily="34" charset="0"/>
              <a:cs typeface="Calibri" panose="020F0502020204030204" pitchFamily="34" charset="0"/>
            </a:endParaRPr>
          </a:p>
          <a:p>
            <a:pPr>
              <a:lnSpc>
                <a:spcPct val="90000"/>
              </a:lnSpc>
              <a:spcBef>
                <a:spcPts val="600"/>
              </a:spcBef>
            </a:pPr>
            <a:r>
              <a:rPr lang="en-US" sz="3200" b="1">
                <a:solidFill>
                  <a:schemeClr val="dk1"/>
                </a:solidFill>
                <a:latin typeface="Calibri" panose="020F0502020204030204" pitchFamily="34" charset="0"/>
                <a:ea typeface="Calibri"/>
                <a:cs typeface="Calibri" panose="020F0502020204030204" pitchFamily="34" charset="0"/>
                <a:sym typeface="Calibri"/>
              </a:rPr>
              <a:t>O</a:t>
            </a:r>
            <a:r>
              <a:rPr lang="en-US" sz="1800">
                <a:solidFill>
                  <a:schemeClr val="dk1"/>
                </a:solidFill>
                <a:latin typeface="Calibri" panose="020F0502020204030204" pitchFamily="34" charset="0"/>
                <a:ea typeface="Calibri"/>
                <a:cs typeface="Calibri" panose="020F0502020204030204" pitchFamily="34" charset="0"/>
                <a:sym typeface="Calibri"/>
              </a:rPr>
              <a:t> = Observe your body and notice if there’s any tension or tightness anywhere.  Observe what’s going on in your mind and if you’re feeling distracted or settled in the present moment.  Observing means to just be aware of our experience in this moment: physically, emotionally, and mentally. </a:t>
            </a:r>
            <a:endParaRPr>
              <a:solidFill>
                <a:schemeClr val="dk1"/>
              </a:solidFill>
              <a:latin typeface="Calibri" panose="020F0502020204030204" pitchFamily="34" charset="0"/>
              <a:cs typeface="Calibri" panose="020F0502020204030204" pitchFamily="34" charset="0"/>
            </a:endParaRPr>
          </a:p>
          <a:p>
            <a:pPr marL="0" marR="0" lvl="0" indent="0" algn="l" rtl="0">
              <a:lnSpc>
                <a:spcPct val="90000"/>
              </a:lnSpc>
              <a:spcBef>
                <a:spcPts val="600"/>
              </a:spcBef>
              <a:spcAft>
                <a:spcPts val="0"/>
              </a:spcAft>
              <a:buNone/>
            </a:pPr>
            <a:r>
              <a:rPr lang="en-US" sz="3200" b="1">
                <a:solidFill>
                  <a:schemeClr val="dk1"/>
                </a:solidFill>
                <a:latin typeface="Calibri" panose="020F0502020204030204" pitchFamily="34" charset="0"/>
                <a:ea typeface="Calibri"/>
                <a:cs typeface="Calibri" panose="020F0502020204030204" pitchFamily="34" charset="0"/>
                <a:sym typeface="Calibri"/>
              </a:rPr>
              <a:t>P</a:t>
            </a:r>
            <a:r>
              <a:rPr lang="en-US" sz="1800">
                <a:solidFill>
                  <a:schemeClr val="dk1"/>
                </a:solidFill>
                <a:latin typeface="Calibri" panose="020F0502020204030204" pitchFamily="34" charset="0"/>
                <a:ea typeface="Calibri"/>
                <a:cs typeface="Calibri" panose="020F0502020204030204" pitchFamily="34" charset="0"/>
                <a:sym typeface="Calibri"/>
              </a:rPr>
              <a:t> = Proceed means just thinking about the questions “What’s most important for me to pay attention to right now?” or “What am I needing right now?”</a:t>
            </a:r>
            <a:r>
              <a:rPr lang="en-US" sz="1800" i="1">
                <a:solidFill>
                  <a:schemeClr val="dk1"/>
                </a:solidFill>
                <a:latin typeface="Calibri" panose="020F0502020204030204" pitchFamily="34" charset="0"/>
                <a:ea typeface="Calibri"/>
                <a:cs typeface="Calibri" panose="020F0502020204030204" pitchFamily="34" charset="0"/>
                <a:sym typeface="Calibri"/>
              </a:rPr>
              <a:t> </a:t>
            </a:r>
            <a:endParaRPr>
              <a:solidFill>
                <a:schemeClr val="dk1"/>
              </a:solidFill>
              <a:latin typeface="Calibri" panose="020F0502020204030204" pitchFamily="34" charset="0"/>
              <a:cs typeface="Calibri" panose="020F0502020204030204" pitchFamily="34" charset="0"/>
            </a:endParaRPr>
          </a:p>
          <a:p>
            <a:pPr marL="0" marR="0" lvl="0" indent="87630" algn="l" rtl="0">
              <a:lnSpc>
                <a:spcPct val="90000"/>
              </a:lnSpc>
              <a:spcBef>
                <a:spcPts val="600"/>
              </a:spcBef>
              <a:spcAft>
                <a:spcPts val="0"/>
              </a:spcAft>
              <a:buClr>
                <a:schemeClr val="dk1"/>
              </a:buClr>
              <a:buSzPts val="1500"/>
              <a:buFont typeface="Arial"/>
              <a:buNone/>
            </a:pPr>
            <a:endParaRPr sz="1500">
              <a:solidFill>
                <a:schemeClr val="dk1"/>
              </a:solidFill>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1601575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84;g145cb9cf4ce_0_1768">
            <a:extLst>
              <a:ext uri="{FF2B5EF4-FFF2-40B4-BE49-F238E27FC236}">
                <a16:creationId xmlns:a16="http://schemas.microsoft.com/office/drawing/2014/main" id="{4007B02B-457C-FA4D-A528-232DEC589E93}"/>
              </a:ext>
            </a:extLst>
          </p:cNvPr>
          <p:cNvSpPr txBox="1">
            <a:spLocks noGrp="1"/>
          </p:cNvSpPr>
          <p:nvPr>
            <p:ph type="title"/>
          </p:nvPr>
        </p:nvSpPr>
        <p:spPr>
          <a:xfrm>
            <a:off x="838200" y="826719"/>
            <a:ext cx="10277104" cy="851770"/>
          </a:xfrm>
          <a:prstGeom prst="rect">
            <a:avLst/>
          </a:prstGeom>
        </p:spPr>
        <p:txBody>
          <a:bodyPr spcFirstLastPara="1" wrap="square" lIns="0" tIns="91425" rIns="0" bIns="91425" anchor="t" anchorCtr="0">
            <a:noAutofit/>
          </a:bodyPr>
          <a:lstStyle/>
          <a:p>
            <a:pPr marL="0" lvl="0" indent="0">
              <a:lnSpc>
                <a:spcPts val="5000"/>
              </a:lnSpc>
              <a:spcBef>
                <a:spcPts val="0"/>
              </a:spcBef>
              <a:spcAft>
                <a:spcPts val="0"/>
              </a:spcAft>
              <a:buClr>
                <a:schemeClr val="dk1"/>
              </a:buClr>
              <a:buSzPct val="220000"/>
            </a:pPr>
            <a:r>
              <a:rPr lang="en-US" sz="5000" b="1">
                <a:solidFill>
                  <a:srgbClr val="003B70"/>
                </a:solidFill>
                <a:latin typeface="+mn-lt"/>
              </a:rPr>
              <a:t>What is psychological safety?</a:t>
            </a:r>
            <a:endParaRPr sz="5000" b="1">
              <a:solidFill>
                <a:srgbClr val="003B70"/>
              </a:solidFill>
              <a:latin typeface="+mn-lt"/>
            </a:endParaRPr>
          </a:p>
        </p:txBody>
      </p:sp>
      <p:sp>
        <p:nvSpPr>
          <p:cNvPr id="5" name="TextBox 4">
            <a:extLst>
              <a:ext uri="{FF2B5EF4-FFF2-40B4-BE49-F238E27FC236}">
                <a16:creationId xmlns:a16="http://schemas.microsoft.com/office/drawing/2014/main" id="{5C89063B-E0AE-064E-A36A-50D2339F956D}"/>
              </a:ext>
            </a:extLst>
          </p:cNvPr>
          <p:cNvSpPr txBox="1"/>
          <p:nvPr/>
        </p:nvSpPr>
        <p:spPr>
          <a:xfrm>
            <a:off x="861043" y="1952925"/>
            <a:ext cx="10361139" cy="3462486"/>
          </a:xfrm>
          <a:prstGeom prst="rect">
            <a:avLst/>
          </a:prstGeom>
          <a:noFill/>
        </p:spPr>
        <p:txBody>
          <a:bodyPr wrap="square" lIns="0" rIns="0" rtlCol="0">
            <a:noAutofit/>
          </a:bodyPr>
          <a:lstStyle/>
          <a:p>
            <a:pPr marL="366713" indent="-366713">
              <a:lnSpc>
                <a:spcPts val="3900"/>
              </a:lnSpc>
              <a:spcBef>
                <a:spcPts val="0"/>
              </a:spcBef>
              <a:buFont typeface="Arial" panose="020B0604020202020204" pitchFamily="34" charset="0"/>
              <a:buChar char="•"/>
            </a:pPr>
            <a:r>
              <a:rPr lang="en-US" sz="3600">
                <a:solidFill>
                  <a:schemeClr val="dk1"/>
                </a:solidFill>
                <a:latin typeface="Calibri" panose="020F0502020204030204" pitchFamily="34" charset="0"/>
                <a:cs typeface="Calibri" panose="020F0502020204030204" pitchFamily="34" charset="0"/>
              </a:rPr>
              <a:t>“The belief that one will not be punished or humiliated for speaking up with </a:t>
            </a:r>
            <a:r>
              <a:rPr lang="en-US" sz="3600">
                <a:solidFill>
                  <a:schemeClr val="accent2"/>
                </a:solidFill>
                <a:latin typeface="Calibri" panose="020F0502020204030204" pitchFamily="34" charset="0"/>
                <a:cs typeface="Calibri" panose="020F0502020204030204" pitchFamily="34" charset="0"/>
              </a:rPr>
              <a:t>ideas, questions, concerns </a:t>
            </a:r>
            <a:r>
              <a:rPr lang="en-US" sz="3600">
                <a:solidFill>
                  <a:schemeClr val="dk1"/>
                </a:solidFill>
                <a:latin typeface="Calibri" panose="020F0502020204030204" pitchFamily="34" charset="0"/>
                <a:cs typeface="Calibri" panose="020F0502020204030204" pitchFamily="34" charset="0"/>
              </a:rPr>
              <a:t>or</a:t>
            </a:r>
            <a:r>
              <a:rPr lang="en-US" sz="3600">
                <a:solidFill>
                  <a:schemeClr val="accent2"/>
                </a:solidFill>
                <a:latin typeface="Calibri" panose="020F0502020204030204" pitchFamily="34" charset="0"/>
                <a:cs typeface="Calibri" panose="020F0502020204030204" pitchFamily="34" charset="0"/>
              </a:rPr>
              <a:t> mistakes</a:t>
            </a:r>
            <a:r>
              <a:rPr lang="en-US" sz="3600">
                <a:solidFill>
                  <a:schemeClr val="dk1"/>
                </a:solidFill>
                <a:latin typeface="Calibri" panose="020F0502020204030204" pitchFamily="34" charset="0"/>
                <a:cs typeface="Calibri" panose="020F0502020204030204" pitchFamily="34" charset="0"/>
              </a:rPr>
              <a:t>”.</a:t>
            </a:r>
            <a:endParaRPr lang="en-US" sz="3600">
              <a:solidFill>
                <a:schemeClr val="dk1"/>
              </a:solidFill>
              <a:latin typeface="Calibri" panose="020F0502020204030204" pitchFamily="34" charset="0"/>
              <a:ea typeface="+mn-lt"/>
              <a:cs typeface="Calibri" panose="020F0502020204030204" pitchFamily="34" charset="0"/>
            </a:endParaRPr>
          </a:p>
          <a:p>
            <a:pPr marL="366713" indent="-366713">
              <a:lnSpc>
                <a:spcPts val="3900"/>
              </a:lnSpc>
              <a:spcBef>
                <a:spcPts val="1200"/>
              </a:spcBef>
              <a:buFont typeface="Arial" panose="020B0604020202020204" pitchFamily="34" charset="0"/>
              <a:buChar char="•"/>
            </a:pPr>
            <a:r>
              <a:rPr lang="en-US" sz="3600">
                <a:solidFill>
                  <a:schemeClr val="dk1"/>
                </a:solidFill>
                <a:latin typeface="Calibri" panose="020F0502020204030204" pitchFamily="34" charset="0"/>
                <a:ea typeface="+mn-lt"/>
                <a:cs typeface="Calibri" panose="020F0502020204030204" pitchFamily="34" charset="0"/>
              </a:rPr>
              <a:t>A 2016 Google study found that the </a:t>
            </a:r>
            <a:r>
              <a:rPr lang="en-US" sz="3600">
                <a:solidFill>
                  <a:schemeClr val="accent2"/>
                </a:solidFill>
                <a:latin typeface="Calibri" panose="020F0502020204030204" pitchFamily="34" charset="0"/>
                <a:ea typeface="+mn-lt"/>
                <a:cs typeface="Calibri" panose="020F0502020204030204" pitchFamily="34" charset="0"/>
              </a:rPr>
              <a:t>most important factor</a:t>
            </a:r>
            <a:r>
              <a:rPr lang="en-US" sz="3600">
                <a:solidFill>
                  <a:schemeClr val="dk1"/>
                </a:solidFill>
                <a:latin typeface="Calibri" panose="020F0502020204030204" pitchFamily="34" charset="0"/>
                <a:ea typeface="+mn-lt"/>
                <a:cs typeface="Calibri" panose="020F0502020204030204" pitchFamily="34" charset="0"/>
              </a:rPr>
              <a:t> for successful teams is </a:t>
            </a:r>
            <a:r>
              <a:rPr lang="en-US" sz="3600">
                <a:solidFill>
                  <a:schemeClr val="accent2"/>
                </a:solidFill>
                <a:latin typeface="Calibri" panose="020F0502020204030204" pitchFamily="34" charset="0"/>
                <a:ea typeface="+mn-lt"/>
                <a:cs typeface="Calibri" panose="020F0502020204030204" pitchFamily="34" charset="0"/>
              </a:rPr>
              <a:t>psychological safety.</a:t>
            </a:r>
          </a:p>
          <a:p>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6442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91;g145cb9cf4ce_0_0">
            <a:extLst>
              <a:ext uri="{FF2B5EF4-FFF2-40B4-BE49-F238E27FC236}">
                <a16:creationId xmlns:a16="http://schemas.microsoft.com/office/drawing/2014/main" id="{BA86EEAC-D2DD-7E48-911D-9403C04CB2FD}"/>
              </a:ext>
            </a:extLst>
          </p:cNvPr>
          <p:cNvSpPr txBox="1"/>
          <p:nvPr/>
        </p:nvSpPr>
        <p:spPr>
          <a:xfrm>
            <a:off x="544906" y="549624"/>
            <a:ext cx="11294700" cy="1255425"/>
          </a:xfrm>
          <a:prstGeom prst="rect">
            <a:avLst/>
          </a:prstGeom>
          <a:noFill/>
          <a:ln>
            <a:noFill/>
          </a:ln>
        </p:spPr>
        <p:txBody>
          <a:bodyPr spcFirstLastPara="1" wrap="square" lIns="91425" tIns="91425" rIns="91425" bIns="91425" anchor="t" anchorCtr="0">
            <a:noAutofit/>
          </a:bodyPr>
          <a:lstStyle/>
          <a:p>
            <a:pPr>
              <a:lnSpc>
                <a:spcPts val="4500"/>
              </a:lnSpc>
              <a:buClr>
                <a:schemeClr val="dk1"/>
              </a:buClr>
              <a:buSzPct val="220000"/>
            </a:pPr>
            <a:r>
              <a:rPr lang="en-US" sz="4500" b="1">
                <a:solidFill>
                  <a:srgbClr val="003B70"/>
                </a:solidFill>
                <a:ea typeface="+mj-ea"/>
                <a:cs typeface="+mj-cs"/>
                <a:sym typeface="Calibri"/>
              </a:rPr>
              <a:t>Build Safe Space for Colleagues to </a:t>
            </a:r>
            <a:br>
              <a:rPr lang="en-US" sz="4500" b="1">
                <a:solidFill>
                  <a:srgbClr val="003B70"/>
                </a:solidFill>
                <a:ea typeface="+mj-ea"/>
                <a:cs typeface="+mj-cs"/>
                <a:sym typeface="Calibri"/>
              </a:rPr>
            </a:br>
            <a:r>
              <a:rPr lang="en-US" sz="4500" b="1">
                <a:solidFill>
                  <a:srgbClr val="003B70"/>
                </a:solidFill>
                <a:ea typeface="+mj-ea"/>
                <a:cs typeface="+mj-cs"/>
                <a:sym typeface="Calibri"/>
              </a:rPr>
              <a:t>Voice “Silent Problems” </a:t>
            </a:r>
            <a:endParaRPr sz="4500" b="1">
              <a:solidFill>
                <a:srgbClr val="003B70"/>
              </a:solidFill>
              <a:ea typeface="+mj-ea"/>
              <a:cs typeface="+mj-cs"/>
              <a:sym typeface="Calibri"/>
            </a:endParaRPr>
          </a:p>
        </p:txBody>
      </p:sp>
      <p:sp>
        <p:nvSpPr>
          <p:cNvPr id="5" name="Google Shape;192;g145cb9cf4ce_0_0">
            <a:extLst>
              <a:ext uri="{FF2B5EF4-FFF2-40B4-BE49-F238E27FC236}">
                <a16:creationId xmlns:a16="http://schemas.microsoft.com/office/drawing/2014/main" id="{68DA65D9-0F2A-2B4F-AA40-01DBC8EEB1A8}"/>
              </a:ext>
            </a:extLst>
          </p:cNvPr>
          <p:cNvSpPr txBox="1"/>
          <p:nvPr/>
        </p:nvSpPr>
        <p:spPr>
          <a:xfrm>
            <a:off x="693396" y="1999627"/>
            <a:ext cx="3474843" cy="4401175"/>
          </a:xfrm>
          <a:prstGeom prst="rect">
            <a:avLst/>
          </a:prstGeom>
          <a:noFill/>
          <a:ln>
            <a:noFill/>
          </a:ln>
        </p:spPr>
        <p:txBody>
          <a:bodyPr spcFirstLastPara="1" wrap="square" lIns="0" tIns="91425" rIns="0" bIns="91425" anchor="t" anchorCtr="0">
            <a:noAutofit/>
          </a:bodyPr>
          <a:lstStyle/>
          <a:p>
            <a:pPr marL="295275" lvl="0" indent="-284163" algn="l" rtl="0">
              <a:lnSpc>
                <a:spcPts val="2200"/>
              </a:lnSpc>
              <a:spcBef>
                <a:spcPts val="0"/>
              </a:spcBef>
              <a:spcAft>
                <a:spcPts val="600"/>
              </a:spcAft>
              <a:buSzPct val="70000"/>
              <a:buFont typeface="Calibri"/>
              <a:buChar char="●"/>
            </a:pPr>
            <a:r>
              <a:rPr lang="en-US" sz="2000" b="1">
                <a:latin typeface="Calibri"/>
                <a:ea typeface="Calibri"/>
                <a:cs typeface="Calibri"/>
                <a:sym typeface="Calibri"/>
              </a:rPr>
              <a:t>Make Implicit Explicit: </a:t>
            </a:r>
            <a:br>
              <a:rPr lang="en-US" sz="2000" b="1">
                <a:latin typeface="Calibri"/>
                <a:ea typeface="Calibri"/>
                <a:cs typeface="Calibri"/>
                <a:sym typeface="Calibri"/>
              </a:rPr>
            </a:br>
            <a:r>
              <a:rPr lang="en-US" sz="2000">
                <a:latin typeface="Calibri"/>
                <a:ea typeface="Calibri"/>
                <a:cs typeface="Calibri"/>
                <a:sym typeface="Calibri"/>
              </a:rPr>
              <a:t>Ask people to list problems that are being avoided</a:t>
            </a:r>
            <a:endParaRPr sz="2000">
              <a:latin typeface="Calibri"/>
              <a:ea typeface="Calibri"/>
              <a:cs typeface="Calibri"/>
              <a:sym typeface="Calibri"/>
            </a:endParaRPr>
          </a:p>
          <a:p>
            <a:pPr marL="295275" lvl="0" indent="-284163" algn="l" rtl="0">
              <a:lnSpc>
                <a:spcPts val="2200"/>
              </a:lnSpc>
              <a:spcBef>
                <a:spcPts val="0"/>
              </a:spcBef>
              <a:spcAft>
                <a:spcPts val="600"/>
              </a:spcAft>
              <a:buSzPct val="70000"/>
              <a:buFont typeface="Calibri"/>
              <a:buChar char="●"/>
            </a:pPr>
            <a:r>
              <a:rPr lang="en-US" sz="2000" b="1">
                <a:latin typeface="Calibri"/>
                <a:ea typeface="Calibri"/>
                <a:cs typeface="Calibri"/>
                <a:sym typeface="Calibri"/>
              </a:rPr>
              <a:t>Regulate Yourself: </a:t>
            </a:r>
            <a:br>
              <a:rPr lang="en-US" sz="2000" b="1">
                <a:latin typeface="Calibri"/>
                <a:ea typeface="Calibri"/>
                <a:cs typeface="Calibri"/>
                <a:sym typeface="Calibri"/>
              </a:rPr>
            </a:br>
            <a:r>
              <a:rPr lang="en-US" sz="2000">
                <a:latin typeface="Calibri"/>
                <a:ea typeface="Calibri"/>
                <a:cs typeface="Calibri"/>
                <a:sym typeface="Calibri"/>
              </a:rPr>
              <a:t>No interruptions rule and </a:t>
            </a:r>
            <a:br>
              <a:rPr lang="en-US" sz="2000">
                <a:latin typeface="Calibri"/>
                <a:ea typeface="Calibri"/>
                <a:cs typeface="Calibri"/>
                <a:sym typeface="Calibri"/>
              </a:rPr>
            </a:br>
            <a:r>
              <a:rPr lang="en-US" sz="2000">
                <a:latin typeface="Calibri"/>
                <a:ea typeface="Calibri"/>
                <a:cs typeface="Calibri"/>
                <a:sym typeface="Calibri"/>
              </a:rPr>
              <a:t>No Blame or Shame</a:t>
            </a:r>
            <a:endParaRPr sz="2000">
              <a:latin typeface="Calibri"/>
              <a:ea typeface="Calibri"/>
              <a:cs typeface="Calibri"/>
              <a:sym typeface="Calibri"/>
            </a:endParaRPr>
          </a:p>
          <a:p>
            <a:pPr marL="295275" lvl="0" indent="-284163" algn="l" rtl="0">
              <a:lnSpc>
                <a:spcPts val="2200"/>
              </a:lnSpc>
              <a:spcBef>
                <a:spcPts val="0"/>
              </a:spcBef>
              <a:spcAft>
                <a:spcPts val="600"/>
              </a:spcAft>
              <a:buSzPct val="70000"/>
              <a:buFont typeface="Calibri"/>
              <a:buChar char="●"/>
            </a:pPr>
            <a:r>
              <a:rPr lang="en-US" sz="2000" b="1">
                <a:latin typeface="Calibri"/>
                <a:ea typeface="Calibri"/>
                <a:cs typeface="Calibri"/>
                <a:sym typeface="Calibri"/>
              </a:rPr>
              <a:t>Acknowledge Your Role: </a:t>
            </a:r>
            <a:br>
              <a:rPr lang="en-US" sz="2000" b="1">
                <a:latin typeface="Calibri"/>
                <a:ea typeface="Calibri"/>
                <a:cs typeface="Calibri"/>
                <a:sym typeface="Calibri"/>
              </a:rPr>
            </a:br>
            <a:r>
              <a:rPr lang="en-US" sz="2000">
                <a:latin typeface="Calibri"/>
                <a:ea typeface="Calibri"/>
                <a:cs typeface="Calibri"/>
                <a:sym typeface="Calibri"/>
              </a:rPr>
              <a:t>What are we all doing that perpetuates this problem?</a:t>
            </a:r>
            <a:endParaRPr sz="2000">
              <a:latin typeface="Calibri"/>
              <a:ea typeface="Calibri"/>
              <a:cs typeface="Calibri"/>
              <a:sym typeface="Calibri"/>
            </a:endParaRPr>
          </a:p>
          <a:p>
            <a:pPr marL="295275" lvl="0" indent="-284163" algn="l" rtl="0">
              <a:lnSpc>
                <a:spcPts val="2200"/>
              </a:lnSpc>
              <a:spcBef>
                <a:spcPts val="0"/>
              </a:spcBef>
              <a:spcAft>
                <a:spcPts val="600"/>
              </a:spcAft>
              <a:buSzPct val="70000"/>
              <a:buFont typeface="Calibri"/>
              <a:buChar char="●"/>
            </a:pPr>
            <a:r>
              <a:rPr lang="en-US" sz="2000" b="1">
                <a:latin typeface="Calibri"/>
                <a:ea typeface="Calibri"/>
                <a:cs typeface="Calibri"/>
                <a:sym typeface="Calibri"/>
              </a:rPr>
              <a:t>What do you control and what do you not control?</a:t>
            </a:r>
            <a:endParaRPr sz="2000" b="1">
              <a:latin typeface="Calibri"/>
              <a:ea typeface="Calibri"/>
              <a:cs typeface="Calibri"/>
              <a:sym typeface="Calibri"/>
            </a:endParaRPr>
          </a:p>
          <a:p>
            <a:pPr marL="295275" lvl="0" indent="-284163" algn="l" rtl="0">
              <a:lnSpc>
                <a:spcPts val="2200"/>
              </a:lnSpc>
              <a:spcBef>
                <a:spcPts val="0"/>
              </a:spcBef>
              <a:spcAft>
                <a:spcPts val="600"/>
              </a:spcAft>
              <a:buSzPct val="70000"/>
              <a:buFont typeface="Calibri"/>
              <a:buChar char="●"/>
            </a:pPr>
            <a:r>
              <a:rPr lang="en-US" sz="2000" b="1">
                <a:latin typeface="Calibri"/>
                <a:ea typeface="Calibri"/>
                <a:cs typeface="Calibri"/>
                <a:sym typeface="Calibri"/>
              </a:rPr>
              <a:t>What can you start and stop doing?</a:t>
            </a:r>
            <a:endParaRPr sz="2000" b="1">
              <a:latin typeface="Calibri"/>
              <a:ea typeface="Calibri"/>
              <a:cs typeface="Calibri"/>
              <a:sym typeface="Calibri"/>
            </a:endParaRPr>
          </a:p>
          <a:p>
            <a:pPr marL="457200" lvl="0" indent="0" algn="l" rtl="0">
              <a:spcBef>
                <a:spcPts val="0"/>
              </a:spcBef>
              <a:spcAft>
                <a:spcPts val="0"/>
              </a:spcAft>
              <a:buNone/>
            </a:pPr>
            <a:endParaRPr>
              <a:latin typeface="Calibri"/>
              <a:ea typeface="Calibri"/>
              <a:cs typeface="Calibri"/>
              <a:sym typeface="Calibri"/>
            </a:endParaRPr>
          </a:p>
        </p:txBody>
      </p:sp>
      <p:pic>
        <p:nvPicPr>
          <p:cNvPr id="6" name="Google Shape;195;g145cb9cf4ce_0_0">
            <a:extLst>
              <a:ext uri="{FF2B5EF4-FFF2-40B4-BE49-F238E27FC236}">
                <a16:creationId xmlns:a16="http://schemas.microsoft.com/office/drawing/2014/main" id="{7FC0327C-A57A-6A4A-85F2-AAA9D967DA61}"/>
              </a:ext>
            </a:extLst>
          </p:cNvPr>
          <p:cNvPicPr preferRelativeResize="0"/>
          <p:nvPr/>
        </p:nvPicPr>
        <p:blipFill>
          <a:blip r:embed="rId3">
            <a:alphaModFix/>
          </a:blip>
          <a:stretch>
            <a:fillRect/>
          </a:stretch>
        </p:blipFill>
        <p:spPr>
          <a:xfrm>
            <a:off x="4707879" y="1766721"/>
            <a:ext cx="7036815" cy="4611339"/>
          </a:xfrm>
          <a:prstGeom prst="rect">
            <a:avLst/>
          </a:prstGeom>
          <a:noFill/>
          <a:ln>
            <a:noFill/>
          </a:ln>
        </p:spPr>
      </p:pic>
    </p:spTree>
    <p:extLst>
      <p:ext uri="{BB962C8B-B14F-4D97-AF65-F5344CB8AC3E}">
        <p14:creationId xmlns:p14="http://schemas.microsoft.com/office/powerpoint/2010/main" val="289786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20</Slides>
  <Notes>8</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Three Ways to Regulate:</vt:lpstr>
      <vt:lpstr>Index of Regulation Practices for  Workplace Meetings</vt:lpstr>
      <vt:lpstr>Grounding and Breathing</vt:lpstr>
      <vt:lpstr>PowerPoint Presentation</vt:lpstr>
      <vt:lpstr>5 – 4 – 3 – 2 – 1 Method</vt:lpstr>
      <vt:lpstr>PowerPoint Presentation</vt:lpstr>
      <vt:lpstr>What is psychological safety?</vt:lpstr>
      <vt:lpstr>PowerPoint Presentation</vt:lpstr>
      <vt:lpstr>Aligning with Values AND Deep Listening Practice</vt:lpstr>
      <vt:lpstr>PowerPoint Presentation</vt:lpstr>
      <vt:lpstr>SUPPORTING EMPLOYEE WELLNESS</vt:lpstr>
      <vt:lpstr>Take Yourself to Safety: Visualize a Safe Place</vt:lpstr>
      <vt:lpstr>Somatic Resources to De-Escalate  &amp; Re-Enter Window of Tolerance</vt:lpstr>
      <vt:lpstr>Resources to Build More Resiliency Practices Within the Clinic</vt:lpstr>
      <vt:lpstr>Regulating with Others: Ice Breakers</vt:lpstr>
      <vt:lpstr>Regulating with Others: Team Building</vt:lpstr>
      <vt:lpstr>Regulating with Others: Humor</vt:lpstr>
      <vt:lpstr>Professional Quality of Life Scale (PROQOL)</vt:lpstr>
      <vt:lpstr>Do One New Healing Practice this Week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Sonia Gil</dc:creator>
  <cp:revision>3</cp:revision>
  <dcterms:created xsi:type="dcterms:W3CDTF">2023-01-06T18:39:35Z</dcterms:created>
  <dcterms:modified xsi:type="dcterms:W3CDTF">2023-10-16T20:39:42Z</dcterms:modified>
</cp:coreProperties>
</file>