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4" r:id="rId2"/>
    <p:sldMasterId id="2147483681" r:id="rId3"/>
  </p:sldMasterIdLst>
  <p:notesMasterIdLst>
    <p:notesMasterId r:id="rId56"/>
  </p:notesMasterIdLst>
  <p:sldIdLst>
    <p:sldId id="338" r:id="rId4"/>
    <p:sldId id="815" r:id="rId5"/>
    <p:sldId id="813" r:id="rId6"/>
    <p:sldId id="798" r:id="rId7"/>
    <p:sldId id="814" r:id="rId8"/>
    <p:sldId id="339" r:id="rId9"/>
    <p:sldId id="340" r:id="rId10"/>
    <p:sldId id="341" r:id="rId11"/>
    <p:sldId id="257" r:id="rId12"/>
    <p:sldId id="308" r:id="rId13"/>
    <p:sldId id="258" r:id="rId14"/>
    <p:sldId id="355" r:id="rId15"/>
    <p:sldId id="368" r:id="rId16"/>
    <p:sldId id="300" r:id="rId17"/>
    <p:sldId id="277" r:id="rId18"/>
    <p:sldId id="285" r:id="rId19"/>
    <p:sldId id="294" r:id="rId20"/>
    <p:sldId id="295" r:id="rId21"/>
    <p:sldId id="364" r:id="rId22"/>
    <p:sldId id="374" r:id="rId23"/>
    <p:sldId id="361" r:id="rId24"/>
    <p:sldId id="375" r:id="rId25"/>
    <p:sldId id="372" r:id="rId26"/>
    <p:sldId id="376" r:id="rId27"/>
    <p:sldId id="373" r:id="rId28"/>
    <p:sldId id="377" r:id="rId29"/>
    <p:sldId id="369" r:id="rId30"/>
    <p:sldId id="370" r:id="rId31"/>
    <p:sldId id="276" r:id="rId32"/>
    <p:sldId id="312" r:id="rId33"/>
    <p:sldId id="296" r:id="rId34"/>
    <p:sldId id="316" r:id="rId35"/>
    <p:sldId id="297" r:id="rId36"/>
    <p:sldId id="288" r:id="rId37"/>
    <p:sldId id="334" r:id="rId38"/>
    <p:sldId id="289" r:id="rId39"/>
    <p:sldId id="335" r:id="rId40"/>
    <p:sldId id="290" r:id="rId41"/>
    <p:sldId id="336" r:id="rId42"/>
    <p:sldId id="293" r:id="rId43"/>
    <p:sldId id="337" r:id="rId44"/>
    <p:sldId id="371" r:id="rId45"/>
    <p:sldId id="348" r:id="rId46"/>
    <p:sldId id="331" r:id="rId47"/>
    <p:sldId id="329" r:id="rId48"/>
    <p:sldId id="306" r:id="rId49"/>
    <p:sldId id="354" r:id="rId50"/>
    <p:sldId id="302" r:id="rId51"/>
    <p:sldId id="799" r:id="rId52"/>
    <p:sldId id="358" r:id="rId53"/>
    <p:sldId id="357" r:id="rId54"/>
    <p:sldId id="356" r:id="rId55"/>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ri Lamb" initials="GL" lastIdx="1" clrIdx="0"/>
  <p:cmAuthor id="2" name="Caryn Bernstein" initials="CB" lastIdx="5" clrIdx="1">
    <p:extLst>
      <p:ext uri="{19B8F6BF-5375-455C-9EA6-DF929625EA0E}">
        <p15:presenceInfo xmlns:p15="http://schemas.microsoft.com/office/powerpoint/2012/main" userId="S-1-5-21-1177238915-1078145449-1202660629-106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1434"/>
    <a:srgbClr val="007BA4"/>
    <a:srgbClr val="5F259F"/>
    <a:srgbClr val="8F3063"/>
    <a:srgbClr val="969FA7"/>
    <a:srgbClr val="6D727F"/>
    <a:srgbClr val="808890"/>
    <a:srgbClr val="969FA8"/>
    <a:srgbClr val="913063"/>
    <a:srgbClr val="2590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54" autoAdjust="0"/>
    <p:restoredTop sz="81256" autoAdjust="0"/>
  </p:normalViewPr>
  <p:slideViewPr>
    <p:cSldViewPr snapToGrid="0">
      <p:cViewPr varScale="1">
        <p:scale>
          <a:sx n="66" d="100"/>
          <a:sy n="66" d="100"/>
        </p:scale>
        <p:origin x="1210" y="62"/>
      </p:cViewPr>
      <p:guideLst>
        <p:guide orient="horz" pos="2160"/>
        <p:guide pos="3840"/>
      </p:guideLst>
    </p:cSldViewPr>
  </p:slideViewPr>
  <p:notesTextViewPr>
    <p:cViewPr>
      <p:scale>
        <a:sx n="1" d="1"/>
        <a:sy n="1" d="1"/>
      </p:scale>
      <p:origin x="0" y="0"/>
    </p:cViewPr>
  </p:notesTextViewPr>
  <p:sorterViewPr>
    <p:cViewPr>
      <p:scale>
        <a:sx n="110" d="100"/>
        <a:sy n="110" d="100"/>
      </p:scale>
      <p:origin x="0" y="0"/>
    </p:cViewPr>
  </p:sorterViewPr>
  <p:notesViewPr>
    <p:cSldViewPr snapToGrid="0">
      <p:cViewPr varScale="1">
        <p:scale>
          <a:sx n="68" d="100"/>
          <a:sy n="68" d="100"/>
        </p:scale>
        <p:origin x="2526"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commentAuthors" Target="commentAuthor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diagrams/_rels/data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37941F-0A87-40CA-A66D-82BD4F07ECF0}"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B51159B-5666-4BEA-AA9E-3D79C4671EDE}">
      <dgm:prSet custT="1"/>
      <dgm:spPr/>
      <dgm:t>
        <a:bodyPr/>
        <a:lstStyle/>
        <a:p>
          <a:pPr>
            <a:lnSpc>
              <a:spcPct val="100000"/>
            </a:lnSpc>
            <a:spcAft>
              <a:spcPts val="750"/>
            </a:spcAft>
            <a:defRPr cap="all"/>
          </a:pPr>
          <a:r>
            <a:rPr lang="en-US" sz="1600" dirty="0"/>
            <a:t>Name it</a:t>
          </a:r>
        </a:p>
      </dgm:t>
    </dgm:pt>
    <dgm:pt modelId="{75532DAB-F974-4796-99BA-68E32E31460D}" type="parTrans" cxnId="{DF210592-8EE8-4005-BAA6-AFEF524BD616}">
      <dgm:prSet/>
      <dgm:spPr/>
      <dgm:t>
        <a:bodyPr/>
        <a:lstStyle/>
        <a:p>
          <a:endParaRPr lang="en-US"/>
        </a:p>
      </dgm:t>
    </dgm:pt>
    <dgm:pt modelId="{78D72D74-4933-4EFF-A204-F5504E492A99}" type="sibTrans" cxnId="{DF210592-8EE8-4005-BAA6-AFEF524BD616}">
      <dgm:prSet/>
      <dgm:spPr/>
      <dgm:t>
        <a:bodyPr/>
        <a:lstStyle/>
        <a:p>
          <a:endParaRPr lang="en-US"/>
        </a:p>
      </dgm:t>
    </dgm:pt>
    <dgm:pt modelId="{8F6EF746-32F6-45C0-A155-AD3439C2D106}">
      <dgm:prSet custT="1"/>
      <dgm:spPr/>
      <dgm:t>
        <a:bodyPr/>
        <a:lstStyle/>
        <a:p>
          <a:pPr>
            <a:lnSpc>
              <a:spcPct val="100000"/>
            </a:lnSpc>
            <a:spcAft>
              <a:spcPts val="750"/>
            </a:spcAft>
            <a:defRPr cap="all"/>
          </a:pPr>
          <a:r>
            <a:rPr lang="en-US" sz="1600" dirty="0"/>
            <a:t>Find time  to talk about it</a:t>
          </a:r>
        </a:p>
      </dgm:t>
    </dgm:pt>
    <dgm:pt modelId="{057C3EEE-6DA9-42BC-8C57-79FE102AF60D}" type="parTrans" cxnId="{0314319B-7C82-49DD-B92B-325862583812}">
      <dgm:prSet/>
      <dgm:spPr/>
      <dgm:t>
        <a:bodyPr/>
        <a:lstStyle/>
        <a:p>
          <a:endParaRPr lang="en-US"/>
        </a:p>
      </dgm:t>
    </dgm:pt>
    <dgm:pt modelId="{3CC45611-0820-4422-B767-8CA076D1DEFD}" type="sibTrans" cxnId="{0314319B-7C82-49DD-B92B-325862583812}">
      <dgm:prSet/>
      <dgm:spPr/>
      <dgm:t>
        <a:bodyPr/>
        <a:lstStyle/>
        <a:p>
          <a:endParaRPr lang="en-US"/>
        </a:p>
      </dgm:t>
    </dgm:pt>
    <dgm:pt modelId="{3C0DBD7D-A583-4182-AFB7-2D0AA943B40B}">
      <dgm:prSet custT="1"/>
      <dgm:spPr/>
      <dgm:t>
        <a:bodyPr/>
        <a:lstStyle/>
        <a:p>
          <a:pPr>
            <a:lnSpc>
              <a:spcPct val="100000"/>
            </a:lnSpc>
            <a:spcAft>
              <a:spcPts val="750"/>
            </a:spcAft>
            <a:defRPr cap="all"/>
          </a:pPr>
          <a:r>
            <a:rPr lang="en-US" sz="1600" dirty="0"/>
            <a:t>Recognize early cues </a:t>
          </a:r>
        </a:p>
      </dgm:t>
    </dgm:pt>
    <dgm:pt modelId="{15F57566-304F-4019-97CF-3E5CA180EEE8}" type="parTrans" cxnId="{FE51596C-1498-4216-8D20-75A8CFC328D8}">
      <dgm:prSet/>
      <dgm:spPr/>
      <dgm:t>
        <a:bodyPr/>
        <a:lstStyle/>
        <a:p>
          <a:endParaRPr lang="en-US"/>
        </a:p>
      </dgm:t>
    </dgm:pt>
    <dgm:pt modelId="{E1F20898-7855-438D-B423-F684AA514FDA}" type="sibTrans" cxnId="{FE51596C-1498-4216-8D20-75A8CFC328D8}">
      <dgm:prSet/>
      <dgm:spPr/>
      <dgm:t>
        <a:bodyPr/>
        <a:lstStyle/>
        <a:p>
          <a:endParaRPr lang="en-US"/>
        </a:p>
      </dgm:t>
    </dgm:pt>
    <dgm:pt modelId="{C6E5598E-83E8-4872-B8F9-CB4F824B4263}">
      <dgm:prSet custT="1"/>
      <dgm:spPr/>
      <dgm:t>
        <a:bodyPr/>
        <a:lstStyle/>
        <a:p>
          <a:pPr>
            <a:lnSpc>
              <a:spcPct val="100000"/>
            </a:lnSpc>
            <a:spcAft>
              <a:spcPts val="750"/>
            </a:spcAft>
            <a:defRPr cap="all"/>
          </a:pPr>
          <a:r>
            <a:rPr lang="en-US" sz="1600" dirty="0"/>
            <a:t>Educate clinical teams about preventive strategies</a:t>
          </a:r>
        </a:p>
      </dgm:t>
    </dgm:pt>
    <dgm:pt modelId="{00C7B5C4-E9F9-4514-880B-7D1233F93AE6}" type="parTrans" cxnId="{9F068790-137F-49E4-B134-95721CAD5A65}">
      <dgm:prSet/>
      <dgm:spPr/>
      <dgm:t>
        <a:bodyPr/>
        <a:lstStyle/>
        <a:p>
          <a:endParaRPr lang="en-US"/>
        </a:p>
      </dgm:t>
    </dgm:pt>
    <dgm:pt modelId="{F8E223AF-07AC-43F1-855E-5851ED7FEC7F}" type="sibTrans" cxnId="{9F068790-137F-49E4-B134-95721CAD5A65}">
      <dgm:prSet/>
      <dgm:spPr/>
      <dgm:t>
        <a:bodyPr/>
        <a:lstStyle/>
        <a:p>
          <a:endParaRPr lang="en-US"/>
        </a:p>
      </dgm:t>
    </dgm:pt>
    <dgm:pt modelId="{4C97AAE4-D249-4329-B63A-B29205672FAB}">
      <dgm:prSet custT="1"/>
      <dgm:spPr/>
      <dgm:t>
        <a:bodyPr/>
        <a:lstStyle/>
        <a:p>
          <a:pPr>
            <a:lnSpc>
              <a:spcPct val="100000"/>
            </a:lnSpc>
            <a:spcAft>
              <a:spcPts val="750"/>
            </a:spcAft>
            <a:defRPr cap="all"/>
          </a:pPr>
          <a:r>
            <a:rPr lang="en-US" sz="1600" dirty="0"/>
            <a:t>Try team exercises in “Conversations about Moral Distress and Moral Injury</a:t>
          </a:r>
          <a:r>
            <a:rPr lang="en-US" sz="1200" dirty="0"/>
            <a:t>” </a:t>
          </a:r>
        </a:p>
      </dgm:t>
    </dgm:pt>
    <dgm:pt modelId="{F40BC306-53D0-4289-B288-633205121B22}" type="parTrans" cxnId="{5D1207AF-152F-459C-98AE-356CDC1034F7}">
      <dgm:prSet/>
      <dgm:spPr/>
      <dgm:t>
        <a:bodyPr/>
        <a:lstStyle/>
        <a:p>
          <a:endParaRPr lang="en-US"/>
        </a:p>
      </dgm:t>
    </dgm:pt>
    <dgm:pt modelId="{E7C6031A-2EC0-43D9-B324-1149F7423D3D}" type="sibTrans" cxnId="{5D1207AF-152F-459C-98AE-356CDC1034F7}">
      <dgm:prSet/>
      <dgm:spPr/>
      <dgm:t>
        <a:bodyPr/>
        <a:lstStyle/>
        <a:p>
          <a:endParaRPr lang="en-US"/>
        </a:p>
      </dgm:t>
    </dgm:pt>
    <dgm:pt modelId="{92216620-3D5A-48A8-97A8-9973D5FEB39B}" type="pres">
      <dgm:prSet presAssocID="{6F37941F-0A87-40CA-A66D-82BD4F07ECF0}" presName="root" presStyleCnt="0">
        <dgm:presLayoutVars>
          <dgm:dir/>
          <dgm:resizeHandles val="exact"/>
        </dgm:presLayoutVars>
      </dgm:prSet>
      <dgm:spPr/>
    </dgm:pt>
    <dgm:pt modelId="{6EC2F79E-2330-473A-A9EC-CBFFE625854C}" type="pres">
      <dgm:prSet presAssocID="{0B51159B-5666-4BEA-AA9E-3D79C4671EDE}" presName="compNode" presStyleCnt="0"/>
      <dgm:spPr/>
    </dgm:pt>
    <dgm:pt modelId="{7ADC6CDA-4688-4995-857F-B1E026EF5F6A}" type="pres">
      <dgm:prSet presAssocID="{0B51159B-5666-4BEA-AA9E-3D79C4671EDE}" presName="iconBgRect" presStyleLbl="bgShp" presStyleIdx="0" presStyleCnt="5"/>
      <dgm:spPr>
        <a:prstGeom prst="round2DiagRect">
          <a:avLst>
            <a:gd name="adj1" fmla="val 29727"/>
            <a:gd name="adj2" fmla="val 0"/>
          </a:avLst>
        </a:prstGeom>
        <a:ln>
          <a:solidFill>
            <a:schemeClr val="tx1"/>
          </a:solidFill>
        </a:ln>
      </dgm:spPr>
    </dgm:pt>
    <dgm:pt modelId="{09D1F52B-1C2E-4A1A-8343-2DA929F6B82A}" type="pres">
      <dgm:prSet presAssocID="{0B51159B-5666-4BEA-AA9E-3D79C4671ED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 mark"/>
        </a:ext>
      </dgm:extLst>
    </dgm:pt>
    <dgm:pt modelId="{CA96A9B7-E252-47ED-95F0-61977E80DE66}" type="pres">
      <dgm:prSet presAssocID="{0B51159B-5666-4BEA-AA9E-3D79C4671EDE}" presName="spaceRect" presStyleCnt="0"/>
      <dgm:spPr/>
    </dgm:pt>
    <dgm:pt modelId="{8E1CC5A5-FA38-4B61-BAC9-12EF5C38855E}" type="pres">
      <dgm:prSet presAssocID="{0B51159B-5666-4BEA-AA9E-3D79C4671EDE}" presName="textRect" presStyleLbl="revTx" presStyleIdx="0" presStyleCnt="5">
        <dgm:presLayoutVars>
          <dgm:chMax val="1"/>
          <dgm:chPref val="1"/>
        </dgm:presLayoutVars>
      </dgm:prSet>
      <dgm:spPr/>
    </dgm:pt>
    <dgm:pt modelId="{79E6225E-1673-4F97-9E31-A62B2CDA34E6}" type="pres">
      <dgm:prSet presAssocID="{78D72D74-4933-4EFF-A204-F5504E492A99}" presName="sibTrans" presStyleCnt="0"/>
      <dgm:spPr/>
    </dgm:pt>
    <dgm:pt modelId="{59C60C66-942F-4A35-ABEB-BC13793DF97D}" type="pres">
      <dgm:prSet presAssocID="{8F6EF746-32F6-45C0-A155-AD3439C2D106}" presName="compNode" presStyleCnt="0"/>
      <dgm:spPr/>
    </dgm:pt>
    <dgm:pt modelId="{43D891C5-8263-4510-B117-E2FC69DA430E}" type="pres">
      <dgm:prSet presAssocID="{8F6EF746-32F6-45C0-A155-AD3439C2D106}" presName="iconBgRect" presStyleLbl="bgShp" presStyleIdx="1" presStyleCnt="5"/>
      <dgm:spPr>
        <a:prstGeom prst="round2DiagRect">
          <a:avLst>
            <a:gd name="adj1" fmla="val 29727"/>
            <a:gd name="adj2" fmla="val 0"/>
          </a:avLst>
        </a:prstGeom>
        <a:ln>
          <a:solidFill>
            <a:schemeClr val="tx1"/>
          </a:solidFill>
        </a:ln>
      </dgm:spPr>
    </dgm:pt>
    <dgm:pt modelId="{4AA7165E-C93C-4BE3-A1F8-6ADDAA4B9DC7}" type="pres">
      <dgm:prSet presAssocID="{8F6EF746-32F6-45C0-A155-AD3439C2D10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33B31BFD-E346-453E-B591-AC8262ECE30E}" type="pres">
      <dgm:prSet presAssocID="{8F6EF746-32F6-45C0-A155-AD3439C2D106}" presName="spaceRect" presStyleCnt="0"/>
      <dgm:spPr/>
    </dgm:pt>
    <dgm:pt modelId="{903F157F-626E-422A-9000-22F50F2B99C7}" type="pres">
      <dgm:prSet presAssocID="{8F6EF746-32F6-45C0-A155-AD3439C2D106}" presName="textRect" presStyleLbl="revTx" presStyleIdx="1" presStyleCnt="5">
        <dgm:presLayoutVars>
          <dgm:chMax val="1"/>
          <dgm:chPref val="1"/>
        </dgm:presLayoutVars>
      </dgm:prSet>
      <dgm:spPr/>
    </dgm:pt>
    <dgm:pt modelId="{A7E6EF4C-EA4C-498B-893E-2F86CC88A8C2}" type="pres">
      <dgm:prSet presAssocID="{3CC45611-0820-4422-B767-8CA076D1DEFD}" presName="sibTrans" presStyleCnt="0"/>
      <dgm:spPr/>
    </dgm:pt>
    <dgm:pt modelId="{A47F269C-5C3F-4283-B7A2-CDE49DB98227}" type="pres">
      <dgm:prSet presAssocID="{3C0DBD7D-A583-4182-AFB7-2D0AA943B40B}" presName="compNode" presStyleCnt="0"/>
      <dgm:spPr/>
    </dgm:pt>
    <dgm:pt modelId="{DCBE3C92-739F-49F0-9B79-CAD5D6C1AC7A}" type="pres">
      <dgm:prSet presAssocID="{3C0DBD7D-A583-4182-AFB7-2D0AA943B40B}" presName="iconBgRect" presStyleLbl="bgShp" presStyleIdx="2" presStyleCnt="5"/>
      <dgm:spPr>
        <a:prstGeom prst="round2DiagRect">
          <a:avLst>
            <a:gd name="adj1" fmla="val 29727"/>
            <a:gd name="adj2" fmla="val 0"/>
          </a:avLst>
        </a:prstGeom>
        <a:ln>
          <a:solidFill>
            <a:schemeClr val="tx1"/>
          </a:solidFill>
        </a:ln>
      </dgm:spPr>
    </dgm:pt>
    <dgm:pt modelId="{03F406F4-21ED-4092-9D6B-BE9B3F31A97E}" type="pres">
      <dgm:prSet presAssocID="{3C0DBD7D-A583-4182-AFB7-2D0AA943B40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9AA53DF4-4EAB-4D68-A6E4-DBD53BC8FAA6}" type="pres">
      <dgm:prSet presAssocID="{3C0DBD7D-A583-4182-AFB7-2D0AA943B40B}" presName="spaceRect" presStyleCnt="0"/>
      <dgm:spPr/>
    </dgm:pt>
    <dgm:pt modelId="{032ECF45-85D2-4FA3-8609-980AE856175D}" type="pres">
      <dgm:prSet presAssocID="{3C0DBD7D-A583-4182-AFB7-2D0AA943B40B}" presName="textRect" presStyleLbl="revTx" presStyleIdx="2" presStyleCnt="5">
        <dgm:presLayoutVars>
          <dgm:chMax val="1"/>
          <dgm:chPref val="1"/>
        </dgm:presLayoutVars>
      </dgm:prSet>
      <dgm:spPr/>
    </dgm:pt>
    <dgm:pt modelId="{13B434BE-75F8-47E6-89A0-747380424F99}" type="pres">
      <dgm:prSet presAssocID="{E1F20898-7855-438D-B423-F684AA514FDA}" presName="sibTrans" presStyleCnt="0"/>
      <dgm:spPr/>
    </dgm:pt>
    <dgm:pt modelId="{CF0E9113-222B-49A0-865A-0E352014B959}" type="pres">
      <dgm:prSet presAssocID="{C6E5598E-83E8-4872-B8F9-CB4F824B4263}" presName="compNode" presStyleCnt="0"/>
      <dgm:spPr/>
    </dgm:pt>
    <dgm:pt modelId="{AE4FB731-1577-4FDC-987B-2B79534571FE}" type="pres">
      <dgm:prSet presAssocID="{C6E5598E-83E8-4872-B8F9-CB4F824B4263}" presName="iconBgRect" presStyleLbl="bgShp" presStyleIdx="3" presStyleCnt="5" custLinFactNeighborX="-13396" custLinFactNeighborY="-3919"/>
      <dgm:spPr>
        <a:prstGeom prst="round2DiagRect">
          <a:avLst>
            <a:gd name="adj1" fmla="val 29727"/>
            <a:gd name="adj2" fmla="val 0"/>
          </a:avLst>
        </a:prstGeom>
        <a:ln>
          <a:solidFill>
            <a:schemeClr val="tx1"/>
          </a:solidFill>
        </a:ln>
      </dgm:spPr>
    </dgm:pt>
    <dgm:pt modelId="{E94E303E-907E-40A9-8F8C-BD8BD6559C2E}" type="pres">
      <dgm:prSet presAssocID="{C6E5598E-83E8-4872-B8F9-CB4F824B4263}" presName="iconRect" presStyleLbl="node1" presStyleIdx="3" presStyleCnt="5" custLinFactNeighborX="-22624" custLinFactNeighborY="-624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D906ECAF-B87A-44D4-8B2C-7B4D475B36F9}" type="pres">
      <dgm:prSet presAssocID="{C6E5598E-83E8-4872-B8F9-CB4F824B4263}" presName="spaceRect" presStyleCnt="0"/>
      <dgm:spPr/>
    </dgm:pt>
    <dgm:pt modelId="{405D8727-3515-4515-8D0E-E86142374B00}" type="pres">
      <dgm:prSet presAssocID="{C6E5598E-83E8-4872-B8F9-CB4F824B4263}" presName="textRect" presStyleLbl="revTx" presStyleIdx="3" presStyleCnt="5" custScaleX="161678" custLinFactNeighborX="-9025" custLinFactNeighborY="-13238">
        <dgm:presLayoutVars>
          <dgm:chMax val="1"/>
          <dgm:chPref val="1"/>
        </dgm:presLayoutVars>
      </dgm:prSet>
      <dgm:spPr/>
    </dgm:pt>
    <dgm:pt modelId="{6269C11E-00A9-4B34-AF79-EA3814DB3C3C}" type="pres">
      <dgm:prSet presAssocID="{F8E223AF-07AC-43F1-855E-5851ED7FEC7F}" presName="sibTrans" presStyleCnt="0"/>
      <dgm:spPr/>
    </dgm:pt>
    <dgm:pt modelId="{8E63BE0E-63A5-47C1-BFDB-CB08424C9619}" type="pres">
      <dgm:prSet presAssocID="{4C97AAE4-D249-4329-B63A-B29205672FAB}" presName="compNode" presStyleCnt="0"/>
      <dgm:spPr/>
    </dgm:pt>
    <dgm:pt modelId="{BF1E7E16-6A0D-4D7F-AA7B-2E1188E00A6E}" type="pres">
      <dgm:prSet presAssocID="{4C97AAE4-D249-4329-B63A-B29205672FAB}" presName="iconBgRect" presStyleLbl="bgShp" presStyleIdx="4" presStyleCnt="5" custLinFactNeighborX="33248" custLinFactNeighborY="-3919"/>
      <dgm:spPr>
        <a:prstGeom prst="round2DiagRect">
          <a:avLst>
            <a:gd name="adj1" fmla="val 29727"/>
            <a:gd name="adj2" fmla="val 0"/>
          </a:avLst>
        </a:prstGeom>
        <a:ln>
          <a:solidFill>
            <a:schemeClr val="tx1"/>
          </a:solidFill>
        </a:ln>
      </dgm:spPr>
    </dgm:pt>
    <dgm:pt modelId="{050BD3C1-BC35-4D5C-9905-2FEC947067FE}" type="pres">
      <dgm:prSet presAssocID="{4C97AAE4-D249-4329-B63A-B29205672FAB}" presName="iconRect" presStyleLbl="node1" presStyleIdx="4" presStyleCnt="5" custLinFactNeighborX="59525" custLinFactNeighborY="-14763"/>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Questions"/>
        </a:ext>
      </dgm:extLst>
    </dgm:pt>
    <dgm:pt modelId="{4E356392-4335-4A20-8BA2-8B829E25B620}" type="pres">
      <dgm:prSet presAssocID="{4C97AAE4-D249-4329-B63A-B29205672FAB}" presName="spaceRect" presStyleCnt="0"/>
      <dgm:spPr/>
    </dgm:pt>
    <dgm:pt modelId="{D445D0C2-49CB-4C2C-989E-DF3C871DD117}" type="pres">
      <dgm:prSet presAssocID="{4C97AAE4-D249-4329-B63A-B29205672FAB}" presName="textRect" presStyleLbl="revTx" presStyleIdx="4" presStyleCnt="5" custScaleX="207772" custScaleY="96082" custLinFactNeighborX="7380" custLinFactNeighborY="-11589">
        <dgm:presLayoutVars>
          <dgm:chMax val="1"/>
          <dgm:chPref val="1"/>
        </dgm:presLayoutVars>
      </dgm:prSet>
      <dgm:spPr/>
    </dgm:pt>
  </dgm:ptLst>
  <dgm:cxnLst>
    <dgm:cxn modelId="{EE203E2B-5F7D-4807-897E-5371238177E1}" type="presOf" srcId="{0B51159B-5666-4BEA-AA9E-3D79C4671EDE}" destId="{8E1CC5A5-FA38-4B61-BAC9-12EF5C38855E}" srcOrd="0" destOrd="0" presId="urn:microsoft.com/office/officeart/2018/5/layout/IconLeafLabelList"/>
    <dgm:cxn modelId="{F89A2D37-5EC7-47A9-9434-534EA3AF40AE}" type="presOf" srcId="{4C97AAE4-D249-4329-B63A-B29205672FAB}" destId="{D445D0C2-49CB-4C2C-989E-DF3C871DD117}" srcOrd="0" destOrd="0" presId="urn:microsoft.com/office/officeart/2018/5/layout/IconLeafLabelList"/>
    <dgm:cxn modelId="{FE51596C-1498-4216-8D20-75A8CFC328D8}" srcId="{6F37941F-0A87-40CA-A66D-82BD4F07ECF0}" destId="{3C0DBD7D-A583-4182-AFB7-2D0AA943B40B}" srcOrd="2" destOrd="0" parTransId="{15F57566-304F-4019-97CF-3E5CA180EEE8}" sibTransId="{E1F20898-7855-438D-B423-F684AA514FDA}"/>
    <dgm:cxn modelId="{58FB3171-A406-4F97-8CCA-0F5995701B74}" type="presOf" srcId="{3C0DBD7D-A583-4182-AFB7-2D0AA943B40B}" destId="{032ECF45-85D2-4FA3-8609-980AE856175D}" srcOrd="0" destOrd="0" presId="urn:microsoft.com/office/officeart/2018/5/layout/IconLeafLabelList"/>
    <dgm:cxn modelId="{9F068790-137F-49E4-B134-95721CAD5A65}" srcId="{6F37941F-0A87-40CA-A66D-82BD4F07ECF0}" destId="{C6E5598E-83E8-4872-B8F9-CB4F824B4263}" srcOrd="3" destOrd="0" parTransId="{00C7B5C4-E9F9-4514-880B-7D1233F93AE6}" sibTransId="{F8E223AF-07AC-43F1-855E-5851ED7FEC7F}"/>
    <dgm:cxn modelId="{DF210592-8EE8-4005-BAA6-AFEF524BD616}" srcId="{6F37941F-0A87-40CA-A66D-82BD4F07ECF0}" destId="{0B51159B-5666-4BEA-AA9E-3D79C4671EDE}" srcOrd="0" destOrd="0" parTransId="{75532DAB-F974-4796-99BA-68E32E31460D}" sibTransId="{78D72D74-4933-4EFF-A204-F5504E492A99}"/>
    <dgm:cxn modelId="{0314319B-7C82-49DD-B92B-325862583812}" srcId="{6F37941F-0A87-40CA-A66D-82BD4F07ECF0}" destId="{8F6EF746-32F6-45C0-A155-AD3439C2D106}" srcOrd="1" destOrd="0" parTransId="{057C3EEE-6DA9-42BC-8C57-79FE102AF60D}" sibTransId="{3CC45611-0820-4422-B767-8CA076D1DEFD}"/>
    <dgm:cxn modelId="{C09331A5-FDFA-4BC5-A04D-A25BB3CA60C3}" type="presOf" srcId="{6F37941F-0A87-40CA-A66D-82BD4F07ECF0}" destId="{92216620-3D5A-48A8-97A8-9973D5FEB39B}" srcOrd="0" destOrd="0" presId="urn:microsoft.com/office/officeart/2018/5/layout/IconLeafLabelList"/>
    <dgm:cxn modelId="{7452C6A6-781D-480A-BE36-F1BEB2BECFC5}" type="presOf" srcId="{C6E5598E-83E8-4872-B8F9-CB4F824B4263}" destId="{405D8727-3515-4515-8D0E-E86142374B00}" srcOrd="0" destOrd="0" presId="urn:microsoft.com/office/officeart/2018/5/layout/IconLeafLabelList"/>
    <dgm:cxn modelId="{5D1207AF-152F-459C-98AE-356CDC1034F7}" srcId="{6F37941F-0A87-40CA-A66D-82BD4F07ECF0}" destId="{4C97AAE4-D249-4329-B63A-B29205672FAB}" srcOrd="4" destOrd="0" parTransId="{F40BC306-53D0-4289-B288-633205121B22}" sibTransId="{E7C6031A-2EC0-43D9-B324-1149F7423D3D}"/>
    <dgm:cxn modelId="{49E95FDC-4DEE-47B3-9163-A85521EE6B1B}" type="presOf" srcId="{8F6EF746-32F6-45C0-A155-AD3439C2D106}" destId="{903F157F-626E-422A-9000-22F50F2B99C7}" srcOrd="0" destOrd="0" presId="urn:microsoft.com/office/officeart/2018/5/layout/IconLeafLabelList"/>
    <dgm:cxn modelId="{7BAAFFF4-F8BD-4C4D-89FD-72F96E14038F}" type="presParOf" srcId="{92216620-3D5A-48A8-97A8-9973D5FEB39B}" destId="{6EC2F79E-2330-473A-A9EC-CBFFE625854C}" srcOrd="0" destOrd="0" presId="urn:microsoft.com/office/officeart/2018/5/layout/IconLeafLabelList"/>
    <dgm:cxn modelId="{6B5AE07A-1E5B-49C6-8CAF-D390703F5E0C}" type="presParOf" srcId="{6EC2F79E-2330-473A-A9EC-CBFFE625854C}" destId="{7ADC6CDA-4688-4995-857F-B1E026EF5F6A}" srcOrd="0" destOrd="0" presId="urn:microsoft.com/office/officeart/2018/5/layout/IconLeafLabelList"/>
    <dgm:cxn modelId="{4CEA7153-DAA4-469D-BC0B-249E9E5C90EC}" type="presParOf" srcId="{6EC2F79E-2330-473A-A9EC-CBFFE625854C}" destId="{09D1F52B-1C2E-4A1A-8343-2DA929F6B82A}" srcOrd="1" destOrd="0" presId="urn:microsoft.com/office/officeart/2018/5/layout/IconLeafLabelList"/>
    <dgm:cxn modelId="{E9045417-F7E4-418C-B469-7307347A05DB}" type="presParOf" srcId="{6EC2F79E-2330-473A-A9EC-CBFFE625854C}" destId="{CA96A9B7-E252-47ED-95F0-61977E80DE66}" srcOrd="2" destOrd="0" presId="urn:microsoft.com/office/officeart/2018/5/layout/IconLeafLabelList"/>
    <dgm:cxn modelId="{4C0736CE-5C60-4F57-8DFF-E2E212A54E3F}" type="presParOf" srcId="{6EC2F79E-2330-473A-A9EC-CBFFE625854C}" destId="{8E1CC5A5-FA38-4B61-BAC9-12EF5C38855E}" srcOrd="3" destOrd="0" presId="urn:microsoft.com/office/officeart/2018/5/layout/IconLeafLabelList"/>
    <dgm:cxn modelId="{D4C10AD9-C925-405A-BFB3-771BB587E040}" type="presParOf" srcId="{92216620-3D5A-48A8-97A8-9973D5FEB39B}" destId="{79E6225E-1673-4F97-9E31-A62B2CDA34E6}" srcOrd="1" destOrd="0" presId="urn:microsoft.com/office/officeart/2018/5/layout/IconLeafLabelList"/>
    <dgm:cxn modelId="{A434FE95-545D-41C6-B64D-6AF5EAF6C525}" type="presParOf" srcId="{92216620-3D5A-48A8-97A8-9973D5FEB39B}" destId="{59C60C66-942F-4A35-ABEB-BC13793DF97D}" srcOrd="2" destOrd="0" presId="urn:microsoft.com/office/officeart/2018/5/layout/IconLeafLabelList"/>
    <dgm:cxn modelId="{C6269FEA-ACDD-4779-AA61-E3C36C165321}" type="presParOf" srcId="{59C60C66-942F-4A35-ABEB-BC13793DF97D}" destId="{43D891C5-8263-4510-B117-E2FC69DA430E}" srcOrd="0" destOrd="0" presId="urn:microsoft.com/office/officeart/2018/5/layout/IconLeafLabelList"/>
    <dgm:cxn modelId="{ECD688B1-E9F3-4DA0-A6F9-DC036995E481}" type="presParOf" srcId="{59C60C66-942F-4A35-ABEB-BC13793DF97D}" destId="{4AA7165E-C93C-4BE3-A1F8-6ADDAA4B9DC7}" srcOrd="1" destOrd="0" presId="urn:microsoft.com/office/officeart/2018/5/layout/IconLeafLabelList"/>
    <dgm:cxn modelId="{568E8738-15EB-40E6-B34C-88C41CBEA89B}" type="presParOf" srcId="{59C60C66-942F-4A35-ABEB-BC13793DF97D}" destId="{33B31BFD-E346-453E-B591-AC8262ECE30E}" srcOrd="2" destOrd="0" presId="urn:microsoft.com/office/officeart/2018/5/layout/IconLeafLabelList"/>
    <dgm:cxn modelId="{738A823D-525D-4D69-A573-BB62DCC4D483}" type="presParOf" srcId="{59C60C66-942F-4A35-ABEB-BC13793DF97D}" destId="{903F157F-626E-422A-9000-22F50F2B99C7}" srcOrd="3" destOrd="0" presId="urn:microsoft.com/office/officeart/2018/5/layout/IconLeafLabelList"/>
    <dgm:cxn modelId="{DC8FDB41-849F-448E-9177-36735474C9CB}" type="presParOf" srcId="{92216620-3D5A-48A8-97A8-9973D5FEB39B}" destId="{A7E6EF4C-EA4C-498B-893E-2F86CC88A8C2}" srcOrd="3" destOrd="0" presId="urn:microsoft.com/office/officeart/2018/5/layout/IconLeafLabelList"/>
    <dgm:cxn modelId="{E24B1515-7B0A-48D8-BB9F-369E5588E21F}" type="presParOf" srcId="{92216620-3D5A-48A8-97A8-9973D5FEB39B}" destId="{A47F269C-5C3F-4283-B7A2-CDE49DB98227}" srcOrd="4" destOrd="0" presId="urn:microsoft.com/office/officeart/2018/5/layout/IconLeafLabelList"/>
    <dgm:cxn modelId="{2A38A71F-9AB6-4EA3-B155-B134C9079523}" type="presParOf" srcId="{A47F269C-5C3F-4283-B7A2-CDE49DB98227}" destId="{DCBE3C92-739F-49F0-9B79-CAD5D6C1AC7A}" srcOrd="0" destOrd="0" presId="urn:microsoft.com/office/officeart/2018/5/layout/IconLeafLabelList"/>
    <dgm:cxn modelId="{9C6F93C8-3F00-4FC5-B983-6524643DC914}" type="presParOf" srcId="{A47F269C-5C3F-4283-B7A2-CDE49DB98227}" destId="{03F406F4-21ED-4092-9D6B-BE9B3F31A97E}" srcOrd="1" destOrd="0" presId="urn:microsoft.com/office/officeart/2018/5/layout/IconLeafLabelList"/>
    <dgm:cxn modelId="{D8368E68-4BAC-4791-9B9F-37BCBEA103AF}" type="presParOf" srcId="{A47F269C-5C3F-4283-B7A2-CDE49DB98227}" destId="{9AA53DF4-4EAB-4D68-A6E4-DBD53BC8FAA6}" srcOrd="2" destOrd="0" presId="urn:microsoft.com/office/officeart/2018/5/layout/IconLeafLabelList"/>
    <dgm:cxn modelId="{032FC05A-B01C-45B6-BB54-5A75A61A9B7D}" type="presParOf" srcId="{A47F269C-5C3F-4283-B7A2-CDE49DB98227}" destId="{032ECF45-85D2-4FA3-8609-980AE856175D}" srcOrd="3" destOrd="0" presId="urn:microsoft.com/office/officeart/2018/5/layout/IconLeafLabelList"/>
    <dgm:cxn modelId="{9D480CDE-D1A3-4A36-83F9-1CCF40046466}" type="presParOf" srcId="{92216620-3D5A-48A8-97A8-9973D5FEB39B}" destId="{13B434BE-75F8-47E6-89A0-747380424F99}" srcOrd="5" destOrd="0" presId="urn:microsoft.com/office/officeart/2018/5/layout/IconLeafLabelList"/>
    <dgm:cxn modelId="{881231F0-4540-4F60-850F-2A7C2E95BDD5}" type="presParOf" srcId="{92216620-3D5A-48A8-97A8-9973D5FEB39B}" destId="{CF0E9113-222B-49A0-865A-0E352014B959}" srcOrd="6" destOrd="0" presId="urn:microsoft.com/office/officeart/2018/5/layout/IconLeafLabelList"/>
    <dgm:cxn modelId="{272B8D73-0439-4E59-BCAD-3270B7553D6A}" type="presParOf" srcId="{CF0E9113-222B-49A0-865A-0E352014B959}" destId="{AE4FB731-1577-4FDC-987B-2B79534571FE}" srcOrd="0" destOrd="0" presId="urn:microsoft.com/office/officeart/2018/5/layout/IconLeafLabelList"/>
    <dgm:cxn modelId="{61D259D7-3E80-4207-9589-40DD72A63AC9}" type="presParOf" srcId="{CF0E9113-222B-49A0-865A-0E352014B959}" destId="{E94E303E-907E-40A9-8F8C-BD8BD6559C2E}" srcOrd="1" destOrd="0" presId="urn:microsoft.com/office/officeart/2018/5/layout/IconLeafLabelList"/>
    <dgm:cxn modelId="{EC665799-6426-49DE-8C8F-4F50110C2455}" type="presParOf" srcId="{CF0E9113-222B-49A0-865A-0E352014B959}" destId="{D906ECAF-B87A-44D4-8B2C-7B4D475B36F9}" srcOrd="2" destOrd="0" presId="urn:microsoft.com/office/officeart/2018/5/layout/IconLeafLabelList"/>
    <dgm:cxn modelId="{86572B01-7937-4DE6-B2B8-F5220DDDF7ED}" type="presParOf" srcId="{CF0E9113-222B-49A0-865A-0E352014B959}" destId="{405D8727-3515-4515-8D0E-E86142374B00}" srcOrd="3" destOrd="0" presId="urn:microsoft.com/office/officeart/2018/5/layout/IconLeafLabelList"/>
    <dgm:cxn modelId="{5C58465A-3803-4250-9154-5E4B8FB00A79}" type="presParOf" srcId="{92216620-3D5A-48A8-97A8-9973D5FEB39B}" destId="{6269C11E-00A9-4B34-AF79-EA3814DB3C3C}" srcOrd="7" destOrd="0" presId="urn:microsoft.com/office/officeart/2018/5/layout/IconLeafLabelList"/>
    <dgm:cxn modelId="{7740195B-1A2C-4D32-BD5E-23EAFFA582E7}" type="presParOf" srcId="{92216620-3D5A-48A8-97A8-9973D5FEB39B}" destId="{8E63BE0E-63A5-47C1-BFDB-CB08424C9619}" srcOrd="8" destOrd="0" presId="urn:microsoft.com/office/officeart/2018/5/layout/IconLeafLabelList"/>
    <dgm:cxn modelId="{A4DE28AE-0935-4CD5-94C5-F0C11E3D63C5}" type="presParOf" srcId="{8E63BE0E-63A5-47C1-BFDB-CB08424C9619}" destId="{BF1E7E16-6A0D-4D7F-AA7B-2E1188E00A6E}" srcOrd="0" destOrd="0" presId="urn:microsoft.com/office/officeart/2018/5/layout/IconLeafLabelList"/>
    <dgm:cxn modelId="{430704AA-F853-4937-A97D-269BFB07BF64}" type="presParOf" srcId="{8E63BE0E-63A5-47C1-BFDB-CB08424C9619}" destId="{050BD3C1-BC35-4D5C-9905-2FEC947067FE}" srcOrd="1" destOrd="0" presId="urn:microsoft.com/office/officeart/2018/5/layout/IconLeafLabelList"/>
    <dgm:cxn modelId="{F931D968-AE06-492E-9752-7142DE70F73F}" type="presParOf" srcId="{8E63BE0E-63A5-47C1-BFDB-CB08424C9619}" destId="{4E356392-4335-4A20-8BA2-8B829E25B620}" srcOrd="2" destOrd="0" presId="urn:microsoft.com/office/officeart/2018/5/layout/IconLeafLabelList"/>
    <dgm:cxn modelId="{BCF2E2A0-ED24-4FCC-A829-A2C19211FD30}" type="presParOf" srcId="{8E63BE0E-63A5-47C1-BFDB-CB08424C9619}" destId="{D445D0C2-49CB-4C2C-989E-DF3C871DD117}"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C6CDA-4688-4995-857F-B1E026EF5F6A}">
      <dsp:nvSpPr>
        <dsp:cNvPr id="0" name=""/>
        <dsp:cNvSpPr/>
      </dsp:nvSpPr>
      <dsp:spPr>
        <a:xfrm>
          <a:off x="943645" y="45295"/>
          <a:ext cx="1056181" cy="1056181"/>
        </a:xfrm>
        <a:prstGeom prst="round2DiagRect">
          <a:avLst>
            <a:gd name="adj1" fmla="val 29727"/>
            <a:gd name="adj2" fmla="val 0"/>
          </a:avLst>
        </a:prstGeom>
        <a:solidFill>
          <a:schemeClr val="accent2">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09D1F52B-1C2E-4A1A-8343-2DA929F6B82A}">
      <dsp:nvSpPr>
        <dsp:cNvPr id="0" name=""/>
        <dsp:cNvSpPr/>
      </dsp:nvSpPr>
      <dsp:spPr>
        <a:xfrm>
          <a:off x="1168733" y="270383"/>
          <a:ext cx="606005" cy="6060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E1CC5A5-FA38-4B61-BAC9-12EF5C38855E}">
      <dsp:nvSpPr>
        <dsp:cNvPr id="0" name=""/>
        <dsp:cNvSpPr/>
      </dsp:nvSpPr>
      <dsp:spPr>
        <a:xfrm>
          <a:off x="606014" y="1430451"/>
          <a:ext cx="1731445" cy="707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ts val="750"/>
            </a:spcAft>
            <a:buNone/>
            <a:defRPr cap="all"/>
          </a:pPr>
          <a:r>
            <a:rPr lang="en-US" sz="1600" kern="1200" dirty="0"/>
            <a:t>Name it</a:t>
          </a:r>
        </a:p>
      </dsp:txBody>
      <dsp:txXfrm>
        <a:off x="606014" y="1430451"/>
        <a:ext cx="1731445" cy="707682"/>
      </dsp:txXfrm>
    </dsp:sp>
    <dsp:sp modelId="{43D891C5-8263-4510-B117-E2FC69DA430E}">
      <dsp:nvSpPr>
        <dsp:cNvPr id="0" name=""/>
        <dsp:cNvSpPr/>
      </dsp:nvSpPr>
      <dsp:spPr>
        <a:xfrm>
          <a:off x="2978094" y="45295"/>
          <a:ext cx="1056181" cy="1056181"/>
        </a:xfrm>
        <a:prstGeom prst="round2DiagRect">
          <a:avLst>
            <a:gd name="adj1" fmla="val 29727"/>
            <a:gd name="adj2" fmla="val 0"/>
          </a:avLst>
        </a:prstGeom>
        <a:solidFill>
          <a:schemeClr val="accent3">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4AA7165E-C93C-4BE3-A1F8-6ADDAA4B9DC7}">
      <dsp:nvSpPr>
        <dsp:cNvPr id="0" name=""/>
        <dsp:cNvSpPr/>
      </dsp:nvSpPr>
      <dsp:spPr>
        <a:xfrm>
          <a:off x="3203182" y="270383"/>
          <a:ext cx="606005" cy="6060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03F157F-626E-422A-9000-22F50F2B99C7}">
      <dsp:nvSpPr>
        <dsp:cNvPr id="0" name=""/>
        <dsp:cNvSpPr/>
      </dsp:nvSpPr>
      <dsp:spPr>
        <a:xfrm>
          <a:off x="2640462" y="1430451"/>
          <a:ext cx="1731445" cy="707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ts val="750"/>
            </a:spcAft>
            <a:buNone/>
            <a:defRPr cap="all"/>
          </a:pPr>
          <a:r>
            <a:rPr lang="en-US" sz="1600" kern="1200" dirty="0"/>
            <a:t>Find time  to talk about it</a:t>
          </a:r>
        </a:p>
      </dsp:txBody>
      <dsp:txXfrm>
        <a:off x="2640462" y="1430451"/>
        <a:ext cx="1731445" cy="707682"/>
      </dsp:txXfrm>
    </dsp:sp>
    <dsp:sp modelId="{DCBE3C92-739F-49F0-9B79-CAD5D6C1AC7A}">
      <dsp:nvSpPr>
        <dsp:cNvPr id="0" name=""/>
        <dsp:cNvSpPr/>
      </dsp:nvSpPr>
      <dsp:spPr>
        <a:xfrm>
          <a:off x="5012542" y="45295"/>
          <a:ext cx="1056181" cy="1056181"/>
        </a:xfrm>
        <a:prstGeom prst="round2DiagRect">
          <a:avLst>
            <a:gd name="adj1" fmla="val 29727"/>
            <a:gd name="adj2" fmla="val 0"/>
          </a:avLst>
        </a:prstGeom>
        <a:solidFill>
          <a:schemeClr val="accent4">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03F406F4-21ED-4092-9D6B-BE9B3F31A97E}">
      <dsp:nvSpPr>
        <dsp:cNvPr id="0" name=""/>
        <dsp:cNvSpPr/>
      </dsp:nvSpPr>
      <dsp:spPr>
        <a:xfrm>
          <a:off x="5237630" y="270383"/>
          <a:ext cx="606005" cy="6060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32ECF45-85D2-4FA3-8609-980AE856175D}">
      <dsp:nvSpPr>
        <dsp:cNvPr id="0" name=""/>
        <dsp:cNvSpPr/>
      </dsp:nvSpPr>
      <dsp:spPr>
        <a:xfrm>
          <a:off x="4674910" y="1430451"/>
          <a:ext cx="1731445" cy="707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ts val="750"/>
            </a:spcAft>
            <a:buNone/>
            <a:defRPr cap="all"/>
          </a:pPr>
          <a:r>
            <a:rPr lang="en-US" sz="1600" kern="1200" dirty="0"/>
            <a:t>Recognize early cues </a:t>
          </a:r>
        </a:p>
      </dsp:txBody>
      <dsp:txXfrm>
        <a:off x="4674910" y="1430451"/>
        <a:ext cx="1731445" cy="707682"/>
      </dsp:txXfrm>
    </dsp:sp>
    <dsp:sp modelId="{AE4FB731-1577-4FDC-987B-2B79534571FE}">
      <dsp:nvSpPr>
        <dsp:cNvPr id="0" name=""/>
        <dsp:cNvSpPr/>
      </dsp:nvSpPr>
      <dsp:spPr>
        <a:xfrm>
          <a:off x="886377" y="2529604"/>
          <a:ext cx="1056181" cy="1056181"/>
        </a:xfrm>
        <a:prstGeom prst="round2DiagRect">
          <a:avLst>
            <a:gd name="adj1" fmla="val 29727"/>
            <a:gd name="adj2" fmla="val 0"/>
          </a:avLst>
        </a:prstGeom>
        <a:solidFill>
          <a:schemeClr val="accent5">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E94E303E-907E-40A9-8F8C-BD8BD6559C2E}">
      <dsp:nvSpPr>
        <dsp:cNvPr id="0" name=""/>
        <dsp:cNvSpPr/>
      </dsp:nvSpPr>
      <dsp:spPr>
        <a:xfrm>
          <a:off x="1115848" y="2758245"/>
          <a:ext cx="606005" cy="6060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05D8727-3515-4515-8D0E-E86142374B00}">
      <dsp:nvSpPr>
        <dsp:cNvPr id="0" name=""/>
        <dsp:cNvSpPr/>
      </dsp:nvSpPr>
      <dsp:spPr>
        <a:xfrm>
          <a:off x="8" y="3862469"/>
          <a:ext cx="2799366" cy="707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ts val="750"/>
            </a:spcAft>
            <a:buNone/>
            <a:defRPr cap="all"/>
          </a:pPr>
          <a:r>
            <a:rPr lang="en-US" sz="1600" kern="1200" dirty="0"/>
            <a:t>Educate clinical teams about preventive strategies</a:t>
          </a:r>
        </a:p>
      </dsp:txBody>
      <dsp:txXfrm>
        <a:off x="8" y="3862469"/>
        <a:ext cx="2799366" cy="707682"/>
      </dsp:txXfrm>
    </dsp:sp>
    <dsp:sp modelId="{BF1E7E16-6A0D-4D7F-AA7B-2E1188E00A6E}">
      <dsp:nvSpPr>
        <dsp:cNvPr id="0" name=""/>
        <dsp:cNvSpPr/>
      </dsp:nvSpPr>
      <dsp:spPr>
        <a:xfrm>
          <a:off x="4880437" y="2536536"/>
          <a:ext cx="1056181" cy="1056181"/>
        </a:xfrm>
        <a:prstGeom prst="round2DiagRect">
          <a:avLst>
            <a:gd name="adj1" fmla="val 29727"/>
            <a:gd name="adj2" fmla="val 0"/>
          </a:avLst>
        </a:prstGeom>
        <a:solidFill>
          <a:schemeClr val="accent6">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050BD3C1-BC35-4D5C-9905-2FEC947067FE}">
      <dsp:nvSpPr>
        <dsp:cNvPr id="0" name=""/>
        <dsp:cNvSpPr/>
      </dsp:nvSpPr>
      <dsp:spPr>
        <a:xfrm>
          <a:off x="5115091" y="2713551"/>
          <a:ext cx="606005" cy="60600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445D0C2-49CB-4C2C-989E-DF3C871DD117}">
      <dsp:nvSpPr>
        <dsp:cNvPr id="0" name=""/>
        <dsp:cNvSpPr/>
      </dsp:nvSpPr>
      <dsp:spPr>
        <a:xfrm>
          <a:off x="3386420" y="3894934"/>
          <a:ext cx="3597458" cy="679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ts val="750"/>
            </a:spcAft>
            <a:buNone/>
            <a:defRPr cap="all"/>
          </a:pPr>
          <a:r>
            <a:rPr lang="en-US" sz="1600" kern="1200" dirty="0"/>
            <a:t>Try team exercises in “Conversations about Moral Distress and Moral Injury</a:t>
          </a:r>
          <a:r>
            <a:rPr lang="en-US" sz="1200" kern="1200" dirty="0"/>
            <a:t>” </a:t>
          </a:r>
        </a:p>
      </dsp:txBody>
      <dsp:txXfrm>
        <a:off x="3386420" y="3894934"/>
        <a:ext cx="3597458" cy="679955"/>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90937DE2-9722-4323-9FF1-3A226C0FAB1C}" type="datetimeFigureOut">
              <a:rPr lang="en-US" smtClean="0"/>
              <a:t>6/25/2020</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EF0B15F-E477-4AFB-9067-7BFB129E6AFD}" type="slidenum">
              <a:rPr lang="en-US" smtClean="0"/>
              <a:t>‹#›</a:t>
            </a:fld>
            <a:endParaRPr lang="en-US" dirty="0"/>
          </a:p>
        </p:txBody>
      </p:sp>
    </p:spTree>
    <p:extLst>
      <p:ext uri="{BB962C8B-B14F-4D97-AF65-F5344CB8AC3E}">
        <p14:creationId xmlns:p14="http://schemas.microsoft.com/office/powerpoint/2010/main" val="1132566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1</a:t>
            </a:fld>
            <a:endParaRPr lang="en-US" dirty="0"/>
          </a:p>
        </p:txBody>
      </p:sp>
    </p:spTree>
    <p:extLst>
      <p:ext uri="{BB962C8B-B14F-4D97-AF65-F5344CB8AC3E}">
        <p14:creationId xmlns:p14="http://schemas.microsoft.com/office/powerpoint/2010/main" val="168464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16</a:t>
            </a:fld>
            <a:endParaRPr lang="en-US" dirty="0"/>
          </a:p>
        </p:txBody>
      </p:sp>
    </p:spTree>
    <p:extLst>
      <p:ext uri="{BB962C8B-B14F-4D97-AF65-F5344CB8AC3E}">
        <p14:creationId xmlns:p14="http://schemas.microsoft.com/office/powerpoint/2010/main" val="1105661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EF0B15F-E477-4AFB-9067-7BFB129E6AFD}" type="slidenum">
              <a:rPr lang="en-US" smtClean="0"/>
              <a:t>17</a:t>
            </a:fld>
            <a:endParaRPr lang="en-US" dirty="0"/>
          </a:p>
        </p:txBody>
      </p:sp>
    </p:spTree>
    <p:extLst>
      <p:ext uri="{BB962C8B-B14F-4D97-AF65-F5344CB8AC3E}">
        <p14:creationId xmlns:p14="http://schemas.microsoft.com/office/powerpoint/2010/main" val="3750962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18</a:t>
            </a:fld>
            <a:endParaRPr lang="en-US" dirty="0"/>
          </a:p>
        </p:txBody>
      </p:sp>
    </p:spTree>
    <p:extLst>
      <p:ext uri="{BB962C8B-B14F-4D97-AF65-F5344CB8AC3E}">
        <p14:creationId xmlns:p14="http://schemas.microsoft.com/office/powerpoint/2010/main" val="1243834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19</a:t>
            </a:fld>
            <a:endParaRPr lang="en-US" dirty="0"/>
          </a:p>
        </p:txBody>
      </p:sp>
    </p:spTree>
    <p:extLst>
      <p:ext uri="{BB962C8B-B14F-4D97-AF65-F5344CB8AC3E}">
        <p14:creationId xmlns:p14="http://schemas.microsoft.com/office/powerpoint/2010/main" val="2577130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F0B15F-E477-4AFB-9067-7BFB129E6AFD}" type="slidenum">
              <a:rPr lang="en-US" smtClean="0"/>
              <a:t>20</a:t>
            </a:fld>
            <a:endParaRPr lang="en-US" dirty="0"/>
          </a:p>
        </p:txBody>
      </p:sp>
    </p:spTree>
    <p:extLst>
      <p:ext uri="{BB962C8B-B14F-4D97-AF65-F5344CB8AC3E}">
        <p14:creationId xmlns:p14="http://schemas.microsoft.com/office/powerpoint/2010/main" val="4022939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  </a:t>
            </a:r>
          </a:p>
        </p:txBody>
      </p:sp>
      <p:sp>
        <p:nvSpPr>
          <p:cNvPr id="4" name="Slide Number Placeholder 3"/>
          <p:cNvSpPr>
            <a:spLocks noGrp="1"/>
          </p:cNvSpPr>
          <p:nvPr>
            <p:ph type="sldNum" sz="quarter" idx="5"/>
          </p:nvPr>
        </p:nvSpPr>
        <p:spPr/>
        <p:txBody>
          <a:bodyPr/>
          <a:lstStyle/>
          <a:p>
            <a:fld id="{BEF0B15F-E477-4AFB-9067-7BFB129E6AFD}" type="slidenum">
              <a:rPr lang="en-US" smtClean="0"/>
              <a:t>21</a:t>
            </a:fld>
            <a:endParaRPr lang="en-US" dirty="0"/>
          </a:p>
        </p:txBody>
      </p:sp>
    </p:spTree>
    <p:extLst>
      <p:ext uri="{BB962C8B-B14F-4D97-AF65-F5344CB8AC3E}">
        <p14:creationId xmlns:p14="http://schemas.microsoft.com/office/powerpoint/2010/main" val="3998806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22</a:t>
            </a:fld>
            <a:endParaRPr lang="en-US" dirty="0"/>
          </a:p>
        </p:txBody>
      </p:sp>
    </p:spTree>
    <p:extLst>
      <p:ext uri="{BB962C8B-B14F-4D97-AF65-F5344CB8AC3E}">
        <p14:creationId xmlns:p14="http://schemas.microsoft.com/office/powerpoint/2010/main" val="2246198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F0B15F-E477-4AFB-9067-7BFB129E6AFD}" type="slidenum">
              <a:rPr lang="en-US" smtClean="0"/>
              <a:t>23</a:t>
            </a:fld>
            <a:endParaRPr lang="en-US" dirty="0"/>
          </a:p>
        </p:txBody>
      </p:sp>
    </p:spTree>
    <p:extLst>
      <p:ext uri="{BB962C8B-B14F-4D97-AF65-F5344CB8AC3E}">
        <p14:creationId xmlns:p14="http://schemas.microsoft.com/office/powerpoint/2010/main" val="1501757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F0B15F-E477-4AFB-9067-7BFB129E6AFD}" type="slidenum">
              <a:rPr lang="en-US" smtClean="0"/>
              <a:t>24</a:t>
            </a:fld>
            <a:endParaRPr lang="en-US" dirty="0"/>
          </a:p>
        </p:txBody>
      </p:sp>
    </p:spTree>
    <p:extLst>
      <p:ext uri="{BB962C8B-B14F-4D97-AF65-F5344CB8AC3E}">
        <p14:creationId xmlns:p14="http://schemas.microsoft.com/office/powerpoint/2010/main" val="112601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F0B15F-E477-4AFB-9067-7BFB129E6AFD}" type="slidenum">
              <a:rPr lang="en-US" smtClean="0"/>
              <a:t>25</a:t>
            </a:fld>
            <a:endParaRPr lang="en-US" dirty="0"/>
          </a:p>
        </p:txBody>
      </p:sp>
    </p:spTree>
    <p:extLst>
      <p:ext uri="{BB962C8B-B14F-4D97-AF65-F5344CB8AC3E}">
        <p14:creationId xmlns:p14="http://schemas.microsoft.com/office/powerpoint/2010/main" val="3284981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BEF0B15F-E477-4AFB-9067-7BFB129E6AFD}" type="slidenum">
              <a:rPr lang="en-US" smtClean="0"/>
              <a:t>7</a:t>
            </a:fld>
            <a:endParaRPr lang="en-US" dirty="0"/>
          </a:p>
        </p:txBody>
      </p:sp>
    </p:spTree>
    <p:extLst>
      <p:ext uri="{BB962C8B-B14F-4D97-AF65-F5344CB8AC3E}">
        <p14:creationId xmlns:p14="http://schemas.microsoft.com/office/powerpoint/2010/main" val="2674717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F0B15F-E477-4AFB-9067-7BFB129E6AFD}" type="slidenum">
              <a:rPr lang="en-US" smtClean="0"/>
              <a:t>26</a:t>
            </a:fld>
            <a:endParaRPr lang="en-US" dirty="0"/>
          </a:p>
        </p:txBody>
      </p:sp>
    </p:spTree>
    <p:extLst>
      <p:ext uri="{BB962C8B-B14F-4D97-AF65-F5344CB8AC3E}">
        <p14:creationId xmlns:p14="http://schemas.microsoft.com/office/powerpoint/2010/main" val="2146458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27</a:t>
            </a:fld>
            <a:endParaRPr lang="en-US" dirty="0"/>
          </a:p>
        </p:txBody>
      </p:sp>
    </p:spTree>
    <p:extLst>
      <p:ext uri="{BB962C8B-B14F-4D97-AF65-F5344CB8AC3E}">
        <p14:creationId xmlns:p14="http://schemas.microsoft.com/office/powerpoint/2010/main" val="2450766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28</a:t>
            </a:fld>
            <a:endParaRPr lang="en-US" dirty="0"/>
          </a:p>
        </p:txBody>
      </p:sp>
    </p:spTree>
    <p:extLst>
      <p:ext uri="{BB962C8B-B14F-4D97-AF65-F5344CB8AC3E}">
        <p14:creationId xmlns:p14="http://schemas.microsoft.com/office/powerpoint/2010/main" val="1878865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29</a:t>
            </a:fld>
            <a:endParaRPr lang="en-US" dirty="0"/>
          </a:p>
        </p:txBody>
      </p:sp>
    </p:spTree>
    <p:extLst>
      <p:ext uri="{BB962C8B-B14F-4D97-AF65-F5344CB8AC3E}">
        <p14:creationId xmlns:p14="http://schemas.microsoft.com/office/powerpoint/2010/main" val="294907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30</a:t>
            </a:fld>
            <a:endParaRPr lang="en-US" dirty="0"/>
          </a:p>
        </p:txBody>
      </p:sp>
    </p:spTree>
    <p:extLst>
      <p:ext uri="{BB962C8B-B14F-4D97-AF65-F5344CB8AC3E}">
        <p14:creationId xmlns:p14="http://schemas.microsoft.com/office/powerpoint/2010/main" val="1186494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31</a:t>
            </a:fld>
            <a:endParaRPr lang="en-US" dirty="0"/>
          </a:p>
        </p:txBody>
      </p:sp>
    </p:spTree>
    <p:extLst>
      <p:ext uri="{BB962C8B-B14F-4D97-AF65-F5344CB8AC3E}">
        <p14:creationId xmlns:p14="http://schemas.microsoft.com/office/powerpoint/2010/main" val="2624961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32</a:t>
            </a:fld>
            <a:endParaRPr lang="en-US" dirty="0"/>
          </a:p>
        </p:txBody>
      </p:sp>
    </p:spTree>
    <p:extLst>
      <p:ext uri="{BB962C8B-B14F-4D97-AF65-F5344CB8AC3E}">
        <p14:creationId xmlns:p14="http://schemas.microsoft.com/office/powerpoint/2010/main" val="244226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33</a:t>
            </a:fld>
            <a:endParaRPr lang="en-US" dirty="0"/>
          </a:p>
        </p:txBody>
      </p:sp>
    </p:spTree>
    <p:extLst>
      <p:ext uri="{BB962C8B-B14F-4D97-AF65-F5344CB8AC3E}">
        <p14:creationId xmlns:p14="http://schemas.microsoft.com/office/powerpoint/2010/main" val="1580118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34</a:t>
            </a:fld>
            <a:endParaRPr lang="en-US" dirty="0"/>
          </a:p>
        </p:txBody>
      </p:sp>
    </p:spTree>
    <p:extLst>
      <p:ext uri="{BB962C8B-B14F-4D97-AF65-F5344CB8AC3E}">
        <p14:creationId xmlns:p14="http://schemas.microsoft.com/office/powerpoint/2010/main" val="359864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35</a:t>
            </a:fld>
            <a:endParaRPr lang="en-US" dirty="0"/>
          </a:p>
        </p:txBody>
      </p:sp>
    </p:spTree>
    <p:extLst>
      <p:ext uri="{BB962C8B-B14F-4D97-AF65-F5344CB8AC3E}">
        <p14:creationId xmlns:p14="http://schemas.microsoft.com/office/powerpoint/2010/main" val="661935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BEF0B15F-E477-4AFB-9067-7BFB129E6AFD}" type="slidenum">
              <a:rPr lang="en-US" smtClean="0"/>
              <a:t>8</a:t>
            </a:fld>
            <a:endParaRPr lang="en-US" dirty="0"/>
          </a:p>
        </p:txBody>
      </p:sp>
    </p:spTree>
    <p:extLst>
      <p:ext uri="{BB962C8B-B14F-4D97-AF65-F5344CB8AC3E}">
        <p14:creationId xmlns:p14="http://schemas.microsoft.com/office/powerpoint/2010/main" val="2519475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36</a:t>
            </a:fld>
            <a:endParaRPr lang="en-US" dirty="0"/>
          </a:p>
        </p:txBody>
      </p:sp>
    </p:spTree>
    <p:extLst>
      <p:ext uri="{BB962C8B-B14F-4D97-AF65-F5344CB8AC3E}">
        <p14:creationId xmlns:p14="http://schemas.microsoft.com/office/powerpoint/2010/main" val="1972558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37</a:t>
            </a:fld>
            <a:endParaRPr lang="en-US" dirty="0"/>
          </a:p>
        </p:txBody>
      </p:sp>
    </p:spTree>
    <p:extLst>
      <p:ext uri="{BB962C8B-B14F-4D97-AF65-F5344CB8AC3E}">
        <p14:creationId xmlns:p14="http://schemas.microsoft.com/office/powerpoint/2010/main" val="4166981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38</a:t>
            </a:fld>
            <a:endParaRPr lang="en-US" dirty="0"/>
          </a:p>
        </p:txBody>
      </p:sp>
    </p:spTree>
    <p:extLst>
      <p:ext uri="{BB962C8B-B14F-4D97-AF65-F5344CB8AC3E}">
        <p14:creationId xmlns:p14="http://schemas.microsoft.com/office/powerpoint/2010/main" val="549966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EF0B15F-E477-4AFB-9067-7BFB129E6AFD}" type="slidenum">
              <a:rPr lang="en-US" smtClean="0"/>
              <a:t>39</a:t>
            </a:fld>
            <a:endParaRPr lang="en-US" dirty="0"/>
          </a:p>
        </p:txBody>
      </p:sp>
    </p:spTree>
    <p:extLst>
      <p:ext uri="{BB962C8B-B14F-4D97-AF65-F5344CB8AC3E}">
        <p14:creationId xmlns:p14="http://schemas.microsoft.com/office/powerpoint/2010/main" val="19444315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40</a:t>
            </a:fld>
            <a:endParaRPr lang="en-US" dirty="0"/>
          </a:p>
        </p:txBody>
      </p:sp>
    </p:spTree>
    <p:extLst>
      <p:ext uri="{BB962C8B-B14F-4D97-AF65-F5344CB8AC3E}">
        <p14:creationId xmlns:p14="http://schemas.microsoft.com/office/powerpoint/2010/main" val="41535575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42</a:t>
            </a:fld>
            <a:endParaRPr lang="en-US" dirty="0"/>
          </a:p>
        </p:txBody>
      </p:sp>
    </p:spTree>
    <p:extLst>
      <p:ext uri="{BB962C8B-B14F-4D97-AF65-F5344CB8AC3E}">
        <p14:creationId xmlns:p14="http://schemas.microsoft.com/office/powerpoint/2010/main" val="20634275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43</a:t>
            </a:fld>
            <a:endParaRPr lang="en-US" dirty="0"/>
          </a:p>
        </p:txBody>
      </p:sp>
    </p:spTree>
    <p:extLst>
      <p:ext uri="{BB962C8B-B14F-4D97-AF65-F5344CB8AC3E}">
        <p14:creationId xmlns:p14="http://schemas.microsoft.com/office/powerpoint/2010/main" val="34559430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44</a:t>
            </a:fld>
            <a:endParaRPr lang="en-US" dirty="0"/>
          </a:p>
        </p:txBody>
      </p:sp>
    </p:spTree>
    <p:extLst>
      <p:ext uri="{BB962C8B-B14F-4D97-AF65-F5344CB8AC3E}">
        <p14:creationId xmlns:p14="http://schemas.microsoft.com/office/powerpoint/2010/main" val="30832265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45</a:t>
            </a:fld>
            <a:endParaRPr lang="en-US" dirty="0"/>
          </a:p>
        </p:txBody>
      </p:sp>
    </p:spTree>
    <p:extLst>
      <p:ext uri="{BB962C8B-B14F-4D97-AF65-F5344CB8AC3E}">
        <p14:creationId xmlns:p14="http://schemas.microsoft.com/office/powerpoint/2010/main" val="18804084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BEF0B15F-E477-4AFB-9067-7BFB129E6AFD}" type="slidenum">
              <a:rPr lang="en-US" smtClean="0"/>
              <a:t>46</a:t>
            </a:fld>
            <a:endParaRPr lang="en-US" dirty="0"/>
          </a:p>
        </p:txBody>
      </p:sp>
    </p:spTree>
    <p:extLst>
      <p:ext uri="{BB962C8B-B14F-4D97-AF65-F5344CB8AC3E}">
        <p14:creationId xmlns:p14="http://schemas.microsoft.com/office/powerpoint/2010/main" val="1434656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10</a:t>
            </a:fld>
            <a:endParaRPr lang="en-US" dirty="0"/>
          </a:p>
        </p:txBody>
      </p:sp>
    </p:spTree>
    <p:extLst>
      <p:ext uri="{BB962C8B-B14F-4D97-AF65-F5344CB8AC3E}">
        <p14:creationId xmlns:p14="http://schemas.microsoft.com/office/powerpoint/2010/main" val="15044256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48</a:t>
            </a:fld>
            <a:endParaRPr lang="en-US" dirty="0"/>
          </a:p>
        </p:txBody>
      </p:sp>
    </p:spTree>
    <p:extLst>
      <p:ext uri="{BB962C8B-B14F-4D97-AF65-F5344CB8AC3E}">
        <p14:creationId xmlns:p14="http://schemas.microsoft.com/office/powerpoint/2010/main" val="31964073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52</a:t>
            </a:fld>
            <a:endParaRPr lang="en-US" dirty="0"/>
          </a:p>
        </p:txBody>
      </p:sp>
    </p:spTree>
    <p:extLst>
      <p:ext uri="{BB962C8B-B14F-4D97-AF65-F5344CB8AC3E}">
        <p14:creationId xmlns:p14="http://schemas.microsoft.com/office/powerpoint/2010/main" val="2306810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10"/>
          </p:nvPr>
        </p:nvSpPr>
        <p:spPr/>
        <p:txBody>
          <a:bodyPr/>
          <a:lstStyle/>
          <a:p>
            <a:fld id="{62AF8768-CB30-485D-959E-34922DAE41E8}" type="slidenum">
              <a:rPr lang="en-US" smtClean="0"/>
              <a:t>11</a:t>
            </a:fld>
            <a:endParaRPr lang="en-US" dirty="0"/>
          </a:p>
        </p:txBody>
      </p:sp>
    </p:spTree>
    <p:extLst>
      <p:ext uri="{BB962C8B-B14F-4D97-AF65-F5344CB8AC3E}">
        <p14:creationId xmlns:p14="http://schemas.microsoft.com/office/powerpoint/2010/main" val="2507544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12</a:t>
            </a:fld>
            <a:endParaRPr lang="en-US" dirty="0"/>
          </a:p>
        </p:txBody>
      </p:sp>
    </p:spTree>
    <p:extLst>
      <p:ext uri="{BB962C8B-B14F-4D97-AF65-F5344CB8AC3E}">
        <p14:creationId xmlns:p14="http://schemas.microsoft.com/office/powerpoint/2010/main" val="3227886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13</a:t>
            </a:fld>
            <a:endParaRPr lang="en-US" dirty="0"/>
          </a:p>
        </p:txBody>
      </p:sp>
    </p:spTree>
    <p:extLst>
      <p:ext uri="{BB962C8B-B14F-4D97-AF65-F5344CB8AC3E}">
        <p14:creationId xmlns:p14="http://schemas.microsoft.com/office/powerpoint/2010/main" val="2450766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14</a:t>
            </a:fld>
            <a:endParaRPr lang="en-US" dirty="0"/>
          </a:p>
        </p:txBody>
      </p:sp>
    </p:spTree>
    <p:extLst>
      <p:ext uri="{BB962C8B-B14F-4D97-AF65-F5344CB8AC3E}">
        <p14:creationId xmlns:p14="http://schemas.microsoft.com/office/powerpoint/2010/main" val="1077042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15</a:t>
            </a:fld>
            <a:endParaRPr lang="en-US" dirty="0"/>
          </a:p>
        </p:txBody>
      </p:sp>
    </p:spTree>
    <p:extLst>
      <p:ext uri="{BB962C8B-B14F-4D97-AF65-F5344CB8AC3E}">
        <p14:creationId xmlns:p14="http://schemas.microsoft.com/office/powerpoint/2010/main" val="1878865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healthcenterinfo.org/" TargetMode="Externa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emf"/><Relationship Id="rId1" Type="http://schemas.openxmlformats.org/officeDocument/2006/relationships/slideMaster" Target="../slideMasters/slideMaster3.xml"/><Relationship Id="rId5" Type="http://schemas.openxmlformats.org/officeDocument/2006/relationships/image" Target="../media/image7.jpg"/><Relationship Id="rId4" Type="http://schemas.openxmlformats.org/officeDocument/2006/relationships/image" Target="../media/image14.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healthcenterinfo.org/" TargetMode="Externa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6/25/2020</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6/25/2020</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81193" y="3599674"/>
            <a:ext cx="11029615" cy="1132703"/>
          </a:xfrm>
        </p:spPr>
        <p:txBody>
          <a:bodyPr anchor="b">
            <a:normAutofit/>
          </a:bodyPr>
          <a:lstStyle>
            <a:lvl1pPr algn="l">
              <a:defRPr sz="3600" b="0" cap="all">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581192" y="4818309"/>
            <a:ext cx="11029615" cy="600556"/>
          </a:xfrm>
        </p:spPr>
        <p:txBody>
          <a:bodyPr anchor="t">
            <a:normAutofit/>
          </a:bodyPr>
          <a:lstStyle>
            <a:lvl1pPr marL="0" indent="0" algn="l">
              <a:buNone/>
              <a:defRPr sz="1800" cap="all">
                <a:solidFill>
                  <a:srgbClr val="4D76A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9" name="Footer Placeholder 4"/>
          <p:cNvSpPr txBox="1">
            <a:spLocks/>
          </p:cNvSpPr>
          <p:nvPr userDrawn="1"/>
        </p:nvSpPr>
        <p:spPr>
          <a:xfrm>
            <a:off x="611153" y="6056839"/>
            <a:ext cx="688725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cap="all">
                <a:solidFill>
                  <a:srgbClr val="780F3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cap="none" dirty="0">
                <a:solidFill>
                  <a:srgbClr val="000000"/>
                </a:solidFill>
                <a:latin typeface="PT Sans Narrow"/>
              </a:rPr>
              <a:t>Team Centered Care </a:t>
            </a:r>
            <a:r>
              <a:rPr lang="en-US" sz="1200" cap="none" dirty="0">
                <a:latin typeface="PT Sans"/>
                <a:cs typeface="PT Sans"/>
              </a:rPr>
              <a:t>for Vulnerable Populations</a:t>
            </a:r>
            <a:endParaRPr lang="en-US" sz="1200" dirty="0">
              <a:latin typeface="PT Sans"/>
              <a:cs typeface="PT Sans"/>
            </a:endParaRPr>
          </a:p>
        </p:txBody>
      </p:sp>
      <p:sp>
        <p:nvSpPr>
          <p:cNvPr id="10" name="Date Placeholder 3"/>
          <p:cNvSpPr>
            <a:spLocks noGrp="1"/>
          </p:cNvSpPr>
          <p:nvPr>
            <p:ph type="dt" sz="half" idx="2"/>
          </p:nvPr>
        </p:nvSpPr>
        <p:spPr>
          <a:xfrm>
            <a:off x="7605951" y="6061167"/>
            <a:ext cx="2844799" cy="365125"/>
          </a:xfrm>
          <a:prstGeom prst="rect">
            <a:avLst/>
          </a:prstGeom>
        </p:spPr>
        <p:txBody>
          <a:bodyPr vert="horz" lIns="91440" tIns="45720" rIns="91440" bIns="45720" rtlCol="0" anchor="ctr"/>
          <a:lstStyle>
            <a:lvl1pPr algn="r">
              <a:defRPr sz="900">
                <a:solidFill>
                  <a:schemeClr val="accent2"/>
                </a:solidFill>
              </a:defRPr>
            </a:lvl1pPr>
          </a:lstStyle>
          <a:p>
            <a:fld id="{1076CDF6-8E1A-4C8F-A674-8709042FF5F1}" type="datetime1">
              <a:rPr lang="en-US" smtClean="0"/>
              <a:t>6/25/2020</a:t>
            </a:fld>
            <a:endParaRPr lang="en-US" dirty="0"/>
          </a:p>
        </p:txBody>
      </p:sp>
      <p:sp>
        <p:nvSpPr>
          <p:cNvPr id="11" name="Slide Number Placeholder 5"/>
          <p:cNvSpPr>
            <a:spLocks noGrp="1"/>
          </p:cNvSpPr>
          <p:nvPr>
            <p:ph type="sldNum" sz="quarter" idx="4"/>
          </p:nvPr>
        </p:nvSpPr>
        <p:spPr>
          <a:xfrm>
            <a:off x="10558300" y="606116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14" name="Content Placeholder 2"/>
          <p:cNvSpPr>
            <a:spLocks noGrp="1"/>
          </p:cNvSpPr>
          <p:nvPr>
            <p:ph idx="10"/>
          </p:nvPr>
        </p:nvSpPr>
        <p:spPr>
          <a:xfrm>
            <a:off x="609839" y="677923"/>
            <a:ext cx="11029615" cy="274033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3014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1143000" y="0"/>
            <a:ext cx="11064949"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blipFill dpi="0" rotWithShape="1">
            <a:blip r:embed="rId3"/>
            <a:srcRect/>
            <a:stretch>
              <a:fillRect/>
            </a:stretch>
          </a:bli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8875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0"/>
            <a:ext cx="3065929" cy="687051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16" name="Picture 15">
            <a:extLst>
              <a:ext uri="{FF2B5EF4-FFF2-40B4-BE49-F238E27FC236}">
                <a16:creationId xmlns:a16="http://schemas.microsoft.com/office/drawing/2014/main" id="{1ADF59AD-F9AF-A644-84B0-1F632F441CAC}"/>
              </a:ext>
            </a:extLst>
          </p:cNvPr>
          <p:cNvPicPr>
            <a:picLocks noChangeAspect="1"/>
          </p:cNvPicPr>
          <p:nvPr userDrawn="1"/>
        </p:nvPicPr>
        <p:blipFill>
          <a:blip r:embed="rId2"/>
          <a:stretch>
            <a:fillRect/>
          </a:stretch>
        </p:blipFill>
        <p:spPr>
          <a:xfrm>
            <a:off x="838200" y="6353489"/>
            <a:ext cx="1387613" cy="367986"/>
          </a:xfrm>
          <a:prstGeom prst="rect">
            <a:avLst/>
          </a:prstGeom>
        </p:spPr>
      </p:pic>
      <p:sp>
        <p:nvSpPr>
          <p:cNvPr id="20" name="TextBox 19">
            <a:extLst>
              <a:ext uri="{FF2B5EF4-FFF2-40B4-BE49-F238E27FC236}">
                <a16:creationId xmlns:a16="http://schemas.microsoft.com/office/drawing/2014/main" id="{8CE390AD-2706-2C49-8570-1F159BD3BC6D}"/>
              </a:ext>
            </a:extLst>
          </p:cNvPr>
          <p:cNvSpPr txBox="1"/>
          <p:nvPr userDrawn="1"/>
        </p:nvSpPr>
        <p:spPr>
          <a:xfrm>
            <a:off x="4038600" y="2538008"/>
            <a:ext cx="7660008" cy="1708160"/>
          </a:xfrm>
          <a:prstGeom prst="rect">
            <a:avLst/>
          </a:prstGeom>
          <a:noFill/>
        </p:spPr>
        <p:txBody>
          <a:bodyPr wrap="square" rtlCol="0">
            <a:spAutoFit/>
          </a:bodyPr>
          <a:lstStyle/>
          <a:p>
            <a:r>
              <a:rPr lang="en-US" sz="2000" b="1" dirty="0">
                <a:solidFill>
                  <a:schemeClr val="accent1"/>
                </a:solidFill>
              </a:rPr>
              <a:t>America’s Voice for Community Health Care</a:t>
            </a:r>
            <a:br>
              <a:rPr lang="en-US" sz="2000" b="1" dirty="0">
                <a:solidFill>
                  <a:schemeClr val="tx2"/>
                </a:solidFill>
              </a:rPr>
            </a:br>
            <a:endParaRPr lang="en-US" sz="500" b="1" dirty="0">
              <a:solidFill>
                <a:schemeClr val="tx2"/>
              </a:solidFill>
            </a:endParaRPr>
          </a:p>
          <a:p>
            <a:r>
              <a:rPr lang="en-US" sz="20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p:cNvSpPr>
          <p:nvPr>
            <p:ph type="pic" sz="quarter" idx="24"/>
          </p:nvPr>
        </p:nvSpPr>
        <p:spPr>
          <a:xfrm>
            <a:off x="3064014" y="4586990"/>
            <a:ext cx="3038156" cy="2271009"/>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Picture Placeholder 2">
            <a:extLst>
              <a:ext uri="{FF2B5EF4-FFF2-40B4-BE49-F238E27FC236}">
                <a16:creationId xmlns:a16="http://schemas.microsoft.com/office/drawing/2014/main" id="{5D0CBF80-6EEB-E741-968D-4D7B063A8B5C}"/>
              </a:ext>
            </a:extLst>
          </p:cNvPr>
          <p:cNvSpPr>
            <a:spLocks noGrp="1"/>
          </p:cNvSpPr>
          <p:nvPr>
            <p:ph type="pic" sz="quarter" idx="25"/>
          </p:nvPr>
        </p:nvSpPr>
        <p:spPr>
          <a:xfrm>
            <a:off x="6102170" y="4586990"/>
            <a:ext cx="3038156" cy="2271009"/>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40" name="Picture Placeholder 2">
            <a:extLst>
              <a:ext uri="{FF2B5EF4-FFF2-40B4-BE49-F238E27FC236}">
                <a16:creationId xmlns:a16="http://schemas.microsoft.com/office/drawing/2014/main" id="{DDFBFF8F-D3DE-2F4B-B820-78D84657B1C5}"/>
              </a:ext>
            </a:extLst>
          </p:cNvPr>
          <p:cNvSpPr>
            <a:spLocks noGrp="1"/>
          </p:cNvSpPr>
          <p:nvPr>
            <p:ph type="pic" sz="quarter" idx="26"/>
          </p:nvPr>
        </p:nvSpPr>
        <p:spPr>
          <a:xfrm>
            <a:off x="9153844" y="4586990"/>
            <a:ext cx="3038156" cy="2271009"/>
          </a:xfrm>
          <a:prstGeom prst="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773511" y="764906"/>
            <a:ext cx="3172428" cy="1353576"/>
          </a:xfrm>
          <a:prstGeom prst="rect">
            <a:avLst/>
          </a:prstGeom>
          <a:noFill/>
        </p:spPr>
        <p:txBody>
          <a:bodyPr wrap="square"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2374285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21704"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8610600" y="6356350"/>
            <a:ext cx="2743200" cy="365125"/>
          </a:xfrm>
          <a:prstGeom prst="rect">
            <a:avLst/>
          </a:prstGeom>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Oval 29">
            <a:extLst>
              <a:ext uri="{FF2B5EF4-FFF2-40B4-BE49-F238E27FC236}">
                <a16:creationId xmlns:a16="http://schemas.microsoft.com/office/drawing/2014/main" id="{27DDCFD3-9342-A342-8C8F-5579ED502CD6}"/>
              </a:ext>
            </a:extLst>
          </p:cNvPr>
          <p:cNvSpPr/>
          <p:nvPr userDrawn="1"/>
        </p:nvSpPr>
        <p:spPr>
          <a:xfrm>
            <a:off x="773511"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945795" y="26274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521704"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773511"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 Placeholder 2">
            <a:extLst>
              <a:ext uri="{FF2B5EF4-FFF2-40B4-BE49-F238E27FC236}">
                <a16:creationId xmlns:a16="http://schemas.microsoft.com/office/drawing/2014/main" id="{FC7678DF-7D38-F04A-96C7-BA7320D572FE}"/>
              </a:ext>
            </a:extLst>
          </p:cNvPr>
          <p:cNvSpPr>
            <a:spLocks noGrp="1"/>
          </p:cNvSpPr>
          <p:nvPr>
            <p:ph type="body" idx="19" hasCustomPrompt="1"/>
          </p:nvPr>
        </p:nvSpPr>
        <p:spPr>
          <a:xfrm>
            <a:off x="945795" y="3711540"/>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521704"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773511"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 Placeholder 2">
            <a:extLst>
              <a:ext uri="{FF2B5EF4-FFF2-40B4-BE49-F238E27FC236}">
                <a16:creationId xmlns:a16="http://schemas.microsoft.com/office/drawing/2014/main" id="{AFC12439-0E3A-1345-AD4D-0DDD973D9572}"/>
              </a:ext>
            </a:extLst>
          </p:cNvPr>
          <p:cNvSpPr>
            <a:spLocks noGrp="1"/>
          </p:cNvSpPr>
          <p:nvPr>
            <p:ph type="body" idx="21" hasCustomPrompt="1"/>
          </p:nvPr>
        </p:nvSpPr>
        <p:spPr>
          <a:xfrm>
            <a:off x="945795" y="48427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6697020"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5948827"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6121111" y="26274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6697020"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5948827"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 Placeholder 2">
            <a:extLst>
              <a:ext uri="{FF2B5EF4-FFF2-40B4-BE49-F238E27FC236}">
                <a16:creationId xmlns:a16="http://schemas.microsoft.com/office/drawing/2014/main" id="{7485517D-583A-1F4E-9956-691CA0A7F8C7}"/>
              </a:ext>
            </a:extLst>
          </p:cNvPr>
          <p:cNvSpPr>
            <a:spLocks noGrp="1"/>
          </p:cNvSpPr>
          <p:nvPr>
            <p:ph type="body" idx="25" hasCustomPrompt="1"/>
          </p:nvPr>
        </p:nvSpPr>
        <p:spPr>
          <a:xfrm>
            <a:off x="6121111" y="3711540"/>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95" name="Text Placeholder 2">
            <a:extLst>
              <a:ext uri="{FF2B5EF4-FFF2-40B4-BE49-F238E27FC236}">
                <a16:creationId xmlns:a16="http://schemas.microsoft.com/office/drawing/2014/main" id="{C8A38874-6875-814E-A65E-3452799A8422}"/>
              </a:ext>
            </a:extLst>
          </p:cNvPr>
          <p:cNvSpPr>
            <a:spLocks noGrp="1"/>
          </p:cNvSpPr>
          <p:nvPr>
            <p:ph type="body" idx="26" hasCustomPrompt="1"/>
          </p:nvPr>
        </p:nvSpPr>
        <p:spPr>
          <a:xfrm>
            <a:off x="6697020"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6 Here&gt; </a:t>
            </a:r>
          </a:p>
        </p:txBody>
      </p:sp>
      <p:sp>
        <p:nvSpPr>
          <p:cNvPr id="96" name="Oval 95">
            <a:extLst>
              <a:ext uri="{FF2B5EF4-FFF2-40B4-BE49-F238E27FC236}">
                <a16:creationId xmlns:a16="http://schemas.microsoft.com/office/drawing/2014/main" id="{A452A535-F780-D640-87F1-D9AA91982B91}"/>
              </a:ext>
            </a:extLst>
          </p:cNvPr>
          <p:cNvSpPr/>
          <p:nvPr userDrawn="1"/>
        </p:nvSpPr>
        <p:spPr>
          <a:xfrm>
            <a:off x="5948827"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ext Placeholder 2">
            <a:extLst>
              <a:ext uri="{FF2B5EF4-FFF2-40B4-BE49-F238E27FC236}">
                <a16:creationId xmlns:a16="http://schemas.microsoft.com/office/drawing/2014/main" id="{3A7FCE02-F29C-4E4D-87CA-8ACCB7925FF0}"/>
              </a:ext>
            </a:extLst>
          </p:cNvPr>
          <p:cNvSpPr>
            <a:spLocks noGrp="1"/>
          </p:cNvSpPr>
          <p:nvPr>
            <p:ph type="body" idx="27" hasCustomPrompt="1"/>
          </p:nvPr>
        </p:nvSpPr>
        <p:spPr>
          <a:xfrm>
            <a:off x="6121111" y="48427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4038600" y="6356350"/>
            <a:ext cx="4114800" cy="365125"/>
          </a:xfrm>
          <a:prstGeom prst="rect">
            <a:avLst/>
          </a:prstGeom>
        </p:spPr>
        <p:txBody>
          <a:bodyPr/>
          <a:lstStyle/>
          <a:p>
            <a:r>
              <a:rPr lang="en-US" dirty="0"/>
              <a:t>www.nachc.org</a:t>
            </a:r>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773511" y="624979"/>
            <a:ext cx="4423522"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INSERT AGENDA NAME HERE</a:t>
            </a:r>
            <a:endParaRPr lang="ru-RU" dirty="0"/>
          </a:p>
        </p:txBody>
      </p:sp>
    </p:spTree>
    <p:extLst>
      <p:ext uri="{BB962C8B-B14F-4D97-AF65-F5344CB8AC3E}">
        <p14:creationId xmlns:p14="http://schemas.microsoft.com/office/powerpoint/2010/main" val="3536108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643322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6433220"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SECTION</a:t>
            </a:r>
            <a:br>
              <a:rPr lang="en-US" dirty="0"/>
            </a:br>
            <a:r>
              <a:rPr lang="en-US" dirty="0"/>
              <a:t>NAME</a:t>
            </a:r>
            <a:endParaRPr lang="ru-RU" dirty="0"/>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6433220" y="2539926"/>
            <a:ext cx="4667171" cy="2946474"/>
          </a:xfrm>
          <a:prstGeom prst="rect">
            <a:avLst/>
          </a:prstGeom>
        </p:spPr>
        <p:txBody>
          <a:bodyPr>
            <a:normAutofit/>
          </a:bodyPr>
          <a:lstStyle>
            <a:lvl1pPr>
              <a:lnSpc>
                <a:spcPct val="100000"/>
              </a:lnSpc>
              <a:defRPr lang="en-US" sz="2000" b="0" i="0" baseline="0" dirty="0">
                <a:solidFill>
                  <a:schemeClr val="tx2"/>
                </a:solidFill>
                <a:latin typeface="+mn-lt"/>
                <a:ea typeface="Tahoma" charset="0"/>
                <a:cs typeface="Tahoma" charset="0"/>
              </a:defRPr>
            </a:lvl1pPr>
          </a:lstStyle>
          <a:p>
            <a:pPr marL="228600" lvl="0" indent="-228600">
              <a:lnSpc>
                <a:spcPct val="150000"/>
              </a:lnSpc>
            </a:pPr>
            <a:r>
              <a:rPr lang="en-US" dirty="0"/>
              <a:t>Body text should be 20 pt. Calibri font, 20 point font. </a:t>
            </a:r>
          </a:p>
          <a:p>
            <a:pPr marL="228600" lvl="0" indent="-228600">
              <a:lnSpc>
                <a:spcPct val="150000"/>
              </a:lnSpc>
            </a:pPr>
            <a:r>
              <a:rPr lang="en-US" dirty="0"/>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1" y="0"/>
            <a:ext cx="50929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5092995" y="0"/>
            <a:ext cx="3615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6433220" y="6088780"/>
            <a:ext cx="3157347" cy="769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6527005" y="6223407"/>
            <a:ext cx="2872176" cy="414897"/>
          </a:xfrm>
          <a:prstGeom prst="rect">
            <a:avLst/>
          </a:prstGeom>
        </p:spPr>
        <p:txBody>
          <a:bodyPr anchor="ctr">
            <a:noAutofit/>
          </a:bodyPr>
          <a:lstStyle>
            <a:lvl1pPr>
              <a:defRPr lang="en-US" sz="1600" b="1" i="0" baseline="0" dirty="0">
                <a:solidFill>
                  <a:schemeClr val="bg1"/>
                </a:solidFill>
                <a:latin typeface="+mj-lt"/>
                <a:ea typeface="Tahoma" charset="0"/>
                <a:cs typeface="Tahoma" charset="0"/>
              </a:defRPr>
            </a:lvl1pPr>
          </a:lstStyle>
          <a:p>
            <a:pPr marL="0" lvl="0" indent="0">
              <a:lnSpc>
                <a:spcPct val="150000"/>
              </a:lnSpc>
              <a:buNone/>
            </a:pPr>
            <a:r>
              <a:rPr lang="en-US" dirty="0"/>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10569284" y="6356350"/>
            <a:ext cx="7845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163751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ONE COLUMN </a:t>
            </a:r>
            <a:br>
              <a:rPr lang="en-US" dirty="0"/>
            </a:br>
            <a:r>
              <a:rPr lang="en-US" dirty="0"/>
              <a:t>LAYOUT</a:t>
            </a:r>
            <a:endParaRPr lang="ru-RU" dirty="0"/>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273893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TWO COLUMN </a:t>
            </a:r>
            <a:br>
              <a:rPr lang="en-US" dirty="0"/>
            </a:br>
            <a:r>
              <a:rPr lang="en-US" dirty="0"/>
              <a:t>LAYOUT</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0881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PRESENTER</a:t>
            </a:r>
            <a:br>
              <a:rPr lang="en-US" dirty="0"/>
            </a:br>
            <a:r>
              <a:rPr lang="en-US" dirty="0"/>
              <a:t>SLIDE</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6096000" y="19084"/>
            <a:ext cx="6044723" cy="683891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Tree>
    <p:extLst>
      <p:ext uri="{BB962C8B-B14F-4D97-AF65-F5344CB8AC3E}">
        <p14:creationId xmlns:p14="http://schemas.microsoft.com/office/powerpoint/2010/main" val="2377126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dirty="0"/>
              <a:t>www.nachc.org</a:t>
            </a:r>
          </a:p>
        </p:txBody>
      </p:sp>
      <p:sp>
        <p:nvSpPr>
          <p:cNvPr id="5" name="Прямоугольник 11">
            <a:extLst>
              <a:ext uri="{FF2B5EF4-FFF2-40B4-BE49-F238E27FC236}">
                <a16:creationId xmlns:a16="http://schemas.microsoft.com/office/drawing/2014/main" id="{72DED438-09BB-ED44-85FB-737E8207DD2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TABLE </a:t>
            </a:r>
            <a:br>
              <a:rPr lang="en-US" dirty="0"/>
            </a:br>
            <a:r>
              <a:rPr lang="en-US" dirty="0"/>
              <a:t>SLIDE</a:t>
            </a:r>
            <a:endParaRPr lang="ru-RU" dirty="0"/>
          </a:p>
        </p:txBody>
      </p:sp>
    </p:spTree>
    <p:extLst>
      <p:ext uri="{BB962C8B-B14F-4D97-AF65-F5344CB8AC3E}">
        <p14:creationId xmlns:p14="http://schemas.microsoft.com/office/powerpoint/2010/main" val="220302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grpSp>
        <p:nvGrpSpPr>
          <p:cNvPr id="17" name="Группа 9">
            <a:extLst>
              <a:ext uri="{FF2B5EF4-FFF2-40B4-BE49-F238E27FC236}">
                <a16:creationId xmlns:a16="http://schemas.microsoft.com/office/drawing/2014/main" id="{E6C05026-895D-8B4C-80B9-FEF037B85683}"/>
              </a:ext>
            </a:extLst>
          </p:cNvPr>
          <p:cNvGrpSpPr/>
          <p:nvPr userDrawn="1"/>
        </p:nvGrpSpPr>
        <p:grpSpPr>
          <a:xfrm rot="10800000">
            <a:off x="4358080" y="-5996"/>
            <a:ext cx="3401854" cy="6858794"/>
            <a:chOff x="8704213" y="1"/>
            <a:chExt cx="6873750" cy="13717588"/>
          </a:xfrm>
        </p:grpSpPr>
        <p:sp>
          <p:nvSpPr>
            <p:cNvPr id="18" name="Прямоугольник 15">
              <a:extLst>
                <a:ext uri="{FF2B5EF4-FFF2-40B4-BE49-F238E27FC236}">
                  <a16:creationId xmlns:a16="http://schemas.microsoft.com/office/drawing/2014/main" id="{74A81914-97BD-DE48-84AD-3536981601AD}"/>
                </a:ext>
              </a:extLst>
            </p:cNvPr>
            <p:cNvSpPr/>
            <p:nvPr/>
          </p:nvSpPr>
          <p:spPr>
            <a:xfrm flipH="1">
              <a:off x="8714458" y="1"/>
              <a:ext cx="6863505" cy="6870789"/>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Прямоугольник 16">
              <a:extLst>
                <a:ext uri="{FF2B5EF4-FFF2-40B4-BE49-F238E27FC236}">
                  <a16:creationId xmlns:a16="http://schemas.microsoft.com/office/drawing/2014/main" id="{57851DB7-D658-CE4F-A218-3B57688B1005}"/>
                </a:ext>
              </a:extLst>
            </p:cNvPr>
            <p:cNvSpPr/>
            <p:nvPr/>
          </p:nvSpPr>
          <p:spPr>
            <a:xfrm flipH="1">
              <a:off x="8704213" y="6870790"/>
              <a:ext cx="6863505" cy="6846799"/>
            </a:xfrm>
            <a:prstGeom prst="rect">
              <a:avLst/>
            </a:prstGeom>
            <a:solidFill>
              <a:srgbClr val="DDD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sp>
        <p:nvSpPr>
          <p:cNvPr id="20" name="Прямоугольник 21">
            <a:extLst>
              <a:ext uri="{FF2B5EF4-FFF2-40B4-BE49-F238E27FC236}">
                <a16:creationId xmlns:a16="http://schemas.microsoft.com/office/drawing/2014/main" id="{F23DE972-A014-E346-9D13-3C8953764BBF}"/>
              </a:ext>
            </a:extLst>
          </p:cNvPr>
          <p:cNvSpPr/>
          <p:nvPr userDrawn="1"/>
        </p:nvSpPr>
        <p:spPr>
          <a:xfrm flipH="1">
            <a:off x="-1" y="0"/>
            <a:ext cx="4347936" cy="3429000"/>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3429001"/>
            <a:ext cx="4353008" cy="342900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826158"/>
            <a:ext cx="164552" cy="5205684"/>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7754863" y="0"/>
            <a:ext cx="4414791" cy="3429672"/>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7754861" y="3423401"/>
            <a:ext cx="4437137" cy="3434599"/>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6" name="Текст 3">
            <a:extLst>
              <a:ext uri="{FF2B5EF4-FFF2-40B4-BE49-F238E27FC236}">
                <a16:creationId xmlns:a16="http://schemas.microsoft.com/office/drawing/2014/main" id="{F08DBDA6-04E8-784F-A219-EE4617E8A290}"/>
              </a:ext>
            </a:extLst>
          </p:cNvPr>
          <p:cNvSpPr>
            <a:spLocks noGrp="1"/>
          </p:cNvSpPr>
          <p:nvPr>
            <p:ph type="body" sz="quarter" idx="21" hasCustomPrompt="1"/>
          </p:nvPr>
        </p:nvSpPr>
        <p:spPr>
          <a:xfrm>
            <a:off x="603390"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8216301" y="4079721"/>
            <a:ext cx="3224331" cy="1831982"/>
          </a:xfrm>
          <a:prstGeom prst="rect">
            <a:avLst/>
          </a:prstGeom>
        </p:spPr>
        <p:txBody>
          <a:bodyPr>
            <a:normAutofit/>
          </a:bodyPr>
          <a:lstStyle>
            <a:lvl1pPr>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6" name="Текст 3">
            <a:extLst>
              <a:ext uri="{FF2B5EF4-FFF2-40B4-BE49-F238E27FC236}">
                <a16:creationId xmlns:a16="http://schemas.microsoft.com/office/drawing/2014/main" id="{CAA10D4B-CF70-3949-A8EE-FF084D4BE073}"/>
              </a:ext>
            </a:extLst>
          </p:cNvPr>
          <p:cNvSpPr>
            <a:spLocks noGrp="1"/>
          </p:cNvSpPr>
          <p:nvPr>
            <p:ph type="body" sz="quarter" idx="23" hasCustomPrompt="1"/>
          </p:nvPr>
        </p:nvSpPr>
        <p:spPr>
          <a:xfrm>
            <a:off x="4622498"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8230916"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4590599" y="772995"/>
            <a:ext cx="301168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9" name="Текст 3">
            <a:extLst>
              <a:ext uri="{FF2B5EF4-FFF2-40B4-BE49-F238E27FC236}">
                <a16:creationId xmlns:a16="http://schemas.microsoft.com/office/drawing/2014/main" id="{9902FD71-B81F-B64F-9889-B8339E2DD79B}"/>
              </a:ext>
            </a:extLst>
          </p:cNvPr>
          <p:cNvSpPr>
            <a:spLocks noGrp="1"/>
          </p:cNvSpPr>
          <p:nvPr>
            <p:ph type="body" sz="quarter" idx="26" hasCustomPrompt="1"/>
          </p:nvPr>
        </p:nvSpPr>
        <p:spPr>
          <a:xfrm>
            <a:off x="603390"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Tree>
    <p:extLst>
      <p:ext uri="{BB962C8B-B14F-4D97-AF65-F5344CB8AC3E}">
        <p14:creationId xmlns:p14="http://schemas.microsoft.com/office/powerpoint/2010/main" val="2707574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MEET THE TEAM</a:t>
            </a:r>
            <a:br>
              <a:rPr lang="en-US" dirty="0"/>
            </a:br>
            <a:r>
              <a:rPr lang="en-US" dirty="0"/>
              <a:t>SLIDE</a:t>
            </a:r>
            <a:endParaRPr lang="ru-RU" dirty="0"/>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306401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6102170"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2" name="Picture Placeholder 2">
            <a:extLst>
              <a:ext uri="{FF2B5EF4-FFF2-40B4-BE49-F238E27FC236}">
                <a16:creationId xmlns:a16="http://schemas.microsoft.com/office/drawing/2014/main" id="{763931B8-12D9-CA4D-9AAC-FE25E377D084}"/>
              </a:ext>
            </a:extLst>
          </p:cNvPr>
          <p:cNvSpPr>
            <a:spLocks noGrp="1"/>
          </p:cNvSpPr>
          <p:nvPr>
            <p:ph type="pic" sz="quarter" idx="26"/>
          </p:nvPr>
        </p:nvSpPr>
        <p:spPr>
          <a:xfrm>
            <a:off x="915384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1838"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273781"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5" name="Текст 3">
            <a:extLst>
              <a:ext uri="{FF2B5EF4-FFF2-40B4-BE49-F238E27FC236}">
                <a16:creationId xmlns:a16="http://schemas.microsoft.com/office/drawing/2014/main" id="{6625AB02-8FFA-A54B-9225-5DDA333EBE23}"/>
              </a:ext>
            </a:extLst>
          </p:cNvPr>
          <p:cNvSpPr>
            <a:spLocks noGrp="1"/>
          </p:cNvSpPr>
          <p:nvPr>
            <p:ph type="body" sz="quarter" idx="28" hasCustomPrompt="1"/>
          </p:nvPr>
        </p:nvSpPr>
        <p:spPr>
          <a:xfrm>
            <a:off x="3399753"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6" name="Текст 3">
            <a:extLst>
              <a:ext uri="{FF2B5EF4-FFF2-40B4-BE49-F238E27FC236}">
                <a16:creationId xmlns:a16="http://schemas.microsoft.com/office/drawing/2014/main" id="{5107C167-457F-CA4E-B5CB-958E00B3439B}"/>
              </a:ext>
            </a:extLst>
          </p:cNvPr>
          <p:cNvSpPr>
            <a:spLocks noGrp="1"/>
          </p:cNvSpPr>
          <p:nvPr>
            <p:ph type="body" sz="quarter" idx="29" hasCustomPrompt="1"/>
          </p:nvPr>
        </p:nvSpPr>
        <p:spPr>
          <a:xfrm>
            <a:off x="63343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7" name="Текст 3">
            <a:extLst>
              <a:ext uri="{FF2B5EF4-FFF2-40B4-BE49-F238E27FC236}">
                <a16:creationId xmlns:a16="http://schemas.microsoft.com/office/drawing/2014/main" id="{170F710B-2FE1-7948-B7DA-AC8C57BAE2D5}"/>
              </a:ext>
            </a:extLst>
          </p:cNvPr>
          <p:cNvSpPr>
            <a:spLocks noGrp="1"/>
          </p:cNvSpPr>
          <p:nvPr>
            <p:ph type="body" sz="quarter" idx="30" hasCustomPrompt="1"/>
          </p:nvPr>
        </p:nvSpPr>
        <p:spPr>
          <a:xfrm>
            <a:off x="95347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Tree>
    <p:extLst>
      <p:ext uri="{BB962C8B-B14F-4D97-AF65-F5344CB8AC3E}">
        <p14:creationId xmlns:p14="http://schemas.microsoft.com/office/powerpoint/2010/main" val="3688870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092048" y="4580731"/>
            <a:ext cx="6099952" cy="2277269"/>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p:txBody>
          <a:bodyPr/>
          <a:lstStyle/>
          <a:p>
            <a:r>
              <a:rPr lang="en-US" dirty="0"/>
              <a:t>www.nachc.org</a:t>
            </a:r>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1"/>
            <a:ext cx="12192000" cy="4580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6" name="Прямоугольник 11">
            <a:extLst>
              <a:ext uri="{FF2B5EF4-FFF2-40B4-BE49-F238E27FC236}">
                <a16:creationId xmlns:a16="http://schemas.microsoft.com/office/drawing/2014/main" id="{09E517DC-705D-E742-8808-B85D4886C4DF}"/>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FULL COLOR </a:t>
            </a:r>
            <a:br>
              <a:rPr lang="en-US" dirty="0"/>
            </a:br>
            <a:r>
              <a:rPr lang="en-US" dirty="0"/>
              <a:t>LAYOUT</a:t>
            </a:r>
            <a:endParaRPr lang="ru-RU" dirty="0"/>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773511" y="2539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773511" y="4825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2998787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p:txBody>
          <a:bodyPr/>
          <a:lstStyle/>
          <a:p>
            <a:r>
              <a:rPr lang="en-US" dirty="0"/>
              <a:t>www.nachc.org</a:t>
            </a:r>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1">
            <a:extLst>
              <a:ext uri="{FF2B5EF4-FFF2-40B4-BE49-F238E27FC236}">
                <a16:creationId xmlns:a16="http://schemas.microsoft.com/office/drawing/2014/main" id="{B2B9FA5E-2408-A64F-9DAF-0FFBBB010DC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HEALTH CENTER RESOURCES SLIDE</a:t>
            </a:r>
            <a:endParaRPr lang="ru-RU" dirty="0"/>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4038600" y="2538008"/>
            <a:ext cx="7660008" cy="784830"/>
          </a:xfrm>
          <a:prstGeom prst="rect">
            <a:avLst/>
          </a:prstGeom>
          <a:noFill/>
        </p:spPr>
        <p:txBody>
          <a:bodyPr wrap="square" rtlCol="0">
            <a:spAutoFit/>
          </a:bodyPr>
          <a:lstStyle/>
          <a:p>
            <a:r>
              <a:rPr lang="en-US" sz="2000" b="1" dirty="0">
                <a:solidFill>
                  <a:schemeClr val="accent1"/>
                </a:solidFill>
              </a:rPr>
              <a:t>ARE YOU LOOKING FOR RESOURCES?</a:t>
            </a:r>
            <a:br>
              <a:rPr lang="en-US" sz="2000" b="1" dirty="0">
                <a:solidFill>
                  <a:schemeClr val="tx2"/>
                </a:solidFill>
              </a:rPr>
            </a:br>
            <a:endParaRPr lang="en-US" sz="500" b="1" dirty="0">
              <a:solidFill>
                <a:schemeClr val="tx2"/>
              </a:solidFill>
            </a:endParaRPr>
          </a:p>
          <a:p>
            <a:r>
              <a:rPr lang="en-US" sz="2000" dirty="0">
                <a:solidFill>
                  <a:schemeClr val="tx2"/>
                </a:solidFill>
              </a:rPr>
              <a:t>Please visit our website </a:t>
            </a:r>
            <a:r>
              <a:rPr lang="en-US" sz="2000" b="1" i="0" dirty="0">
                <a:solidFill>
                  <a:schemeClr val="tx2"/>
                </a:solidFill>
              </a:rPr>
              <a:t>www.healthcenterinfo.org</a:t>
            </a: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a:stretch>
            <a:fillRect/>
          </a:stretch>
        </p:blipFill>
        <p:spPr>
          <a:xfrm>
            <a:off x="4075175" y="3657600"/>
            <a:ext cx="5401729" cy="1295400"/>
          </a:xfrm>
          <a:prstGeom prst="rect">
            <a:avLst/>
          </a:prstGeom>
        </p:spPr>
      </p:pic>
    </p:spTree>
    <p:extLst>
      <p:ext uri="{BB962C8B-B14F-4D97-AF65-F5344CB8AC3E}">
        <p14:creationId xmlns:p14="http://schemas.microsoft.com/office/powerpoint/2010/main" val="4227189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98269" y="516835"/>
            <a:ext cx="2708367" cy="5824330"/>
          </a:xfrm>
          <a:prstGeom prst="rect">
            <a:avLst/>
          </a:prstGeom>
        </p:spPr>
      </p:pic>
      <p:sp>
        <p:nvSpPr>
          <p:cNvPr id="11" name="Рисунок 13">
            <a:extLst>
              <a:ext uri="{FF2B5EF4-FFF2-40B4-BE49-F238E27FC236}">
                <a16:creationId xmlns:a16="http://schemas.microsoft.com/office/drawing/2014/main" id="{5E095459-FE68-644C-BA08-50B964ABD037}"/>
              </a:ext>
            </a:extLst>
          </p:cNvPr>
          <p:cNvSpPr>
            <a:spLocks noGrp="1"/>
          </p:cNvSpPr>
          <p:nvPr>
            <p:ph type="pic" sz="quarter" idx="25" hasCustomPrompt="1"/>
          </p:nvPr>
        </p:nvSpPr>
        <p:spPr>
          <a:xfrm>
            <a:off x="8298269" y="723222"/>
            <a:ext cx="2413209" cy="5411556"/>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bg1"/>
            </a:fgClr>
            <a:bgClr>
              <a:schemeClr val="bg1">
                <a:lumMod val="75000"/>
              </a:schemeClr>
            </a:bgClr>
          </a:pattFill>
          <a:ln>
            <a:noFill/>
          </a:ln>
          <a:effectLst/>
          <a:scene3d>
            <a:camera prst="perspectiveFront">
              <a:rot lat="0" lon="899971"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dirty="0"/>
              <a:t>Click icon to add picture\</a:t>
            </a:r>
          </a:p>
        </p:txBody>
      </p:sp>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FOLLOW </a:t>
            </a:r>
            <a:br>
              <a:rPr lang="en-US" dirty="0"/>
            </a:br>
            <a:r>
              <a:rPr lang="en-US" dirty="0"/>
              <a:t>@NACHC</a:t>
            </a:r>
            <a:endParaRPr lang="ru-RU" dirty="0"/>
          </a:p>
        </p:txBody>
      </p:sp>
      <p:sp>
        <p:nvSpPr>
          <p:cNvPr id="6" name="Текст 3">
            <a:extLst>
              <a:ext uri="{FF2B5EF4-FFF2-40B4-BE49-F238E27FC236}">
                <a16:creationId xmlns:a16="http://schemas.microsoft.com/office/drawing/2014/main" id="{BE52EC39-9C26-0A4E-B26F-FB5B27D5CA3F}"/>
              </a:ext>
            </a:extLst>
          </p:cNvPr>
          <p:cNvSpPr>
            <a:spLocks noGrp="1"/>
          </p:cNvSpPr>
          <p:nvPr>
            <p:ph type="body" sz="quarter" idx="21" hasCustomPrompt="1"/>
          </p:nvPr>
        </p:nvSpPr>
        <p:spPr>
          <a:xfrm>
            <a:off x="1676400" y="2438400"/>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Twitter</a:t>
            </a:r>
            <a:br>
              <a:rPr lang="en-US" dirty="0"/>
            </a:br>
            <a:endParaRPr lang="en-US" dirty="0"/>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816936" y="2539926"/>
            <a:ext cx="635000" cy="63500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826576" y="3338099"/>
            <a:ext cx="635000" cy="63500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826576" y="4136272"/>
            <a:ext cx="635000" cy="63500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838200" y="4934445"/>
            <a:ext cx="635000" cy="635000"/>
          </a:xfrm>
          <a:prstGeom prst="rect">
            <a:avLst/>
          </a:prstGeom>
        </p:spPr>
      </p:pic>
      <p:sp>
        <p:nvSpPr>
          <p:cNvPr id="15" name="Текст 3">
            <a:extLst>
              <a:ext uri="{FF2B5EF4-FFF2-40B4-BE49-F238E27FC236}">
                <a16:creationId xmlns:a16="http://schemas.microsoft.com/office/drawing/2014/main" id="{C4B476B3-A449-2744-8686-DE95C2C165FF}"/>
              </a:ext>
            </a:extLst>
          </p:cNvPr>
          <p:cNvSpPr>
            <a:spLocks noGrp="1"/>
          </p:cNvSpPr>
          <p:nvPr>
            <p:ph type="body" sz="quarter" idx="26" hasCustomPrompt="1"/>
          </p:nvPr>
        </p:nvSpPr>
        <p:spPr>
          <a:xfrm>
            <a:off x="1676400" y="3290807"/>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Facebook</a:t>
            </a:r>
            <a:br>
              <a:rPr lang="en-US" dirty="0"/>
            </a:br>
            <a:endParaRPr lang="en-US" dirty="0"/>
          </a:p>
        </p:txBody>
      </p:sp>
      <p:sp>
        <p:nvSpPr>
          <p:cNvPr id="16" name="Текст 3">
            <a:extLst>
              <a:ext uri="{FF2B5EF4-FFF2-40B4-BE49-F238E27FC236}">
                <a16:creationId xmlns:a16="http://schemas.microsoft.com/office/drawing/2014/main" id="{6CC63756-0F66-4342-A860-C84D66E8EFE1}"/>
              </a:ext>
            </a:extLst>
          </p:cNvPr>
          <p:cNvSpPr>
            <a:spLocks noGrp="1"/>
          </p:cNvSpPr>
          <p:nvPr>
            <p:ph type="body" sz="quarter" idx="27" hasCustomPrompt="1"/>
          </p:nvPr>
        </p:nvSpPr>
        <p:spPr>
          <a:xfrm>
            <a:off x="1676400" y="406572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Instagram</a:t>
            </a:r>
            <a:br>
              <a:rPr lang="en-US" dirty="0"/>
            </a:br>
            <a:endParaRPr lang="en-US" dirty="0"/>
          </a:p>
        </p:txBody>
      </p:sp>
      <p:sp>
        <p:nvSpPr>
          <p:cNvPr id="17" name="Текст 3">
            <a:extLst>
              <a:ext uri="{FF2B5EF4-FFF2-40B4-BE49-F238E27FC236}">
                <a16:creationId xmlns:a16="http://schemas.microsoft.com/office/drawing/2014/main" id="{28E0B257-B2A2-3347-88F2-A71C0FF0966A}"/>
              </a:ext>
            </a:extLst>
          </p:cNvPr>
          <p:cNvSpPr>
            <a:spLocks noGrp="1"/>
          </p:cNvSpPr>
          <p:nvPr>
            <p:ph type="body" sz="quarter" idx="28" hasCustomPrompt="1"/>
          </p:nvPr>
        </p:nvSpPr>
        <p:spPr>
          <a:xfrm>
            <a:off x="1676400" y="488713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err="1"/>
              <a:t>Linkedin</a:t>
            </a:r>
            <a:br>
              <a:rPr lang="en-US" dirty="0"/>
            </a:br>
            <a:endParaRPr lang="en-US" dirty="0"/>
          </a:p>
        </p:txBody>
      </p:sp>
    </p:spTree>
    <p:extLst>
      <p:ext uri="{BB962C8B-B14F-4D97-AF65-F5344CB8AC3E}">
        <p14:creationId xmlns:p14="http://schemas.microsoft.com/office/powerpoint/2010/main" val="1224303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356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21704" y="2514637"/>
            <a:ext cx="3355096" cy="503398"/>
          </a:xfrm>
          <a:prstGeom prst="rect">
            <a:avLst/>
          </a:prstGeom>
        </p:spPr>
        <p:txBody>
          <a:bodyPr anchor="b">
            <a:normAutofit/>
          </a:bodyPr>
          <a:lstStyle>
            <a:lvl1pPr marL="0" indent="0">
              <a:buNone/>
              <a:defRPr sz="2201">
                <a:solidFill>
                  <a:schemeClr val="tx1">
                    <a:tint val="75000"/>
                  </a:schemeClr>
                </a:solidFill>
              </a:defRPr>
            </a:lvl1pPr>
            <a:lvl2pPr marL="457154" indent="0">
              <a:buNone/>
              <a:defRPr sz="2000">
                <a:solidFill>
                  <a:schemeClr val="tx1">
                    <a:tint val="75000"/>
                  </a:schemeClr>
                </a:solidFill>
              </a:defRPr>
            </a:lvl2pPr>
            <a:lvl3pPr marL="914310" indent="0">
              <a:buNone/>
              <a:defRPr sz="1801">
                <a:solidFill>
                  <a:schemeClr val="tx1">
                    <a:tint val="75000"/>
                  </a:schemeClr>
                </a:solidFill>
              </a:defRPr>
            </a:lvl3pPr>
            <a:lvl4pPr marL="1371462" indent="0">
              <a:buNone/>
              <a:defRPr sz="1600">
                <a:solidFill>
                  <a:schemeClr val="tx1">
                    <a:tint val="75000"/>
                  </a:schemeClr>
                </a:solidFill>
              </a:defRPr>
            </a:lvl4pPr>
            <a:lvl5pPr marL="1828618" indent="0">
              <a:buNone/>
              <a:defRPr sz="1600">
                <a:solidFill>
                  <a:schemeClr val="tx1">
                    <a:tint val="75000"/>
                  </a:schemeClr>
                </a:solidFill>
              </a:defRPr>
            </a:lvl5pPr>
            <a:lvl6pPr marL="2285772"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dirty="0"/>
              <a:t>Welcome and Introductions</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8610600" y="6356362"/>
            <a:ext cx="2743200" cy="365125"/>
          </a:xfrm>
          <a:prstGeom prst="rect">
            <a:avLst/>
          </a:prstGeom>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532153"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1"/>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521704" y="3606922"/>
            <a:ext cx="3355096" cy="495196"/>
          </a:xfrm>
          <a:prstGeom prst="rect">
            <a:avLst/>
          </a:prstGeom>
        </p:spPr>
        <p:txBody>
          <a:bodyPr anchor="b">
            <a:normAutofit/>
          </a:bodyPr>
          <a:lstStyle>
            <a:lvl1pPr marL="0" indent="0">
              <a:buNone/>
              <a:defRPr sz="2201">
                <a:solidFill>
                  <a:schemeClr val="tx1">
                    <a:tint val="75000"/>
                  </a:schemeClr>
                </a:solidFill>
              </a:defRPr>
            </a:lvl1pPr>
            <a:lvl2pPr marL="457154" indent="0">
              <a:buNone/>
              <a:defRPr sz="2000">
                <a:solidFill>
                  <a:schemeClr val="tx1">
                    <a:tint val="75000"/>
                  </a:schemeClr>
                </a:solidFill>
              </a:defRPr>
            </a:lvl2pPr>
            <a:lvl3pPr marL="914310" indent="0">
              <a:buNone/>
              <a:defRPr sz="1801">
                <a:solidFill>
                  <a:schemeClr val="tx1">
                    <a:tint val="75000"/>
                  </a:schemeClr>
                </a:solidFill>
              </a:defRPr>
            </a:lvl3pPr>
            <a:lvl4pPr marL="1371462" indent="0">
              <a:buNone/>
              <a:defRPr sz="1600">
                <a:solidFill>
                  <a:schemeClr val="tx1">
                    <a:tint val="75000"/>
                  </a:schemeClr>
                </a:solidFill>
              </a:defRPr>
            </a:lvl4pPr>
            <a:lvl5pPr marL="1828618" indent="0">
              <a:buNone/>
              <a:defRPr sz="1600">
                <a:solidFill>
                  <a:schemeClr val="tx1">
                    <a:tint val="75000"/>
                  </a:schemeClr>
                </a:solidFill>
              </a:defRPr>
            </a:lvl5pPr>
            <a:lvl6pPr marL="2285772"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dirty="0"/>
              <a:t>About the Opioid Response Network</a:t>
            </a:r>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521705" y="4729937"/>
            <a:ext cx="3088451" cy="503398"/>
          </a:xfrm>
          <a:prstGeom prst="rect">
            <a:avLst/>
          </a:prstGeom>
        </p:spPr>
        <p:txBody>
          <a:bodyPr anchor="b">
            <a:normAutofit/>
          </a:bodyPr>
          <a:lstStyle>
            <a:lvl1pPr marL="0" indent="0">
              <a:buNone/>
              <a:defRPr sz="2201">
                <a:solidFill>
                  <a:schemeClr val="tx1">
                    <a:tint val="75000"/>
                  </a:schemeClr>
                </a:solidFill>
              </a:defRPr>
            </a:lvl1pPr>
            <a:lvl2pPr marL="457154" indent="0">
              <a:buNone/>
              <a:defRPr sz="2000">
                <a:solidFill>
                  <a:schemeClr val="tx1">
                    <a:tint val="75000"/>
                  </a:schemeClr>
                </a:solidFill>
              </a:defRPr>
            </a:lvl2pPr>
            <a:lvl3pPr marL="914310" indent="0">
              <a:buNone/>
              <a:defRPr sz="1801">
                <a:solidFill>
                  <a:schemeClr val="tx1">
                    <a:tint val="75000"/>
                  </a:schemeClr>
                </a:solidFill>
              </a:defRPr>
            </a:lvl3pPr>
            <a:lvl4pPr marL="1371462" indent="0">
              <a:buNone/>
              <a:defRPr sz="1600">
                <a:solidFill>
                  <a:schemeClr val="tx1">
                    <a:tint val="75000"/>
                  </a:schemeClr>
                </a:solidFill>
              </a:defRPr>
            </a:lvl4pPr>
            <a:lvl5pPr marL="1828618" indent="0">
              <a:buNone/>
              <a:defRPr sz="1600">
                <a:solidFill>
                  <a:schemeClr val="tx1">
                    <a:tint val="75000"/>
                  </a:schemeClr>
                </a:solidFill>
              </a:defRPr>
            </a:lvl5pPr>
            <a:lvl6pPr marL="2285772"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dirty="0"/>
              <a:t>About Health Centers</a:t>
            </a:r>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4038600" y="6356362"/>
            <a:ext cx="4114800" cy="365125"/>
          </a:xfrm>
          <a:prstGeom prst="rect">
            <a:avLst/>
          </a:prstGeom>
        </p:spPr>
        <p:txBody>
          <a:bodyPr/>
          <a:lstStyle/>
          <a:p>
            <a:r>
              <a:rPr lang="en-US" dirty="0" err="1"/>
              <a:t>www.nachc.org</a:t>
            </a:r>
            <a:endParaRPr lang="en-US" dirty="0"/>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773518" y="624979"/>
            <a:ext cx="4941489" cy="1475672"/>
          </a:xfrm>
          <a:prstGeom prst="rect">
            <a:avLst/>
          </a:prstGeom>
        </p:spPr>
        <p:txBody>
          <a:bodyPr anchor="t">
            <a:noAutofit/>
          </a:bodyPr>
          <a:lstStyle>
            <a:lvl1pPr marL="0" marR="0" indent="0" algn="l" defTabSz="2438400" rtl="0" eaLnBrk="1" fontAlgn="auto" latinLnBrk="0" hangingPunct="1">
              <a:lnSpc>
                <a:spcPct val="85000"/>
              </a:lnSpc>
              <a:spcBef>
                <a:spcPct val="0"/>
              </a:spcBef>
              <a:spcAft>
                <a:spcPts val="0"/>
              </a:spcAft>
              <a:buClrTx/>
              <a:buSzTx/>
              <a:buFontTx/>
              <a:buNone/>
              <a:tabLst>
                <a:tab pos="3641544" algn="l"/>
              </a:tabLst>
              <a:defRPr lang="ru-RU" sz="4800" b="1" i="0" kern="1200" spc="0" baseline="0" dirty="0">
                <a:solidFill>
                  <a:schemeClr val="tx2"/>
                </a:solidFill>
                <a:latin typeface="+mj-lt"/>
                <a:ea typeface="Tahoma" charset="0"/>
                <a:cs typeface="Tahoma" charset="0"/>
              </a:defRPr>
            </a:lvl1pPr>
          </a:lstStyle>
          <a:p>
            <a:r>
              <a:rPr lang="en-US" dirty="0"/>
              <a:t>PARTNER LAUNCH</a:t>
            </a:r>
            <a:endParaRPr lang="ru-RU" dirty="0"/>
          </a:p>
        </p:txBody>
      </p:sp>
    </p:spTree>
    <p:extLst>
      <p:ext uri="{BB962C8B-B14F-4D97-AF65-F5344CB8AC3E}">
        <p14:creationId xmlns:p14="http://schemas.microsoft.com/office/powerpoint/2010/main" val="2689813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21704" y="2514637"/>
            <a:ext cx="3355096" cy="503398"/>
          </a:xfrm>
          <a:prstGeom prst="rect">
            <a:avLst/>
          </a:prstGeom>
        </p:spPr>
        <p:txBody>
          <a:bodyPr anchor="b">
            <a:normAutofit/>
          </a:bodyPr>
          <a:lstStyle>
            <a:lvl1pPr marL="0" indent="0">
              <a:buNone/>
              <a:defRPr sz="2201">
                <a:solidFill>
                  <a:schemeClr val="tx1">
                    <a:tint val="75000"/>
                  </a:schemeClr>
                </a:solidFill>
              </a:defRPr>
            </a:lvl1pPr>
            <a:lvl2pPr marL="457154" indent="0">
              <a:buNone/>
              <a:defRPr sz="2000">
                <a:solidFill>
                  <a:schemeClr val="tx1">
                    <a:tint val="75000"/>
                  </a:schemeClr>
                </a:solidFill>
              </a:defRPr>
            </a:lvl2pPr>
            <a:lvl3pPr marL="914310" indent="0">
              <a:buNone/>
              <a:defRPr sz="1801">
                <a:solidFill>
                  <a:schemeClr val="tx1">
                    <a:tint val="75000"/>
                  </a:schemeClr>
                </a:solidFill>
              </a:defRPr>
            </a:lvl3pPr>
            <a:lvl4pPr marL="1371462" indent="0">
              <a:buNone/>
              <a:defRPr sz="1600">
                <a:solidFill>
                  <a:schemeClr val="tx1">
                    <a:tint val="75000"/>
                  </a:schemeClr>
                </a:solidFill>
              </a:defRPr>
            </a:lvl4pPr>
            <a:lvl5pPr marL="1828618" indent="0">
              <a:buNone/>
              <a:defRPr sz="1600">
                <a:solidFill>
                  <a:schemeClr val="tx1">
                    <a:tint val="75000"/>
                  </a:schemeClr>
                </a:solidFill>
              </a:defRPr>
            </a:lvl5pPr>
            <a:lvl6pPr marL="2285772"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dirty="0"/>
              <a:t>Welcome and Introductions</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8610600" y="6356362"/>
            <a:ext cx="2743200" cy="365125"/>
          </a:xfrm>
          <a:prstGeom prst="rect">
            <a:avLst/>
          </a:prstGeom>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532153"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1"/>
          </a:p>
        </p:txBody>
      </p:sp>
      <p:sp>
        <p:nvSpPr>
          <p:cNvPr id="30" name="Oval 29">
            <a:extLst>
              <a:ext uri="{FF2B5EF4-FFF2-40B4-BE49-F238E27FC236}">
                <a16:creationId xmlns:a16="http://schemas.microsoft.com/office/drawing/2014/main" id="{27DDCFD3-9342-A342-8C8F-5579ED502CD6}"/>
              </a:ext>
            </a:extLst>
          </p:cNvPr>
          <p:cNvSpPr/>
          <p:nvPr userDrawn="1"/>
        </p:nvSpPr>
        <p:spPr>
          <a:xfrm>
            <a:off x="773518" y="2430657"/>
            <a:ext cx="671359"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773512" y="2627457"/>
            <a:ext cx="660965" cy="306110"/>
          </a:xfrm>
          <a:prstGeom prst="rect">
            <a:avLst/>
          </a:prstGeom>
        </p:spPr>
        <p:txBody>
          <a:bodyPr anchor="ctr">
            <a:normAutofit/>
          </a:bodyPr>
          <a:lstStyle>
            <a:lvl1pPr marL="0" indent="0" algn="ctr">
              <a:buNone/>
              <a:defRPr sz="2201" b="1">
                <a:solidFill>
                  <a:schemeClr val="bg1"/>
                </a:solidFill>
              </a:defRPr>
            </a:lvl1pPr>
            <a:lvl2pPr marL="457154" indent="0">
              <a:buNone/>
              <a:defRPr sz="2000">
                <a:solidFill>
                  <a:schemeClr val="tx1">
                    <a:tint val="75000"/>
                  </a:schemeClr>
                </a:solidFill>
              </a:defRPr>
            </a:lvl2pPr>
            <a:lvl3pPr marL="914310" indent="0">
              <a:buNone/>
              <a:defRPr sz="1801">
                <a:solidFill>
                  <a:schemeClr val="tx1">
                    <a:tint val="75000"/>
                  </a:schemeClr>
                </a:solidFill>
              </a:defRPr>
            </a:lvl3pPr>
            <a:lvl4pPr marL="1371462" indent="0">
              <a:buNone/>
              <a:defRPr sz="1600">
                <a:solidFill>
                  <a:schemeClr val="tx1">
                    <a:tint val="75000"/>
                  </a:schemeClr>
                </a:solidFill>
              </a:defRPr>
            </a:lvl4pPr>
            <a:lvl5pPr marL="1828618" indent="0">
              <a:buNone/>
              <a:defRPr sz="1600">
                <a:solidFill>
                  <a:schemeClr val="tx1">
                    <a:tint val="75000"/>
                  </a:schemeClr>
                </a:solidFill>
              </a:defRPr>
            </a:lvl5pPr>
            <a:lvl6pPr marL="2285772"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dirty="0"/>
              <a:t>1</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521704" y="3606922"/>
            <a:ext cx="3355096" cy="495196"/>
          </a:xfrm>
          <a:prstGeom prst="rect">
            <a:avLst/>
          </a:prstGeom>
        </p:spPr>
        <p:txBody>
          <a:bodyPr anchor="b">
            <a:normAutofit/>
          </a:bodyPr>
          <a:lstStyle>
            <a:lvl1pPr marL="0" indent="0">
              <a:buNone/>
              <a:defRPr sz="2201">
                <a:solidFill>
                  <a:schemeClr val="tx1">
                    <a:tint val="75000"/>
                  </a:schemeClr>
                </a:solidFill>
              </a:defRPr>
            </a:lvl1pPr>
            <a:lvl2pPr marL="457154" indent="0">
              <a:buNone/>
              <a:defRPr sz="2000">
                <a:solidFill>
                  <a:schemeClr val="tx1">
                    <a:tint val="75000"/>
                  </a:schemeClr>
                </a:solidFill>
              </a:defRPr>
            </a:lvl2pPr>
            <a:lvl3pPr marL="914310" indent="0">
              <a:buNone/>
              <a:defRPr sz="1801">
                <a:solidFill>
                  <a:schemeClr val="tx1">
                    <a:tint val="75000"/>
                  </a:schemeClr>
                </a:solidFill>
              </a:defRPr>
            </a:lvl3pPr>
            <a:lvl4pPr marL="1371462" indent="0">
              <a:buNone/>
              <a:defRPr sz="1600">
                <a:solidFill>
                  <a:schemeClr val="tx1">
                    <a:tint val="75000"/>
                  </a:schemeClr>
                </a:solidFill>
              </a:defRPr>
            </a:lvl4pPr>
            <a:lvl5pPr marL="1828618" indent="0">
              <a:buNone/>
              <a:defRPr sz="1600">
                <a:solidFill>
                  <a:schemeClr val="tx1">
                    <a:tint val="75000"/>
                  </a:schemeClr>
                </a:solidFill>
              </a:defRPr>
            </a:lvl5pPr>
            <a:lvl6pPr marL="2285772"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dirty="0"/>
              <a:t>About the Opioid Response Network</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773518" y="3514740"/>
            <a:ext cx="671359"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521705" y="4729937"/>
            <a:ext cx="3088451" cy="503398"/>
          </a:xfrm>
          <a:prstGeom prst="rect">
            <a:avLst/>
          </a:prstGeom>
        </p:spPr>
        <p:txBody>
          <a:bodyPr anchor="b">
            <a:normAutofit/>
          </a:bodyPr>
          <a:lstStyle>
            <a:lvl1pPr marL="0" indent="0">
              <a:buNone/>
              <a:defRPr sz="2201">
                <a:solidFill>
                  <a:schemeClr val="tx1">
                    <a:tint val="75000"/>
                  </a:schemeClr>
                </a:solidFill>
              </a:defRPr>
            </a:lvl1pPr>
            <a:lvl2pPr marL="457154" indent="0">
              <a:buNone/>
              <a:defRPr sz="2000">
                <a:solidFill>
                  <a:schemeClr val="tx1">
                    <a:tint val="75000"/>
                  </a:schemeClr>
                </a:solidFill>
              </a:defRPr>
            </a:lvl2pPr>
            <a:lvl3pPr marL="914310" indent="0">
              <a:buNone/>
              <a:defRPr sz="1801">
                <a:solidFill>
                  <a:schemeClr val="tx1">
                    <a:tint val="75000"/>
                  </a:schemeClr>
                </a:solidFill>
              </a:defRPr>
            </a:lvl3pPr>
            <a:lvl4pPr marL="1371462" indent="0">
              <a:buNone/>
              <a:defRPr sz="1600">
                <a:solidFill>
                  <a:schemeClr val="tx1">
                    <a:tint val="75000"/>
                  </a:schemeClr>
                </a:solidFill>
              </a:defRPr>
            </a:lvl4pPr>
            <a:lvl5pPr marL="1828618" indent="0">
              <a:buNone/>
              <a:defRPr sz="1600">
                <a:solidFill>
                  <a:schemeClr val="tx1">
                    <a:tint val="75000"/>
                  </a:schemeClr>
                </a:solidFill>
              </a:defRPr>
            </a:lvl5pPr>
            <a:lvl6pPr marL="2285772"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dirty="0"/>
              <a:t>About Health Centers</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773518" y="4645957"/>
            <a:ext cx="671359"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4038600" y="6356362"/>
            <a:ext cx="4114800" cy="365125"/>
          </a:xfrm>
          <a:prstGeom prst="rect">
            <a:avLst/>
          </a:prstGeom>
        </p:spPr>
        <p:txBody>
          <a:bodyPr/>
          <a:lstStyle/>
          <a:p>
            <a:r>
              <a:rPr lang="en-US" dirty="0" err="1"/>
              <a:t>www.nachc.org</a:t>
            </a:r>
            <a:endParaRPr lang="en-US" dirty="0"/>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773518" y="624979"/>
            <a:ext cx="4941489" cy="1475672"/>
          </a:xfrm>
          <a:prstGeom prst="rect">
            <a:avLst/>
          </a:prstGeom>
        </p:spPr>
        <p:txBody>
          <a:bodyPr anchor="t">
            <a:noAutofit/>
          </a:bodyPr>
          <a:lstStyle>
            <a:lvl1pPr marL="0" marR="0" indent="0" algn="l" defTabSz="2438400" rtl="0" eaLnBrk="1" fontAlgn="auto" latinLnBrk="0" hangingPunct="1">
              <a:lnSpc>
                <a:spcPct val="85000"/>
              </a:lnSpc>
              <a:spcBef>
                <a:spcPct val="0"/>
              </a:spcBef>
              <a:spcAft>
                <a:spcPts val="0"/>
              </a:spcAft>
              <a:buClrTx/>
              <a:buSzTx/>
              <a:buFontTx/>
              <a:buNone/>
              <a:tabLst>
                <a:tab pos="3641544" algn="l"/>
              </a:tabLst>
              <a:defRPr lang="ru-RU" sz="4800" b="1" i="0" kern="1200" spc="0" baseline="0" dirty="0">
                <a:solidFill>
                  <a:schemeClr val="tx2"/>
                </a:solidFill>
                <a:latin typeface="+mj-lt"/>
                <a:ea typeface="Tahoma" charset="0"/>
                <a:cs typeface="Tahoma" charset="0"/>
              </a:defRPr>
            </a:lvl1pPr>
          </a:lstStyle>
          <a:p>
            <a:r>
              <a:rPr lang="en-US" dirty="0"/>
              <a:t>PARTNER LAUNCH</a:t>
            </a:r>
            <a:endParaRPr lang="ru-RU" dirty="0"/>
          </a:p>
        </p:txBody>
      </p:sp>
      <p:sp>
        <p:nvSpPr>
          <p:cNvPr id="24" name="Text Placeholder 2">
            <a:extLst>
              <a:ext uri="{FF2B5EF4-FFF2-40B4-BE49-F238E27FC236}">
                <a16:creationId xmlns:a16="http://schemas.microsoft.com/office/drawing/2014/main" id="{74AC401D-05D7-5D4C-83E7-C743ED1794EE}"/>
              </a:ext>
            </a:extLst>
          </p:cNvPr>
          <p:cNvSpPr>
            <a:spLocks noGrp="1"/>
          </p:cNvSpPr>
          <p:nvPr>
            <p:ph type="body" idx="28" hasCustomPrompt="1"/>
          </p:nvPr>
        </p:nvSpPr>
        <p:spPr>
          <a:xfrm>
            <a:off x="773512" y="3697974"/>
            <a:ext cx="660965" cy="306110"/>
          </a:xfrm>
          <a:prstGeom prst="rect">
            <a:avLst/>
          </a:prstGeom>
        </p:spPr>
        <p:txBody>
          <a:bodyPr anchor="ctr">
            <a:normAutofit/>
          </a:bodyPr>
          <a:lstStyle>
            <a:lvl1pPr marL="0" indent="0" algn="ctr">
              <a:buNone/>
              <a:defRPr sz="2201" b="1">
                <a:solidFill>
                  <a:schemeClr val="bg1"/>
                </a:solidFill>
              </a:defRPr>
            </a:lvl1pPr>
            <a:lvl2pPr marL="457154" indent="0">
              <a:buNone/>
              <a:defRPr sz="2000">
                <a:solidFill>
                  <a:schemeClr val="tx1">
                    <a:tint val="75000"/>
                  </a:schemeClr>
                </a:solidFill>
              </a:defRPr>
            </a:lvl2pPr>
            <a:lvl3pPr marL="914310" indent="0">
              <a:buNone/>
              <a:defRPr sz="1801">
                <a:solidFill>
                  <a:schemeClr val="tx1">
                    <a:tint val="75000"/>
                  </a:schemeClr>
                </a:solidFill>
              </a:defRPr>
            </a:lvl3pPr>
            <a:lvl4pPr marL="1371462" indent="0">
              <a:buNone/>
              <a:defRPr sz="1600">
                <a:solidFill>
                  <a:schemeClr val="tx1">
                    <a:tint val="75000"/>
                  </a:schemeClr>
                </a:solidFill>
              </a:defRPr>
            </a:lvl4pPr>
            <a:lvl5pPr marL="1828618" indent="0">
              <a:buNone/>
              <a:defRPr sz="1600">
                <a:solidFill>
                  <a:schemeClr val="tx1">
                    <a:tint val="75000"/>
                  </a:schemeClr>
                </a:solidFill>
              </a:defRPr>
            </a:lvl5pPr>
            <a:lvl6pPr marL="2285772"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dirty="0"/>
              <a:t>2</a:t>
            </a:r>
          </a:p>
        </p:txBody>
      </p:sp>
      <p:sp>
        <p:nvSpPr>
          <p:cNvPr id="26" name="Text Placeholder 2">
            <a:extLst>
              <a:ext uri="{FF2B5EF4-FFF2-40B4-BE49-F238E27FC236}">
                <a16:creationId xmlns:a16="http://schemas.microsoft.com/office/drawing/2014/main" id="{C78D01C9-F6B8-E542-B607-AEC8A702843D}"/>
              </a:ext>
            </a:extLst>
          </p:cNvPr>
          <p:cNvSpPr>
            <a:spLocks noGrp="1"/>
          </p:cNvSpPr>
          <p:nvPr>
            <p:ph type="body" idx="29" hasCustomPrompt="1"/>
          </p:nvPr>
        </p:nvSpPr>
        <p:spPr>
          <a:xfrm>
            <a:off x="773512" y="4835399"/>
            <a:ext cx="660965" cy="306110"/>
          </a:xfrm>
          <a:prstGeom prst="rect">
            <a:avLst/>
          </a:prstGeom>
        </p:spPr>
        <p:txBody>
          <a:bodyPr anchor="ctr">
            <a:normAutofit/>
          </a:bodyPr>
          <a:lstStyle>
            <a:lvl1pPr marL="0" indent="0" algn="ctr">
              <a:buNone/>
              <a:defRPr sz="2201" b="1">
                <a:solidFill>
                  <a:schemeClr val="bg1"/>
                </a:solidFill>
              </a:defRPr>
            </a:lvl1pPr>
            <a:lvl2pPr marL="457154" indent="0">
              <a:buNone/>
              <a:defRPr sz="2000">
                <a:solidFill>
                  <a:schemeClr val="tx1">
                    <a:tint val="75000"/>
                  </a:schemeClr>
                </a:solidFill>
              </a:defRPr>
            </a:lvl2pPr>
            <a:lvl3pPr marL="914310" indent="0">
              <a:buNone/>
              <a:defRPr sz="1801">
                <a:solidFill>
                  <a:schemeClr val="tx1">
                    <a:tint val="75000"/>
                  </a:schemeClr>
                </a:solidFill>
              </a:defRPr>
            </a:lvl3pPr>
            <a:lvl4pPr marL="1371462" indent="0">
              <a:buNone/>
              <a:defRPr sz="1600">
                <a:solidFill>
                  <a:schemeClr val="tx1">
                    <a:tint val="75000"/>
                  </a:schemeClr>
                </a:solidFill>
              </a:defRPr>
            </a:lvl4pPr>
            <a:lvl5pPr marL="1828618" indent="0">
              <a:buNone/>
              <a:defRPr sz="1600">
                <a:solidFill>
                  <a:schemeClr val="tx1">
                    <a:tint val="75000"/>
                  </a:schemeClr>
                </a:solidFill>
              </a:defRPr>
            </a:lvl5pPr>
            <a:lvl6pPr marL="2285772"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dirty="0"/>
              <a:t>3</a:t>
            </a:r>
          </a:p>
        </p:txBody>
      </p:sp>
    </p:spTree>
    <p:extLst>
      <p:ext uri="{BB962C8B-B14F-4D97-AF65-F5344CB8AC3E}">
        <p14:creationId xmlns:p14="http://schemas.microsoft.com/office/powerpoint/2010/main" val="3570217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2441542" y="0"/>
            <a:ext cx="9776962"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5179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6/25/2020</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0" name="Прямоугольник 1">
            <a:extLst>
              <a:ext uri="{FF2B5EF4-FFF2-40B4-BE49-F238E27FC236}">
                <a16:creationId xmlns:a16="http://schemas.microsoft.com/office/drawing/2014/main" id="{1953D0E4-56EB-354E-869E-914B8BDBA7FB}"/>
              </a:ext>
            </a:extLst>
          </p:cNvPr>
          <p:cNvSpPr/>
          <p:nvPr userDrawn="1"/>
        </p:nvSpPr>
        <p:spPr>
          <a:xfrm>
            <a:off x="0" y="0"/>
            <a:ext cx="3065929" cy="687051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11" name="Picture 10">
            <a:extLst>
              <a:ext uri="{FF2B5EF4-FFF2-40B4-BE49-F238E27FC236}">
                <a16:creationId xmlns:a16="http://schemas.microsoft.com/office/drawing/2014/main" id="{48AA419D-9581-6B4B-81F7-E02BDEA37FA9}"/>
              </a:ext>
            </a:extLst>
          </p:cNvPr>
          <p:cNvPicPr>
            <a:picLocks noChangeAspect="1"/>
          </p:cNvPicPr>
          <p:nvPr userDrawn="1"/>
        </p:nvPicPr>
        <p:blipFill>
          <a:blip r:embed="rId2"/>
          <a:stretch>
            <a:fillRect/>
          </a:stretch>
        </p:blipFill>
        <p:spPr>
          <a:xfrm>
            <a:off x="838200" y="6353489"/>
            <a:ext cx="1387613" cy="367986"/>
          </a:xfrm>
          <a:prstGeom prst="rect">
            <a:avLst/>
          </a:prstGeom>
        </p:spPr>
      </p:pic>
      <p:sp>
        <p:nvSpPr>
          <p:cNvPr id="13" name="TextBox 12">
            <a:extLst>
              <a:ext uri="{FF2B5EF4-FFF2-40B4-BE49-F238E27FC236}">
                <a16:creationId xmlns:a16="http://schemas.microsoft.com/office/drawing/2014/main" id="{0B502FFC-CEA2-F345-BA72-4FD5B2F52E89}"/>
              </a:ext>
            </a:extLst>
          </p:cNvPr>
          <p:cNvSpPr txBox="1"/>
          <p:nvPr userDrawn="1"/>
        </p:nvSpPr>
        <p:spPr>
          <a:xfrm>
            <a:off x="4038600" y="2538008"/>
            <a:ext cx="7660008" cy="1708160"/>
          </a:xfrm>
          <a:prstGeom prst="rect">
            <a:avLst/>
          </a:prstGeom>
          <a:noFill/>
        </p:spPr>
        <p:txBody>
          <a:bodyPr wrap="square" rtlCol="0">
            <a:spAutoFit/>
          </a:bodyPr>
          <a:lstStyle/>
          <a:p>
            <a:r>
              <a:rPr lang="en-US" sz="2000" b="1" dirty="0">
                <a:solidFill>
                  <a:schemeClr val="accent1"/>
                </a:solidFill>
              </a:rPr>
              <a:t>America’s Voice for Community Health Care</a:t>
            </a:r>
            <a:br>
              <a:rPr lang="en-US" sz="2000" b="1" dirty="0">
                <a:solidFill>
                  <a:schemeClr val="tx2"/>
                </a:solidFill>
              </a:rPr>
            </a:br>
            <a:endParaRPr lang="en-US" sz="500" b="1" dirty="0">
              <a:solidFill>
                <a:schemeClr val="tx2"/>
              </a:solidFill>
            </a:endParaRPr>
          </a:p>
          <a:p>
            <a:r>
              <a:rPr lang="en-US" sz="20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14" name="Picture Placeholder 2">
            <a:extLst>
              <a:ext uri="{FF2B5EF4-FFF2-40B4-BE49-F238E27FC236}">
                <a16:creationId xmlns:a16="http://schemas.microsoft.com/office/drawing/2014/main" id="{A165A62E-0D7D-E047-B772-47822D36EEF8}"/>
              </a:ext>
            </a:extLst>
          </p:cNvPr>
          <p:cNvSpPr>
            <a:spLocks noGrp="1"/>
          </p:cNvSpPr>
          <p:nvPr>
            <p:ph type="pic" sz="quarter" idx="24"/>
          </p:nvPr>
        </p:nvSpPr>
        <p:spPr>
          <a:xfrm>
            <a:off x="3064014" y="4586990"/>
            <a:ext cx="3038156" cy="2271009"/>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7" name="Прямоугольник 11">
            <a:extLst>
              <a:ext uri="{FF2B5EF4-FFF2-40B4-BE49-F238E27FC236}">
                <a16:creationId xmlns:a16="http://schemas.microsoft.com/office/drawing/2014/main" id="{3B8E2852-86C3-964E-871D-7F968AA06316}"/>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Picture Placeholder 2">
            <a:extLst>
              <a:ext uri="{FF2B5EF4-FFF2-40B4-BE49-F238E27FC236}">
                <a16:creationId xmlns:a16="http://schemas.microsoft.com/office/drawing/2014/main" id="{4873C9DC-7745-4E44-A64A-9B9ADFFA56C1}"/>
              </a:ext>
            </a:extLst>
          </p:cNvPr>
          <p:cNvSpPr>
            <a:spLocks noGrp="1"/>
          </p:cNvSpPr>
          <p:nvPr>
            <p:ph type="pic" sz="quarter" idx="25"/>
          </p:nvPr>
        </p:nvSpPr>
        <p:spPr>
          <a:xfrm>
            <a:off x="6102170" y="4586990"/>
            <a:ext cx="3038156" cy="2271009"/>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endParaRPr lang="en-US" dirty="0"/>
          </a:p>
        </p:txBody>
      </p:sp>
      <p:sp>
        <p:nvSpPr>
          <p:cNvPr id="19" name="Picture Placeholder 2">
            <a:extLst>
              <a:ext uri="{FF2B5EF4-FFF2-40B4-BE49-F238E27FC236}">
                <a16:creationId xmlns:a16="http://schemas.microsoft.com/office/drawing/2014/main" id="{D5263FC2-9259-DD43-9EA5-60DE059BAC73}"/>
              </a:ext>
            </a:extLst>
          </p:cNvPr>
          <p:cNvSpPr>
            <a:spLocks noGrp="1"/>
          </p:cNvSpPr>
          <p:nvPr>
            <p:ph type="pic" sz="quarter" idx="26"/>
          </p:nvPr>
        </p:nvSpPr>
        <p:spPr>
          <a:xfrm>
            <a:off x="9153844" y="4586990"/>
            <a:ext cx="3038156" cy="2271009"/>
          </a:xfrm>
          <a:prstGeom prst="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endParaRPr lang="en-US" dirty="0"/>
          </a:p>
        </p:txBody>
      </p:sp>
      <p:sp>
        <p:nvSpPr>
          <p:cNvPr id="22" name="TextBox 21">
            <a:extLst>
              <a:ext uri="{FF2B5EF4-FFF2-40B4-BE49-F238E27FC236}">
                <a16:creationId xmlns:a16="http://schemas.microsoft.com/office/drawing/2014/main" id="{5EBD85CB-3621-3F4B-BB97-C86FAB6C8199}"/>
              </a:ext>
            </a:extLst>
          </p:cNvPr>
          <p:cNvSpPr txBox="1"/>
          <p:nvPr userDrawn="1"/>
        </p:nvSpPr>
        <p:spPr>
          <a:xfrm>
            <a:off x="773511" y="764906"/>
            <a:ext cx="3172428" cy="1353576"/>
          </a:xfrm>
          <a:prstGeom prst="rect">
            <a:avLst/>
          </a:prstGeom>
          <a:noFill/>
        </p:spPr>
        <p:txBody>
          <a:bodyPr wrap="square"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278663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498222" y="173980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8610600" y="6356350"/>
            <a:ext cx="2743200" cy="365125"/>
          </a:xfrm>
          <a:prstGeom prst="rect">
            <a:avLst/>
          </a:prstGeom>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Oval 29">
            <a:extLst>
              <a:ext uri="{FF2B5EF4-FFF2-40B4-BE49-F238E27FC236}">
                <a16:creationId xmlns:a16="http://schemas.microsoft.com/office/drawing/2014/main" id="{27DDCFD3-9342-A342-8C8F-5579ED502CD6}"/>
              </a:ext>
            </a:extLst>
          </p:cNvPr>
          <p:cNvSpPr/>
          <p:nvPr userDrawn="1"/>
        </p:nvSpPr>
        <p:spPr>
          <a:xfrm>
            <a:off x="750029" y="165582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922313" y="185262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528672" y="2798575"/>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780479" y="2714595"/>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2">
            <a:extLst>
              <a:ext uri="{FF2B5EF4-FFF2-40B4-BE49-F238E27FC236}">
                <a16:creationId xmlns:a16="http://schemas.microsoft.com/office/drawing/2014/main" id="{FC7678DF-7D38-F04A-96C7-BA7320D572FE}"/>
              </a:ext>
            </a:extLst>
          </p:cNvPr>
          <p:cNvSpPr>
            <a:spLocks noGrp="1"/>
          </p:cNvSpPr>
          <p:nvPr>
            <p:ph type="body" idx="19" hasCustomPrompt="1"/>
          </p:nvPr>
        </p:nvSpPr>
        <p:spPr>
          <a:xfrm>
            <a:off x="952763" y="2911395"/>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536145" y="3663625"/>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787952" y="3579645"/>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laceholder 2">
            <a:extLst>
              <a:ext uri="{FF2B5EF4-FFF2-40B4-BE49-F238E27FC236}">
                <a16:creationId xmlns:a16="http://schemas.microsoft.com/office/drawing/2014/main" id="{AFC12439-0E3A-1345-AD4D-0DDD973D9572}"/>
              </a:ext>
            </a:extLst>
          </p:cNvPr>
          <p:cNvSpPr>
            <a:spLocks noGrp="1"/>
          </p:cNvSpPr>
          <p:nvPr>
            <p:ph type="body" idx="21" hasCustomPrompt="1"/>
          </p:nvPr>
        </p:nvSpPr>
        <p:spPr>
          <a:xfrm>
            <a:off x="960236" y="3776445"/>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6673538" y="173980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5925345" y="165582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6097629" y="185262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6703988" y="2798575"/>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5955795" y="2714595"/>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 Placeholder 2">
            <a:extLst>
              <a:ext uri="{FF2B5EF4-FFF2-40B4-BE49-F238E27FC236}">
                <a16:creationId xmlns:a16="http://schemas.microsoft.com/office/drawing/2014/main" id="{7485517D-583A-1F4E-9956-691CA0A7F8C7}"/>
              </a:ext>
            </a:extLst>
          </p:cNvPr>
          <p:cNvSpPr>
            <a:spLocks noGrp="1"/>
          </p:cNvSpPr>
          <p:nvPr>
            <p:ph type="body" idx="25" hasCustomPrompt="1"/>
          </p:nvPr>
        </p:nvSpPr>
        <p:spPr>
          <a:xfrm>
            <a:off x="6128079" y="2911395"/>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3581401" y="6354270"/>
            <a:ext cx="4114800" cy="369283"/>
          </a:xfrm>
          <a:prstGeom prst="rect">
            <a:avLst/>
          </a:prstGeom>
        </p:spPr>
        <p:txBody>
          <a:bodyPr/>
          <a:lstStyle/>
          <a:p>
            <a:r>
              <a:rPr lang="en-US" dirty="0" err="1"/>
              <a:t>www.nachc.org</a:t>
            </a:r>
            <a:endParaRPr lang="en-US" dirty="0"/>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773510" y="624979"/>
            <a:ext cx="8522889" cy="766643"/>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INSERT AGENDA NAME HERE</a:t>
            </a:r>
            <a:endParaRPr lang="ru-RU" dirty="0"/>
          </a:p>
        </p:txBody>
      </p:sp>
      <p:sp>
        <p:nvSpPr>
          <p:cNvPr id="21" name="Text Placeholder 2">
            <a:extLst>
              <a:ext uri="{FF2B5EF4-FFF2-40B4-BE49-F238E27FC236}">
                <a16:creationId xmlns:a16="http://schemas.microsoft.com/office/drawing/2014/main" id="{2D34F61E-BE20-C94F-91A0-3B4EA3DB9047}"/>
              </a:ext>
            </a:extLst>
          </p:cNvPr>
          <p:cNvSpPr>
            <a:spLocks noGrp="1"/>
          </p:cNvSpPr>
          <p:nvPr>
            <p:ph type="body" idx="26" hasCustomPrompt="1"/>
          </p:nvPr>
        </p:nvSpPr>
        <p:spPr>
          <a:xfrm>
            <a:off x="6704493" y="3663625"/>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22" name="Oval 21">
            <a:extLst>
              <a:ext uri="{FF2B5EF4-FFF2-40B4-BE49-F238E27FC236}">
                <a16:creationId xmlns:a16="http://schemas.microsoft.com/office/drawing/2014/main" id="{0BE37862-FC3E-5144-B38B-8AE31C0AAEA9}"/>
              </a:ext>
            </a:extLst>
          </p:cNvPr>
          <p:cNvSpPr/>
          <p:nvPr userDrawn="1"/>
        </p:nvSpPr>
        <p:spPr>
          <a:xfrm>
            <a:off x="5956300" y="3579645"/>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9B5CA73E-665F-0D43-A4F2-3B628A0071E5}"/>
              </a:ext>
            </a:extLst>
          </p:cNvPr>
          <p:cNvSpPr>
            <a:spLocks noGrp="1"/>
          </p:cNvSpPr>
          <p:nvPr>
            <p:ph type="body" idx="27" hasCustomPrompt="1"/>
          </p:nvPr>
        </p:nvSpPr>
        <p:spPr>
          <a:xfrm>
            <a:off x="6128584" y="3776445"/>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4" name="Text Placeholder 2">
            <a:extLst>
              <a:ext uri="{FF2B5EF4-FFF2-40B4-BE49-F238E27FC236}">
                <a16:creationId xmlns:a16="http://schemas.microsoft.com/office/drawing/2014/main" id="{C7F1849D-BA96-42FC-A6C9-2A3191A003B9}"/>
              </a:ext>
            </a:extLst>
          </p:cNvPr>
          <p:cNvSpPr>
            <a:spLocks noGrp="1"/>
          </p:cNvSpPr>
          <p:nvPr>
            <p:ph type="body" idx="28" hasCustomPrompt="1"/>
          </p:nvPr>
        </p:nvSpPr>
        <p:spPr>
          <a:xfrm>
            <a:off x="1528672" y="4511324"/>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2 Here&gt; </a:t>
            </a:r>
          </a:p>
        </p:txBody>
      </p:sp>
      <p:sp>
        <p:nvSpPr>
          <p:cNvPr id="26" name="Oval 25">
            <a:extLst>
              <a:ext uri="{FF2B5EF4-FFF2-40B4-BE49-F238E27FC236}">
                <a16:creationId xmlns:a16="http://schemas.microsoft.com/office/drawing/2014/main" id="{C78A50DF-ECA2-4219-B2FB-0E48E7E73051}"/>
              </a:ext>
            </a:extLst>
          </p:cNvPr>
          <p:cNvSpPr/>
          <p:nvPr userDrawn="1"/>
        </p:nvSpPr>
        <p:spPr>
          <a:xfrm>
            <a:off x="780479" y="4427344"/>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074D2A01-9C5C-40AD-A281-109D423B971D}"/>
              </a:ext>
            </a:extLst>
          </p:cNvPr>
          <p:cNvSpPr>
            <a:spLocks noGrp="1"/>
          </p:cNvSpPr>
          <p:nvPr>
            <p:ph type="body" idx="29" hasCustomPrompt="1"/>
          </p:nvPr>
        </p:nvSpPr>
        <p:spPr>
          <a:xfrm>
            <a:off x="952763" y="4624144"/>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8" name="Text Placeholder 2">
            <a:extLst>
              <a:ext uri="{FF2B5EF4-FFF2-40B4-BE49-F238E27FC236}">
                <a16:creationId xmlns:a16="http://schemas.microsoft.com/office/drawing/2014/main" id="{76AF764A-EA64-4169-A61C-4D19BE4E840F}"/>
              </a:ext>
            </a:extLst>
          </p:cNvPr>
          <p:cNvSpPr>
            <a:spLocks noGrp="1"/>
          </p:cNvSpPr>
          <p:nvPr>
            <p:ph type="body" idx="30" hasCustomPrompt="1"/>
          </p:nvPr>
        </p:nvSpPr>
        <p:spPr>
          <a:xfrm>
            <a:off x="1536145" y="5297306"/>
            <a:ext cx="3088450" cy="509131"/>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29" name="Oval 28">
            <a:extLst>
              <a:ext uri="{FF2B5EF4-FFF2-40B4-BE49-F238E27FC236}">
                <a16:creationId xmlns:a16="http://schemas.microsoft.com/office/drawing/2014/main" id="{A674FF48-448C-43A8-938C-4B34EC9C4252}"/>
              </a:ext>
            </a:extLst>
          </p:cNvPr>
          <p:cNvSpPr/>
          <p:nvPr userDrawn="1"/>
        </p:nvSpPr>
        <p:spPr>
          <a:xfrm>
            <a:off x="787952" y="5211414"/>
            <a:ext cx="671358" cy="67900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2">
            <a:extLst>
              <a:ext uri="{FF2B5EF4-FFF2-40B4-BE49-F238E27FC236}">
                <a16:creationId xmlns:a16="http://schemas.microsoft.com/office/drawing/2014/main" id="{376F755B-86CC-43BE-AF1D-26549F141FCB}"/>
              </a:ext>
            </a:extLst>
          </p:cNvPr>
          <p:cNvSpPr>
            <a:spLocks noGrp="1"/>
          </p:cNvSpPr>
          <p:nvPr>
            <p:ph type="body" idx="31" hasCustomPrompt="1"/>
          </p:nvPr>
        </p:nvSpPr>
        <p:spPr>
          <a:xfrm>
            <a:off x="960236" y="5412373"/>
            <a:ext cx="411846" cy="309596"/>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32" name="Text Placeholder 2">
            <a:extLst>
              <a:ext uri="{FF2B5EF4-FFF2-40B4-BE49-F238E27FC236}">
                <a16:creationId xmlns:a16="http://schemas.microsoft.com/office/drawing/2014/main" id="{794C5922-147C-42E0-98FA-1DB1549F08DB}"/>
              </a:ext>
            </a:extLst>
          </p:cNvPr>
          <p:cNvSpPr>
            <a:spLocks noGrp="1"/>
          </p:cNvSpPr>
          <p:nvPr>
            <p:ph type="body" idx="32" hasCustomPrompt="1"/>
          </p:nvPr>
        </p:nvSpPr>
        <p:spPr>
          <a:xfrm>
            <a:off x="6703988" y="4511324"/>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5 Here&gt; </a:t>
            </a:r>
          </a:p>
        </p:txBody>
      </p:sp>
      <p:sp>
        <p:nvSpPr>
          <p:cNvPr id="33" name="Oval 32">
            <a:extLst>
              <a:ext uri="{FF2B5EF4-FFF2-40B4-BE49-F238E27FC236}">
                <a16:creationId xmlns:a16="http://schemas.microsoft.com/office/drawing/2014/main" id="{0E1B28F8-060F-4687-A365-EC38F8189C96}"/>
              </a:ext>
            </a:extLst>
          </p:cNvPr>
          <p:cNvSpPr/>
          <p:nvPr userDrawn="1"/>
        </p:nvSpPr>
        <p:spPr>
          <a:xfrm>
            <a:off x="5955795" y="4427344"/>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
            <a:extLst>
              <a:ext uri="{FF2B5EF4-FFF2-40B4-BE49-F238E27FC236}">
                <a16:creationId xmlns:a16="http://schemas.microsoft.com/office/drawing/2014/main" id="{48255B86-2E3C-4D4A-9923-883FA31EA733}"/>
              </a:ext>
            </a:extLst>
          </p:cNvPr>
          <p:cNvSpPr>
            <a:spLocks noGrp="1"/>
          </p:cNvSpPr>
          <p:nvPr>
            <p:ph type="body" idx="33" hasCustomPrompt="1"/>
          </p:nvPr>
        </p:nvSpPr>
        <p:spPr>
          <a:xfrm>
            <a:off x="6128079" y="4624144"/>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35" name="Text Placeholder 2">
            <a:extLst>
              <a:ext uri="{FF2B5EF4-FFF2-40B4-BE49-F238E27FC236}">
                <a16:creationId xmlns:a16="http://schemas.microsoft.com/office/drawing/2014/main" id="{F813F62C-5676-40A1-A279-6E643BF4CF9F}"/>
              </a:ext>
            </a:extLst>
          </p:cNvPr>
          <p:cNvSpPr>
            <a:spLocks noGrp="1"/>
          </p:cNvSpPr>
          <p:nvPr>
            <p:ph type="body" idx="34" hasCustomPrompt="1"/>
          </p:nvPr>
        </p:nvSpPr>
        <p:spPr>
          <a:xfrm>
            <a:off x="6704493" y="5297306"/>
            <a:ext cx="3088450" cy="509131"/>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36" name="Oval 35">
            <a:extLst>
              <a:ext uri="{FF2B5EF4-FFF2-40B4-BE49-F238E27FC236}">
                <a16:creationId xmlns:a16="http://schemas.microsoft.com/office/drawing/2014/main" id="{39E85344-9EB4-4621-B21C-EAED82418DA2}"/>
              </a:ext>
            </a:extLst>
          </p:cNvPr>
          <p:cNvSpPr/>
          <p:nvPr userDrawn="1"/>
        </p:nvSpPr>
        <p:spPr>
          <a:xfrm>
            <a:off x="5956300" y="5211414"/>
            <a:ext cx="671358" cy="67900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2">
            <a:extLst>
              <a:ext uri="{FF2B5EF4-FFF2-40B4-BE49-F238E27FC236}">
                <a16:creationId xmlns:a16="http://schemas.microsoft.com/office/drawing/2014/main" id="{4FAEF686-A8AB-470E-A83D-FBF70E0CCB84}"/>
              </a:ext>
            </a:extLst>
          </p:cNvPr>
          <p:cNvSpPr>
            <a:spLocks noGrp="1"/>
          </p:cNvSpPr>
          <p:nvPr>
            <p:ph type="body" idx="35" hasCustomPrompt="1"/>
          </p:nvPr>
        </p:nvSpPr>
        <p:spPr>
          <a:xfrm>
            <a:off x="6128584" y="5412373"/>
            <a:ext cx="411846" cy="309596"/>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Tree>
    <p:extLst>
      <p:ext uri="{BB962C8B-B14F-4D97-AF65-F5344CB8AC3E}">
        <p14:creationId xmlns:p14="http://schemas.microsoft.com/office/powerpoint/2010/main" val="1511209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643322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6433220"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SECTION</a:t>
            </a:r>
            <a:br>
              <a:rPr lang="en-US" dirty="0"/>
            </a:br>
            <a:r>
              <a:rPr lang="en-US" dirty="0"/>
              <a:t>NAME</a:t>
            </a:r>
            <a:endParaRPr lang="ru-RU" dirty="0"/>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6433220" y="2539926"/>
            <a:ext cx="4667171" cy="2946474"/>
          </a:xfrm>
          <a:prstGeom prst="rect">
            <a:avLst/>
          </a:prstGeom>
        </p:spPr>
        <p:txBody>
          <a:bodyPr>
            <a:normAutofit/>
          </a:bodyPr>
          <a:lstStyle>
            <a:lvl1pPr>
              <a:lnSpc>
                <a:spcPct val="100000"/>
              </a:lnSpc>
              <a:defRPr lang="en-US" sz="2000" b="0" i="0" baseline="0" dirty="0">
                <a:solidFill>
                  <a:schemeClr val="tx2"/>
                </a:solidFill>
                <a:latin typeface="+mn-lt"/>
                <a:ea typeface="Tahoma" charset="0"/>
                <a:cs typeface="Tahoma" charset="0"/>
              </a:defRPr>
            </a:lvl1pPr>
          </a:lstStyle>
          <a:p>
            <a:pPr marL="228600" lvl="0" indent="-228600">
              <a:lnSpc>
                <a:spcPct val="150000"/>
              </a:lnSpc>
            </a:pPr>
            <a:r>
              <a:rPr lang="en-US" dirty="0"/>
              <a:t>Body text should be 20 pt. Calibri font, 20 point font. </a:t>
            </a:r>
          </a:p>
          <a:p>
            <a:pPr marL="228600" lvl="0" indent="-228600">
              <a:lnSpc>
                <a:spcPct val="150000"/>
              </a:lnSpc>
            </a:pPr>
            <a:r>
              <a:rPr lang="en-US" dirty="0"/>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1" y="0"/>
            <a:ext cx="50929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5092995" y="0"/>
            <a:ext cx="3615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6433220" y="6088780"/>
            <a:ext cx="3157347" cy="769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6527005" y="6223407"/>
            <a:ext cx="2872176" cy="414897"/>
          </a:xfrm>
          <a:prstGeom prst="rect">
            <a:avLst/>
          </a:prstGeom>
        </p:spPr>
        <p:txBody>
          <a:bodyPr anchor="ctr">
            <a:noAutofit/>
          </a:bodyPr>
          <a:lstStyle>
            <a:lvl1pPr>
              <a:defRPr lang="en-US" sz="1600" b="1" i="0" baseline="0" dirty="0">
                <a:solidFill>
                  <a:schemeClr val="bg1"/>
                </a:solidFill>
                <a:latin typeface="+mj-lt"/>
                <a:ea typeface="Tahoma" charset="0"/>
                <a:cs typeface="Tahoma" charset="0"/>
              </a:defRPr>
            </a:lvl1pPr>
          </a:lstStyle>
          <a:p>
            <a:pPr marL="0" lvl="0" indent="0">
              <a:lnSpc>
                <a:spcPct val="150000"/>
              </a:lnSpc>
              <a:buNone/>
            </a:pPr>
            <a:r>
              <a:rPr lang="en-US" dirty="0"/>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10569284" y="6356350"/>
            <a:ext cx="7845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25657232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ONE COLUMN </a:t>
            </a:r>
            <a:br>
              <a:rPr lang="en-US" dirty="0"/>
            </a:br>
            <a:r>
              <a:rPr lang="en-US" dirty="0"/>
              <a:t>LAYOUT</a:t>
            </a:r>
            <a:endParaRPr lang="ru-RU" dirty="0"/>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2822017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TWO COLUMN </a:t>
            </a:r>
            <a:br>
              <a:rPr lang="en-US" dirty="0"/>
            </a:br>
            <a:r>
              <a:rPr lang="en-US" dirty="0"/>
              <a:t>LAYOUT</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12969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PRESENTER</a:t>
            </a:r>
            <a:br>
              <a:rPr lang="en-US" dirty="0"/>
            </a:br>
            <a:r>
              <a:rPr lang="en-US" dirty="0"/>
              <a:t>SLIDE</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6096000" y="19084"/>
            <a:ext cx="6044723" cy="683891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Tree>
    <p:extLst>
      <p:ext uri="{BB962C8B-B14F-4D97-AF65-F5344CB8AC3E}">
        <p14:creationId xmlns:p14="http://schemas.microsoft.com/office/powerpoint/2010/main" val="13367702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5" name="Прямоугольник 11">
            <a:extLst>
              <a:ext uri="{FF2B5EF4-FFF2-40B4-BE49-F238E27FC236}">
                <a16:creationId xmlns:a16="http://schemas.microsoft.com/office/drawing/2014/main" id="{72DED438-09BB-ED44-85FB-737E8207DD2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TABLE </a:t>
            </a:r>
            <a:br>
              <a:rPr lang="en-US" dirty="0"/>
            </a:br>
            <a:r>
              <a:rPr lang="en-US" dirty="0"/>
              <a:t>SLIDE</a:t>
            </a:r>
            <a:endParaRPr lang="ru-RU" dirty="0"/>
          </a:p>
        </p:txBody>
      </p:sp>
    </p:spTree>
    <p:extLst>
      <p:ext uri="{BB962C8B-B14F-4D97-AF65-F5344CB8AC3E}">
        <p14:creationId xmlns:p14="http://schemas.microsoft.com/office/powerpoint/2010/main" val="1322547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grpSp>
        <p:nvGrpSpPr>
          <p:cNvPr id="17" name="Группа 9">
            <a:extLst>
              <a:ext uri="{FF2B5EF4-FFF2-40B4-BE49-F238E27FC236}">
                <a16:creationId xmlns:a16="http://schemas.microsoft.com/office/drawing/2014/main" id="{E6C05026-895D-8B4C-80B9-FEF037B85683}"/>
              </a:ext>
            </a:extLst>
          </p:cNvPr>
          <p:cNvGrpSpPr/>
          <p:nvPr userDrawn="1"/>
        </p:nvGrpSpPr>
        <p:grpSpPr>
          <a:xfrm rot="10800000">
            <a:off x="4358080" y="-5996"/>
            <a:ext cx="3401854" cy="6858794"/>
            <a:chOff x="8704213" y="1"/>
            <a:chExt cx="6873750" cy="13717588"/>
          </a:xfrm>
        </p:grpSpPr>
        <p:sp>
          <p:nvSpPr>
            <p:cNvPr id="18" name="Прямоугольник 15">
              <a:extLst>
                <a:ext uri="{FF2B5EF4-FFF2-40B4-BE49-F238E27FC236}">
                  <a16:creationId xmlns:a16="http://schemas.microsoft.com/office/drawing/2014/main" id="{74A81914-97BD-DE48-84AD-3536981601AD}"/>
                </a:ext>
              </a:extLst>
            </p:cNvPr>
            <p:cNvSpPr/>
            <p:nvPr/>
          </p:nvSpPr>
          <p:spPr>
            <a:xfrm flipH="1">
              <a:off x="8714458" y="1"/>
              <a:ext cx="6863505" cy="6870789"/>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Прямоугольник 16">
              <a:extLst>
                <a:ext uri="{FF2B5EF4-FFF2-40B4-BE49-F238E27FC236}">
                  <a16:creationId xmlns:a16="http://schemas.microsoft.com/office/drawing/2014/main" id="{57851DB7-D658-CE4F-A218-3B57688B1005}"/>
                </a:ext>
              </a:extLst>
            </p:cNvPr>
            <p:cNvSpPr/>
            <p:nvPr/>
          </p:nvSpPr>
          <p:spPr>
            <a:xfrm flipH="1">
              <a:off x="8704213" y="6870790"/>
              <a:ext cx="6863505" cy="6846799"/>
            </a:xfrm>
            <a:prstGeom prst="rect">
              <a:avLst/>
            </a:prstGeom>
            <a:solidFill>
              <a:srgbClr val="DDD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sp>
        <p:nvSpPr>
          <p:cNvPr id="20" name="Прямоугольник 21">
            <a:extLst>
              <a:ext uri="{FF2B5EF4-FFF2-40B4-BE49-F238E27FC236}">
                <a16:creationId xmlns:a16="http://schemas.microsoft.com/office/drawing/2014/main" id="{F23DE972-A014-E346-9D13-3C8953764BBF}"/>
              </a:ext>
            </a:extLst>
          </p:cNvPr>
          <p:cNvSpPr/>
          <p:nvPr userDrawn="1"/>
        </p:nvSpPr>
        <p:spPr>
          <a:xfrm flipH="1">
            <a:off x="-1" y="0"/>
            <a:ext cx="4347936" cy="3429000"/>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3429001"/>
            <a:ext cx="4353008" cy="342900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826158"/>
            <a:ext cx="164552" cy="5205684"/>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7754863" y="0"/>
            <a:ext cx="4414791" cy="3429672"/>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7754861" y="3423401"/>
            <a:ext cx="4437137" cy="3434599"/>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6" name="Текст 3">
            <a:extLst>
              <a:ext uri="{FF2B5EF4-FFF2-40B4-BE49-F238E27FC236}">
                <a16:creationId xmlns:a16="http://schemas.microsoft.com/office/drawing/2014/main" id="{F08DBDA6-04E8-784F-A219-EE4617E8A290}"/>
              </a:ext>
            </a:extLst>
          </p:cNvPr>
          <p:cNvSpPr>
            <a:spLocks noGrp="1"/>
          </p:cNvSpPr>
          <p:nvPr>
            <p:ph type="body" sz="quarter" idx="21" hasCustomPrompt="1"/>
          </p:nvPr>
        </p:nvSpPr>
        <p:spPr>
          <a:xfrm>
            <a:off x="603390"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8216301" y="4079721"/>
            <a:ext cx="3224331" cy="1831982"/>
          </a:xfrm>
          <a:prstGeom prst="rect">
            <a:avLst/>
          </a:prstGeom>
        </p:spPr>
        <p:txBody>
          <a:bodyPr>
            <a:normAutofit/>
          </a:bodyPr>
          <a:lstStyle>
            <a:lvl1pPr>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6" name="Текст 3">
            <a:extLst>
              <a:ext uri="{FF2B5EF4-FFF2-40B4-BE49-F238E27FC236}">
                <a16:creationId xmlns:a16="http://schemas.microsoft.com/office/drawing/2014/main" id="{CAA10D4B-CF70-3949-A8EE-FF084D4BE073}"/>
              </a:ext>
            </a:extLst>
          </p:cNvPr>
          <p:cNvSpPr>
            <a:spLocks noGrp="1"/>
          </p:cNvSpPr>
          <p:nvPr>
            <p:ph type="body" sz="quarter" idx="23" hasCustomPrompt="1"/>
          </p:nvPr>
        </p:nvSpPr>
        <p:spPr>
          <a:xfrm>
            <a:off x="4622498"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8230916"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4590599" y="772995"/>
            <a:ext cx="301168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9" name="Текст 3">
            <a:extLst>
              <a:ext uri="{FF2B5EF4-FFF2-40B4-BE49-F238E27FC236}">
                <a16:creationId xmlns:a16="http://schemas.microsoft.com/office/drawing/2014/main" id="{9902FD71-B81F-B64F-9889-B8339E2DD79B}"/>
              </a:ext>
            </a:extLst>
          </p:cNvPr>
          <p:cNvSpPr>
            <a:spLocks noGrp="1"/>
          </p:cNvSpPr>
          <p:nvPr>
            <p:ph type="body" sz="quarter" idx="26" hasCustomPrompt="1"/>
          </p:nvPr>
        </p:nvSpPr>
        <p:spPr>
          <a:xfrm>
            <a:off x="603390"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Tree>
    <p:extLst>
      <p:ext uri="{BB962C8B-B14F-4D97-AF65-F5344CB8AC3E}">
        <p14:creationId xmlns:p14="http://schemas.microsoft.com/office/powerpoint/2010/main" val="16095153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MEET THE TEAM</a:t>
            </a:r>
            <a:br>
              <a:rPr lang="en-US" dirty="0"/>
            </a:br>
            <a:r>
              <a:rPr lang="en-US" dirty="0"/>
              <a:t>SLIDE</a:t>
            </a:r>
            <a:endParaRPr lang="ru-RU" dirty="0"/>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4586291" y="1957491"/>
            <a:ext cx="3038156" cy="334815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8382506" y="1957491"/>
            <a:ext cx="3038156" cy="334815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790076" y="1957491"/>
            <a:ext cx="3038156" cy="334815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4877239" y="5684722"/>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2" name="Текст 3">
            <a:extLst>
              <a:ext uri="{FF2B5EF4-FFF2-40B4-BE49-F238E27FC236}">
                <a16:creationId xmlns:a16="http://schemas.microsoft.com/office/drawing/2014/main" id="{B064CE0E-F6C3-724B-B7B5-6282D298D763}"/>
              </a:ext>
            </a:extLst>
          </p:cNvPr>
          <p:cNvSpPr>
            <a:spLocks noGrp="1"/>
          </p:cNvSpPr>
          <p:nvPr>
            <p:ph type="body" sz="quarter" idx="28" hasCustomPrompt="1"/>
          </p:nvPr>
        </p:nvSpPr>
        <p:spPr>
          <a:xfrm>
            <a:off x="1090393" y="5684722"/>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7" name="Текст 3">
            <a:extLst>
              <a:ext uri="{FF2B5EF4-FFF2-40B4-BE49-F238E27FC236}">
                <a16:creationId xmlns:a16="http://schemas.microsoft.com/office/drawing/2014/main" id="{9B6BA8E2-3D12-7F4F-AE42-4A3BB4F051DA}"/>
              </a:ext>
            </a:extLst>
          </p:cNvPr>
          <p:cNvSpPr>
            <a:spLocks noGrp="1"/>
          </p:cNvSpPr>
          <p:nvPr>
            <p:ph type="body" sz="quarter" idx="29" hasCustomPrompt="1"/>
          </p:nvPr>
        </p:nvSpPr>
        <p:spPr>
          <a:xfrm>
            <a:off x="8703804" y="5684722"/>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Tree>
    <p:extLst>
      <p:ext uri="{BB962C8B-B14F-4D97-AF65-F5344CB8AC3E}">
        <p14:creationId xmlns:p14="http://schemas.microsoft.com/office/powerpoint/2010/main" val="2060134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1"/>
            <a:ext cx="12192000" cy="4580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6" name="Прямоугольник 11">
            <a:extLst>
              <a:ext uri="{FF2B5EF4-FFF2-40B4-BE49-F238E27FC236}">
                <a16:creationId xmlns:a16="http://schemas.microsoft.com/office/drawing/2014/main" id="{09E517DC-705D-E742-8808-B85D4886C4DF}"/>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FULL COLOR </a:t>
            </a:r>
            <a:br>
              <a:rPr lang="en-US" dirty="0"/>
            </a:br>
            <a:r>
              <a:rPr lang="en-US" dirty="0"/>
              <a:t>LAYOUT</a:t>
            </a:r>
            <a:endParaRPr lang="ru-RU" dirty="0"/>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773511" y="2539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773511" y="4825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3249576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1">
            <a:extLst>
              <a:ext uri="{FF2B5EF4-FFF2-40B4-BE49-F238E27FC236}">
                <a16:creationId xmlns:a16="http://schemas.microsoft.com/office/drawing/2014/main" id="{B2B9FA5E-2408-A64F-9DAF-0FFBBB010DC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HEALTH CENTER RESOURCES SLIDE</a:t>
            </a:r>
            <a:endParaRPr lang="ru-RU" dirty="0"/>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4038600" y="2538008"/>
            <a:ext cx="7660008" cy="784830"/>
          </a:xfrm>
          <a:prstGeom prst="rect">
            <a:avLst/>
          </a:prstGeom>
          <a:noFill/>
        </p:spPr>
        <p:txBody>
          <a:bodyPr wrap="square" rtlCol="0">
            <a:spAutoFit/>
          </a:bodyPr>
          <a:lstStyle/>
          <a:p>
            <a:r>
              <a:rPr lang="en-US" sz="2000" b="1" dirty="0">
                <a:solidFill>
                  <a:schemeClr val="accent1"/>
                </a:solidFill>
              </a:rPr>
              <a:t>ARE YOU LOOKING FOR RESOURCES?</a:t>
            </a:r>
            <a:br>
              <a:rPr lang="en-US" sz="2000" b="1" dirty="0">
                <a:solidFill>
                  <a:schemeClr val="tx2"/>
                </a:solidFill>
              </a:rPr>
            </a:br>
            <a:endParaRPr lang="en-US" sz="500" b="1" dirty="0">
              <a:solidFill>
                <a:schemeClr val="tx2"/>
              </a:solidFill>
            </a:endParaRPr>
          </a:p>
          <a:p>
            <a:r>
              <a:rPr lang="en-US" sz="2000" dirty="0">
                <a:solidFill>
                  <a:schemeClr val="tx2"/>
                </a:solidFill>
              </a:rPr>
              <a:t>Please visit our website </a:t>
            </a:r>
            <a:r>
              <a:rPr lang="en-US" sz="2000" b="1" i="0" dirty="0" err="1">
                <a:solidFill>
                  <a:schemeClr val="tx2"/>
                </a:solidFill>
              </a:rPr>
              <a:t>www.healthcenterinfo.org</a:t>
            </a:r>
            <a:endParaRPr lang="en-US" sz="2000" b="1" i="0" dirty="0">
              <a:solidFill>
                <a:schemeClr val="tx2"/>
              </a:solidFill>
            </a:endParaRP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a:stretch>
            <a:fillRect/>
          </a:stretch>
        </p:blipFill>
        <p:spPr>
          <a:xfrm>
            <a:off x="4075175" y="3657600"/>
            <a:ext cx="5401729" cy="1295400"/>
          </a:xfrm>
          <a:prstGeom prst="rect">
            <a:avLst/>
          </a:prstGeom>
        </p:spPr>
      </p:pic>
    </p:spTree>
    <p:extLst>
      <p:ext uri="{BB962C8B-B14F-4D97-AF65-F5344CB8AC3E}">
        <p14:creationId xmlns:p14="http://schemas.microsoft.com/office/powerpoint/2010/main" val="4174761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98269" y="516835"/>
            <a:ext cx="2708367" cy="5824330"/>
          </a:xfrm>
          <a:prstGeom prst="rect">
            <a:avLst/>
          </a:prstGeom>
        </p:spPr>
      </p:pic>
      <p:sp>
        <p:nvSpPr>
          <p:cNvPr id="11" name="Рисунок 13">
            <a:extLst>
              <a:ext uri="{FF2B5EF4-FFF2-40B4-BE49-F238E27FC236}">
                <a16:creationId xmlns:a16="http://schemas.microsoft.com/office/drawing/2014/main" id="{5E095459-FE68-644C-BA08-50B964ABD037}"/>
              </a:ext>
            </a:extLst>
          </p:cNvPr>
          <p:cNvSpPr>
            <a:spLocks noGrp="1"/>
          </p:cNvSpPr>
          <p:nvPr>
            <p:ph type="pic" sz="quarter" idx="25" hasCustomPrompt="1"/>
          </p:nvPr>
        </p:nvSpPr>
        <p:spPr>
          <a:xfrm>
            <a:off x="8298269" y="723222"/>
            <a:ext cx="2413209" cy="5411556"/>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bg1"/>
            </a:fgClr>
            <a:bgClr>
              <a:schemeClr val="bg1">
                <a:lumMod val="75000"/>
              </a:schemeClr>
            </a:bgClr>
          </a:pattFill>
          <a:ln>
            <a:noFill/>
          </a:ln>
          <a:effectLst/>
          <a:scene3d>
            <a:camera prst="perspectiveFront">
              <a:rot lat="0" lon="899971"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dirty="0"/>
              <a:t>Click icon to add picture\</a:t>
            </a:r>
          </a:p>
        </p:txBody>
      </p:sp>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FOLLOW </a:t>
            </a:r>
            <a:br>
              <a:rPr lang="en-US" dirty="0"/>
            </a:br>
            <a:r>
              <a:rPr lang="en-US" dirty="0"/>
              <a:t>@NACHC</a:t>
            </a:r>
            <a:endParaRPr lang="ru-RU" dirty="0"/>
          </a:p>
        </p:txBody>
      </p:sp>
      <p:sp>
        <p:nvSpPr>
          <p:cNvPr id="6" name="Текст 3">
            <a:extLst>
              <a:ext uri="{FF2B5EF4-FFF2-40B4-BE49-F238E27FC236}">
                <a16:creationId xmlns:a16="http://schemas.microsoft.com/office/drawing/2014/main" id="{BE52EC39-9C26-0A4E-B26F-FB5B27D5CA3F}"/>
              </a:ext>
            </a:extLst>
          </p:cNvPr>
          <p:cNvSpPr>
            <a:spLocks noGrp="1"/>
          </p:cNvSpPr>
          <p:nvPr>
            <p:ph type="body" sz="quarter" idx="21" hasCustomPrompt="1"/>
          </p:nvPr>
        </p:nvSpPr>
        <p:spPr>
          <a:xfrm>
            <a:off x="1676400" y="2438400"/>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Twitter</a:t>
            </a:r>
            <a:br>
              <a:rPr lang="en-US" dirty="0"/>
            </a:br>
            <a:endParaRPr lang="en-US" dirty="0"/>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816936" y="2539926"/>
            <a:ext cx="635000" cy="63500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826576" y="3338099"/>
            <a:ext cx="635000" cy="63500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826576" y="4136272"/>
            <a:ext cx="635000" cy="63500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838200" y="4934445"/>
            <a:ext cx="635000" cy="635000"/>
          </a:xfrm>
          <a:prstGeom prst="rect">
            <a:avLst/>
          </a:prstGeom>
        </p:spPr>
      </p:pic>
      <p:sp>
        <p:nvSpPr>
          <p:cNvPr id="15" name="Текст 3">
            <a:extLst>
              <a:ext uri="{FF2B5EF4-FFF2-40B4-BE49-F238E27FC236}">
                <a16:creationId xmlns:a16="http://schemas.microsoft.com/office/drawing/2014/main" id="{C4B476B3-A449-2744-8686-DE95C2C165FF}"/>
              </a:ext>
            </a:extLst>
          </p:cNvPr>
          <p:cNvSpPr>
            <a:spLocks noGrp="1"/>
          </p:cNvSpPr>
          <p:nvPr>
            <p:ph type="body" sz="quarter" idx="26" hasCustomPrompt="1"/>
          </p:nvPr>
        </p:nvSpPr>
        <p:spPr>
          <a:xfrm>
            <a:off x="1676400" y="3290807"/>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Facebook</a:t>
            </a:r>
            <a:br>
              <a:rPr lang="en-US" dirty="0"/>
            </a:br>
            <a:endParaRPr lang="en-US" dirty="0"/>
          </a:p>
        </p:txBody>
      </p:sp>
      <p:sp>
        <p:nvSpPr>
          <p:cNvPr id="16" name="Текст 3">
            <a:extLst>
              <a:ext uri="{FF2B5EF4-FFF2-40B4-BE49-F238E27FC236}">
                <a16:creationId xmlns:a16="http://schemas.microsoft.com/office/drawing/2014/main" id="{6CC63756-0F66-4342-A860-C84D66E8EFE1}"/>
              </a:ext>
            </a:extLst>
          </p:cNvPr>
          <p:cNvSpPr>
            <a:spLocks noGrp="1"/>
          </p:cNvSpPr>
          <p:nvPr>
            <p:ph type="body" sz="quarter" idx="27" hasCustomPrompt="1"/>
          </p:nvPr>
        </p:nvSpPr>
        <p:spPr>
          <a:xfrm>
            <a:off x="1676400" y="406572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Instagram</a:t>
            </a:r>
            <a:br>
              <a:rPr lang="en-US" dirty="0"/>
            </a:br>
            <a:endParaRPr lang="en-US" dirty="0"/>
          </a:p>
        </p:txBody>
      </p:sp>
      <p:sp>
        <p:nvSpPr>
          <p:cNvPr id="17" name="Текст 3">
            <a:extLst>
              <a:ext uri="{FF2B5EF4-FFF2-40B4-BE49-F238E27FC236}">
                <a16:creationId xmlns:a16="http://schemas.microsoft.com/office/drawing/2014/main" id="{28E0B257-B2A2-3347-88F2-A71C0FF0966A}"/>
              </a:ext>
            </a:extLst>
          </p:cNvPr>
          <p:cNvSpPr>
            <a:spLocks noGrp="1"/>
          </p:cNvSpPr>
          <p:nvPr>
            <p:ph type="body" sz="quarter" idx="28" hasCustomPrompt="1"/>
          </p:nvPr>
        </p:nvSpPr>
        <p:spPr>
          <a:xfrm>
            <a:off x="1676400" y="488713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err="1"/>
              <a:t>Linkedin</a:t>
            </a:r>
            <a:br>
              <a:rPr lang="en-US" dirty="0"/>
            </a:br>
            <a:endParaRPr lang="en-US" dirty="0"/>
          </a:p>
        </p:txBody>
      </p:sp>
    </p:spTree>
    <p:extLst>
      <p:ext uri="{BB962C8B-B14F-4D97-AF65-F5344CB8AC3E}">
        <p14:creationId xmlns:p14="http://schemas.microsoft.com/office/powerpoint/2010/main" val="24831209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880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6/25/2020</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e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2.emf"/><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2.emf"/><Relationship Id="rId2" Type="http://schemas.openxmlformats.org/officeDocument/2006/relationships/slideLayout" Target="../slideLayouts/slideLayout30.xml"/><Relationship Id="rId16" Type="http://schemas.openxmlformats.org/officeDocument/2006/relationships/image" Target="../media/image1.emf"/><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6/25/2020</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18"/>
          <a:stretch>
            <a:fillRect/>
          </a:stretch>
        </p:blipFill>
        <p:spPr>
          <a:xfrm>
            <a:off x="838200" y="6353489"/>
            <a:ext cx="1387613" cy="367986"/>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35635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www.nachc.org</a:t>
            </a:r>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19"/>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363376"/>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@NACHC</a:t>
            </a:r>
          </a:p>
        </p:txBody>
      </p:sp>
    </p:spTree>
    <p:extLst>
      <p:ext uri="{BB962C8B-B14F-4D97-AF65-F5344CB8AC3E}">
        <p14:creationId xmlns:p14="http://schemas.microsoft.com/office/powerpoint/2010/main" val="242280118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16"/>
          <a:stretch>
            <a:fillRect/>
          </a:stretch>
        </p:blipFill>
        <p:spPr>
          <a:xfrm>
            <a:off x="838200" y="6353489"/>
            <a:ext cx="1387613" cy="367986"/>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35635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www.nachc.org</a:t>
            </a:r>
            <a:endParaRPr lang="en-US" dirty="0"/>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17"/>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363376"/>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@NACHC</a:t>
            </a:r>
          </a:p>
        </p:txBody>
      </p:sp>
    </p:spTree>
    <p:extLst>
      <p:ext uri="{BB962C8B-B14F-4D97-AF65-F5344CB8AC3E}">
        <p14:creationId xmlns:p14="http://schemas.microsoft.com/office/powerpoint/2010/main" val="340566400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6.JP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8.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ww.voa.org/moral-injury-center/moral-injury-convening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6.tiff"/></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9.svg"/></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g"/></Relationships>
</file>

<file path=ppt/slides/_rels/slide5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hyperlink" Target="http://www.nachc.org/" TargetMode="External"/><Relationship Id="rId2" Type="http://schemas.openxmlformats.org/officeDocument/2006/relationships/image" Target="../media/image2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045260-7596-7047-9E1A-575698DE2231}"/>
              </a:ext>
            </a:extLst>
          </p:cNvPr>
          <p:cNvSpPr/>
          <p:nvPr/>
        </p:nvSpPr>
        <p:spPr>
          <a:xfrm>
            <a:off x="273621" y="143885"/>
            <a:ext cx="1164475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262BFCDB-6FE2-2D4A-9CD0-9D9D24BE6E35}"/>
              </a:ext>
            </a:extLst>
          </p:cNvPr>
          <p:cNvPicPr>
            <a:picLocks noChangeAspect="1"/>
          </p:cNvPicPr>
          <p:nvPr/>
        </p:nvPicPr>
        <p:blipFill>
          <a:blip r:embed="rId3"/>
          <a:stretch>
            <a:fillRect/>
          </a:stretch>
        </p:blipFill>
        <p:spPr>
          <a:xfrm>
            <a:off x="531006" y="137823"/>
            <a:ext cx="4269154" cy="1086694"/>
          </a:xfrm>
          <a:prstGeom prst="rect">
            <a:avLst/>
          </a:prstGeom>
        </p:spPr>
      </p:pic>
      <p:sp>
        <p:nvSpPr>
          <p:cNvPr id="5" name="Rectangle 4">
            <a:extLst>
              <a:ext uri="{FF2B5EF4-FFF2-40B4-BE49-F238E27FC236}">
                <a16:creationId xmlns:a16="http://schemas.microsoft.com/office/drawing/2014/main" id="{DC707963-C9B6-B149-9875-EEF6CF66FF0B}"/>
              </a:ext>
            </a:extLst>
          </p:cNvPr>
          <p:cNvSpPr/>
          <p:nvPr/>
        </p:nvSpPr>
        <p:spPr>
          <a:xfrm>
            <a:off x="0" y="1390748"/>
            <a:ext cx="12192000" cy="2290298"/>
          </a:xfrm>
          <a:prstGeom prst="rect">
            <a:avLst/>
          </a:prstGeom>
          <a:solidFill>
            <a:srgbClr val="618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9A2B131-5A82-6E4F-8EF9-788E93A115E4}"/>
              </a:ext>
            </a:extLst>
          </p:cNvPr>
          <p:cNvSpPr txBox="1">
            <a:spLocks/>
          </p:cNvSpPr>
          <p:nvPr/>
        </p:nvSpPr>
        <p:spPr>
          <a:xfrm>
            <a:off x="398143" y="1961012"/>
            <a:ext cx="11262851" cy="1165142"/>
          </a:xfrm>
          <a:prstGeom prst="rect">
            <a:avLst/>
          </a:prstGeom>
        </p:spPr>
        <p:txBody>
          <a:bodyPr>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t>Taking Care of the Compassionate Care Team</a:t>
            </a:r>
          </a:p>
          <a:p>
            <a:r>
              <a:rPr lang="en-US" sz="3200" cap="none" dirty="0"/>
              <a:t>Conversations About Moral Resilience and Moral Distress</a:t>
            </a:r>
            <a:endParaRPr lang="en-US" b="1" dirty="0"/>
          </a:p>
          <a:p>
            <a:br>
              <a:rPr lang="en-US" b="1" dirty="0"/>
            </a:br>
            <a:endParaRPr lang="en-US" b="1" dirty="0"/>
          </a:p>
        </p:txBody>
      </p:sp>
      <p:sp>
        <p:nvSpPr>
          <p:cNvPr id="10" name="Subtitle 3">
            <a:extLst>
              <a:ext uri="{FF2B5EF4-FFF2-40B4-BE49-F238E27FC236}">
                <a16:creationId xmlns:a16="http://schemas.microsoft.com/office/drawing/2014/main" id="{4EA53072-3377-3548-9494-8462E280B255}"/>
              </a:ext>
            </a:extLst>
          </p:cNvPr>
          <p:cNvSpPr txBox="1">
            <a:spLocks/>
          </p:cNvSpPr>
          <p:nvPr/>
        </p:nvSpPr>
        <p:spPr>
          <a:xfrm>
            <a:off x="531006" y="4181860"/>
            <a:ext cx="5133272" cy="2290298"/>
          </a:xfrm>
          <a:prstGeom prst="rect">
            <a:avLst/>
          </a:prstGeom>
        </p:spPr>
        <p:txBody>
          <a:bodyP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800" b="1" dirty="0">
                <a:solidFill>
                  <a:srgbClr val="A355A0"/>
                </a:solidFill>
                <a:ea typeface="Calibri" panose="020F0502020204030204" pitchFamily="34" charset="0"/>
                <a:cs typeface="Times New Roman" panose="02020603050405020304" pitchFamily="18" charset="0"/>
              </a:rPr>
              <a:t>Gerri Lamb, PhD, RN, FAAN</a:t>
            </a:r>
          </a:p>
          <a:p>
            <a:pPr marL="0" indent="0" algn="ctr">
              <a:buNone/>
            </a:pPr>
            <a:r>
              <a:rPr lang="en-US" b="1" dirty="0">
                <a:solidFill>
                  <a:srgbClr val="A355A0"/>
                </a:solidFill>
                <a:ea typeface="Calibri" panose="020F0502020204030204" pitchFamily="34" charset="0"/>
                <a:cs typeface="Times New Roman" panose="02020603050405020304" pitchFamily="18" charset="0"/>
              </a:rPr>
              <a:t>Center for Advancing Interprofessional Practice, Education and Research </a:t>
            </a:r>
          </a:p>
          <a:p>
            <a:pPr marL="0" indent="0" algn="ctr">
              <a:buNone/>
            </a:pPr>
            <a:r>
              <a:rPr lang="en-US" b="1" dirty="0">
                <a:solidFill>
                  <a:srgbClr val="A355A0"/>
                </a:solidFill>
                <a:ea typeface="Calibri" panose="020F0502020204030204" pitchFamily="34" charset="0"/>
                <a:cs typeface="Times New Roman" panose="02020603050405020304" pitchFamily="18" charset="0"/>
              </a:rPr>
              <a:t>Arizona State University</a:t>
            </a:r>
          </a:p>
        </p:txBody>
      </p:sp>
      <p:sp>
        <p:nvSpPr>
          <p:cNvPr id="8" name="Subtitle 3">
            <a:extLst>
              <a:ext uri="{FF2B5EF4-FFF2-40B4-BE49-F238E27FC236}">
                <a16:creationId xmlns:a16="http://schemas.microsoft.com/office/drawing/2014/main" id="{E2DF7224-09EE-4F0B-810F-39A16D30085F}"/>
              </a:ext>
            </a:extLst>
          </p:cNvPr>
          <p:cNvSpPr txBox="1">
            <a:spLocks/>
          </p:cNvSpPr>
          <p:nvPr/>
        </p:nvSpPr>
        <p:spPr>
          <a:xfrm>
            <a:off x="6527724" y="4155787"/>
            <a:ext cx="5314540" cy="2290298"/>
          </a:xfrm>
          <a:prstGeom prst="rect">
            <a:avLst/>
          </a:prstGeom>
        </p:spPr>
        <p:txBody>
          <a:bodyP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800" b="1" dirty="0">
                <a:solidFill>
                  <a:srgbClr val="A355A0"/>
                </a:solidFill>
                <a:ea typeface="Calibri" panose="020F0502020204030204" pitchFamily="34" charset="0"/>
                <a:cs typeface="Times New Roman" panose="02020603050405020304" pitchFamily="18" charset="0"/>
              </a:rPr>
              <a:t>Daniel Miller, MD</a:t>
            </a:r>
          </a:p>
          <a:p>
            <a:pPr marL="0" indent="0" algn="ctr">
              <a:buNone/>
            </a:pPr>
            <a:r>
              <a:rPr lang="en-US" b="1" dirty="0">
                <a:solidFill>
                  <a:srgbClr val="A355A0"/>
                </a:solidFill>
                <a:ea typeface="Calibri" panose="020F0502020204030204" pitchFamily="34" charset="0"/>
                <a:cs typeface="Times New Roman" panose="02020603050405020304" pitchFamily="18" charset="0"/>
              </a:rPr>
              <a:t>Chief</a:t>
            </a:r>
            <a:r>
              <a:rPr lang="en-US" dirty="0"/>
              <a:t> </a:t>
            </a:r>
            <a:r>
              <a:rPr lang="en-US" b="1" dirty="0">
                <a:solidFill>
                  <a:srgbClr val="A355A0"/>
                </a:solidFill>
              </a:rPr>
              <a:t>Graduate Medical Education &amp; Behavioral Health Integration</a:t>
            </a:r>
          </a:p>
          <a:p>
            <a:pPr marL="0" indent="0" algn="ctr">
              <a:buNone/>
            </a:pPr>
            <a:r>
              <a:rPr lang="en-US" b="1" dirty="0">
                <a:solidFill>
                  <a:srgbClr val="A355A0"/>
                </a:solidFill>
                <a:ea typeface="Calibri" panose="020F0502020204030204" pitchFamily="34" charset="0"/>
                <a:cs typeface="Times New Roman" panose="02020603050405020304" pitchFamily="18" charset="0"/>
              </a:rPr>
              <a:t>Hudson River Health Care, NY</a:t>
            </a:r>
          </a:p>
        </p:txBody>
      </p:sp>
      <p:sp>
        <p:nvSpPr>
          <p:cNvPr id="4" name="TextBox 3">
            <a:extLst>
              <a:ext uri="{FF2B5EF4-FFF2-40B4-BE49-F238E27FC236}">
                <a16:creationId xmlns:a16="http://schemas.microsoft.com/office/drawing/2014/main" id="{D009A0D0-2ECC-4C1C-BA3E-F7F79F69C8AE}"/>
              </a:ext>
            </a:extLst>
          </p:cNvPr>
          <p:cNvSpPr txBox="1"/>
          <p:nvPr/>
        </p:nvSpPr>
        <p:spPr>
          <a:xfrm>
            <a:off x="4935722" y="6304116"/>
            <a:ext cx="1580433" cy="369332"/>
          </a:xfrm>
          <a:prstGeom prst="rect">
            <a:avLst/>
          </a:prstGeom>
          <a:noFill/>
        </p:spPr>
        <p:txBody>
          <a:bodyPr wrap="none" rtlCol="0">
            <a:spAutoFit/>
          </a:bodyPr>
          <a:lstStyle/>
          <a:p>
            <a:r>
              <a:rPr lang="en-US" b="1" dirty="0">
                <a:solidFill>
                  <a:srgbClr val="6188C1"/>
                </a:solidFill>
              </a:rPr>
              <a:t>June 23, 2020</a:t>
            </a:r>
          </a:p>
        </p:txBody>
      </p:sp>
      <p:pic>
        <p:nvPicPr>
          <p:cNvPr id="9" name="Picture 8" descr="A picture containing table&#10;&#10;Description automatically generated">
            <a:extLst>
              <a:ext uri="{FF2B5EF4-FFF2-40B4-BE49-F238E27FC236}">
                <a16:creationId xmlns:a16="http://schemas.microsoft.com/office/drawing/2014/main" id="{D6AB814C-1F41-44A5-96A3-7F05D8ADE2AA}"/>
              </a:ext>
            </a:extLst>
          </p:cNvPr>
          <p:cNvPicPr>
            <a:picLocks noChangeAspect="1"/>
          </p:cNvPicPr>
          <p:nvPr/>
        </p:nvPicPr>
        <p:blipFill>
          <a:blip r:embed="rId4"/>
          <a:stretch>
            <a:fillRect/>
          </a:stretch>
        </p:blipFill>
        <p:spPr>
          <a:xfrm>
            <a:off x="7054142" y="119289"/>
            <a:ext cx="4269154" cy="1103322"/>
          </a:xfrm>
          <a:prstGeom prst="rect">
            <a:avLst/>
          </a:prstGeom>
        </p:spPr>
      </p:pic>
    </p:spTree>
    <p:extLst>
      <p:ext uri="{BB962C8B-B14F-4D97-AF65-F5344CB8AC3E}">
        <p14:creationId xmlns:p14="http://schemas.microsoft.com/office/powerpoint/2010/main" val="1274269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5" name="Rectangle 38">
            <a:extLst>
              <a:ext uri="{FF2B5EF4-FFF2-40B4-BE49-F238E27FC236}">
                <a16:creationId xmlns:a16="http://schemas.microsoft.com/office/drawing/2014/main" id="{1BB1D3B0-1E2E-48E2-ACCC-EE147A9A0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40">
            <a:extLst>
              <a:ext uri="{FF2B5EF4-FFF2-40B4-BE49-F238E27FC236}">
                <a16:creationId xmlns:a16="http://schemas.microsoft.com/office/drawing/2014/main" id="{4BB8B191-5BC6-486A-8E6E-13B1C9EEE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42">
            <a:extLst>
              <a:ext uri="{FF2B5EF4-FFF2-40B4-BE49-F238E27FC236}">
                <a16:creationId xmlns:a16="http://schemas.microsoft.com/office/drawing/2014/main" id="{06E3DE27-4115-4B5D-A9DB-3C7CDC82B1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44">
            <a:extLst>
              <a:ext uri="{FF2B5EF4-FFF2-40B4-BE49-F238E27FC236}">
                <a16:creationId xmlns:a16="http://schemas.microsoft.com/office/drawing/2014/main" id="{FC4E03DE-1C4E-4337-B54B-247C1E94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46">
            <a:extLst>
              <a:ext uri="{FF2B5EF4-FFF2-40B4-BE49-F238E27FC236}">
                <a16:creationId xmlns:a16="http://schemas.microsoft.com/office/drawing/2014/main" id="{755AC138-9740-4218-B385-7212B0616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1"/>
            <a:ext cx="12188952"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48">
            <a:extLst>
              <a:ext uri="{FF2B5EF4-FFF2-40B4-BE49-F238E27FC236}">
                <a16:creationId xmlns:a16="http://schemas.microsoft.com/office/drawing/2014/main" id="{699F6335-0371-4F3F-930B-392D6D1DC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38175"/>
            <a:ext cx="3707477" cy="57626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5500" y="3515757"/>
            <a:ext cx="3421229" cy="2507993"/>
          </a:xfrm>
        </p:spPr>
        <p:txBody>
          <a:bodyPr vert="horz" lIns="91440" tIns="45720" rIns="91440" bIns="45720" rtlCol="0" anchor="b">
            <a:noAutofit/>
          </a:bodyPr>
          <a:lstStyle/>
          <a:p>
            <a:pPr>
              <a:lnSpc>
                <a:spcPct val="90000"/>
              </a:lnSpc>
            </a:pPr>
            <a:r>
              <a:rPr lang="en-US" sz="3200" dirty="0">
                <a:solidFill>
                  <a:srgbClr val="FFFFFF"/>
                </a:solidFill>
              </a:rPr>
              <a:t>Clinical workforce wellness – and importance of caring teams</a:t>
            </a:r>
          </a:p>
        </p:txBody>
      </p:sp>
      <p:grpSp>
        <p:nvGrpSpPr>
          <p:cNvPr id="63" name="Group 50">
            <a:extLst>
              <a:ext uri="{FF2B5EF4-FFF2-40B4-BE49-F238E27FC236}">
                <a16:creationId xmlns:a16="http://schemas.microsoft.com/office/drawing/2014/main" id="{F033A71F-15C6-4BDB-9350-DD59767312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52" name="Rectangle 51">
              <a:extLst>
                <a:ext uri="{FF2B5EF4-FFF2-40B4-BE49-F238E27FC236}">
                  <a16:creationId xmlns:a16="http://schemas.microsoft.com/office/drawing/2014/main" id="{807C5043-1EE4-420F-96A3-423C9A918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52">
              <a:extLst>
                <a:ext uri="{FF2B5EF4-FFF2-40B4-BE49-F238E27FC236}">
                  <a16:creationId xmlns:a16="http://schemas.microsoft.com/office/drawing/2014/main" id="{8A54C521-59DB-482D-A453-A8EBB5E138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53">
              <a:extLst>
                <a:ext uri="{FF2B5EF4-FFF2-40B4-BE49-F238E27FC236}">
                  <a16:creationId xmlns:a16="http://schemas.microsoft.com/office/drawing/2014/main" id="{3F02A08C-88B3-466E-9FF3-923E44959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8" name="Content Placeholder 7"/>
          <p:cNvPicPr>
            <a:picLocks noGrp="1" noChangeAspect="1"/>
          </p:cNvPicPr>
          <p:nvPr>
            <p:ph sz="quarter" idx="4"/>
          </p:nvPr>
        </p:nvPicPr>
        <p:blipFill rotWithShape="1">
          <a:blip r:embed="rId3"/>
          <a:srcRect l="2924" r="2620"/>
          <a:stretch/>
        </p:blipFill>
        <p:spPr>
          <a:xfrm>
            <a:off x="4263794" y="904916"/>
            <a:ext cx="3680469" cy="5032941"/>
          </a:xfrm>
          <a:prstGeom prst="rect">
            <a:avLst/>
          </a:prstGeom>
        </p:spPr>
      </p:pic>
      <p:pic>
        <p:nvPicPr>
          <p:cNvPr id="7" name="Content Placeholder 6"/>
          <p:cNvPicPr>
            <a:picLocks noChangeAspect="1"/>
          </p:cNvPicPr>
          <p:nvPr/>
        </p:nvPicPr>
        <p:blipFill rotWithShape="1">
          <a:blip r:embed="rId4"/>
          <a:srcRect l="4120" r="3527"/>
          <a:stretch/>
        </p:blipFill>
        <p:spPr>
          <a:xfrm>
            <a:off x="8050179" y="916827"/>
            <a:ext cx="3680469" cy="5144748"/>
          </a:xfrm>
          <a:prstGeom prst="rect">
            <a:avLst/>
          </a:prstGeom>
        </p:spPr>
      </p:pic>
      <p:sp>
        <p:nvSpPr>
          <p:cNvPr id="56" name="Rectangle 55">
            <a:extLst>
              <a:ext uri="{FF2B5EF4-FFF2-40B4-BE49-F238E27FC236}">
                <a16:creationId xmlns:a16="http://schemas.microsoft.com/office/drawing/2014/main" id="{DE382BA9-8DB2-490E-8211-937BEE4E4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8134" y="638173"/>
            <a:ext cx="3686129" cy="5755168"/>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5B5933FC-E90C-4955-9297-DF099959A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180" y="638174"/>
            <a:ext cx="3680469" cy="575516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829819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56146D-91AF-4089-A467-749EB72A11BB}"/>
              </a:ext>
            </a:extLst>
          </p:cNvPr>
          <p:cNvSpPr>
            <a:spLocks noGrp="1"/>
          </p:cNvSpPr>
          <p:nvPr>
            <p:ph type="title"/>
          </p:nvPr>
        </p:nvSpPr>
        <p:spPr/>
        <p:txBody>
          <a:bodyPr anchor="b">
            <a:normAutofit fontScale="90000"/>
          </a:bodyPr>
          <a:lstStyle/>
          <a:p>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r>
              <a:rPr lang="en-US" sz="3100" dirty="0"/>
              <a:t>Conversations About Moral Distress and Moral Injury Digital Magazine</a:t>
            </a:r>
            <a:endParaRPr lang="en-US" sz="3600" b="1" dirty="0"/>
          </a:p>
        </p:txBody>
      </p:sp>
      <p:sp>
        <p:nvSpPr>
          <p:cNvPr id="3" name="Content Placeholder 2"/>
          <p:cNvSpPr>
            <a:spLocks noGrp="1"/>
          </p:cNvSpPr>
          <p:nvPr>
            <p:ph idx="1"/>
          </p:nvPr>
        </p:nvSpPr>
        <p:spPr>
          <a:xfrm>
            <a:off x="581193" y="1952859"/>
            <a:ext cx="11029615" cy="4202985"/>
          </a:xfrm>
        </p:spPr>
        <p:txBody>
          <a:bodyPr>
            <a:normAutofit fontScale="85000" lnSpcReduction="20000"/>
          </a:bodyPr>
          <a:lstStyle/>
          <a:p>
            <a:pPr marL="0" indent="0">
              <a:buNone/>
            </a:pPr>
            <a:r>
              <a:rPr lang="en-US" sz="2800" b="1" dirty="0">
                <a:solidFill>
                  <a:schemeClr val="accent4">
                    <a:lumMod val="75000"/>
                  </a:schemeClr>
                </a:solidFill>
              </a:rPr>
              <a:t>Developers: </a:t>
            </a:r>
          </a:p>
          <a:p>
            <a:pPr marL="630936">
              <a:buFont typeface="Wingdings" pitchFamily="2" charset="2"/>
              <a:buChar char="§"/>
            </a:pPr>
            <a:r>
              <a:rPr lang="en-US" sz="2400" dirty="0"/>
              <a:t>Gerri Lamb, </a:t>
            </a:r>
            <a:r>
              <a:rPr lang="en-US" sz="2400" dirty="0" err="1"/>
              <a:t>Lise</a:t>
            </a:r>
            <a:r>
              <a:rPr lang="en-US" sz="2400" dirty="0"/>
              <a:t> McCoy,  Yvonne Price, Nina </a:t>
            </a:r>
            <a:r>
              <a:rPr lang="en-US" sz="2400" dirty="0" err="1"/>
              <a:t>Karamehmedovic</a:t>
            </a:r>
            <a:r>
              <a:rPr lang="en-US" sz="2400" dirty="0"/>
              <a:t>, Jody Thompson</a:t>
            </a:r>
          </a:p>
          <a:p>
            <a:pPr marL="0" indent="0">
              <a:spcBef>
                <a:spcPts val="1000"/>
              </a:spcBef>
              <a:buNone/>
            </a:pPr>
            <a:r>
              <a:rPr lang="en-US" sz="2800" b="1" dirty="0">
                <a:solidFill>
                  <a:schemeClr val="accent4">
                    <a:lumMod val="75000"/>
                  </a:schemeClr>
                </a:solidFill>
              </a:rPr>
              <a:t>Collaborators:</a:t>
            </a:r>
            <a:r>
              <a:rPr lang="en-US" sz="2800" dirty="0">
                <a:solidFill>
                  <a:schemeClr val="accent4">
                    <a:lumMod val="75000"/>
                  </a:schemeClr>
                </a:solidFill>
              </a:rPr>
              <a:t>  </a:t>
            </a:r>
          </a:p>
          <a:p>
            <a:pPr lvl="1">
              <a:buFont typeface="Wingdings" panose="05000000000000000000" pitchFamily="2" charset="2"/>
              <a:buChar char="§"/>
            </a:pPr>
            <a:r>
              <a:rPr lang="en-US" sz="2600" dirty="0"/>
              <a:t>Arizona State University,  A.T. Still University &amp; National Association of Community Health Centers</a:t>
            </a:r>
          </a:p>
          <a:p>
            <a:pPr marL="0" indent="0">
              <a:spcBef>
                <a:spcPts val="1000"/>
              </a:spcBef>
              <a:buNone/>
            </a:pPr>
            <a:r>
              <a:rPr lang="en-US" sz="2800" b="1" dirty="0">
                <a:solidFill>
                  <a:schemeClr val="accent4">
                    <a:lumMod val="75000"/>
                  </a:schemeClr>
                </a:solidFill>
              </a:rPr>
              <a:t>Advisors:  </a:t>
            </a:r>
          </a:p>
          <a:p>
            <a:pPr lvl="1">
              <a:buFont typeface="Wingdings" panose="05000000000000000000" pitchFamily="2" charset="2"/>
              <a:buChar char="§"/>
            </a:pPr>
            <a:r>
              <a:rPr lang="en-US" sz="2600" dirty="0"/>
              <a:t>Kathy McNamara &amp; Caryn Bernstein, National Association of Community Health Centers</a:t>
            </a:r>
          </a:p>
          <a:p>
            <a:pPr lvl="1">
              <a:buFont typeface="Wingdings" panose="05000000000000000000" pitchFamily="2" charset="2"/>
              <a:buChar char="§"/>
            </a:pPr>
            <a:r>
              <a:rPr lang="en-US" sz="2600" dirty="0"/>
              <a:t>Dan Miller, Grace Wang, Bill Nash, Cynda Rushton, Nancy Johnson</a:t>
            </a:r>
          </a:p>
          <a:p>
            <a:pPr marL="0" indent="0" algn="ctr">
              <a:buNone/>
            </a:pPr>
            <a:r>
              <a:rPr lang="en-US" sz="2800" b="1" dirty="0">
                <a:solidFill>
                  <a:schemeClr val="accent4">
                    <a:lumMod val="75000"/>
                  </a:schemeClr>
                </a:solidFill>
              </a:rPr>
              <a:t> </a:t>
            </a:r>
            <a:r>
              <a:rPr lang="en-US" sz="1500" i="1" dirty="0">
                <a:solidFill>
                  <a:schemeClr val="accent4">
                    <a:lumMod val="75000"/>
                  </a:schemeClr>
                </a:solidFill>
              </a:rPr>
              <a:t>This publication was supported by the Health Resources and Services Administration (HRSA) of the U.S. Department of Health and Human Services under Grant No. U30CS16089, as a part of an award totaling $6,375,000 with 75% financed with non-governmental sources. The contents are those of the authors and do not necessarily represent the official views of, nor endorsement, by HRSA, HHS, or the U.S. Government.</a:t>
            </a:r>
          </a:p>
        </p:txBody>
      </p:sp>
      <p:pic>
        <p:nvPicPr>
          <p:cNvPr id="5" name="Picture 4">
            <a:extLst>
              <a:ext uri="{FF2B5EF4-FFF2-40B4-BE49-F238E27FC236}">
                <a16:creationId xmlns:a16="http://schemas.microsoft.com/office/drawing/2014/main" id="{6873386D-2764-47A9-A067-29C6E7E2FA57}"/>
              </a:ext>
            </a:extLst>
          </p:cNvPr>
          <p:cNvPicPr>
            <a:picLocks noChangeAspect="1"/>
          </p:cNvPicPr>
          <p:nvPr/>
        </p:nvPicPr>
        <p:blipFill>
          <a:blip r:embed="rId3"/>
          <a:stretch>
            <a:fillRect/>
          </a:stretch>
        </p:blipFill>
        <p:spPr>
          <a:xfrm>
            <a:off x="9679428" y="6232362"/>
            <a:ext cx="2457864" cy="625638"/>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03E9E92B-3C17-4982-B141-AFCADA3A647F}"/>
              </a:ext>
            </a:extLst>
          </p:cNvPr>
          <p:cNvPicPr>
            <a:picLocks noChangeAspect="1"/>
          </p:cNvPicPr>
          <p:nvPr/>
        </p:nvPicPr>
        <p:blipFill>
          <a:blip r:embed="rId4"/>
          <a:stretch>
            <a:fillRect/>
          </a:stretch>
        </p:blipFill>
        <p:spPr>
          <a:xfrm>
            <a:off x="440286" y="6243593"/>
            <a:ext cx="2062904" cy="533138"/>
          </a:xfrm>
          <a:prstGeom prst="rect">
            <a:avLst/>
          </a:prstGeom>
        </p:spPr>
      </p:pic>
    </p:spTree>
    <p:extLst>
      <p:ext uri="{BB962C8B-B14F-4D97-AF65-F5344CB8AC3E}">
        <p14:creationId xmlns:p14="http://schemas.microsoft.com/office/powerpoint/2010/main" val="327193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D87ED31-EA22-E64E-8164-D7194789C3E4}"/>
              </a:ext>
            </a:extLst>
          </p:cNvPr>
          <p:cNvSpPr/>
          <p:nvPr/>
        </p:nvSpPr>
        <p:spPr>
          <a:xfrm>
            <a:off x="447473" y="1959518"/>
            <a:ext cx="3851207" cy="1523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DC01DA3-1C32-4044-B24A-B116550FA386}"/>
              </a:ext>
            </a:extLst>
          </p:cNvPr>
          <p:cNvSpPr/>
          <p:nvPr/>
        </p:nvSpPr>
        <p:spPr>
          <a:xfrm>
            <a:off x="447473" y="3565120"/>
            <a:ext cx="3851207" cy="1523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0" name="Rectangle 39">
            <a:extLst>
              <a:ext uri="{FF2B5EF4-FFF2-40B4-BE49-F238E27FC236}">
                <a16:creationId xmlns:a16="http://schemas.microsoft.com/office/drawing/2014/main" id="{AA59BCFB-B184-2644-98A7-321C720D5A2B}"/>
              </a:ext>
            </a:extLst>
          </p:cNvPr>
          <p:cNvSpPr/>
          <p:nvPr/>
        </p:nvSpPr>
        <p:spPr>
          <a:xfrm>
            <a:off x="447474" y="5170722"/>
            <a:ext cx="3859668" cy="1523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25">
            <a:extLst>
              <a:ext uri="{FF2B5EF4-FFF2-40B4-BE49-F238E27FC236}">
                <a16:creationId xmlns:a16="http://schemas.microsoft.com/office/drawing/2014/main" id="{C49B6256-0436-3E4A-9F6A-F1B39BF27F9A}"/>
              </a:ext>
            </a:extLst>
          </p:cNvPr>
          <p:cNvSpPr/>
          <p:nvPr/>
        </p:nvSpPr>
        <p:spPr>
          <a:xfrm>
            <a:off x="8387449" y="5293094"/>
            <a:ext cx="2253072" cy="1504935"/>
          </a:xfrm>
          <a:prstGeom prst="wedgeEllipseCallout">
            <a:avLst>
              <a:gd name="adj1" fmla="val -22061"/>
              <a:gd name="adj2" fmla="val -65239"/>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 name="Title 1">
            <a:extLst>
              <a:ext uri="{FF2B5EF4-FFF2-40B4-BE49-F238E27FC236}">
                <a16:creationId xmlns:a16="http://schemas.microsoft.com/office/drawing/2014/main" id="{1E18E988-1465-4B23-8543-2ED380E45BDE}"/>
              </a:ext>
            </a:extLst>
          </p:cNvPr>
          <p:cNvSpPr>
            <a:spLocks noGrp="1"/>
          </p:cNvSpPr>
          <p:nvPr>
            <p:ph type="title"/>
          </p:nvPr>
        </p:nvSpPr>
        <p:spPr/>
        <p:txBody>
          <a:bodyPr/>
          <a:lstStyle/>
          <a:p>
            <a:r>
              <a:rPr lang="en-US" dirty="0"/>
              <a:t>INTRO </a:t>
            </a:r>
          </a:p>
        </p:txBody>
      </p:sp>
      <p:grpSp>
        <p:nvGrpSpPr>
          <p:cNvPr id="20" name="Group 19">
            <a:extLst>
              <a:ext uri="{FF2B5EF4-FFF2-40B4-BE49-F238E27FC236}">
                <a16:creationId xmlns:a16="http://schemas.microsoft.com/office/drawing/2014/main" id="{099C873D-AE35-6D48-B5D2-5043C7CED116}"/>
              </a:ext>
            </a:extLst>
          </p:cNvPr>
          <p:cNvGrpSpPr/>
          <p:nvPr/>
        </p:nvGrpSpPr>
        <p:grpSpPr>
          <a:xfrm>
            <a:off x="4435116" y="1898554"/>
            <a:ext cx="7505710" cy="4828114"/>
            <a:chOff x="3767966" y="2315914"/>
            <a:chExt cx="5860172" cy="4307884"/>
          </a:xfrm>
        </p:grpSpPr>
        <p:sp>
          <p:nvSpPr>
            <p:cNvPr id="26" name="Hexagon 25">
              <a:extLst>
                <a:ext uri="{FF2B5EF4-FFF2-40B4-BE49-F238E27FC236}">
                  <a16:creationId xmlns:a16="http://schemas.microsoft.com/office/drawing/2014/main" id="{77E32794-2117-624B-8ED3-4CA1A8EDB798}"/>
                </a:ext>
              </a:extLst>
            </p:cNvPr>
            <p:cNvSpPr/>
            <p:nvPr/>
          </p:nvSpPr>
          <p:spPr>
            <a:xfrm>
              <a:off x="7840282" y="3942625"/>
              <a:ext cx="1759113" cy="1342778"/>
            </a:xfrm>
            <a:prstGeom prst="wedgeEllipseCallout">
              <a:avLst>
                <a:gd name="adj1" fmla="val -71167"/>
                <a:gd name="adj2" fmla="val -18775"/>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1" name="Freeform 20">
              <a:extLst>
                <a:ext uri="{FF2B5EF4-FFF2-40B4-BE49-F238E27FC236}">
                  <a16:creationId xmlns:a16="http://schemas.microsoft.com/office/drawing/2014/main" id="{B92F129A-6EA8-C845-B9CE-45EE92DE26F2}"/>
                </a:ext>
              </a:extLst>
            </p:cNvPr>
            <p:cNvSpPr/>
            <p:nvPr/>
          </p:nvSpPr>
          <p:spPr>
            <a:xfrm>
              <a:off x="5659008" y="3855735"/>
              <a:ext cx="1759113" cy="128935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91440" rIns="182880" bIns="0" numCol="1" spcCol="1270" anchor="t" anchorCtr="0">
              <a:noAutofit/>
            </a:bodyPr>
            <a:lstStyle/>
            <a:p>
              <a:pPr marL="0" lvl="0" indent="0" algn="ctr" defTabSz="1600200">
                <a:lnSpc>
                  <a:spcPct val="90000"/>
                </a:lnSpc>
                <a:spcBef>
                  <a:spcPct val="0"/>
                </a:spcBef>
                <a:spcAft>
                  <a:spcPct val="35000"/>
                </a:spcAft>
                <a:buNone/>
              </a:pPr>
              <a:r>
                <a:rPr lang="en-US" sz="4000" kern="1200" dirty="0"/>
                <a:t>MORAL</a:t>
              </a:r>
            </a:p>
          </p:txBody>
        </p:sp>
        <p:sp>
          <p:nvSpPr>
            <p:cNvPr id="22" name="Hexagon 21">
              <a:extLst>
                <a:ext uri="{FF2B5EF4-FFF2-40B4-BE49-F238E27FC236}">
                  <a16:creationId xmlns:a16="http://schemas.microsoft.com/office/drawing/2014/main" id="{0E6F7A6C-21B0-C949-9895-E81493B8648A}"/>
                </a:ext>
              </a:extLst>
            </p:cNvPr>
            <p:cNvSpPr/>
            <p:nvPr/>
          </p:nvSpPr>
          <p:spPr>
            <a:xfrm>
              <a:off x="7175574" y="2490299"/>
              <a:ext cx="1721046" cy="1289350"/>
            </a:xfrm>
            <a:prstGeom prst="wedgeEllipseCallout">
              <a:avLst>
                <a:gd name="adj1" fmla="val -37085"/>
                <a:gd name="adj2" fmla="val 625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4" name="Hexagon 23">
              <a:extLst>
                <a:ext uri="{FF2B5EF4-FFF2-40B4-BE49-F238E27FC236}">
                  <a16:creationId xmlns:a16="http://schemas.microsoft.com/office/drawing/2014/main" id="{22954B12-990B-3649-BE89-9AB1BBFDCE54}"/>
                </a:ext>
              </a:extLst>
            </p:cNvPr>
            <p:cNvSpPr/>
            <p:nvPr/>
          </p:nvSpPr>
          <p:spPr>
            <a:xfrm>
              <a:off x="4003306" y="2614562"/>
              <a:ext cx="1565291" cy="1452326"/>
            </a:xfrm>
            <a:prstGeom prst="wedgeEllipseCallout">
              <a:avLst>
                <a:gd name="adj1" fmla="val 52046"/>
                <a:gd name="adj2" fmla="val 54028"/>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3" name="Freeform 22">
              <a:extLst>
                <a:ext uri="{FF2B5EF4-FFF2-40B4-BE49-F238E27FC236}">
                  <a16:creationId xmlns:a16="http://schemas.microsoft.com/office/drawing/2014/main" id="{835E50EF-D88F-574A-B759-F902791FD98F}"/>
                </a:ext>
              </a:extLst>
            </p:cNvPr>
            <p:cNvSpPr/>
            <p:nvPr/>
          </p:nvSpPr>
          <p:spPr>
            <a:xfrm>
              <a:off x="4003306" y="2544948"/>
              <a:ext cx="1759113" cy="1359538"/>
            </a:xfrm>
            <a:prstGeom prst="wedgeEllipseCallout">
              <a:avLst>
                <a:gd name="adj1" fmla="val 38492"/>
                <a:gd name="adj2" fmla="val 5614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562" tIns="249434" rIns="284562" bIns="249434" numCol="1" spcCol="1270" anchor="ctr" anchorCtr="0">
              <a:noAutofit/>
            </a:bodyPr>
            <a:lstStyle/>
            <a:p>
              <a:pPr marL="0" lvl="0" indent="0" algn="ctr" defTabSz="844550">
                <a:lnSpc>
                  <a:spcPct val="90000"/>
                </a:lnSpc>
                <a:spcBef>
                  <a:spcPct val="0"/>
                </a:spcBef>
                <a:spcAft>
                  <a:spcPct val="35000"/>
                </a:spcAft>
                <a:buNone/>
              </a:pPr>
              <a:r>
                <a:rPr lang="en-US" sz="2200" kern="1200" dirty="0"/>
                <a:t>Courage</a:t>
              </a:r>
            </a:p>
          </p:txBody>
        </p:sp>
        <p:sp>
          <p:nvSpPr>
            <p:cNvPr id="25" name="Freeform 24">
              <a:extLst>
                <a:ext uri="{FF2B5EF4-FFF2-40B4-BE49-F238E27FC236}">
                  <a16:creationId xmlns:a16="http://schemas.microsoft.com/office/drawing/2014/main" id="{DE4C0689-55E9-FF42-A8C6-8E798C9085B8}"/>
                </a:ext>
              </a:extLst>
            </p:cNvPr>
            <p:cNvSpPr/>
            <p:nvPr/>
          </p:nvSpPr>
          <p:spPr>
            <a:xfrm>
              <a:off x="7267760" y="2315914"/>
              <a:ext cx="1721046" cy="1359538"/>
            </a:xfrm>
            <a:prstGeom prst="wedgeEllipseCallout">
              <a:avLst>
                <a:gd name="adj1" fmla="val -36867"/>
                <a:gd name="adj2" fmla="val 6320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562" tIns="249434" rIns="284562" bIns="249434" numCol="1" spcCol="1270" anchor="ctr" anchorCtr="0">
              <a:noAutofit/>
            </a:bodyPr>
            <a:lstStyle/>
            <a:p>
              <a:pPr marL="0" lvl="0" indent="0" algn="ctr" defTabSz="844550">
                <a:lnSpc>
                  <a:spcPct val="90000"/>
                </a:lnSpc>
                <a:spcBef>
                  <a:spcPct val="0"/>
                </a:spcBef>
                <a:spcAft>
                  <a:spcPct val="35000"/>
                </a:spcAft>
                <a:buNone/>
              </a:pPr>
              <a:r>
                <a:rPr lang="en-US" sz="2200" kern="1200" dirty="0"/>
                <a:t>Distress</a:t>
              </a:r>
            </a:p>
          </p:txBody>
        </p:sp>
        <p:sp>
          <p:nvSpPr>
            <p:cNvPr id="27" name="Freeform 26">
              <a:extLst>
                <a:ext uri="{FF2B5EF4-FFF2-40B4-BE49-F238E27FC236}">
                  <a16:creationId xmlns:a16="http://schemas.microsoft.com/office/drawing/2014/main" id="{4B24A08A-F08D-E64F-B245-AA00CE65245E}"/>
                </a:ext>
              </a:extLst>
            </p:cNvPr>
            <p:cNvSpPr/>
            <p:nvPr/>
          </p:nvSpPr>
          <p:spPr>
            <a:xfrm>
              <a:off x="7907093" y="3795390"/>
              <a:ext cx="1721045" cy="1359538"/>
            </a:xfrm>
            <a:prstGeom prst="wedgeEllipseCallout">
              <a:avLst>
                <a:gd name="adj1" fmla="val -71092"/>
                <a:gd name="adj2" fmla="val -8101"/>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249434" rIns="0" bIns="249434" numCol="1" spcCol="1270" anchor="ctr" anchorCtr="0">
              <a:noAutofit/>
            </a:bodyPr>
            <a:lstStyle/>
            <a:p>
              <a:pPr marL="0" lvl="0" indent="0" algn="ctr" defTabSz="844550">
                <a:lnSpc>
                  <a:spcPct val="90000"/>
                </a:lnSpc>
                <a:spcBef>
                  <a:spcPct val="0"/>
                </a:spcBef>
                <a:spcAft>
                  <a:spcPct val="35000"/>
                </a:spcAft>
                <a:buNone/>
              </a:pPr>
              <a:r>
                <a:rPr lang="en-US" sz="2200" kern="1200" dirty="0"/>
                <a:t>Resilience</a:t>
              </a:r>
            </a:p>
          </p:txBody>
        </p:sp>
        <p:sp>
          <p:nvSpPr>
            <p:cNvPr id="28" name="Hexagon 27">
              <a:extLst>
                <a:ext uri="{FF2B5EF4-FFF2-40B4-BE49-F238E27FC236}">
                  <a16:creationId xmlns:a16="http://schemas.microsoft.com/office/drawing/2014/main" id="{466305E9-AB7B-FF4A-870B-E0BB095D8EC5}"/>
                </a:ext>
              </a:extLst>
            </p:cNvPr>
            <p:cNvSpPr/>
            <p:nvPr/>
          </p:nvSpPr>
          <p:spPr>
            <a:xfrm>
              <a:off x="3834777" y="4615350"/>
              <a:ext cx="1571507" cy="1342777"/>
            </a:xfrm>
            <a:prstGeom prst="wedgeEllipseCallout">
              <a:avLst>
                <a:gd name="adj1" fmla="val 62179"/>
                <a:gd name="adj2" fmla="val -33341"/>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9" name="Freeform 28">
              <a:extLst>
                <a:ext uri="{FF2B5EF4-FFF2-40B4-BE49-F238E27FC236}">
                  <a16:creationId xmlns:a16="http://schemas.microsoft.com/office/drawing/2014/main" id="{8C243315-55D6-1B45-981F-AE3BF6ECE9BE}"/>
                </a:ext>
              </a:extLst>
            </p:cNvPr>
            <p:cNvSpPr/>
            <p:nvPr/>
          </p:nvSpPr>
          <p:spPr>
            <a:xfrm>
              <a:off x="6991782" y="5264260"/>
              <a:ext cx="1721045" cy="1359538"/>
            </a:xfrm>
            <a:prstGeom prst="wedgeEllipseCallout">
              <a:avLst>
                <a:gd name="adj1" fmla="val -30586"/>
                <a:gd name="adj2" fmla="val -61052"/>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562" tIns="249434" rIns="284562" bIns="249434" numCol="1" spcCol="1270" anchor="ctr" anchorCtr="0">
              <a:noAutofit/>
            </a:bodyPr>
            <a:lstStyle/>
            <a:p>
              <a:pPr marL="0" lvl="0" indent="0" algn="ctr" defTabSz="844550">
                <a:lnSpc>
                  <a:spcPct val="90000"/>
                </a:lnSpc>
                <a:spcBef>
                  <a:spcPct val="0"/>
                </a:spcBef>
                <a:spcAft>
                  <a:spcPct val="35000"/>
                </a:spcAft>
                <a:buNone/>
              </a:pPr>
              <a:r>
                <a:rPr lang="en-US" sz="2200" kern="1200" dirty="0"/>
                <a:t>Injury</a:t>
              </a:r>
            </a:p>
          </p:txBody>
        </p:sp>
        <p:sp>
          <p:nvSpPr>
            <p:cNvPr id="31" name="Freeform 30">
              <a:extLst>
                <a:ext uri="{FF2B5EF4-FFF2-40B4-BE49-F238E27FC236}">
                  <a16:creationId xmlns:a16="http://schemas.microsoft.com/office/drawing/2014/main" id="{3C597F10-37E8-CE45-9E4C-B841D342AF75}"/>
                </a:ext>
              </a:extLst>
            </p:cNvPr>
            <p:cNvSpPr/>
            <p:nvPr/>
          </p:nvSpPr>
          <p:spPr>
            <a:xfrm>
              <a:off x="3767966" y="4500409"/>
              <a:ext cx="1571507" cy="1359538"/>
            </a:xfrm>
            <a:prstGeom prst="wedgeEllipseCallout">
              <a:avLst>
                <a:gd name="adj1" fmla="val 68957"/>
                <a:gd name="adj2" fmla="val -2645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562" tIns="249434" rIns="284562" bIns="249434" numCol="1" spcCol="1270" anchor="ctr" anchorCtr="0">
              <a:noAutofit/>
            </a:bodyPr>
            <a:lstStyle/>
            <a:p>
              <a:pPr marL="0" lvl="0" indent="0" algn="ctr" defTabSz="844550">
                <a:lnSpc>
                  <a:spcPct val="90000"/>
                </a:lnSpc>
                <a:spcBef>
                  <a:spcPct val="0"/>
                </a:spcBef>
                <a:spcAft>
                  <a:spcPct val="35000"/>
                </a:spcAft>
                <a:buNone/>
              </a:pPr>
              <a:r>
                <a:rPr lang="en-US" sz="2200" kern="1200" dirty="0"/>
                <a:t>Healing</a:t>
              </a:r>
            </a:p>
          </p:txBody>
        </p:sp>
      </p:grpSp>
      <p:sp>
        <p:nvSpPr>
          <p:cNvPr id="3" name="TextBox 2"/>
          <p:cNvSpPr txBox="1"/>
          <p:nvPr/>
        </p:nvSpPr>
        <p:spPr>
          <a:xfrm>
            <a:off x="581193" y="2117145"/>
            <a:ext cx="3543336" cy="1169551"/>
          </a:xfrm>
          <a:prstGeom prst="rect">
            <a:avLst/>
          </a:prstGeom>
          <a:noFill/>
        </p:spPr>
        <p:txBody>
          <a:bodyPr wrap="square" lIns="0" rIns="0" rtlCol="0">
            <a:noAutofit/>
          </a:bodyPr>
          <a:lstStyle/>
          <a:p>
            <a:pPr>
              <a:spcAft>
                <a:spcPts val="1000"/>
              </a:spcAft>
            </a:pPr>
            <a:r>
              <a:rPr lang="en-US" sz="2400" b="1" dirty="0">
                <a:solidFill>
                  <a:schemeClr val="bg1"/>
                </a:solidFill>
              </a:rPr>
              <a:t>Moral Distress</a:t>
            </a:r>
          </a:p>
          <a:p>
            <a:r>
              <a:rPr lang="en-US" dirty="0">
                <a:solidFill>
                  <a:schemeClr val="bg1"/>
                </a:solidFill>
              </a:rPr>
              <a:t>you know the right thing to do but you’re not able to do it </a:t>
            </a:r>
          </a:p>
        </p:txBody>
      </p:sp>
      <p:sp>
        <p:nvSpPr>
          <p:cNvPr id="4" name="TextBox 3"/>
          <p:cNvSpPr txBox="1"/>
          <p:nvPr/>
        </p:nvSpPr>
        <p:spPr>
          <a:xfrm>
            <a:off x="581192" y="3700126"/>
            <a:ext cx="3543337" cy="1143903"/>
          </a:xfrm>
          <a:prstGeom prst="rect">
            <a:avLst/>
          </a:prstGeom>
          <a:noFill/>
        </p:spPr>
        <p:txBody>
          <a:bodyPr wrap="square" lIns="0" rIns="0" rtlCol="0">
            <a:noAutofit/>
          </a:bodyPr>
          <a:lstStyle/>
          <a:p>
            <a:pPr>
              <a:spcAft>
                <a:spcPts val="1000"/>
              </a:spcAft>
            </a:pPr>
            <a:r>
              <a:rPr lang="en-US" sz="2400" b="1" dirty="0">
                <a:solidFill>
                  <a:schemeClr val="bg1"/>
                </a:solidFill>
              </a:rPr>
              <a:t>Moral Courage</a:t>
            </a:r>
          </a:p>
          <a:p>
            <a:r>
              <a:rPr lang="en-US" dirty="0">
                <a:solidFill>
                  <a:schemeClr val="bg1"/>
                </a:solidFill>
              </a:rPr>
              <a:t>courage to do the right thing in spite of the risks</a:t>
            </a:r>
          </a:p>
        </p:txBody>
      </p:sp>
      <p:pic>
        <p:nvPicPr>
          <p:cNvPr id="34" name="Graphic 33" descr="Children">
            <a:extLst>
              <a:ext uri="{FF2B5EF4-FFF2-40B4-BE49-F238E27FC236}">
                <a16:creationId xmlns:a16="http://schemas.microsoft.com/office/drawing/2014/main" id="{E39E8F9C-6FCC-134A-AEAA-18E371BF0CC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5739" b="44922"/>
          <a:stretch/>
        </p:blipFill>
        <p:spPr>
          <a:xfrm>
            <a:off x="7038252" y="4333290"/>
            <a:ext cx="1925724" cy="747980"/>
          </a:xfrm>
          <a:prstGeom prst="rect">
            <a:avLst/>
          </a:prstGeom>
        </p:spPr>
      </p:pic>
      <p:sp>
        <p:nvSpPr>
          <p:cNvPr id="41" name="TextBox 40">
            <a:extLst>
              <a:ext uri="{FF2B5EF4-FFF2-40B4-BE49-F238E27FC236}">
                <a16:creationId xmlns:a16="http://schemas.microsoft.com/office/drawing/2014/main" id="{3A7BC96A-B135-CE45-80F9-86622544CCC4}"/>
              </a:ext>
            </a:extLst>
          </p:cNvPr>
          <p:cNvSpPr txBox="1"/>
          <p:nvPr/>
        </p:nvSpPr>
        <p:spPr>
          <a:xfrm>
            <a:off x="581192" y="5234627"/>
            <a:ext cx="3565899" cy="1420902"/>
          </a:xfrm>
          <a:prstGeom prst="rect">
            <a:avLst/>
          </a:prstGeom>
          <a:noFill/>
        </p:spPr>
        <p:txBody>
          <a:bodyPr wrap="square" lIns="0" rIns="0" rtlCol="0">
            <a:noAutofit/>
          </a:bodyPr>
          <a:lstStyle/>
          <a:p>
            <a:pPr>
              <a:spcAft>
                <a:spcPts val="1000"/>
              </a:spcAft>
            </a:pPr>
            <a:r>
              <a:rPr lang="en-US" sz="2400" b="1" dirty="0">
                <a:solidFill>
                  <a:schemeClr val="bg1"/>
                </a:solidFill>
              </a:rPr>
              <a:t>Moral Resilience</a:t>
            </a:r>
          </a:p>
          <a:p>
            <a:r>
              <a:rPr lang="en-US" dirty="0">
                <a:solidFill>
                  <a:schemeClr val="bg1"/>
                </a:solidFill>
              </a:rPr>
              <a:t>ability and willingness to take right action in the face of moral or ethical adversity</a:t>
            </a:r>
          </a:p>
        </p:txBody>
      </p:sp>
    </p:spTree>
    <p:extLst>
      <p:ext uri="{BB962C8B-B14F-4D97-AF65-F5344CB8AC3E}">
        <p14:creationId xmlns:p14="http://schemas.microsoft.com/office/powerpoint/2010/main" val="2276337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79A26B8-6C4E-452B-ADD3-ED324A7AB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B4167E1-E2B0-4192-8DA2-6967DDFF8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4"/>
          <p:cNvSpPr>
            <a:spLocks noGrp="1"/>
          </p:cNvSpPr>
          <p:nvPr>
            <p:ph type="title"/>
          </p:nvPr>
        </p:nvSpPr>
        <p:spPr>
          <a:xfrm>
            <a:off x="762121" y="960723"/>
            <a:ext cx="4968489" cy="1013800"/>
          </a:xfrm>
        </p:spPr>
        <p:txBody>
          <a:bodyPr>
            <a:normAutofit/>
          </a:bodyPr>
          <a:lstStyle/>
          <a:p>
            <a:r>
              <a:rPr lang="en-US" sz="3600" dirty="0">
                <a:solidFill>
                  <a:srgbClr val="FFFFFF"/>
                </a:solidFill>
              </a:rPr>
              <a:t>  </a:t>
            </a:r>
            <a:r>
              <a:rPr lang="en-US" sz="3200" b="1" dirty="0">
                <a:solidFill>
                  <a:srgbClr val="FFFFFF"/>
                </a:solidFill>
              </a:rPr>
              <a:t>MORAL DISTRESS</a:t>
            </a:r>
          </a:p>
        </p:txBody>
      </p:sp>
      <p:sp>
        <p:nvSpPr>
          <p:cNvPr id="16" name="Rectangle 15">
            <a:extLst>
              <a:ext uri="{FF2B5EF4-FFF2-40B4-BE49-F238E27FC236}">
                <a16:creationId xmlns:a16="http://schemas.microsoft.com/office/drawing/2014/main" id="{D03E4FEE-2E6A-44AB-B6BA-C1AD0CD6D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0817EB59-13B3-43DA-9B91-A7CC174A6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 name="Content Placeholder 6"/>
          <p:cNvSpPr>
            <a:spLocks noGrp="1"/>
          </p:cNvSpPr>
          <p:nvPr>
            <p:ph idx="1"/>
          </p:nvPr>
        </p:nvSpPr>
        <p:spPr>
          <a:xfrm>
            <a:off x="783387" y="2254102"/>
            <a:ext cx="4947221" cy="3650344"/>
          </a:xfrm>
        </p:spPr>
        <p:txBody>
          <a:bodyPr>
            <a:normAutofit/>
          </a:bodyPr>
          <a:lstStyle/>
          <a:p>
            <a:pPr marL="0" indent="0" algn="ctr">
              <a:buNone/>
            </a:pPr>
            <a:r>
              <a:rPr lang="en-US" sz="2200" b="1" dirty="0">
                <a:solidFill>
                  <a:srgbClr val="FFFFFF"/>
                </a:solidFill>
              </a:rPr>
              <a:t>You know the right thing to do, </a:t>
            </a:r>
          </a:p>
          <a:p>
            <a:pPr marL="0" indent="0" algn="ctr">
              <a:buNone/>
            </a:pPr>
            <a:r>
              <a:rPr lang="en-US" sz="2200" b="1" dirty="0">
                <a:solidFill>
                  <a:srgbClr val="FFFFFF"/>
                </a:solidFill>
              </a:rPr>
              <a:t>but you’re not able to do it. </a:t>
            </a:r>
            <a:r>
              <a:rPr lang="en-US" b="1" dirty="0">
                <a:solidFill>
                  <a:srgbClr val="FFFFFF"/>
                </a:solidFill>
              </a:rPr>
              <a:t>                                                                                     					</a:t>
            </a:r>
          </a:p>
          <a:p>
            <a:pPr marL="0" indent="0" algn="r">
              <a:buNone/>
            </a:pPr>
            <a:r>
              <a:rPr lang="en-US" b="1" dirty="0">
                <a:solidFill>
                  <a:srgbClr val="FFFFFF"/>
                </a:solidFill>
              </a:rPr>
              <a:t> – </a:t>
            </a:r>
            <a:r>
              <a:rPr lang="en-US" dirty="0">
                <a:solidFill>
                  <a:srgbClr val="FFFFFF"/>
                </a:solidFill>
              </a:rPr>
              <a:t>Andrew Jameton, 1984</a:t>
            </a:r>
          </a:p>
          <a:p>
            <a:pPr marL="0" indent="0">
              <a:buNone/>
            </a:pPr>
            <a:endParaRPr lang="en-US" dirty="0">
              <a:solidFill>
                <a:srgbClr val="FFFFFF"/>
              </a:solidFill>
            </a:endParaRPr>
          </a:p>
          <a:p>
            <a:pPr marL="0" indent="0">
              <a:buNone/>
            </a:pPr>
            <a:r>
              <a:rPr lang="en-US" dirty="0">
                <a:solidFill>
                  <a:srgbClr val="FFFFFF"/>
                </a:solidFill>
              </a:rPr>
              <a:t>                                             </a:t>
            </a:r>
          </a:p>
        </p:txBody>
      </p:sp>
      <p:pic>
        <p:nvPicPr>
          <p:cNvPr id="4" name="Content Placeholder 4" descr="A person smiling for the camera&#10;&#10;Description automatically generated">
            <a:extLst>
              <a:ext uri="{FF2B5EF4-FFF2-40B4-BE49-F238E27FC236}">
                <a16:creationId xmlns:a16="http://schemas.microsoft.com/office/drawing/2014/main" id="{205724B9-1A15-6C4D-9724-309AD5DAB1EA}"/>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084674" y="960723"/>
            <a:ext cx="3719294" cy="4945656"/>
          </a:xfrm>
          <a:prstGeom prst="rect">
            <a:avLst/>
          </a:prstGeom>
        </p:spPr>
      </p:pic>
      <p:pic>
        <p:nvPicPr>
          <p:cNvPr id="9" name="Picture 8" descr="A picture containing table&#10;&#10;Description automatically generated">
            <a:extLst>
              <a:ext uri="{FF2B5EF4-FFF2-40B4-BE49-F238E27FC236}">
                <a16:creationId xmlns:a16="http://schemas.microsoft.com/office/drawing/2014/main" id="{6B72AFDB-47D5-4BE9-AF91-452741CE1283}"/>
              </a:ext>
            </a:extLst>
          </p:cNvPr>
          <p:cNvPicPr>
            <a:picLocks noChangeAspect="1"/>
          </p:cNvPicPr>
          <p:nvPr/>
        </p:nvPicPr>
        <p:blipFill>
          <a:blip r:embed="rId5"/>
          <a:stretch>
            <a:fillRect/>
          </a:stretch>
        </p:blipFill>
        <p:spPr>
          <a:xfrm>
            <a:off x="442377" y="6267919"/>
            <a:ext cx="2283238" cy="590081"/>
          </a:xfrm>
          <a:prstGeom prst="rect">
            <a:avLst/>
          </a:prstGeom>
        </p:spPr>
      </p:pic>
      <p:pic>
        <p:nvPicPr>
          <p:cNvPr id="10" name="Picture 9">
            <a:extLst>
              <a:ext uri="{FF2B5EF4-FFF2-40B4-BE49-F238E27FC236}">
                <a16:creationId xmlns:a16="http://schemas.microsoft.com/office/drawing/2014/main" id="{8ED14429-8167-441F-B84B-86E646268BDB}"/>
              </a:ext>
            </a:extLst>
          </p:cNvPr>
          <p:cNvPicPr>
            <a:picLocks noChangeAspect="1"/>
          </p:cNvPicPr>
          <p:nvPr/>
        </p:nvPicPr>
        <p:blipFill>
          <a:blip r:embed="rId6"/>
          <a:stretch>
            <a:fillRect/>
          </a:stretch>
        </p:blipFill>
        <p:spPr>
          <a:xfrm>
            <a:off x="9679428" y="6232362"/>
            <a:ext cx="2457864" cy="625638"/>
          </a:xfrm>
          <a:prstGeom prst="rect">
            <a:avLst/>
          </a:prstGeom>
        </p:spPr>
      </p:pic>
    </p:spTree>
    <p:extLst>
      <p:ext uri="{BB962C8B-B14F-4D97-AF65-F5344CB8AC3E}">
        <p14:creationId xmlns:p14="http://schemas.microsoft.com/office/powerpoint/2010/main" val="216084726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54">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56">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58">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61" name="Rectangle 60">
            <a:extLst>
              <a:ext uri="{FF2B5EF4-FFF2-40B4-BE49-F238E27FC236}">
                <a16:creationId xmlns:a16="http://schemas.microsoft.com/office/drawing/2014/main" id="{BF3D65BA-1C65-40FB-92EF-83951BDC1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ADF52CCA-FCDD-49A0-BFFC-3BD41F1B8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C965BDA-6125-425B-8062-6F6743604DE7}"/>
              </a:ext>
            </a:extLst>
          </p:cNvPr>
          <p:cNvSpPr>
            <a:spLocks noGrp="1"/>
          </p:cNvSpPr>
          <p:nvPr>
            <p:ph type="title"/>
          </p:nvPr>
        </p:nvSpPr>
        <p:spPr>
          <a:xfrm>
            <a:off x="8296275" y="1419225"/>
            <a:ext cx="3081576" cy="2085869"/>
          </a:xfrm>
        </p:spPr>
        <p:txBody>
          <a:bodyPr vert="horz" lIns="91440" tIns="45720" rIns="91440" bIns="45720" rtlCol="0" anchor="b">
            <a:normAutofit fontScale="90000"/>
          </a:bodyPr>
          <a:lstStyle/>
          <a:p>
            <a:pPr>
              <a:lnSpc>
                <a:spcPct val="90000"/>
              </a:lnSpc>
            </a:pPr>
            <a:r>
              <a:rPr lang="en-US" sz="3600" b="1" dirty="0">
                <a:solidFill>
                  <a:srgbClr val="FFFFFF"/>
                </a:solidFill>
              </a:rPr>
              <a:t>Moral Distress and Moral Injury</a:t>
            </a:r>
          </a:p>
        </p:txBody>
      </p:sp>
      <p:pic>
        <p:nvPicPr>
          <p:cNvPr id="6" name="Picture 5">
            <a:extLst>
              <a:ext uri="{FF2B5EF4-FFF2-40B4-BE49-F238E27FC236}">
                <a16:creationId xmlns:a16="http://schemas.microsoft.com/office/drawing/2014/main" id="{E616A45A-4688-F943-8866-18BC6C000893}"/>
              </a:ext>
            </a:extLst>
          </p:cNvPr>
          <p:cNvPicPr>
            <a:picLocks noChangeAspect="1"/>
          </p:cNvPicPr>
          <p:nvPr/>
        </p:nvPicPr>
        <p:blipFill rotWithShape="1">
          <a:blip r:embed="rId3"/>
          <a:srcRect l="5156" t="32908" r="8441" b="11372"/>
          <a:stretch/>
        </p:blipFill>
        <p:spPr>
          <a:xfrm>
            <a:off x="446533" y="723899"/>
            <a:ext cx="7482126" cy="5666666"/>
          </a:xfrm>
          <a:prstGeom prst="rect">
            <a:avLst/>
          </a:prstGeom>
        </p:spPr>
      </p:pic>
    </p:spTree>
    <p:extLst>
      <p:ext uri="{BB962C8B-B14F-4D97-AF65-F5344CB8AC3E}">
        <p14:creationId xmlns:p14="http://schemas.microsoft.com/office/powerpoint/2010/main" val="1838081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7">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9">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11">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13">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51" name="Rectangle 15">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32ED203-F46B-154E-8DF0-31AC84E0B9D2}"/>
              </a:ext>
            </a:extLst>
          </p:cNvPr>
          <p:cNvSpPr/>
          <p:nvPr/>
        </p:nvSpPr>
        <p:spPr>
          <a:xfrm>
            <a:off x="446533" y="1648534"/>
            <a:ext cx="7498616" cy="4742031"/>
          </a:xfrm>
          <a:prstGeom prst="rect">
            <a:avLst/>
          </a:prstGeom>
          <a:solidFill>
            <a:srgbClr val="245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453E05D-5376-B242-892D-61D5C3F620D6}"/>
              </a:ext>
            </a:extLst>
          </p:cNvPr>
          <p:cNvPicPr>
            <a:picLocks noChangeAspect="1"/>
          </p:cNvPicPr>
          <p:nvPr/>
        </p:nvPicPr>
        <p:blipFill rotWithShape="1">
          <a:blip r:embed="rId3"/>
          <a:srcRect l="6836" t="3138" r="1562" b="4372"/>
          <a:stretch/>
        </p:blipFill>
        <p:spPr>
          <a:xfrm>
            <a:off x="446534" y="723900"/>
            <a:ext cx="7498616" cy="4315692"/>
          </a:xfrm>
          <a:prstGeom prst="rect">
            <a:avLst/>
          </a:prstGeom>
        </p:spPr>
      </p:pic>
      <p:sp>
        <p:nvSpPr>
          <p:cNvPr id="52" name="Rectangle 17">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296275" y="1419225"/>
            <a:ext cx="3081576" cy="2085869"/>
          </a:xfrm>
        </p:spPr>
        <p:txBody>
          <a:bodyPr vert="horz" lIns="91440" tIns="45720" rIns="91440" bIns="45720" rtlCol="0" anchor="b">
            <a:normAutofit fontScale="90000"/>
          </a:bodyPr>
          <a:lstStyle/>
          <a:p>
            <a:r>
              <a:rPr lang="en-US" sz="3600" b="1" dirty="0">
                <a:solidFill>
                  <a:srgbClr val="FFFFFF"/>
                </a:solidFill>
              </a:rPr>
              <a:t>Continuum of moral distress</a:t>
            </a:r>
          </a:p>
        </p:txBody>
      </p:sp>
      <p:grpSp>
        <p:nvGrpSpPr>
          <p:cNvPr id="20" name="Group 19">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1" name="Rectangle 20">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3338632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MORAL DISTRESS And BurnOUT</a:t>
            </a:r>
          </a:p>
        </p:txBody>
      </p:sp>
      <p:sp>
        <p:nvSpPr>
          <p:cNvPr id="3" name="Content Placeholder 2"/>
          <p:cNvSpPr>
            <a:spLocks noGrp="1"/>
          </p:cNvSpPr>
          <p:nvPr>
            <p:ph idx="1"/>
          </p:nvPr>
        </p:nvSpPr>
        <p:spPr>
          <a:xfrm>
            <a:off x="581193" y="1881557"/>
            <a:ext cx="11029615" cy="4521640"/>
          </a:xfrm>
        </p:spPr>
        <p:txBody>
          <a:bodyPr>
            <a:noAutofit/>
          </a:bodyPr>
          <a:lstStyle/>
          <a:p>
            <a:pPr marL="0" indent="0" algn="ctr">
              <a:lnSpc>
                <a:spcPct val="90000"/>
              </a:lnSpc>
              <a:buNone/>
            </a:pPr>
            <a:r>
              <a:rPr lang="en-US" sz="3600" b="1" dirty="0">
                <a:solidFill>
                  <a:srgbClr val="4D1434"/>
                </a:solidFill>
              </a:rPr>
              <a:t>Burnout</a:t>
            </a:r>
            <a:r>
              <a:rPr lang="en-US" sz="2800" b="1" dirty="0"/>
              <a:t> </a:t>
            </a:r>
            <a:r>
              <a:rPr lang="en-US" sz="2800" dirty="0"/>
              <a:t>is a syndrome characterized by high emotional exhaustion, high depersonalization (i.e. cynicism), and a low sense of personal accomplishment from work.</a:t>
            </a:r>
          </a:p>
          <a:p>
            <a:pPr marL="0" indent="0" algn="ctr">
              <a:lnSpc>
                <a:spcPct val="90000"/>
              </a:lnSpc>
              <a:buNone/>
            </a:pPr>
            <a:r>
              <a:rPr lang="en-US" sz="1600" dirty="0"/>
              <a:t> </a:t>
            </a:r>
          </a:p>
          <a:p>
            <a:pPr marL="0" indent="0" algn="ctr">
              <a:buNone/>
            </a:pPr>
            <a:r>
              <a:rPr lang="en-US" sz="2800" dirty="0"/>
              <a:t>Research shows that </a:t>
            </a:r>
            <a:r>
              <a:rPr lang="en-US" sz="3100" b="1" dirty="0">
                <a:solidFill>
                  <a:srgbClr val="4D1434"/>
                </a:solidFill>
              </a:rPr>
              <a:t>between 35 and 54 percent of U.S. nurses and physicians have substantial symptoms of burnout</a:t>
            </a:r>
            <a:r>
              <a:rPr lang="en-US" sz="2800" dirty="0"/>
              <a:t>; similarly the prevalence of burnout ranges between 45 and 60 percent for medical students and residents. </a:t>
            </a:r>
          </a:p>
          <a:p>
            <a:pPr marL="0" indent="0" algn="ctr">
              <a:spcBef>
                <a:spcPts val="1200"/>
              </a:spcBef>
              <a:buNone/>
            </a:pPr>
            <a:r>
              <a:rPr lang="en-US" dirty="0"/>
              <a:t>National Academies of Sciences, Engineering and Medicine, 2019, p. 1</a:t>
            </a:r>
          </a:p>
        </p:txBody>
      </p:sp>
      <p:pic>
        <p:nvPicPr>
          <p:cNvPr id="4" name="Picture 3">
            <a:extLst>
              <a:ext uri="{FF2B5EF4-FFF2-40B4-BE49-F238E27FC236}">
                <a16:creationId xmlns:a16="http://schemas.microsoft.com/office/drawing/2014/main" id="{3032BBDE-F60C-48D9-81B7-1F01FC86B48F}"/>
              </a:ext>
            </a:extLst>
          </p:cNvPr>
          <p:cNvPicPr>
            <a:picLocks noChangeAspect="1"/>
          </p:cNvPicPr>
          <p:nvPr/>
        </p:nvPicPr>
        <p:blipFill>
          <a:blip r:embed="rId3"/>
          <a:stretch>
            <a:fillRect/>
          </a:stretch>
        </p:blipFill>
        <p:spPr>
          <a:xfrm>
            <a:off x="9679428" y="6232362"/>
            <a:ext cx="2457864" cy="625638"/>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FBA49622-A7F5-4CB9-93E2-A98409FFEB3F}"/>
              </a:ext>
            </a:extLst>
          </p:cNvPr>
          <p:cNvPicPr>
            <a:picLocks noChangeAspect="1"/>
          </p:cNvPicPr>
          <p:nvPr/>
        </p:nvPicPr>
        <p:blipFill>
          <a:blip r:embed="rId4"/>
          <a:stretch>
            <a:fillRect/>
          </a:stretch>
        </p:blipFill>
        <p:spPr>
          <a:xfrm>
            <a:off x="440286" y="6243593"/>
            <a:ext cx="2062904" cy="533138"/>
          </a:xfrm>
          <a:prstGeom prst="rect">
            <a:avLst/>
          </a:prstGeom>
        </p:spPr>
      </p:pic>
    </p:spTree>
    <p:extLst>
      <p:ext uri="{BB962C8B-B14F-4D97-AF65-F5344CB8AC3E}">
        <p14:creationId xmlns:p14="http://schemas.microsoft.com/office/powerpoint/2010/main" val="2561778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D936F5-D47C-418E-957B-E67FE0AB7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25E36C78-D2A7-412A-9321-3AC28893C6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8" name="Rectangle 17">
              <a:extLst>
                <a:ext uri="{FF2B5EF4-FFF2-40B4-BE49-F238E27FC236}">
                  <a16:creationId xmlns:a16="http://schemas.microsoft.com/office/drawing/2014/main" id="{E383D63D-AFF6-450E-9563-88C596AE6E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831BE33D-0E67-4BB0-8A1B-581C9F3C48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1E16AD71-390C-4868-A5FB-5EB087437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FC428F49-D716-4BA1-9E15-BCC588E96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5" y="619432"/>
            <a:ext cx="3697570" cy="5771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11260A-4D1B-4B03-A2CE-493A99522702}"/>
              </a:ext>
            </a:extLst>
          </p:cNvPr>
          <p:cNvSpPr>
            <a:spLocks noGrp="1"/>
          </p:cNvSpPr>
          <p:nvPr>
            <p:ph type="title"/>
          </p:nvPr>
        </p:nvSpPr>
        <p:spPr>
          <a:xfrm>
            <a:off x="649949" y="2119255"/>
            <a:ext cx="3296490" cy="2771484"/>
          </a:xfrm>
        </p:spPr>
        <p:txBody>
          <a:bodyPr>
            <a:noAutofit/>
          </a:bodyPr>
          <a:lstStyle/>
          <a:p>
            <a:br>
              <a:rPr lang="en-US" sz="3600" b="1" dirty="0">
                <a:solidFill>
                  <a:srgbClr val="FFFFFF"/>
                </a:solidFill>
              </a:rPr>
            </a:br>
            <a:r>
              <a:rPr lang="en-US" sz="3200" b="1" dirty="0">
                <a:solidFill>
                  <a:srgbClr val="FFFFFF"/>
                </a:solidFill>
              </a:rPr>
              <a:t>History of Moral Distress and Moral Injury </a:t>
            </a:r>
          </a:p>
        </p:txBody>
      </p:sp>
      <p:pic>
        <p:nvPicPr>
          <p:cNvPr id="8" name="Picture 7">
            <a:extLst>
              <a:ext uri="{FF2B5EF4-FFF2-40B4-BE49-F238E27FC236}">
                <a16:creationId xmlns:a16="http://schemas.microsoft.com/office/drawing/2014/main" id="{B07AAE0E-61BF-DB4A-8C59-C2963A54D539}"/>
              </a:ext>
            </a:extLst>
          </p:cNvPr>
          <p:cNvPicPr>
            <a:picLocks noChangeAspect="1"/>
          </p:cNvPicPr>
          <p:nvPr/>
        </p:nvPicPr>
        <p:blipFill rotWithShape="1">
          <a:blip r:embed="rId3"/>
          <a:srcRect l="1320" t="6664" r="1549" b="39176"/>
          <a:stretch/>
        </p:blipFill>
        <p:spPr>
          <a:xfrm>
            <a:off x="4241830" y="3543399"/>
            <a:ext cx="3702973" cy="2847165"/>
          </a:xfrm>
          <a:prstGeom prst="rect">
            <a:avLst/>
          </a:prstGeom>
        </p:spPr>
      </p:pic>
      <p:pic>
        <p:nvPicPr>
          <p:cNvPr id="4" name="Picture 3" descr="A picture containing text, newspaper, people, sign&#10;&#10;Description automatically generated">
            <a:extLst>
              <a:ext uri="{FF2B5EF4-FFF2-40B4-BE49-F238E27FC236}">
                <a16:creationId xmlns:a16="http://schemas.microsoft.com/office/drawing/2014/main" id="{288449BD-4FBE-024F-AB34-E3AC89C834F3}"/>
              </a:ext>
            </a:extLst>
          </p:cNvPr>
          <p:cNvPicPr>
            <a:picLocks/>
          </p:cNvPicPr>
          <p:nvPr/>
        </p:nvPicPr>
        <p:blipFill rotWithShape="1">
          <a:blip r:embed="rId4"/>
          <a:srcRect l="1" t="-77" r="1" b="-175"/>
          <a:stretch/>
        </p:blipFill>
        <p:spPr>
          <a:xfrm>
            <a:off x="8042147" y="619431"/>
            <a:ext cx="3703320" cy="5771133"/>
          </a:xfrm>
          <a:prstGeom prst="rect">
            <a:avLst/>
          </a:prstGeom>
          <a:solidFill>
            <a:srgbClr val="FFFFFF">
              <a:shade val="85000"/>
            </a:srgbClr>
          </a:solidFill>
          <a:ln>
            <a:noFill/>
          </a:ln>
          <a:effectLst/>
        </p:spPr>
      </p:pic>
      <p:pic>
        <p:nvPicPr>
          <p:cNvPr id="5" name="Content Placeholder 4" descr="A person smiling for the camera&#10;&#10;Description automatically generated">
            <a:extLst>
              <a:ext uri="{FF2B5EF4-FFF2-40B4-BE49-F238E27FC236}">
                <a16:creationId xmlns:a16="http://schemas.microsoft.com/office/drawing/2014/main" id="{05CA0AD9-19BF-4227-9E72-82BC6B256B49}"/>
              </a:ext>
            </a:extLst>
          </p:cNvPr>
          <p:cNvPicPr>
            <a:picLocks/>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t="21439" b="21178"/>
          <a:stretch/>
        </p:blipFill>
        <p:spPr>
          <a:xfrm>
            <a:off x="4241830" y="619431"/>
            <a:ext cx="3702973" cy="2825496"/>
          </a:xfrm>
          <a:prstGeom prst="rect">
            <a:avLst/>
          </a:prstGeom>
          <a:effectLst/>
        </p:spPr>
      </p:pic>
    </p:spTree>
    <p:extLst>
      <p:ext uri="{BB962C8B-B14F-4D97-AF65-F5344CB8AC3E}">
        <p14:creationId xmlns:p14="http://schemas.microsoft.com/office/powerpoint/2010/main" val="97893707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4">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9" name="Rectangle 16">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A1B9164-A9AE-654B-933A-95D45B3EE13A}"/>
              </a:ext>
            </a:extLst>
          </p:cNvPr>
          <p:cNvPicPr>
            <a:picLocks noChangeAspect="1"/>
          </p:cNvPicPr>
          <p:nvPr/>
        </p:nvPicPr>
        <p:blipFill rotWithShape="1">
          <a:blip r:embed="rId3"/>
          <a:srcRect l="-259" t="14609" r="261" b="8084"/>
          <a:stretch/>
        </p:blipFill>
        <p:spPr>
          <a:xfrm>
            <a:off x="446534" y="723898"/>
            <a:ext cx="7498616" cy="5666665"/>
          </a:xfrm>
          <a:prstGeom prst="rect">
            <a:avLst/>
          </a:prstGeom>
        </p:spPr>
      </p:pic>
      <p:sp>
        <p:nvSpPr>
          <p:cNvPr id="30" name="Rectangle 18">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EF87F6E-0BE1-4FEF-B2A6-791F1A9412C3}"/>
              </a:ext>
            </a:extLst>
          </p:cNvPr>
          <p:cNvSpPr>
            <a:spLocks noGrp="1"/>
          </p:cNvSpPr>
          <p:nvPr>
            <p:ph type="title"/>
          </p:nvPr>
        </p:nvSpPr>
        <p:spPr>
          <a:xfrm>
            <a:off x="8296275" y="1419225"/>
            <a:ext cx="3081576" cy="2085869"/>
          </a:xfrm>
        </p:spPr>
        <p:txBody>
          <a:bodyPr vert="horz" lIns="91440" tIns="45720" rIns="91440" bIns="45720" rtlCol="0" anchor="b">
            <a:normAutofit fontScale="90000"/>
          </a:bodyPr>
          <a:lstStyle/>
          <a:p>
            <a:pPr>
              <a:lnSpc>
                <a:spcPct val="90000"/>
              </a:lnSpc>
            </a:pPr>
            <a:r>
              <a:rPr lang="en-US" sz="3600" b="1" dirty="0">
                <a:solidFill>
                  <a:srgbClr val="FFFFFF"/>
                </a:solidFill>
              </a:rPr>
              <a:t>about Values AND Personal Integrity</a:t>
            </a:r>
          </a:p>
        </p:txBody>
      </p:sp>
      <p:grpSp>
        <p:nvGrpSpPr>
          <p:cNvPr id="21" name="Group 20">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802166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D93B0D-C371-40ED-BCFD-BFC72E759F51}"/>
              </a:ext>
            </a:extLst>
          </p:cNvPr>
          <p:cNvSpPr/>
          <p:nvPr/>
        </p:nvSpPr>
        <p:spPr>
          <a:xfrm>
            <a:off x="1180810" y="5500042"/>
            <a:ext cx="3892062" cy="1019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JUSTICE</a:t>
            </a:r>
          </a:p>
        </p:txBody>
      </p:sp>
      <p:pic>
        <p:nvPicPr>
          <p:cNvPr id="11" name="Graphic 10" descr="Scales of justice">
            <a:extLst>
              <a:ext uri="{FF2B5EF4-FFF2-40B4-BE49-F238E27FC236}">
                <a16:creationId xmlns:a16="http://schemas.microsoft.com/office/drawing/2014/main" id="{23771C2B-975A-C540-B84E-B2D00E25A7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2234" y="1750827"/>
            <a:ext cx="3749215" cy="3749215"/>
          </a:xfrm>
          <a:prstGeom prst="rect">
            <a:avLst/>
          </a:prstGeom>
        </p:spPr>
      </p:pic>
    </p:spTree>
    <p:extLst>
      <p:ext uri="{BB962C8B-B14F-4D97-AF65-F5344CB8AC3E}">
        <p14:creationId xmlns:p14="http://schemas.microsoft.com/office/powerpoint/2010/main" val="2668241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75A2D5C-D8CD-D243-A2A3-D5152DB65F52}"/>
              </a:ext>
            </a:extLst>
          </p:cNvPr>
          <p:cNvSpPr>
            <a:spLocks noGrp="1"/>
          </p:cNvSpPr>
          <p:nvPr>
            <p:ph type="pic" sz="quarter" idx="24"/>
          </p:nvPr>
        </p:nvSpPr>
        <p:spPr/>
      </p:sp>
      <p:sp>
        <p:nvSpPr>
          <p:cNvPr id="3" name="Picture Placeholder 2">
            <a:extLst>
              <a:ext uri="{FF2B5EF4-FFF2-40B4-BE49-F238E27FC236}">
                <a16:creationId xmlns:a16="http://schemas.microsoft.com/office/drawing/2014/main" id="{48530CCB-DFC4-BD4A-BC9F-F0471764FE04}"/>
              </a:ext>
            </a:extLst>
          </p:cNvPr>
          <p:cNvSpPr>
            <a:spLocks noGrp="1"/>
          </p:cNvSpPr>
          <p:nvPr>
            <p:ph type="pic" sz="quarter" idx="25"/>
          </p:nvPr>
        </p:nvSpPr>
        <p:spPr/>
      </p:sp>
      <p:sp>
        <p:nvSpPr>
          <p:cNvPr id="4" name="Picture Placeholder 3">
            <a:extLst>
              <a:ext uri="{FF2B5EF4-FFF2-40B4-BE49-F238E27FC236}">
                <a16:creationId xmlns:a16="http://schemas.microsoft.com/office/drawing/2014/main" id="{39572083-0CE4-404D-8F23-B1F8FA8E1A03}"/>
              </a:ext>
            </a:extLst>
          </p:cNvPr>
          <p:cNvSpPr>
            <a:spLocks noGrp="1"/>
          </p:cNvSpPr>
          <p:nvPr>
            <p:ph type="pic" sz="quarter" idx="26"/>
          </p:nvPr>
        </p:nvSpPr>
        <p:spPr/>
      </p:sp>
    </p:spTree>
    <p:extLst>
      <p:ext uri="{BB962C8B-B14F-4D97-AF65-F5344CB8AC3E}">
        <p14:creationId xmlns:p14="http://schemas.microsoft.com/office/powerpoint/2010/main" val="1494887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D93B0D-C371-40ED-BCFD-BFC72E759F51}"/>
              </a:ext>
            </a:extLst>
          </p:cNvPr>
          <p:cNvSpPr/>
          <p:nvPr/>
        </p:nvSpPr>
        <p:spPr>
          <a:xfrm>
            <a:off x="1180810" y="5500042"/>
            <a:ext cx="3892062" cy="1019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JUSTICE</a:t>
            </a:r>
          </a:p>
        </p:txBody>
      </p:sp>
      <p:sp>
        <p:nvSpPr>
          <p:cNvPr id="5" name="Content Placeholder 4">
            <a:extLst>
              <a:ext uri="{FF2B5EF4-FFF2-40B4-BE49-F238E27FC236}">
                <a16:creationId xmlns:a16="http://schemas.microsoft.com/office/drawing/2014/main" id="{7ACB365D-A603-493C-835F-094B7DE4D02D}"/>
              </a:ext>
            </a:extLst>
          </p:cNvPr>
          <p:cNvSpPr>
            <a:spLocks noGrp="1"/>
          </p:cNvSpPr>
          <p:nvPr>
            <p:ph idx="1"/>
          </p:nvPr>
        </p:nvSpPr>
        <p:spPr>
          <a:xfrm>
            <a:off x="6994709" y="5500042"/>
            <a:ext cx="3892062" cy="1019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a:buNone/>
            </a:pPr>
            <a:r>
              <a:rPr lang="en-US" sz="2800" dirty="0"/>
              <a:t>VALUES</a:t>
            </a:r>
          </a:p>
        </p:txBody>
      </p:sp>
      <p:pic>
        <p:nvPicPr>
          <p:cNvPr id="11" name="Graphic 10" descr="Scales of justice">
            <a:extLst>
              <a:ext uri="{FF2B5EF4-FFF2-40B4-BE49-F238E27FC236}">
                <a16:creationId xmlns:a16="http://schemas.microsoft.com/office/drawing/2014/main" id="{23771C2B-975A-C540-B84E-B2D00E25A7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2234" y="1750827"/>
            <a:ext cx="3749215" cy="3749215"/>
          </a:xfrm>
          <a:prstGeom prst="rect">
            <a:avLst/>
          </a:prstGeom>
        </p:spPr>
      </p:pic>
      <p:grpSp>
        <p:nvGrpSpPr>
          <p:cNvPr id="21" name="Group 20">
            <a:extLst>
              <a:ext uri="{FF2B5EF4-FFF2-40B4-BE49-F238E27FC236}">
                <a16:creationId xmlns:a16="http://schemas.microsoft.com/office/drawing/2014/main" id="{D360A865-E7BB-3244-81C8-6C9BE35DB035}"/>
              </a:ext>
            </a:extLst>
          </p:cNvPr>
          <p:cNvGrpSpPr/>
          <p:nvPr/>
        </p:nvGrpSpPr>
        <p:grpSpPr>
          <a:xfrm>
            <a:off x="6493290" y="1914861"/>
            <a:ext cx="4894901" cy="3939820"/>
            <a:chOff x="6493290" y="1914861"/>
            <a:chExt cx="4894901" cy="3939820"/>
          </a:xfrm>
        </p:grpSpPr>
        <p:pic>
          <p:nvPicPr>
            <p:cNvPr id="13" name="Graphic 12" descr="Brain in head">
              <a:extLst>
                <a:ext uri="{FF2B5EF4-FFF2-40B4-BE49-F238E27FC236}">
                  <a16:creationId xmlns:a16="http://schemas.microsoft.com/office/drawing/2014/main" id="{16A801AB-365B-8445-B4A1-D3C15A566B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40704" y="2107916"/>
              <a:ext cx="2139806" cy="2139806"/>
            </a:xfrm>
            <a:prstGeom prst="rect">
              <a:avLst/>
            </a:prstGeom>
          </p:spPr>
        </p:pic>
        <p:pic>
          <p:nvPicPr>
            <p:cNvPr id="15" name="Graphic 14" descr="Heart">
              <a:extLst>
                <a:ext uri="{FF2B5EF4-FFF2-40B4-BE49-F238E27FC236}">
                  <a16:creationId xmlns:a16="http://schemas.microsoft.com/office/drawing/2014/main" id="{55FDA479-A859-5A43-84DD-FC6D5E5BC1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16871" y="1914861"/>
              <a:ext cx="2601389" cy="2601389"/>
            </a:xfrm>
            <a:prstGeom prst="rect">
              <a:avLst/>
            </a:prstGeom>
          </p:spPr>
        </p:pic>
        <p:pic>
          <p:nvPicPr>
            <p:cNvPr id="17" name="Graphic 16" descr="Open hand">
              <a:extLst>
                <a:ext uri="{FF2B5EF4-FFF2-40B4-BE49-F238E27FC236}">
                  <a16:creationId xmlns:a16="http://schemas.microsoft.com/office/drawing/2014/main" id="{D30F0BB7-59CB-2A44-B8FD-3FEC8B343B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11329" y="3177819"/>
              <a:ext cx="2676862" cy="2676862"/>
            </a:xfrm>
            <a:prstGeom prst="rect">
              <a:avLst/>
            </a:prstGeom>
          </p:spPr>
        </p:pic>
        <p:pic>
          <p:nvPicPr>
            <p:cNvPr id="18" name="Graphic 17" descr="Open hand">
              <a:extLst>
                <a:ext uri="{FF2B5EF4-FFF2-40B4-BE49-F238E27FC236}">
                  <a16:creationId xmlns:a16="http://schemas.microsoft.com/office/drawing/2014/main" id="{E3348723-5DDB-3E4F-8722-4CBC27996275}"/>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flipH="1">
              <a:off x="6493290" y="3177819"/>
              <a:ext cx="2676862" cy="2676862"/>
            </a:xfrm>
            <a:prstGeom prst="rect">
              <a:avLst/>
            </a:prstGeom>
          </p:spPr>
        </p:pic>
      </p:grpSp>
    </p:spTree>
    <p:extLst>
      <p:ext uri="{BB962C8B-B14F-4D97-AF65-F5344CB8AC3E}">
        <p14:creationId xmlns:p14="http://schemas.microsoft.com/office/powerpoint/2010/main" val="3914065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1F1D5F-DDBB-5644-B9D2-6FD94736C06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8CDDCFF9-5726-3947-B14E-8A5F522E1636}"/>
              </a:ext>
            </a:extLst>
          </p:cNvPr>
          <p:cNvSpPr/>
          <p:nvPr/>
        </p:nvSpPr>
        <p:spPr>
          <a:xfrm>
            <a:off x="350841" y="363920"/>
            <a:ext cx="3892062" cy="1570893"/>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1"/>
                </a:solidFill>
              </a:rPr>
              <a:t>ACTIONS</a:t>
            </a:r>
          </a:p>
        </p:txBody>
      </p:sp>
      <p:sp>
        <p:nvSpPr>
          <p:cNvPr id="10" name="Oval 9">
            <a:extLst>
              <a:ext uri="{FF2B5EF4-FFF2-40B4-BE49-F238E27FC236}">
                <a16:creationId xmlns:a16="http://schemas.microsoft.com/office/drawing/2014/main" id="{F0D58BC1-6ACE-224F-ABC8-6E186B8AFBA0}"/>
              </a:ext>
            </a:extLst>
          </p:cNvPr>
          <p:cNvSpPr/>
          <p:nvPr/>
        </p:nvSpPr>
        <p:spPr>
          <a:xfrm>
            <a:off x="7931545" y="4978705"/>
            <a:ext cx="3892062" cy="1570893"/>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1"/>
                </a:solidFill>
              </a:rPr>
              <a:t>VALUES</a:t>
            </a:r>
          </a:p>
        </p:txBody>
      </p:sp>
      <p:sp>
        <p:nvSpPr>
          <p:cNvPr id="22" name="L-Shape 21">
            <a:extLst>
              <a:ext uri="{FF2B5EF4-FFF2-40B4-BE49-F238E27FC236}">
                <a16:creationId xmlns:a16="http://schemas.microsoft.com/office/drawing/2014/main" id="{353D12AA-95BD-0F4B-BE1F-ED64BD441289}"/>
              </a:ext>
            </a:extLst>
          </p:cNvPr>
          <p:cNvSpPr/>
          <p:nvPr/>
        </p:nvSpPr>
        <p:spPr>
          <a:xfrm rot="10800000">
            <a:off x="2451369" y="3527965"/>
            <a:ext cx="7559533" cy="1911485"/>
          </a:xfrm>
          <a:prstGeom prst="corner">
            <a:avLst>
              <a:gd name="adj1" fmla="val 5725"/>
              <a:gd name="adj2" fmla="val 527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Shape 22">
            <a:extLst>
              <a:ext uri="{FF2B5EF4-FFF2-40B4-BE49-F238E27FC236}">
                <a16:creationId xmlns:a16="http://schemas.microsoft.com/office/drawing/2014/main" id="{2798F57A-A2FC-EE48-ABDB-CA257F45B065}"/>
              </a:ext>
            </a:extLst>
          </p:cNvPr>
          <p:cNvSpPr/>
          <p:nvPr/>
        </p:nvSpPr>
        <p:spPr>
          <a:xfrm>
            <a:off x="2292487" y="1725071"/>
            <a:ext cx="7714031" cy="1911485"/>
          </a:xfrm>
          <a:prstGeom prst="corner">
            <a:avLst>
              <a:gd name="adj1" fmla="val 5725"/>
              <a:gd name="adj2" fmla="val 527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B2485E7-8633-5B44-81A9-6FDF2CCE5459}"/>
              </a:ext>
            </a:extLst>
          </p:cNvPr>
          <p:cNvSpPr txBox="1"/>
          <p:nvPr/>
        </p:nvSpPr>
        <p:spPr>
          <a:xfrm>
            <a:off x="4058055" y="3098491"/>
            <a:ext cx="4075890" cy="923330"/>
          </a:xfrm>
          <a:prstGeom prst="rect">
            <a:avLst/>
          </a:prstGeom>
          <a:noFill/>
        </p:spPr>
        <p:txBody>
          <a:bodyPr wrap="square" rtlCol="0">
            <a:spAutoFit/>
          </a:bodyPr>
          <a:lstStyle/>
          <a:p>
            <a:r>
              <a:rPr lang="en-US" sz="5400" dirty="0">
                <a:solidFill>
                  <a:schemeClr val="bg1"/>
                </a:solidFill>
              </a:rPr>
              <a:t>ALIGNMENT</a:t>
            </a:r>
          </a:p>
        </p:txBody>
      </p:sp>
    </p:spTree>
    <p:extLst>
      <p:ext uri="{BB962C8B-B14F-4D97-AF65-F5344CB8AC3E}">
        <p14:creationId xmlns:p14="http://schemas.microsoft.com/office/powerpoint/2010/main" val="4260466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ABA832-543E-4E0E-B490-75F1D0864AA3}"/>
              </a:ext>
            </a:extLst>
          </p:cNvPr>
          <p:cNvSpPr/>
          <p:nvPr/>
        </p:nvSpPr>
        <p:spPr>
          <a:xfrm>
            <a:off x="1955202" y="3081189"/>
            <a:ext cx="8281595" cy="834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1"/>
                </a:solidFill>
              </a:rPr>
              <a:t>MORAL DISTRESS</a:t>
            </a:r>
          </a:p>
        </p:txBody>
      </p:sp>
      <p:sp>
        <p:nvSpPr>
          <p:cNvPr id="8" name="Rectangle 7">
            <a:extLst>
              <a:ext uri="{FF2B5EF4-FFF2-40B4-BE49-F238E27FC236}">
                <a16:creationId xmlns:a16="http://schemas.microsoft.com/office/drawing/2014/main" id="{E41F1D5F-DDBB-5644-B9D2-6FD94736C06D}"/>
              </a:ext>
            </a:extLst>
          </p:cNvPr>
          <p:cNvSpPr/>
          <p:nvPr/>
        </p:nvSpPr>
        <p:spPr>
          <a:xfrm>
            <a:off x="0" y="4387174"/>
            <a:ext cx="12192000" cy="24708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1E6F458D-80CD-EC40-9375-FB156AD89470}"/>
              </a:ext>
            </a:extLst>
          </p:cNvPr>
          <p:cNvPicPr>
            <a:picLocks noChangeAspect="1"/>
          </p:cNvPicPr>
          <p:nvPr/>
        </p:nvPicPr>
        <p:blipFill rotWithShape="1">
          <a:blip r:embed="rId3"/>
          <a:srcRect b="51373"/>
          <a:stretch/>
        </p:blipFill>
        <p:spPr>
          <a:xfrm>
            <a:off x="0" y="0"/>
            <a:ext cx="12192000" cy="3429000"/>
          </a:xfrm>
          <a:prstGeom prst="rect">
            <a:avLst/>
          </a:prstGeom>
        </p:spPr>
      </p:pic>
      <p:pic>
        <p:nvPicPr>
          <p:cNvPr id="6" name="Picture 5" descr="A close up of a logo&#10;&#10;Description automatically generated">
            <a:extLst>
              <a:ext uri="{FF2B5EF4-FFF2-40B4-BE49-F238E27FC236}">
                <a16:creationId xmlns:a16="http://schemas.microsoft.com/office/drawing/2014/main" id="{4DA4C5F8-A2B4-1F4C-9732-6C16E6EBBB30}"/>
              </a:ext>
            </a:extLst>
          </p:cNvPr>
          <p:cNvPicPr>
            <a:picLocks noChangeAspect="1"/>
          </p:cNvPicPr>
          <p:nvPr/>
        </p:nvPicPr>
        <p:blipFill rotWithShape="1">
          <a:blip r:embed="rId3"/>
          <a:srcRect t="66450"/>
          <a:stretch/>
        </p:blipFill>
        <p:spPr>
          <a:xfrm>
            <a:off x="0" y="3756116"/>
            <a:ext cx="12192000" cy="1570893"/>
          </a:xfrm>
          <a:prstGeom prst="rect">
            <a:avLst/>
          </a:prstGeom>
        </p:spPr>
      </p:pic>
      <p:sp>
        <p:nvSpPr>
          <p:cNvPr id="10" name="Oval 9">
            <a:extLst>
              <a:ext uri="{FF2B5EF4-FFF2-40B4-BE49-F238E27FC236}">
                <a16:creationId xmlns:a16="http://schemas.microsoft.com/office/drawing/2014/main" id="{A23D00A3-DE4D-4049-88A5-6246AA275676}"/>
              </a:ext>
            </a:extLst>
          </p:cNvPr>
          <p:cNvSpPr/>
          <p:nvPr/>
        </p:nvSpPr>
        <p:spPr>
          <a:xfrm>
            <a:off x="350841" y="363920"/>
            <a:ext cx="3892062" cy="1570893"/>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1"/>
                </a:solidFill>
              </a:rPr>
              <a:t>ACTIONS</a:t>
            </a:r>
          </a:p>
        </p:txBody>
      </p:sp>
      <p:sp>
        <p:nvSpPr>
          <p:cNvPr id="11" name="Oval 10">
            <a:extLst>
              <a:ext uri="{FF2B5EF4-FFF2-40B4-BE49-F238E27FC236}">
                <a16:creationId xmlns:a16="http://schemas.microsoft.com/office/drawing/2014/main" id="{5FA6BEBA-789A-AA4F-B55E-720931109F73}"/>
              </a:ext>
            </a:extLst>
          </p:cNvPr>
          <p:cNvSpPr/>
          <p:nvPr/>
        </p:nvSpPr>
        <p:spPr>
          <a:xfrm>
            <a:off x="7931545" y="4978705"/>
            <a:ext cx="3892062" cy="1570893"/>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1"/>
                </a:solidFill>
              </a:rPr>
              <a:t>VALUES</a:t>
            </a:r>
          </a:p>
        </p:txBody>
      </p:sp>
    </p:spTree>
    <p:extLst>
      <p:ext uri="{BB962C8B-B14F-4D97-AF65-F5344CB8AC3E}">
        <p14:creationId xmlns:p14="http://schemas.microsoft.com/office/powerpoint/2010/main" val="1205799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3F3E41B5-D875-C04C-97A2-D03FB3AB4120}"/>
              </a:ext>
            </a:extLst>
          </p:cNvPr>
          <p:cNvSpPr txBox="1">
            <a:spLocks/>
          </p:cNvSpPr>
          <p:nvPr/>
        </p:nvSpPr>
        <p:spPr>
          <a:xfrm>
            <a:off x="454804" y="647930"/>
            <a:ext cx="5641195" cy="5806658"/>
          </a:xfrm>
          <a:prstGeom prst="rect">
            <a:avLst/>
          </a:prstGeom>
          <a:solidFill>
            <a:srgbClr val="4D143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457200" tIns="822960" rIns="91440" bIns="45720" rtlCol="0" anchor="t"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lt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lt1"/>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lt1"/>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9pPr>
          </a:lstStyle>
          <a:p>
            <a:pPr marL="0" indent="0">
              <a:buFont typeface="Wingdings 2" panose="05020102010507070707" pitchFamily="18" charset="2"/>
              <a:buNone/>
            </a:pPr>
            <a:r>
              <a:rPr lang="en-US" sz="6000" dirty="0">
                <a:solidFill>
                  <a:schemeClr val="bg1"/>
                </a:solidFill>
              </a:rPr>
              <a:t>MORAL DISTRESS</a:t>
            </a:r>
          </a:p>
        </p:txBody>
      </p:sp>
      <p:pic>
        <p:nvPicPr>
          <p:cNvPr id="9" name="Graphic 8" descr="Man with cane">
            <a:extLst>
              <a:ext uri="{FF2B5EF4-FFF2-40B4-BE49-F238E27FC236}">
                <a16:creationId xmlns:a16="http://schemas.microsoft.com/office/drawing/2014/main" id="{E04AE3EF-FF6A-C240-9F99-85E4D015CF7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6783" t="-340" r="37263" b="340"/>
          <a:stretch/>
        </p:blipFill>
        <p:spPr>
          <a:xfrm flipH="1">
            <a:off x="4636207" y="2596505"/>
            <a:ext cx="1459792" cy="4060192"/>
          </a:xfrm>
          <a:prstGeom prst="rect">
            <a:avLst/>
          </a:prstGeom>
        </p:spPr>
      </p:pic>
    </p:spTree>
    <p:extLst>
      <p:ext uri="{BB962C8B-B14F-4D97-AF65-F5344CB8AC3E}">
        <p14:creationId xmlns:p14="http://schemas.microsoft.com/office/powerpoint/2010/main" val="4053020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534E74BD-6A1B-0040-AB33-FA29E6D0CFAC}"/>
              </a:ext>
            </a:extLst>
          </p:cNvPr>
          <p:cNvSpPr txBox="1">
            <a:spLocks/>
          </p:cNvSpPr>
          <p:nvPr/>
        </p:nvSpPr>
        <p:spPr>
          <a:xfrm>
            <a:off x="6095999" y="647246"/>
            <a:ext cx="5641201" cy="5806658"/>
          </a:xfrm>
          <a:prstGeom prst="rect">
            <a:avLst/>
          </a:prstGeom>
          <a:ln w="22225" cap="rnd"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5760" tIns="822960" rIns="457200" rtlCol="0" anchor="t"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lt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lt1"/>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lt1"/>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9pPr>
          </a:lstStyle>
          <a:p>
            <a:pPr marL="0" indent="0" algn="r">
              <a:buFont typeface="Wingdings 2" panose="05020102010507070707" pitchFamily="18" charset="2"/>
              <a:buNone/>
            </a:pPr>
            <a:r>
              <a:rPr lang="en-US" sz="6000" dirty="0"/>
              <a:t>RACISM</a:t>
            </a:r>
          </a:p>
        </p:txBody>
      </p:sp>
      <p:sp>
        <p:nvSpPr>
          <p:cNvPr id="3" name="Content Placeholder 5">
            <a:extLst>
              <a:ext uri="{FF2B5EF4-FFF2-40B4-BE49-F238E27FC236}">
                <a16:creationId xmlns:a16="http://schemas.microsoft.com/office/drawing/2014/main" id="{3F3E41B5-D875-C04C-97A2-D03FB3AB4120}"/>
              </a:ext>
            </a:extLst>
          </p:cNvPr>
          <p:cNvSpPr txBox="1">
            <a:spLocks/>
          </p:cNvSpPr>
          <p:nvPr/>
        </p:nvSpPr>
        <p:spPr>
          <a:xfrm>
            <a:off x="454804" y="647930"/>
            <a:ext cx="5641195" cy="5806658"/>
          </a:xfrm>
          <a:prstGeom prst="rect">
            <a:avLst/>
          </a:prstGeom>
          <a:solidFill>
            <a:srgbClr val="4D143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457200" tIns="822960" rIns="91440" bIns="45720" rtlCol="0" anchor="t"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lt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lt1"/>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lt1"/>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9pPr>
          </a:lstStyle>
          <a:p>
            <a:pPr marL="0" indent="0">
              <a:buFont typeface="Wingdings 2" panose="05020102010507070707" pitchFamily="18" charset="2"/>
              <a:buNone/>
            </a:pPr>
            <a:r>
              <a:rPr lang="en-US" sz="6000" dirty="0">
                <a:solidFill>
                  <a:schemeClr val="bg1"/>
                </a:solidFill>
              </a:rPr>
              <a:t>MORAL DISTRESS</a:t>
            </a:r>
          </a:p>
        </p:txBody>
      </p:sp>
      <p:pic>
        <p:nvPicPr>
          <p:cNvPr id="8" name="Graphic 7" descr="Man with cane">
            <a:extLst>
              <a:ext uri="{FF2B5EF4-FFF2-40B4-BE49-F238E27FC236}">
                <a16:creationId xmlns:a16="http://schemas.microsoft.com/office/drawing/2014/main" id="{5FEE307A-E737-2245-9B36-F9D881D5225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6783" t="-340" r="37263" b="340"/>
          <a:stretch/>
        </p:blipFill>
        <p:spPr>
          <a:xfrm>
            <a:off x="6095999" y="2596505"/>
            <a:ext cx="1459793" cy="4060192"/>
          </a:xfrm>
          <a:prstGeom prst="rect">
            <a:avLst/>
          </a:prstGeom>
        </p:spPr>
      </p:pic>
      <p:pic>
        <p:nvPicPr>
          <p:cNvPr id="9" name="Graphic 8" descr="Man with cane">
            <a:extLst>
              <a:ext uri="{FF2B5EF4-FFF2-40B4-BE49-F238E27FC236}">
                <a16:creationId xmlns:a16="http://schemas.microsoft.com/office/drawing/2014/main" id="{E04AE3EF-FF6A-C240-9F99-85E4D015CF7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6783" t="-340" r="37263" b="340"/>
          <a:stretch/>
        </p:blipFill>
        <p:spPr>
          <a:xfrm flipH="1">
            <a:off x="4636207" y="2596505"/>
            <a:ext cx="1459792" cy="4060192"/>
          </a:xfrm>
          <a:prstGeom prst="rect">
            <a:avLst/>
          </a:prstGeom>
        </p:spPr>
      </p:pic>
    </p:spTree>
    <p:extLst>
      <p:ext uri="{BB962C8B-B14F-4D97-AF65-F5344CB8AC3E}">
        <p14:creationId xmlns:p14="http://schemas.microsoft.com/office/powerpoint/2010/main" val="2049380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Elbow Connector 9">
            <a:extLst>
              <a:ext uri="{FF2B5EF4-FFF2-40B4-BE49-F238E27FC236}">
                <a16:creationId xmlns:a16="http://schemas.microsoft.com/office/drawing/2014/main" id="{4AFD47E7-8C65-B44B-A376-C421FD9810D3}"/>
              </a:ext>
            </a:extLst>
          </p:cNvPr>
          <p:cNvCxnSpPr>
            <a:cxnSpLocks/>
          </p:cNvCxnSpPr>
          <p:nvPr/>
        </p:nvCxnSpPr>
        <p:spPr>
          <a:xfrm rot="16200000" flipH="1">
            <a:off x="597051" y="2963731"/>
            <a:ext cx="2936839" cy="1183344"/>
          </a:xfrm>
          <a:prstGeom prst="bentConnector3">
            <a:avLst>
              <a:gd name="adj1" fmla="val 50000"/>
            </a:avLst>
          </a:prstGeom>
          <a:ln w="76200">
            <a:solidFill>
              <a:srgbClr val="6D727F"/>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BE39EA2B-7BE8-644C-AC35-C46084EBFD49}"/>
              </a:ext>
            </a:extLst>
          </p:cNvPr>
          <p:cNvSpPr/>
          <p:nvPr/>
        </p:nvSpPr>
        <p:spPr>
          <a:xfrm>
            <a:off x="86037" y="656218"/>
            <a:ext cx="2678241" cy="1570893"/>
          </a:xfrm>
          <a:prstGeom prst="ellipse">
            <a:avLst/>
          </a:prstGeom>
          <a:solidFill>
            <a:srgbClr val="6D727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chemeClr val="bg1"/>
                </a:solidFill>
              </a:rPr>
              <a:t>ACTIONS</a:t>
            </a:r>
          </a:p>
        </p:txBody>
      </p:sp>
      <p:sp>
        <p:nvSpPr>
          <p:cNvPr id="7" name="Oval 6">
            <a:extLst>
              <a:ext uri="{FF2B5EF4-FFF2-40B4-BE49-F238E27FC236}">
                <a16:creationId xmlns:a16="http://schemas.microsoft.com/office/drawing/2014/main" id="{8894E52F-E6D1-EF48-BEB6-001A7B6527EA}"/>
              </a:ext>
            </a:extLst>
          </p:cNvPr>
          <p:cNvSpPr/>
          <p:nvPr/>
        </p:nvSpPr>
        <p:spPr>
          <a:xfrm>
            <a:off x="1454214" y="4883695"/>
            <a:ext cx="2678241" cy="1570893"/>
          </a:xfrm>
          <a:prstGeom prst="ellipse">
            <a:avLst/>
          </a:prstGeom>
          <a:solidFill>
            <a:srgbClr val="6D727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chemeClr val="bg1"/>
                </a:solidFill>
              </a:rPr>
              <a:t>VALUES</a:t>
            </a:r>
          </a:p>
        </p:txBody>
      </p:sp>
      <p:sp>
        <p:nvSpPr>
          <p:cNvPr id="3" name="Content Placeholder 5">
            <a:extLst>
              <a:ext uri="{FF2B5EF4-FFF2-40B4-BE49-F238E27FC236}">
                <a16:creationId xmlns:a16="http://schemas.microsoft.com/office/drawing/2014/main" id="{3F3E41B5-D875-C04C-97A2-D03FB3AB4120}"/>
              </a:ext>
            </a:extLst>
          </p:cNvPr>
          <p:cNvSpPr txBox="1">
            <a:spLocks/>
          </p:cNvSpPr>
          <p:nvPr/>
        </p:nvSpPr>
        <p:spPr>
          <a:xfrm>
            <a:off x="4242097" y="647930"/>
            <a:ext cx="7484339" cy="5806658"/>
          </a:xfrm>
          <a:prstGeom prst="rect">
            <a:avLst/>
          </a:prstGeom>
          <a:solidFill>
            <a:srgbClr val="4D1434"/>
          </a:solidFill>
          <a:ln w="34925">
            <a:noFill/>
          </a:ln>
        </p:spPr>
        <p:style>
          <a:lnRef idx="2">
            <a:schemeClr val="accent1">
              <a:shade val="50000"/>
            </a:schemeClr>
          </a:lnRef>
          <a:fillRef idx="1">
            <a:schemeClr val="accent1"/>
          </a:fillRef>
          <a:effectRef idx="0">
            <a:schemeClr val="accent1"/>
          </a:effectRef>
          <a:fontRef idx="minor">
            <a:schemeClr val="lt1"/>
          </a:fontRef>
        </p:style>
        <p:txBody>
          <a:bodyPr vert="horz" lIns="274320" tIns="822960" rIns="365760" bIns="45720" rtlCol="0" anchor="t"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lt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lt1"/>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lt1"/>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9pPr>
          </a:lstStyle>
          <a:p>
            <a:pPr marL="0" indent="0">
              <a:buFont typeface="Wingdings 2" panose="05020102010507070707" pitchFamily="18" charset="2"/>
              <a:buNone/>
            </a:pPr>
            <a:r>
              <a:rPr lang="en-US" sz="6000" dirty="0">
                <a:ln w="15875">
                  <a:solidFill>
                    <a:srgbClr val="4D1434"/>
                  </a:solidFill>
                </a:ln>
                <a:solidFill>
                  <a:schemeClr val="bg1"/>
                </a:solidFill>
              </a:rPr>
              <a:t>MORAL</a:t>
            </a:r>
            <a:r>
              <a:rPr lang="en-US" sz="6000" dirty="0">
                <a:solidFill>
                  <a:schemeClr val="bg1"/>
                </a:solidFill>
              </a:rPr>
              <a:t> </a:t>
            </a:r>
            <a:r>
              <a:rPr lang="en-US" sz="6000" b="1" dirty="0">
                <a:solidFill>
                  <a:schemeClr val="bg1"/>
                </a:solidFill>
              </a:rPr>
              <a:t>DISTRESS</a:t>
            </a:r>
          </a:p>
        </p:txBody>
      </p:sp>
      <p:sp>
        <p:nvSpPr>
          <p:cNvPr id="8" name="TextBox 7">
            <a:extLst>
              <a:ext uri="{FF2B5EF4-FFF2-40B4-BE49-F238E27FC236}">
                <a16:creationId xmlns:a16="http://schemas.microsoft.com/office/drawing/2014/main" id="{587A4C16-D4C9-A343-9A50-0A5C0EA69AE5}"/>
              </a:ext>
            </a:extLst>
          </p:cNvPr>
          <p:cNvSpPr txBox="1"/>
          <p:nvPr/>
        </p:nvSpPr>
        <p:spPr>
          <a:xfrm rot="16200000">
            <a:off x="431385" y="3166538"/>
            <a:ext cx="3379960" cy="769441"/>
          </a:xfrm>
          <a:prstGeom prst="rect">
            <a:avLst/>
          </a:prstGeom>
          <a:noFill/>
        </p:spPr>
        <p:txBody>
          <a:bodyPr wrap="square" rtlCol="0">
            <a:spAutoFit/>
          </a:bodyPr>
          <a:lstStyle/>
          <a:p>
            <a:r>
              <a:rPr lang="en-US" sz="4400" dirty="0">
                <a:ln w="25400">
                  <a:solidFill>
                    <a:srgbClr val="4D1434"/>
                  </a:solidFill>
                </a:ln>
                <a:solidFill>
                  <a:schemeClr val="bg1"/>
                </a:solidFill>
              </a:rPr>
              <a:t>ALIGNMENT</a:t>
            </a:r>
          </a:p>
        </p:txBody>
      </p:sp>
    </p:spTree>
    <p:extLst>
      <p:ext uri="{BB962C8B-B14F-4D97-AF65-F5344CB8AC3E}">
        <p14:creationId xmlns:p14="http://schemas.microsoft.com/office/powerpoint/2010/main" val="3442331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Elbow Connector 9">
            <a:extLst>
              <a:ext uri="{FF2B5EF4-FFF2-40B4-BE49-F238E27FC236}">
                <a16:creationId xmlns:a16="http://schemas.microsoft.com/office/drawing/2014/main" id="{4AFD47E7-8C65-B44B-A376-C421FD9810D3}"/>
              </a:ext>
            </a:extLst>
          </p:cNvPr>
          <p:cNvCxnSpPr>
            <a:cxnSpLocks/>
          </p:cNvCxnSpPr>
          <p:nvPr/>
        </p:nvCxnSpPr>
        <p:spPr>
          <a:xfrm rot="16200000" flipH="1">
            <a:off x="1004638" y="3570714"/>
            <a:ext cx="2806033" cy="1"/>
          </a:xfrm>
          <a:prstGeom prst="bentConnector3">
            <a:avLst>
              <a:gd name="adj1" fmla="val 50000"/>
            </a:avLst>
          </a:prstGeom>
          <a:ln w="76200">
            <a:solidFill>
              <a:srgbClr val="6D727F"/>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BE39EA2B-7BE8-644C-AC35-C46084EBFD49}"/>
              </a:ext>
            </a:extLst>
          </p:cNvPr>
          <p:cNvSpPr/>
          <p:nvPr/>
        </p:nvSpPr>
        <p:spPr>
          <a:xfrm>
            <a:off x="771378" y="787548"/>
            <a:ext cx="2678241" cy="1570893"/>
          </a:xfrm>
          <a:prstGeom prst="ellipse">
            <a:avLst/>
          </a:prstGeom>
          <a:solidFill>
            <a:srgbClr val="6D727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chemeClr val="bg1"/>
                </a:solidFill>
              </a:rPr>
              <a:t>ACTIONS</a:t>
            </a:r>
          </a:p>
        </p:txBody>
      </p:sp>
      <p:sp>
        <p:nvSpPr>
          <p:cNvPr id="7" name="Oval 6">
            <a:extLst>
              <a:ext uri="{FF2B5EF4-FFF2-40B4-BE49-F238E27FC236}">
                <a16:creationId xmlns:a16="http://schemas.microsoft.com/office/drawing/2014/main" id="{8894E52F-E6D1-EF48-BEB6-001A7B6527EA}"/>
              </a:ext>
            </a:extLst>
          </p:cNvPr>
          <p:cNvSpPr/>
          <p:nvPr/>
        </p:nvSpPr>
        <p:spPr>
          <a:xfrm>
            <a:off x="771378" y="4765639"/>
            <a:ext cx="2678241" cy="1570893"/>
          </a:xfrm>
          <a:prstGeom prst="ellipse">
            <a:avLst/>
          </a:prstGeom>
          <a:solidFill>
            <a:srgbClr val="6D727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chemeClr val="bg1"/>
                </a:solidFill>
              </a:rPr>
              <a:t>VALUES</a:t>
            </a:r>
          </a:p>
        </p:txBody>
      </p:sp>
      <p:sp>
        <p:nvSpPr>
          <p:cNvPr id="2" name="Content Placeholder 5">
            <a:extLst>
              <a:ext uri="{FF2B5EF4-FFF2-40B4-BE49-F238E27FC236}">
                <a16:creationId xmlns:a16="http://schemas.microsoft.com/office/drawing/2014/main" id="{534E74BD-6A1B-0040-AB33-FA29E6D0CFAC}"/>
              </a:ext>
            </a:extLst>
          </p:cNvPr>
          <p:cNvSpPr txBox="1">
            <a:spLocks/>
          </p:cNvSpPr>
          <p:nvPr/>
        </p:nvSpPr>
        <p:spPr>
          <a:xfrm>
            <a:off x="4242099" y="647930"/>
            <a:ext cx="7484339" cy="5806658"/>
          </a:xfrm>
          <a:prstGeom prst="rect">
            <a:avLst/>
          </a:prstGeom>
          <a:ln w="22225" cap="rnd"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lIns="274320" tIns="822960" rIns="91440" rtlCol="0" anchor="t"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lt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lt1"/>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lt1"/>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9pPr>
          </a:lstStyle>
          <a:p>
            <a:pPr marL="0" indent="0">
              <a:buNone/>
            </a:pPr>
            <a:r>
              <a:rPr lang="en-US" sz="6000" dirty="0">
                <a:ln w="15875">
                  <a:solidFill>
                    <a:srgbClr val="4D1434"/>
                  </a:solidFill>
                </a:ln>
                <a:solidFill>
                  <a:schemeClr val="bg1"/>
                </a:solidFill>
              </a:rPr>
              <a:t>MORAL</a:t>
            </a:r>
            <a:r>
              <a:rPr lang="en-US" sz="6000" dirty="0">
                <a:solidFill>
                  <a:schemeClr val="bg1"/>
                </a:solidFill>
              </a:rPr>
              <a:t> </a:t>
            </a:r>
            <a:r>
              <a:rPr lang="en-US" sz="6000" b="1" dirty="0">
                <a:solidFill>
                  <a:schemeClr val="bg1"/>
                </a:solidFill>
              </a:rPr>
              <a:t>COURAGE</a:t>
            </a:r>
            <a:endParaRPr lang="en-US" sz="6000" b="1" dirty="0"/>
          </a:p>
        </p:txBody>
      </p:sp>
      <p:sp>
        <p:nvSpPr>
          <p:cNvPr id="8" name="TextBox 7">
            <a:extLst>
              <a:ext uri="{FF2B5EF4-FFF2-40B4-BE49-F238E27FC236}">
                <a16:creationId xmlns:a16="http://schemas.microsoft.com/office/drawing/2014/main" id="{5AC13432-7EE7-FF40-9DF2-6A4A68031042}"/>
              </a:ext>
            </a:extLst>
          </p:cNvPr>
          <p:cNvSpPr txBox="1"/>
          <p:nvPr/>
        </p:nvSpPr>
        <p:spPr>
          <a:xfrm rot="16200000">
            <a:off x="420518" y="3166538"/>
            <a:ext cx="3379960" cy="769441"/>
          </a:xfrm>
          <a:prstGeom prst="rect">
            <a:avLst/>
          </a:prstGeom>
          <a:noFill/>
        </p:spPr>
        <p:txBody>
          <a:bodyPr wrap="square" rtlCol="0">
            <a:spAutoFit/>
          </a:bodyPr>
          <a:lstStyle/>
          <a:p>
            <a:r>
              <a:rPr lang="en-US" sz="4400" dirty="0">
                <a:ln w="25400">
                  <a:solidFill>
                    <a:srgbClr val="4D1434"/>
                  </a:solidFill>
                </a:ln>
                <a:solidFill>
                  <a:schemeClr val="bg1"/>
                </a:solidFill>
              </a:rPr>
              <a:t>ALIGNMENT</a:t>
            </a:r>
          </a:p>
        </p:txBody>
      </p:sp>
      <p:cxnSp>
        <p:nvCxnSpPr>
          <p:cNvPr id="9" name="Elbow Connector 8">
            <a:extLst>
              <a:ext uri="{FF2B5EF4-FFF2-40B4-BE49-F238E27FC236}">
                <a16:creationId xmlns:a16="http://schemas.microsoft.com/office/drawing/2014/main" id="{664AB50B-43CD-874A-903E-E7DCBA2C6135}"/>
              </a:ext>
            </a:extLst>
          </p:cNvPr>
          <p:cNvCxnSpPr>
            <a:cxnSpLocks/>
          </p:cNvCxnSpPr>
          <p:nvPr/>
        </p:nvCxnSpPr>
        <p:spPr>
          <a:xfrm rot="16200000" flipH="1">
            <a:off x="437191" y="3712817"/>
            <a:ext cx="2806033" cy="1"/>
          </a:xfrm>
          <a:prstGeom prst="bentConnector3">
            <a:avLst>
              <a:gd name="adj1" fmla="val 50000"/>
            </a:avLst>
          </a:prstGeom>
          <a:ln w="76200">
            <a:solidFill>
              <a:srgbClr val="6D72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542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79A26B8-6C4E-452B-ADD3-ED324A7AB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B4167E1-E2B0-4192-8DA2-6967DDFF8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4"/>
          <p:cNvSpPr>
            <a:spLocks noGrp="1"/>
          </p:cNvSpPr>
          <p:nvPr>
            <p:ph type="title"/>
          </p:nvPr>
        </p:nvSpPr>
        <p:spPr>
          <a:xfrm>
            <a:off x="762121" y="960723"/>
            <a:ext cx="4968489" cy="1013800"/>
          </a:xfrm>
        </p:spPr>
        <p:txBody>
          <a:bodyPr>
            <a:normAutofit/>
          </a:bodyPr>
          <a:lstStyle/>
          <a:p>
            <a:r>
              <a:rPr lang="en-US" sz="3600" dirty="0">
                <a:solidFill>
                  <a:srgbClr val="FFFFFF"/>
                </a:solidFill>
              </a:rPr>
              <a:t>  </a:t>
            </a:r>
            <a:r>
              <a:rPr lang="en-US" sz="3200" b="1" dirty="0">
                <a:solidFill>
                  <a:srgbClr val="FFFFFF"/>
                </a:solidFill>
              </a:rPr>
              <a:t>MORAL DISTRESS</a:t>
            </a:r>
          </a:p>
        </p:txBody>
      </p:sp>
      <p:sp>
        <p:nvSpPr>
          <p:cNvPr id="16" name="Rectangle 15">
            <a:extLst>
              <a:ext uri="{FF2B5EF4-FFF2-40B4-BE49-F238E27FC236}">
                <a16:creationId xmlns:a16="http://schemas.microsoft.com/office/drawing/2014/main" id="{D03E4FEE-2E6A-44AB-B6BA-C1AD0CD6D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0817EB59-13B3-43DA-9B91-A7CC174A6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 name="Content Placeholder 6"/>
          <p:cNvSpPr>
            <a:spLocks noGrp="1"/>
          </p:cNvSpPr>
          <p:nvPr>
            <p:ph idx="1"/>
          </p:nvPr>
        </p:nvSpPr>
        <p:spPr>
          <a:xfrm>
            <a:off x="783387" y="2254102"/>
            <a:ext cx="4947221" cy="3650344"/>
          </a:xfrm>
        </p:spPr>
        <p:txBody>
          <a:bodyPr>
            <a:normAutofit/>
          </a:bodyPr>
          <a:lstStyle/>
          <a:p>
            <a:pPr marL="0" indent="0" algn="ctr">
              <a:buNone/>
            </a:pPr>
            <a:r>
              <a:rPr lang="en-US" sz="2200" b="1" dirty="0">
                <a:solidFill>
                  <a:srgbClr val="FFFFFF"/>
                </a:solidFill>
              </a:rPr>
              <a:t>You know the right thing to do, </a:t>
            </a:r>
          </a:p>
          <a:p>
            <a:pPr marL="0" indent="0" algn="ctr">
              <a:buNone/>
            </a:pPr>
            <a:r>
              <a:rPr lang="en-US" sz="2200" b="1" dirty="0">
                <a:solidFill>
                  <a:srgbClr val="FFFFFF"/>
                </a:solidFill>
              </a:rPr>
              <a:t>but you’re not able to do it. </a:t>
            </a:r>
            <a:r>
              <a:rPr lang="en-US" b="1" dirty="0">
                <a:solidFill>
                  <a:srgbClr val="FFFFFF"/>
                </a:solidFill>
              </a:rPr>
              <a:t>                                                                                     					</a:t>
            </a:r>
          </a:p>
          <a:p>
            <a:pPr marL="0" indent="0" algn="r">
              <a:buNone/>
            </a:pPr>
            <a:r>
              <a:rPr lang="en-US" b="1" dirty="0">
                <a:solidFill>
                  <a:srgbClr val="FFFFFF"/>
                </a:solidFill>
              </a:rPr>
              <a:t> – </a:t>
            </a:r>
            <a:r>
              <a:rPr lang="en-US" dirty="0">
                <a:solidFill>
                  <a:srgbClr val="FFFFFF"/>
                </a:solidFill>
              </a:rPr>
              <a:t>Andrew Jameton, 1984</a:t>
            </a:r>
          </a:p>
          <a:p>
            <a:pPr marL="0" indent="0">
              <a:buNone/>
            </a:pPr>
            <a:endParaRPr lang="en-US" dirty="0">
              <a:solidFill>
                <a:srgbClr val="FFFFFF"/>
              </a:solidFill>
            </a:endParaRPr>
          </a:p>
          <a:p>
            <a:pPr marL="0" indent="0">
              <a:buNone/>
            </a:pPr>
            <a:r>
              <a:rPr lang="en-US" dirty="0">
                <a:solidFill>
                  <a:srgbClr val="FFFFFF"/>
                </a:solidFill>
              </a:rPr>
              <a:t>                                             </a:t>
            </a:r>
          </a:p>
        </p:txBody>
      </p:sp>
      <p:pic>
        <p:nvPicPr>
          <p:cNvPr id="4" name="Content Placeholder 4" descr="A person smiling for the camera&#10;&#10;Description automatically generated">
            <a:extLst>
              <a:ext uri="{FF2B5EF4-FFF2-40B4-BE49-F238E27FC236}">
                <a16:creationId xmlns:a16="http://schemas.microsoft.com/office/drawing/2014/main" id="{205724B9-1A15-6C4D-9724-309AD5DAB1EA}"/>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084674" y="960723"/>
            <a:ext cx="3719294" cy="4945656"/>
          </a:xfrm>
          <a:prstGeom prst="rect">
            <a:avLst/>
          </a:prstGeom>
        </p:spPr>
      </p:pic>
    </p:spTree>
    <p:extLst>
      <p:ext uri="{BB962C8B-B14F-4D97-AF65-F5344CB8AC3E}">
        <p14:creationId xmlns:p14="http://schemas.microsoft.com/office/powerpoint/2010/main" val="141770703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7">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9">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11">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13">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51" name="Rectangle 15">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32ED203-F46B-154E-8DF0-31AC84E0B9D2}"/>
              </a:ext>
            </a:extLst>
          </p:cNvPr>
          <p:cNvSpPr/>
          <p:nvPr/>
        </p:nvSpPr>
        <p:spPr>
          <a:xfrm>
            <a:off x="446533" y="1648534"/>
            <a:ext cx="7498616" cy="4742031"/>
          </a:xfrm>
          <a:prstGeom prst="rect">
            <a:avLst/>
          </a:prstGeom>
          <a:solidFill>
            <a:srgbClr val="245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453E05D-5376-B242-892D-61D5C3F620D6}"/>
              </a:ext>
            </a:extLst>
          </p:cNvPr>
          <p:cNvPicPr>
            <a:picLocks noChangeAspect="1"/>
          </p:cNvPicPr>
          <p:nvPr/>
        </p:nvPicPr>
        <p:blipFill rotWithShape="1">
          <a:blip r:embed="rId3"/>
          <a:srcRect l="6836" t="3138" r="1562" b="4372"/>
          <a:stretch/>
        </p:blipFill>
        <p:spPr>
          <a:xfrm>
            <a:off x="446534" y="723900"/>
            <a:ext cx="7498616" cy="4315692"/>
          </a:xfrm>
          <a:prstGeom prst="rect">
            <a:avLst/>
          </a:prstGeom>
        </p:spPr>
      </p:pic>
      <p:sp>
        <p:nvSpPr>
          <p:cNvPr id="52" name="Rectangle 17">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296275" y="1419225"/>
            <a:ext cx="3081576" cy="2085869"/>
          </a:xfrm>
        </p:spPr>
        <p:txBody>
          <a:bodyPr vert="horz" lIns="91440" tIns="45720" rIns="91440" bIns="45720" rtlCol="0" anchor="b">
            <a:normAutofit fontScale="90000"/>
          </a:bodyPr>
          <a:lstStyle/>
          <a:p>
            <a:r>
              <a:rPr lang="en-US" sz="3600" b="1" dirty="0">
                <a:solidFill>
                  <a:srgbClr val="FFFFFF"/>
                </a:solidFill>
              </a:rPr>
              <a:t>Continuum of moral distress</a:t>
            </a:r>
          </a:p>
        </p:txBody>
      </p:sp>
      <p:grpSp>
        <p:nvGrpSpPr>
          <p:cNvPr id="20" name="Group 19">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1" name="Rectangle 20">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33420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5262296"/>
            <a:ext cx="11027712" cy="934042"/>
          </a:xfrm>
        </p:spPr>
        <p:txBody>
          <a:bodyPr>
            <a:noAutofit/>
          </a:bodyPr>
          <a:lstStyle/>
          <a:p>
            <a:pPr algn="ctr"/>
            <a:r>
              <a:rPr lang="en-US" sz="3200" b="1" dirty="0">
                <a:solidFill>
                  <a:schemeClr val="bg1"/>
                </a:solidFill>
              </a:rPr>
              <a:t>What does moral distress SOUND like  </a:t>
            </a:r>
            <a:br>
              <a:rPr lang="en-US" sz="3200" b="1" dirty="0">
                <a:solidFill>
                  <a:schemeClr val="bg1"/>
                </a:solidFill>
              </a:rPr>
            </a:br>
            <a:r>
              <a:rPr lang="en-US" sz="3200" b="1" dirty="0">
                <a:solidFill>
                  <a:schemeClr val="bg1"/>
                </a:solidFill>
              </a:rPr>
              <a:t>in practice?</a:t>
            </a:r>
          </a:p>
        </p:txBody>
      </p:sp>
      <p:sp>
        <p:nvSpPr>
          <p:cNvPr id="3" name="Content Placeholder 2"/>
          <p:cNvSpPr>
            <a:spLocks noGrp="1"/>
          </p:cNvSpPr>
          <p:nvPr>
            <p:ph idx="1"/>
          </p:nvPr>
        </p:nvSpPr>
        <p:spPr>
          <a:xfrm>
            <a:off x="447816" y="601199"/>
            <a:ext cx="11292840" cy="4572379"/>
          </a:xfrm>
        </p:spPr>
        <p:txBody>
          <a:bodyPr>
            <a:normAutofit/>
          </a:bodyPr>
          <a:lstStyle/>
          <a:p>
            <a:pPr marL="0" indent="0">
              <a:buNone/>
            </a:pPr>
            <a:r>
              <a:rPr lang="en-US" dirty="0"/>
              <a:t>          </a:t>
            </a:r>
            <a:endParaRPr lang="en-US" sz="2400" dirty="0"/>
          </a:p>
        </p:txBody>
      </p:sp>
      <p:sp>
        <p:nvSpPr>
          <p:cNvPr id="8" name="TextBox 7"/>
          <p:cNvSpPr txBox="1"/>
          <p:nvPr/>
        </p:nvSpPr>
        <p:spPr>
          <a:xfrm>
            <a:off x="774830" y="866120"/>
            <a:ext cx="8681479" cy="523220"/>
          </a:xfrm>
          <a:prstGeom prst="rect">
            <a:avLst/>
          </a:prstGeom>
          <a:noFill/>
        </p:spPr>
        <p:txBody>
          <a:bodyPr wrap="none" rtlCol="0">
            <a:spAutoFit/>
          </a:bodyPr>
          <a:lstStyle/>
          <a:p>
            <a:r>
              <a:rPr lang="en-US" sz="2800" b="1" i="1" dirty="0">
                <a:solidFill>
                  <a:schemeClr val="tx2"/>
                </a:solidFill>
              </a:rPr>
              <a:t>I go home at night feeling like I’m failing my patients</a:t>
            </a:r>
            <a:r>
              <a:rPr lang="en-US" i="1" dirty="0">
                <a:solidFill>
                  <a:schemeClr val="tx2"/>
                </a:solidFill>
              </a:rPr>
              <a:t>.</a:t>
            </a:r>
          </a:p>
        </p:txBody>
      </p:sp>
      <p:sp>
        <p:nvSpPr>
          <p:cNvPr id="9" name="TextBox 8"/>
          <p:cNvSpPr txBox="1"/>
          <p:nvPr/>
        </p:nvSpPr>
        <p:spPr>
          <a:xfrm>
            <a:off x="1735526" y="1603397"/>
            <a:ext cx="7555873" cy="1692771"/>
          </a:xfrm>
          <a:prstGeom prst="rect">
            <a:avLst/>
          </a:prstGeom>
          <a:noFill/>
        </p:spPr>
        <p:txBody>
          <a:bodyPr wrap="square" rtlCol="0">
            <a:spAutoFit/>
          </a:bodyPr>
          <a:lstStyle/>
          <a:p>
            <a:r>
              <a:rPr lang="en-US" sz="2600" b="1" i="1" dirty="0">
                <a:solidFill>
                  <a:schemeClr val="tx2"/>
                </a:solidFill>
              </a:rPr>
              <a:t>We’ve got 15 minutes to see our patients – no matter what.   This guy is homeless, he’s got no food, he can’t afford his meds. What can I possibly do in 15 minutes to make a difference?</a:t>
            </a:r>
          </a:p>
        </p:txBody>
      </p:sp>
      <p:sp>
        <p:nvSpPr>
          <p:cNvPr id="10" name="TextBox 9"/>
          <p:cNvSpPr txBox="1"/>
          <p:nvPr/>
        </p:nvSpPr>
        <p:spPr>
          <a:xfrm>
            <a:off x="3410173" y="3498777"/>
            <a:ext cx="8115329" cy="1384995"/>
          </a:xfrm>
          <a:prstGeom prst="rect">
            <a:avLst/>
          </a:prstGeom>
          <a:noFill/>
        </p:spPr>
        <p:txBody>
          <a:bodyPr wrap="square" rtlCol="0">
            <a:spAutoFit/>
          </a:bodyPr>
          <a:lstStyle/>
          <a:p>
            <a:r>
              <a:rPr lang="en-US" sz="2800" b="1" i="1" dirty="0">
                <a:solidFill>
                  <a:schemeClr val="tx2"/>
                </a:solidFill>
              </a:rPr>
              <a:t>All these regulations, all this hoop jumping. There are so many delays in getting what my patients need. It’s so frustrating.  It hurts your soul.</a:t>
            </a:r>
          </a:p>
        </p:txBody>
      </p:sp>
      <p:sp>
        <p:nvSpPr>
          <p:cNvPr id="35" name="L-Shape 34">
            <a:extLst>
              <a:ext uri="{FF2B5EF4-FFF2-40B4-BE49-F238E27FC236}">
                <a16:creationId xmlns:a16="http://schemas.microsoft.com/office/drawing/2014/main" id="{43775C58-BF3E-C44B-BAF3-05C44F408912}"/>
              </a:ext>
            </a:extLst>
          </p:cNvPr>
          <p:cNvSpPr/>
          <p:nvPr/>
        </p:nvSpPr>
        <p:spPr>
          <a:xfrm>
            <a:off x="447816" y="866120"/>
            <a:ext cx="907648" cy="788141"/>
          </a:xfrm>
          <a:prstGeom prst="corner">
            <a:avLst>
              <a:gd name="adj1" fmla="val 14434"/>
              <a:gd name="adj2" fmla="val 13613"/>
            </a:avLst>
          </a:prstGeom>
          <a:ln cap="flat">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Shape 36">
            <a:extLst>
              <a:ext uri="{FF2B5EF4-FFF2-40B4-BE49-F238E27FC236}">
                <a16:creationId xmlns:a16="http://schemas.microsoft.com/office/drawing/2014/main" id="{665C1676-46B2-AC42-A0A4-A478B5F2AB52}"/>
              </a:ext>
            </a:extLst>
          </p:cNvPr>
          <p:cNvSpPr/>
          <p:nvPr/>
        </p:nvSpPr>
        <p:spPr>
          <a:xfrm>
            <a:off x="1222226" y="1540366"/>
            <a:ext cx="1983551" cy="2063802"/>
          </a:xfrm>
          <a:prstGeom prst="corner">
            <a:avLst>
              <a:gd name="adj1" fmla="val 7136"/>
              <a:gd name="adj2" fmla="val 6744"/>
            </a:avLst>
          </a:prstGeom>
          <a:ln cap="flat">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Shape 37">
            <a:extLst>
              <a:ext uri="{FF2B5EF4-FFF2-40B4-BE49-F238E27FC236}">
                <a16:creationId xmlns:a16="http://schemas.microsoft.com/office/drawing/2014/main" id="{0AC9A2F4-1CA4-9146-8E8F-1E0B23D88260}"/>
              </a:ext>
            </a:extLst>
          </p:cNvPr>
          <p:cNvSpPr/>
          <p:nvPr/>
        </p:nvSpPr>
        <p:spPr>
          <a:xfrm>
            <a:off x="3074615" y="3477261"/>
            <a:ext cx="346316" cy="1515224"/>
          </a:xfrm>
          <a:prstGeom prst="corner">
            <a:avLst>
              <a:gd name="adj1" fmla="val 36178"/>
              <a:gd name="adj2" fmla="val 38912"/>
            </a:avLst>
          </a:prstGeom>
          <a:ln cap="flat">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5735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762643-65E5-44F2-9A40-92D34E19B012}"/>
              </a:ext>
            </a:extLst>
          </p:cNvPr>
          <p:cNvSpPr>
            <a:spLocks noGrp="1"/>
          </p:cNvSpPr>
          <p:nvPr>
            <p:ph type="title"/>
          </p:nvPr>
        </p:nvSpPr>
        <p:spPr>
          <a:xfrm>
            <a:off x="773511" y="624979"/>
            <a:ext cx="7989489" cy="670421"/>
          </a:xfrm>
        </p:spPr>
        <p:txBody>
          <a:bodyPr/>
          <a:lstStyle/>
          <a:p>
            <a:r>
              <a:rPr lang="en-US" dirty="0"/>
              <a:t>ASKING </a:t>
            </a:r>
            <a:r>
              <a:rPr lang="en-US" dirty="0">
                <a:solidFill>
                  <a:schemeClr val="accent1"/>
                </a:solidFill>
              </a:rPr>
              <a:t>QUESTIONS </a:t>
            </a:r>
            <a:r>
              <a:rPr lang="en-US" dirty="0"/>
              <a:t>VIA CHAT</a:t>
            </a:r>
          </a:p>
        </p:txBody>
      </p:sp>
      <p:sp>
        <p:nvSpPr>
          <p:cNvPr id="6" name="Text Placeholder 5">
            <a:extLst>
              <a:ext uri="{FF2B5EF4-FFF2-40B4-BE49-F238E27FC236}">
                <a16:creationId xmlns:a16="http://schemas.microsoft.com/office/drawing/2014/main" id="{88E08E47-71CF-4E91-9E2E-DFB0C9E3F999}"/>
              </a:ext>
            </a:extLst>
          </p:cNvPr>
          <p:cNvSpPr>
            <a:spLocks noGrp="1"/>
          </p:cNvSpPr>
          <p:nvPr>
            <p:ph type="body" sz="quarter" idx="21"/>
          </p:nvPr>
        </p:nvSpPr>
        <p:spPr>
          <a:xfrm>
            <a:off x="658368" y="1684199"/>
            <a:ext cx="6047232" cy="4276093"/>
          </a:xfrm>
        </p:spPr>
        <p:txBody>
          <a:bodyPr>
            <a:normAutofit fontScale="85000" lnSpcReduction="10000"/>
          </a:bodyPr>
          <a:lstStyle/>
          <a:p>
            <a:pPr marL="514350" indent="-514350">
              <a:buFont typeface="+mj-lt"/>
              <a:buAutoNum type="arabicPeriod"/>
            </a:pPr>
            <a:r>
              <a:rPr lang="en-US" sz="3000" b="1" dirty="0"/>
              <a:t>The chat feature </a:t>
            </a:r>
            <a:r>
              <a:rPr lang="en-US" sz="3000" dirty="0"/>
              <a:t>is available to ask questions or make comments anytime.</a:t>
            </a:r>
          </a:p>
          <a:p>
            <a:pPr marL="514350" indent="-514350">
              <a:buFont typeface="+mj-lt"/>
              <a:buAutoNum type="arabicPeriod"/>
            </a:pPr>
            <a:endParaRPr lang="en-US" sz="3000" dirty="0"/>
          </a:p>
          <a:p>
            <a:pPr marL="514350" indent="-514350">
              <a:buFont typeface="+mj-lt"/>
              <a:buAutoNum type="arabicPeriod"/>
            </a:pPr>
            <a:r>
              <a:rPr lang="en-US" sz="3000" b="1" dirty="0"/>
              <a:t>Click the chat button </a:t>
            </a:r>
            <a:r>
              <a:rPr lang="en-US" sz="3000" dirty="0"/>
              <a:t>at the bottom of the WebEx window to open the chat box on the bottom righthand side of the window. </a:t>
            </a:r>
          </a:p>
          <a:p>
            <a:pPr marL="342900" indent="-342900">
              <a:buFont typeface="+mj-lt"/>
              <a:buAutoNum type="arabicPeriod"/>
            </a:pPr>
            <a:endParaRPr lang="en-US" sz="1300" dirty="0"/>
          </a:p>
          <a:p>
            <a:pPr marL="514350" indent="-514350">
              <a:buFont typeface="+mj-lt"/>
              <a:buAutoNum type="arabicPeriod"/>
            </a:pPr>
            <a:r>
              <a:rPr lang="en-US" sz="3000" b="1" dirty="0"/>
              <a:t>Choose “Everyone”, </a:t>
            </a:r>
            <a:r>
              <a:rPr lang="en-US" sz="3000" dirty="0"/>
              <a:t>as appropriate. </a:t>
            </a:r>
            <a:br>
              <a:rPr lang="en-US" sz="3000" dirty="0"/>
            </a:br>
            <a:r>
              <a:rPr lang="en-US" sz="3000" dirty="0"/>
              <a:t>- Type your question. </a:t>
            </a:r>
            <a:br>
              <a:rPr lang="en-US" sz="3000" dirty="0"/>
            </a:br>
            <a:r>
              <a:rPr lang="en-US" sz="3000" dirty="0"/>
              <a:t>- Click </a:t>
            </a:r>
            <a:r>
              <a:rPr lang="en-US" sz="3000" b="1" i="1" dirty="0"/>
              <a:t>“Enter” </a:t>
            </a:r>
            <a:r>
              <a:rPr lang="en-US" sz="3000" dirty="0"/>
              <a:t>to send your question. </a:t>
            </a:r>
          </a:p>
          <a:p>
            <a:pPr marL="514350" indent="-514350">
              <a:buFont typeface="+mj-lt"/>
              <a:buAutoNum type="arabicPeriod"/>
            </a:pPr>
            <a:endParaRPr lang="en-US" sz="1300" dirty="0"/>
          </a:p>
          <a:p>
            <a:pPr marL="0" indent="0">
              <a:buNone/>
            </a:pPr>
            <a:endParaRPr lang="en-US" sz="3000" dirty="0"/>
          </a:p>
          <a:p>
            <a:endParaRPr lang="en-US" dirty="0">
              <a:solidFill>
                <a:srgbClr val="002060"/>
              </a:solidFill>
              <a:latin typeface="Calibri" panose="020F0502020204030204" pitchFamily="34" charset="0"/>
              <a:cs typeface="Calibri" panose="020F0502020204030204" pitchFamily="34" charset="0"/>
            </a:endParaRPr>
          </a:p>
          <a:p>
            <a:pPr marL="0" indent="0">
              <a:buNone/>
            </a:pPr>
            <a:endParaRPr lang="en-US" dirty="0"/>
          </a:p>
        </p:txBody>
      </p:sp>
      <p:sp>
        <p:nvSpPr>
          <p:cNvPr id="2" name="Footer Placeholder 1">
            <a:extLst>
              <a:ext uri="{FF2B5EF4-FFF2-40B4-BE49-F238E27FC236}">
                <a16:creationId xmlns:a16="http://schemas.microsoft.com/office/drawing/2014/main" id="{F43D20E4-7950-48C4-9654-4616234E7924}"/>
              </a:ext>
            </a:extLst>
          </p:cNvPr>
          <p:cNvSpPr>
            <a:spLocks noGrp="1"/>
          </p:cNvSpPr>
          <p:nvPr>
            <p:ph type="ftr" sz="quarter" idx="4294967295"/>
          </p:nvPr>
        </p:nvSpPr>
        <p:spPr>
          <a:xfrm>
            <a:off x="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www.nachc.org</a:t>
            </a:r>
          </a:p>
        </p:txBody>
      </p:sp>
      <p:sp>
        <p:nvSpPr>
          <p:cNvPr id="3" name="Slide Number Placeholder 2">
            <a:extLst>
              <a:ext uri="{FF2B5EF4-FFF2-40B4-BE49-F238E27FC236}">
                <a16:creationId xmlns:a16="http://schemas.microsoft.com/office/drawing/2014/main" id="{F299975D-792C-4D60-89B2-ACF5133F50F6}"/>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pic>
        <p:nvPicPr>
          <p:cNvPr id="13" name="Picture 12" descr="A screenshot of a cell phone&#10;&#10;Description automatically generated">
            <a:extLst>
              <a:ext uri="{FF2B5EF4-FFF2-40B4-BE49-F238E27FC236}">
                <a16:creationId xmlns:a16="http://schemas.microsoft.com/office/drawing/2014/main" id="{DAF54D8D-B0E5-46A0-A235-F40F756615CE}"/>
              </a:ext>
            </a:extLst>
          </p:cNvPr>
          <p:cNvPicPr>
            <a:picLocks noChangeAspect="1"/>
          </p:cNvPicPr>
          <p:nvPr/>
        </p:nvPicPr>
        <p:blipFill rotWithShape="1">
          <a:blip r:embed="rId2"/>
          <a:srcRect b="6725"/>
          <a:stretch/>
        </p:blipFill>
        <p:spPr>
          <a:xfrm>
            <a:off x="6934200" y="1120269"/>
            <a:ext cx="5121084" cy="4617461"/>
          </a:xfrm>
          <a:prstGeom prst="rect">
            <a:avLst/>
          </a:prstGeom>
        </p:spPr>
      </p:pic>
      <p:pic>
        <p:nvPicPr>
          <p:cNvPr id="5" name="Picture 4">
            <a:extLst>
              <a:ext uri="{FF2B5EF4-FFF2-40B4-BE49-F238E27FC236}">
                <a16:creationId xmlns:a16="http://schemas.microsoft.com/office/drawing/2014/main" id="{A435CEC8-6E70-4A3C-9E19-06875798030A}"/>
              </a:ext>
            </a:extLst>
          </p:cNvPr>
          <p:cNvPicPr>
            <a:picLocks noChangeAspect="1"/>
          </p:cNvPicPr>
          <p:nvPr/>
        </p:nvPicPr>
        <p:blipFill>
          <a:blip r:embed="rId3"/>
          <a:stretch>
            <a:fillRect/>
          </a:stretch>
        </p:blipFill>
        <p:spPr>
          <a:xfrm>
            <a:off x="8089239" y="3048000"/>
            <a:ext cx="3930485" cy="2559386"/>
          </a:xfrm>
          <a:prstGeom prst="rect">
            <a:avLst/>
          </a:prstGeom>
        </p:spPr>
      </p:pic>
    </p:spTree>
    <p:extLst>
      <p:ext uri="{BB962C8B-B14F-4D97-AF65-F5344CB8AC3E}">
        <p14:creationId xmlns:p14="http://schemas.microsoft.com/office/powerpoint/2010/main" val="89817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“Where you work matters”</a:t>
            </a:r>
          </a:p>
        </p:txBody>
      </p:sp>
      <p:pic>
        <p:nvPicPr>
          <p:cNvPr id="4" name="Content Placeholder 3"/>
          <p:cNvPicPr>
            <a:picLocks noGrp="1" noChangeAspect="1"/>
          </p:cNvPicPr>
          <p:nvPr>
            <p:ph idx="1"/>
          </p:nvPr>
        </p:nvPicPr>
        <p:blipFill>
          <a:blip r:embed="rId3"/>
          <a:stretch>
            <a:fillRect/>
          </a:stretch>
        </p:blipFill>
        <p:spPr>
          <a:xfrm>
            <a:off x="443798" y="2001332"/>
            <a:ext cx="11304403" cy="4583484"/>
          </a:xfrm>
          <a:prstGeom prst="rect">
            <a:avLst/>
          </a:prstGeom>
        </p:spPr>
      </p:pic>
    </p:spTree>
    <p:extLst>
      <p:ext uri="{BB962C8B-B14F-4D97-AF65-F5344CB8AC3E}">
        <p14:creationId xmlns:p14="http://schemas.microsoft.com/office/powerpoint/2010/main" val="1712738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11">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3">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15">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0" name="Rectangle 17">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57FBB9C3-BC8B-0E49-87C1-DA9222077653}"/>
              </a:ext>
            </a:extLst>
          </p:cNvPr>
          <p:cNvPicPr>
            <a:picLocks noChangeAspect="1"/>
          </p:cNvPicPr>
          <p:nvPr/>
        </p:nvPicPr>
        <p:blipFill rotWithShape="1">
          <a:blip r:embed="rId3"/>
          <a:srcRect l="222" t="6043" r="-220" b="11446"/>
          <a:stretch/>
        </p:blipFill>
        <p:spPr>
          <a:xfrm>
            <a:off x="446534" y="713664"/>
            <a:ext cx="7498616" cy="5676901"/>
          </a:xfrm>
          <a:prstGeom prst="rect">
            <a:avLst/>
          </a:prstGeom>
        </p:spPr>
      </p:pic>
      <p:sp>
        <p:nvSpPr>
          <p:cNvPr id="31" name="Rectangle 19">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4">
            <a:extLst>
              <a:ext uri="{FF2B5EF4-FFF2-40B4-BE49-F238E27FC236}">
                <a16:creationId xmlns:a16="http://schemas.microsoft.com/office/drawing/2014/main" id="{128A41A2-480C-4BDA-9B2F-A29602BFA581}"/>
              </a:ext>
            </a:extLst>
          </p:cNvPr>
          <p:cNvSpPr>
            <a:spLocks noGrp="1"/>
          </p:cNvSpPr>
          <p:nvPr>
            <p:ph type="title"/>
          </p:nvPr>
        </p:nvSpPr>
        <p:spPr>
          <a:xfrm>
            <a:off x="8296275" y="1419225"/>
            <a:ext cx="3081576" cy="2757920"/>
          </a:xfrm>
        </p:spPr>
        <p:txBody>
          <a:bodyPr vert="horz" lIns="91440" tIns="45720" rIns="91440" bIns="45720" rtlCol="0" anchor="b">
            <a:noAutofit/>
          </a:bodyPr>
          <a:lstStyle/>
          <a:p>
            <a:pPr>
              <a:lnSpc>
                <a:spcPct val="90000"/>
              </a:lnSpc>
            </a:pPr>
            <a:r>
              <a:rPr lang="en-US" sz="3200" b="1" dirty="0">
                <a:solidFill>
                  <a:srgbClr val="FFFFFF"/>
                </a:solidFill>
              </a:rPr>
              <a:t>CLINICAL SCENARIOS ASSOCIATED WITH MORAL DISTRESS  </a:t>
            </a:r>
          </a:p>
        </p:txBody>
      </p:sp>
      <p:grpSp>
        <p:nvGrpSpPr>
          <p:cNvPr id="22" name="Group 21">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3" name="Rectangle 22">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292296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74">
            <a:extLst>
              <a:ext uri="{FF2B5EF4-FFF2-40B4-BE49-F238E27FC236}">
                <a16:creationId xmlns:a16="http://schemas.microsoft.com/office/drawing/2014/main" id="{879A26B8-6C4E-452B-ADD3-ED324A7AB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9B4167E1-E2B0-4192-8DA2-6967DDFF8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4">
            <a:extLst>
              <a:ext uri="{FF2B5EF4-FFF2-40B4-BE49-F238E27FC236}">
                <a16:creationId xmlns:a16="http://schemas.microsoft.com/office/drawing/2014/main" id="{128A41A2-480C-4BDA-9B2F-A29602BFA581}"/>
              </a:ext>
            </a:extLst>
          </p:cNvPr>
          <p:cNvSpPr>
            <a:spLocks noGrp="1"/>
          </p:cNvSpPr>
          <p:nvPr>
            <p:ph type="title"/>
          </p:nvPr>
        </p:nvSpPr>
        <p:spPr>
          <a:xfrm>
            <a:off x="762121" y="960723"/>
            <a:ext cx="4968489" cy="1013800"/>
          </a:xfrm>
        </p:spPr>
        <p:txBody>
          <a:bodyPr vert="horz" lIns="91440" tIns="45720" rIns="91440" bIns="45720" rtlCol="0" anchor="b">
            <a:normAutofit/>
          </a:bodyPr>
          <a:lstStyle/>
          <a:p>
            <a:pPr>
              <a:lnSpc>
                <a:spcPct val="90000"/>
              </a:lnSpc>
            </a:pPr>
            <a:r>
              <a:rPr lang="en-US" sz="3200" b="1" dirty="0">
                <a:solidFill>
                  <a:srgbClr val="FFFFFF"/>
                </a:solidFill>
              </a:rPr>
              <a:t>Recognizing clues in team members</a:t>
            </a:r>
            <a:endParaRPr lang="en-US" sz="2200" b="1" dirty="0">
              <a:solidFill>
                <a:srgbClr val="FFFFFF"/>
              </a:solidFill>
            </a:endParaRPr>
          </a:p>
        </p:txBody>
      </p:sp>
      <p:sp>
        <p:nvSpPr>
          <p:cNvPr id="79" name="Rectangle 78">
            <a:extLst>
              <a:ext uri="{FF2B5EF4-FFF2-40B4-BE49-F238E27FC236}">
                <a16:creationId xmlns:a16="http://schemas.microsoft.com/office/drawing/2014/main" id="{D03E4FEE-2E6A-44AB-B6BA-C1AD0CD6D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80">
            <a:extLst>
              <a:ext uri="{FF2B5EF4-FFF2-40B4-BE49-F238E27FC236}">
                <a16:creationId xmlns:a16="http://schemas.microsoft.com/office/drawing/2014/main" id="{0817EB59-13B3-43DA-9B91-A7CC174A6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1" name="TextBox 40">
            <a:extLst>
              <a:ext uri="{FF2B5EF4-FFF2-40B4-BE49-F238E27FC236}">
                <a16:creationId xmlns:a16="http://schemas.microsoft.com/office/drawing/2014/main" id="{221BDB49-5598-BC45-8FE4-744766C03369}"/>
              </a:ext>
            </a:extLst>
          </p:cNvPr>
          <p:cNvSpPr txBox="1"/>
          <p:nvPr/>
        </p:nvSpPr>
        <p:spPr>
          <a:xfrm>
            <a:off x="883977" y="2256035"/>
            <a:ext cx="4559761" cy="3650344"/>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pPr>
            <a:r>
              <a:rPr lang="en-US" sz="2200" dirty="0">
                <a:solidFill>
                  <a:srgbClr val="FFFFFF"/>
                </a:solidFill>
              </a:rPr>
              <a:t>“Health care people focus on patients. We put our patients first. We don’t pay a lot of attention to what we’re feeling. In fact, we’re probably the last ones to attend to ourselves.”</a:t>
            </a:r>
          </a:p>
          <a:p>
            <a:pPr algn="r">
              <a:spcBef>
                <a:spcPts val="1200"/>
              </a:spcBef>
              <a:spcAft>
                <a:spcPts val="600"/>
              </a:spcAft>
              <a:buClr>
                <a:schemeClr val="accent2"/>
              </a:buClr>
              <a:buSzPct val="92000"/>
            </a:pPr>
            <a:r>
              <a:rPr lang="en-US" dirty="0">
                <a:solidFill>
                  <a:srgbClr val="FFFFFF"/>
                </a:solidFill>
              </a:rPr>
              <a:t>— Dr. Bill Nash</a:t>
            </a:r>
          </a:p>
        </p:txBody>
      </p:sp>
      <p:pic>
        <p:nvPicPr>
          <p:cNvPr id="15" name="Picture 14">
            <a:extLst>
              <a:ext uri="{FF2B5EF4-FFF2-40B4-BE49-F238E27FC236}">
                <a16:creationId xmlns:a16="http://schemas.microsoft.com/office/drawing/2014/main" id="{AD2A0CEA-DB1C-3343-98B9-AAB58449DF2B}"/>
              </a:ext>
            </a:extLst>
          </p:cNvPr>
          <p:cNvPicPr>
            <a:picLocks noChangeAspect="1"/>
          </p:cNvPicPr>
          <p:nvPr/>
        </p:nvPicPr>
        <p:blipFill rotWithShape="1">
          <a:blip r:embed="rId3"/>
          <a:srcRect l="52121" t="20409" r="739" b="537"/>
          <a:stretch/>
        </p:blipFill>
        <p:spPr>
          <a:xfrm>
            <a:off x="7113999" y="1038885"/>
            <a:ext cx="4014730" cy="4780230"/>
          </a:xfrm>
          <a:prstGeom prst="rect">
            <a:avLst/>
          </a:prstGeom>
        </p:spPr>
      </p:pic>
    </p:spTree>
    <p:extLst>
      <p:ext uri="{BB962C8B-B14F-4D97-AF65-F5344CB8AC3E}">
        <p14:creationId xmlns:p14="http://schemas.microsoft.com/office/powerpoint/2010/main" val="2437154531"/>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5F28DDD-9641-43BA-944D-79B068705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3FAA16-F83A-4B92-94A4-BEF70E7DE65B}"/>
              </a:ext>
            </a:extLst>
          </p:cNvPr>
          <p:cNvSpPr>
            <a:spLocks noGrp="1"/>
          </p:cNvSpPr>
          <p:nvPr>
            <p:ph type="title"/>
          </p:nvPr>
        </p:nvSpPr>
        <p:spPr>
          <a:xfrm>
            <a:off x="446534" y="1037967"/>
            <a:ext cx="3665658" cy="4709131"/>
          </a:xfrm>
        </p:spPr>
        <p:txBody>
          <a:bodyPr anchor="ctr">
            <a:normAutofit/>
          </a:bodyPr>
          <a:lstStyle/>
          <a:p>
            <a:r>
              <a:rPr lang="en-US" sz="3200" b="1" dirty="0">
                <a:solidFill>
                  <a:schemeClr val="accent1"/>
                </a:solidFill>
              </a:rPr>
              <a:t>Five things YOU CAN DO TO PREVENT AND LESSEN MORAL Distress</a:t>
            </a:r>
          </a:p>
        </p:txBody>
      </p:sp>
      <p:sp>
        <p:nvSpPr>
          <p:cNvPr id="29" name="Rectangle 28">
            <a:extLst>
              <a:ext uri="{FF2B5EF4-FFF2-40B4-BE49-F238E27FC236}">
                <a16:creationId xmlns:a16="http://schemas.microsoft.com/office/drawing/2014/main" id="{32AA2954-062E-4B72-A97B-0B066FB15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10CA29A6-E0B1-40CD-ADF7-7B8E932A3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8DD5F866-AD72-475A-B6C6-54E4577D4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C02BAD4C-6EA9-4F10-92D4-A1C8C53DAE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61" name="Content Placeholder 2">
            <a:extLst>
              <a:ext uri="{FF2B5EF4-FFF2-40B4-BE49-F238E27FC236}">
                <a16:creationId xmlns:a16="http://schemas.microsoft.com/office/drawing/2014/main" id="{BD38B9DD-A97C-4853-8F39-911969A0A997}"/>
              </a:ext>
            </a:extLst>
          </p:cNvPr>
          <p:cNvGraphicFramePr>
            <a:graphicFrameLocks noGrp="1"/>
          </p:cNvGraphicFramePr>
          <p:nvPr>
            <p:ph idx="1"/>
            <p:extLst>
              <p:ext uri="{D42A27DB-BD31-4B8C-83A1-F6EECF244321}">
                <p14:modId xmlns:p14="http://schemas.microsoft.com/office/powerpoint/2010/main" val="1880809566"/>
              </p:ext>
            </p:extLst>
          </p:nvPr>
        </p:nvGraphicFramePr>
        <p:xfrm>
          <a:off x="4558726" y="1260069"/>
          <a:ext cx="7012370" cy="470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BC5E876A-5908-1941-A1C1-33D18A9E354A}"/>
              </a:ext>
            </a:extLst>
          </p:cNvPr>
          <p:cNvSpPr/>
          <p:nvPr/>
        </p:nvSpPr>
        <p:spPr>
          <a:xfrm>
            <a:off x="9985664" y="4042064"/>
            <a:ext cx="187036" cy="145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359054"/>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59157" y="1113764"/>
            <a:ext cx="3269749" cy="4624327"/>
          </a:xfrm>
        </p:spPr>
        <p:txBody>
          <a:bodyPr anchor="ctr">
            <a:normAutofit/>
          </a:bodyPr>
          <a:lstStyle/>
          <a:p>
            <a:r>
              <a:rPr lang="en-US" sz="3200" b="1" dirty="0">
                <a:solidFill>
                  <a:srgbClr val="FFFFFF"/>
                </a:solidFill>
              </a:rPr>
              <a:t>WHAT YOU CAN DO</a:t>
            </a:r>
          </a:p>
        </p:txBody>
      </p:sp>
      <p:sp>
        <p:nvSpPr>
          <p:cNvPr id="4" name="Content Placeholder 3"/>
          <p:cNvSpPr>
            <a:spLocks noGrp="1"/>
          </p:cNvSpPr>
          <p:nvPr>
            <p:ph idx="1"/>
          </p:nvPr>
        </p:nvSpPr>
        <p:spPr>
          <a:xfrm>
            <a:off x="4989270" y="1113764"/>
            <a:ext cx="6878783" cy="4624327"/>
          </a:xfrm>
        </p:spPr>
        <p:txBody>
          <a:bodyPr anchor="ctr">
            <a:normAutofit/>
          </a:bodyPr>
          <a:lstStyle/>
          <a:p>
            <a:pPr marL="0" indent="0">
              <a:buNone/>
            </a:pPr>
            <a:endParaRPr lang="en-US" dirty="0"/>
          </a:p>
          <a:p>
            <a:pPr marL="0" indent="0">
              <a:buNone/>
            </a:pPr>
            <a:r>
              <a:rPr lang="en-US" sz="3200" b="1" dirty="0"/>
              <a:t>Name it.</a:t>
            </a:r>
          </a:p>
          <a:p>
            <a:pPr marL="0" indent="0">
              <a:buNone/>
            </a:pPr>
            <a:endParaRPr lang="en-US" dirty="0"/>
          </a:p>
          <a:p>
            <a:pPr marL="0" indent="0">
              <a:buNone/>
            </a:pPr>
            <a:r>
              <a:rPr lang="en-US" sz="2200" b="1" dirty="0"/>
              <a:t>“We have to be able to describe moral injury better so we can talk and educate people about it.”</a:t>
            </a:r>
          </a:p>
          <a:p>
            <a:pPr marL="0" indent="0" algn="r">
              <a:buNone/>
            </a:pPr>
            <a:r>
              <a:rPr lang="en-US" dirty="0"/>
              <a:t>–</a:t>
            </a:r>
            <a:r>
              <a:rPr lang="en-US" b="1" dirty="0"/>
              <a:t> </a:t>
            </a:r>
            <a:r>
              <a:rPr lang="en-US" dirty="0"/>
              <a:t>Volunteers of America, Moral Injury Convenings </a:t>
            </a:r>
          </a:p>
          <a:p>
            <a:pPr marL="0" indent="0">
              <a:buNone/>
            </a:pPr>
            <a:endParaRPr lang="en-US" dirty="0"/>
          </a:p>
          <a:p>
            <a:pPr marL="0" indent="0">
              <a:buNone/>
            </a:pPr>
            <a:endParaRPr lang="en-US" dirty="0"/>
          </a:p>
          <a:p>
            <a:pPr marL="0" indent="0" algn="ctr">
              <a:buNone/>
            </a:pPr>
            <a:r>
              <a:rPr lang="en-US" u="sng" dirty="0">
                <a:hlinkClick r:id="rId3"/>
              </a:rPr>
              <a:t> https://www.voa.org/moral-injury-center/moral-injury-convenings</a:t>
            </a:r>
            <a:endParaRPr lang="en-US" dirty="0"/>
          </a:p>
          <a:p>
            <a:pPr marL="0" indent="0">
              <a:buNone/>
            </a:pPr>
            <a:endParaRPr lang="en-US" dirty="0"/>
          </a:p>
          <a:p>
            <a:endParaRPr lang="en-US" dirty="0"/>
          </a:p>
        </p:txBody>
      </p:sp>
    </p:spTree>
    <p:extLst>
      <p:ext uri="{BB962C8B-B14F-4D97-AF65-F5344CB8AC3E}">
        <p14:creationId xmlns:p14="http://schemas.microsoft.com/office/powerpoint/2010/main" val="2846310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FF73-8B5A-414B-92B1-467121EA5B32}"/>
              </a:ext>
            </a:extLst>
          </p:cNvPr>
          <p:cNvSpPr>
            <a:spLocks noGrp="1"/>
          </p:cNvSpPr>
          <p:nvPr>
            <p:ph type="title"/>
          </p:nvPr>
        </p:nvSpPr>
        <p:spPr>
          <a:xfrm>
            <a:off x="581192" y="720086"/>
            <a:ext cx="11029616" cy="1013800"/>
          </a:xfrm>
        </p:spPr>
        <p:txBody>
          <a:bodyPr>
            <a:noAutofit/>
          </a:bodyPr>
          <a:lstStyle/>
          <a:p>
            <a:r>
              <a:rPr lang="en-US" sz="3200" b="1" dirty="0"/>
              <a:t>Name it </a:t>
            </a:r>
            <a:br>
              <a:rPr lang="en-US" dirty="0"/>
            </a:br>
            <a:r>
              <a:rPr lang="en-US" cap="none" dirty="0"/>
              <a:t>strategies to consider</a:t>
            </a:r>
            <a:endParaRPr lang="en-US" dirty="0"/>
          </a:p>
        </p:txBody>
      </p:sp>
      <p:sp>
        <p:nvSpPr>
          <p:cNvPr id="3" name="Content Placeholder 2">
            <a:extLst>
              <a:ext uri="{FF2B5EF4-FFF2-40B4-BE49-F238E27FC236}">
                <a16:creationId xmlns:a16="http://schemas.microsoft.com/office/drawing/2014/main" id="{B2E0E6B6-A526-439E-A4A9-035867FB60F6}"/>
              </a:ext>
            </a:extLst>
          </p:cNvPr>
          <p:cNvSpPr>
            <a:spLocks noGrp="1"/>
          </p:cNvSpPr>
          <p:nvPr>
            <p:ph idx="1"/>
          </p:nvPr>
        </p:nvSpPr>
        <p:spPr>
          <a:xfrm>
            <a:off x="5063249" y="2284688"/>
            <a:ext cx="6547559" cy="4014302"/>
          </a:xfrm>
        </p:spPr>
        <p:txBody>
          <a:bodyPr>
            <a:noAutofit/>
          </a:bodyPr>
          <a:lstStyle/>
          <a:p>
            <a:pPr marL="0" indent="0">
              <a:spcBef>
                <a:spcPts val="0"/>
              </a:spcBef>
              <a:spcAft>
                <a:spcPts val="1800"/>
              </a:spcAft>
              <a:buNone/>
            </a:pPr>
            <a:r>
              <a:rPr lang="en-US" sz="2400" dirty="0"/>
              <a:t>Encourage team members to recall a situation in which they felt their values were challenged in a way that stayed with them that they continue to think about:</a:t>
            </a:r>
          </a:p>
          <a:p>
            <a:pPr marL="666900" lvl="1" indent="-342900">
              <a:buFont typeface="+mj-lt"/>
              <a:buAutoNum type="arabicPeriod"/>
            </a:pPr>
            <a:r>
              <a:rPr lang="en-US" sz="2400" dirty="0"/>
              <a:t>What was happening?</a:t>
            </a:r>
          </a:p>
          <a:p>
            <a:pPr marL="666900" lvl="1" indent="-342900">
              <a:buFont typeface="+mj-lt"/>
              <a:buAutoNum type="arabicPeriod"/>
            </a:pPr>
            <a:r>
              <a:rPr lang="en-US" sz="2400" dirty="0"/>
              <a:t>What was at stake?</a:t>
            </a:r>
          </a:p>
          <a:p>
            <a:pPr marL="666900" lvl="1" indent="-342900">
              <a:buFont typeface="+mj-lt"/>
              <a:buAutoNum type="arabicPeriod"/>
            </a:pPr>
            <a:r>
              <a:rPr lang="en-US" sz="2400" dirty="0"/>
              <a:t>What did the experience feel like?</a:t>
            </a:r>
          </a:p>
          <a:p>
            <a:pPr marL="666900" lvl="1" indent="-342900">
              <a:buFont typeface="+mj-lt"/>
              <a:buAutoNum type="arabicPeriod"/>
            </a:pPr>
            <a:r>
              <a:rPr lang="en-US" sz="2400" dirty="0"/>
              <a:t>What did your team do?</a:t>
            </a:r>
          </a:p>
        </p:txBody>
      </p:sp>
      <p:grpSp>
        <p:nvGrpSpPr>
          <p:cNvPr id="8" name="Group 7">
            <a:extLst>
              <a:ext uri="{FF2B5EF4-FFF2-40B4-BE49-F238E27FC236}">
                <a16:creationId xmlns:a16="http://schemas.microsoft.com/office/drawing/2014/main" id="{FA811355-1607-6E41-9410-135502EE9D42}"/>
              </a:ext>
            </a:extLst>
          </p:cNvPr>
          <p:cNvGrpSpPr/>
          <p:nvPr/>
        </p:nvGrpSpPr>
        <p:grpSpPr>
          <a:xfrm>
            <a:off x="466164" y="2284688"/>
            <a:ext cx="3702423" cy="3768911"/>
            <a:chOff x="466164" y="2479489"/>
            <a:chExt cx="3702423" cy="3768911"/>
          </a:xfrm>
        </p:grpSpPr>
        <p:sp>
          <p:nvSpPr>
            <p:cNvPr id="7" name="Rectangle 6">
              <a:extLst>
                <a:ext uri="{FF2B5EF4-FFF2-40B4-BE49-F238E27FC236}">
                  <a16:creationId xmlns:a16="http://schemas.microsoft.com/office/drawing/2014/main" id="{ADF78504-EA96-D645-9B90-728557D2BC40}"/>
                </a:ext>
              </a:extLst>
            </p:cNvPr>
            <p:cNvSpPr/>
            <p:nvPr/>
          </p:nvSpPr>
          <p:spPr>
            <a:xfrm>
              <a:off x="466164" y="2479489"/>
              <a:ext cx="3702423" cy="3768911"/>
            </a:xfrm>
            <a:prstGeom prst="rect">
              <a:avLst/>
            </a:prstGeom>
            <a:solidFill>
              <a:srgbClr val="EFECE5"/>
            </a:solidFill>
            <a:ln w="6350">
              <a:solidFill>
                <a:srgbClr val="9996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lose up of a sign&#10;&#10;Description automatically generated">
              <a:extLst>
                <a:ext uri="{FF2B5EF4-FFF2-40B4-BE49-F238E27FC236}">
                  <a16:creationId xmlns:a16="http://schemas.microsoft.com/office/drawing/2014/main" id="{B9F7197F-F5BD-174E-98C0-CE6D856E7189}"/>
                </a:ext>
              </a:extLst>
            </p:cNvPr>
            <p:cNvPicPr>
              <a:picLocks noChangeAspect="1"/>
            </p:cNvPicPr>
            <p:nvPr/>
          </p:nvPicPr>
          <p:blipFill>
            <a:blip r:embed="rId3"/>
            <a:stretch>
              <a:fillRect/>
            </a:stretch>
          </p:blipFill>
          <p:spPr>
            <a:xfrm>
              <a:off x="665198" y="3006288"/>
              <a:ext cx="3304354" cy="2852511"/>
            </a:xfrm>
            <a:prstGeom prst="rect">
              <a:avLst/>
            </a:prstGeom>
          </p:spPr>
        </p:pic>
      </p:grpSp>
    </p:spTree>
    <p:extLst>
      <p:ext uri="{BB962C8B-B14F-4D97-AF65-F5344CB8AC3E}">
        <p14:creationId xmlns:p14="http://schemas.microsoft.com/office/powerpoint/2010/main" val="3015488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39">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46" name="Rectangle 45">
            <a:extLst>
              <a:ext uri="{FF2B5EF4-FFF2-40B4-BE49-F238E27FC236}">
                <a16:creationId xmlns:a16="http://schemas.microsoft.com/office/drawing/2014/main" id="{1A8AF9B1-7D64-4564-969F-CB2B27ED9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Content Placeholder 3">
            <a:extLst>
              <a:ext uri="{FF2B5EF4-FFF2-40B4-BE49-F238E27FC236}">
                <a16:creationId xmlns:a16="http://schemas.microsoft.com/office/drawing/2014/main" id="{9F4E01A1-F508-5045-BEA6-59CE6C576FA5}"/>
              </a:ext>
            </a:extLst>
          </p:cNvPr>
          <p:cNvPicPr>
            <a:picLocks noChangeAspect="1"/>
          </p:cNvPicPr>
          <p:nvPr/>
        </p:nvPicPr>
        <p:blipFill rotWithShape="1">
          <a:blip r:embed="rId3">
            <a:alphaModFix amt="60000"/>
          </a:blip>
          <a:srcRect l="5748" t="4718" r="3343" b="21704"/>
          <a:stretch/>
        </p:blipFill>
        <p:spPr>
          <a:xfrm>
            <a:off x="20" y="10"/>
            <a:ext cx="12191980" cy="6857990"/>
          </a:xfrm>
          <a:prstGeom prst="rect">
            <a:avLst/>
          </a:prstGeom>
        </p:spPr>
      </p:pic>
      <p:grpSp>
        <p:nvGrpSpPr>
          <p:cNvPr id="48" name="Group 47">
            <a:extLst>
              <a:ext uri="{FF2B5EF4-FFF2-40B4-BE49-F238E27FC236}">
                <a16:creationId xmlns:a16="http://schemas.microsoft.com/office/drawing/2014/main" id="{8D854759-2D3E-4B54-A780-D84D49E80F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49" name="Rectangle 48">
              <a:extLst>
                <a:ext uri="{FF2B5EF4-FFF2-40B4-BE49-F238E27FC236}">
                  <a16:creationId xmlns:a16="http://schemas.microsoft.com/office/drawing/2014/main" id="{459856EA-FC8A-44D1-BC3D-2B8EDD0C8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50" name="Rectangle 49">
              <a:extLst>
                <a:ext uri="{FF2B5EF4-FFF2-40B4-BE49-F238E27FC236}">
                  <a16:creationId xmlns:a16="http://schemas.microsoft.com/office/drawing/2014/main" id="{C1038B56-933B-44DD-AF10-63436FCCF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extBox 1"/>
          <p:cNvSpPr txBox="1"/>
          <p:nvPr/>
        </p:nvSpPr>
        <p:spPr>
          <a:xfrm>
            <a:off x="584200" y="1006956"/>
            <a:ext cx="3412067" cy="1372177"/>
          </a:xfrm>
          <a:prstGeom prst="rect">
            <a:avLst/>
          </a:prstGeom>
        </p:spPr>
        <p:txBody>
          <a:bodyPr vert="horz" lIns="91440" tIns="45720" rIns="91440" bIns="45720" rtlCol="0" anchor="ctr">
            <a:normAutofit fontScale="92500"/>
          </a:bodyPr>
          <a:lstStyle/>
          <a:p>
            <a:pPr>
              <a:spcBef>
                <a:spcPct val="0"/>
              </a:spcBef>
              <a:spcAft>
                <a:spcPts val="600"/>
              </a:spcAft>
            </a:pPr>
            <a:r>
              <a:rPr lang="en-US" sz="2800" b="1" cap="all" dirty="0">
                <a:solidFill>
                  <a:srgbClr val="FFFFFF"/>
                </a:solidFill>
                <a:latin typeface="+mj-lt"/>
                <a:ea typeface="+mj-ea"/>
                <a:cs typeface="+mj-cs"/>
              </a:rPr>
              <a:t>Help clinicians find time to talk about it</a:t>
            </a:r>
          </a:p>
        </p:txBody>
      </p:sp>
      <p:sp>
        <p:nvSpPr>
          <p:cNvPr id="3" name="Content Placeholder 2"/>
          <p:cNvSpPr>
            <a:spLocks noGrp="1"/>
          </p:cNvSpPr>
          <p:nvPr>
            <p:ph idx="4294967295"/>
          </p:nvPr>
        </p:nvSpPr>
        <p:spPr>
          <a:xfrm>
            <a:off x="581193" y="2438399"/>
            <a:ext cx="3415074" cy="3564467"/>
          </a:xfrm>
        </p:spPr>
        <p:txBody>
          <a:bodyPr vert="horz" lIns="91440" tIns="45720" rIns="91440" bIns="45720" rtlCol="0" anchor="ctr">
            <a:normAutofit/>
          </a:bodyPr>
          <a:lstStyle/>
          <a:p>
            <a:pPr marL="0" indent="0">
              <a:buNone/>
            </a:pPr>
            <a:r>
              <a:rPr lang="en-US" sz="2000" dirty="0">
                <a:solidFill>
                  <a:srgbClr val="FFFFFF"/>
                </a:solidFill>
              </a:rPr>
              <a:t>“We have to think about how we provide opportunities for those really important conversations so that we can assure that we're taking the best care of our patients.” </a:t>
            </a:r>
          </a:p>
          <a:p>
            <a:pPr marL="0" indent="0" algn="r">
              <a:spcBef>
                <a:spcPts val="1200"/>
              </a:spcBef>
              <a:spcAft>
                <a:spcPts val="1200"/>
              </a:spcAft>
              <a:buNone/>
            </a:pPr>
            <a:r>
              <a:rPr lang="en-US" dirty="0">
                <a:solidFill>
                  <a:srgbClr val="FFFFFF"/>
                </a:solidFill>
              </a:rPr>
              <a:t>—</a:t>
            </a:r>
            <a:r>
              <a:rPr lang="en-US" b="1" dirty="0">
                <a:solidFill>
                  <a:srgbClr val="FFFFFF"/>
                </a:solidFill>
              </a:rPr>
              <a:t> </a:t>
            </a:r>
            <a:r>
              <a:rPr lang="en-US" dirty="0">
                <a:solidFill>
                  <a:srgbClr val="FFFFFF"/>
                </a:solidFill>
              </a:rPr>
              <a:t>Nancy Johnson, CEO</a:t>
            </a:r>
          </a:p>
        </p:txBody>
      </p:sp>
    </p:spTree>
    <p:extLst>
      <p:ext uri="{BB962C8B-B14F-4D97-AF65-F5344CB8AC3E}">
        <p14:creationId xmlns:p14="http://schemas.microsoft.com/office/powerpoint/2010/main" val="4051183526"/>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3" y="774483"/>
            <a:ext cx="11029616" cy="988332"/>
          </a:xfrm>
        </p:spPr>
        <p:txBody>
          <a:bodyPr>
            <a:noAutofit/>
          </a:bodyPr>
          <a:lstStyle/>
          <a:p>
            <a:r>
              <a:rPr lang="en-US" sz="3200" b="1" dirty="0"/>
              <a:t>Help clinicians find time</a:t>
            </a:r>
            <a:br>
              <a:rPr lang="en-US" dirty="0"/>
            </a:br>
            <a:r>
              <a:rPr lang="en-US" cap="none" dirty="0"/>
              <a:t>strategies to consider</a:t>
            </a:r>
            <a:endParaRPr lang="en-US" dirty="0"/>
          </a:p>
        </p:txBody>
      </p:sp>
      <p:sp>
        <p:nvSpPr>
          <p:cNvPr id="3" name="Content Placeholder 2"/>
          <p:cNvSpPr>
            <a:spLocks noGrp="1"/>
          </p:cNvSpPr>
          <p:nvPr>
            <p:ph sz="half" idx="1"/>
          </p:nvPr>
        </p:nvSpPr>
        <p:spPr>
          <a:xfrm>
            <a:off x="5163671" y="2689966"/>
            <a:ext cx="6562165" cy="2921498"/>
          </a:xfrm>
        </p:spPr>
        <p:txBody>
          <a:bodyPr>
            <a:normAutofit/>
          </a:bodyPr>
          <a:lstStyle/>
          <a:p>
            <a:pPr>
              <a:buSzPct val="120000"/>
              <a:buFont typeface="Wingdings" panose="05000000000000000000" pitchFamily="2" charset="2"/>
              <a:buChar char="§"/>
            </a:pPr>
            <a:r>
              <a:rPr lang="en-US" sz="2400" dirty="0"/>
              <a:t>Carve out a practice time for team meetings</a:t>
            </a:r>
          </a:p>
          <a:p>
            <a:pPr>
              <a:buSzPct val="120000"/>
              <a:buFont typeface="Wingdings" panose="05000000000000000000" pitchFamily="2" charset="2"/>
              <a:buChar char="§"/>
            </a:pPr>
            <a:r>
              <a:rPr lang="en-US" sz="2400" dirty="0"/>
              <a:t>Reduce administrative burden on providers so they can focus on taking care of patients</a:t>
            </a:r>
          </a:p>
          <a:p>
            <a:pPr>
              <a:buSzPct val="120000"/>
              <a:buFont typeface="Wingdings" panose="05000000000000000000" pitchFamily="2" charset="2"/>
              <a:buChar char="§"/>
            </a:pPr>
            <a:r>
              <a:rPr lang="en-US" sz="2400" dirty="0"/>
              <a:t>Task specific team members to facilitate conversations about challenging and frustrating situations that are root of moral distress</a:t>
            </a:r>
          </a:p>
        </p:txBody>
      </p:sp>
      <p:grpSp>
        <p:nvGrpSpPr>
          <p:cNvPr id="10" name="Group 9">
            <a:extLst>
              <a:ext uri="{FF2B5EF4-FFF2-40B4-BE49-F238E27FC236}">
                <a16:creationId xmlns:a16="http://schemas.microsoft.com/office/drawing/2014/main" id="{C07EAE97-33F3-8C45-8CF6-A71053EC714F}"/>
              </a:ext>
            </a:extLst>
          </p:cNvPr>
          <p:cNvGrpSpPr/>
          <p:nvPr/>
        </p:nvGrpSpPr>
        <p:grpSpPr>
          <a:xfrm>
            <a:off x="466164" y="2284688"/>
            <a:ext cx="3702423" cy="3768911"/>
            <a:chOff x="466164" y="2284688"/>
            <a:chExt cx="3702423" cy="3768911"/>
          </a:xfrm>
        </p:grpSpPr>
        <p:sp>
          <p:nvSpPr>
            <p:cNvPr id="7" name="Rectangle 6">
              <a:extLst>
                <a:ext uri="{FF2B5EF4-FFF2-40B4-BE49-F238E27FC236}">
                  <a16:creationId xmlns:a16="http://schemas.microsoft.com/office/drawing/2014/main" id="{82F044D0-2EB2-B84A-99C7-D49149C06A78}"/>
                </a:ext>
              </a:extLst>
            </p:cNvPr>
            <p:cNvSpPr/>
            <p:nvPr/>
          </p:nvSpPr>
          <p:spPr>
            <a:xfrm>
              <a:off x="466164" y="2284688"/>
              <a:ext cx="3702423" cy="3768911"/>
            </a:xfrm>
            <a:prstGeom prst="rect">
              <a:avLst/>
            </a:prstGeom>
            <a:solidFill>
              <a:srgbClr val="EFECE5"/>
            </a:solidFill>
            <a:ln w="6350">
              <a:solidFill>
                <a:srgbClr val="9996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lose up of a sign&#10;&#10;Description automatically generated">
              <a:extLst>
                <a:ext uri="{FF2B5EF4-FFF2-40B4-BE49-F238E27FC236}">
                  <a16:creationId xmlns:a16="http://schemas.microsoft.com/office/drawing/2014/main" id="{BDD3E184-F007-1A47-9793-E150875BEA0B}"/>
                </a:ext>
              </a:extLst>
            </p:cNvPr>
            <p:cNvPicPr>
              <a:picLocks noChangeAspect="1"/>
            </p:cNvPicPr>
            <p:nvPr/>
          </p:nvPicPr>
          <p:blipFill>
            <a:blip r:embed="rId3"/>
            <a:stretch>
              <a:fillRect/>
            </a:stretch>
          </p:blipFill>
          <p:spPr>
            <a:xfrm>
              <a:off x="741730" y="2689966"/>
              <a:ext cx="3151290" cy="2958354"/>
            </a:xfrm>
            <a:prstGeom prst="rect">
              <a:avLst/>
            </a:prstGeom>
          </p:spPr>
        </p:pic>
      </p:grpSp>
    </p:spTree>
    <p:extLst>
      <p:ext uri="{BB962C8B-B14F-4D97-AF65-F5344CB8AC3E}">
        <p14:creationId xmlns:p14="http://schemas.microsoft.com/office/powerpoint/2010/main" val="3111282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33">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35">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37">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39">
            <a:extLst>
              <a:ext uri="{FF2B5EF4-FFF2-40B4-BE49-F238E27FC236}">
                <a16:creationId xmlns:a16="http://schemas.microsoft.com/office/drawing/2014/main" id="{982B322E-34C4-40A4-91E5-53D60DE97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52" name="Rectangle 41">
            <a:extLst>
              <a:ext uri="{FF2B5EF4-FFF2-40B4-BE49-F238E27FC236}">
                <a16:creationId xmlns:a16="http://schemas.microsoft.com/office/drawing/2014/main" id="{9175732C-A509-470D-9836-76E48191BC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2E2DB165-CE2C-1445-B0F1-708837955562}"/>
              </a:ext>
            </a:extLst>
          </p:cNvPr>
          <p:cNvSpPr/>
          <p:nvPr/>
        </p:nvSpPr>
        <p:spPr>
          <a:xfrm>
            <a:off x="440286" y="641102"/>
            <a:ext cx="7504864" cy="57494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523241" y="702156"/>
            <a:ext cx="7421910" cy="1013800"/>
          </a:xfrm>
          <a:prstGeom prst="rect">
            <a:avLst/>
          </a:prstGeom>
        </p:spPr>
        <p:txBody>
          <a:bodyPr vert="horz" lIns="91440" tIns="45720" rIns="91440" bIns="45720" rtlCol="0" anchor="b">
            <a:noAutofit/>
          </a:bodyPr>
          <a:lstStyle/>
          <a:p>
            <a:pPr>
              <a:spcBef>
                <a:spcPct val="0"/>
              </a:spcBef>
              <a:spcAft>
                <a:spcPts val="600"/>
              </a:spcAft>
            </a:pPr>
            <a:r>
              <a:rPr lang="en-US" sz="2800" b="1" cap="all" dirty="0">
                <a:solidFill>
                  <a:schemeClr val="bg1"/>
                </a:solidFill>
                <a:latin typeface="+mj-lt"/>
                <a:ea typeface="+mj-ea"/>
                <a:cs typeface="+mj-cs"/>
              </a:rPr>
              <a:t>Recognize it early to take action </a:t>
            </a:r>
          </a:p>
        </p:txBody>
      </p:sp>
      <p:grpSp>
        <p:nvGrpSpPr>
          <p:cNvPr id="44" name="Group 43">
            <a:extLst>
              <a:ext uri="{FF2B5EF4-FFF2-40B4-BE49-F238E27FC236}">
                <a16:creationId xmlns:a16="http://schemas.microsoft.com/office/drawing/2014/main" id="{376D5795-E463-41B9-85D2-473EE0A46B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5" name="Rectangle 44">
              <a:extLst>
                <a:ext uri="{FF2B5EF4-FFF2-40B4-BE49-F238E27FC236}">
                  <a16:creationId xmlns:a16="http://schemas.microsoft.com/office/drawing/2014/main" id="{9CF27612-C535-4D0C-9EAE-87F74C97B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a16="http://schemas.microsoft.com/office/drawing/2014/main" id="{B8BFEC1B-A380-4A69-AC71-88399B644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46">
              <a:extLst>
                <a:ext uri="{FF2B5EF4-FFF2-40B4-BE49-F238E27FC236}">
                  <a16:creationId xmlns:a16="http://schemas.microsoft.com/office/drawing/2014/main" id="{689AB692-3273-4D6B-8AA7-674073E958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Rectangle 2"/>
          <p:cNvSpPr/>
          <p:nvPr/>
        </p:nvSpPr>
        <p:spPr>
          <a:xfrm>
            <a:off x="1093693" y="2261320"/>
            <a:ext cx="5744011" cy="3671629"/>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pPr>
            <a:r>
              <a:rPr lang="en-US" sz="2200" dirty="0">
                <a:solidFill>
                  <a:schemeClr val="bg1"/>
                </a:solidFill>
              </a:rPr>
              <a:t>“If we can recognize those symptoms as early as possible and take proactive action to address them, I think we have the opportunity to actually strengthen our moral resilience, to be able to navigate these situations with integrity and without so much cost to ourselves or to the people that we're serving.”</a:t>
            </a:r>
          </a:p>
          <a:p>
            <a:pPr>
              <a:spcBef>
                <a:spcPct val="20000"/>
              </a:spcBef>
              <a:spcAft>
                <a:spcPts val="600"/>
              </a:spcAft>
              <a:buClr>
                <a:schemeClr val="accent2"/>
              </a:buClr>
              <a:buSzPct val="92000"/>
            </a:pPr>
            <a:endParaRPr lang="en-US" sz="2000" b="1" dirty="0">
              <a:solidFill>
                <a:schemeClr val="bg1"/>
              </a:solidFill>
            </a:endParaRPr>
          </a:p>
          <a:p>
            <a:pPr algn="r">
              <a:spcBef>
                <a:spcPct val="20000"/>
              </a:spcBef>
              <a:spcAft>
                <a:spcPts val="600"/>
              </a:spcAft>
              <a:buClr>
                <a:schemeClr val="accent2"/>
              </a:buClr>
              <a:buSzPct val="92000"/>
            </a:pPr>
            <a:r>
              <a:rPr lang="en-US" dirty="0">
                <a:solidFill>
                  <a:schemeClr val="bg1"/>
                </a:solidFill>
              </a:rPr>
              <a:t>– Cynda Rushton, PhD, RN, FAAN</a:t>
            </a:r>
            <a:br>
              <a:rPr lang="en-US" dirty="0">
                <a:solidFill>
                  <a:schemeClr val="bg1"/>
                </a:solidFill>
              </a:rPr>
            </a:br>
            <a:r>
              <a:rPr lang="en-US" dirty="0">
                <a:solidFill>
                  <a:schemeClr val="bg1"/>
                </a:solidFill>
              </a:rPr>
              <a:t>Author of Moral Resilience, 2018</a:t>
            </a:r>
          </a:p>
        </p:txBody>
      </p:sp>
      <p:pic>
        <p:nvPicPr>
          <p:cNvPr id="5" name="Picture 4" descr="A person wearing a white shirt and smiling at the camera&#10;&#10;Description automatically generated">
            <a:extLst>
              <a:ext uri="{FF2B5EF4-FFF2-40B4-BE49-F238E27FC236}">
                <a16:creationId xmlns:a16="http://schemas.microsoft.com/office/drawing/2014/main" id="{A4012E46-CE28-E84D-8927-BC86B3704B33}"/>
              </a:ext>
            </a:extLst>
          </p:cNvPr>
          <p:cNvPicPr>
            <a:picLocks noChangeAspect="1"/>
          </p:cNvPicPr>
          <p:nvPr/>
        </p:nvPicPr>
        <p:blipFill rotWithShape="1">
          <a:blip r:embed="rId3"/>
          <a:srcRect l="1" t="10508" b="13106"/>
          <a:stretch/>
        </p:blipFill>
        <p:spPr>
          <a:xfrm>
            <a:off x="8042590" y="641102"/>
            <a:ext cx="3702877" cy="2828500"/>
          </a:xfrm>
          <a:prstGeom prst="rect">
            <a:avLst/>
          </a:prstGeom>
        </p:spPr>
      </p:pic>
      <p:pic>
        <p:nvPicPr>
          <p:cNvPr id="6" name="Picture 5">
            <a:extLst>
              <a:ext uri="{FF2B5EF4-FFF2-40B4-BE49-F238E27FC236}">
                <a16:creationId xmlns:a16="http://schemas.microsoft.com/office/drawing/2014/main" id="{D848816E-E814-CB43-9211-E0ED49D1B83E}"/>
              </a:ext>
            </a:extLst>
          </p:cNvPr>
          <p:cNvPicPr>
            <a:picLocks noChangeAspect="1"/>
          </p:cNvPicPr>
          <p:nvPr/>
        </p:nvPicPr>
        <p:blipFill rotWithShape="1">
          <a:blip r:embed="rId4"/>
          <a:srcRect t="4053" b="45340"/>
          <a:stretch/>
        </p:blipFill>
        <p:spPr>
          <a:xfrm>
            <a:off x="8042590" y="3562063"/>
            <a:ext cx="3702877" cy="2828501"/>
          </a:xfrm>
          <a:prstGeom prst="rect">
            <a:avLst/>
          </a:prstGeom>
        </p:spPr>
      </p:pic>
    </p:spTree>
    <p:extLst>
      <p:ext uri="{BB962C8B-B14F-4D97-AF65-F5344CB8AC3E}">
        <p14:creationId xmlns:p14="http://schemas.microsoft.com/office/powerpoint/2010/main" val="2807897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1" y="699246"/>
            <a:ext cx="11099531" cy="1061535"/>
          </a:xfrm>
        </p:spPr>
        <p:txBody>
          <a:bodyPr>
            <a:noAutofit/>
          </a:bodyPr>
          <a:lstStyle/>
          <a:p>
            <a:r>
              <a:rPr lang="en-US" sz="3200" b="1" dirty="0"/>
              <a:t>Recognize it early to take action</a:t>
            </a:r>
            <a:br>
              <a:rPr lang="en-US" sz="3600" dirty="0"/>
            </a:br>
            <a:r>
              <a:rPr lang="en-US" cap="none" dirty="0"/>
              <a:t>strategies to consider</a:t>
            </a:r>
            <a:endParaRPr lang="en-US" dirty="0"/>
          </a:p>
        </p:txBody>
      </p:sp>
      <p:sp>
        <p:nvSpPr>
          <p:cNvPr id="3" name="Content Placeholder 2"/>
          <p:cNvSpPr>
            <a:spLocks noGrp="1"/>
          </p:cNvSpPr>
          <p:nvPr>
            <p:ph idx="1"/>
          </p:nvPr>
        </p:nvSpPr>
        <p:spPr>
          <a:xfrm>
            <a:off x="4383741" y="1927413"/>
            <a:ext cx="7296981" cy="4769222"/>
          </a:xfrm>
        </p:spPr>
        <p:txBody>
          <a:bodyPr>
            <a:normAutofit/>
          </a:bodyPr>
          <a:lstStyle/>
          <a:p>
            <a:pPr marL="0" indent="0">
              <a:buNone/>
            </a:pPr>
            <a:r>
              <a:rPr lang="en-US" b="1" dirty="0">
                <a:solidFill>
                  <a:srgbClr val="913063"/>
                </a:solidFill>
              </a:rPr>
              <a:t>Listen to ‘moral emotions’ - ones that convey how a provider feels when they believe something ‘should’ happen</a:t>
            </a:r>
          </a:p>
          <a:p>
            <a:pPr lvl="1"/>
            <a:r>
              <a:rPr lang="en-US" dirty="0"/>
              <a:t>Use of words ‘should’ or ‘ought’ are important clues that values are at stake</a:t>
            </a:r>
          </a:p>
          <a:p>
            <a:pPr lvl="1"/>
            <a:r>
              <a:rPr lang="en-US" dirty="0"/>
              <a:t>Emotions that range from anger to guilt and shame</a:t>
            </a:r>
          </a:p>
          <a:p>
            <a:pPr marL="0" indent="0">
              <a:spcBef>
                <a:spcPts val="1600"/>
              </a:spcBef>
              <a:buNone/>
            </a:pPr>
            <a:r>
              <a:rPr lang="en-US" b="1" dirty="0">
                <a:solidFill>
                  <a:srgbClr val="913063"/>
                </a:solidFill>
              </a:rPr>
              <a:t>Look for ‘clues’ to situations that generate moral conflict </a:t>
            </a:r>
          </a:p>
          <a:p>
            <a:pPr lvl="1"/>
            <a:r>
              <a:rPr lang="en-US" dirty="0"/>
              <a:t>Knowing the right thing to do but experiencing constraints to doing it</a:t>
            </a:r>
          </a:p>
          <a:p>
            <a:pPr lvl="1"/>
            <a:r>
              <a:rPr lang="en-US" dirty="0"/>
              <a:t>Believing the care being provided is not consistent with what ‘should’ happen</a:t>
            </a:r>
          </a:p>
          <a:p>
            <a:pPr marL="0" indent="0">
              <a:spcBef>
                <a:spcPts val="1600"/>
              </a:spcBef>
              <a:buNone/>
            </a:pPr>
            <a:r>
              <a:rPr lang="en-US" b="1" dirty="0">
                <a:solidFill>
                  <a:srgbClr val="913063"/>
                </a:solidFill>
              </a:rPr>
              <a:t>Talk about factors that create these kinds of situations and possible solutions</a:t>
            </a:r>
          </a:p>
          <a:p>
            <a:pPr lvl="1"/>
            <a:r>
              <a:rPr lang="en-US" dirty="0"/>
              <a:t>Start with solutions that are within the control of your team</a:t>
            </a:r>
          </a:p>
          <a:p>
            <a:pPr lvl="1"/>
            <a:r>
              <a:rPr lang="en-US" dirty="0"/>
              <a:t>Identify solutions that will require leadership and broader organizational engagement</a:t>
            </a:r>
          </a:p>
        </p:txBody>
      </p:sp>
      <p:grpSp>
        <p:nvGrpSpPr>
          <p:cNvPr id="10" name="Group 9">
            <a:extLst>
              <a:ext uri="{FF2B5EF4-FFF2-40B4-BE49-F238E27FC236}">
                <a16:creationId xmlns:a16="http://schemas.microsoft.com/office/drawing/2014/main" id="{E7889CB5-1B33-A341-BCEA-1485D9397955}"/>
              </a:ext>
            </a:extLst>
          </p:cNvPr>
          <p:cNvGrpSpPr/>
          <p:nvPr/>
        </p:nvGrpSpPr>
        <p:grpSpPr>
          <a:xfrm>
            <a:off x="466164" y="2284688"/>
            <a:ext cx="3702423" cy="3768911"/>
            <a:chOff x="466164" y="2284688"/>
            <a:chExt cx="3702423" cy="3768911"/>
          </a:xfrm>
        </p:grpSpPr>
        <p:sp>
          <p:nvSpPr>
            <p:cNvPr id="6" name="Rectangle 5">
              <a:extLst>
                <a:ext uri="{FF2B5EF4-FFF2-40B4-BE49-F238E27FC236}">
                  <a16:creationId xmlns:a16="http://schemas.microsoft.com/office/drawing/2014/main" id="{A28FA4EE-3316-014C-97E2-2B4FF6410219}"/>
                </a:ext>
              </a:extLst>
            </p:cNvPr>
            <p:cNvSpPr/>
            <p:nvPr/>
          </p:nvSpPr>
          <p:spPr>
            <a:xfrm>
              <a:off x="466164" y="2284688"/>
              <a:ext cx="3702423" cy="3768911"/>
            </a:xfrm>
            <a:prstGeom prst="rect">
              <a:avLst/>
            </a:prstGeom>
            <a:solidFill>
              <a:srgbClr val="EFECE5"/>
            </a:solidFill>
            <a:ln w="6350">
              <a:solidFill>
                <a:srgbClr val="9996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drawing&#10;&#10;Description automatically generated">
              <a:extLst>
                <a:ext uri="{FF2B5EF4-FFF2-40B4-BE49-F238E27FC236}">
                  <a16:creationId xmlns:a16="http://schemas.microsoft.com/office/drawing/2014/main" id="{865567AE-BEA8-6A4A-8E8A-28AD19BF6356}"/>
                </a:ext>
              </a:extLst>
            </p:cNvPr>
            <p:cNvPicPr>
              <a:picLocks noChangeAspect="1"/>
            </p:cNvPicPr>
            <p:nvPr/>
          </p:nvPicPr>
          <p:blipFill>
            <a:blip r:embed="rId3"/>
            <a:stretch>
              <a:fillRect/>
            </a:stretch>
          </p:blipFill>
          <p:spPr>
            <a:xfrm rot="16200000">
              <a:off x="1054639" y="2449900"/>
              <a:ext cx="2500298" cy="3447193"/>
            </a:xfrm>
            <a:prstGeom prst="rect">
              <a:avLst/>
            </a:prstGeom>
          </p:spPr>
        </p:pic>
      </p:grpSp>
    </p:spTree>
    <p:extLst>
      <p:ext uri="{BB962C8B-B14F-4D97-AF65-F5344CB8AC3E}">
        <p14:creationId xmlns:p14="http://schemas.microsoft.com/office/powerpoint/2010/main" val="2564696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F5864-7F00-4BC0-83E6-41B58FB49BF0}"/>
              </a:ext>
            </a:extLst>
          </p:cNvPr>
          <p:cNvSpPr>
            <a:spLocks noGrp="1"/>
          </p:cNvSpPr>
          <p:nvPr>
            <p:ph type="title"/>
          </p:nvPr>
        </p:nvSpPr>
        <p:spPr>
          <a:xfrm>
            <a:off x="581192" y="879231"/>
            <a:ext cx="11029616" cy="678464"/>
          </a:xfrm>
        </p:spPr>
        <p:txBody>
          <a:bodyPr vert="horz" lIns="91440" tIns="45720" rIns="91440" bIns="45720" rtlCol="0" anchor="b">
            <a:normAutofit/>
          </a:bodyPr>
          <a:lstStyle/>
          <a:p>
            <a:pPr defTabSz="457200"/>
            <a:r>
              <a:rPr lang="en-US" sz="2800" b="0" dirty="0">
                <a:solidFill>
                  <a:srgbClr val="FFFFFF"/>
                </a:solidFill>
                <a:ea typeface="+mj-ea"/>
                <a:cs typeface="+mj-cs"/>
              </a:rPr>
              <a:t>Gerri Lamb, PhD, RN, FAAN</a:t>
            </a:r>
          </a:p>
        </p:txBody>
      </p:sp>
      <p:sp>
        <p:nvSpPr>
          <p:cNvPr id="3" name="Text Placeholder 2">
            <a:extLst>
              <a:ext uri="{FF2B5EF4-FFF2-40B4-BE49-F238E27FC236}">
                <a16:creationId xmlns:a16="http://schemas.microsoft.com/office/drawing/2014/main" id="{1E8BD118-9DED-4A13-ABD2-365BBA18CF9A}"/>
              </a:ext>
            </a:extLst>
          </p:cNvPr>
          <p:cNvSpPr>
            <a:spLocks noGrp="1"/>
          </p:cNvSpPr>
          <p:nvPr>
            <p:ph idx="1"/>
          </p:nvPr>
        </p:nvSpPr>
        <p:spPr>
          <a:xfrm>
            <a:off x="581192" y="1951626"/>
            <a:ext cx="6417485" cy="4027143"/>
          </a:xfrm>
        </p:spPr>
        <p:txBody>
          <a:bodyPr vert="horz" lIns="91440" tIns="45720" rIns="91440" bIns="45720" rtlCol="0" anchor="ctr">
            <a:normAutofit/>
          </a:bodyPr>
          <a:lstStyle/>
          <a:p>
            <a:pPr marL="0" indent="0">
              <a:buNone/>
            </a:pPr>
            <a:r>
              <a:rPr lang="en-US" sz="2400" dirty="0"/>
              <a:t>Gerri Lamb, PhD, RN, FAAN, is the Founding Director of ASU’s Center for Advancing Interprofessional Practice, Education &amp; Research and Professor at the Edson College of Nursing and Health Innovation.  Her interprofessional practice and research focus is on care coordination for vulnerable and underserved populations.</a:t>
            </a:r>
            <a:endParaRPr lang="en-US" sz="2400" dirty="0">
              <a:ea typeface="+mn-ea"/>
              <a:cs typeface="+mn-cs"/>
            </a:endParaRPr>
          </a:p>
        </p:txBody>
      </p:sp>
      <p:pic>
        <p:nvPicPr>
          <p:cNvPr id="6" name="Picture Placeholder 5" descr="A person smiling for the camera&#10;&#10;Description automatically generated">
            <a:extLst>
              <a:ext uri="{FF2B5EF4-FFF2-40B4-BE49-F238E27FC236}">
                <a16:creationId xmlns:a16="http://schemas.microsoft.com/office/drawing/2014/main" id="{813C0D8B-146E-4110-B871-B6174E7FE0F3}"/>
              </a:ext>
            </a:extLst>
          </p:cNvPr>
          <p:cNvPicPr>
            <a:picLocks noGrp="1" noChangeAspect="1"/>
          </p:cNvPicPr>
          <p:nvPr>
            <p:ph type="pic" sz="quarter" idx="4294967295"/>
          </p:nvPr>
        </p:nvPicPr>
        <p:blipFill rotWithShape="1">
          <a:blip r:embed="rId2"/>
          <a:srcRect r="1" b="11056"/>
          <a:stretch/>
        </p:blipFill>
        <p:spPr>
          <a:xfrm>
            <a:off x="8581292" y="1951625"/>
            <a:ext cx="2576591" cy="3151915"/>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00FE5709-550A-41B5-9DAF-A301455D7641}"/>
              </a:ext>
            </a:extLst>
          </p:cNvPr>
          <p:cNvPicPr>
            <a:picLocks noChangeAspect="1"/>
          </p:cNvPicPr>
          <p:nvPr/>
        </p:nvPicPr>
        <p:blipFill>
          <a:blip r:embed="rId3"/>
          <a:stretch>
            <a:fillRect/>
          </a:stretch>
        </p:blipFill>
        <p:spPr>
          <a:xfrm>
            <a:off x="9576288" y="6226004"/>
            <a:ext cx="2169179" cy="547772"/>
          </a:xfrm>
          <a:prstGeom prst="rect">
            <a:avLst/>
          </a:prstGeom>
        </p:spPr>
      </p:pic>
      <p:pic>
        <p:nvPicPr>
          <p:cNvPr id="22" name="Picture 21" descr="A picture containing table&#10;&#10;Description automatically generated">
            <a:extLst>
              <a:ext uri="{FF2B5EF4-FFF2-40B4-BE49-F238E27FC236}">
                <a16:creationId xmlns:a16="http://schemas.microsoft.com/office/drawing/2014/main" id="{562147F0-66A1-495B-9207-625D04C39B48}"/>
              </a:ext>
            </a:extLst>
          </p:cNvPr>
          <p:cNvPicPr>
            <a:picLocks noChangeAspect="1"/>
          </p:cNvPicPr>
          <p:nvPr/>
        </p:nvPicPr>
        <p:blipFill>
          <a:blip r:embed="rId4"/>
          <a:stretch>
            <a:fillRect/>
          </a:stretch>
        </p:blipFill>
        <p:spPr>
          <a:xfrm>
            <a:off x="440286" y="6206895"/>
            <a:ext cx="1903785" cy="492015"/>
          </a:xfrm>
          <a:prstGeom prst="rect">
            <a:avLst/>
          </a:prstGeom>
        </p:spPr>
      </p:pic>
      <p:pic>
        <p:nvPicPr>
          <p:cNvPr id="10" name="Picture 9">
            <a:extLst>
              <a:ext uri="{FF2B5EF4-FFF2-40B4-BE49-F238E27FC236}">
                <a16:creationId xmlns:a16="http://schemas.microsoft.com/office/drawing/2014/main" id="{C437AA8A-9B26-494A-A06D-AFF828C7E93F}"/>
              </a:ext>
            </a:extLst>
          </p:cNvPr>
          <p:cNvPicPr>
            <a:picLocks noChangeAspect="1"/>
          </p:cNvPicPr>
          <p:nvPr/>
        </p:nvPicPr>
        <p:blipFill>
          <a:blip r:embed="rId5"/>
          <a:stretch>
            <a:fillRect/>
          </a:stretch>
        </p:blipFill>
        <p:spPr>
          <a:xfrm>
            <a:off x="8371141" y="5222597"/>
            <a:ext cx="3092223" cy="915658"/>
          </a:xfrm>
          <a:prstGeom prst="rect">
            <a:avLst/>
          </a:prstGeom>
        </p:spPr>
      </p:pic>
    </p:spTree>
    <p:extLst>
      <p:ext uri="{BB962C8B-B14F-4D97-AF65-F5344CB8AC3E}">
        <p14:creationId xmlns:p14="http://schemas.microsoft.com/office/powerpoint/2010/main" val="36263938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1">
            <a:extLst>
              <a:ext uri="{FF2B5EF4-FFF2-40B4-BE49-F238E27FC236}">
                <a16:creationId xmlns:a16="http://schemas.microsoft.com/office/drawing/2014/main" id="{879A26B8-6C4E-452B-ADD3-ED324A7AB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33">
            <a:extLst>
              <a:ext uri="{FF2B5EF4-FFF2-40B4-BE49-F238E27FC236}">
                <a16:creationId xmlns:a16="http://schemas.microsoft.com/office/drawing/2014/main" id="{9B4167E1-E2B0-4192-8DA2-6967DDFF8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11951" y="895591"/>
            <a:ext cx="5456902" cy="661560"/>
          </a:xfrm>
        </p:spPr>
        <p:txBody>
          <a:bodyPr>
            <a:noAutofit/>
          </a:bodyPr>
          <a:lstStyle/>
          <a:p>
            <a:pPr>
              <a:lnSpc>
                <a:spcPct val="90000"/>
              </a:lnSpc>
              <a:spcBef>
                <a:spcPts val="1200"/>
              </a:spcBef>
              <a:spcAft>
                <a:spcPts val="1000"/>
              </a:spcAft>
            </a:pPr>
            <a:r>
              <a:rPr lang="en-US" sz="3200" b="1" dirty="0">
                <a:solidFill>
                  <a:srgbClr val="913063"/>
                </a:solidFill>
              </a:rPr>
              <a:t>Educate your team</a:t>
            </a:r>
          </a:p>
        </p:txBody>
      </p:sp>
      <p:sp>
        <p:nvSpPr>
          <p:cNvPr id="42" name="Rectangle 35">
            <a:extLst>
              <a:ext uri="{FF2B5EF4-FFF2-40B4-BE49-F238E27FC236}">
                <a16:creationId xmlns:a16="http://schemas.microsoft.com/office/drawing/2014/main" id="{D03E4FEE-2E6A-44AB-B6BA-C1AD0CD6D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37">
            <a:extLst>
              <a:ext uri="{FF2B5EF4-FFF2-40B4-BE49-F238E27FC236}">
                <a16:creationId xmlns:a16="http://schemas.microsoft.com/office/drawing/2014/main" id="{0817EB59-13B3-43DA-9B91-A7CC174A6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895853" y="1009397"/>
            <a:ext cx="4703013" cy="4895049"/>
          </a:xfrm>
        </p:spPr>
        <p:txBody>
          <a:bodyPr>
            <a:noAutofit/>
          </a:bodyPr>
          <a:lstStyle/>
          <a:p>
            <a:pPr>
              <a:lnSpc>
                <a:spcPct val="90000"/>
              </a:lnSpc>
              <a:spcAft>
                <a:spcPts val="1200"/>
              </a:spcAft>
              <a:buSzPct val="120000"/>
              <a:buFont typeface="Wingdings" panose="05000000000000000000" pitchFamily="2" charset="2"/>
              <a:buChar char="§"/>
            </a:pPr>
            <a:r>
              <a:rPr lang="en-US" sz="2000" dirty="0">
                <a:solidFill>
                  <a:srgbClr val="FFFFFF"/>
                </a:solidFill>
              </a:rPr>
              <a:t>Recognize signs and symptoms.</a:t>
            </a:r>
          </a:p>
          <a:p>
            <a:pPr>
              <a:lnSpc>
                <a:spcPct val="90000"/>
              </a:lnSpc>
              <a:spcAft>
                <a:spcPts val="1200"/>
              </a:spcAft>
              <a:buSzPct val="120000"/>
              <a:buFont typeface="Wingdings" panose="05000000000000000000" pitchFamily="2" charset="2"/>
              <a:buChar char="§"/>
            </a:pPr>
            <a:r>
              <a:rPr lang="en-US" sz="2000" dirty="0">
                <a:solidFill>
                  <a:srgbClr val="FFFFFF"/>
                </a:solidFill>
              </a:rPr>
              <a:t>Buddy up to watch out for each other.</a:t>
            </a:r>
          </a:p>
          <a:p>
            <a:pPr>
              <a:lnSpc>
                <a:spcPct val="90000"/>
              </a:lnSpc>
              <a:spcAft>
                <a:spcPts val="1200"/>
              </a:spcAft>
              <a:buSzPct val="120000"/>
              <a:buFont typeface="Wingdings" panose="05000000000000000000" pitchFamily="2" charset="2"/>
              <a:buChar char="§"/>
            </a:pPr>
            <a:r>
              <a:rPr lang="en-US" sz="2000" dirty="0">
                <a:solidFill>
                  <a:srgbClr val="FFFFFF"/>
                </a:solidFill>
              </a:rPr>
              <a:t>Create a safe place to talk.</a:t>
            </a:r>
          </a:p>
          <a:p>
            <a:pPr>
              <a:lnSpc>
                <a:spcPct val="90000"/>
              </a:lnSpc>
              <a:spcAft>
                <a:spcPts val="1200"/>
              </a:spcAft>
              <a:buSzPct val="120000"/>
              <a:buFont typeface="Wingdings" panose="05000000000000000000" pitchFamily="2" charset="2"/>
              <a:buChar char="§"/>
            </a:pPr>
            <a:r>
              <a:rPr lang="en-US" sz="2000" dirty="0">
                <a:solidFill>
                  <a:srgbClr val="FFFFFF"/>
                </a:solidFill>
              </a:rPr>
              <a:t>Develop team cues for asking about and acknowledging moral distress.</a:t>
            </a:r>
          </a:p>
          <a:p>
            <a:pPr>
              <a:lnSpc>
                <a:spcPct val="90000"/>
              </a:lnSpc>
              <a:spcAft>
                <a:spcPts val="1200"/>
              </a:spcAft>
              <a:buSzPct val="120000"/>
              <a:buFont typeface="Wingdings" panose="05000000000000000000" pitchFamily="2" charset="2"/>
              <a:buChar char="§"/>
            </a:pPr>
            <a:r>
              <a:rPr lang="en-US" sz="2000" dirty="0">
                <a:solidFill>
                  <a:srgbClr val="FFFFFF"/>
                </a:solidFill>
              </a:rPr>
              <a:t>Listen closely for recurring situations that “stay with” team members.</a:t>
            </a:r>
          </a:p>
          <a:p>
            <a:pPr>
              <a:lnSpc>
                <a:spcPct val="90000"/>
              </a:lnSpc>
              <a:spcAft>
                <a:spcPts val="1200"/>
              </a:spcAft>
              <a:buSzPct val="120000"/>
              <a:buFont typeface="Wingdings" panose="05000000000000000000" pitchFamily="2" charset="2"/>
              <a:buChar char="§"/>
            </a:pPr>
            <a:r>
              <a:rPr lang="en-US" sz="2000" dirty="0">
                <a:solidFill>
                  <a:srgbClr val="FFFFFF"/>
                </a:solidFill>
              </a:rPr>
              <a:t>Implement quick successes within the control of your team.</a:t>
            </a:r>
          </a:p>
          <a:p>
            <a:pPr>
              <a:lnSpc>
                <a:spcPct val="90000"/>
              </a:lnSpc>
              <a:spcAft>
                <a:spcPts val="1200"/>
              </a:spcAft>
              <a:buSzPct val="120000"/>
              <a:buFont typeface="Wingdings" panose="05000000000000000000" pitchFamily="2" charset="2"/>
              <a:buChar char="§"/>
            </a:pPr>
            <a:r>
              <a:rPr lang="en-US" sz="2000" dirty="0">
                <a:solidFill>
                  <a:srgbClr val="FFFFFF"/>
                </a:solidFill>
              </a:rPr>
              <a:t>Engage administrators in solving system level issues that contribute to moral  distress and moral injury.</a:t>
            </a:r>
          </a:p>
        </p:txBody>
      </p:sp>
      <p:pic>
        <p:nvPicPr>
          <p:cNvPr id="15" name="Graphic 14" descr="Board Room">
            <a:extLst>
              <a:ext uri="{FF2B5EF4-FFF2-40B4-BE49-F238E27FC236}">
                <a16:creationId xmlns:a16="http://schemas.microsoft.com/office/drawing/2014/main" id="{989C6A2F-C11F-A640-A519-67318944DCF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9986"/>
          <a:stretch/>
        </p:blipFill>
        <p:spPr>
          <a:xfrm>
            <a:off x="6393354" y="1990165"/>
            <a:ext cx="5294097" cy="4236014"/>
          </a:xfrm>
          <a:prstGeom prst="rect">
            <a:avLst/>
          </a:prstGeom>
        </p:spPr>
      </p:pic>
    </p:spTree>
    <p:extLst>
      <p:ext uri="{BB962C8B-B14F-4D97-AF65-F5344CB8AC3E}">
        <p14:creationId xmlns:p14="http://schemas.microsoft.com/office/powerpoint/2010/main" val="112583013"/>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3200" b="1" dirty="0"/>
              <a:t>what teams can do</a:t>
            </a:r>
            <a:br>
              <a:rPr lang="en-US" dirty="0"/>
            </a:br>
            <a:r>
              <a:rPr lang="en-US" cap="none" dirty="0"/>
              <a:t>strategies to consider</a:t>
            </a:r>
            <a:endParaRPr lang="en-US" dirty="0"/>
          </a:p>
        </p:txBody>
      </p:sp>
      <p:pic>
        <p:nvPicPr>
          <p:cNvPr id="12" name="Content Placeholder 11"/>
          <p:cNvPicPr>
            <a:picLocks noGrp="1" noChangeAspect="1"/>
          </p:cNvPicPr>
          <p:nvPr>
            <p:ph sz="half" idx="1"/>
          </p:nvPr>
        </p:nvPicPr>
        <p:blipFill>
          <a:blip r:embed="rId2"/>
          <a:stretch>
            <a:fillRect/>
          </a:stretch>
        </p:blipFill>
        <p:spPr>
          <a:xfrm>
            <a:off x="468590" y="2173343"/>
            <a:ext cx="4229862" cy="3824045"/>
          </a:xfrm>
          <a:prstGeom prst="rect">
            <a:avLst/>
          </a:prstGeom>
        </p:spPr>
      </p:pic>
      <p:sp>
        <p:nvSpPr>
          <p:cNvPr id="3" name="Rectangle 2">
            <a:extLst>
              <a:ext uri="{FF2B5EF4-FFF2-40B4-BE49-F238E27FC236}">
                <a16:creationId xmlns:a16="http://schemas.microsoft.com/office/drawing/2014/main" id="{FE7B102B-F26A-5F4E-985B-7B1CD637A0F0}"/>
              </a:ext>
            </a:extLst>
          </p:cNvPr>
          <p:cNvSpPr/>
          <p:nvPr/>
        </p:nvSpPr>
        <p:spPr>
          <a:xfrm>
            <a:off x="5056094" y="4150658"/>
            <a:ext cx="6554715" cy="1495106"/>
          </a:xfrm>
          <a:prstGeom prst="rect">
            <a:avLst/>
          </a:prstGeom>
          <a:solidFill>
            <a:srgbClr val="913063">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10"/>
          <p:cNvSpPr>
            <a:spLocks noGrp="1"/>
          </p:cNvSpPr>
          <p:nvPr>
            <p:ph sz="half" idx="2"/>
          </p:nvPr>
        </p:nvSpPr>
        <p:spPr>
          <a:xfrm>
            <a:off x="5056094" y="2907323"/>
            <a:ext cx="6554715" cy="2792231"/>
          </a:xfrm>
        </p:spPr>
        <p:txBody>
          <a:bodyPr>
            <a:noAutofit/>
          </a:bodyPr>
          <a:lstStyle/>
          <a:p>
            <a:pPr marL="0" indent="0">
              <a:spcAft>
                <a:spcPts val="1800"/>
              </a:spcAft>
              <a:buNone/>
            </a:pPr>
            <a:r>
              <a:rPr lang="en-US" sz="2000" dirty="0"/>
              <a:t>Dr Nash suggests buddying up with another team member to work out a plan of how to check on each other, for example, ask questions like: </a:t>
            </a:r>
          </a:p>
          <a:p>
            <a:pPr marL="0" indent="0">
              <a:buNone/>
            </a:pPr>
            <a:r>
              <a:rPr lang="en-US" sz="2000" i="1" dirty="0"/>
              <a:t>“How and what do you want me to do if something happens to you, one of your patients has a bad outcome and I recognize maybe you withdrawing a little bit, pulling away, getting grumpy, whatever?  What would you want me to do?  What should I say?”</a:t>
            </a:r>
          </a:p>
        </p:txBody>
      </p:sp>
      <p:sp>
        <p:nvSpPr>
          <p:cNvPr id="2" name="TextBox 1">
            <a:extLst>
              <a:ext uri="{FF2B5EF4-FFF2-40B4-BE49-F238E27FC236}">
                <a16:creationId xmlns:a16="http://schemas.microsoft.com/office/drawing/2014/main" id="{35C7B05A-6D56-5D46-8B5D-3DA873648629}"/>
              </a:ext>
            </a:extLst>
          </p:cNvPr>
          <p:cNvSpPr txBox="1"/>
          <p:nvPr/>
        </p:nvSpPr>
        <p:spPr>
          <a:xfrm>
            <a:off x="4984376" y="2229016"/>
            <a:ext cx="2823882" cy="646331"/>
          </a:xfrm>
          <a:prstGeom prst="rect">
            <a:avLst/>
          </a:prstGeom>
          <a:noFill/>
        </p:spPr>
        <p:txBody>
          <a:bodyPr wrap="square" rtlCol="0">
            <a:spAutoFit/>
          </a:bodyPr>
          <a:lstStyle/>
          <a:p>
            <a:r>
              <a:rPr lang="en-US" sz="3600" b="1" dirty="0">
                <a:solidFill>
                  <a:srgbClr val="913063"/>
                </a:solidFill>
              </a:rPr>
              <a:t>Buddy Up!</a:t>
            </a:r>
          </a:p>
        </p:txBody>
      </p:sp>
      <p:sp>
        <p:nvSpPr>
          <p:cNvPr id="6" name="TextBox 5">
            <a:extLst>
              <a:ext uri="{FF2B5EF4-FFF2-40B4-BE49-F238E27FC236}">
                <a16:creationId xmlns:a16="http://schemas.microsoft.com/office/drawing/2014/main" id="{F8DE5AE9-8998-6642-AD1A-99D646834053}"/>
              </a:ext>
            </a:extLst>
          </p:cNvPr>
          <p:cNvSpPr txBox="1"/>
          <p:nvPr/>
        </p:nvSpPr>
        <p:spPr>
          <a:xfrm>
            <a:off x="9264656" y="5807130"/>
            <a:ext cx="2458754" cy="646331"/>
          </a:xfrm>
          <a:prstGeom prst="rect">
            <a:avLst/>
          </a:prstGeom>
          <a:noFill/>
        </p:spPr>
        <p:txBody>
          <a:bodyPr wrap="square" rtlCol="0">
            <a:spAutoFit/>
          </a:bodyPr>
          <a:lstStyle/>
          <a:p>
            <a:r>
              <a:rPr lang="en-US" sz="3600" b="1" dirty="0">
                <a:solidFill>
                  <a:srgbClr val="913063"/>
                </a:solidFill>
              </a:rPr>
              <a:t>Plan for it!</a:t>
            </a:r>
          </a:p>
        </p:txBody>
      </p:sp>
    </p:spTree>
    <p:extLst>
      <p:ext uri="{BB962C8B-B14F-4D97-AF65-F5344CB8AC3E}">
        <p14:creationId xmlns:p14="http://schemas.microsoft.com/office/powerpoint/2010/main" val="2850079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6" name="Rectangle 95">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104" name="Rectangle 103">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5175115"/>
          </a:xfrm>
          <a:prstGeom prst="rect">
            <a:avLst/>
          </a:prstGeom>
          <a:solidFill>
            <a:srgbClr val="395356"/>
          </a:solidFill>
          <a:ln>
            <a:noFill/>
          </a:ln>
          <a:effectLst/>
        </p:spPr>
        <p:style>
          <a:lnRef idx="1">
            <a:schemeClr val="accent1"/>
          </a:lnRef>
          <a:fillRef idx="3">
            <a:schemeClr val="accent1"/>
          </a:fillRef>
          <a:effectRef idx="2">
            <a:schemeClr val="accent1"/>
          </a:effectRef>
          <a:fontRef idx="minor">
            <a:schemeClr val="lt1"/>
          </a:fontRef>
        </p:style>
      </p:sp>
      <p:sp>
        <p:nvSpPr>
          <p:cNvPr id="5" name="Title 4"/>
          <p:cNvSpPr>
            <a:spLocks noGrp="1"/>
          </p:cNvSpPr>
          <p:nvPr>
            <p:ph type="title"/>
          </p:nvPr>
        </p:nvSpPr>
        <p:spPr>
          <a:xfrm>
            <a:off x="8401722" y="3180762"/>
            <a:ext cx="3033657" cy="2451552"/>
          </a:xfrm>
        </p:spPr>
        <p:txBody>
          <a:bodyPr vert="horz" lIns="0" tIns="0" rIns="0" bIns="0" rtlCol="0" anchor="ctr" anchorCtr="0">
            <a:noAutofit/>
          </a:bodyPr>
          <a:lstStyle/>
          <a:p>
            <a:r>
              <a:rPr lang="en-US" sz="4400" dirty="0">
                <a:solidFill>
                  <a:srgbClr val="FFFFFF"/>
                </a:solidFill>
              </a:rPr>
              <a:t>Ultimately</a:t>
            </a:r>
            <a:br>
              <a:rPr lang="en-US" sz="4400" dirty="0">
                <a:solidFill>
                  <a:srgbClr val="FFFFFF"/>
                </a:solidFill>
              </a:rPr>
            </a:br>
            <a:r>
              <a:rPr lang="en-US" sz="4400" dirty="0">
                <a:solidFill>
                  <a:srgbClr val="FFFFFF"/>
                </a:solidFill>
              </a:rPr>
              <a:t>a Call to ACTION </a:t>
            </a:r>
          </a:p>
        </p:txBody>
      </p:sp>
      <p:pic>
        <p:nvPicPr>
          <p:cNvPr id="7" name="Picture 6" descr="A blackboard sign with white text&#10;&#10;Description automatically generated">
            <a:extLst>
              <a:ext uri="{FF2B5EF4-FFF2-40B4-BE49-F238E27FC236}">
                <a16:creationId xmlns:a16="http://schemas.microsoft.com/office/drawing/2014/main" id="{292BDF0F-5B27-DE4D-BA6B-342B955B676C}"/>
              </a:ext>
            </a:extLst>
          </p:cNvPr>
          <p:cNvPicPr>
            <a:picLocks noChangeAspect="1"/>
          </p:cNvPicPr>
          <p:nvPr/>
        </p:nvPicPr>
        <p:blipFill rotWithShape="1">
          <a:blip r:embed="rId3"/>
          <a:srcRect r="954" b="2"/>
          <a:stretch/>
        </p:blipFill>
        <p:spPr>
          <a:xfrm>
            <a:off x="453302" y="457200"/>
            <a:ext cx="7588885" cy="5899650"/>
          </a:xfrm>
          <a:prstGeom prst="rect">
            <a:avLst/>
          </a:prstGeom>
        </p:spPr>
      </p:pic>
      <p:sp>
        <p:nvSpPr>
          <p:cNvPr id="106" name="Rectangle 105">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707627"/>
            <a:ext cx="3618828" cy="6492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431AFFC2-86AB-F24D-9C1E-55A1954E3D9F}"/>
              </a:ext>
            </a:extLst>
          </p:cNvPr>
          <p:cNvSpPr/>
          <p:nvPr/>
        </p:nvSpPr>
        <p:spPr>
          <a:xfrm>
            <a:off x="8119870" y="5707627"/>
            <a:ext cx="3618828" cy="649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222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AF1A871-BF7D-B347-A2BF-14D8AEA3E537}"/>
              </a:ext>
            </a:extLst>
          </p:cNvPr>
          <p:cNvPicPr>
            <a:picLocks noChangeAspect="1"/>
          </p:cNvPicPr>
          <p:nvPr/>
        </p:nvPicPr>
        <p:blipFill rotWithShape="1">
          <a:blip r:embed="rId3"/>
          <a:srcRect l="1501" t="6971" r="38499" b="2729"/>
          <a:stretch/>
        </p:blipFill>
        <p:spPr>
          <a:xfrm>
            <a:off x="446533" y="723899"/>
            <a:ext cx="7506326" cy="5676901"/>
          </a:xfrm>
          <a:prstGeom prst="rect">
            <a:avLst/>
          </a:prstGeom>
        </p:spPr>
      </p:pic>
      <p:sp>
        <p:nvSpPr>
          <p:cNvPr id="21" name="Rectangle 20">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431624" y="2605123"/>
            <a:ext cx="3072088" cy="633442"/>
          </a:xfrm>
        </p:spPr>
        <p:txBody>
          <a:bodyPr vert="horz" lIns="91440" tIns="45720" rIns="91440" bIns="45720" rtlCol="0" anchor="b">
            <a:noAutofit/>
          </a:bodyPr>
          <a:lstStyle/>
          <a:p>
            <a:r>
              <a:rPr lang="en-US" sz="3200" b="1" cap="none" dirty="0">
                <a:solidFill>
                  <a:srgbClr val="FFFFFF"/>
                </a:solidFill>
              </a:rPr>
              <a:t>Of</a:t>
            </a:r>
            <a:r>
              <a:rPr lang="en-US" sz="3200" cap="none" dirty="0">
                <a:solidFill>
                  <a:srgbClr val="FFFFFF"/>
                </a:solidFill>
              </a:rPr>
              <a:t> </a:t>
            </a:r>
            <a:r>
              <a:rPr lang="en-US" sz="3200" b="1" cap="none" dirty="0">
                <a:solidFill>
                  <a:srgbClr val="FFFFFF"/>
                </a:solidFill>
              </a:rPr>
              <a:t>your</a:t>
            </a:r>
            <a:r>
              <a:rPr lang="en-US" sz="3200" cap="none" dirty="0">
                <a:solidFill>
                  <a:srgbClr val="FFFFFF"/>
                </a:solidFill>
              </a:rPr>
              <a:t> </a:t>
            </a:r>
            <a:r>
              <a:rPr lang="en-US" sz="3200" b="1" cap="none" dirty="0">
                <a:solidFill>
                  <a:srgbClr val="FFFFFF"/>
                </a:solidFill>
              </a:rPr>
              <a:t>team</a:t>
            </a:r>
            <a:r>
              <a:rPr lang="en-US" sz="3200" cap="none" dirty="0">
                <a:solidFill>
                  <a:srgbClr val="FFFFFF"/>
                </a:solidFill>
              </a:rPr>
              <a:t>.</a:t>
            </a:r>
          </a:p>
        </p:txBody>
      </p:sp>
      <p:grpSp>
        <p:nvGrpSpPr>
          <p:cNvPr id="23" name="Group 22">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4" name="Rectangle 23">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18" name="Title 1">
            <a:extLst>
              <a:ext uri="{FF2B5EF4-FFF2-40B4-BE49-F238E27FC236}">
                <a16:creationId xmlns:a16="http://schemas.microsoft.com/office/drawing/2014/main" id="{9C594668-A032-FE49-AD0D-668D484A2ED0}"/>
              </a:ext>
            </a:extLst>
          </p:cNvPr>
          <p:cNvSpPr txBox="1">
            <a:spLocks/>
          </p:cNvSpPr>
          <p:nvPr/>
        </p:nvSpPr>
        <p:spPr>
          <a:xfrm>
            <a:off x="8426308" y="1990138"/>
            <a:ext cx="3077404" cy="595810"/>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cap="none" dirty="0">
                <a:solidFill>
                  <a:srgbClr val="FFFFFF"/>
                </a:solidFill>
              </a:rPr>
              <a:t>Of</a:t>
            </a:r>
            <a:r>
              <a:rPr lang="en-US" sz="3200" cap="none" dirty="0">
                <a:solidFill>
                  <a:srgbClr val="FFFFFF"/>
                </a:solidFill>
              </a:rPr>
              <a:t> </a:t>
            </a:r>
            <a:r>
              <a:rPr lang="en-US" sz="3200" b="1" cap="none" dirty="0">
                <a:solidFill>
                  <a:srgbClr val="FFFFFF"/>
                </a:solidFill>
              </a:rPr>
              <a:t>yourself</a:t>
            </a:r>
            <a:r>
              <a:rPr lang="en-US" sz="3200" cap="none" dirty="0">
                <a:solidFill>
                  <a:srgbClr val="FFFFFF"/>
                </a:solidFill>
              </a:rPr>
              <a:t>.</a:t>
            </a:r>
          </a:p>
        </p:txBody>
      </p:sp>
      <p:sp>
        <p:nvSpPr>
          <p:cNvPr id="20" name="Title 1">
            <a:extLst>
              <a:ext uri="{FF2B5EF4-FFF2-40B4-BE49-F238E27FC236}">
                <a16:creationId xmlns:a16="http://schemas.microsoft.com/office/drawing/2014/main" id="{19EE29F4-0462-214C-B6BB-60A3B633CB6C}"/>
              </a:ext>
            </a:extLst>
          </p:cNvPr>
          <p:cNvSpPr txBox="1">
            <a:spLocks/>
          </p:cNvSpPr>
          <p:nvPr/>
        </p:nvSpPr>
        <p:spPr>
          <a:xfrm>
            <a:off x="8426307" y="1375153"/>
            <a:ext cx="3077405" cy="595810"/>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a:solidFill>
                  <a:srgbClr val="FFFFFF"/>
                </a:solidFill>
              </a:rPr>
              <a:t>take care.</a:t>
            </a:r>
          </a:p>
        </p:txBody>
      </p:sp>
    </p:spTree>
    <p:extLst>
      <p:ext uri="{BB962C8B-B14F-4D97-AF65-F5344CB8AC3E}">
        <p14:creationId xmlns:p14="http://schemas.microsoft.com/office/powerpoint/2010/main" val="2993329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Closing thoughts </a:t>
            </a:r>
          </a:p>
        </p:txBody>
      </p:sp>
      <p:sp>
        <p:nvSpPr>
          <p:cNvPr id="5" name="Content Placeholder 4">
            <a:extLst>
              <a:ext uri="{FF2B5EF4-FFF2-40B4-BE49-F238E27FC236}">
                <a16:creationId xmlns:a16="http://schemas.microsoft.com/office/drawing/2014/main" id="{86D69819-194A-4D5C-9A2E-2B13AD544D38}"/>
              </a:ext>
            </a:extLst>
          </p:cNvPr>
          <p:cNvSpPr>
            <a:spLocks noGrp="1"/>
          </p:cNvSpPr>
          <p:nvPr>
            <p:ph idx="1"/>
          </p:nvPr>
        </p:nvSpPr>
        <p:spPr/>
        <p:txBody>
          <a:bodyPr>
            <a:normAutofit/>
          </a:bodyPr>
          <a:lstStyle/>
          <a:p>
            <a:r>
              <a:rPr lang="en-US" sz="2400" dirty="0"/>
              <a:t>Awareness of moral distress and moral injury is growing – a good thing for early recognition and action.</a:t>
            </a:r>
          </a:p>
          <a:p>
            <a:r>
              <a:rPr lang="en-US" sz="2400" dirty="0"/>
              <a:t>The emotional and physical impact can be very significant.</a:t>
            </a:r>
          </a:p>
          <a:p>
            <a:r>
              <a:rPr lang="en-US" sz="2400" dirty="0"/>
              <a:t>Once recognized, there are many things team members can do to support each other.</a:t>
            </a:r>
          </a:p>
          <a:p>
            <a:r>
              <a:rPr lang="en-US" sz="2400" dirty="0"/>
              <a:t>Recognize moral distress as a symptom of values misalignment and ultimately a call to action</a:t>
            </a:r>
          </a:p>
        </p:txBody>
      </p:sp>
    </p:spTree>
    <p:extLst>
      <p:ext uri="{BB962C8B-B14F-4D97-AF65-F5344CB8AC3E}">
        <p14:creationId xmlns:p14="http://schemas.microsoft.com/office/powerpoint/2010/main" val="1892962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An Invitation</a:t>
            </a:r>
          </a:p>
        </p:txBody>
      </p:sp>
      <p:sp>
        <p:nvSpPr>
          <p:cNvPr id="3" name="Content Placeholder 2"/>
          <p:cNvSpPr>
            <a:spLocks noGrp="1"/>
          </p:cNvSpPr>
          <p:nvPr>
            <p:ph idx="1"/>
          </p:nvPr>
        </p:nvSpPr>
        <p:spPr>
          <a:xfrm>
            <a:off x="4451873" y="2007802"/>
            <a:ext cx="7006535" cy="1481832"/>
          </a:xfrm>
        </p:spPr>
        <p:txBody>
          <a:bodyPr>
            <a:normAutofit lnSpcReduction="10000"/>
          </a:bodyPr>
          <a:lstStyle/>
          <a:p>
            <a:pPr marL="0" indent="0">
              <a:buNone/>
            </a:pPr>
            <a:r>
              <a:rPr lang="en-US" sz="2400" dirty="0"/>
              <a:t>We would like to work with individuals and teams willing to try out one or more activities in Conversations about Moral Distress and Moral Injury and help us evaluate its usefulness and impact. </a:t>
            </a:r>
          </a:p>
        </p:txBody>
      </p:sp>
      <p:sp>
        <p:nvSpPr>
          <p:cNvPr id="4" name="Content Placeholder 2">
            <a:extLst>
              <a:ext uri="{FF2B5EF4-FFF2-40B4-BE49-F238E27FC236}">
                <a16:creationId xmlns:a16="http://schemas.microsoft.com/office/drawing/2014/main" id="{A87D395C-941C-E64F-A326-8309CAF4F938}"/>
              </a:ext>
            </a:extLst>
          </p:cNvPr>
          <p:cNvSpPr txBox="1">
            <a:spLocks/>
          </p:cNvSpPr>
          <p:nvPr/>
        </p:nvSpPr>
        <p:spPr>
          <a:xfrm>
            <a:off x="733592" y="2332896"/>
            <a:ext cx="11029615" cy="83164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spcAft>
                <a:spcPts val="1800"/>
              </a:spcAft>
              <a:buFont typeface="Wingdings 2" panose="05020102010507070707" pitchFamily="18" charset="2"/>
              <a:buNone/>
            </a:pPr>
            <a:endParaRPr lang="en-US" sz="2000" dirty="0"/>
          </a:p>
        </p:txBody>
      </p:sp>
      <p:pic>
        <p:nvPicPr>
          <p:cNvPr id="5" name="Content Placeholder 2">
            <a:extLst>
              <a:ext uri="{FF2B5EF4-FFF2-40B4-BE49-F238E27FC236}">
                <a16:creationId xmlns:a16="http://schemas.microsoft.com/office/drawing/2014/main" id="{D1B332CF-DF90-EC48-A35B-9A95DEFA06F7}"/>
              </a:ext>
            </a:extLst>
          </p:cNvPr>
          <p:cNvPicPr>
            <a:picLocks noChangeAspect="1"/>
          </p:cNvPicPr>
          <p:nvPr/>
        </p:nvPicPr>
        <p:blipFill rotWithShape="1">
          <a:blip r:embed="rId3"/>
          <a:srcRect l="1912" r="1" b="4409"/>
          <a:stretch/>
        </p:blipFill>
        <p:spPr>
          <a:xfrm>
            <a:off x="428793" y="1897451"/>
            <a:ext cx="3452927" cy="4746975"/>
          </a:xfrm>
          <a:prstGeom prst="rect">
            <a:avLst/>
          </a:prstGeom>
          <a:ln w="28575">
            <a:noFill/>
          </a:ln>
          <a:effectLst>
            <a:softEdge rad="0"/>
          </a:effectLst>
        </p:spPr>
      </p:pic>
      <p:sp>
        <p:nvSpPr>
          <p:cNvPr id="6" name="Rectangle 5">
            <a:extLst>
              <a:ext uri="{FF2B5EF4-FFF2-40B4-BE49-F238E27FC236}">
                <a16:creationId xmlns:a16="http://schemas.microsoft.com/office/drawing/2014/main" id="{A37ABB56-D52D-FE4A-A712-9496B4D0B5C4}"/>
              </a:ext>
            </a:extLst>
          </p:cNvPr>
          <p:cNvSpPr/>
          <p:nvPr/>
        </p:nvSpPr>
        <p:spPr>
          <a:xfrm>
            <a:off x="5148829" y="6182761"/>
            <a:ext cx="5368777" cy="461665"/>
          </a:xfrm>
          <a:prstGeom prst="rect">
            <a:avLst/>
          </a:prstGeom>
        </p:spPr>
        <p:txBody>
          <a:bodyPr wrap="none">
            <a:spAutoFit/>
          </a:bodyPr>
          <a:lstStyle/>
          <a:p>
            <a:r>
              <a:rPr lang="en-US" sz="2400" dirty="0">
                <a:solidFill>
                  <a:srgbClr val="3875C1"/>
                </a:solidFill>
              </a:rPr>
              <a:t>https://ipe.asu.edu/team-care-connections</a:t>
            </a:r>
          </a:p>
        </p:txBody>
      </p:sp>
      <p:sp>
        <p:nvSpPr>
          <p:cNvPr id="7" name="Content Placeholder 2">
            <a:extLst>
              <a:ext uri="{FF2B5EF4-FFF2-40B4-BE49-F238E27FC236}">
                <a16:creationId xmlns:a16="http://schemas.microsoft.com/office/drawing/2014/main" id="{B1358EAB-FC33-C743-9E56-8A8F4A06C246}"/>
              </a:ext>
            </a:extLst>
          </p:cNvPr>
          <p:cNvSpPr txBox="1">
            <a:spLocks/>
          </p:cNvSpPr>
          <p:nvPr/>
        </p:nvSpPr>
        <p:spPr>
          <a:xfrm>
            <a:off x="4338497" y="3693460"/>
            <a:ext cx="7272311" cy="2265485"/>
          </a:xfrm>
          <a:prstGeom prst="rect">
            <a:avLst/>
          </a:prstGeom>
          <a:solidFill>
            <a:srgbClr val="25908D"/>
          </a:solidFill>
        </p:spPr>
        <p:txBody>
          <a:bodyPr vert="horz" lIns="457200" tIns="45720" rIns="45720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sz="2600" dirty="0">
                <a:solidFill>
                  <a:schemeClr val="bg1"/>
                </a:solidFill>
              </a:rPr>
              <a:t>If you would be interested in working with us, please write your email address and name in the chat box.   </a:t>
            </a:r>
          </a:p>
          <a:p>
            <a:pPr marL="0" indent="0" algn="ctr">
              <a:buFont typeface="Wingdings 2" panose="05020102010507070707" pitchFamily="18" charset="2"/>
              <a:buNone/>
            </a:pPr>
            <a:r>
              <a:rPr lang="en-US" sz="2600" dirty="0">
                <a:solidFill>
                  <a:schemeClr val="bg1"/>
                </a:solidFill>
              </a:rPr>
              <a:t>Thank you!</a:t>
            </a:r>
          </a:p>
        </p:txBody>
      </p:sp>
    </p:spTree>
    <p:extLst>
      <p:ext uri="{BB962C8B-B14F-4D97-AF65-F5344CB8AC3E}">
        <p14:creationId xmlns:p14="http://schemas.microsoft.com/office/powerpoint/2010/main" val="34511877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846089"/>
          </a:xfrm>
        </p:spPr>
        <p:txBody>
          <a:bodyPr>
            <a:noAutofit/>
          </a:bodyPr>
          <a:lstStyle/>
          <a:p>
            <a:r>
              <a:rPr lang="en-US" sz="3200" dirty="0"/>
              <a:t>For Information or to receive the magazine</a:t>
            </a:r>
          </a:p>
        </p:txBody>
      </p:sp>
      <p:sp useBgFill="1">
        <p:nvSpPr>
          <p:cNvPr id="27" name="Rectangle 26">
            <a:extLst>
              <a:ext uri="{FF2B5EF4-FFF2-40B4-BE49-F238E27FC236}">
                <a16:creationId xmlns:a16="http://schemas.microsoft.com/office/drawing/2014/main" id="{90137588-E70B-486E-AFA8-21B0111C46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13FA2D3-07B5-7F44-9A54-414EE602C613}"/>
              </a:ext>
            </a:extLst>
          </p:cNvPr>
          <p:cNvSpPr/>
          <p:nvPr/>
        </p:nvSpPr>
        <p:spPr>
          <a:xfrm>
            <a:off x="4580209" y="2170006"/>
            <a:ext cx="7103368" cy="1411570"/>
          </a:xfrm>
          <a:prstGeom prst="rect">
            <a:avLst/>
          </a:prstGeom>
          <a:solidFill>
            <a:schemeClr val="bg2"/>
          </a:solidFill>
          <a:ln w="19050">
            <a:solidFill>
              <a:schemeClr val="accent1"/>
            </a:solidFill>
          </a:ln>
        </p:spPr>
        <p:txBody>
          <a:bodyPr vert="horz" wrap="square" anchor="ctr" anchorCtr="0">
            <a:noAutofit/>
          </a:bodyPr>
          <a:lstStyle/>
          <a:p>
            <a:pPr algn="ctr"/>
            <a:r>
              <a:rPr lang="en-US" sz="3200" b="1" dirty="0">
                <a:solidFill>
                  <a:srgbClr val="4D1434"/>
                </a:solidFill>
              </a:rPr>
              <a:t>Email</a:t>
            </a:r>
            <a:r>
              <a:rPr lang="en-US" sz="3000" b="1" dirty="0">
                <a:solidFill>
                  <a:srgbClr val="485056"/>
                </a:solidFill>
              </a:rPr>
              <a:t> </a:t>
            </a:r>
          </a:p>
          <a:p>
            <a:pPr algn="ctr"/>
            <a:r>
              <a:rPr lang="en-US" sz="3600" b="1" dirty="0">
                <a:solidFill>
                  <a:srgbClr val="485056"/>
                </a:solidFill>
              </a:rPr>
              <a:t>teamcareconnections@asu.edu</a:t>
            </a:r>
          </a:p>
        </p:txBody>
      </p:sp>
      <p:sp>
        <p:nvSpPr>
          <p:cNvPr id="9" name="Rectangle 8">
            <a:extLst>
              <a:ext uri="{FF2B5EF4-FFF2-40B4-BE49-F238E27FC236}">
                <a16:creationId xmlns:a16="http://schemas.microsoft.com/office/drawing/2014/main" id="{3A770A37-E8FF-7F44-984D-A4380D582B5F}"/>
              </a:ext>
            </a:extLst>
          </p:cNvPr>
          <p:cNvSpPr/>
          <p:nvPr/>
        </p:nvSpPr>
        <p:spPr>
          <a:xfrm>
            <a:off x="4580209" y="3917373"/>
            <a:ext cx="7103368" cy="2436881"/>
          </a:xfrm>
          <a:prstGeom prst="rect">
            <a:avLst/>
          </a:prstGeom>
          <a:solidFill>
            <a:schemeClr val="bg2"/>
          </a:solidFill>
          <a:ln w="19050">
            <a:solidFill>
              <a:schemeClr val="accent1"/>
            </a:solidFill>
          </a:ln>
        </p:spPr>
        <p:txBody>
          <a:bodyPr vert="horz" wrap="square" anchor="ctr" anchorCtr="0">
            <a:noAutofit/>
          </a:bodyPr>
          <a:lstStyle/>
          <a:p>
            <a:pPr algn="ctr"/>
            <a:r>
              <a:rPr lang="en-US" sz="3200" b="1" dirty="0">
                <a:solidFill>
                  <a:srgbClr val="4D1434"/>
                </a:solidFill>
              </a:rPr>
              <a:t> Visit us on the web </a:t>
            </a:r>
          </a:p>
          <a:p>
            <a:pPr algn="ctr"/>
            <a:r>
              <a:rPr lang="en-US" sz="3000" b="1" dirty="0">
                <a:solidFill>
                  <a:srgbClr val="485056"/>
                </a:solidFill>
              </a:rPr>
              <a:t>ipe.asu.edu/team-care-connections</a:t>
            </a:r>
          </a:p>
        </p:txBody>
      </p:sp>
      <p:sp>
        <p:nvSpPr>
          <p:cNvPr id="11" name="Text Placeholder 5">
            <a:extLst>
              <a:ext uri="{FF2B5EF4-FFF2-40B4-BE49-F238E27FC236}">
                <a16:creationId xmlns:a16="http://schemas.microsoft.com/office/drawing/2014/main" id="{3FAAFA51-6377-8F4B-AE53-B46F07E2205D}"/>
              </a:ext>
            </a:extLst>
          </p:cNvPr>
          <p:cNvSpPr txBox="1">
            <a:spLocks/>
          </p:cNvSpPr>
          <p:nvPr/>
        </p:nvSpPr>
        <p:spPr>
          <a:xfrm>
            <a:off x="446534" y="2170007"/>
            <a:ext cx="3803348" cy="4184248"/>
          </a:xfrm>
          <a:prstGeom prst="rect">
            <a:avLst/>
          </a:prstGeom>
          <a:solidFill>
            <a:schemeClr val="bg2"/>
          </a:solidFill>
          <a:ln w="19050">
            <a:solidFill>
              <a:srgbClr val="4D1434"/>
            </a:solidFill>
          </a:ln>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endParaRPr lang="en-US" sz="200" b="1" dirty="0">
              <a:solidFill>
                <a:srgbClr val="4D1434"/>
              </a:solidFill>
              <a:latin typeface="Gill Sans MT" panose="020B0502020104020203" pitchFamily="34" charset="0"/>
            </a:endParaRPr>
          </a:p>
          <a:p>
            <a:pPr marL="0" indent="0" algn="ctr">
              <a:buNone/>
            </a:pPr>
            <a:endParaRPr lang="en-US" sz="200" b="1" dirty="0">
              <a:solidFill>
                <a:srgbClr val="4D1434"/>
              </a:solidFill>
              <a:latin typeface="Gill Sans MT" panose="020B0502020104020203" pitchFamily="34" charset="0"/>
            </a:endParaRPr>
          </a:p>
          <a:p>
            <a:pPr marL="0" indent="0" algn="ctr">
              <a:buNone/>
            </a:pPr>
            <a:endParaRPr lang="en-US" sz="200" b="1" dirty="0">
              <a:solidFill>
                <a:srgbClr val="4D1434"/>
              </a:solidFill>
              <a:latin typeface="Gill Sans MT" panose="020B0502020104020203" pitchFamily="34" charset="0"/>
            </a:endParaRPr>
          </a:p>
          <a:p>
            <a:pPr marL="0" indent="0" algn="ctr">
              <a:buNone/>
            </a:pPr>
            <a:endParaRPr lang="en-US" sz="200" b="1" dirty="0">
              <a:solidFill>
                <a:srgbClr val="4D1434"/>
              </a:solidFill>
              <a:latin typeface="Gill Sans MT" panose="020B0502020104020203" pitchFamily="34" charset="0"/>
            </a:endParaRPr>
          </a:p>
          <a:p>
            <a:pPr marL="0" indent="0" algn="ctr">
              <a:buNone/>
            </a:pPr>
            <a:endParaRPr lang="en-US" sz="2800" b="1" dirty="0">
              <a:solidFill>
                <a:srgbClr val="4D1434"/>
              </a:solidFill>
              <a:latin typeface="Gill Sans MT" panose="020B0502020104020203" pitchFamily="34" charset="0"/>
            </a:endParaRPr>
          </a:p>
          <a:p>
            <a:pPr marL="0" indent="0" algn="ctr">
              <a:buNone/>
            </a:pPr>
            <a:r>
              <a:rPr lang="en-US" sz="2800" b="1" dirty="0">
                <a:solidFill>
                  <a:srgbClr val="4D1434"/>
                </a:solidFill>
                <a:latin typeface="Gill Sans MT" panose="020B0502020104020203" pitchFamily="34" charset="0"/>
              </a:rPr>
              <a:t>Email</a:t>
            </a:r>
          </a:p>
          <a:p>
            <a:pPr marL="0" indent="0" algn="ctr">
              <a:buNone/>
            </a:pPr>
            <a:r>
              <a:rPr lang="en-US" sz="2200" b="1" dirty="0">
                <a:solidFill>
                  <a:srgbClr val="485056"/>
                </a:solidFill>
                <a:latin typeface="Gill Sans MT" panose="020B0502020104020203" pitchFamily="34" charset="0"/>
              </a:rPr>
              <a:t>Gerri.Lamb@asu.edu</a:t>
            </a:r>
          </a:p>
          <a:p>
            <a:pPr marL="0" indent="0" algn="ctr">
              <a:buNone/>
            </a:pPr>
            <a:r>
              <a:rPr lang="en-US" sz="2200" b="1" dirty="0">
                <a:solidFill>
                  <a:srgbClr val="485056"/>
                </a:solidFill>
                <a:latin typeface="Gill Sans MT" panose="020B0502020104020203" pitchFamily="34" charset="0"/>
              </a:rPr>
              <a:t>cshuler@nachc.com</a:t>
            </a:r>
          </a:p>
        </p:txBody>
      </p:sp>
    </p:spTree>
    <p:extLst>
      <p:ext uri="{BB962C8B-B14F-4D97-AF65-F5344CB8AC3E}">
        <p14:creationId xmlns:p14="http://schemas.microsoft.com/office/powerpoint/2010/main" val="2965467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Q &amp; A</a:t>
            </a:r>
          </a:p>
        </p:txBody>
      </p:sp>
      <p:pic>
        <p:nvPicPr>
          <p:cNvPr id="4" name="Graphic 3" descr="Question mark">
            <a:extLst>
              <a:ext uri="{FF2B5EF4-FFF2-40B4-BE49-F238E27FC236}">
                <a16:creationId xmlns:a16="http://schemas.microsoft.com/office/drawing/2014/main" id="{CB58F496-EEE4-B648-94E3-C6ADA9F6EC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71072" y="2059097"/>
            <a:ext cx="914400" cy="914400"/>
          </a:xfrm>
          <a:prstGeom prst="rect">
            <a:avLst/>
          </a:prstGeom>
        </p:spPr>
      </p:pic>
      <p:pic>
        <p:nvPicPr>
          <p:cNvPr id="5" name="Graphic 4" descr="Question mark">
            <a:extLst>
              <a:ext uri="{FF2B5EF4-FFF2-40B4-BE49-F238E27FC236}">
                <a16:creationId xmlns:a16="http://schemas.microsoft.com/office/drawing/2014/main" id="{7DE35B6F-75A6-214E-8261-C7CA4A6743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79751" y="3182009"/>
            <a:ext cx="914400" cy="914400"/>
          </a:xfrm>
          <a:prstGeom prst="rect">
            <a:avLst/>
          </a:prstGeom>
        </p:spPr>
      </p:pic>
      <p:pic>
        <p:nvPicPr>
          <p:cNvPr id="6" name="Graphic 5" descr="Question mark">
            <a:extLst>
              <a:ext uri="{FF2B5EF4-FFF2-40B4-BE49-F238E27FC236}">
                <a16:creationId xmlns:a16="http://schemas.microsoft.com/office/drawing/2014/main" id="{AA424121-FC4C-044F-8E52-D6E0D9A194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11427" y="4042187"/>
            <a:ext cx="914400" cy="914400"/>
          </a:xfrm>
          <a:prstGeom prst="rect">
            <a:avLst/>
          </a:prstGeom>
        </p:spPr>
      </p:pic>
      <p:pic>
        <p:nvPicPr>
          <p:cNvPr id="7" name="Graphic 6" descr="Question mark">
            <a:extLst>
              <a:ext uri="{FF2B5EF4-FFF2-40B4-BE49-F238E27FC236}">
                <a16:creationId xmlns:a16="http://schemas.microsoft.com/office/drawing/2014/main" id="{0B948F98-0D22-A84B-8058-031CAC8F48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3844" y="5491779"/>
            <a:ext cx="914400" cy="914400"/>
          </a:xfrm>
          <a:prstGeom prst="rect">
            <a:avLst/>
          </a:prstGeom>
        </p:spPr>
      </p:pic>
      <p:pic>
        <p:nvPicPr>
          <p:cNvPr id="8" name="Graphic 7" descr="Question mark">
            <a:extLst>
              <a:ext uri="{FF2B5EF4-FFF2-40B4-BE49-F238E27FC236}">
                <a16:creationId xmlns:a16="http://schemas.microsoft.com/office/drawing/2014/main" id="{9FBF7316-0B09-E04C-B530-450F7A397A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72806" y="5497158"/>
            <a:ext cx="914400" cy="914400"/>
          </a:xfrm>
          <a:prstGeom prst="rect">
            <a:avLst/>
          </a:prstGeom>
        </p:spPr>
      </p:pic>
      <p:pic>
        <p:nvPicPr>
          <p:cNvPr id="9" name="Graphic 8" descr="Question mark">
            <a:extLst>
              <a:ext uri="{FF2B5EF4-FFF2-40B4-BE49-F238E27FC236}">
                <a16:creationId xmlns:a16="http://schemas.microsoft.com/office/drawing/2014/main" id="{7AEA1C20-E560-0742-9CA2-6D0D0F6933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09724" y="5219321"/>
            <a:ext cx="914400" cy="914400"/>
          </a:xfrm>
          <a:prstGeom prst="rect">
            <a:avLst/>
          </a:prstGeom>
        </p:spPr>
      </p:pic>
      <p:pic>
        <p:nvPicPr>
          <p:cNvPr id="10" name="Graphic 9" descr="Question mark">
            <a:extLst>
              <a:ext uri="{FF2B5EF4-FFF2-40B4-BE49-F238E27FC236}">
                <a16:creationId xmlns:a16="http://schemas.microsoft.com/office/drawing/2014/main" id="{95A94F8C-2021-F34F-B23C-B33B7A4149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91954" y="3408381"/>
            <a:ext cx="914400" cy="914400"/>
          </a:xfrm>
          <a:prstGeom prst="rect">
            <a:avLst/>
          </a:prstGeom>
        </p:spPr>
      </p:pic>
      <p:pic>
        <p:nvPicPr>
          <p:cNvPr id="11" name="Graphic 10" descr="Question mark">
            <a:extLst>
              <a:ext uri="{FF2B5EF4-FFF2-40B4-BE49-F238E27FC236}">
                <a16:creationId xmlns:a16="http://schemas.microsoft.com/office/drawing/2014/main" id="{8097DAB4-643C-6746-9D53-E8E8C0D2EF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56473" y="5053405"/>
            <a:ext cx="914400" cy="914400"/>
          </a:xfrm>
          <a:prstGeom prst="rect">
            <a:avLst/>
          </a:prstGeom>
        </p:spPr>
      </p:pic>
      <p:pic>
        <p:nvPicPr>
          <p:cNvPr id="12" name="Graphic 11" descr="Question mark">
            <a:extLst>
              <a:ext uri="{FF2B5EF4-FFF2-40B4-BE49-F238E27FC236}">
                <a16:creationId xmlns:a16="http://schemas.microsoft.com/office/drawing/2014/main" id="{1B52FD55-ED07-1F4D-81B9-DC905148E3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6366" y="4206240"/>
            <a:ext cx="914400" cy="914400"/>
          </a:xfrm>
          <a:prstGeom prst="rect">
            <a:avLst/>
          </a:prstGeom>
        </p:spPr>
      </p:pic>
      <p:pic>
        <p:nvPicPr>
          <p:cNvPr id="13" name="Graphic 12" descr="Question mark">
            <a:extLst>
              <a:ext uri="{FF2B5EF4-FFF2-40B4-BE49-F238E27FC236}">
                <a16:creationId xmlns:a16="http://schemas.microsoft.com/office/drawing/2014/main" id="{D2A841B0-D34A-3348-81C0-9C298583D5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13842" y="2926080"/>
            <a:ext cx="914400" cy="914400"/>
          </a:xfrm>
          <a:prstGeom prst="rect">
            <a:avLst/>
          </a:prstGeom>
        </p:spPr>
      </p:pic>
      <p:pic>
        <p:nvPicPr>
          <p:cNvPr id="14" name="Graphic 13" descr="Question mark">
            <a:extLst>
              <a:ext uri="{FF2B5EF4-FFF2-40B4-BE49-F238E27FC236}">
                <a16:creationId xmlns:a16="http://schemas.microsoft.com/office/drawing/2014/main" id="{5EBAFC46-3480-CA40-A2DF-15EAE61FDC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5321" y="2586222"/>
            <a:ext cx="914400" cy="914400"/>
          </a:xfrm>
          <a:prstGeom prst="rect">
            <a:avLst/>
          </a:prstGeom>
        </p:spPr>
      </p:pic>
      <p:pic>
        <p:nvPicPr>
          <p:cNvPr id="15" name="Graphic 14" descr="Question mark">
            <a:extLst>
              <a:ext uri="{FF2B5EF4-FFF2-40B4-BE49-F238E27FC236}">
                <a16:creationId xmlns:a16="http://schemas.microsoft.com/office/drawing/2014/main" id="{0381561A-744E-3C4A-B482-09B1418781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58234" y="3840480"/>
            <a:ext cx="914400" cy="914400"/>
          </a:xfrm>
          <a:prstGeom prst="rect">
            <a:avLst/>
          </a:prstGeom>
        </p:spPr>
      </p:pic>
      <p:pic>
        <p:nvPicPr>
          <p:cNvPr id="16" name="Graphic 15" descr="Question mark">
            <a:extLst>
              <a:ext uri="{FF2B5EF4-FFF2-40B4-BE49-F238E27FC236}">
                <a16:creationId xmlns:a16="http://schemas.microsoft.com/office/drawing/2014/main" id="{F6DF7F08-C02D-2B49-98BF-B9632B1F34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9435" y="2514600"/>
            <a:ext cx="914400" cy="914400"/>
          </a:xfrm>
          <a:prstGeom prst="rect">
            <a:avLst/>
          </a:prstGeom>
        </p:spPr>
      </p:pic>
      <p:pic>
        <p:nvPicPr>
          <p:cNvPr id="17" name="Graphic 16" descr="Question mark">
            <a:extLst>
              <a:ext uri="{FF2B5EF4-FFF2-40B4-BE49-F238E27FC236}">
                <a16:creationId xmlns:a16="http://schemas.microsoft.com/office/drawing/2014/main" id="{0BB0C568-4803-4249-BB8D-F10D3AEDAF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12110" y="5343862"/>
            <a:ext cx="914400" cy="914400"/>
          </a:xfrm>
          <a:prstGeom prst="rect">
            <a:avLst/>
          </a:prstGeom>
        </p:spPr>
      </p:pic>
      <p:pic>
        <p:nvPicPr>
          <p:cNvPr id="18" name="Graphic 17" descr="Question mark">
            <a:extLst>
              <a:ext uri="{FF2B5EF4-FFF2-40B4-BE49-F238E27FC236}">
                <a16:creationId xmlns:a16="http://schemas.microsoft.com/office/drawing/2014/main" id="{452C88B7-9A1D-F34D-8574-E9D901F836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24481" y="2166768"/>
            <a:ext cx="914400" cy="914400"/>
          </a:xfrm>
          <a:prstGeom prst="rect">
            <a:avLst/>
          </a:prstGeom>
        </p:spPr>
      </p:pic>
      <p:pic>
        <p:nvPicPr>
          <p:cNvPr id="19" name="Graphic 18" descr="Question mark">
            <a:extLst>
              <a:ext uri="{FF2B5EF4-FFF2-40B4-BE49-F238E27FC236}">
                <a16:creationId xmlns:a16="http://schemas.microsoft.com/office/drawing/2014/main" id="{4CBA5E06-6F9C-6047-8208-08345753C4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37649" y="4139005"/>
            <a:ext cx="914400" cy="914400"/>
          </a:xfrm>
          <a:prstGeom prst="rect">
            <a:avLst/>
          </a:prstGeom>
        </p:spPr>
      </p:pic>
      <p:pic>
        <p:nvPicPr>
          <p:cNvPr id="20" name="Graphic 19" descr="Question mark">
            <a:extLst>
              <a:ext uri="{FF2B5EF4-FFF2-40B4-BE49-F238E27FC236}">
                <a16:creationId xmlns:a16="http://schemas.microsoft.com/office/drawing/2014/main" id="{9D82DB79-1EDF-434E-BBF5-26155D392E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84263" y="2208807"/>
            <a:ext cx="914400" cy="914400"/>
          </a:xfrm>
          <a:prstGeom prst="rect">
            <a:avLst/>
          </a:prstGeom>
        </p:spPr>
      </p:pic>
    </p:spTree>
    <p:extLst>
      <p:ext uri="{BB962C8B-B14F-4D97-AF65-F5344CB8AC3E}">
        <p14:creationId xmlns:p14="http://schemas.microsoft.com/office/powerpoint/2010/main" val="42835844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AA9F65-94B8-41A5-A7FF-23D2CFB11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7E8B0F8E-3F6C-4541-B9C1-774D80A08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7A45F5BC-32D1-41CD-B270-C46F18CA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CE57EE13-72B0-4FFA-ACE1-EBDE89340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5" name="Rectangle 14">
            <a:extLst>
              <a:ext uri="{FF2B5EF4-FFF2-40B4-BE49-F238E27FC236}">
                <a16:creationId xmlns:a16="http://schemas.microsoft.com/office/drawing/2014/main" id="{5EC7AA7E-81E8-4755-AC3D-2CE40312D0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3B956FD-3E35-4658-9C8B-3A48FD2DB4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419" y="457200"/>
            <a:ext cx="9961047" cy="367807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43415C7-AA2F-5649-9C52-3DFA612F7374}"/>
              </a:ext>
            </a:extLst>
          </p:cNvPr>
          <p:cNvSpPr/>
          <p:nvPr/>
        </p:nvSpPr>
        <p:spPr>
          <a:xfrm>
            <a:off x="1784352" y="447228"/>
            <a:ext cx="9961114" cy="36816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4944CE3-C786-4196-82EE-EAB409F3C3E1}"/>
              </a:ext>
            </a:extLst>
          </p:cNvPr>
          <p:cNvSpPr txBox="1"/>
          <p:nvPr/>
        </p:nvSpPr>
        <p:spPr>
          <a:xfrm>
            <a:off x="1965278" y="668740"/>
            <a:ext cx="7574507" cy="3330055"/>
          </a:xfrm>
          <a:prstGeom prst="rect">
            <a:avLst/>
          </a:prstGeom>
        </p:spPr>
        <p:txBody>
          <a:bodyPr vert="horz" lIns="91440" tIns="45720" rIns="91440" bIns="45720" rtlCol="0" anchor="t">
            <a:normAutofit/>
          </a:bodyPr>
          <a:lstStyle/>
          <a:p>
            <a:pPr>
              <a:spcBef>
                <a:spcPct val="0"/>
              </a:spcBef>
              <a:spcAft>
                <a:spcPts val="600"/>
              </a:spcAft>
            </a:pPr>
            <a:r>
              <a:rPr lang="en-US" sz="4000" cap="all" dirty="0">
                <a:solidFill>
                  <a:srgbClr val="FFFFFF"/>
                </a:solidFill>
                <a:latin typeface="+mj-lt"/>
                <a:ea typeface="+mj-ea"/>
                <a:cs typeface="+mj-cs"/>
              </a:rPr>
              <a:t>Thank you</a:t>
            </a:r>
          </a:p>
        </p:txBody>
      </p:sp>
      <p:sp>
        <p:nvSpPr>
          <p:cNvPr id="19" name="Rectangle 18">
            <a:extLst>
              <a:ext uri="{FF2B5EF4-FFF2-40B4-BE49-F238E27FC236}">
                <a16:creationId xmlns:a16="http://schemas.microsoft.com/office/drawing/2014/main" id="{A1BC678D-D15E-4FC5-8CBF-5308E841A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352" y="4244454"/>
            <a:ext cx="9961115" cy="207248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ED188C2F-B457-4F86-B4B4-79703666D7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1" y="457201"/>
            <a:ext cx="1106164" cy="58597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2E4AA043-BF94-0149-B930-48A4C3E35E16}"/>
              </a:ext>
            </a:extLst>
          </p:cNvPr>
          <p:cNvSpPr/>
          <p:nvPr/>
        </p:nvSpPr>
        <p:spPr>
          <a:xfrm>
            <a:off x="1773284" y="4240897"/>
            <a:ext cx="9972182" cy="2072481"/>
          </a:xfrm>
          <a:prstGeom prst="rect">
            <a:avLst/>
          </a:prstGeom>
          <a:solidFill>
            <a:srgbClr val="8C1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EC33914-B0F0-3049-BA9C-2138C0B7ED3E}"/>
              </a:ext>
            </a:extLst>
          </p:cNvPr>
          <p:cNvPicPr>
            <a:picLocks noChangeAspect="1"/>
          </p:cNvPicPr>
          <p:nvPr/>
        </p:nvPicPr>
        <p:blipFill rotWithShape="1">
          <a:blip r:embed="rId3"/>
          <a:srcRect l="1302" r="66028"/>
          <a:stretch/>
        </p:blipFill>
        <p:spPr>
          <a:xfrm>
            <a:off x="2133889" y="4409013"/>
            <a:ext cx="3254313" cy="996105"/>
          </a:xfrm>
          <a:prstGeom prst="rect">
            <a:avLst/>
          </a:prstGeom>
          <a:ln>
            <a:noFill/>
          </a:ln>
        </p:spPr>
      </p:pic>
      <p:pic>
        <p:nvPicPr>
          <p:cNvPr id="14" name="Picture 13">
            <a:extLst>
              <a:ext uri="{FF2B5EF4-FFF2-40B4-BE49-F238E27FC236}">
                <a16:creationId xmlns:a16="http://schemas.microsoft.com/office/drawing/2014/main" id="{8ED6C391-4E97-1D47-967F-4F1E919C80F8}"/>
              </a:ext>
            </a:extLst>
          </p:cNvPr>
          <p:cNvPicPr>
            <a:picLocks noChangeAspect="1"/>
          </p:cNvPicPr>
          <p:nvPr/>
        </p:nvPicPr>
        <p:blipFill rotWithShape="1">
          <a:blip r:embed="rId3"/>
          <a:srcRect l="84617" r="1101"/>
          <a:stretch/>
        </p:blipFill>
        <p:spPr>
          <a:xfrm>
            <a:off x="9023230" y="4362237"/>
            <a:ext cx="2492688" cy="1745307"/>
          </a:xfrm>
          <a:prstGeom prst="rect">
            <a:avLst/>
          </a:prstGeom>
          <a:ln>
            <a:noFill/>
          </a:ln>
        </p:spPr>
      </p:pic>
      <p:pic>
        <p:nvPicPr>
          <p:cNvPr id="12" name="Picture 11" descr="A close up of a logo&#10;&#10;Description automatically generated">
            <a:extLst>
              <a:ext uri="{FF2B5EF4-FFF2-40B4-BE49-F238E27FC236}">
                <a16:creationId xmlns:a16="http://schemas.microsoft.com/office/drawing/2014/main" id="{75FE8880-A0F7-794C-A0C2-425CC45B2D27}"/>
              </a:ext>
            </a:extLst>
          </p:cNvPr>
          <p:cNvPicPr>
            <a:picLocks noChangeAspect="1"/>
          </p:cNvPicPr>
          <p:nvPr/>
        </p:nvPicPr>
        <p:blipFill>
          <a:blip r:embed="rId4"/>
          <a:stretch>
            <a:fillRect/>
          </a:stretch>
        </p:blipFill>
        <p:spPr>
          <a:xfrm>
            <a:off x="2133889" y="5569676"/>
            <a:ext cx="3328183" cy="510322"/>
          </a:xfrm>
          <a:prstGeom prst="rect">
            <a:avLst/>
          </a:prstGeom>
        </p:spPr>
      </p:pic>
      <p:sp>
        <p:nvSpPr>
          <p:cNvPr id="18" name="Rectangle 17">
            <a:extLst>
              <a:ext uri="{FF2B5EF4-FFF2-40B4-BE49-F238E27FC236}">
                <a16:creationId xmlns:a16="http://schemas.microsoft.com/office/drawing/2014/main" id="{71BA69EA-26D7-0749-A772-4B8B906DA8CC}"/>
              </a:ext>
            </a:extLst>
          </p:cNvPr>
          <p:cNvSpPr/>
          <p:nvPr/>
        </p:nvSpPr>
        <p:spPr>
          <a:xfrm>
            <a:off x="581191" y="453642"/>
            <a:ext cx="1106098" cy="5859735"/>
          </a:xfrm>
          <a:prstGeom prst="rect">
            <a:avLst/>
          </a:prstGeom>
          <a:solidFill>
            <a:srgbClr val="913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7585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E3E42265-517D-6944-A0FE-379A01268968}"/>
              </a:ext>
            </a:extLst>
          </p:cNvPr>
          <p:cNvPicPr>
            <a:picLocks noChangeAspect="1"/>
          </p:cNvPicPr>
          <p:nvPr/>
        </p:nvPicPr>
        <p:blipFill rotWithShape="1">
          <a:blip r:embed="rId2"/>
          <a:srcRect l="2727" r="2" b="2"/>
          <a:stretch/>
        </p:blipFill>
        <p:spPr>
          <a:xfrm>
            <a:off x="2298172" y="749730"/>
            <a:ext cx="7595655" cy="5856458"/>
          </a:xfrm>
          <a:prstGeom prst="rect">
            <a:avLst/>
          </a:prstGeom>
        </p:spPr>
      </p:pic>
    </p:spTree>
    <p:extLst>
      <p:ext uri="{BB962C8B-B14F-4D97-AF65-F5344CB8AC3E}">
        <p14:creationId xmlns:p14="http://schemas.microsoft.com/office/powerpoint/2010/main" val="1208266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F5864-7F00-4BC0-83E6-41B58FB49BF0}"/>
              </a:ext>
            </a:extLst>
          </p:cNvPr>
          <p:cNvSpPr>
            <a:spLocks noGrp="1"/>
          </p:cNvSpPr>
          <p:nvPr>
            <p:ph type="title"/>
          </p:nvPr>
        </p:nvSpPr>
        <p:spPr>
          <a:xfrm>
            <a:off x="581192" y="910865"/>
            <a:ext cx="11029616" cy="588511"/>
          </a:xfrm>
        </p:spPr>
        <p:txBody>
          <a:bodyPr vert="horz" lIns="91440" tIns="45720" rIns="91440" bIns="45720" rtlCol="0" anchor="b">
            <a:normAutofit/>
          </a:bodyPr>
          <a:lstStyle/>
          <a:p>
            <a:pPr defTabSz="457200"/>
            <a:r>
              <a:rPr lang="en-US" dirty="0">
                <a:solidFill>
                  <a:srgbClr val="FFFFFF"/>
                </a:solidFill>
              </a:rPr>
              <a:t>Daniel Miller</a:t>
            </a:r>
            <a:r>
              <a:rPr lang="en-US" sz="2800" b="0" dirty="0">
                <a:solidFill>
                  <a:srgbClr val="FFFFFF"/>
                </a:solidFill>
                <a:ea typeface="+mj-ea"/>
                <a:cs typeface="+mj-cs"/>
              </a:rPr>
              <a:t>, MD</a:t>
            </a:r>
          </a:p>
        </p:txBody>
      </p:sp>
      <p:sp>
        <p:nvSpPr>
          <p:cNvPr id="3" name="Text Placeholder 2">
            <a:extLst>
              <a:ext uri="{FF2B5EF4-FFF2-40B4-BE49-F238E27FC236}">
                <a16:creationId xmlns:a16="http://schemas.microsoft.com/office/drawing/2014/main" id="{1E8BD118-9DED-4A13-ABD2-365BBA18CF9A}"/>
              </a:ext>
            </a:extLst>
          </p:cNvPr>
          <p:cNvSpPr>
            <a:spLocks noGrp="1"/>
          </p:cNvSpPr>
          <p:nvPr>
            <p:ph idx="1"/>
          </p:nvPr>
        </p:nvSpPr>
        <p:spPr>
          <a:xfrm>
            <a:off x="440286" y="1886665"/>
            <a:ext cx="6793355" cy="4269179"/>
          </a:xfrm>
        </p:spPr>
        <p:txBody>
          <a:bodyPr vert="horz" lIns="91440" tIns="45720" rIns="91440" bIns="45720" rtlCol="0" anchor="ctr">
            <a:normAutofit/>
          </a:bodyPr>
          <a:lstStyle/>
          <a:p>
            <a:pPr marL="0" indent="0">
              <a:buNone/>
            </a:pPr>
            <a:r>
              <a:rPr lang="en-US" sz="2400" dirty="0">
                <a:ea typeface="+mn-ea"/>
                <a:cs typeface="+mn-cs"/>
              </a:rPr>
              <a:t>Dr. Daniel Miller is a practicing Family Physician and the Chief of Graduate Medical Education and Behavioral Health Integration for Hudson River HealthCare (HRHCare), a not-for-profit, New York State licensed, Federally Qualified Health Center (FQHC) with 43 sites serving approximately 225,000 patients living throughout New York’s Hudson Valley, Long Island and New York City.</a:t>
            </a:r>
          </a:p>
        </p:txBody>
      </p:sp>
      <p:pic>
        <p:nvPicPr>
          <p:cNvPr id="20" name="Picture 19" descr="A picture containing drawing&#10;&#10;Description automatically generated">
            <a:extLst>
              <a:ext uri="{FF2B5EF4-FFF2-40B4-BE49-F238E27FC236}">
                <a16:creationId xmlns:a16="http://schemas.microsoft.com/office/drawing/2014/main" id="{00FE5709-550A-41B5-9DAF-A301455D7641}"/>
              </a:ext>
            </a:extLst>
          </p:cNvPr>
          <p:cNvPicPr>
            <a:picLocks noChangeAspect="1"/>
          </p:cNvPicPr>
          <p:nvPr/>
        </p:nvPicPr>
        <p:blipFill>
          <a:blip r:embed="rId2"/>
          <a:stretch>
            <a:fillRect/>
          </a:stretch>
        </p:blipFill>
        <p:spPr>
          <a:xfrm>
            <a:off x="9576288" y="6226004"/>
            <a:ext cx="2169179" cy="547772"/>
          </a:xfrm>
          <a:prstGeom prst="rect">
            <a:avLst/>
          </a:prstGeom>
        </p:spPr>
      </p:pic>
      <p:pic>
        <p:nvPicPr>
          <p:cNvPr id="22" name="Picture 21" descr="A picture containing table&#10;&#10;Description automatically generated">
            <a:extLst>
              <a:ext uri="{FF2B5EF4-FFF2-40B4-BE49-F238E27FC236}">
                <a16:creationId xmlns:a16="http://schemas.microsoft.com/office/drawing/2014/main" id="{562147F0-66A1-495B-9207-625D04C39B48}"/>
              </a:ext>
            </a:extLst>
          </p:cNvPr>
          <p:cNvPicPr>
            <a:picLocks noChangeAspect="1"/>
          </p:cNvPicPr>
          <p:nvPr/>
        </p:nvPicPr>
        <p:blipFill>
          <a:blip r:embed="rId3"/>
          <a:stretch>
            <a:fillRect/>
          </a:stretch>
        </p:blipFill>
        <p:spPr>
          <a:xfrm>
            <a:off x="440286" y="6206895"/>
            <a:ext cx="1903785" cy="492015"/>
          </a:xfrm>
          <a:prstGeom prst="rect">
            <a:avLst/>
          </a:prstGeom>
        </p:spPr>
      </p:pic>
      <p:pic>
        <p:nvPicPr>
          <p:cNvPr id="5" name="Picture 4" descr="A person wearing a suit and tie smiling at the camera&#10;&#10;Description automatically generated">
            <a:extLst>
              <a:ext uri="{FF2B5EF4-FFF2-40B4-BE49-F238E27FC236}">
                <a16:creationId xmlns:a16="http://schemas.microsoft.com/office/drawing/2014/main" id="{E0FC8AFC-0754-45BB-8F47-D59B4AEC6C0E}"/>
              </a:ext>
            </a:extLst>
          </p:cNvPr>
          <p:cNvPicPr>
            <a:picLocks noChangeAspect="1"/>
          </p:cNvPicPr>
          <p:nvPr/>
        </p:nvPicPr>
        <p:blipFill>
          <a:blip r:embed="rId4"/>
          <a:stretch>
            <a:fillRect/>
          </a:stretch>
        </p:blipFill>
        <p:spPr>
          <a:xfrm>
            <a:off x="9026134" y="2289080"/>
            <a:ext cx="2719333" cy="3363799"/>
          </a:xfrm>
          <a:prstGeom prst="rect">
            <a:avLst/>
          </a:prstGeom>
        </p:spPr>
      </p:pic>
      <p:pic>
        <p:nvPicPr>
          <p:cNvPr id="1026" name="Picture 2" descr="HRHCare Community Health - HRHCare HRHCare">
            <a:extLst>
              <a:ext uri="{FF2B5EF4-FFF2-40B4-BE49-F238E27FC236}">
                <a16:creationId xmlns:a16="http://schemas.microsoft.com/office/drawing/2014/main" id="{51BC21BB-EDBD-4F83-9BA7-EF0BF63C3B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7742" y="4166265"/>
            <a:ext cx="1564290" cy="1564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348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6FDCBFF1-0F28-5644-ADDC-08D65E0840B6}"/>
              </a:ext>
            </a:extLst>
          </p:cNvPr>
          <p:cNvPicPr>
            <a:picLocks noChangeAspect="1"/>
          </p:cNvPicPr>
          <p:nvPr/>
        </p:nvPicPr>
        <p:blipFill rotWithShape="1">
          <a:blip r:embed="rId2"/>
          <a:srcRect l="197" r="2533" b="2"/>
          <a:stretch/>
        </p:blipFill>
        <p:spPr>
          <a:xfrm>
            <a:off x="2468764" y="750656"/>
            <a:ext cx="7595655" cy="5856458"/>
          </a:xfrm>
          <a:prstGeom prst="rect">
            <a:avLst/>
          </a:prstGeom>
        </p:spPr>
      </p:pic>
    </p:spTree>
    <p:extLst>
      <p:ext uri="{BB962C8B-B14F-4D97-AF65-F5344CB8AC3E}">
        <p14:creationId xmlns:p14="http://schemas.microsoft.com/office/powerpoint/2010/main" val="3224111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89AC37DE-12B8-9743-A06A-99E496232625}"/>
              </a:ext>
            </a:extLst>
          </p:cNvPr>
          <p:cNvPicPr>
            <a:picLocks noChangeAspect="1"/>
          </p:cNvPicPr>
          <p:nvPr/>
        </p:nvPicPr>
        <p:blipFill rotWithShape="1">
          <a:blip r:embed="rId2"/>
          <a:srcRect l="2727" r="2" b="2"/>
          <a:stretch/>
        </p:blipFill>
        <p:spPr>
          <a:xfrm>
            <a:off x="2298172" y="722818"/>
            <a:ext cx="7595655" cy="5856458"/>
          </a:xfrm>
          <a:prstGeom prst="rect">
            <a:avLst/>
          </a:prstGeom>
        </p:spPr>
      </p:pic>
    </p:spTree>
    <p:extLst>
      <p:ext uri="{BB962C8B-B14F-4D97-AF65-F5344CB8AC3E}">
        <p14:creationId xmlns:p14="http://schemas.microsoft.com/office/powerpoint/2010/main" val="28362722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8F8BD24D-B70B-0A4D-AD89-BB8696696C07}"/>
              </a:ext>
            </a:extLst>
          </p:cNvPr>
          <p:cNvPicPr>
            <a:picLocks noChangeAspect="1"/>
          </p:cNvPicPr>
          <p:nvPr/>
        </p:nvPicPr>
        <p:blipFill rotWithShape="1">
          <a:blip r:embed="rId3"/>
          <a:srcRect l="1010" r="1719" b="2"/>
          <a:stretch/>
        </p:blipFill>
        <p:spPr>
          <a:xfrm>
            <a:off x="2298172" y="772942"/>
            <a:ext cx="7595655" cy="5856458"/>
          </a:xfrm>
          <a:prstGeom prst="rect">
            <a:avLst/>
          </a:prstGeom>
        </p:spPr>
      </p:pic>
    </p:spTree>
    <p:extLst>
      <p:ext uri="{BB962C8B-B14F-4D97-AF65-F5344CB8AC3E}">
        <p14:creationId xmlns:p14="http://schemas.microsoft.com/office/powerpoint/2010/main" val="3355603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045260-7596-7047-9E1A-575698DE2231}"/>
              </a:ext>
            </a:extLst>
          </p:cNvPr>
          <p:cNvSpPr/>
          <p:nvPr/>
        </p:nvSpPr>
        <p:spPr>
          <a:xfrm>
            <a:off x="273621" y="143885"/>
            <a:ext cx="1164475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262BFCDB-6FE2-2D4A-9CD0-9D9D24BE6E35}"/>
              </a:ext>
            </a:extLst>
          </p:cNvPr>
          <p:cNvPicPr>
            <a:picLocks noChangeAspect="1"/>
          </p:cNvPicPr>
          <p:nvPr/>
        </p:nvPicPr>
        <p:blipFill>
          <a:blip r:embed="rId2"/>
          <a:stretch>
            <a:fillRect/>
          </a:stretch>
        </p:blipFill>
        <p:spPr>
          <a:xfrm>
            <a:off x="9679428" y="6232362"/>
            <a:ext cx="2457864" cy="625638"/>
          </a:xfrm>
          <a:prstGeom prst="rect">
            <a:avLst/>
          </a:prstGeom>
        </p:spPr>
      </p:pic>
      <p:sp>
        <p:nvSpPr>
          <p:cNvPr id="8" name="Rectangle 7">
            <a:extLst>
              <a:ext uri="{FF2B5EF4-FFF2-40B4-BE49-F238E27FC236}">
                <a16:creationId xmlns:a16="http://schemas.microsoft.com/office/drawing/2014/main" id="{2D92DFF9-C17C-3542-985B-9FA04FF80B50}"/>
              </a:ext>
            </a:extLst>
          </p:cNvPr>
          <p:cNvSpPr/>
          <p:nvPr/>
        </p:nvSpPr>
        <p:spPr>
          <a:xfrm>
            <a:off x="1" y="1"/>
            <a:ext cx="12192000" cy="1649046"/>
          </a:xfrm>
          <a:prstGeom prst="rect">
            <a:avLst/>
          </a:prstGeom>
          <a:solidFill>
            <a:srgbClr val="618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9A2B131-5A82-6E4F-8EF9-788E93A115E4}"/>
              </a:ext>
            </a:extLst>
          </p:cNvPr>
          <p:cNvSpPr txBox="1">
            <a:spLocks/>
          </p:cNvSpPr>
          <p:nvPr/>
        </p:nvSpPr>
        <p:spPr>
          <a:xfrm>
            <a:off x="273621" y="597554"/>
            <a:ext cx="11262851" cy="726456"/>
          </a:xfrm>
          <a:prstGeom prst="rect">
            <a:avLst/>
          </a:prstGeom>
        </p:spPr>
        <p:txBody>
          <a:bodyPr>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cap="none" dirty="0"/>
              <a:t>DISCLOSURES</a:t>
            </a:r>
            <a:endParaRPr lang="en-US" b="1" cap="none" dirty="0"/>
          </a:p>
          <a:p>
            <a:br>
              <a:rPr lang="en-US" b="1" cap="none" dirty="0"/>
            </a:br>
            <a:endParaRPr lang="en-US" b="1" cap="none" dirty="0"/>
          </a:p>
        </p:txBody>
      </p:sp>
      <p:sp>
        <p:nvSpPr>
          <p:cNvPr id="9" name="Content Placeholder 2">
            <a:extLst>
              <a:ext uri="{FF2B5EF4-FFF2-40B4-BE49-F238E27FC236}">
                <a16:creationId xmlns:a16="http://schemas.microsoft.com/office/drawing/2014/main" id="{806E2E5E-6B41-C347-ADCC-2D1E4B9BF38F}"/>
              </a:ext>
            </a:extLst>
          </p:cNvPr>
          <p:cNvSpPr txBox="1">
            <a:spLocks/>
          </p:cNvSpPr>
          <p:nvPr/>
        </p:nvSpPr>
        <p:spPr>
          <a:xfrm>
            <a:off x="581192" y="2180496"/>
            <a:ext cx="11029615" cy="3678303"/>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No disclosures to report</a:t>
            </a:r>
          </a:p>
          <a:p>
            <a:endParaRPr lang="en-US" sz="2400" dirty="0"/>
          </a:p>
          <a:p>
            <a:endParaRPr lang="en-US" sz="2400" dirty="0"/>
          </a:p>
          <a:p>
            <a:endParaRPr lang="en-US" sz="2400" dirty="0"/>
          </a:p>
          <a:p>
            <a:endParaRPr lang="en-US" sz="2400" dirty="0"/>
          </a:p>
          <a:p>
            <a:pPr marL="0" indent="0" algn="ctr">
              <a:buNone/>
            </a:pPr>
            <a:r>
              <a:rPr lang="en-US" sz="2400" i="1" dirty="0"/>
              <a:t>The content of this activity may include discussion of off label or investigative drug uses. The faculty is aware that it is their responsibility to disclose this information.</a:t>
            </a:r>
          </a:p>
          <a:p>
            <a:endParaRPr lang="en-US" sz="2400" dirty="0"/>
          </a:p>
        </p:txBody>
      </p:sp>
      <p:pic>
        <p:nvPicPr>
          <p:cNvPr id="10" name="Picture 9" descr="A picture containing table&#10;&#10;Description automatically generated">
            <a:extLst>
              <a:ext uri="{FF2B5EF4-FFF2-40B4-BE49-F238E27FC236}">
                <a16:creationId xmlns:a16="http://schemas.microsoft.com/office/drawing/2014/main" id="{332CB73F-2ACC-42BC-B7CD-1A4FB5026B3A}"/>
              </a:ext>
            </a:extLst>
          </p:cNvPr>
          <p:cNvPicPr>
            <a:picLocks noChangeAspect="1"/>
          </p:cNvPicPr>
          <p:nvPr/>
        </p:nvPicPr>
        <p:blipFill>
          <a:blip r:embed="rId3"/>
          <a:stretch>
            <a:fillRect/>
          </a:stretch>
        </p:blipFill>
        <p:spPr>
          <a:xfrm>
            <a:off x="440286" y="6214409"/>
            <a:ext cx="2062904" cy="533138"/>
          </a:xfrm>
          <a:prstGeom prst="rect">
            <a:avLst/>
          </a:prstGeom>
        </p:spPr>
      </p:pic>
    </p:spTree>
    <p:extLst>
      <p:ext uri="{BB962C8B-B14F-4D97-AF65-F5344CB8AC3E}">
        <p14:creationId xmlns:p14="http://schemas.microsoft.com/office/powerpoint/2010/main" val="966102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045260-7596-7047-9E1A-575698DE2231}"/>
              </a:ext>
            </a:extLst>
          </p:cNvPr>
          <p:cNvSpPr/>
          <p:nvPr/>
        </p:nvSpPr>
        <p:spPr>
          <a:xfrm>
            <a:off x="273621" y="143885"/>
            <a:ext cx="1164475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262BFCDB-6FE2-2D4A-9CD0-9D9D24BE6E35}"/>
              </a:ext>
            </a:extLst>
          </p:cNvPr>
          <p:cNvPicPr>
            <a:picLocks noChangeAspect="1"/>
          </p:cNvPicPr>
          <p:nvPr/>
        </p:nvPicPr>
        <p:blipFill>
          <a:blip r:embed="rId3"/>
          <a:stretch>
            <a:fillRect/>
          </a:stretch>
        </p:blipFill>
        <p:spPr>
          <a:xfrm>
            <a:off x="9679428" y="6232362"/>
            <a:ext cx="2457864" cy="625638"/>
          </a:xfrm>
          <a:prstGeom prst="rect">
            <a:avLst/>
          </a:prstGeom>
        </p:spPr>
      </p:pic>
      <p:sp>
        <p:nvSpPr>
          <p:cNvPr id="8" name="Rectangle 7">
            <a:extLst>
              <a:ext uri="{FF2B5EF4-FFF2-40B4-BE49-F238E27FC236}">
                <a16:creationId xmlns:a16="http://schemas.microsoft.com/office/drawing/2014/main" id="{2D92DFF9-C17C-3542-985B-9FA04FF80B50}"/>
              </a:ext>
            </a:extLst>
          </p:cNvPr>
          <p:cNvSpPr/>
          <p:nvPr/>
        </p:nvSpPr>
        <p:spPr>
          <a:xfrm>
            <a:off x="1" y="1"/>
            <a:ext cx="12192000" cy="1649046"/>
          </a:xfrm>
          <a:prstGeom prst="rect">
            <a:avLst/>
          </a:prstGeom>
          <a:solidFill>
            <a:srgbClr val="618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9A2B131-5A82-6E4F-8EF9-788E93A115E4}"/>
              </a:ext>
            </a:extLst>
          </p:cNvPr>
          <p:cNvSpPr txBox="1">
            <a:spLocks/>
          </p:cNvSpPr>
          <p:nvPr/>
        </p:nvSpPr>
        <p:spPr>
          <a:xfrm>
            <a:off x="273621" y="601085"/>
            <a:ext cx="11262851" cy="726456"/>
          </a:xfrm>
          <a:prstGeom prst="rect">
            <a:avLst/>
          </a:prstGeom>
        </p:spPr>
        <p:txBody>
          <a:bodyPr>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cap="none" dirty="0"/>
              <a:t>TARGET AUDIENCE</a:t>
            </a:r>
            <a:endParaRPr lang="en-US" b="1" cap="none" dirty="0"/>
          </a:p>
          <a:p>
            <a:br>
              <a:rPr lang="en-US" b="1" cap="none" dirty="0"/>
            </a:br>
            <a:endParaRPr lang="en-US" b="1" cap="none" dirty="0"/>
          </a:p>
        </p:txBody>
      </p:sp>
      <p:sp>
        <p:nvSpPr>
          <p:cNvPr id="9" name="Content Placeholder 2">
            <a:extLst>
              <a:ext uri="{FF2B5EF4-FFF2-40B4-BE49-F238E27FC236}">
                <a16:creationId xmlns:a16="http://schemas.microsoft.com/office/drawing/2014/main" id="{806E2E5E-6B41-C347-ADCC-2D1E4B9BF38F}"/>
              </a:ext>
            </a:extLst>
          </p:cNvPr>
          <p:cNvSpPr txBox="1">
            <a:spLocks/>
          </p:cNvSpPr>
          <p:nvPr/>
        </p:nvSpPr>
        <p:spPr>
          <a:xfrm>
            <a:off x="581192" y="2180496"/>
            <a:ext cx="11029615" cy="3678303"/>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n-US" sz="2400" dirty="0"/>
          </a:p>
          <a:p>
            <a:r>
              <a:rPr lang="en-US" sz="2400" dirty="0"/>
              <a:t>Health care providers across the care continuum </a:t>
            </a:r>
          </a:p>
          <a:p>
            <a:r>
              <a:rPr lang="en-US" sz="2400" dirty="0"/>
              <a:t>Health professions faculty, preceptors and students </a:t>
            </a:r>
          </a:p>
          <a:p>
            <a:r>
              <a:rPr lang="en-US" sz="2400" dirty="0"/>
              <a:t>Health care administrators</a:t>
            </a:r>
          </a:p>
          <a:p>
            <a:endParaRPr lang="en-US" sz="2400" dirty="0"/>
          </a:p>
        </p:txBody>
      </p:sp>
      <p:pic>
        <p:nvPicPr>
          <p:cNvPr id="10" name="Picture 9" descr="A picture containing table&#10;&#10;Description automatically generated">
            <a:extLst>
              <a:ext uri="{FF2B5EF4-FFF2-40B4-BE49-F238E27FC236}">
                <a16:creationId xmlns:a16="http://schemas.microsoft.com/office/drawing/2014/main" id="{479FD654-5313-4C94-9EE4-806A91DE1C37}"/>
              </a:ext>
            </a:extLst>
          </p:cNvPr>
          <p:cNvPicPr>
            <a:picLocks noChangeAspect="1"/>
          </p:cNvPicPr>
          <p:nvPr/>
        </p:nvPicPr>
        <p:blipFill>
          <a:blip r:embed="rId4"/>
          <a:stretch>
            <a:fillRect/>
          </a:stretch>
        </p:blipFill>
        <p:spPr>
          <a:xfrm>
            <a:off x="440286" y="6206895"/>
            <a:ext cx="1903785" cy="492015"/>
          </a:xfrm>
          <a:prstGeom prst="rect">
            <a:avLst/>
          </a:prstGeom>
        </p:spPr>
      </p:pic>
    </p:spTree>
    <p:extLst>
      <p:ext uri="{BB962C8B-B14F-4D97-AF65-F5344CB8AC3E}">
        <p14:creationId xmlns:p14="http://schemas.microsoft.com/office/powerpoint/2010/main" val="2258145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045260-7596-7047-9E1A-575698DE2231}"/>
              </a:ext>
            </a:extLst>
          </p:cNvPr>
          <p:cNvSpPr/>
          <p:nvPr/>
        </p:nvSpPr>
        <p:spPr>
          <a:xfrm>
            <a:off x="273621" y="143885"/>
            <a:ext cx="1164475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262BFCDB-6FE2-2D4A-9CD0-9D9D24BE6E35}"/>
              </a:ext>
            </a:extLst>
          </p:cNvPr>
          <p:cNvPicPr>
            <a:picLocks noChangeAspect="1"/>
          </p:cNvPicPr>
          <p:nvPr/>
        </p:nvPicPr>
        <p:blipFill>
          <a:blip r:embed="rId3"/>
          <a:stretch>
            <a:fillRect/>
          </a:stretch>
        </p:blipFill>
        <p:spPr>
          <a:xfrm>
            <a:off x="9679428" y="6232362"/>
            <a:ext cx="2457864" cy="625638"/>
          </a:xfrm>
          <a:prstGeom prst="rect">
            <a:avLst/>
          </a:prstGeom>
        </p:spPr>
      </p:pic>
      <p:sp>
        <p:nvSpPr>
          <p:cNvPr id="8" name="Rectangle 7">
            <a:extLst>
              <a:ext uri="{FF2B5EF4-FFF2-40B4-BE49-F238E27FC236}">
                <a16:creationId xmlns:a16="http://schemas.microsoft.com/office/drawing/2014/main" id="{2D92DFF9-C17C-3542-985B-9FA04FF80B50}"/>
              </a:ext>
            </a:extLst>
          </p:cNvPr>
          <p:cNvSpPr/>
          <p:nvPr/>
        </p:nvSpPr>
        <p:spPr>
          <a:xfrm>
            <a:off x="0" y="-72011"/>
            <a:ext cx="12192000" cy="1649046"/>
          </a:xfrm>
          <a:prstGeom prst="rect">
            <a:avLst/>
          </a:prstGeom>
          <a:solidFill>
            <a:srgbClr val="618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9A2B131-5A82-6E4F-8EF9-788E93A115E4}"/>
              </a:ext>
            </a:extLst>
          </p:cNvPr>
          <p:cNvSpPr txBox="1">
            <a:spLocks/>
          </p:cNvSpPr>
          <p:nvPr/>
        </p:nvSpPr>
        <p:spPr>
          <a:xfrm>
            <a:off x="398262" y="488463"/>
            <a:ext cx="11262851" cy="726456"/>
          </a:xfrm>
          <a:prstGeom prst="rect">
            <a:avLst/>
          </a:prstGeom>
        </p:spPr>
        <p:txBody>
          <a:bodyPr>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cap="none" dirty="0"/>
              <a:t>EDUCATIONAL OBJECTIVES</a:t>
            </a:r>
            <a:endParaRPr lang="en-US" b="1" cap="none" dirty="0"/>
          </a:p>
          <a:p>
            <a:br>
              <a:rPr lang="en-US" b="1" cap="none" dirty="0"/>
            </a:br>
            <a:endParaRPr lang="en-US" b="1" cap="none" dirty="0"/>
          </a:p>
        </p:txBody>
      </p:sp>
      <p:sp>
        <p:nvSpPr>
          <p:cNvPr id="9" name="Content Placeholder 2">
            <a:extLst>
              <a:ext uri="{FF2B5EF4-FFF2-40B4-BE49-F238E27FC236}">
                <a16:creationId xmlns:a16="http://schemas.microsoft.com/office/drawing/2014/main" id="{806E2E5E-6B41-C347-ADCC-2D1E4B9BF38F}"/>
              </a:ext>
            </a:extLst>
          </p:cNvPr>
          <p:cNvSpPr txBox="1">
            <a:spLocks/>
          </p:cNvSpPr>
          <p:nvPr/>
        </p:nvSpPr>
        <p:spPr>
          <a:xfrm>
            <a:off x="4419599" y="1826529"/>
            <a:ext cx="7270823" cy="4697363"/>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Explore the role of moral resilience in bolstering team reserves and capacity.</a:t>
            </a:r>
          </a:p>
          <a:p>
            <a:r>
              <a:rPr lang="en-US" sz="2400" dirty="0"/>
              <a:t>Describe the common signs and symptoms associated with moral distress. </a:t>
            </a:r>
          </a:p>
          <a:p>
            <a:r>
              <a:rPr lang="en-US" sz="2400" dirty="0"/>
              <a:t>Recognize the experience of moral distress in the context of justice and institutional and systemic racism</a:t>
            </a:r>
          </a:p>
          <a:p>
            <a:r>
              <a:rPr lang="en-US" sz="2400" dirty="0"/>
              <a:t>Identify clinical situations that can trigger moral distress in primary care teams.</a:t>
            </a:r>
          </a:p>
          <a:p>
            <a:r>
              <a:rPr lang="en-US" sz="2400" dirty="0"/>
              <a:t>List five strategies members of primary care teams can use to prevent and ameliorate moral distress in team members. </a:t>
            </a:r>
          </a:p>
          <a:p>
            <a:endParaRPr lang="en-US" sz="2400" dirty="0"/>
          </a:p>
        </p:txBody>
      </p:sp>
      <p:pic>
        <p:nvPicPr>
          <p:cNvPr id="10" name="Content Placeholder 2">
            <a:extLst>
              <a:ext uri="{FF2B5EF4-FFF2-40B4-BE49-F238E27FC236}">
                <a16:creationId xmlns:a16="http://schemas.microsoft.com/office/drawing/2014/main" id="{F20DDA98-CD92-3540-9D4A-EE93A1C92B78}"/>
              </a:ext>
            </a:extLst>
          </p:cNvPr>
          <p:cNvPicPr>
            <a:picLocks noChangeAspect="1"/>
          </p:cNvPicPr>
          <p:nvPr/>
        </p:nvPicPr>
        <p:blipFill rotWithShape="1">
          <a:blip r:embed="rId4"/>
          <a:srcRect l="1912" r="1" b="4409"/>
          <a:stretch/>
        </p:blipFill>
        <p:spPr>
          <a:xfrm>
            <a:off x="660423" y="1968127"/>
            <a:ext cx="3132643" cy="4306659"/>
          </a:xfrm>
          <a:prstGeom prst="rect">
            <a:avLst/>
          </a:prstGeom>
          <a:ln w="28575">
            <a:noFill/>
          </a:ln>
          <a:effectLst>
            <a:softEdge rad="0"/>
          </a:effectLst>
        </p:spPr>
      </p:pic>
      <p:sp>
        <p:nvSpPr>
          <p:cNvPr id="4" name="Rectangle 3">
            <a:extLst>
              <a:ext uri="{FF2B5EF4-FFF2-40B4-BE49-F238E27FC236}">
                <a16:creationId xmlns:a16="http://schemas.microsoft.com/office/drawing/2014/main" id="{556B32BE-D863-5942-93A2-120215A84E1A}"/>
              </a:ext>
            </a:extLst>
          </p:cNvPr>
          <p:cNvSpPr/>
          <p:nvPr/>
        </p:nvSpPr>
        <p:spPr>
          <a:xfrm>
            <a:off x="161268" y="6385605"/>
            <a:ext cx="4504759" cy="400110"/>
          </a:xfrm>
          <a:prstGeom prst="rect">
            <a:avLst/>
          </a:prstGeom>
        </p:spPr>
        <p:txBody>
          <a:bodyPr wrap="none">
            <a:spAutoFit/>
          </a:bodyPr>
          <a:lstStyle/>
          <a:p>
            <a:r>
              <a:rPr lang="en-US" sz="2000" dirty="0">
                <a:solidFill>
                  <a:srgbClr val="3875C1"/>
                </a:solidFill>
              </a:rPr>
              <a:t>https://</a:t>
            </a:r>
            <a:r>
              <a:rPr lang="en-US" sz="2000" dirty="0" err="1">
                <a:solidFill>
                  <a:srgbClr val="3875C1"/>
                </a:solidFill>
              </a:rPr>
              <a:t>ipe.asu.edu</a:t>
            </a:r>
            <a:r>
              <a:rPr lang="en-US" sz="2000" dirty="0">
                <a:solidFill>
                  <a:srgbClr val="3875C1"/>
                </a:solidFill>
              </a:rPr>
              <a:t>/team-care-connections</a:t>
            </a:r>
          </a:p>
        </p:txBody>
      </p:sp>
    </p:spTree>
    <p:extLst>
      <p:ext uri="{BB962C8B-B14F-4D97-AF65-F5344CB8AC3E}">
        <p14:creationId xmlns:p14="http://schemas.microsoft.com/office/powerpoint/2010/main" val="3789142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E5911AA-F053-4FC0-92D1-2D4F696F6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6332" y="879229"/>
            <a:ext cx="8379335" cy="29682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4046A55-CA3A-41E6-85C8-6D4C4EB1C60F}"/>
              </a:ext>
            </a:extLst>
          </p:cNvPr>
          <p:cNvSpPr/>
          <p:nvPr/>
        </p:nvSpPr>
        <p:spPr>
          <a:xfrm>
            <a:off x="66675" y="4092477"/>
            <a:ext cx="12125325" cy="2308324"/>
          </a:xfrm>
          <a:prstGeom prst="rect">
            <a:avLst/>
          </a:prstGeom>
        </p:spPr>
        <p:txBody>
          <a:bodyPr wrap="square">
            <a:spAutoFit/>
          </a:bodyPr>
          <a:lstStyle/>
          <a:p>
            <a:pPr algn="ctr" fontAlgn="base"/>
            <a:r>
              <a:rPr lang="en-US" sz="3600" b="1" i="0" dirty="0">
                <a:solidFill>
                  <a:schemeClr val="accent1"/>
                </a:solidFill>
                <a:effectLst/>
                <a:latin typeface="inherit"/>
              </a:rPr>
              <a:t>Session 2</a:t>
            </a:r>
            <a:r>
              <a:rPr lang="en-US" sz="3600" b="1" i="0" dirty="0">
                <a:solidFill>
                  <a:srgbClr val="000000"/>
                </a:solidFill>
                <a:effectLst/>
                <a:latin typeface="inherit"/>
              </a:rPr>
              <a:t> </a:t>
            </a:r>
          </a:p>
          <a:p>
            <a:pPr algn="ctr" fontAlgn="base"/>
            <a:r>
              <a:rPr lang="en-US" sz="3600" b="1" i="1" dirty="0">
                <a:solidFill>
                  <a:srgbClr val="60269D"/>
                </a:solidFill>
                <a:effectLst/>
                <a:latin typeface="inherit"/>
              </a:rPr>
              <a:t>Reducing Talent Burnout &amp; Increasing Workforce Resiliency</a:t>
            </a:r>
            <a:br>
              <a:rPr lang="en-US" sz="3600" b="1" i="1" dirty="0">
                <a:solidFill>
                  <a:srgbClr val="60269D"/>
                </a:solidFill>
                <a:effectLst/>
                <a:latin typeface="inherit"/>
              </a:rPr>
            </a:br>
            <a:r>
              <a:rPr lang="en-US" sz="3600" b="1" i="0" dirty="0">
                <a:solidFill>
                  <a:srgbClr val="60269D"/>
                </a:solidFill>
                <a:effectLst/>
                <a:latin typeface="inherit"/>
              </a:rPr>
              <a:t>Thursday, June 25 | 1:00 pm – 2:00 pm EDT</a:t>
            </a:r>
            <a:br>
              <a:rPr lang="en-US" sz="3600" b="1" i="0" dirty="0">
                <a:solidFill>
                  <a:srgbClr val="60269D"/>
                </a:solidFill>
                <a:effectLst/>
                <a:latin typeface="inherit"/>
              </a:rPr>
            </a:br>
            <a:r>
              <a:rPr lang="en-US" sz="3600" b="1" i="0" dirty="0">
                <a:solidFill>
                  <a:srgbClr val="007CA4"/>
                </a:solidFill>
                <a:effectLst/>
                <a:latin typeface="inherit"/>
              </a:rPr>
              <a:t>Visit </a:t>
            </a:r>
            <a:r>
              <a:rPr lang="en-US" sz="3600" b="1" dirty="0">
                <a:solidFill>
                  <a:srgbClr val="007CA4"/>
                </a:solidFill>
                <a:latin typeface="inherit"/>
                <a:hlinkClick r:id="rId3"/>
              </a:rPr>
              <a:t>www.nachc.org</a:t>
            </a:r>
            <a:r>
              <a:rPr lang="en-US" sz="3600" b="1" dirty="0">
                <a:solidFill>
                  <a:srgbClr val="007CA4"/>
                </a:solidFill>
                <a:latin typeface="inherit"/>
              </a:rPr>
              <a:t> to learn more and join the event.</a:t>
            </a:r>
            <a:endParaRPr lang="en-US" sz="3600" b="0" i="0" dirty="0">
              <a:solidFill>
                <a:srgbClr val="000000"/>
              </a:solidFill>
              <a:effectLst/>
              <a:latin typeface="Roboto"/>
            </a:endParaRPr>
          </a:p>
        </p:txBody>
      </p:sp>
    </p:spTree>
    <p:extLst>
      <p:ext uri="{BB962C8B-B14F-4D97-AF65-F5344CB8AC3E}">
        <p14:creationId xmlns:p14="http://schemas.microsoft.com/office/powerpoint/2010/main" val="2806261470"/>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2_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3" id="{E3689D62-C535-8647-8DFC-8CADCC19AC89}" vid="{9BF1F046-A841-A446-8FFF-FCCE2F5162AF}"/>
    </a:ext>
  </a:extLst>
</a:theme>
</file>

<file path=ppt/theme/theme3.xml><?xml version="1.0" encoding="utf-8"?>
<a:theme xmlns:a="http://schemas.openxmlformats.org/drawingml/2006/main" name="1_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Compassionate Care Team Slide Deck_11 04 19" id="{2C25DF3B-B265-4FA0-B859-0D8E213CC67E}" vid="{6AE32CFB-04C9-49F6-B8D5-B7A8980F4D3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4134</TotalTime>
  <Words>1703</Words>
  <Application>Microsoft Office PowerPoint</Application>
  <PresentationFormat>Widescreen</PresentationFormat>
  <Paragraphs>252</Paragraphs>
  <Slides>52</Slides>
  <Notes>41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52</vt:i4>
      </vt:variant>
    </vt:vector>
  </HeadingPairs>
  <TitlesOfParts>
    <vt:vector size="64" baseType="lpstr">
      <vt:lpstr>Arial</vt:lpstr>
      <vt:lpstr>Calibri</vt:lpstr>
      <vt:lpstr>Gill Sans MT</vt:lpstr>
      <vt:lpstr>inherit</vt:lpstr>
      <vt:lpstr>PT Sans</vt:lpstr>
      <vt:lpstr>PT Sans Narrow</vt:lpstr>
      <vt:lpstr>Roboto</vt:lpstr>
      <vt:lpstr>Wingdings</vt:lpstr>
      <vt:lpstr>Wingdings 2</vt:lpstr>
      <vt:lpstr>Dividend</vt:lpstr>
      <vt:lpstr>2_Office Theme</vt:lpstr>
      <vt:lpstr>1_Office Theme</vt:lpstr>
      <vt:lpstr>PowerPoint Presentation</vt:lpstr>
      <vt:lpstr>PowerPoint Presentation</vt:lpstr>
      <vt:lpstr>ASKING QUESTIONS VIA CHAT</vt:lpstr>
      <vt:lpstr>Gerri Lamb, PhD, RN, FAAN</vt:lpstr>
      <vt:lpstr>Daniel Miller, MD</vt:lpstr>
      <vt:lpstr>PowerPoint Presentation</vt:lpstr>
      <vt:lpstr>PowerPoint Presentation</vt:lpstr>
      <vt:lpstr>PowerPoint Presentation</vt:lpstr>
      <vt:lpstr>PowerPoint Presentation</vt:lpstr>
      <vt:lpstr>Clinical workforce wellness – and importance of caring teams</vt:lpstr>
      <vt:lpstr>                 Conversations About Moral Distress and Moral Injury Digital Magazine</vt:lpstr>
      <vt:lpstr>INTRO </vt:lpstr>
      <vt:lpstr>  MORAL DISTRESS</vt:lpstr>
      <vt:lpstr>Moral Distress and Moral Injury</vt:lpstr>
      <vt:lpstr>Continuum of moral distress</vt:lpstr>
      <vt:lpstr>MORAL DISTRESS And BurnOUT</vt:lpstr>
      <vt:lpstr> History of Moral Distress and Moral Injury </vt:lpstr>
      <vt:lpstr>about Values AND Personal Integrity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MORAL DISTRESS</vt:lpstr>
      <vt:lpstr>Continuum of moral distress</vt:lpstr>
      <vt:lpstr>What does moral distress SOUND like   in practice?</vt:lpstr>
      <vt:lpstr>“Where you work matters”</vt:lpstr>
      <vt:lpstr>CLINICAL SCENARIOS ASSOCIATED WITH MORAL DISTRESS  </vt:lpstr>
      <vt:lpstr>Recognizing clues in team members</vt:lpstr>
      <vt:lpstr>Five things YOU CAN DO TO PREVENT AND LESSEN MORAL Distress</vt:lpstr>
      <vt:lpstr>WHAT YOU CAN DO</vt:lpstr>
      <vt:lpstr>Name it  strategies to consider</vt:lpstr>
      <vt:lpstr>PowerPoint Presentation</vt:lpstr>
      <vt:lpstr>Help clinicians find time strategies to consider</vt:lpstr>
      <vt:lpstr>PowerPoint Presentation</vt:lpstr>
      <vt:lpstr>Recognize it early to take action strategies to consider</vt:lpstr>
      <vt:lpstr>Educate your team</vt:lpstr>
      <vt:lpstr>what teams can do strategies to consider</vt:lpstr>
      <vt:lpstr>Ultimately a Call to ACTION </vt:lpstr>
      <vt:lpstr>Of your team.</vt:lpstr>
      <vt:lpstr>Closing thoughts </vt:lpstr>
      <vt:lpstr>An Invitation</vt:lpstr>
      <vt:lpstr>For Information or to receive the magazine</vt:lpstr>
      <vt:lpstr>Q &amp; 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Yvonne Price</dc:creator>
  <cp:lastModifiedBy>Ellen Robinson</cp:lastModifiedBy>
  <cp:revision>35</cp:revision>
  <dcterms:created xsi:type="dcterms:W3CDTF">2020-06-16T13:54:22Z</dcterms:created>
  <dcterms:modified xsi:type="dcterms:W3CDTF">2020-06-25T19:24:00Z</dcterms:modified>
</cp:coreProperties>
</file>