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4" r:id="rId2"/>
  </p:sldMasterIdLst>
  <p:notesMasterIdLst>
    <p:notesMasterId r:id="rId52"/>
  </p:notesMasterIdLst>
  <p:sldIdLst>
    <p:sldId id="338" r:id="rId3"/>
    <p:sldId id="265" r:id="rId4"/>
    <p:sldId id="274" r:id="rId5"/>
    <p:sldId id="286" r:id="rId6"/>
    <p:sldId id="797" r:id="rId7"/>
    <p:sldId id="798" r:id="rId8"/>
    <p:sldId id="339" r:id="rId9"/>
    <p:sldId id="340" r:id="rId10"/>
    <p:sldId id="341" r:id="rId11"/>
    <p:sldId id="308" r:id="rId12"/>
    <p:sldId id="310" r:id="rId13"/>
    <p:sldId id="258" r:id="rId14"/>
    <p:sldId id="259" r:id="rId15"/>
    <p:sldId id="284" r:id="rId16"/>
    <p:sldId id="300" r:id="rId17"/>
    <p:sldId id="277" r:id="rId18"/>
    <p:sldId id="285" r:id="rId19"/>
    <p:sldId id="294" r:id="rId20"/>
    <p:sldId id="295" r:id="rId21"/>
    <p:sldId id="312" r:id="rId22"/>
    <p:sldId id="276" r:id="rId23"/>
    <p:sldId id="313" r:id="rId24"/>
    <p:sldId id="350" r:id="rId25"/>
    <p:sldId id="296" r:id="rId26"/>
    <p:sldId id="316" r:id="rId27"/>
    <p:sldId id="333" r:id="rId28"/>
    <p:sldId id="318" r:id="rId29"/>
    <p:sldId id="297" r:id="rId30"/>
    <p:sldId id="288" r:id="rId31"/>
    <p:sldId id="334" r:id="rId32"/>
    <p:sldId id="289" r:id="rId33"/>
    <p:sldId id="335" r:id="rId34"/>
    <p:sldId id="290" r:id="rId35"/>
    <p:sldId id="336" r:id="rId36"/>
    <p:sldId id="293" r:id="rId37"/>
    <p:sldId id="337" r:id="rId38"/>
    <p:sldId id="347" r:id="rId39"/>
    <p:sldId id="352" r:id="rId40"/>
    <p:sldId id="353" r:id="rId41"/>
    <p:sldId id="331" r:id="rId42"/>
    <p:sldId id="348" r:id="rId43"/>
    <p:sldId id="329" r:id="rId44"/>
    <p:sldId id="306" r:id="rId45"/>
    <p:sldId id="354" r:id="rId46"/>
    <p:sldId id="302" r:id="rId47"/>
    <p:sldId id="355" r:id="rId48"/>
    <p:sldId id="358" r:id="rId49"/>
    <p:sldId id="357" r:id="rId50"/>
    <p:sldId id="356" r:id="rId51"/>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yn Bernstein" initials="CB" lastIdx="6" clrIdx="0">
    <p:extLst>
      <p:ext uri="{19B8F6BF-5375-455C-9EA6-DF929625EA0E}">
        <p15:presenceInfo xmlns:p15="http://schemas.microsoft.com/office/powerpoint/2012/main" userId="S-1-5-21-1177238915-1078145449-1202660629-106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1C40"/>
    <a:srgbClr val="4D1434"/>
    <a:srgbClr val="913063"/>
    <a:srgbClr val="99968F"/>
    <a:srgbClr val="EFECE5"/>
    <a:srgbClr val="A355A0"/>
    <a:srgbClr val="6188C1"/>
    <a:srgbClr val="485056"/>
    <a:srgbClr val="969FA8"/>
    <a:srgbClr val="245F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8" autoAdjust="0"/>
    <p:restoredTop sz="86447" autoAdjust="0"/>
  </p:normalViewPr>
  <p:slideViewPr>
    <p:cSldViewPr snapToGrid="0">
      <p:cViewPr varScale="1">
        <p:scale>
          <a:sx n="35" d="100"/>
          <a:sy n="35" d="100"/>
        </p:scale>
        <p:origin x="912" y="43"/>
      </p:cViewPr>
      <p:guideLst>
        <p:guide orient="horz" pos="2160"/>
        <p:guide pos="3840"/>
      </p:guideLst>
    </p:cSldViewPr>
  </p:slideViewPr>
  <p:notesTextViewPr>
    <p:cViewPr>
      <p:scale>
        <a:sx n="1" d="1"/>
        <a:sy n="1" d="1"/>
      </p:scale>
      <p:origin x="0" y="0"/>
    </p:cViewPr>
  </p:notesTextViewPr>
  <p:sorterViewPr>
    <p:cViewPr>
      <p:scale>
        <a:sx n="100" d="100"/>
        <a:sy n="100" d="100"/>
      </p:scale>
      <p:origin x="0" y="-14688"/>
    </p:cViewPr>
  </p:sorterViewPr>
  <p:notesViewPr>
    <p:cSldViewPr snapToGrid="0">
      <p:cViewPr varScale="1">
        <p:scale>
          <a:sx n="68" d="100"/>
          <a:sy n="68" d="100"/>
        </p:scale>
        <p:origin x="2526"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3-24T12:05:20.634" idx="2">
    <p:pos x="6869" y="1344"/>
    <p:text>assuming this the number and not a letter.  is that right?</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3-24T12:11:36.364" idx="5">
    <p:pos x="5121" y="288"/>
    <p:text>I don't think the image can be changed but nachc's name is wrong</p:text>
    <p:extLst>
      <p:ext uri="{C676402C-5697-4E1C-873F-D02D1690AC5C}">
        <p15:threadingInfo xmlns:p15="http://schemas.microsoft.com/office/powerpoint/2012/main" timeZoneBias="24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9.png"/></Relationships>
</file>

<file path=ppt/diagrams/_rels/data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6A7E99-3877-4185-AFC5-9FE065CC57DF}"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A738F972-B4E8-4927-B18A-047520EA9988}">
      <dgm:prSet phldrT="[Text]"/>
      <dgm:spPr>
        <a:solidFill>
          <a:schemeClr val="accent6">
            <a:lumMod val="50000"/>
          </a:schemeClr>
        </a:solidFill>
        <a:ln w="38100">
          <a:solidFill>
            <a:schemeClr val="accent6">
              <a:lumMod val="50000"/>
            </a:schemeClr>
          </a:solidFill>
        </a:ln>
      </dgm:spPr>
      <dgm:t>
        <a:bodyPr/>
        <a:lstStyle/>
        <a:p>
          <a:r>
            <a:rPr lang="en-US" b="1" dirty="0"/>
            <a:t>Gerri Lamb, PI</a:t>
          </a:r>
        </a:p>
      </dgm:t>
    </dgm:pt>
    <dgm:pt modelId="{7E1DD2A6-A876-4C34-9391-D3DC08B2BC63}" type="parTrans" cxnId="{088B76A0-8947-40D9-8B13-FF0878BBE598}">
      <dgm:prSet/>
      <dgm:spPr/>
      <dgm:t>
        <a:bodyPr/>
        <a:lstStyle/>
        <a:p>
          <a:endParaRPr lang="en-US"/>
        </a:p>
      </dgm:t>
    </dgm:pt>
    <dgm:pt modelId="{4D85C5FB-F4EA-4F03-B73A-43E6C9E6A11E}" type="sibTrans" cxnId="{088B76A0-8947-40D9-8B13-FF0878BBE598}">
      <dgm:prSet/>
      <dgm:spPr/>
      <dgm:t>
        <a:bodyPr/>
        <a:lstStyle/>
        <a:p>
          <a:endParaRPr lang="en-US"/>
        </a:p>
      </dgm:t>
    </dgm:pt>
    <dgm:pt modelId="{6E67715F-8188-4995-A970-1D23D7BE75F1}">
      <dgm:prSet phldrT="[Text]"/>
      <dgm:spPr>
        <a:solidFill>
          <a:schemeClr val="accent2">
            <a:lumMod val="50000"/>
          </a:schemeClr>
        </a:solidFill>
        <a:ln w="38100">
          <a:solidFill>
            <a:schemeClr val="accent2">
              <a:lumMod val="50000"/>
            </a:schemeClr>
          </a:solidFill>
        </a:ln>
      </dgm:spPr>
      <dgm:t>
        <a:bodyPr/>
        <a:lstStyle/>
        <a:p>
          <a:endParaRPr lang="en-US" b="1" dirty="0"/>
        </a:p>
        <a:p>
          <a:r>
            <a:rPr lang="en-US" b="1" dirty="0"/>
            <a:t>Jody Steehler</a:t>
          </a:r>
        </a:p>
        <a:p>
          <a:r>
            <a:rPr lang="en-US" b="1" dirty="0"/>
            <a:t> Project  Assistant</a:t>
          </a:r>
        </a:p>
      </dgm:t>
    </dgm:pt>
    <dgm:pt modelId="{C0F93408-82C5-430D-8C00-725BEFEAB1A2}" type="parTrans" cxnId="{B18E3675-B5D4-44B0-9214-3E20543CFE99}">
      <dgm:prSet/>
      <dgm:spPr/>
      <dgm:t>
        <a:bodyPr/>
        <a:lstStyle/>
        <a:p>
          <a:endParaRPr lang="en-US"/>
        </a:p>
      </dgm:t>
    </dgm:pt>
    <dgm:pt modelId="{94502417-F39B-4854-AC08-278108E5E59C}" type="sibTrans" cxnId="{B18E3675-B5D4-44B0-9214-3E20543CFE99}">
      <dgm:prSet/>
      <dgm:spPr/>
      <dgm:t>
        <a:bodyPr/>
        <a:lstStyle/>
        <a:p>
          <a:endParaRPr lang="en-US"/>
        </a:p>
      </dgm:t>
    </dgm:pt>
    <dgm:pt modelId="{A4142794-0EE1-49CD-9B9B-D6B488F09827}">
      <dgm:prSet phldrT="[Text]"/>
      <dgm:spPr>
        <a:solidFill>
          <a:schemeClr val="accent4">
            <a:lumMod val="50000"/>
          </a:schemeClr>
        </a:solidFill>
        <a:ln w="38100">
          <a:solidFill>
            <a:schemeClr val="accent4">
              <a:lumMod val="50000"/>
            </a:schemeClr>
          </a:solidFill>
        </a:ln>
      </dgm:spPr>
      <dgm:t>
        <a:bodyPr/>
        <a:lstStyle/>
        <a:p>
          <a:endParaRPr lang="en-US" b="1" dirty="0"/>
        </a:p>
        <a:p>
          <a:r>
            <a:rPr lang="en-US" b="1" dirty="0"/>
            <a:t>Yvonne Price</a:t>
          </a:r>
        </a:p>
        <a:p>
          <a:r>
            <a:rPr lang="en-US" b="1" dirty="0"/>
            <a:t>Sr. Instructional Designer</a:t>
          </a:r>
        </a:p>
      </dgm:t>
    </dgm:pt>
    <dgm:pt modelId="{FFE78DB6-55B5-4D9E-93AB-8A096EB12B54}" type="parTrans" cxnId="{9164400A-3208-471B-807E-F273F54AA925}">
      <dgm:prSet/>
      <dgm:spPr/>
      <dgm:t>
        <a:bodyPr/>
        <a:lstStyle/>
        <a:p>
          <a:endParaRPr lang="en-US"/>
        </a:p>
      </dgm:t>
    </dgm:pt>
    <dgm:pt modelId="{016C47AA-E591-4CD5-8CB0-ED930929A156}" type="sibTrans" cxnId="{9164400A-3208-471B-807E-F273F54AA925}">
      <dgm:prSet/>
      <dgm:spPr/>
      <dgm:t>
        <a:bodyPr/>
        <a:lstStyle/>
        <a:p>
          <a:endParaRPr lang="en-US"/>
        </a:p>
      </dgm:t>
    </dgm:pt>
    <dgm:pt modelId="{F9E63A9A-5EEA-4E6C-A5E1-DE7AD1D0652F}">
      <dgm:prSet phldrT="[Text]"/>
      <dgm:spPr>
        <a:solidFill>
          <a:schemeClr val="accent3">
            <a:lumMod val="50000"/>
          </a:schemeClr>
        </a:solidFill>
        <a:ln w="38100">
          <a:solidFill>
            <a:schemeClr val="accent3">
              <a:lumMod val="50000"/>
            </a:schemeClr>
          </a:solidFill>
        </a:ln>
      </dgm:spPr>
      <dgm:t>
        <a:bodyPr/>
        <a:lstStyle/>
        <a:p>
          <a:endParaRPr lang="en-US" b="1" dirty="0"/>
        </a:p>
        <a:p>
          <a:r>
            <a:rPr lang="en-US" b="1" dirty="0"/>
            <a:t>Nina Karamehmedovic</a:t>
          </a:r>
        </a:p>
        <a:p>
          <a:r>
            <a:rPr lang="en-US" b="1" dirty="0"/>
            <a:t>Project  Manager</a:t>
          </a:r>
        </a:p>
      </dgm:t>
    </dgm:pt>
    <dgm:pt modelId="{963813D6-E52A-4EE6-BDF3-A6AD43A0E84D}" type="sibTrans" cxnId="{FBB8C103-615A-41B7-8CD0-0EF51AEA5BF8}">
      <dgm:prSet/>
      <dgm:spPr/>
      <dgm:t>
        <a:bodyPr/>
        <a:lstStyle/>
        <a:p>
          <a:endParaRPr lang="en-US"/>
        </a:p>
      </dgm:t>
    </dgm:pt>
    <dgm:pt modelId="{374E843D-142C-4AB9-9B25-5B77AAD4ED42}" type="parTrans" cxnId="{FBB8C103-615A-41B7-8CD0-0EF51AEA5BF8}">
      <dgm:prSet/>
      <dgm:spPr/>
      <dgm:t>
        <a:bodyPr/>
        <a:lstStyle/>
        <a:p>
          <a:endParaRPr lang="en-US"/>
        </a:p>
      </dgm:t>
    </dgm:pt>
    <dgm:pt modelId="{5A955432-65A7-4ADD-A6A9-8EB5DAF76ED1}">
      <dgm:prSet phldrT="[Text]"/>
      <dgm:spPr>
        <a:solidFill>
          <a:schemeClr val="accent5">
            <a:lumMod val="50000"/>
          </a:schemeClr>
        </a:solidFill>
        <a:ln w="38100">
          <a:solidFill>
            <a:schemeClr val="accent5">
              <a:lumMod val="50000"/>
            </a:schemeClr>
          </a:solidFill>
        </a:ln>
      </dgm:spPr>
      <dgm:t>
        <a:bodyPr/>
        <a:lstStyle/>
        <a:p>
          <a:endParaRPr lang="en-US" b="1" dirty="0"/>
        </a:p>
        <a:p>
          <a:r>
            <a:rPr lang="en-US" b="1" dirty="0"/>
            <a:t>Lise McCoy, </a:t>
          </a:r>
        </a:p>
        <a:p>
          <a:r>
            <a:rPr lang="en-US" b="1" dirty="0"/>
            <a:t>Co-PI</a:t>
          </a:r>
        </a:p>
      </dgm:t>
    </dgm:pt>
    <dgm:pt modelId="{895BED16-4F4B-4D37-AC49-D71D30F9EFFE}" type="sibTrans" cxnId="{8CAA074C-0B3A-4C7E-8D29-F740DE97A307}">
      <dgm:prSet/>
      <dgm:spPr/>
      <dgm:t>
        <a:bodyPr/>
        <a:lstStyle/>
        <a:p>
          <a:endParaRPr lang="en-US"/>
        </a:p>
      </dgm:t>
    </dgm:pt>
    <dgm:pt modelId="{C5371A60-C692-4878-87C0-34BB45AD84D0}" type="parTrans" cxnId="{8CAA074C-0B3A-4C7E-8D29-F740DE97A307}">
      <dgm:prSet/>
      <dgm:spPr/>
      <dgm:t>
        <a:bodyPr/>
        <a:lstStyle/>
        <a:p>
          <a:endParaRPr lang="en-US"/>
        </a:p>
      </dgm:t>
    </dgm:pt>
    <dgm:pt modelId="{E1C53A18-117D-4A2C-B926-575682B8C292}" type="pres">
      <dgm:prSet presAssocID="{716A7E99-3877-4185-AFC5-9FE065CC57DF}" presName="Name0" presStyleCnt="0">
        <dgm:presLayoutVars>
          <dgm:dir/>
          <dgm:resizeHandles val="exact"/>
        </dgm:presLayoutVars>
      </dgm:prSet>
      <dgm:spPr/>
    </dgm:pt>
    <dgm:pt modelId="{98A8AE57-C3C3-4DAC-AF1C-12AB5F7FC91E}" type="pres">
      <dgm:prSet presAssocID="{716A7E99-3877-4185-AFC5-9FE065CC57DF}" presName="fgShape" presStyleLbl="fgShp" presStyleIdx="0" presStyleCnt="1" custScaleX="1490" custScaleY="14478"/>
      <dgm:spPr>
        <a:prstGeom prst="mathMinus">
          <a:avLst/>
        </a:prstGeom>
        <a:solidFill>
          <a:srgbClr val="485056"/>
        </a:solidFill>
        <a:ln>
          <a:solidFill>
            <a:srgbClr val="485056"/>
          </a:solidFill>
        </a:ln>
      </dgm:spPr>
    </dgm:pt>
    <dgm:pt modelId="{BF382D51-3D6A-42D4-8682-C1D06B575402}" type="pres">
      <dgm:prSet presAssocID="{716A7E99-3877-4185-AFC5-9FE065CC57DF}" presName="linComp" presStyleCnt="0"/>
      <dgm:spPr/>
    </dgm:pt>
    <dgm:pt modelId="{C67581A9-92DC-4A3C-BDD3-637B8CBD6B6A}" type="pres">
      <dgm:prSet presAssocID="{A738F972-B4E8-4927-B18A-047520EA9988}" presName="compNode" presStyleCnt="0"/>
      <dgm:spPr/>
    </dgm:pt>
    <dgm:pt modelId="{FED22A0A-5AB5-4197-AC8F-436AF765BD77}" type="pres">
      <dgm:prSet presAssocID="{A738F972-B4E8-4927-B18A-047520EA9988}" presName="bkgdShape" presStyleLbl="node1" presStyleIdx="0" presStyleCnt="5" custScaleX="39207" custLinFactNeighborX="867"/>
      <dgm:spPr/>
    </dgm:pt>
    <dgm:pt modelId="{ACF446C2-366B-49BE-A25F-EEF8D2EC5FF0}" type="pres">
      <dgm:prSet presAssocID="{A738F972-B4E8-4927-B18A-047520EA9988}" presName="nodeTx" presStyleLbl="node1" presStyleIdx="0" presStyleCnt="5">
        <dgm:presLayoutVars>
          <dgm:bulletEnabled val="1"/>
        </dgm:presLayoutVars>
      </dgm:prSet>
      <dgm:spPr/>
    </dgm:pt>
    <dgm:pt modelId="{7C1F8278-6C3A-44CB-B779-9F7C2863B204}" type="pres">
      <dgm:prSet presAssocID="{A738F972-B4E8-4927-B18A-047520EA9988}" presName="invisiNode" presStyleLbl="node1" presStyleIdx="0" presStyleCnt="5"/>
      <dgm:spPr/>
    </dgm:pt>
    <dgm:pt modelId="{4CC2C246-9E0A-45F3-9422-C23A41206CAC}" type="pres">
      <dgm:prSet presAssocID="{A738F972-B4E8-4927-B18A-047520EA9988}" presName="imagNode" presStyleLbl="fgImgPlace1" presStyleIdx="0" presStyleCnt="5" custScaleX="125509" custScaleY="128173" custLinFactNeighborY="2358"/>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A940FB64-A6CF-4FC2-BF01-F1D6F0F756EB}" type="pres">
      <dgm:prSet presAssocID="{4D85C5FB-F4EA-4F03-B73A-43E6C9E6A11E}" presName="sibTrans" presStyleLbl="sibTrans2D1" presStyleIdx="0" presStyleCnt="0"/>
      <dgm:spPr/>
    </dgm:pt>
    <dgm:pt modelId="{8C3E6417-A7D7-461A-9E41-3DB7655F016E}" type="pres">
      <dgm:prSet presAssocID="{5A955432-65A7-4ADD-A6A9-8EB5DAF76ED1}" presName="compNode" presStyleCnt="0"/>
      <dgm:spPr/>
    </dgm:pt>
    <dgm:pt modelId="{5FD1484D-3981-481D-A1C7-A48C705DF902}" type="pres">
      <dgm:prSet presAssocID="{5A955432-65A7-4ADD-A6A9-8EB5DAF76ED1}" presName="bkgdShape" presStyleLbl="node1" presStyleIdx="1" presStyleCnt="5" custScaleX="39207"/>
      <dgm:spPr/>
    </dgm:pt>
    <dgm:pt modelId="{B43AD213-0B94-485F-81DF-8AE24C75876E}" type="pres">
      <dgm:prSet presAssocID="{5A955432-65A7-4ADD-A6A9-8EB5DAF76ED1}" presName="nodeTx" presStyleLbl="node1" presStyleIdx="1" presStyleCnt="5">
        <dgm:presLayoutVars>
          <dgm:bulletEnabled val="1"/>
        </dgm:presLayoutVars>
      </dgm:prSet>
      <dgm:spPr/>
    </dgm:pt>
    <dgm:pt modelId="{86F54990-63B2-407A-AF27-0AF1A1397DF3}" type="pres">
      <dgm:prSet presAssocID="{5A955432-65A7-4ADD-A6A9-8EB5DAF76ED1}" presName="invisiNode" presStyleLbl="node1" presStyleIdx="1" presStyleCnt="5"/>
      <dgm:spPr/>
    </dgm:pt>
    <dgm:pt modelId="{A56B7877-6C2D-4061-AA5A-93952B179523}" type="pres">
      <dgm:prSet presAssocID="{5A955432-65A7-4ADD-A6A9-8EB5DAF76ED1}" presName="imagNode" presStyleLbl="fgImgPlace1" presStyleIdx="1" presStyleCnt="5" custScaleX="131618" custScaleY="128173" custLinFactNeighborY="2358"/>
      <dgm:spPr>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pt>
    <dgm:pt modelId="{3706645F-1366-44E7-8C82-51892A9AA01D}" type="pres">
      <dgm:prSet presAssocID="{895BED16-4F4B-4D37-AC49-D71D30F9EFFE}" presName="sibTrans" presStyleLbl="sibTrans2D1" presStyleIdx="0" presStyleCnt="0"/>
      <dgm:spPr/>
    </dgm:pt>
    <dgm:pt modelId="{08069F2A-CC07-4971-847B-26AF489E121E}" type="pres">
      <dgm:prSet presAssocID="{6E67715F-8188-4995-A970-1D23D7BE75F1}" presName="compNode" presStyleCnt="0"/>
      <dgm:spPr/>
    </dgm:pt>
    <dgm:pt modelId="{27ADDBB8-BF07-446A-9D5E-C2C4BE6759EE}" type="pres">
      <dgm:prSet presAssocID="{6E67715F-8188-4995-A970-1D23D7BE75F1}" presName="bkgdShape" presStyleLbl="node1" presStyleIdx="2" presStyleCnt="5" custScaleX="39207" custLinFactNeighborX="86154" custLinFactNeighborY="-218"/>
      <dgm:spPr/>
    </dgm:pt>
    <dgm:pt modelId="{B2195218-32FD-481D-A05E-354443D14113}" type="pres">
      <dgm:prSet presAssocID="{6E67715F-8188-4995-A970-1D23D7BE75F1}" presName="nodeTx" presStyleLbl="node1" presStyleIdx="2" presStyleCnt="5">
        <dgm:presLayoutVars>
          <dgm:bulletEnabled val="1"/>
        </dgm:presLayoutVars>
      </dgm:prSet>
      <dgm:spPr/>
    </dgm:pt>
    <dgm:pt modelId="{A400F319-C3BF-41EE-83D4-625CE05E8A67}" type="pres">
      <dgm:prSet presAssocID="{6E67715F-8188-4995-A970-1D23D7BE75F1}" presName="invisiNode" presStyleLbl="node1" presStyleIdx="2" presStyleCnt="5"/>
      <dgm:spPr/>
    </dgm:pt>
    <dgm:pt modelId="{47B1FB1A-EDD9-4C88-A012-A435D37A2552}" type="pres">
      <dgm:prSet presAssocID="{6E67715F-8188-4995-A970-1D23D7BE75F1}" presName="imagNode" presStyleLbl="fgImgPlace1" presStyleIdx="2" presStyleCnt="5" custScaleX="123134" custScaleY="129733" custLinFactX="140288" custLinFactNeighborX="200000" custLinFactNeighborY="1839"/>
      <dgm:spPr>
        <a:blipFill rotWithShape="1">
          <a:blip xmlns:r="http://schemas.openxmlformats.org/officeDocument/2006/relationships" r:embed="rId3"/>
          <a:stretch>
            <a:fillRect/>
          </a:stretch>
        </a:blipFill>
      </dgm:spPr>
    </dgm:pt>
    <dgm:pt modelId="{3EA0F5B2-F83D-43E7-B3ED-F08D2C92872D}" type="pres">
      <dgm:prSet presAssocID="{94502417-F39B-4854-AC08-278108E5E59C}" presName="sibTrans" presStyleLbl="sibTrans2D1" presStyleIdx="0" presStyleCnt="0"/>
      <dgm:spPr/>
    </dgm:pt>
    <dgm:pt modelId="{86C11A9E-29BA-4338-BD63-725D133D5520}" type="pres">
      <dgm:prSet presAssocID="{A4142794-0EE1-49CD-9B9B-D6B488F09827}" presName="compNode" presStyleCnt="0"/>
      <dgm:spPr/>
    </dgm:pt>
    <dgm:pt modelId="{F1441239-5E10-400B-BF43-C4FF9CA34369}" type="pres">
      <dgm:prSet presAssocID="{A4142794-0EE1-49CD-9B9B-D6B488F09827}" presName="bkgdShape" presStyleLbl="node1" presStyleIdx="3" presStyleCnt="5" custScaleX="39207" custLinFactNeighborX="-42181" custLinFactNeighborY="-2147"/>
      <dgm:spPr/>
    </dgm:pt>
    <dgm:pt modelId="{802E3991-8F55-4B0E-AD8B-017EE9C39453}" type="pres">
      <dgm:prSet presAssocID="{A4142794-0EE1-49CD-9B9B-D6B488F09827}" presName="nodeTx" presStyleLbl="node1" presStyleIdx="3" presStyleCnt="5">
        <dgm:presLayoutVars>
          <dgm:bulletEnabled val="1"/>
        </dgm:presLayoutVars>
      </dgm:prSet>
      <dgm:spPr/>
    </dgm:pt>
    <dgm:pt modelId="{4D22A1FC-095A-4A68-805D-8FBF454318B8}" type="pres">
      <dgm:prSet presAssocID="{A4142794-0EE1-49CD-9B9B-D6B488F09827}" presName="invisiNode" presStyleLbl="node1" presStyleIdx="3" presStyleCnt="5"/>
      <dgm:spPr/>
    </dgm:pt>
    <dgm:pt modelId="{37350CFF-3EBA-4686-8DE6-A21AC5100E04}" type="pres">
      <dgm:prSet presAssocID="{A4142794-0EE1-49CD-9B9B-D6B488F09827}" presName="imagNode" presStyleLbl="fgImgPlace1" presStyleIdx="3" presStyleCnt="5" custScaleX="126893" custScaleY="124242" custLinFactX="-68481" custLinFactNeighborX="-100000" custLinFactNeighborY="1181"/>
      <dgm:spPr>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dgm:spPr>
    </dgm:pt>
    <dgm:pt modelId="{3028BA17-784C-43BF-BFD4-22BEAE69A299}" type="pres">
      <dgm:prSet presAssocID="{016C47AA-E591-4CD5-8CB0-ED930929A156}" presName="sibTrans" presStyleLbl="sibTrans2D1" presStyleIdx="0" presStyleCnt="0"/>
      <dgm:spPr/>
    </dgm:pt>
    <dgm:pt modelId="{0B72DB72-56CD-47AA-95FC-3B85D2F21A38}" type="pres">
      <dgm:prSet presAssocID="{F9E63A9A-5EEA-4E6C-A5E1-DE7AD1D0652F}" presName="compNode" presStyleCnt="0"/>
      <dgm:spPr/>
    </dgm:pt>
    <dgm:pt modelId="{86AC9747-3083-489F-B877-6D62EBD4D5C8}" type="pres">
      <dgm:prSet presAssocID="{F9E63A9A-5EEA-4E6C-A5E1-DE7AD1D0652F}" presName="bkgdShape" presStyleLbl="node1" presStyleIdx="4" presStyleCnt="5" custScaleX="39207" custLinFactNeighborX="-41677" custLinFactNeighborY="-179"/>
      <dgm:spPr/>
    </dgm:pt>
    <dgm:pt modelId="{00FE0547-C9AA-4305-8147-777901627554}" type="pres">
      <dgm:prSet presAssocID="{F9E63A9A-5EEA-4E6C-A5E1-DE7AD1D0652F}" presName="nodeTx" presStyleLbl="node1" presStyleIdx="4" presStyleCnt="5">
        <dgm:presLayoutVars>
          <dgm:bulletEnabled val="1"/>
        </dgm:presLayoutVars>
      </dgm:prSet>
      <dgm:spPr/>
    </dgm:pt>
    <dgm:pt modelId="{5351F3EB-9665-40EA-9248-61579648E27E}" type="pres">
      <dgm:prSet presAssocID="{F9E63A9A-5EEA-4E6C-A5E1-DE7AD1D0652F}" presName="invisiNode" presStyleLbl="node1" presStyleIdx="4" presStyleCnt="5"/>
      <dgm:spPr/>
    </dgm:pt>
    <dgm:pt modelId="{CF33F4D0-F9F4-48F7-813C-E90D335FAC2E}" type="pres">
      <dgm:prSet presAssocID="{F9E63A9A-5EEA-4E6C-A5E1-DE7AD1D0652F}" presName="imagNode" presStyleLbl="fgImgPlace1" presStyleIdx="4" presStyleCnt="5" custScaleX="121837" custScaleY="124242" custLinFactX="-68700" custLinFactNeighborX="-100000" custLinFactNeighborY="1237"/>
      <dgm:spPr>
        <a:blipFill rotWithShape="1">
          <a:blip xmlns:r="http://schemas.openxmlformats.org/officeDocument/2006/relationships" r:embed="rId5" cstate="email">
            <a:extLst>
              <a:ext uri="{28A0092B-C50C-407E-A947-70E740481C1C}">
                <a14:useLocalDpi xmlns:a14="http://schemas.microsoft.com/office/drawing/2010/main"/>
              </a:ext>
            </a:extLst>
          </a:blip>
          <a:stretch>
            <a:fillRect/>
          </a:stretch>
        </a:blipFill>
      </dgm:spPr>
    </dgm:pt>
  </dgm:ptLst>
  <dgm:cxnLst>
    <dgm:cxn modelId="{69AD0402-4DF1-4F20-A9B0-A33CFEA2B219}" type="presOf" srcId="{A738F972-B4E8-4927-B18A-047520EA9988}" destId="{FED22A0A-5AB5-4197-AC8F-436AF765BD77}" srcOrd="0" destOrd="0" presId="urn:microsoft.com/office/officeart/2005/8/layout/hList7"/>
    <dgm:cxn modelId="{FBB8C103-615A-41B7-8CD0-0EF51AEA5BF8}" srcId="{716A7E99-3877-4185-AFC5-9FE065CC57DF}" destId="{F9E63A9A-5EEA-4E6C-A5E1-DE7AD1D0652F}" srcOrd="4" destOrd="0" parTransId="{374E843D-142C-4AB9-9B25-5B77AAD4ED42}" sibTransId="{963813D6-E52A-4EE6-BDF3-A6AD43A0E84D}"/>
    <dgm:cxn modelId="{25B4E305-B2C5-4081-926A-0FC3F0057139}" type="presOf" srcId="{895BED16-4F4B-4D37-AC49-D71D30F9EFFE}" destId="{3706645F-1366-44E7-8C82-51892A9AA01D}" srcOrd="0" destOrd="0" presId="urn:microsoft.com/office/officeart/2005/8/layout/hList7"/>
    <dgm:cxn modelId="{9164400A-3208-471B-807E-F273F54AA925}" srcId="{716A7E99-3877-4185-AFC5-9FE065CC57DF}" destId="{A4142794-0EE1-49CD-9B9B-D6B488F09827}" srcOrd="3" destOrd="0" parTransId="{FFE78DB6-55B5-4D9E-93AB-8A096EB12B54}" sibTransId="{016C47AA-E591-4CD5-8CB0-ED930929A156}"/>
    <dgm:cxn modelId="{19E61512-162E-4BF2-9A55-4E70F2C5EA6C}" type="presOf" srcId="{716A7E99-3877-4185-AFC5-9FE065CC57DF}" destId="{E1C53A18-117D-4A2C-B926-575682B8C292}" srcOrd="0" destOrd="0" presId="urn:microsoft.com/office/officeart/2005/8/layout/hList7"/>
    <dgm:cxn modelId="{BAB7AB12-C8EB-4F02-899F-15DB0CE56E15}" type="presOf" srcId="{F9E63A9A-5EEA-4E6C-A5E1-DE7AD1D0652F}" destId="{86AC9747-3083-489F-B877-6D62EBD4D5C8}" srcOrd="0" destOrd="0" presId="urn:microsoft.com/office/officeart/2005/8/layout/hList7"/>
    <dgm:cxn modelId="{B45A523C-DC2A-4A2A-B2B9-9E3F7C2615ED}" type="presOf" srcId="{A738F972-B4E8-4927-B18A-047520EA9988}" destId="{ACF446C2-366B-49BE-A25F-EEF8D2EC5FF0}" srcOrd="1" destOrd="0" presId="urn:microsoft.com/office/officeart/2005/8/layout/hList7"/>
    <dgm:cxn modelId="{FD16F25F-B994-42A9-A023-AC2C8CC25421}" type="presOf" srcId="{94502417-F39B-4854-AC08-278108E5E59C}" destId="{3EA0F5B2-F83D-43E7-B3ED-F08D2C92872D}" srcOrd="0" destOrd="0" presId="urn:microsoft.com/office/officeart/2005/8/layout/hList7"/>
    <dgm:cxn modelId="{5860BD48-9FB2-4807-8B8D-6C4FD1969346}" type="presOf" srcId="{F9E63A9A-5EEA-4E6C-A5E1-DE7AD1D0652F}" destId="{00FE0547-C9AA-4305-8147-777901627554}" srcOrd="1" destOrd="0" presId="urn:microsoft.com/office/officeart/2005/8/layout/hList7"/>
    <dgm:cxn modelId="{8CAA074C-0B3A-4C7E-8D29-F740DE97A307}" srcId="{716A7E99-3877-4185-AFC5-9FE065CC57DF}" destId="{5A955432-65A7-4ADD-A6A9-8EB5DAF76ED1}" srcOrd="1" destOrd="0" parTransId="{C5371A60-C692-4878-87C0-34BB45AD84D0}" sibTransId="{895BED16-4F4B-4D37-AC49-D71D30F9EFFE}"/>
    <dgm:cxn modelId="{640D026D-FF93-479B-91F1-491C529DC543}" type="presOf" srcId="{4D85C5FB-F4EA-4F03-B73A-43E6C9E6A11E}" destId="{A940FB64-A6CF-4FC2-BF01-F1D6F0F756EB}" srcOrd="0" destOrd="0" presId="urn:microsoft.com/office/officeart/2005/8/layout/hList7"/>
    <dgm:cxn modelId="{268C5C6F-738F-4A11-A659-F0134341C4C7}" type="presOf" srcId="{6E67715F-8188-4995-A970-1D23D7BE75F1}" destId="{27ADDBB8-BF07-446A-9D5E-C2C4BE6759EE}" srcOrd="0" destOrd="0" presId="urn:microsoft.com/office/officeart/2005/8/layout/hList7"/>
    <dgm:cxn modelId="{192DA951-E46F-4B1D-B6B7-EAC04481E15D}" type="presOf" srcId="{5A955432-65A7-4ADD-A6A9-8EB5DAF76ED1}" destId="{B43AD213-0B94-485F-81DF-8AE24C75876E}" srcOrd="1" destOrd="0" presId="urn:microsoft.com/office/officeart/2005/8/layout/hList7"/>
    <dgm:cxn modelId="{B18E3675-B5D4-44B0-9214-3E20543CFE99}" srcId="{716A7E99-3877-4185-AFC5-9FE065CC57DF}" destId="{6E67715F-8188-4995-A970-1D23D7BE75F1}" srcOrd="2" destOrd="0" parTransId="{C0F93408-82C5-430D-8C00-725BEFEAB1A2}" sibTransId="{94502417-F39B-4854-AC08-278108E5E59C}"/>
    <dgm:cxn modelId="{8A4D2682-A812-4A68-A76B-D10C89DDFD0B}" type="presOf" srcId="{5A955432-65A7-4ADD-A6A9-8EB5DAF76ED1}" destId="{5FD1484D-3981-481D-A1C7-A48C705DF902}" srcOrd="0" destOrd="0" presId="urn:microsoft.com/office/officeart/2005/8/layout/hList7"/>
    <dgm:cxn modelId="{088B76A0-8947-40D9-8B13-FF0878BBE598}" srcId="{716A7E99-3877-4185-AFC5-9FE065CC57DF}" destId="{A738F972-B4E8-4927-B18A-047520EA9988}" srcOrd="0" destOrd="0" parTransId="{7E1DD2A6-A876-4C34-9391-D3DC08B2BC63}" sibTransId="{4D85C5FB-F4EA-4F03-B73A-43E6C9E6A11E}"/>
    <dgm:cxn modelId="{1495BFC1-0ACD-4FF7-B31D-39D246F088CE}" type="presOf" srcId="{A4142794-0EE1-49CD-9B9B-D6B488F09827}" destId="{F1441239-5E10-400B-BF43-C4FF9CA34369}" srcOrd="0" destOrd="0" presId="urn:microsoft.com/office/officeart/2005/8/layout/hList7"/>
    <dgm:cxn modelId="{19633EE0-CD97-4F29-A78E-AFA55375F35C}" type="presOf" srcId="{6E67715F-8188-4995-A970-1D23D7BE75F1}" destId="{B2195218-32FD-481D-A05E-354443D14113}" srcOrd="1" destOrd="0" presId="urn:microsoft.com/office/officeart/2005/8/layout/hList7"/>
    <dgm:cxn modelId="{1886ACF9-3D0F-4A82-8008-756F5A0BC2B0}" type="presOf" srcId="{016C47AA-E591-4CD5-8CB0-ED930929A156}" destId="{3028BA17-784C-43BF-BFD4-22BEAE69A299}" srcOrd="0" destOrd="0" presId="urn:microsoft.com/office/officeart/2005/8/layout/hList7"/>
    <dgm:cxn modelId="{FB2986FE-C9BA-4999-BB0C-48D00AD9DEE3}" type="presOf" srcId="{A4142794-0EE1-49CD-9B9B-D6B488F09827}" destId="{802E3991-8F55-4B0E-AD8B-017EE9C39453}" srcOrd="1" destOrd="0" presId="urn:microsoft.com/office/officeart/2005/8/layout/hList7"/>
    <dgm:cxn modelId="{B76AA60B-4795-47E8-96D1-5C9398470148}" type="presParOf" srcId="{E1C53A18-117D-4A2C-B926-575682B8C292}" destId="{98A8AE57-C3C3-4DAC-AF1C-12AB5F7FC91E}" srcOrd="0" destOrd="0" presId="urn:microsoft.com/office/officeart/2005/8/layout/hList7"/>
    <dgm:cxn modelId="{13C38ED5-A913-4554-BB2D-829612828E42}" type="presParOf" srcId="{E1C53A18-117D-4A2C-B926-575682B8C292}" destId="{BF382D51-3D6A-42D4-8682-C1D06B575402}" srcOrd="1" destOrd="0" presId="urn:microsoft.com/office/officeart/2005/8/layout/hList7"/>
    <dgm:cxn modelId="{0352F3D9-613C-4DCE-8EF0-8C3CD15AEDA2}" type="presParOf" srcId="{BF382D51-3D6A-42D4-8682-C1D06B575402}" destId="{C67581A9-92DC-4A3C-BDD3-637B8CBD6B6A}" srcOrd="0" destOrd="0" presId="urn:microsoft.com/office/officeart/2005/8/layout/hList7"/>
    <dgm:cxn modelId="{C1B793F9-6BB7-445C-9C8C-1F45C6CAC48E}" type="presParOf" srcId="{C67581A9-92DC-4A3C-BDD3-637B8CBD6B6A}" destId="{FED22A0A-5AB5-4197-AC8F-436AF765BD77}" srcOrd="0" destOrd="0" presId="urn:microsoft.com/office/officeart/2005/8/layout/hList7"/>
    <dgm:cxn modelId="{4FF43AAD-A0E9-48BC-8AE5-EBFEB74B6390}" type="presParOf" srcId="{C67581A9-92DC-4A3C-BDD3-637B8CBD6B6A}" destId="{ACF446C2-366B-49BE-A25F-EEF8D2EC5FF0}" srcOrd="1" destOrd="0" presId="urn:microsoft.com/office/officeart/2005/8/layout/hList7"/>
    <dgm:cxn modelId="{75D038BB-961D-4755-BB31-3ECCB8A31A60}" type="presParOf" srcId="{C67581A9-92DC-4A3C-BDD3-637B8CBD6B6A}" destId="{7C1F8278-6C3A-44CB-B779-9F7C2863B204}" srcOrd="2" destOrd="0" presId="urn:microsoft.com/office/officeart/2005/8/layout/hList7"/>
    <dgm:cxn modelId="{34F3885B-72B1-451A-922A-4E69E19B6EF2}" type="presParOf" srcId="{C67581A9-92DC-4A3C-BDD3-637B8CBD6B6A}" destId="{4CC2C246-9E0A-45F3-9422-C23A41206CAC}" srcOrd="3" destOrd="0" presId="urn:microsoft.com/office/officeart/2005/8/layout/hList7"/>
    <dgm:cxn modelId="{A8CC0A2B-C105-4EFD-A6EF-9CC3A2BADE43}" type="presParOf" srcId="{BF382D51-3D6A-42D4-8682-C1D06B575402}" destId="{A940FB64-A6CF-4FC2-BF01-F1D6F0F756EB}" srcOrd="1" destOrd="0" presId="urn:microsoft.com/office/officeart/2005/8/layout/hList7"/>
    <dgm:cxn modelId="{F4194AA8-906F-4004-A9F6-E01F8AAD8C43}" type="presParOf" srcId="{BF382D51-3D6A-42D4-8682-C1D06B575402}" destId="{8C3E6417-A7D7-461A-9E41-3DB7655F016E}" srcOrd="2" destOrd="0" presId="urn:microsoft.com/office/officeart/2005/8/layout/hList7"/>
    <dgm:cxn modelId="{ECB3067E-CAE1-4992-8C31-34B82C881DC2}" type="presParOf" srcId="{8C3E6417-A7D7-461A-9E41-3DB7655F016E}" destId="{5FD1484D-3981-481D-A1C7-A48C705DF902}" srcOrd="0" destOrd="0" presId="urn:microsoft.com/office/officeart/2005/8/layout/hList7"/>
    <dgm:cxn modelId="{8BC8D1F8-FF3E-457D-9CC6-D669E79659A0}" type="presParOf" srcId="{8C3E6417-A7D7-461A-9E41-3DB7655F016E}" destId="{B43AD213-0B94-485F-81DF-8AE24C75876E}" srcOrd="1" destOrd="0" presId="urn:microsoft.com/office/officeart/2005/8/layout/hList7"/>
    <dgm:cxn modelId="{DCF27FB1-BAB4-490C-8C12-2A7AFF314DCD}" type="presParOf" srcId="{8C3E6417-A7D7-461A-9E41-3DB7655F016E}" destId="{86F54990-63B2-407A-AF27-0AF1A1397DF3}" srcOrd="2" destOrd="0" presId="urn:microsoft.com/office/officeart/2005/8/layout/hList7"/>
    <dgm:cxn modelId="{C925276B-7158-487F-8136-34B2B658773D}" type="presParOf" srcId="{8C3E6417-A7D7-461A-9E41-3DB7655F016E}" destId="{A56B7877-6C2D-4061-AA5A-93952B179523}" srcOrd="3" destOrd="0" presId="urn:microsoft.com/office/officeart/2005/8/layout/hList7"/>
    <dgm:cxn modelId="{09D3C8EE-2EF1-43F0-9255-D449692F57F9}" type="presParOf" srcId="{BF382D51-3D6A-42D4-8682-C1D06B575402}" destId="{3706645F-1366-44E7-8C82-51892A9AA01D}" srcOrd="3" destOrd="0" presId="urn:microsoft.com/office/officeart/2005/8/layout/hList7"/>
    <dgm:cxn modelId="{88E04A92-4480-4AB2-AA47-9E1DF552B074}" type="presParOf" srcId="{BF382D51-3D6A-42D4-8682-C1D06B575402}" destId="{08069F2A-CC07-4971-847B-26AF489E121E}" srcOrd="4" destOrd="0" presId="urn:microsoft.com/office/officeart/2005/8/layout/hList7"/>
    <dgm:cxn modelId="{53A001B8-87E2-4E29-8358-0E049E9B6195}" type="presParOf" srcId="{08069F2A-CC07-4971-847B-26AF489E121E}" destId="{27ADDBB8-BF07-446A-9D5E-C2C4BE6759EE}" srcOrd="0" destOrd="0" presId="urn:microsoft.com/office/officeart/2005/8/layout/hList7"/>
    <dgm:cxn modelId="{128E544A-0BE4-4814-9E41-6D5911F45509}" type="presParOf" srcId="{08069F2A-CC07-4971-847B-26AF489E121E}" destId="{B2195218-32FD-481D-A05E-354443D14113}" srcOrd="1" destOrd="0" presId="urn:microsoft.com/office/officeart/2005/8/layout/hList7"/>
    <dgm:cxn modelId="{28BCC7FB-C118-4B1D-ACAB-A6CA6B6FB29A}" type="presParOf" srcId="{08069F2A-CC07-4971-847B-26AF489E121E}" destId="{A400F319-C3BF-41EE-83D4-625CE05E8A67}" srcOrd="2" destOrd="0" presId="urn:microsoft.com/office/officeart/2005/8/layout/hList7"/>
    <dgm:cxn modelId="{2E3EA77B-D3D6-4E61-AACC-651AFC3ABF27}" type="presParOf" srcId="{08069F2A-CC07-4971-847B-26AF489E121E}" destId="{47B1FB1A-EDD9-4C88-A012-A435D37A2552}" srcOrd="3" destOrd="0" presId="urn:microsoft.com/office/officeart/2005/8/layout/hList7"/>
    <dgm:cxn modelId="{859BB614-07FE-430E-8BA2-8FAA8E1F5E29}" type="presParOf" srcId="{BF382D51-3D6A-42D4-8682-C1D06B575402}" destId="{3EA0F5B2-F83D-43E7-B3ED-F08D2C92872D}" srcOrd="5" destOrd="0" presId="urn:microsoft.com/office/officeart/2005/8/layout/hList7"/>
    <dgm:cxn modelId="{C7DAF49A-6EA6-4E31-B09F-9D9BCDBBC803}" type="presParOf" srcId="{BF382D51-3D6A-42D4-8682-C1D06B575402}" destId="{86C11A9E-29BA-4338-BD63-725D133D5520}" srcOrd="6" destOrd="0" presId="urn:microsoft.com/office/officeart/2005/8/layout/hList7"/>
    <dgm:cxn modelId="{2CAF6A9F-6009-47E3-B842-A772D8D20D2A}" type="presParOf" srcId="{86C11A9E-29BA-4338-BD63-725D133D5520}" destId="{F1441239-5E10-400B-BF43-C4FF9CA34369}" srcOrd="0" destOrd="0" presId="urn:microsoft.com/office/officeart/2005/8/layout/hList7"/>
    <dgm:cxn modelId="{574FEA3B-2F80-4611-891B-21429E723355}" type="presParOf" srcId="{86C11A9E-29BA-4338-BD63-725D133D5520}" destId="{802E3991-8F55-4B0E-AD8B-017EE9C39453}" srcOrd="1" destOrd="0" presId="urn:microsoft.com/office/officeart/2005/8/layout/hList7"/>
    <dgm:cxn modelId="{CFCFF0B7-36C8-4B45-AE74-65AE47272D1B}" type="presParOf" srcId="{86C11A9E-29BA-4338-BD63-725D133D5520}" destId="{4D22A1FC-095A-4A68-805D-8FBF454318B8}" srcOrd="2" destOrd="0" presId="urn:microsoft.com/office/officeart/2005/8/layout/hList7"/>
    <dgm:cxn modelId="{C4ACE62E-7126-4DC2-9CDC-E285369ED6F8}" type="presParOf" srcId="{86C11A9E-29BA-4338-BD63-725D133D5520}" destId="{37350CFF-3EBA-4686-8DE6-A21AC5100E04}" srcOrd="3" destOrd="0" presId="urn:microsoft.com/office/officeart/2005/8/layout/hList7"/>
    <dgm:cxn modelId="{082745BA-9840-4471-B2C0-2B1C5AEBEC27}" type="presParOf" srcId="{BF382D51-3D6A-42D4-8682-C1D06B575402}" destId="{3028BA17-784C-43BF-BFD4-22BEAE69A299}" srcOrd="7" destOrd="0" presId="urn:microsoft.com/office/officeart/2005/8/layout/hList7"/>
    <dgm:cxn modelId="{DDB79020-162F-4597-8082-C0590A8B496F}" type="presParOf" srcId="{BF382D51-3D6A-42D4-8682-C1D06B575402}" destId="{0B72DB72-56CD-47AA-95FC-3B85D2F21A38}" srcOrd="8" destOrd="0" presId="urn:microsoft.com/office/officeart/2005/8/layout/hList7"/>
    <dgm:cxn modelId="{EF714E4C-1E02-40FD-B7C6-B04F1203224A}" type="presParOf" srcId="{0B72DB72-56CD-47AA-95FC-3B85D2F21A38}" destId="{86AC9747-3083-489F-B877-6D62EBD4D5C8}" srcOrd="0" destOrd="0" presId="urn:microsoft.com/office/officeart/2005/8/layout/hList7"/>
    <dgm:cxn modelId="{3D0D57A2-44E4-4B6F-BD45-6ADC9F93FB83}" type="presParOf" srcId="{0B72DB72-56CD-47AA-95FC-3B85D2F21A38}" destId="{00FE0547-C9AA-4305-8147-777901627554}" srcOrd="1" destOrd="0" presId="urn:microsoft.com/office/officeart/2005/8/layout/hList7"/>
    <dgm:cxn modelId="{6B6E6C50-E5B9-47ED-8005-217BC2EB02F3}" type="presParOf" srcId="{0B72DB72-56CD-47AA-95FC-3B85D2F21A38}" destId="{5351F3EB-9665-40EA-9248-61579648E27E}" srcOrd="2" destOrd="0" presId="urn:microsoft.com/office/officeart/2005/8/layout/hList7"/>
    <dgm:cxn modelId="{EFF3E288-8B14-4E59-B8B4-68075788089C}" type="presParOf" srcId="{0B72DB72-56CD-47AA-95FC-3B85D2F21A38}" destId="{CF33F4D0-F9F4-48F7-813C-E90D335FAC2E}"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37941F-0A87-40CA-A66D-82BD4F07ECF0}"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B51159B-5666-4BEA-AA9E-3D79C4671EDE}">
      <dgm:prSet custT="1"/>
      <dgm:spPr/>
      <dgm:t>
        <a:bodyPr/>
        <a:lstStyle/>
        <a:p>
          <a:pPr>
            <a:lnSpc>
              <a:spcPct val="100000"/>
            </a:lnSpc>
            <a:spcAft>
              <a:spcPts val="750"/>
            </a:spcAft>
            <a:defRPr cap="all"/>
          </a:pPr>
          <a:r>
            <a:rPr lang="en-US" sz="1600" dirty="0"/>
            <a:t>Name it</a:t>
          </a:r>
        </a:p>
      </dgm:t>
    </dgm:pt>
    <dgm:pt modelId="{75532DAB-F974-4796-99BA-68E32E31460D}" type="parTrans" cxnId="{DF210592-8EE8-4005-BAA6-AFEF524BD616}">
      <dgm:prSet/>
      <dgm:spPr/>
      <dgm:t>
        <a:bodyPr/>
        <a:lstStyle/>
        <a:p>
          <a:endParaRPr lang="en-US"/>
        </a:p>
      </dgm:t>
    </dgm:pt>
    <dgm:pt modelId="{78D72D74-4933-4EFF-A204-F5504E492A99}" type="sibTrans" cxnId="{DF210592-8EE8-4005-BAA6-AFEF524BD616}">
      <dgm:prSet/>
      <dgm:spPr/>
      <dgm:t>
        <a:bodyPr/>
        <a:lstStyle/>
        <a:p>
          <a:endParaRPr lang="en-US"/>
        </a:p>
      </dgm:t>
    </dgm:pt>
    <dgm:pt modelId="{8F6EF746-32F6-45C0-A155-AD3439C2D106}">
      <dgm:prSet custT="1"/>
      <dgm:spPr/>
      <dgm:t>
        <a:bodyPr/>
        <a:lstStyle/>
        <a:p>
          <a:pPr>
            <a:lnSpc>
              <a:spcPct val="100000"/>
            </a:lnSpc>
            <a:spcAft>
              <a:spcPts val="750"/>
            </a:spcAft>
            <a:defRPr cap="all"/>
          </a:pPr>
          <a:r>
            <a:rPr lang="en-US" sz="1600" dirty="0"/>
            <a:t>Find time  to talk about it</a:t>
          </a:r>
        </a:p>
      </dgm:t>
    </dgm:pt>
    <dgm:pt modelId="{057C3EEE-6DA9-42BC-8C57-79FE102AF60D}" type="parTrans" cxnId="{0314319B-7C82-49DD-B92B-325862583812}">
      <dgm:prSet/>
      <dgm:spPr/>
      <dgm:t>
        <a:bodyPr/>
        <a:lstStyle/>
        <a:p>
          <a:endParaRPr lang="en-US"/>
        </a:p>
      </dgm:t>
    </dgm:pt>
    <dgm:pt modelId="{3CC45611-0820-4422-B767-8CA076D1DEFD}" type="sibTrans" cxnId="{0314319B-7C82-49DD-B92B-325862583812}">
      <dgm:prSet/>
      <dgm:spPr/>
      <dgm:t>
        <a:bodyPr/>
        <a:lstStyle/>
        <a:p>
          <a:endParaRPr lang="en-US"/>
        </a:p>
      </dgm:t>
    </dgm:pt>
    <dgm:pt modelId="{3C0DBD7D-A583-4182-AFB7-2D0AA943B40B}">
      <dgm:prSet custT="1"/>
      <dgm:spPr/>
      <dgm:t>
        <a:bodyPr/>
        <a:lstStyle/>
        <a:p>
          <a:pPr>
            <a:lnSpc>
              <a:spcPct val="100000"/>
            </a:lnSpc>
            <a:spcAft>
              <a:spcPts val="750"/>
            </a:spcAft>
            <a:defRPr cap="all"/>
          </a:pPr>
          <a:r>
            <a:rPr lang="en-US" sz="1600" dirty="0"/>
            <a:t>Recognize early cues </a:t>
          </a:r>
        </a:p>
      </dgm:t>
    </dgm:pt>
    <dgm:pt modelId="{15F57566-304F-4019-97CF-3E5CA180EEE8}" type="parTrans" cxnId="{FE51596C-1498-4216-8D20-75A8CFC328D8}">
      <dgm:prSet/>
      <dgm:spPr/>
      <dgm:t>
        <a:bodyPr/>
        <a:lstStyle/>
        <a:p>
          <a:endParaRPr lang="en-US"/>
        </a:p>
      </dgm:t>
    </dgm:pt>
    <dgm:pt modelId="{E1F20898-7855-438D-B423-F684AA514FDA}" type="sibTrans" cxnId="{FE51596C-1498-4216-8D20-75A8CFC328D8}">
      <dgm:prSet/>
      <dgm:spPr/>
      <dgm:t>
        <a:bodyPr/>
        <a:lstStyle/>
        <a:p>
          <a:endParaRPr lang="en-US"/>
        </a:p>
      </dgm:t>
    </dgm:pt>
    <dgm:pt modelId="{C6E5598E-83E8-4872-B8F9-CB4F824B4263}">
      <dgm:prSet custT="1"/>
      <dgm:spPr/>
      <dgm:t>
        <a:bodyPr/>
        <a:lstStyle/>
        <a:p>
          <a:pPr>
            <a:lnSpc>
              <a:spcPct val="100000"/>
            </a:lnSpc>
            <a:spcAft>
              <a:spcPts val="750"/>
            </a:spcAft>
            <a:defRPr cap="all"/>
          </a:pPr>
          <a:r>
            <a:rPr lang="en-US" sz="1600" dirty="0"/>
            <a:t>Educate clinical teams about preventive strategies</a:t>
          </a:r>
        </a:p>
      </dgm:t>
    </dgm:pt>
    <dgm:pt modelId="{00C7B5C4-E9F9-4514-880B-7D1233F93AE6}" type="parTrans" cxnId="{9F068790-137F-49E4-B134-95721CAD5A65}">
      <dgm:prSet/>
      <dgm:spPr/>
      <dgm:t>
        <a:bodyPr/>
        <a:lstStyle/>
        <a:p>
          <a:endParaRPr lang="en-US"/>
        </a:p>
      </dgm:t>
    </dgm:pt>
    <dgm:pt modelId="{F8E223AF-07AC-43F1-855E-5851ED7FEC7F}" type="sibTrans" cxnId="{9F068790-137F-49E4-B134-95721CAD5A65}">
      <dgm:prSet/>
      <dgm:spPr/>
      <dgm:t>
        <a:bodyPr/>
        <a:lstStyle/>
        <a:p>
          <a:endParaRPr lang="en-US"/>
        </a:p>
      </dgm:t>
    </dgm:pt>
    <dgm:pt modelId="{4C97AAE4-D249-4329-B63A-B29205672FAB}">
      <dgm:prSet custT="1"/>
      <dgm:spPr/>
      <dgm:t>
        <a:bodyPr/>
        <a:lstStyle/>
        <a:p>
          <a:pPr>
            <a:lnSpc>
              <a:spcPct val="100000"/>
            </a:lnSpc>
            <a:spcAft>
              <a:spcPts val="750"/>
            </a:spcAft>
            <a:defRPr cap="all"/>
          </a:pPr>
          <a:r>
            <a:rPr lang="en-US" sz="1600" dirty="0"/>
            <a:t>Try team exercises in “Conversations about Moral Distress and Moral Injury</a:t>
          </a:r>
          <a:r>
            <a:rPr lang="en-US" sz="1200" dirty="0"/>
            <a:t>” </a:t>
          </a:r>
        </a:p>
      </dgm:t>
    </dgm:pt>
    <dgm:pt modelId="{F40BC306-53D0-4289-B288-633205121B22}" type="parTrans" cxnId="{5D1207AF-152F-459C-98AE-356CDC1034F7}">
      <dgm:prSet/>
      <dgm:spPr/>
      <dgm:t>
        <a:bodyPr/>
        <a:lstStyle/>
        <a:p>
          <a:endParaRPr lang="en-US"/>
        </a:p>
      </dgm:t>
    </dgm:pt>
    <dgm:pt modelId="{E7C6031A-2EC0-43D9-B324-1149F7423D3D}" type="sibTrans" cxnId="{5D1207AF-152F-459C-98AE-356CDC1034F7}">
      <dgm:prSet/>
      <dgm:spPr/>
      <dgm:t>
        <a:bodyPr/>
        <a:lstStyle/>
        <a:p>
          <a:endParaRPr lang="en-US"/>
        </a:p>
      </dgm:t>
    </dgm:pt>
    <dgm:pt modelId="{92216620-3D5A-48A8-97A8-9973D5FEB39B}" type="pres">
      <dgm:prSet presAssocID="{6F37941F-0A87-40CA-A66D-82BD4F07ECF0}" presName="root" presStyleCnt="0">
        <dgm:presLayoutVars>
          <dgm:dir/>
          <dgm:resizeHandles val="exact"/>
        </dgm:presLayoutVars>
      </dgm:prSet>
      <dgm:spPr/>
    </dgm:pt>
    <dgm:pt modelId="{6EC2F79E-2330-473A-A9EC-CBFFE625854C}" type="pres">
      <dgm:prSet presAssocID="{0B51159B-5666-4BEA-AA9E-3D79C4671EDE}" presName="compNode" presStyleCnt="0"/>
      <dgm:spPr/>
    </dgm:pt>
    <dgm:pt modelId="{7ADC6CDA-4688-4995-857F-B1E026EF5F6A}" type="pres">
      <dgm:prSet presAssocID="{0B51159B-5666-4BEA-AA9E-3D79C4671EDE}" presName="iconBgRect" presStyleLbl="bgShp" presStyleIdx="0" presStyleCnt="5"/>
      <dgm:spPr>
        <a:prstGeom prst="round2DiagRect">
          <a:avLst>
            <a:gd name="adj1" fmla="val 29727"/>
            <a:gd name="adj2" fmla="val 0"/>
          </a:avLst>
        </a:prstGeom>
        <a:ln>
          <a:solidFill>
            <a:schemeClr val="tx1"/>
          </a:solidFill>
        </a:ln>
      </dgm:spPr>
    </dgm:pt>
    <dgm:pt modelId="{09D1F52B-1C2E-4A1A-8343-2DA929F6B82A}" type="pres">
      <dgm:prSet presAssocID="{0B51159B-5666-4BEA-AA9E-3D79C4671ED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 mark"/>
        </a:ext>
      </dgm:extLst>
    </dgm:pt>
    <dgm:pt modelId="{CA96A9B7-E252-47ED-95F0-61977E80DE66}" type="pres">
      <dgm:prSet presAssocID="{0B51159B-5666-4BEA-AA9E-3D79C4671EDE}" presName="spaceRect" presStyleCnt="0"/>
      <dgm:spPr/>
    </dgm:pt>
    <dgm:pt modelId="{8E1CC5A5-FA38-4B61-BAC9-12EF5C38855E}" type="pres">
      <dgm:prSet presAssocID="{0B51159B-5666-4BEA-AA9E-3D79C4671EDE}" presName="textRect" presStyleLbl="revTx" presStyleIdx="0" presStyleCnt="5">
        <dgm:presLayoutVars>
          <dgm:chMax val="1"/>
          <dgm:chPref val="1"/>
        </dgm:presLayoutVars>
      </dgm:prSet>
      <dgm:spPr/>
    </dgm:pt>
    <dgm:pt modelId="{79E6225E-1673-4F97-9E31-A62B2CDA34E6}" type="pres">
      <dgm:prSet presAssocID="{78D72D74-4933-4EFF-A204-F5504E492A99}" presName="sibTrans" presStyleCnt="0"/>
      <dgm:spPr/>
    </dgm:pt>
    <dgm:pt modelId="{59C60C66-942F-4A35-ABEB-BC13793DF97D}" type="pres">
      <dgm:prSet presAssocID="{8F6EF746-32F6-45C0-A155-AD3439C2D106}" presName="compNode" presStyleCnt="0"/>
      <dgm:spPr/>
    </dgm:pt>
    <dgm:pt modelId="{43D891C5-8263-4510-B117-E2FC69DA430E}" type="pres">
      <dgm:prSet presAssocID="{8F6EF746-32F6-45C0-A155-AD3439C2D106}" presName="iconBgRect" presStyleLbl="bgShp" presStyleIdx="1" presStyleCnt="5"/>
      <dgm:spPr>
        <a:prstGeom prst="round2DiagRect">
          <a:avLst>
            <a:gd name="adj1" fmla="val 29727"/>
            <a:gd name="adj2" fmla="val 0"/>
          </a:avLst>
        </a:prstGeom>
        <a:ln>
          <a:solidFill>
            <a:schemeClr val="tx1"/>
          </a:solidFill>
        </a:ln>
      </dgm:spPr>
    </dgm:pt>
    <dgm:pt modelId="{4AA7165E-C93C-4BE3-A1F8-6ADDAA4B9DC7}" type="pres">
      <dgm:prSet presAssocID="{8F6EF746-32F6-45C0-A155-AD3439C2D10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33B31BFD-E346-453E-B591-AC8262ECE30E}" type="pres">
      <dgm:prSet presAssocID="{8F6EF746-32F6-45C0-A155-AD3439C2D106}" presName="spaceRect" presStyleCnt="0"/>
      <dgm:spPr/>
    </dgm:pt>
    <dgm:pt modelId="{903F157F-626E-422A-9000-22F50F2B99C7}" type="pres">
      <dgm:prSet presAssocID="{8F6EF746-32F6-45C0-A155-AD3439C2D106}" presName="textRect" presStyleLbl="revTx" presStyleIdx="1" presStyleCnt="5">
        <dgm:presLayoutVars>
          <dgm:chMax val="1"/>
          <dgm:chPref val="1"/>
        </dgm:presLayoutVars>
      </dgm:prSet>
      <dgm:spPr/>
    </dgm:pt>
    <dgm:pt modelId="{A7E6EF4C-EA4C-498B-893E-2F86CC88A8C2}" type="pres">
      <dgm:prSet presAssocID="{3CC45611-0820-4422-B767-8CA076D1DEFD}" presName="sibTrans" presStyleCnt="0"/>
      <dgm:spPr/>
    </dgm:pt>
    <dgm:pt modelId="{A47F269C-5C3F-4283-B7A2-CDE49DB98227}" type="pres">
      <dgm:prSet presAssocID="{3C0DBD7D-A583-4182-AFB7-2D0AA943B40B}" presName="compNode" presStyleCnt="0"/>
      <dgm:spPr/>
    </dgm:pt>
    <dgm:pt modelId="{DCBE3C92-739F-49F0-9B79-CAD5D6C1AC7A}" type="pres">
      <dgm:prSet presAssocID="{3C0DBD7D-A583-4182-AFB7-2D0AA943B40B}" presName="iconBgRect" presStyleLbl="bgShp" presStyleIdx="2" presStyleCnt="5"/>
      <dgm:spPr>
        <a:prstGeom prst="round2DiagRect">
          <a:avLst>
            <a:gd name="adj1" fmla="val 29727"/>
            <a:gd name="adj2" fmla="val 0"/>
          </a:avLst>
        </a:prstGeom>
        <a:ln>
          <a:solidFill>
            <a:schemeClr val="tx1"/>
          </a:solidFill>
        </a:ln>
      </dgm:spPr>
    </dgm:pt>
    <dgm:pt modelId="{03F406F4-21ED-4092-9D6B-BE9B3F31A97E}" type="pres">
      <dgm:prSet presAssocID="{3C0DBD7D-A583-4182-AFB7-2D0AA943B40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9AA53DF4-4EAB-4D68-A6E4-DBD53BC8FAA6}" type="pres">
      <dgm:prSet presAssocID="{3C0DBD7D-A583-4182-AFB7-2D0AA943B40B}" presName="spaceRect" presStyleCnt="0"/>
      <dgm:spPr/>
    </dgm:pt>
    <dgm:pt modelId="{032ECF45-85D2-4FA3-8609-980AE856175D}" type="pres">
      <dgm:prSet presAssocID="{3C0DBD7D-A583-4182-AFB7-2D0AA943B40B}" presName="textRect" presStyleLbl="revTx" presStyleIdx="2" presStyleCnt="5">
        <dgm:presLayoutVars>
          <dgm:chMax val="1"/>
          <dgm:chPref val="1"/>
        </dgm:presLayoutVars>
      </dgm:prSet>
      <dgm:spPr/>
    </dgm:pt>
    <dgm:pt modelId="{13B434BE-75F8-47E6-89A0-747380424F99}" type="pres">
      <dgm:prSet presAssocID="{E1F20898-7855-438D-B423-F684AA514FDA}" presName="sibTrans" presStyleCnt="0"/>
      <dgm:spPr/>
    </dgm:pt>
    <dgm:pt modelId="{CF0E9113-222B-49A0-865A-0E352014B959}" type="pres">
      <dgm:prSet presAssocID="{C6E5598E-83E8-4872-B8F9-CB4F824B4263}" presName="compNode" presStyleCnt="0"/>
      <dgm:spPr/>
    </dgm:pt>
    <dgm:pt modelId="{AE4FB731-1577-4FDC-987B-2B79534571FE}" type="pres">
      <dgm:prSet presAssocID="{C6E5598E-83E8-4872-B8F9-CB4F824B4263}" presName="iconBgRect" presStyleLbl="bgShp" presStyleIdx="3" presStyleCnt="5" custLinFactNeighborX="-13396" custLinFactNeighborY="-3919"/>
      <dgm:spPr>
        <a:prstGeom prst="round2DiagRect">
          <a:avLst>
            <a:gd name="adj1" fmla="val 29727"/>
            <a:gd name="adj2" fmla="val 0"/>
          </a:avLst>
        </a:prstGeom>
        <a:ln>
          <a:solidFill>
            <a:schemeClr val="tx1"/>
          </a:solidFill>
        </a:ln>
      </dgm:spPr>
    </dgm:pt>
    <dgm:pt modelId="{E94E303E-907E-40A9-8F8C-BD8BD6559C2E}" type="pres">
      <dgm:prSet presAssocID="{C6E5598E-83E8-4872-B8F9-CB4F824B4263}" presName="iconRect" presStyleLbl="node1" presStyleIdx="3" presStyleCnt="5" custLinFactNeighborX="-22624" custLinFactNeighborY="-624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ethoscope"/>
        </a:ext>
      </dgm:extLst>
    </dgm:pt>
    <dgm:pt modelId="{D906ECAF-B87A-44D4-8B2C-7B4D475B36F9}" type="pres">
      <dgm:prSet presAssocID="{C6E5598E-83E8-4872-B8F9-CB4F824B4263}" presName="spaceRect" presStyleCnt="0"/>
      <dgm:spPr/>
    </dgm:pt>
    <dgm:pt modelId="{405D8727-3515-4515-8D0E-E86142374B00}" type="pres">
      <dgm:prSet presAssocID="{C6E5598E-83E8-4872-B8F9-CB4F824B4263}" presName="textRect" presStyleLbl="revTx" presStyleIdx="3" presStyleCnt="5" custScaleX="161678" custLinFactNeighborX="-9025" custLinFactNeighborY="-13238">
        <dgm:presLayoutVars>
          <dgm:chMax val="1"/>
          <dgm:chPref val="1"/>
        </dgm:presLayoutVars>
      </dgm:prSet>
      <dgm:spPr/>
    </dgm:pt>
    <dgm:pt modelId="{6269C11E-00A9-4B34-AF79-EA3814DB3C3C}" type="pres">
      <dgm:prSet presAssocID="{F8E223AF-07AC-43F1-855E-5851ED7FEC7F}" presName="sibTrans" presStyleCnt="0"/>
      <dgm:spPr/>
    </dgm:pt>
    <dgm:pt modelId="{8E63BE0E-63A5-47C1-BFDB-CB08424C9619}" type="pres">
      <dgm:prSet presAssocID="{4C97AAE4-D249-4329-B63A-B29205672FAB}" presName="compNode" presStyleCnt="0"/>
      <dgm:spPr/>
    </dgm:pt>
    <dgm:pt modelId="{BF1E7E16-6A0D-4D7F-AA7B-2E1188E00A6E}" type="pres">
      <dgm:prSet presAssocID="{4C97AAE4-D249-4329-B63A-B29205672FAB}" presName="iconBgRect" presStyleLbl="bgShp" presStyleIdx="4" presStyleCnt="5" custLinFactNeighborX="33248" custLinFactNeighborY="-3919"/>
      <dgm:spPr>
        <a:prstGeom prst="round2DiagRect">
          <a:avLst>
            <a:gd name="adj1" fmla="val 29727"/>
            <a:gd name="adj2" fmla="val 0"/>
          </a:avLst>
        </a:prstGeom>
        <a:ln>
          <a:solidFill>
            <a:schemeClr val="tx1"/>
          </a:solidFill>
        </a:ln>
      </dgm:spPr>
    </dgm:pt>
    <dgm:pt modelId="{050BD3C1-BC35-4D5C-9905-2FEC947067FE}" type="pres">
      <dgm:prSet presAssocID="{4C97AAE4-D249-4329-B63A-B29205672FAB}" presName="iconRect" presStyleLbl="node1" presStyleIdx="4" presStyleCnt="5" custLinFactNeighborX="59525" custLinFactNeighborY="-14763"/>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Questions"/>
        </a:ext>
      </dgm:extLst>
    </dgm:pt>
    <dgm:pt modelId="{4E356392-4335-4A20-8BA2-8B829E25B620}" type="pres">
      <dgm:prSet presAssocID="{4C97AAE4-D249-4329-B63A-B29205672FAB}" presName="spaceRect" presStyleCnt="0"/>
      <dgm:spPr/>
    </dgm:pt>
    <dgm:pt modelId="{D445D0C2-49CB-4C2C-989E-DF3C871DD117}" type="pres">
      <dgm:prSet presAssocID="{4C97AAE4-D249-4329-B63A-B29205672FAB}" presName="textRect" presStyleLbl="revTx" presStyleIdx="4" presStyleCnt="5" custScaleX="207772" custScaleY="96082" custLinFactNeighborX="7380" custLinFactNeighborY="-11589">
        <dgm:presLayoutVars>
          <dgm:chMax val="1"/>
          <dgm:chPref val="1"/>
        </dgm:presLayoutVars>
      </dgm:prSet>
      <dgm:spPr/>
    </dgm:pt>
  </dgm:ptLst>
  <dgm:cxnLst>
    <dgm:cxn modelId="{EE203E2B-5F7D-4807-897E-5371238177E1}" type="presOf" srcId="{0B51159B-5666-4BEA-AA9E-3D79C4671EDE}" destId="{8E1CC5A5-FA38-4B61-BAC9-12EF5C38855E}" srcOrd="0" destOrd="0" presId="urn:microsoft.com/office/officeart/2018/5/layout/IconLeafLabelList"/>
    <dgm:cxn modelId="{F89A2D37-5EC7-47A9-9434-534EA3AF40AE}" type="presOf" srcId="{4C97AAE4-D249-4329-B63A-B29205672FAB}" destId="{D445D0C2-49CB-4C2C-989E-DF3C871DD117}" srcOrd="0" destOrd="0" presId="urn:microsoft.com/office/officeart/2018/5/layout/IconLeafLabelList"/>
    <dgm:cxn modelId="{FE51596C-1498-4216-8D20-75A8CFC328D8}" srcId="{6F37941F-0A87-40CA-A66D-82BD4F07ECF0}" destId="{3C0DBD7D-A583-4182-AFB7-2D0AA943B40B}" srcOrd="2" destOrd="0" parTransId="{15F57566-304F-4019-97CF-3E5CA180EEE8}" sibTransId="{E1F20898-7855-438D-B423-F684AA514FDA}"/>
    <dgm:cxn modelId="{58FB3171-A406-4F97-8CCA-0F5995701B74}" type="presOf" srcId="{3C0DBD7D-A583-4182-AFB7-2D0AA943B40B}" destId="{032ECF45-85D2-4FA3-8609-980AE856175D}" srcOrd="0" destOrd="0" presId="urn:microsoft.com/office/officeart/2018/5/layout/IconLeafLabelList"/>
    <dgm:cxn modelId="{9F068790-137F-49E4-B134-95721CAD5A65}" srcId="{6F37941F-0A87-40CA-A66D-82BD4F07ECF0}" destId="{C6E5598E-83E8-4872-B8F9-CB4F824B4263}" srcOrd="3" destOrd="0" parTransId="{00C7B5C4-E9F9-4514-880B-7D1233F93AE6}" sibTransId="{F8E223AF-07AC-43F1-855E-5851ED7FEC7F}"/>
    <dgm:cxn modelId="{DF210592-8EE8-4005-BAA6-AFEF524BD616}" srcId="{6F37941F-0A87-40CA-A66D-82BD4F07ECF0}" destId="{0B51159B-5666-4BEA-AA9E-3D79C4671EDE}" srcOrd="0" destOrd="0" parTransId="{75532DAB-F974-4796-99BA-68E32E31460D}" sibTransId="{78D72D74-4933-4EFF-A204-F5504E492A99}"/>
    <dgm:cxn modelId="{0314319B-7C82-49DD-B92B-325862583812}" srcId="{6F37941F-0A87-40CA-A66D-82BD4F07ECF0}" destId="{8F6EF746-32F6-45C0-A155-AD3439C2D106}" srcOrd="1" destOrd="0" parTransId="{057C3EEE-6DA9-42BC-8C57-79FE102AF60D}" sibTransId="{3CC45611-0820-4422-B767-8CA076D1DEFD}"/>
    <dgm:cxn modelId="{C09331A5-FDFA-4BC5-A04D-A25BB3CA60C3}" type="presOf" srcId="{6F37941F-0A87-40CA-A66D-82BD4F07ECF0}" destId="{92216620-3D5A-48A8-97A8-9973D5FEB39B}" srcOrd="0" destOrd="0" presId="urn:microsoft.com/office/officeart/2018/5/layout/IconLeafLabelList"/>
    <dgm:cxn modelId="{7452C6A6-781D-480A-BE36-F1BEB2BECFC5}" type="presOf" srcId="{C6E5598E-83E8-4872-B8F9-CB4F824B4263}" destId="{405D8727-3515-4515-8D0E-E86142374B00}" srcOrd="0" destOrd="0" presId="urn:microsoft.com/office/officeart/2018/5/layout/IconLeafLabelList"/>
    <dgm:cxn modelId="{5D1207AF-152F-459C-98AE-356CDC1034F7}" srcId="{6F37941F-0A87-40CA-A66D-82BD4F07ECF0}" destId="{4C97AAE4-D249-4329-B63A-B29205672FAB}" srcOrd="4" destOrd="0" parTransId="{F40BC306-53D0-4289-B288-633205121B22}" sibTransId="{E7C6031A-2EC0-43D9-B324-1149F7423D3D}"/>
    <dgm:cxn modelId="{49E95FDC-4DEE-47B3-9163-A85521EE6B1B}" type="presOf" srcId="{8F6EF746-32F6-45C0-A155-AD3439C2D106}" destId="{903F157F-626E-422A-9000-22F50F2B99C7}" srcOrd="0" destOrd="0" presId="urn:microsoft.com/office/officeart/2018/5/layout/IconLeafLabelList"/>
    <dgm:cxn modelId="{7BAAFFF4-F8BD-4C4D-89FD-72F96E14038F}" type="presParOf" srcId="{92216620-3D5A-48A8-97A8-9973D5FEB39B}" destId="{6EC2F79E-2330-473A-A9EC-CBFFE625854C}" srcOrd="0" destOrd="0" presId="urn:microsoft.com/office/officeart/2018/5/layout/IconLeafLabelList"/>
    <dgm:cxn modelId="{6B5AE07A-1E5B-49C6-8CAF-D390703F5E0C}" type="presParOf" srcId="{6EC2F79E-2330-473A-A9EC-CBFFE625854C}" destId="{7ADC6CDA-4688-4995-857F-B1E026EF5F6A}" srcOrd="0" destOrd="0" presId="urn:microsoft.com/office/officeart/2018/5/layout/IconLeafLabelList"/>
    <dgm:cxn modelId="{4CEA7153-DAA4-469D-BC0B-249E9E5C90EC}" type="presParOf" srcId="{6EC2F79E-2330-473A-A9EC-CBFFE625854C}" destId="{09D1F52B-1C2E-4A1A-8343-2DA929F6B82A}" srcOrd="1" destOrd="0" presId="urn:microsoft.com/office/officeart/2018/5/layout/IconLeafLabelList"/>
    <dgm:cxn modelId="{E9045417-F7E4-418C-B469-7307347A05DB}" type="presParOf" srcId="{6EC2F79E-2330-473A-A9EC-CBFFE625854C}" destId="{CA96A9B7-E252-47ED-95F0-61977E80DE66}" srcOrd="2" destOrd="0" presId="urn:microsoft.com/office/officeart/2018/5/layout/IconLeafLabelList"/>
    <dgm:cxn modelId="{4C0736CE-5C60-4F57-8DFF-E2E212A54E3F}" type="presParOf" srcId="{6EC2F79E-2330-473A-A9EC-CBFFE625854C}" destId="{8E1CC5A5-FA38-4B61-BAC9-12EF5C38855E}" srcOrd="3" destOrd="0" presId="urn:microsoft.com/office/officeart/2018/5/layout/IconLeafLabelList"/>
    <dgm:cxn modelId="{D4C10AD9-C925-405A-BFB3-771BB587E040}" type="presParOf" srcId="{92216620-3D5A-48A8-97A8-9973D5FEB39B}" destId="{79E6225E-1673-4F97-9E31-A62B2CDA34E6}" srcOrd="1" destOrd="0" presId="urn:microsoft.com/office/officeart/2018/5/layout/IconLeafLabelList"/>
    <dgm:cxn modelId="{A434FE95-545D-41C6-B64D-6AF5EAF6C525}" type="presParOf" srcId="{92216620-3D5A-48A8-97A8-9973D5FEB39B}" destId="{59C60C66-942F-4A35-ABEB-BC13793DF97D}" srcOrd="2" destOrd="0" presId="urn:microsoft.com/office/officeart/2018/5/layout/IconLeafLabelList"/>
    <dgm:cxn modelId="{C6269FEA-ACDD-4779-AA61-E3C36C165321}" type="presParOf" srcId="{59C60C66-942F-4A35-ABEB-BC13793DF97D}" destId="{43D891C5-8263-4510-B117-E2FC69DA430E}" srcOrd="0" destOrd="0" presId="urn:microsoft.com/office/officeart/2018/5/layout/IconLeafLabelList"/>
    <dgm:cxn modelId="{ECD688B1-E9F3-4DA0-A6F9-DC036995E481}" type="presParOf" srcId="{59C60C66-942F-4A35-ABEB-BC13793DF97D}" destId="{4AA7165E-C93C-4BE3-A1F8-6ADDAA4B9DC7}" srcOrd="1" destOrd="0" presId="urn:microsoft.com/office/officeart/2018/5/layout/IconLeafLabelList"/>
    <dgm:cxn modelId="{568E8738-15EB-40E6-B34C-88C41CBEA89B}" type="presParOf" srcId="{59C60C66-942F-4A35-ABEB-BC13793DF97D}" destId="{33B31BFD-E346-453E-B591-AC8262ECE30E}" srcOrd="2" destOrd="0" presId="urn:microsoft.com/office/officeart/2018/5/layout/IconLeafLabelList"/>
    <dgm:cxn modelId="{738A823D-525D-4D69-A573-BB62DCC4D483}" type="presParOf" srcId="{59C60C66-942F-4A35-ABEB-BC13793DF97D}" destId="{903F157F-626E-422A-9000-22F50F2B99C7}" srcOrd="3" destOrd="0" presId="urn:microsoft.com/office/officeart/2018/5/layout/IconLeafLabelList"/>
    <dgm:cxn modelId="{DC8FDB41-849F-448E-9177-36735474C9CB}" type="presParOf" srcId="{92216620-3D5A-48A8-97A8-9973D5FEB39B}" destId="{A7E6EF4C-EA4C-498B-893E-2F86CC88A8C2}" srcOrd="3" destOrd="0" presId="urn:microsoft.com/office/officeart/2018/5/layout/IconLeafLabelList"/>
    <dgm:cxn modelId="{E24B1515-7B0A-48D8-BB9F-369E5588E21F}" type="presParOf" srcId="{92216620-3D5A-48A8-97A8-9973D5FEB39B}" destId="{A47F269C-5C3F-4283-B7A2-CDE49DB98227}" srcOrd="4" destOrd="0" presId="urn:microsoft.com/office/officeart/2018/5/layout/IconLeafLabelList"/>
    <dgm:cxn modelId="{2A38A71F-9AB6-4EA3-B155-B134C9079523}" type="presParOf" srcId="{A47F269C-5C3F-4283-B7A2-CDE49DB98227}" destId="{DCBE3C92-739F-49F0-9B79-CAD5D6C1AC7A}" srcOrd="0" destOrd="0" presId="urn:microsoft.com/office/officeart/2018/5/layout/IconLeafLabelList"/>
    <dgm:cxn modelId="{9C6F93C8-3F00-4FC5-B983-6524643DC914}" type="presParOf" srcId="{A47F269C-5C3F-4283-B7A2-CDE49DB98227}" destId="{03F406F4-21ED-4092-9D6B-BE9B3F31A97E}" srcOrd="1" destOrd="0" presId="urn:microsoft.com/office/officeart/2018/5/layout/IconLeafLabelList"/>
    <dgm:cxn modelId="{D8368E68-4BAC-4791-9B9F-37BCBEA103AF}" type="presParOf" srcId="{A47F269C-5C3F-4283-B7A2-CDE49DB98227}" destId="{9AA53DF4-4EAB-4D68-A6E4-DBD53BC8FAA6}" srcOrd="2" destOrd="0" presId="urn:microsoft.com/office/officeart/2018/5/layout/IconLeafLabelList"/>
    <dgm:cxn modelId="{032FC05A-B01C-45B6-BB54-5A75A61A9B7D}" type="presParOf" srcId="{A47F269C-5C3F-4283-B7A2-CDE49DB98227}" destId="{032ECF45-85D2-4FA3-8609-980AE856175D}" srcOrd="3" destOrd="0" presId="urn:microsoft.com/office/officeart/2018/5/layout/IconLeafLabelList"/>
    <dgm:cxn modelId="{9D480CDE-D1A3-4A36-83F9-1CCF40046466}" type="presParOf" srcId="{92216620-3D5A-48A8-97A8-9973D5FEB39B}" destId="{13B434BE-75F8-47E6-89A0-747380424F99}" srcOrd="5" destOrd="0" presId="urn:microsoft.com/office/officeart/2018/5/layout/IconLeafLabelList"/>
    <dgm:cxn modelId="{881231F0-4540-4F60-850F-2A7C2E95BDD5}" type="presParOf" srcId="{92216620-3D5A-48A8-97A8-9973D5FEB39B}" destId="{CF0E9113-222B-49A0-865A-0E352014B959}" srcOrd="6" destOrd="0" presId="urn:microsoft.com/office/officeart/2018/5/layout/IconLeafLabelList"/>
    <dgm:cxn modelId="{272B8D73-0439-4E59-BCAD-3270B7553D6A}" type="presParOf" srcId="{CF0E9113-222B-49A0-865A-0E352014B959}" destId="{AE4FB731-1577-4FDC-987B-2B79534571FE}" srcOrd="0" destOrd="0" presId="urn:microsoft.com/office/officeart/2018/5/layout/IconLeafLabelList"/>
    <dgm:cxn modelId="{61D259D7-3E80-4207-9589-40DD72A63AC9}" type="presParOf" srcId="{CF0E9113-222B-49A0-865A-0E352014B959}" destId="{E94E303E-907E-40A9-8F8C-BD8BD6559C2E}" srcOrd="1" destOrd="0" presId="urn:microsoft.com/office/officeart/2018/5/layout/IconLeafLabelList"/>
    <dgm:cxn modelId="{EC665799-6426-49DE-8C8F-4F50110C2455}" type="presParOf" srcId="{CF0E9113-222B-49A0-865A-0E352014B959}" destId="{D906ECAF-B87A-44D4-8B2C-7B4D475B36F9}" srcOrd="2" destOrd="0" presId="urn:microsoft.com/office/officeart/2018/5/layout/IconLeafLabelList"/>
    <dgm:cxn modelId="{86572B01-7937-4DE6-B2B8-F5220DDDF7ED}" type="presParOf" srcId="{CF0E9113-222B-49A0-865A-0E352014B959}" destId="{405D8727-3515-4515-8D0E-E86142374B00}" srcOrd="3" destOrd="0" presId="urn:microsoft.com/office/officeart/2018/5/layout/IconLeafLabelList"/>
    <dgm:cxn modelId="{5C58465A-3803-4250-9154-5E4B8FB00A79}" type="presParOf" srcId="{92216620-3D5A-48A8-97A8-9973D5FEB39B}" destId="{6269C11E-00A9-4B34-AF79-EA3814DB3C3C}" srcOrd="7" destOrd="0" presId="urn:microsoft.com/office/officeart/2018/5/layout/IconLeafLabelList"/>
    <dgm:cxn modelId="{7740195B-1A2C-4D32-BD5E-23EAFFA582E7}" type="presParOf" srcId="{92216620-3D5A-48A8-97A8-9973D5FEB39B}" destId="{8E63BE0E-63A5-47C1-BFDB-CB08424C9619}" srcOrd="8" destOrd="0" presId="urn:microsoft.com/office/officeart/2018/5/layout/IconLeafLabelList"/>
    <dgm:cxn modelId="{A4DE28AE-0935-4CD5-94C5-F0C11E3D63C5}" type="presParOf" srcId="{8E63BE0E-63A5-47C1-BFDB-CB08424C9619}" destId="{BF1E7E16-6A0D-4D7F-AA7B-2E1188E00A6E}" srcOrd="0" destOrd="0" presId="urn:microsoft.com/office/officeart/2018/5/layout/IconLeafLabelList"/>
    <dgm:cxn modelId="{430704AA-F853-4937-A97D-269BFB07BF64}" type="presParOf" srcId="{8E63BE0E-63A5-47C1-BFDB-CB08424C9619}" destId="{050BD3C1-BC35-4D5C-9905-2FEC947067FE}" srcOrd="1" destOrd="0" presId="urn:microsoft.com/office/officeart/2018/5/layout/IconLeafLabelList"/>
    <dgm:cxn modelId="{F931D968-AE06-492E-9752-7142DE70F73F}" type="presParOf" srcId="{8E63BE0E-63A5-47C1-BFDB-CB08424C9619}" destId="{4E356392-4335-4A20-8BA2-8B829E25B620}" srcOrd="2" destOrd="0" presId="urn:microsoft.com/office/officeart/2018/5/layout/IconLeafLabelList"/>
    <dgm:cxn modelId="{BCF2E2A0-ED24-4FCC-A829-A2C19211FD30}" type="presParOf" srcId="{8E63BE0E-63A5-47C1-BFDB-CB08424C9619}" destId="{D445D0C2-49CB-4C2C-989E-DF3C871DD117}"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22A0A-5AB5-4197-AC8F-436AF765BD77}">
      <dsp:nvSpPr>
        <dsp:cNvPr id="0" name=""/>
        <dsp:cNvSpPr/>
      </dsp:nvSpPr>
      <dsp:spPr>
        <a:xfrm>
          <a:off x="1317972" y="0"/>
          <a:ext cx="1654695" cy="3175000"/>
        </a:xfrm>
        <a:prstGeom prst="roundRect">
          <a:avLst>
            <a:gd name="adj" fmla="val 10000"/>
          </a:avLst>
        </a:prstGeom>
        <a:solidFill>
          <a:schemeClr val="accent6">
            <a:lumMod val="50000"/>
          </a:schemeClr>
        </a:solidFill>
        <a:ln w="38100" cap="rnd"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b="1" kern="1200" dirty="0"/>
            <a:t>Gerri Lamb, PI</a:t>
          </a:r>
        </a:p>
      </dsp:txBody>
      <dsp:txXfrm>
        <a:off x="1317972" y="1270000"/>
        <a:ext cx="1654695" cy="1270000"/>
      </dsp:txXfrm>
    </dsp:sp>
    <dsp:sp modelId="{4CC2C246-9E0A-45F3-9422-C23A41206CAC}">
      <dsp:nvSpPr>
        <dsp:cNvPr id="0" name=""/>
        <dsp:cNvSpPr/>
      </dsp:nvSpPr>
      <dsp:spPr>
        <a:xfrm>
          <a:off x="1445241" y="66497"/>
          <a:ext cx="1326975" cy="1355141"/>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D1484D-3981-481D-A1C7-A48C705DF902}">
      <dsp:nvSpPr>
        <dsp:cNvPr id="0" name=""/>
        <dsp:cNvSpPr/>
      </dsp:nvSpPr>
      <dsp:spPr>
        <a:xfrm>
          <a:off x="3062689" y="0"/>
          <a:ext cx="1654695" cy="3175000"/>
        </a:xfrm>
        <a:prstGeom prst="roundRect">
          <a:avLst>
            <a:gd name="adj" fmla="val 10000"/>
          </a:avLst>
        </a:prstGeom>
        <a:solidFill>
          <a:schemeClr val="accent5">
            <a:lumMod val="50000"/>
          </a:schemeClr>
        </a:solidFill>
        <a:ln w="38100" cap="rnd" cmpd="sng" algn="ctr">
          <a:solidFill>
            <a:schemeClr val="accent5">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endParaRPr lang="en-US" sz="1300" b="1" kern="1200" dirty="0"/>
        </a:p>
        <a:p>
          <a:pPr marL="0" lvl="0" indent="0" algn="ctr" defTabSz="577850">
            <a:lnSpc>
              <a:spcPct val="90000"/>
            </a:lnSpc>
            <a:spcBef>
              <a:spcPct val="0"/>
            </a:spcBef>
            <a:spcAft>
              <a:spcPct val="35000"/>
            </a:spcAft>
            <a:buNone/>
          </a:pPr>
          <a:r>
            <a:rPr lang="en-US" sz="1300" b="1" kern="1200" dirty="0"/>
            <a:t>Lise McCoy, </a:t>
          </a:r>
        </a:p>
        <a:p>
          <a:pPr marL="0" lvl="0" indent="0" algn="ctr" defTabSz="577850">
            <a:lnSpc>
              <a:spcPct val="90000"/>
            </a:lnSpc>
            <a:spcBef>
              <a:spcPct val="0"/>
            </a:spcBef>
            <a:spcAft>
              <a:spcPct val="35000"/>
            </a:spcAft>
            <a:buNone/>
          </a:pPr>
          <a:r>
            <a:rPr lang="en-US" sz="1300" b="1" kern="1200" dirty="0"/>
            <a:t>Co-PI</a:t>
          </a:r>
        </a:p>
      </dsp:txBody>
      <dsp:txXfrm>
        <a:off x="3062689" y="1270000"/>
        <a:ext cx="1654695" cy="1270000"/>
      </dsp:txXfrm>
    </dsp:sp>
    <dsp:sp modelId="{A56B7877-6C2D-4061-AA5A-93952B179523}">
      <dsp:nvSpPr>
        <dsp:cNvPr id="0" name=""/>
        <dsp:cNvSpPr/>
      </dsp:nvSpPr>
      <dsp:spPr>
        <a:xfrm>
          <a:off x="3194254" y="66497"/>
          <a:ext cx="1391564" cy="1355141"/>
        </a:xfrm>
        <a:prstGeom prst="ellipse">
          <a:avLst/>
        </a:prstGeom>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ADDBB8-BF07-446A-9D5E-C2C4BE6759EE}">
      <dsp:nvSpPr>
        <dsp:cNvPr id="0" name=""/>
        <dsp:cNvSpPr/>
      </dsp:nvSpPr>
      <dsp:spPr>
        <a:xfrm>
          <a:off x="8480046" y="0"/>
          <a:ext cx="1654695" cy="3175000"/>
        </a:xfrm>
        <a:prstGeom prst="roundRect">
          <a:avLst>
            <a:gd name="adj" fmla="val 10000"/>
          </a:avLst>
        </a:prstGeom>
        <a:solidFill>
          <a:schemeClr val="accent2">
            <a:lumMod val="50000"/>
          </a:schemeClr>
        </a:solidFill>
        <a:ln w="38100" cap="rnd" cmpd="sng" algn="ctr">
          <a:solidFill>
            <a:schemeClr val="accent2">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endParaRPr lang="en-US" sz="1300" b="1" kern="1200" dirty="0"/>
        </a:p>
        <a:p>
          <a:pPr marL="0" lvl="0" indent="0" algn="ctr" defTabSz="577850">
            <a:lnSpc>
              <a:spcPct val="90000"/>
            </a:lnSpc>
            <a:spcBef>
              <a:spcPct val="0"/>
            </a:spcBef>
            <a:spcAft>
              <a:spcPct val="35000"/>
            </a:spcAft>
            <a:buNone/>
          </a:pPr>
          <a:r>
            <a:rPr lang="en-US" sz="1300" b="1" kern="1200" dirty="0"/>
            <a:t>Jody Steehler</a:t>
          </a:r>
        </a:p>
        <a:p>
          <a:pPr marL="0" lvl="0" indent="0" algn="ctr" defTabSz="577850">
            <a:lnSpc>
              <a:spcPct val="90000"/>
            </a:lnSpc>
            <a:spcBef>
              <a:spcPct val="0"/>
            </a:spcBef>
            <a:spcAft>
              <a:spcPct val="35000"/>
            </a:spcAft>
            <a:buNone/>
          </a:pPr>
          <a:r>
            <a:rPr lang="en-US" sz="1300" b="1" kern="1200" dirty="0"/>
            <a:t> Project  Assistant</a:t>
          </a:r>
        </a:p>
      </dsp:txBody>
      <dsp:txXfrm>
        <a:off x="8480046" y="1270000"/>
        <a:ext cx="1654695" cy="1270000"/>
      </dsp:txXfrm>
    </dsp:sp>
    <dsp:sp modelId="{47B1FB1A-EDD9-4C88-A012-A435D37A2552}">
      <dsp:nvSpPr>
        <dsp:cNvPr id="0" name=""/>
        <dsp:cNvSpPr/>
      </dsp:nvSpPr>
      <dsp:spPr>
        <a:xfrm>
          <a:off x="8618191" y="52763"/>
          <a:ext cx="1301864" cy="1371634"/>
        </a:xfrm>
        <a:prstGeom prst="ellipse">
          <a:avLst/>
        </a:prstGeom>
        <a:blipFill rotWithShape="1">
          <a:blip xmlns:r="http://schemas.openxmlformats.org/officeDocument/2006/relationships" r:embed="rId3"/>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441239-5E10-400B-BF43-C4FF9CA34369}">
      <dsp:nvSpPr>
        <dsp:cNvPr id="0" name=""/>
        <dsp:cNvSpPr/>
      </dsp:nvSpPr>
      <dsp:spPr>
        <a:xfrm>
          <a:off x="4845093" y="0"/>
          <a:ext cx="1654695" cy="3175000"/>
        </a:xfrm>
        <a:prstGeom prst="roundRect">
          <a:avLst>
            <a:gd name="adj" fmla="val 10000"/>
          </a:avLst>
        </a:prstGeom>
        <a:solidFill>
          <a:schemeClr val="accent4">
            <a:lumMod val="50000"/>
          </a:schemeClr>
        </a:solidFill>
        <a:ln w="38100" cap="rnd"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endParaRPr lang="en-US" sz="1300" b="1" kern="1200" dirty="0"/>
        </a:p>
        <a:p>
          <a:pPr marL="0" lvl="0" indent="0" algn="ctr" defTabSz="577850">
            <a:lnSpc>
              <a:spcPct val="90000"/>
            </a:lnSpc>
            <a:spcBef>
              <a:spcPct val="0"/>
            </a:spcBef>
            <a:spcAft>
              <a:spcPct val="35000"/>
            </a:spcAft>
            <a:buNone/>
          </a:pPr>
          <a:r>
            <a:rPr lang="en-US" sz="1300" b="1" kern="1200" dirty="0"/>
            <a:t>Yvonne Price</a:t>
          </a:r>
        </a:p>
        <a:p>
          <a:pPr marL="0" lvl="0" indent="0" algn="ctr" defTabSz="577850">
            <a:lnSpc>
              <a:spcPct val="90000"/>
            </a:lnSpc>
            <a:spcBef>
              <a:spcPct val="0"/>
            </a:spcBef>
            <a:spcAft>
              <a:spcPct val="35000"/>
            </a:spcAft>
            <a:buNone/>
          </a:pPr>
          <a:r>
            <a:rPr lang="en-US" sz="1300" b="1" kern="1200" dirty="0"/>
            <a:t>Sr. Instructional Designer</a:t>
          </a:r>
        </a:p>
      </dsp:txBody>
      <dsp:txXfrm>
        <a:off x="4845093" y="1270000"/>
        <a:ext cx="1654695" cy="1270000"/>
      </dsp:txXfrm>
    </dsp:sp>
    <dsp:sp modelId="{37350CFF-3EBA-4686-8DE6-A21AC5100E04}">
      <dsp:nvSpPr>
        <dsp:cNvPr id="0" name=""/>
        <dsp:cNvSpPr/>
      </dsp:nvSpPr>
      <dsp:spPr>
        <a:xfrm>
          <a:off x="5000539" y="74834"/>
          <a:ext cx="1341607" cy="1313579"/>
        </a:xfrm>
        <a:prstGeom prst="ellipse">
          <a:avLst/>
        </a:prstGeom>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AC9747-3083-489F-B877-6D62EBD4D5C8}">
      <dsp:nvSpPr>
        <dsp:cNvPr id="0" name=""/>
        <dsp:cNvSpPr/>
      </dsp:nvSpPr>
      <dsp:spPr>
        <a:xfrm>
          <a:off x="6647671" y="0"/>
          <a:ext cx="1654695" cy="3175000"/>
        </a:xfrm>
        <a:prstGeom prst="roundRect">
          <a:avLst>
            <a:gd name="adj" fmla="val 10000"/>
          </a:avLst>
        </a:prstGeom>
        <a:solidFill>
          <a:schemeClr val="accent3">
            <a:lumMod val="50000"/>
          </a:schemeClr>
        </a:solidFill>
        <a:ln w="38100" cap="rnd" cmpd="sng" algn="ctr">
          <a:solidFill>
            <a:schemeClr val="accent3">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endParaRPr lang="en-US" sz="1300" b="1" kern="1200" dirty="0"/>
        </a:p>
        <a:p>
          <a:pPr marL="0" lvl="0" indent="0" algn="ctr" defTabSz="577850">
            <a:lnSpc>
              <a:spcPct val="90000"/>
            </a:lnSpc>
            <a:spcBef>
              <a:spcPct val="0"/>
            </a:spcBef>
            <a:spcAft>
              <a:spcPct val="35000"/>
            </a:spcAft>
            <a:buNone/>
          </a:pPr>
          <a:r>
            <a:rPr lang="en-US" sz="1300" b="1" kern="1200" dirty="0"/>
            <a:t>Nina Karamehmedovic</a:t>
          </a:r>
        </a:p>
        <a:p>
          <a:pPr marL="0" lvl="0" indent="0" algn="ctr" defTabSz="577850">
            <a:lnSpc>
              <a:spcPct val="90000"/>
            </a:lnSpc>
            <a:spcBef>
              <a:spcPct val="0"/>
            </a:spcBef>
            <a:spcAft>
              <a:spcPct val="35000"/>
            </a:spcAft>
            <a:buNone/>
          </a:pPr>
          <a:r>
            <a:rPr lang="en-US" sz="1300" b="1" kern="1200" dirty="0"/>
            <a:t>Project  Manager</a:t>
          </a:r>
        </a:p>
      </dsp:txBody>
      <dsp:txXfrm>
        <a:off x="6647671" y="1270000"/>
        <a:ext cx="1654695" cy="1270000"/>
      </dsp:txXfrm>
    </dsp:sp>
    <dsp:sp modelId="{CF33F4D0-F9F4-48F7-813C-E90D335FAC2E}">
      <dsp:nvSpPr>
        <dsp:cNvPr id="0" name=""/>
        <dsp:cNvSpPr/>
      </dsp:nvSpPr>
      <dsp:spPr>
        <a:xfrm>
          <a:off x="6806259" y="75426"/>
          <a:ext cx="1288152" cy="1313579"/>
        </a:xfrm>
        <a:prstGeom prst="ellipse">
          <a:avLst/>
        </a:prstGeom>
        <a:blipFill rotWithShape="1">
          <a:blip xmlns:r="http://schemas.openxmlformats.org/officeDocument/2006/relationships" r:embed="rId5" cstate="email">
            <a:extLst>
              <a:ext uri="{28A0092B-C50C-407E-A947-70E740481C1C}">
                <a14:useLocalDpi xmlns:a14="http://schemas.microsoft.com/office/drawing/2010/main"/>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A8AE57-C3C3-4DAC-AF1C-12AB5F7FC91E}">
      <dsp:nvSpPr>
        <dsp:cNvPr id="0" name=""/>
        <dsp:cNvSpPr/>
      </dsp:nvSpPr>
      <dsp:spPr>
        <a:xfrm>
          <a:off x="5611154" y="2743649"/>
          <a:ext cx="120378" cy="68951"/>
        </a:xfrm>
        <a:prstGeom prst="mathMinus">
          <a:avLst/>
        </a:prstGeom>
        <a:solidFill>
          <a:srgbClr val="485056"/>
        </a:solidFill>
        <a:ln w="22225" cap="rnd" cmpd="sng" algn="ctr">
          <a:solidFill>
            <a:srgbClr val="485056"/>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DC6CDA-4688-4995-857F-B1E026EF5F6A}">
      <dsp:nvSpPr>
        <dsp:cNvPr id="0" name=""/>
        <dsp:cNvSpPr/>
      </dsp:nvSpPr>
      <dsp:spPr>
        <a:xfrm>
          <a:off x="943645" y="45295"/>
          <a:ext cx="1056181" cy="1056181"/>
        </a:xfrm>
        <a:prstGeom prst="round2DiagRect">
          <a:avLst>
            <a:gd name="adj1" fmla="val 29727"/>
            <a:gd name="adj2" fmla="val 0"/>
          </a:avLst>
        </a:prstGeom>
        <a:solidFill>
          <a:schemeClr val="accent2">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09D1F52B-1C2E-4A1A-8343-2DA929F6B82A}">
      <dsp:nvSpPr>
        <dsp:cNvPr id="0" name=""/>
        <dsp:cNvSpPr/>
      </dsp:nvSpPr>
      <dsp:spPr>
        <a:xfrm>
          <a:off x="1168733" y="270383"/>
          <a:ext cx="606005" cy="6060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E1CC5A5-FA38-4B61-BAC9-12EF5C38855E}">
      <dsp:nvSpPr>
        <dsp:cNvPr id="0" name=""/>
        <dsp:cNvSpPr/>
      </dsp:nvSpPr>
      <dsp:spPr>
        <a:xfrm>
          <a:off x="606014" y="1430451"/>
          <a:ext cx="1731445" cy="707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ts val="750"/>
            </a:spcAft>
            <a:buNone/>
            <a:defRPr cap="all"/>
          </a:pPr>
          <a:r>
            <a:rPr lang="en-US" sz="1600" kern="1200" dirty="0"/>
            <a:t>Name it</a:t>
          </a:r>
        </a:p>
      </dsp:txBody>
      <dsp:txXfrm>
        <a:off x="606014" y="1430451"/>
        <a:ext cx="1731445" cy="707682"/>
      </dsp:txXfrm>
    </dsp:sp>
    <dsp:sp modelId="{43D891C5-8263-4510-B117-E2FC69DA430E}">
      <dsp:nvSpPr>
        <dsp:cNvPr id="0" name=""/>
        <dsp:cNvSpPr/>
      </dsp:nvSpPr>
      <dsp:spPr>
        <a:xfrm>
          <a:off x="2978094" y="45295"/>
          <a:ext cx="1056181" cy="1056181"/>
        </a:xfrm>
        <a:prstGeom prst="round2DiagRect">
          <a:avLst>
            <a:gd name="adj1" fmla="val 29727"/>
            <a:gd name="adj2" fmla="val 0"/>
          </a:avLst>
        </a:prstGeom>
        <a:solidFill>
          <a:schemeClr val="accent3">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4AA7165E-C93C-4BE3-A1F8-6ADDAA4B9DC7}">
      <dsp:nvSpPr>
        <dsp:cNvPr id="0" name=""/>
        <dsp:cNvSpPr/>
      </dsp:nvSpPr>
      <dsp:spPr>
        <a:xfrm>
          <a:off x="3203182" y="270383"/>
          <a:ext cx="606005" cy="6060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03F157F-626E-422A-9000-22F50F2B99C7}">
      <dsp:nvSpPr>
        <dsp:cNvPr id="0" name=""/>
        <dsp:cNvSpPr/>
      </dsp:nvSpPr>
      <dsp:spPr>
        <a:xfrm>
          <a:off x="2640462" y="1430451"/>
          <a:ext cx="1731445" cy="707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ts val="750"/>
            </a:spcAft>
            <a:buNone/>
            <a:defRPr cap="all"/>
          </a:pPr>
          <a:r>
            <a:rPr lang="en-US" sz="1600" kern="1200" dirty="0"/>
            <a:t>Find time  to talk about it</a:t>
          </a:r>
        </a:p>
      </dsp:txBody>
      <dsp:txXfrm>
        <a:off x="2640462" y="1430451"/>
        <a:ext cx="1731445" cy="707682"/>
      </dsp:txXfrm>
    </dsp:sp>
    <dsp:sp modelId="{DCBE3C92-739F-49F0-9B79-CAD5D6C1AC7A}">
      <dsp:nvSpPr>
        <dsp:cNvPr id="0" name=""/>
        <dsp:cNvSpPr/>
      </dsp:nvSpPr>
      <dsp:spPr>
        <a:xfrm>
          <a:off x="5012542" y="45295"/>
          <a:ext cx="1056181" cy="1056181"/>
        </a:xfrm>
        <a:prstGeom prst="round2DiagRect">
          <a:avLst>
            <a:gd name="adj1" fmla="val 29727"/>
            <a:gd name="adj2" fmla="val 0"/>
          </a:avLst>
        </a:prstGeom>
        <a:solidFill>
          <a:schemeClr val="accent4">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03F406F4-21ED-4092-9D6B-BE9B3F31A97E}">
      <dsp:nvSpPr>
        <dsp:cNvPr id="0" name=""/>
        <dsp:cNvSpPr/>
      </dsp:nvSpPr>
      <dsp:spPr>
        <a:xfrm>
          <a:off x="5237630" y="270383"/>
          <a:ext cx="606005" cy="6060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32ECF45-85D2-4FA3-8609-980AE856175D}">
      <dsp:nvSpPr>
        <dsp:cNvPr id="0" name=""/>
        <dsp:cNvSpPr/>
      </dsp:nvSpPr>
      <dsp:spPr>
        <a:xfrm>
          <a:off x="4674910" y="1430451"/>
          <a:ext cx="1731445" cy="707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ts val="750"/>
            </a:spcAft>
            <a:buNone/>
            <a:defRPr cap="all"/>
          </a:pPr>
          <a:r>
            <a:rPr lang="en-US" sz="1600" kern="1200" dirty="0"/>
            <a:t>Recognize early cues </a:t>
          </a:r>
        </a:p>
      </dsp:txBody>
      <dsp:txXfrm>
        <a:off x="4674910" y="1430451"/>
        <a:ext cx="1731445" cy="707682"/>
      </dsp:txXfrm>
    </dsp:sp>
    <dsp:sp modelId="{AE4FB731-1577-4FDC-987B-2B79534571FE}">
      <dsp:nvSpPr>
        <dsp:cNvPr id="0" name=""/>
        <dsp:cNvSpPr/>
      </dsp:nvSpPr>
      <dsp:spPr>
        <a:xfrm>
          <a:off x="886377" y="2529604"/>
          <a:ext cx="1056181" cy="1056181"/>
        </a:xfrm>
        <a:prstGeom prst="round2DiagRect">
          <a:avLst>
            <a:gd name="adj1" fmla="val 29727"/>
            <a:gd name="adj2" fmla="val 0"/>
          </a:avLst>
        </a:prstGeom>
        <a:solidFill>
          <a:schemeClr val="accent5">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E94E303E-907E-40A9-8F8C-BD8BD6559C2E}">
      <dsp:nvSpPr>
        <dsp:cNvPr id="0" name=""/>
        <dsp:cNvSpPr/>
      </dsp:nvSpPr>
      <dsp:spPr>
        <a:xfrm>
          <a:off x="1115848" y="2758245"/>
          <a:ext cx="606005" cy="60600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05D8727-3515-4515-8D0E-E86142374B00}">
      <dsp:nvSpPr>
        <dsp:cNvPr id="0" name=""/>
        <dsp:cNvSpPr/>
      </dsp:nvSpPr>
      <dsp:spPr>
        <a:xfrm>
          <a:off x="8" y="3862469"/>
          <a:ext cx="2799366" cy="707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ts val="750"/>
            </a:spcAft>
            <a:buNone/>
            <a:defRPr cap="all"/>
          </a:pPr>
          <a:r>
            <a:rPr lang="en-US" sz="1600" kern="1200" dirty="0"/>
            <a:t>Educate clinical teams about preventive strategies</a:t>
          </a:r>
        </a:p>
      </dsp:txBody>
      <dsp:txXfrm>
        <a:off x="8" y="3862469"/>
        <a:ext cx="2799366" cy="707682"/>
      </dsp:txXfrm>
    </dsp:sp>
    <dsp:sp modelId="{BF1E7E16-6A0D-4D7F-AA7B-2E1188E00A6E}">
      <dsp:nvSpPr>
        <dsp:cNvPr id="0" name=""/>
        <dsp:cNvSpPr/>
      </dsp:nvSpPr>
      <dsp:spPr>
        <a:xfrm>
          <a:off x="4880437" y="2536536"/>
          <a:ext cx="1056181" cy="1056181"/>
        </a:xfrm>
        <a:prstGeom prst="round2DiagRect">
          <a:avLst>
            <a:gd name="adj1" fmla="val 29727"/>
            <a:gd name="adj2" fmla="val 0"/>
          </a:avLst>
        </a:prstGeom>
        <a:solidFill>
          <a:schemeClr val="accent6">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050BD3C1-BC35-4D5C-9905-2FEC947067FE}">
      <dsp:nvSpPr>
        <dsp:cNvPr id="0" name=""/>
        <dsp:cNvSpPr/>
      </dsp:nvSpPr>
      <dsp:spPr>
        <a:xfrm>
          <a:off x="5115091" y="2713551"/>
          <a:ext cx="606005" cy="60600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445D0C2-49CB-4C2C-989E-DF3C871DD117}">
      <dsp:nvSpPr>
        <dsp:cNvPr id="0" name=""/>
        <dsp:cNvSpPr/>
      </dsp:nvSpPr>
      <dsp:spPr>
        <a:xfrm>
          <a:off x="3386420" y="3894934"/>
          <a:ext cx="3597458" cy="679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ts val="750"/>
            </a:spcAft>
            <a:buNone/>
            <a:defRPr cap="all"/>
          </a:pPr>
          <a:r>
            <a:rPr lang="en-US" sz="1600" kern="1200" dirty="0"/>
            <a:t>Try team exercises in “Conversations about Moral Distress and Moral Injury</a:t>
          </a:r>
          <a:r>
            <a:rPr lang="en-US" sz="1200" kern="1200" dirty="0"/>
            <a:t>” </a:t>
          </a:r>
        </a:p>
      </dsp:txBody>
      <dsp:txXfrm>
        <a:off x="3386420" y="3894934"/>
        <a:ext cx="3597458" cy="679955"/>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90937DE2-9722-4323-9FF1-3A226C0FAB1C}" type="datetimeFigureOut">
              <a:rPr lang="en-US" smtClean="0"/>
              <a:t>3/31/2020</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BEF0B15F-E477-4AFB-9067-7BFB129E6AFD}" type="slidenum">
              <a:rPr lang="en-US" smtClean="0"/>
              <a:t>‹#›</a:t>
            </a:fld>
            <a:endParaRPr lang="en-US" dirty="0"/>
          </a:p>
        </p:txBody>
      </p:sp>
    </p:spTree>
    <p:extLst>
      <p:ext uri="{BB962C8B-B14F-4D97-AF65-F5344CB8AC3E}">
        <p14:creationId xmlns:p14="http://schemas.microsoft.com/office/powerpoint/2010/main" val="1132566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5</a:t>
            </a:fld>
            <a:endParaRPr lang="en-US"/>
          </a:p>
        </p:txBody>
      </p:sp>
    </p:spTree>
    <p:extLst>
      <p:ext uri="{BB962C8B-B14F-4D97-AF65-F5344CB8AC3E}">
        <p14:creationId xmlns:p14="http://schemas.microsoft.com/office/powerpoint/2010/main" val="631435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0B15F-E477-4AFB-9067-7BFB129E6AFD}" type="slidenum">
              <a:rPr lang="en-US" smtClean="0"/>
              <a:t>16</a:t>
            </a:fld>
            <a:endParaRPr lang="en-US" dirty="0"/>
          </a:p>
        </p:txBody>
      </p:sp>
    </p:spTree>
    <p:extLst>
      <p:ext uri="{BB962C8B-B14F-4D97-AF65-F5344CB8AC3E}">
        <p14:creationId xmlns:p14="http://schemas.microsoft.com/office/powerpoint/2010/main" val="1878865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0B15F-E477-4AFB-9067-7BFB129E6AFD}" type="slidenum">
              <a:rPr lang="en-US" smtClean="0"/>
              <a:t>17</a:t>
            </a:fld>
            <a:endParaRPr lang="en-US" dirty="0"/>
          </a:p>
        </p:txBody>
      </p:sp>
    </p:spTree>
    <p:extLst>
      <p:ext uri="{BB962C8B-B14F-4D97-AF65-F5344CB8AC3E}">
        <p14:creationId xmlns:p14="http://schemas.microsoft.com/office/powerpoint/2010/main" val="1105661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EF0B15F-E477-4AFB-9067-7BFB129E6AFD}" type="slidenum">
              <a:rPr lang="en-US" smtClean="0"/>
              <a:t>18</a:t>
            </a:fld>
            <a:endParaRPr lang="en-US" dirty="0"/>
          </a:p>
        </p:txBody>
      </p:sp>
    </p:spTree>
    <p:extLst>
      <p:ext uri="{BB962C8B-B14F-4D97-AF65-F5344CB8AC3E}">
        <p14:creationId xmlns:p14="http://schemas.microsoft.com/office/powerpoint/2010/main" val="3750962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EF0B15F-E477-4AFB-9067-7BFB129E6AFD}" type="slidenum">
              <a:rPr lang="en-US" smtClean="0"/>
              <a:t>19</a:t>
            </a:fld>
            <a:endParaRPr lang="en-US" dirty="0"/>
          </a:p>
        </p:txBody>
      </p:sp>
    </p:spTree>
    <p:extLst>
      <p:ext uri="{BB962C8B-B14F-4D97-AF65-F5344CB8AC3E}">
        <p14:creationId xmlns:p14="http://schemas.microsoft.com/office/powerpoint/2010/main" val="1243834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0B15F-E477-4AFB-9067-7BFB129E6AFD}" type="slidenum">
              <a:rPr lang="en-US" smtClean="0"/>
              <a:t>20</a:t>
            </a:fld>
            <a:endParaRPr lang="en-US" dirty="0"/>
          </a:p>
        </p:txBody>
      </p:sp>
    </p:spTree>
    <p:extLst>
      <p:ext uri="{BB962C8B-B14F-4D97-AF65-F5344CB8AC3E}">
        <p14:creationId xmlns:p14="http://schemas.microsoft.com/office/powerpoint/2010/main" val="1186494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0B15F-E477-4AFB-9067-7BFB129E6AFD}" type="slidenum">
              <a:rPr lang="en-US" smtClean="0"/>
              <a:t>21</a:t>
            </a:fld>
            <a:endParaRPr lang="en-US" dirty="0"/>
          </a:p>
        </p:txBody>
      </p:sp>
    </p:spTree>
    <p:extLst>
      <p:ext uri="{BB962C8B-B14F-4D97-AF65-F5344CB8AC3E}">
        <p14:creationId xmlns:p14="http://schemas.microsoft.com/office/powerpoint/2010/main" val="294907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0B15F-E477-4AFB-9067-7BFB129E6AFD}" type="slidenum">
              <a:rPr lang="en-US" smtClean="0"/>
              <a:t>22</a:t>
            </a:fld>
            <a:endParaRPr lang="en-US" dirty="0"/>
          </a:p>
        </p:txBody>
      </p:sp>
    </p:spTree>
    <p:extLst>
      <p:ext uri="{BB962C8B-B14F-4D97-AF65-F5344CB8AC3E}">
        <p14:creationId xmlns:p14="http://schemas.microsoft.com/office/powerpoint/2010/main" val="2700311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BEF0B15F-E477-4AFB-9067-7BFB129E6AFD}" type="slidenum">
              <a:rPr lang="en-US" smtClean="0"/>
              <a:t>23</a:t>
            </a:fld>
            <a:endParaRPr lang="en-US" dirty="0"/>
          </a:p>
        </p:txBody>
      </p:sp>
    </p:spTree>
    <p:extLst>
      <p:ext uri="{BB962C8B-B14F-4D97-AF65-F5344CB8AC3E}">
        <p14:creationId xmlns:p14="http://schemas.microsoft.com/office/powerpoint/2010/main" val="4261166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0B15F-E477-4AFB-9067-7BFB129E6AFD}" type="slidenum">
              <a:rPr lang="en-US" smtClean="0"/>
              <a:t>24</a:t>
            </a:fld>
            <a:endParaRPr lang="en-US" dirty="0"/>
          </a:p>
        </p:txBody>
      </p:sp>
    </p:spTree>
    <p:extLst>
      <p:ext uri="{BB962C8B-B14F-4D97-AF65-F5344CB8AC3E}">
        <p14:creationId xmlns:p14="http://schemas.microsoft.com/office/powerpoint/2010/main" val="2624961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EF0B15F-E477-4AFB-9067-7BFB129E6AFD}" type="slidenum">
              <a:rPr lang="en-US" smtClean="0"/>
              <a:t>25</a:t>
            </a:fld>
            <a:endParaRPr lang="en-US" dirty="0"/>
          </a:p>
        </p:txBody>
      </p:sp>
    </p:spTree>
    <p:extLst>
      <p:ext uri="{BB962C8B-B14F-4D97-AF65-F5344CB8AC3E}">
        <p14:creationId xmlns:p14="http://schemas.microsoft.com/office/powerpoint/2010/main" val="244226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BEF0B15F-E477-4AFB-9067-7BFB129E6AFD}" type="slidenum">
              <a:rPr lang="en-US" smtClean="0"/>
              <a:t>8</a:t>
            </a:fld>
            <a:endParaRPr lang="en-US" dirty="0"/>
          </a:p>
        </p:txBody>
      </p:sp>
    </p:spTree>
    <p:extLst>
      <p:ext uri="{BB962C8B-B14F-4D97-AF65-F5344CB8AC3E}">
        <p14:creationId xmlns:p14="http://schemas.microsoft.com/office/powerpoint/2010/main" val="2674717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BEF0B15F-E477-4AFB-9067-7BFB129E6AFD}" type="slidenum">
              <a:rPr lang="en-US" smtClean="0"/>
              <a:t>26</a:t>
            </a:fld>
            <a:endParaRPr lang="en-US" dirty="0"/>
          </a:p>
        </p:txBody>
      </p:sp>
    </p:spTree>
    <p:extLst>
      <p:ext uri="{BB962C8B-B14F-4D97-AF65-F5344CB8AC3E}">
        <p14:creationId xmlns:p14="http://schemas.microsoft.com/office/powerpoint/2010/main" val="1718506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0B15F-E477-4AFB-9067-7BFB129E6AFD}" type="slidenum">
              <a:rPr lang="en-US" smtClean="0"/>
              <a:t>27</a:t>
            </a:fld>
            <a:endParaRPr lang="en-US" dirty="0"/>
          </a:p>
        </p:txBody>
      </p:sp>
    </p:spTree>
    <p:extLst>
      <p:ext uri="{BB962C8B-B14F-4D97-AF65-F5344CB8AC3E}">
        <p14:creationId xmlns:p14="http://schemas.microsoft.com/office/powerpoint/2010/main" val="2934456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0B15F-E477-4AFB-9067-7BFB129E6AFD}" type="slidenum">
              <a:rPr lang="en-US" smtClean="0"/>
              <a:t>28</a:t>
            </a:fld>
            <a:endParaRPr lang="en-US" dirty="0"/>
          </a:p>
        </p:txBody>
      </p:sp>
    </p:spTree>
    <p:extLst>
      <p:ext uri="{BB962C8B-B14F-4D97-AF65-F5344CB8AC3E}">
        <p14:creationId xmlns:p14="http://schemas.microsoft.com/office/powerpoint/2010/main" val="1580118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0B15F-E477-4AFB-9067-7BFB129E6AFD}" type="slidenum">
              <a:rPr lang="en-US" smtClean="0"/>
              <a:t>29</a:t>
            </a:fld>
            <a:endParaRPr lang="en-US" dirty="0"/>
          </a:p>
        </p:txBody>
      </p:sp>
    </p:spTree>
    <p:extLst>
      <p:ext uri="{BB962C8B-B14F-4D97-AF65-F5344CB8AC3E}">
        <p14:creationId xmlns:p14="http://schemas.microsoft.com/office/powerpoint/2010/main" val="359864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0B15F-E477-4AFB-9067-7BFB129E6AFD}" type="slidenum">
              <a:rPr lang="en-US" smtClean="0"/>
              <a:t>30</a:t>
            </a:fld>
            <a:endParaRPr lang="en-US" dirty="0"/>
          </a:p>
        </p:txBody>
      </p:sp>
    </p:spTree>
    <p:extLst>
      <p:ext uri="{BB962C8B-B14F-4D97-AF65-F5344CB8AC3E}">
        <p14:creationId xmlns:p14="http://schemas.microsoft.com/office/powerpoint/2010/main" val="661935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EF0B15F-E477-4AFB-9067-7BFB129E6AFD}" type="slidenum">
              <a:rPr lang="en-US" smtClean="0"/>
              <a:t>31</a:t>
            </a:fld>
            <a:endParaRPr lang="en-US" dirty="0"/>
          </a:p>
        </p:txBody>
      </p:sp>
    </p:spTree>
    <p:extLst>
      <p:ext uri="{BB962C8B-B14F-4D97-AF65-F5344CB8AC3E}">
        <p14:creationId xmlns:p14="http://schemas.microsoft.com/office/powerpoint/2010/main" val="1972558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0B15F-E477-4AFB-9067-7BFB129E6AFD}" type="slidenum">
              <a:rPr lang="en-US" smtClean="0"/>
              <a:t>32</a:t>
            </a:fld>
            <a:endParaRPr lang="en-US" dirty="0"/>
          </a:p>
        </p:txBody>
      </p:sp>
    </p:spTree>
    <p:extLst>
      <p:ext uri="{BB962C8B-B14F-4D97-AF65-F5344CB8AC3E}">
        <p14:creationId xmlns:p14="http://schemas.microsoft.com/office/powerpoint/2010/main" val="4166981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EF0B15F-E477-4AFB-9067-7BFB129E6AFD}" type="slidenum">
              <a:rPr lang="en-US" smtClean="0"/>
              <a:t>33</a:t>
            </a:fld>
            <a:endParaRPr lang="en-US" dirty="0"/>
          </a:p>
        </p:txBody>
      </p:sp>
    </p:spTree>
    <p:extLst>
      <p:ext uri="{BB962C8B-B14F-4D97-AF65-F5344CB8AC3E}">
        <p14:creationId xmlns:p14="http://schemas.microsoft.com/office/powerpoint/2010/main" val="54996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EF0B15F-E477-4AFB-9067-7BFB129E6AFD}" type="slidenum">
              <a:rPr lang="en-US" smtClean="0"/>
              <a:t>34</a:t>
            </a:fld>
            <a:endParaRPr lang="en-US" dirty="0"/>
          </a:p>
        </p:txBody>
      </p:sp>
    </p:spTree>
    <p:extLst>
      <p:ext uri="{BB962C8B-B14F-4D97-AF65-F5344CB8AC3E}">
        <p14:creationId xmlns:p14="http://schemas.microsoft.com/office/powerpoint/2010/main" val="1944431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EF0B15F-E477-4AFB-9067-7BFB129E6AFD}" type="slidenum">
              <a:rPr lang="en-US" smtClean="0"/>
              <a:t>35</a:t>
            </a:fld>
            <a:endParaRPr lang="en-US" dirty="0"/>
          </a:p>
        </p:txBody>
      </p:sp>
    </p:spTree>
    <p:extLst>
      <p:ext uri="{BB962C8B-B14F-4D97-AF65-F5344CB8AC3E}">
        <p14:creationId xmlns:p14="http://schemas.microsoft.com/office/powerpoint/2010/main" val="4153557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0B15F-E477-4AFB-9067-7BFB129E6AFD}" type="slidenum">
              <a:rPr lang="en-US" smtClean="0"/>
              <a:t>9</a:t>
            </a:fld>
            <a:endParaRPr lang="en-US" dirty="0"/>
          </a:p>
        </p:txBody>
      </p:sp>
    </p:spTree>
    <p:extLst>
      <p:ext uri="{BB962C8B-B14F-4D97-AF65-F5344CB8AC3E}">
        <p14:creationId xmlns:p14="http://schemas.microsoft.com/office/powerpoint/2010/main" val="2519475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0B15F-E477-4AFB-9067-7BFB129E6AFD}" type="slidenum">
              <a:rPr lang="en-US" smtClean="0"/>
              <a:t>38</a:t>
            </a:fld>
            <a:endParaRPr lang="en-US" dirty="0"/>
          </a:p>
        </p:txBody>
      </p:sp>
    </p:spTree>
    <p:extLst>
      <p:ext uri="{BB962C8B-B14F-4D97-AF65-F5344CB8AC3E}">
        <p14:creationId xmlns:p14="http://schemas.microsoft.com/office/powerpoint/2010/main" val="3650083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BEF0B15F-E477-4AFB-9067-7BFB129E6AFD}" type="slidenum">
              <a:rPr lang="en-US" smtClean="0"/>
              <a:t>39</a:t>
            </a:fld>
            <a:endParaRPr lang="en-US" dirty="0"/>
          </a:p>
        </p:txBody>
      </p:sp>
    </p:spTree>
    <p:extLst>
      <p:ext uri="{BB962C8B-B14F-4D97-AF65-F5344CB8AC3E}">
        <p14:creationId xmlns:p14="http://schemas.microsoft.com/office/powerpoint/2010/main" val="24142892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0B15F-E477-4AFB-9067-7BFB129E6AFD}" type="slidenum">
              <a:rPr lang="en-US" smtClean="0"/>
              <a:t>40</a:t>
            </a:fld>
            <a:endParaRPr lang="en-US" dirty="0"/>
          </a:p>
        </p:txBody>
      </p:sp>
    </p:spTree>
    <p:extLst>
      <p:ext uri="{BB962C8B-B14F-4D97-AF65-F5344CB8AC3E}">
        <p14:creationId xmlns:p14="http://schemas.microsoft.com/office/powerpoint/2010/main" val="30832265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0B15F-E477-4AFB-9067-7BFB129E6AFD}" type="slidenum">
              <a:rPr lang="en-US" smtClean="0"/>
              <a:t>41</a:t>
            </a:fld>
            <a:endParaRPr lang="en-US" dirty="0"/>
          </a:p>
        </p:txBody>
      </p:sp>
    </p:spTree>
    <p:extLst>
      <p:ext uri="{BB962C8B-B14F-4D97-AF65-F5344CB8AC3E}">
        <p14:creationId xmlns:p14="http://schemas.microsoft.com/office/powerpoint/2010/main" val="34559430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0B15F-E477-4AFB-9067-7BFB129E6AFD}" type="slidenum">
              <a:rPr lang="en-US" smtClean="0"/>
              <a:t>42</a:t>
            </a:fld>
            <a:endParaRPr lang="en-US" dirty="0"/>
          </a:p>
        </p:txBody>
      </p:sp>
    </p:spTree>
    <p:extLst>
      <p:ext uri="{BB962C8B-B14F-4D97-AF65-F5344CB8AC3E}">
        <p14:creationId xmlns:p14="http://schemas.microsoft.com/office/powerpoint/2010/main" val="18804084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BEF0B15F-E477-4AFB-9067-7BFB129E6AFD}" type="slidenum">
              <a:rPr lang="en-US" smtClean="0"/>
              <a:t>43</a:t>
            </a:fld>
            <a:endParaRPr lang="en-US" dirty="0"/>
          </a:p>
        </p:txBody>
      </p:sp>
    </p:spTree>
    <p:extLst>
      <p:ext uri="{BB962C8B-B14F-4D97-AF65-F5344CB8AC3E}">
        <p14:creationId xmlns:p14="http://schemas.microsoft.com/office/powerpoint/2010/main" val="14346568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0B15F-E477-4AFB-9067-7BFB129E6AFD}" type="slidenum">
              <a:rPr lang="en-US" smtClean="0"/>
              <a:t>45</a:t>
            </a:fld>
            <a:endParaRPr lang="en-US" dirty="0"/>
          </a:p>
        </p:txBody>
      </p:sp>
    </p:spTree>
    <p:extLst>
      <p:ext uri="{BB962C8B-B14F-4D97-AF65-F5344CB8AC3E}">
        <p14:creationId xmlns:p14="http://schemas.microsoft.com/office/powerpoint/2010/main" val="31964073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0B15F-E477-4AFB-9067-7BFB129E6AFD}" type="slidenum">
              <a:rPr lang="en-US" smtClean="0"/>
              <a:t>49</a:t>
            </a:fld>
            <a:endParaRPr lang="en-US" dirty="0"/>
          </a:p>
        </p:txBody>
      </p:sp>
    </p:spTree>
    <p:extLst>
      <p:ext uri="{BB962C8B-B14F-4D97-AF65-F5344CB8AC3E}">
        <p14:creationId xmlns:p14="http://schemas.microsoft.com/office/powerpoint/2010/main" val="2306810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0B15F-E477-4AFB-9067-7BFB129E6AFD}" type="slidenum">
              <a:rPr lang="en-US" smtClean="0"/>
              <a:t>10</a:t>
            </a:fld>
            <a:endParaRPr lang="en-US" dirty="0"/>
          </a:p>
        </p:txBody>
      </p:sp>
    </p:spTree>
    <p:extLst>
      <p:ext uri="{BB962C8B-B14F-4D97-AF65-F5344CB8AC3E}">
        <p14:creationId xmlns:p14="http://schemas.microsoft.com/office/powerpoint/2010/main" val="1504425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0B15F-E477-4AFB-9067-7BFB129E6AFD}" type="slidenum">
              <a:rPr lang="en-US" smtClean="0"/>
              <a:t>11</a:t>
            </a:fld>
            <a:endParaRPr lang="en-US" dirty="0"/>
          </a:p>
        </p:txBody>
      </p:sp>
    </p:spTree>
    <p:extLst>
      <p:ext uri="{BB962C8B-B14F-4D97-AF65-F5344CB8AC3E}">
        <p14:creationId xmlns:p14="http://schemas.microsoft.com/office/powerpoint/2010/main" val="3263345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10"/>
          </p:nvPr>
        </p:nvSpPr>
        <p:spPr/>
        <p:txBody>
          <a:bodyPr/>
          <a:lstStyle/>
          <a:p>
            <a:fld id="{62AF8768-CB30-485D-959E-34922DAE41E8}" type="slidenum">
              <a:rPr lang="en-US" smtClean="0"/>
              <a:t>12</a:t>
            </a:fld>
            <a:endParaRPr lang="en-US" dirty="0"/>
          </a:p>
        </p:txBody>
      </p:sp>
    </p:spTree>
    <p:extLst>
      <p:ext uri="{BB962C8B-B14F-4D97-AF65-F5344CB8AC3E}">
        <p14:creationId xmlns:p14="http://schemas.microsoft.com/office/powerpoint/2010/main" val="2507544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AF8768-CB30-485D-959E-34922DAE41E8}" type="slidenum">
              <a:rPr lang="en-US" smtClean="0"/>
              <a:t>13</a:t>
            </a:fld>
            <a:endParaRPr lang="en-US" dirty="0"/>
          </a:p>
        </p:txBody>
      </p:sp>
    </p:spTree>
    <p:extLst>
      <p:ext uri="{BB962C8B-B14F-4D97-AF65-F5344CB8AC3E}">
        <p14:creationId xmlns:p14="http://schemas.microsoft.com/office/powerpoint/2010/main" val="2028095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0B15F-E477-4AFB-9067-7BFB129E6AFD}" type="slidenum">
              <a:rPr lang="en-US" smtClean="0"/>
              <a:t>14</a:t>
            </a:fld>
            <a:endParaRPr lang="en-US" dirty="0"/>
          </a:p>
        </p:txBody>
      </p:sp>
    </p:spTree>
    <p:extLst>
      <p:ext uri="{BB962C8B-B14F-4D97-AF65-F5344CB8AC3E}">
        <p14:creationId xmlns:p14="http://schemas.microsoft.com/office/powerpoint/2010/main" val="2450766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0B15F-E477-4AFB-9067-7BFB129E6AFD}" type="slidenum">
              <a:rPr lang="en-US" smtClean="0"/>
              <a:t>15</a:t>
            </a:fld>
            <a:endParaRPr lang="en-US" dirty="0"/>
          </a:p>
        </p:txBody>
      </p:sp>
    </p:spTree>
    <p:extLst>
      <p:ext uri="{BB962C8B-B14F-4D97-AF65-F5344CB8AC3E}">
        <p14:creationId xmlns:p14="http://schemas.microsoft.com/office/powerpoint/2010/main" val="1077042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emf"/><Relationship Id="rId1" Type="http://schemas.openxmlformats.org/officeDocument/2006/relationships/slideMaster" Target="../slideMasters/slideMaster2.xml"/><Relationship Id="rId5" Type="http://schemas.openxmlformats.org/officeDocument/2006/relationships/image" Target="../media/image7.jpg"/><Relationship Id="rId4" Type="http://schemas.openxmlformats.org/officeDocument/2006/relationships/image" Target="../media/image6.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healthcenterinfo.org/" TargetMode="Externa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3/31/2020</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3/31/2020</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81193" y="3599674"/>
            <a:ext cx="11029615" cy="1132703"/>
          </a:xfrm>
        </p:spPr>
        <p:txBody>
          <a:bodyPr anchor="b">
            <a:normAutofit/>
          </a:bodyPr>
          <a:lstStyle>
            <a:lvl1pPr algn="l">
              <a:defRPr sz="3600" b="0" cap="all">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581192" y="4818309"/>
            <a:ext cx="11029615" cy="600556"/>
          </a:xfrm>
        </p:spPr>
        <p:txBody>
          <a:bodyPr anchor="t">
            <a:normAutofit/>
          </a:bodyPr>
          <a:lstStyle>
            <a:lvl1pPr marL="0" indent="0" algn="l">
              <a:buNone/>
              <a:defRPr sz="1800" cap="all">
                <a:solidFill>
                  <a:srgbClr val="4D76A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9" name="Footer Placeholder 4"/>
          <p:cNvSpPr txBox="1">
            <a:spLocks/>
          </p:cNvSpPr>
          <p:nvPr userDrawn="1"/>
        </p:nvSpPr>
        <p:spPr>
          <a:xfrm>
            <a:off x="611153" y="6056839"/>
            <a:ext cx="688725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cap="all">
                <a:solidFill>
                  <a:srgbClr val="780F3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cap="none" dirty="0">
                <a:solidFill>
                  <a:srgbClr val="000000"/>
                </a:solidFill>
                <a:latin typeface="PT Sans Narrow"/>
              </a:rPr>
              <a:t>Team Centered Care </a:t>
            </a:r>
            <a:r>
              <a:rPr lang="en-US" sz="1200" cap="none" dirty="0">
                <a:latin typeface="PT Sans"/>
                <a:cs typeface="PT Sans"/>
              </a:rPr>
              <a:t>for Vulnerable Populations</a:t>
            </a:r>
            <a:endParaRPr lang="en-US" sz="1200" dirty="0">
              <a:latin typeface="PT Sans"/>
              <a:cs typeface="PT Sans"/>
            </a:endParaRPr>
          </a:p>
        </p:txBody>
      </p:sp>
      <p:sp>
        <p:nvSpPr>
          <p:cNvPr id="10" name="Date Placeholder 3"/>
          <p:cNvSpPr>
            <a:spLocks noGrp="1"/>
          </p:cNvSpPr>
          <p:nvPr>
            <p:ph type="dt" sz="half" idx="2"/>
          </p:nvPr>
        </p:nvSpPr>
        <p:spPr>
          <a:xfrm>
            <a:off x="7605951" y="6061167"/>
            <a:ext cx="2844799" cy="365125"/>
          </a:xfrm>
          <a:prstGeom prst="rect">
            <a:avLst/>
          </a:prstGeom>
        </p:spPr>
        <p:txBody>
          <a:bodyPr vert="horz" lIns="91440" tIns="45720" rIns="91440" bIns="45720" rtlCol="0" anchor="ctr"/>
          <a:lstStyle>
            <a:lvl1pPr algn="r">
              <a:defRPr sz="900">
                <a:solidFill>
                  <a:schemeClr val="accent2"/>
                </a:solidFill>
              </a:defRPr>
            </a:lvl1pPr>
          </a:lstStyle>
          <a:p>
            <a:fld id="{1076CDF6-8E1A-4C8F-A674-8709042FF5F1}" type="datetime1">
              <a:rPr lang="en-US" smtClean="0"/>
              <a:t>3/31/2020</a:t>
            </a:fld>
            <a:endParaRPr lang="en-US" dirty="0"/>
          </a:p>
        </p:txBody>
      </p:sp>
      <p:sp>
        <p:nvSpPr>
          <p:cNvPr id="11" name="Slide Number Placeholder 5"/>
          <p:cNvSpPr>
            <a:spLocks noGrp="1"/>
          </p:cNvSpPr>
          <p:nvPr>
            <p:ph type="sldNum" sz="quarter" idx="4"/>
          </p:nvPr>
        </p:nvSpPr>
        <p:spPr>
          <a:xfrm>
            <a:off x="10558300" y="606116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14" name="Content Placeholder 2"/>
          <p:cNvSpPr>
            <a:spLocks noGrp="1"/>
          </p:cNvSpPr>
          <p:nvPr>
            <p:ph idx="10"/>
          </p:nvPr>
        </p:nvSpPr>
        <p:spPr>
          <a:xfrm>
            <a:off x="609839" y="677923"/>
            <a:ext cx="11029615" cy="274033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3014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ne Column Layou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err="1"/>
              <a:t>www.nachc.org</a:t>
            </a:r>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C934916A-50E5-064F-944B-712387868C4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89F4B8DF-EEF8-0B40-B697-933F84D6A6F1}"/>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ONE COLUMN </a:t>
            </a:r>
            <a:br>
              <a:rPr lang="en-US" dirty="0"/>
            </a:br>
            <a:r>
              <a:rPr lang="en-US" dirty="0"/>
              <a:t>LAYOUT</a:t>
            </a:r>
            <a:endParaRPr lang="ru-RU" dirty="0"/>
          </a:p>
        </p:txBody>
      </p:sp>
      <p:sp>
        <p:nvSpPr>
          <p:cNvPr id="13" name="Текст 3">
            <a:extLst>
              <a:ext uri="{FF2B5EF4-FFF2-40B4-BE49-F238E27FC236}">
                <a16:creationId xmlns:a16="http://schemas.microsoft.com/office/drawing/2014/main" id="{C7E25AE2-B775-8A49-82AD-FEAFB583FA5D}"/>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4062171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resenter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PRESENTER</a:t>
            </a:r>
            <a:br>
              <a:rPr lang="en-US" dirty="0"/>
            </a:br>
            <a:r>
              <a:rPr lang="en-US" dirty="0"/>
              <a:t>SLIDE</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6" name="Picture Placeholder 2">
            <a:extLst>
              <a:ext uri="{FF2B5EF4-FFF2-40B4-BE49-F238E27FC236}">
                <a16:creationId xmlns:a16="http://schemas.microsoft.com/office/drawing/2014/main" id="{85946DF6-DF96-764A-AC34-B353CA02ACC8}"/>
              </a:ext>
            </a:extLst>
          </p:cNvPr>
          <p:cNvSpPr>
            <a:spLocks noGrp="1"/>
          </p:cNvSpPr>
          <p:nvPr>
            <p:ph type="pic" sz="quarter" idx="23"/>
          </p:nvPr>
        </p:nvSpPr>
        <p:spPr>
          <a:xfrm>
            <a:off x="6096000" y="19084"/>
            <a:ext cx="6044723" cy="683891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Tree>
    <p:extLst>
      <p:ext uri="{BB962C8B-B14F-4D97-AF65-F5344CB8AC3E}">
        <p14:creationId xmlns:p14="http://schemas.microsoft.com/office/powerpoint/2010/main" val="1105761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am Slid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www.nachc.org</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2CA44DD4-CF14-8443-B356-0C994D2C9EC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D00B7C0D-CE1E-9F4E-B501-5E29EDF08EF5}"/>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MEET THE TEAM</a:t>
            </a:r>
            <a:br>
              <a:rPr lang="en-US" dirty="0"/>
            </a:br>
            <a:r>
              <a:rPr lang="en-US" dirty="0"/>
              <a:t>SLIDE</a:t>
            </a:r>
            <a:endParaRPr lang="ru-RU" dirty="0"/>
          </a:p>
        </p:txBody>
      </p:sp>
      <p:sp>
        <p:nvSpPr>
          <p:cNvPr id="10" name="Picture Placeholder 2">
            <a:extLst>
              <a:ext uri="{FF2B5EF4-FFF2-40B4-BE49-F238E27FC236}">
                <a16:creationId xmlns:a16="http://schemas.microsoft.com/office/drawing/2014/main" id="{AA35DD95-5DCC-4044-A2D8-5EAE13F9493D}"/>
              </a:ext>
            </a:extLst>
          </p:cNvPr>
          <p:cNvSpPr>
            <a:spLocks noGrp="1"/>
          </p:cNvSpPr>
          <p:nvPr>
            <p:ph type="pic" sz="quarter" idx="24"/>
          </p:nvPr>
        </p:nvSpPr>
        <p:spPr>
          <a:xfrm>
            <a:off x="4586291" y="1957491"/>
            <a:ext cx="3038156" cy="334815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1" name="Picture Placeholder 2">
            <a:extLst>
              <a:ext uri="{FF2B5EF4-FFF2-40B4-BE49-F238E27FC236}">
                <a16:creationId xmlns:a16="http://schemas.microsoft.com/office/drawing/2014/main" id="{2114B2F6-9B5E-AA44-8C1A-D4C5F667BEFE}"/>
              </a:ext>
            </a:extLst>
          </p:cNvPr>
          <p:cNvSpPr>
            <a:spLocks noGrp="1"/>
          </p:cNvSpPr>
          <p:nvPr>
            <p:ph type="pic" sz="quarter" idx="25"/>
          </p:nvPr>
        </p:nvSpPr>
        <p:spPr>
          <a:xfrm>
            <a:off x="8382506" y="1957491"/>
            <a:ext cx="3038156" cy="334815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3" name="Picture Placeholder 2">
            <a:extLst>
              <a:ext uri="{FF2B5EF4-FFF2-40B4-BE49-F238E27FC236}">
                <a16:creationId xmlns:a16="http://schemas.microsoft.com/office/drawing/2014/main" id="{051A84E2-8C2C-2743-9897-3FADC6E3DA9E}"/>
              </a:ext>
            </a:extLst>
          </p:cNvPr>
          <p:cNvSpPr>
            <a:spLocks noGrp="1"/>
          </p:cNvSpPr>
          <p:nvPr>
            <p:ph type="pic" sz="quarter" idx="27"/>
          </p:nvPr>
        </p:nvSpPr>
        <p:spPr>
          <a:xfrm>
            <a:off x="790076" y="1957491"/>
            <a:ext cx="3038156" cy="334815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4" name="Текст 3">
            <a:extLst>
              <a:ext uri="{FF2B5EF4-FFF2-40B4-BE49-F238E27FC236}">
                <a16:creationId xmlns:a16="http://schemas.microsoft.com/office/drawing/2014/main" id="{EA504BDA-100C-1A41-B74F-CDF7491E5F9D}"/>
              </a:ext>
            </a:extLst>
          </p:cNvPr>
          <p:cNvSpPr>
            <a:spLocks noGrp="1"/>
          </p:cNvSpPr>
          <p:nvPr>
            <p:ph type="body" sz="quarter" idx="21" hasCustomPrompt="1"/>
          </p:nvPr>
        </p:nvSpPr>
        <p:spPr>
          <a:xfrm>
            <a:off x="4877239" y="5684722"/>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2" name="Текст 3">
            <a:extLst>
              <a:ext uri="{FF2B5EF4-FFF2-40B4-BE49-F238E27FC236}">
                <a16:creationId xmlns:a16="http://schemas.microsoft.com/office/drawing/2014/main" id="{B064CE0E-F6C3-724B-B7B5-6282D298D763}"/>
              </a:ext>
            </a:extLst>
          </p:cNvPr>
          <p:cNvSpPr>
            <a:spLocks noGrp="1"/>
          </p:cNvSpPr>
          <p:nvPr>
            <p:ph type="body" sz="quarter" idx="28" hasCustomPrompt="1"/>
          </p:nvPr>
        </p:nvSpPr>
        <p:spPr>
          <a:xfrm>
            <a:off x="1090393" y="5684722"/>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7" name="Текст 3">
            <a:extLst>
              <a:ext uri="{FF2B5EF4-FFF2-40B4-BE49-F238E27FC236}">
                <a16:creationId xmlns:a16="http://schemas.microsoft.com/office/drawing/2014/main" id="{9B6BA8E2-3D12-7F4F-AE42-4A3BB4F051DA}"/>
              </a:ext>
            </a:extLst>
          </p:cNvPr>
          <p:cNvSpPr>
            <a:spLocks noGrp="1"/>
          </p:cNvSpPr>
          <p:nvPr>
            <p:ph type="body" sz="quarter" idx="29" hasCustomPrompt="1"/>
          </p:nvPr>
        </p:nvSpPr>
        <p:spPr>
          <a:xfrm>
            <a:off x="8703804" y="5684722"/>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Tree>
    <p:extLst>
      <p:ext uri="{BB962C8B-B14F-4D97-AF65-F5344CB8AC3E}">
        <p14:creationId xmlns:p14="http://schemas.microsoft.com/office/powerpoint/2010/main" val="1055960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313304" y="457200"/>
            <a:ext cx="2128238" cy="564394"/>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1143000" y="0"/>
            <a:ext cx="11064949" cy="6867426"/>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blipFill dpi="0" rotWithShape="1">
            <a:blip r:embed="rId3"/>
            <a:srcRect/>
            <a:stretch>
              <a:fillRect/>
            </a:stretch>
          </a:bli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Subtitle 2"/>
          <p:cNvSpPr>
            <a:spLocks noGrp="1"/>
          </p:cNvSpPr>
          <p:nvPr>
            <p:ph type="subTitle" idx="1"/>
          </p:nvPr>
        </p:nvSpPr>
        <p:spPr>
          <a:xfrm>
            <a:off x="5369118" y="5072463"/>
            <a:ext cx="56109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hasCustomPrompt="1"/>
          </p:nvPr>
        </p:nvSpPr>
        <p:spPr>
          <a:xfrm>
            <a:off x="5369118" y="2657061"/>
            <a:ext cx="6780618" cy="2387600"/>
          </a:xfrm>
          <a:prstGeom prst="rect">
            <a:avLst/>
          </a:prstGeom>
        </p:spPr>
        <p:txBody>
          <a:bodyPr anchor="b"/>
          <a:lstStyle>
            <a:lvl1pPr algn="l">
              <a:defRPr sz="6000" b="1">
                <a:solidFill>
                  <a:schemeClr val="tx2"/>
                </a:solidFill>
              </a:defRPr>
            </a:lvl1pPr>
          </a:lstStyle>
          <a:p>
            <a:r>
              <a:rPr lang="en-US" dirty="0"/>
              <a:t>CLICK TO EDIT </a:t>
            </a:r>
            <a:br>
              <a:rPr lang="en-US" dirty="0"/>
            </a:br>
            <a:r>
              <a:rPr lang="en-US" dirty="0"/>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3057734" y="-341262"/>
            <a:ext cx="2186433" cy="7539728"/>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3630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ission Slide">
    <p:spTree>
      <p:nvGrpSpPr>
        <p:cNvPr id="1" name=""/>
        <p:cNvGrpSpPr/>
        <p:nvPr/>
      </p:nvGrpSpPr>
      <p:grpSpPr>
        <a:xfrm>
          <a:off x="0" y="0"/>
          <a:ext cx="0" cy="0"/>
          <a:chOff x="0" y="0"/>
          <a:chExt cx="0" cy="0"/>
        </a:xfrm>
      </p:grpSpPr>
      <p:sp>
        <p:nvSpPr>
          <p:cNvPr id="15" name="Прямоугольник 1">
            <a:extLst>
              <a:ext uri="{FF2B5EF4-FFF2-40B4-BE49-F238E27FC236}">
                <a16:creationId xmlns:a16="http://schemas.microsoft.com/office/drawing/2014/main" id="{66EB1058-6D0C-264B-BBBA-9D5B4669BC6E}"/>
              </a:ext>
            </a:extLst>
          </p:cNvPr>
          <p:cNvSpPr/>
          <p:nvPr userDrawn="1"/>
        </p:nvSpPr>
        <p:spPr>
          <a:xfrm>
            <a:off x="0" y="0"/>
            <a:ext cx="3065929" cy="687051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16" name="Picture 15">
            <a:extLst>
              <a:ext uri="{FF2B5EF4-FFF2-40B4-BE49-F238E27FC236}">
                <a16:creationId xmlns:a16="http://schemas.microsoft.com/office/drawing/2014/main" id="{1ADF59AD-F9AF-A644-84B0-1F632F441CAC}"/>
              </a:ext>
            </a:extLst>
          </p:cNvPr>
          <p:cNvPicPr>
            <a:picLocks noChangeAspect="1"/>
          </p:cNvPicPr>
          <p:nvPr userDrawn="1"/>
        </p:nvPicPr>
        <p:blipFill>
          <a:blip r:embed="rId2"/>
          <a:stretch>
            <a:fillRect/>
          </a:stretch>
        </p:blipFill>
        <p:spPr>
          <a:xfrm>
            <a:off x="838200" y="6353489"/>
            <a:ext cx="1387613" cy="367986"/>
          </a:xfrm>
          <a:prstGeom prst="rect">
            <a:avLst/>
          </a:prstGeom>
        </p:spPr>
      </p:pic>
      <p:sp>
        <p:nvSpPr>
          <p:cNvPr id="20" name="TextBox 19">
            <a:extLst>
              <a:ext uri="{FF2B5EF4-FFF2-40B4-BE49-F238E27FC236}">
                <a16:creationId xmlns:a16="http://schemas.microsoft.com/office/drawing/2014/main" id="{8CE390AD-2706-2C49-8570-1F159BD3BC6D}"/>
              </a:ext>
            </a:extLst>
          </p:cNvPr>
          <p:cNvSpPr txBox="1"/>
          <p:nvPr userDrawn="1"/>
        </p:nvSpPr>
        <p:spPr>
          <a:xfrm>
            <a:off x="4038600" y="2538008"/>
            <a:ext cx="7660008" cy="1708160"/>
          </a:xfrm>
          <a:prstGeom prst="rect">
            <a:avLst/>
          </a:prstGeom>
          <a:noFill/>
        </p:spPr>
        <p:txBody>
          <a:bodyPr wrap="square" rtlCol="0">
            <a:spAutoFit/>
          </a:bodyPr>
          <a:lstStyle/>
          <a:p>
            <a:r>
              <a:rPr lang="en-US" sz="2000" b="1" dirty="0">
                <a:solidFill>
                  <a:schemeClr val="accent1"/>
                </a:solidFill>
              </a:rPr>
              <a:t>America’s Voice for Community Health Care</a:t>
            </a:r>
            <a:br>
              <a:rPr lang="en-US" sz="2000" b="1" dirty="0">
                <a:solidFill>
                  <a:schemeClr val="tx2"/>
                </a:solidFill>
              </a:rPr>
            </a:br>
            <a:endParaRPr lang="en-US" sz="500" b="1" dirty="0">
              <a:solidFill>
                <a:schemeClr val="tx2"/>
              </a:solidFill>
            </a:endParaRPr>
          </a:p>
          <a:p>
            <a:r>
              <a:rPr lang="en-US" sz="2000" dirty="0">
                <a:solidFill>
                  <a:schemeClr val="tx2"/>
                </a:solidFill>
              </a:rPr>
              <a:t>The National Association of Community Health Centers (NACHC) was founded in 1971 to promote efficient, high quality, comprehensive health care that is accessible, culturally and linguistically competent, community directed, and patient centered for all.</a:t>
            </a:r>
          </a:p>
        </p:txBody>
      </p:sp>
      <p:sp>
        <p:nvSpPr>
          <p:cNvPr id="21" name="Picture Placeholder 2">
            <a:extLst>
              <a:ext uri="{FF2B5EF4-FFF2-40B4-BE49-F238E27FC236}">
                <a16:creationId xmlns:a16="http://schemas.microsoft.com/office/drawing/2014/main" id="{7E00178F-C1BD-D94E-953F-768F6DEB6F7C}"/>
              </a:ext>
            </a:extLst>
          </p:cNvPr>
          <p:cNvSpPr>
            <a:spLocks noGrp="1"/>
          </p:cNvSpPr>
          <p:nvPr>
            <p:ph type="pic" sz="quarter" idx="24"/>
          </p:nvPr>
        </p:nvSpPr>
        <p:spPr>
          <a:xfrm>
            <a:off x="3064014" y="4586990"/>
            <a:ext cx="3038156" cy="2271009"/>
          </a:xfrm>
          <a:prstGeom prst="rect">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31" name="Прямоугольник 11">
            <a:extLst>
              <a:ext uri="{FF2B5EF4-FFF2-40B4-BE49-F238E27FC236}">
                <a16:creationId xmlns:a16="http://schemas.microsoft.com/office/drawing/2014/main" id="{8C1DA4FF-0F90-3644-9BE8-16BAF3AD588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Picture Placeholder 2">
            <a:extLst>
              <a:ext uri="{FF2B5EF4-FFF2-40B4-BE49-F238E27FC236}">
                <a16:creationId xmlns:a16="http://schemas.microsoft.com/office/drawing/2014/main" id="{5D0CBF80-6EEB-E741-968D-4D7B063A8B5C}"/>
              </a:ext>
            </a:extLst>
          </p:cNvPr>
          <p:cNvSpPr>
            <a:spLocks noGrp="1"/>
          </p:cNvSpPr>
          <p:nvPr>
            <p:ph type="pic" sz="quarter" idx="25"/>
          </p:nvPr>
        </p:nvSpPr>
        <p:spPr>
          <a:xfrm>
            <a:off x="6102170" y="4586990"/>
            <a:ext cx="3038156" cy="2271009"/>
          </a:xfrm>
          <a:prstGeom prst="rect">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40" name="Picture Placeholder 2">
            <a:extLst>
              <a:ext uri="{FF2B5EF4-FFF2-40B4-BE49-F238E27FC236}">
                <a16:creationId xmlns:a16="http://schemas.microsoft.com/office/drawing/2014/main" id="{DDFBFF8F-D3DE-2F4B-B820-78D84657B1C5}"/>
              </a:ext>
            </a:extLst>
          </p:cNvPr>
          <p:cNvSpPr>
            <a:spLocks noGrp="1"/>
          </p:cNvSpPr>
          <p:nvPr>
            <p:ph type="pic" sz="quarter" idx="26"/>
          </p:nvPr>
        </p:nvSpPr>
        <p:spPr>
          <a:xfrm>
            <a:off x="9153844" y="4586990"/>
            <a:ext cx="3038156" cy="2271009"/>
          </a:xfrm>
          <a:prstGeom prst="rect">
            <a:avLst/>
          </a:pr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endParaRPr lang="en-US" dirty="0"/>
          </a:p>
        </p:txBody>
      </p:sp>
      <p:sp>
        <p:nvSpPr>
          <p:cNvPr id="12" name="TextBox 11">
            <a:extLst>
              <a:ext uri="{FF2B5EF4-FFF2-40B4-BE49-F238E27FC236}">
                <a16:creationId xmlns:a16="http://schemas.microsoft.com/office/drawing/2014/main" id="{4F8C0D61-85FC-EC4C-B688-69C0EB486956}"/>
              </a:ext>
            </a:extLst>
          </p:cNvPr>
          <p:cNvSpPr txBox="1"/>
          <p:nvPr userDrawn="1"/>
        </p:nvSpPr>
        <p:spPr>
          <a:xfrm>
            <a:off x="773511" y="764906"/>
            <a:ext cx="3172428" cy="1353576"/>
          </a:xfrm>
          <a:prstGeom prst="rect">
            <a:avLst/>
          </a:prstGeom>
          <a:noFill/>
        </p:spPr>
        <p:txBody>
          <a:bodyPr wrap="square" rtlCol="0">
            <a:spAutoFit/>
          </a:bodyPr>
          <a:lstStyle/>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THE NACHC</a:t>
            </a:r>
          </a:p>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MISSION</a:t>
            </a:r>
          </a:p>
        </p:txBody>
      </p:sp>
    </p:spTree>
    <p:extLst>
      <p:ext uri="{BB962C8B-B14F-4D97-AF65-F5344CB8AC3E}">
        <p14:creationId xmlns:p14="http://schemas.microsoft.com/office/powerpoint/2010/main" val="2441180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521704" y="25146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1 Here&gt; </a:t>
            </a:r>
          </a:p>
        </p:txBody>
      </p:sp>
      <p:sp>
        <p:nvSpPr>
          <p:cNvPr id="8" name="Slide Number Placeholder 7">
            <a:extLst>
              <a:ext uri="{FF2B5EF4-FFF2-40B4-BE49-F238E27FC236}">
                <a16:creationId xmlns:a16="http://schemas.microsoft.com/office/drawing/2014/main" id="{1EDACA7F-90E2-474C-8C0B-1B610834421A}"/>
              </a:ext>
            </a:extLst>
          </p:cNvPr>
          <p:cNvSpPr>
            <a:spLocks noGrp="1"/>
          </p:cNvSpPr>
          <p:nvPr>
            <p:ph type="sldNum" sz="quarter" idx="11"/>
          </p:nvPr>
        </p:nvSpPr>
        <p:spPr>
          <a:xfrm>
            <a:off x="8610600" y="6356350"/>
            <a:ext cx="2743200" cy="365125"/>
          </a:xfrm>
          <a:prstGeom prst="rect">
            <a:avLst/>
          </a:prstGeom>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9" name="Прямоугольник 11">
            <a:extLst>
              <a:ext uri="{FF2B5EF4-FFF2-40B4-BE49-F238E27FC236}">
                <a16:creationId xmlns:a16="http://schemas.microsoft.com/office/drawing/2014/main" id="{1AF26D85-61AA-4746-9D91-98263DE2992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Oval 29">
            <a:extLst>
              <a:ext uri="{FF2B5EF4-FFF2-40B4-BE49-F238E27FC236}">
                <a16:creationId xmlns:a16="http://schemas.microsoft.com/office/drawing/2014/main" id="{27DDCFD3-9342-A342-8C8F-5579ED502CD6}"/>
              </a:ext>
            </a:extLst>
          </p:cNvPr>
          <p:cNvSpPr/>
          <p:nvPr userDrawn="1"/>
        </p:nvSpPr>
        <p:spPr>
          <a:xfrm>
            <a:off x="773511" y="24306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2">
            <a:extLst>
              <a:ext uri="{FF2B5EF4-FFF2-40B4-BE49-F238E27FC236}">
                <a16:creationId xmlns:a16="http://schemas.microsoft.com/office/drawing/2014/main" id="{E75FF59F-E108-154D-98E7-8EE2F9D511BB}"/>
              </a:ext>
            </a:extLst>
          </p:cNvPr>
          <p:cNvSpPr>
            <a:spLocks noGrp="1"/>
          </p:cNvSpPr>
          <p:nvPr>
            <p:ph type="body" idx="17" hasCustomPrompt="1"/>
          </p:nvPr>
        </p:nvSpPr>
        <p:spPr>
          <a:xfrm>
            <a:off x="945795" y="262745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3" name="Text Placeholder 2">
            <a:extLst>
              <a:ext uri="{FF2B5EF4-FFF2-40B4-BE49-F238E27FC236}">
                <a16:creationId xmlns:a16="http://schemas.microsoft.com/office/drawing/2014/main" id="{142DF692-4543-164A-8A73-FE6929A71D28}"/>
              </a:ext>
            </a:extLst>
          </p:cNvPr>
          <p:cNvSpPr>
            <a:spLocks noGrp="1"/>
          </p:cNvSpPr>
          <p:nvPr>
            <p:ph type="body" idx="18" hasCustomPrompt="1"/>
          </p:nvPr>
        </p:nvSpPr>
        <p:spPr>
          <a:xfrm>
            <a:off x="1521704"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2 Here&gt; </a:t>
            </a:r>
          </a:p>
        </p:txBody>
      </p:sp>
      <p:sp>
        <p:nvSpPr>
          <p:cNvPr id="84" name="Oval 83">
            <a:extLst>
              <a:ext uri="{FF2B5EF4-FFF2-40B4-BE49-F238E27FC236}">
                <a16:creationId xmlns:a16="http://schemas.microsoft.com/office/drawing/2014/main" id="{566AB9D3-CA21-5647-9A7B-C769880B6D01}"/>
              </a:ext>
            </a:extLst>
          </p:cNvPr>
          <p:cNvSpPr/>
          <p:nvPr userDrawn="1"/>
        </p:nvSpPr>
        <p:spPr>
          <a:xfrm>
            <a:off x="773511"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 Placeholder 2">
            <a:extLst>
              <a:ext uri="{FF2B5EF4-FFF2-40B4-BE49-F238E27FC236}">
                <a16:creationId xmlns:a16="http://schemas.microsoft.com/office/drawing/2014/main" id="{FC7678DF-7D38-F04A-96C7-BA7320D572FE}"/>
              </a:ext>
            </a:extLst>
          </p:cNvPr>
          <p:cNvSpPr>
            <a:spLocks noGrp="1"/>
          </p:cNvSpPr>
          <p:nvPr>
            <p:ph type="body" idx="19" hasCustomPrompt="1"/>
          </p:nvPr>
        </p:nvSpPr>
        <p:spPr>
          <a:xfrm>
            <a:off x="945795" y="3711540"/>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6" name="Text Placeholder 2">
            <a:extLst>
              <a:ext uri="{FF2B5EF4-FFF2-40B4-BE49-F238E27FC236}">
                <a16:creationId xmlns:a16="http://schemas.microsoft.com/office/drawing/2014/main" id="{13EF86C9-024B-5144-9893-0D615E0DAEAD}"/>
              </a:ext>
            </a:extLst>
          </p:cNvPr>
          <p:cNvSpPr>
            <a:spLocks noGrp="1"/>
          </p:cNvSpPr>
          <p:nvPr>
            <p:ph type="body" idx="20" hasCustomPrompt="1"/>
          </p:nvPr>
        </p:nvSpPr>
        <p:spPr>
          <a:xfrm>
            <a:off x="1521704"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3 Here&gt; </a:t>
            </a:r>
          </a:p>
        </p:txBody>
      </p:sp>
      <p:sp>
        <p:nvSpPr>
          <p:cNvPr id="87" name="Oval 86">
            <a:extLst>
              <a:ext uri="{FF2B5EF4-FFF2-40B4-BE49-F238E27FC236}">
                <a16:creationId xmlns:a16="http://schemas.microsoft.com/office/drawing/2014/main" id="{696AE616-83C6-B041-9B9B-DE3E51A0F6C0}"/>
              </a:ext>
            </a:extLst>
          </p:cNvPr>
          <p:cNvSpPr/>
          <p:nvPr userDrawn="1"/>
        </p:nvSpPr>
        <p:spPr>
          <a:xfrm>
            <a:off x="773511"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 Placeholder 2">
            <a:extLst>
              <a:ext uri="{FF2B5EF4-FFF2-40B4-BE49-F238E27FC236}">
                <a16:creationId xmlns:a16="http://schemas.microsoft.com/office/drawing/2014/main" id="{AFC12439-0E3A-1345-AD4D-0DDD973D9572}"/>
              </a:ext>
            </a:extLst>
          </p:cNvPr>
          <p:cNvSpPr>
            <a:spLocks noGrp="1"/>
          </p:cNvSpPr>
          <p:nvPr>
            <p:ph type="body" idx="21" hasCustomPrompt="1"/>
          </p:nvPr>
        </p:nvSpPr>
        <p:spPr>
          <a:xfrm>
            <a:off x="945795" y="484275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9" name="Text Placeholder 2">
            <a:extLst>
              <a:ext uri="{FF2B5EF4-FFF2-40B4-BE49-F238E27FC236}">
                <a16:creationId xmlns:a16="http://schemas.microsoft.com/office/drawing/2014/main" id="{BA60952E-D705-2E4C-B70C-E6A188F0D1DE}"/>
              </a:ext>
            </a:extLst>
          </p:cNvPr>
          <p:cNvSpPr>
            <a:spLocks noGrp="1"/>
          </p:cNvSpPr>
          <p:nvPr>
            <p:ph type="body" idx="22" hasCustomPrompt="1"/>
          </p:nvPr>
        </p:nvSpPr>
        <p:spPr>
          <a:xfrm>
            <a:off x="6697020" y="25146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4 Here&gt; </a:t>
            </a:r>
          </a:p>
        </p:txBody>
      </p:sp>
      <p:sp>
        <p:nvSpPr>
          <p:cNvPr id="90" name="Oval 89">
            <a:extLst>
              <a:ext uri="{FF2B5EF4-FFF2-40B4-BE49-F238E27FC236}">
                <a16:creationId xmlns:a16="http://schemas.microsoft.com/office/drawing/2014/main" id="{7BE36223-46C9-7144-B730-977539BC6E99}"/>
              </a:ext>
            </a:extLst>
          </p:cNvPr>
          <p:cNvSpPr/>
          <p:nvPr userDrawn="1"/>
        </p:nvSpPr>
        <p:spPr>
          <a:xfrm>
            <a:off x="5948827" y="24306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 Placeholder 2">
            <a:extLst>
              <a:ext uri="{FF2B5EF4-FFF2-40B4-BE49-F238E27FC236}">
                <a16:creationId xmlns:a16="http://schemas.microsoft.com/office/drawing/2014/main" id="{5C7BB8B2-A044-C944-B300-CF08C8AF832C}"/>
              </a:ext>
            </a:extLst>
          </p:cNvPr>
          <p:cNvSpPr>
            <a:spLocks noGrp="1"/>
          </p:cNvSpPr>
          <p:nvPr>
            <p:ph type="body" idx="23" hasCustomPrompt="1"/>
          </p:nvPr>
        </p:nvSpPr>
        <p:spPr>
          <a:xfrm>
            <a:off x="6121111" y="262745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92" name="Text Placeholder 2">
            <a:extLst>
              <a:ext uri="{FF2B5EF4-FFF2-40B4-BE49-F238E27FC236}">
                <a16:creationId xmlns:a16="http://schemas.microsoft.com/office/drawing/2014/main" id="{7C409BB0-E59F-E248-9BD2-D4EC1EF2E913}"/>
              </a:ext>
            </a:extLst>
          </p:cNvPr>
          <p:cNvSpPr>
            <a:spLocks noGrp="1"/>
          </p:cNvSpPr>
          <p:nvPr>
            <p:ph type="body" idx="24" hasCustomPrompt="1"/>
          </p:nvPr>
        </p:nvSpPr>
        <p:spPr>
          <a:xfrm>
            <a:off x="6697020"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5 Here&gt; </a:t>
            </a:r>
          </a:p>
        </p:txBody>
      </p:sp>
      <p:sp>
        <p:nvSpPr>
          <p:cNvPr id="93" name="Oval 92">
            <a:extLst>
              <a:ext uri="{FF2B5EF4-FFF2-40B4-BE49-F238E27FC236}">
                <a16:creationId xmlns:a16="http://schemas.microsoft.com/office/drawing/2014/main" id="{9533441A-7E19-2E48-B5A5-790D780D01BC}"/>
              </a:ext>
            </a:extLst>
          </p:cNvPr>
          <p:cNvSpPr/>
          <p:nvPr userDrawn="1"/>
        </p:nvSpPr>
        <p:spPr>
          <a:xfrm>
            <a:off x="5948827"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 Placeholder 2">
            <a:extLst>
              <a:ext uri="{FF2B5EF4-FFF2-40B4-BE49-F238E27FC236}">
                <a16:creationId xmlns:a16="http://schemas.microsoft.com/office/drawing/2014/main" id="{7485517D-583A-1F4E-9956-691CA0A7F8C7}"/>
              </a:ext>
            </a:extLst>
          </p:cNvPr>
          <p:cNvSpPr>
            <a:spLocks noGrp="1"/>
          </p:cNvSpPr>
          <p:nvPr>
            <p:ph type="body" idx="25" hasCustomPrompt="1"/>
          </p:nvPr>
        </p:nvSpPr>
        <p:spPr>
          <a:xfrm>
            <a:off x="6121111" y="3711540"/>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95" name="Text Placeholder 2">
            <a:extLst>
              <a:ext uri="{FF2B5EF4-FFF2-40B4-BE49-F238E27FC236}">
                <a16:creationId xmlns:a16="http://schemas.microsoft.com/office/drawing/2014/main" id="{C8A38874-6875-814E-A65E-3452799A8422}"/>
              </a:ext>
            </a:extLst>
          </p:cNvPr>
          <p:cNvSpPr>
            <a:spLocks noGrp="1"/>
          </p:cNvSpPr>
          <p:nvPr>
            <p:ph type="body" idx="26" hasCustomPrompt="1"/>
          </p:nvPr>
        </p:nvSpPr>
        <p:spPr>
          <a:xfrm>
            <a:off x="6697020"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6 Here&gt; </a:t>
            </a:r>
          </a:p>
        </p:txBody>
      </p:sp>
      <p:sp>
        <p:nvSpPr>
          <p:cNvPr id="96" name="Oval 95">
            <a:extLst>
              <a:ext uri="{FF2B5EF4-FFF2-40B4-BE49-F238E27FC236}">
                <a16:creationId xmlns:a16="http://schemas.microsoft.com/office/drawing/2014/main" id="{A452A535-F780-D640-87F1-D9AA91982B91}"/>
              </a:ext>
            </a:extLst>
          </p:cNvPr>
          <p:cNvSpPr/>
          <p:nvPr userDrawn="1"/>
        </p:nvSpPr>
        <p:spPr>
          <a:xfrm>
            <a:off x="5948827"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 Placeholder 2">
            <a:extLst>
              <a:ext uri="{FF2B5EF4-FFF2-40B4-BE49-F238E27FC236}">
                <a16:creationId xmlns:a16="http://schemas.microsoft.com/office/drawing/2014/main" id="{3A7FCE02-F29C-4E4D-87CA-8ACCB7925FF0}"/>
              </a:ext>
            </a:extLst>
          </p:cNvPr>
          <p:cNvSpPr>
            <a:spLocks noGrp="1"/>
          </p:cNvSpPr>
          <p:nvPr>
            <p:ph type="body" idx="27" hasCustomPrompt="1"/>
          </p:nvPr>
        </p:nvSpPr>
        <p:spPr>
          <a:xfrm>
            <a:off x="6121111" y="484275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100" name="Footer Placeholder 6">
            <a:extLst>
              <a:ext uri="{FF2B5EF4-FFF2-40B4-BE49-F238E27FC236}">
                <a16:creationId xmlns:a16="http://schemas.microsoft.com/office/drawing/2014/main" id="{0C8A9DC6-3890-974E-814A-7BA41819AB9A}"/>
              </a:ext>
            </a:extLst>
          </p:cNvPr>
          <p:cNvSpPr>
            <a:spLocks noGrp="1"/>
          </p:cNvSpPr>
          <p:nvPr>
            <p:ph type="ftr" sz="quarter" idx="10"/>
          </p:nvPr>
        </p:nvSpPr>
        <p:spPr>
          <a:xfrm>
            <a:off x="4038600" y="6356350"/>
            <a:ext cx="4114800" cy="365125"/>
          </a:xfrm>
          <a:prstGeom prst="rect">
            <a:avLst/>
          </a:prstGeom>
        </p:spPr>
        <p:txBody>
          <a:bodyPr/>
          <a:lstStyle/>
          <a:p>
            <a:r>
              <a:rPr lang="en-US" dirty="0" err="1"/>
              <a:t>www.nachc.org</a:t>
            </a:r>
            <a:endParaRPr lang="en-US" dirty="0"/>
          </a:p>
        </p:txBody>
      </p:sp>
      <p:sp>
        <p:nvSpPr>
          <p:cNvPr id="25" name="Заголовок 1">
            <a:extLst>
              <a:ext uri="{FF2B5EF4-FFF2-40B4-BE49-F238E27FC236}">
                <a16:creationId xmlns:a16="http://schemas.microsoft.com/office/drawing/2014/main" id="{F2AEA4F9-4D54-5A45-A256-BC9DE0D464DF}"/>
              </a:ext>
            </a:extLst>
          </p:cNvPr>
          <p:cNvSpPr>
            <a:spLocks noGrp="1"/>
          </p:cNvSpPr>
          <p:nvPr>
            <p:ph type="title" hasCustomPrompt="1"/>
          </p:nvPr>
        </p:nvSpPr>
        <p:spPr>
          <a:xfrm>
            <a:off x="773511" y="624979"/>
            <a:ext cx="4423522"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INSERT AGENDA NAME HERE</a:t>
            </a:r>
            <a:endParaRPr lang="ru-RU" dirty="0"/>
          </a:p>
        </p:txBody>
      </p:sp>
    </p:spTree>
    <p:extLst>
      <p:ext uri="{BB962C8B-B14F-4D97-AF65-F5344CB8AC3E}">
        <p14:creationId xmlns:p14="http://schemas.microsoft.com/office/powerpoint/2010/main" val="1581106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45DBB81B-C868-6A42-AD67-895AD0332936}"/>
              </a:ext>
            </a:extLst>
          </p:cNvPr>
          <p:cNvSpPr/>
          <p:nvPr userDrawn="1"/>
        </p:nvSpPr>
        <p:spPr>
          <a:xfrm>
            <a:off x="643322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112BD7A3-FE1F-684D-B68A-090E8CD68EA4}"/>
              </a:ext>
            </a:extLst>
          </p:cNvPr>
          <p:cNvSpPr>
            <a:spLocks noGrp="1"/>
          </p:cNvSpPr>
          <p:nvPr>
            <p:ph type="title" hasCustomPrompt="1"/>
          </p:nvPr>
        </p:nvSpPr>
        <p:spPr>
          <a:xfrm>
            <a:off x="6433220"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SECTION</a:t>
            </a:r>
            <a:br>
              <a:rPr lang="en-US" dirty="0"/>
            </a:br>
            <a:r>
              <a:rPr lang="en-US" dirty="0"/>
              <a:t>NAME</a:t>
            </a:r>
            <a:endParaRPr lang="ru-RU" dirty="0"/>
          </a:p>
        </p:txBody>
      </p:sp>
      <p:sp>
        <p:nvSpPr>
          <p:cNvPr id="10" name="Текст 3">
            <a:extLst>
              <a:ext uri="{FF2B5EF4-FFF2-40B4-BE49-F238E27FC236}">
                <a16:creationId xmlns:a16="http://schemas.microsoft.com/office/drawing/2014/main" id="{515B52E7-A1A2-3F41-8DD3-782CC17B91E7}"/>
              </a:ext>
            </a:extLst>
          </p:cNvPr>
          <p:cNvSpPr>
            <a:spLocks noGrp="1"/>
          </p:cNvSpPr>
          <p:nvPr>
            <p:ph type="body" sz="quarter" idx="21" hasCustomPrompt="1"/>
          </p:nvPr>
        </p:nvSpPr>
        <p:spPr>
          <a:xfrm>
            <a:off x="6433220" y="2539926"/>
            <a:ext cx="4667171" cy="2946474"/>
          </a:xfrm>
          <a:prstGeom prst="rect">
            <a:avLst/>
          </a:prstGeom>
        </p:spPr>
        <p:txBody>
          <a:bodyPr>
            <a:normAutofit/>
          </a:bodyPr>
          <a:lstStyle>
            <a:lvl1pPr>
              <a:lnSpc>
                <a:spcPct val="100000"/>
              </a:lnSpc>
              <a:defRPr lang="en-US" sz="2000" b="0" i="0" baseline="0" dirty="0">
                <a:solidFill>
                  <a:schemeClr val="tx2"/>
                </a:solidFill>
                <a:latin typeface="+mn-lt"/>
                <a:ea typeface="Tahoma" charset="0"/>
                <a:cs typeface="Tahoma" charset="0"/>
              </a:defRPr>
            </a:lvl1pPr>
          </a:lstStyle>
          <a:p>
            <a:pPr marL="228600" lvl="0" indent="-228600">
              <a:lnSpc>
                <a:spcPct val="150000"/>
              </a:lnSpc>
            </a:pPr>
            <a:r>
              <a:rPr lang="en-US" dirty="0"/>
              <a:t>Body text should be 20 pt. Calibri font, 20 point font. </a:t>
            </a:r>
          </a:p>
          <a:p>
            <a:pPr marL="228600" lvl="0" indent="-228600">
              <a:lnSpc>
                <a:spcPct val="150000"/>
              </a:lnSpc>
            </a:pPr>
            <a:r>
              <a:rPr lang="en-US" dirty="0"/>
              <a:t>List slide titles here </a:t>
            </a:r>
          </a:p>
        </p:txBody>
      </p:sp>
      <p:sp>
        <p:nvSpPr>
          <p:cNvPr id="11" name="Rectangle 10">
            <a:extLst>
              <a:ext uri="{FF2B5EF4-FFF2-40B4-BE49-F238E27FC236}">
                <a16:creationId xmlns:a16="http://schemas.microsoft.com/office/drawing/2014/main" id="{7F14D42D-5A63-A74F-9731-ACC2094BB44B}"/>
              </a:ext>
            </a:extLst>
          </p:cNvPr>
          <p:cNvSpPr/>
          <p:nvPr userDrawn="1"/>
        </p:nvSpPr>
        <p:spPr>
          <a:xfrm>
            <a:off x="-1" y="0"/>
            <a:ext cx="50929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238112-97A0-F240-A954-859DCA5311DA}"/>
              </a:ext>
            </a:extLst>
          </p:cNvPr>
          <p:cNvSpPr/>
          <p:nvPr userDrawn="1"/>
        </p:nvSpPr>
        <p:spPr>
          <a:xfrm>
            <a:off x="5092995" y="0"/>
            <a:ext cx="3615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Прямоугольник 6">
            <a:extLst>
              <a:ext uri="{FF2B5EF4-FFF2-40B4-BE49-F238E27FC236}">
                <a16:creationId xmlns:a16="http://schemas.microsoft.com/office/drawing/2014/main" id="{40A72FDF-269D-3742-A0F9-21208C3490BA}"/>
              </a:ext>
            </a:extLst>
          </p:cNvPr>
          <p:cNvSpPr/>
          <p:nvPr userDrawn="1"/>
        </p:nvSpPr>
        <p:spPr>
          <a:xfrm>
            <a:off x="6433220" y="6088780"/>
            <a:ext cx="3157347" cy="769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ru-RU"/>
          </a:p>
        </p:txBody>
      </p:sp>
      <p:sp>
        <p:nvSpPr>
          <p:cNvPr id="15" name="Текст 3">
            <a:extLst>
              <a:ext uri="{FF2B5EF4-FFF2-40B4-BE49-F238E27FC236}">
                <a16:creationId xmlns:a16="http://schemas.microsoft.com/office/drawing/2014/main" id="{D3524864-C1E6-D343-97C2-B74777E75132}"/>
              </a:ext>
            </a:extLst>
          </p:cNvPr>
          <p:cNvSpPr>
            <a:spLocks noGrp="1"/>
          </p:cNvSpPr>
          <p:nvPr>
            <p:ph type="body" sz="quarter" idx="24" hasCustomPrompt="1"/>
          </p:nvPr>
        </p:nvSpPr>
        <p:spPr>
          <a:xfrm>
            <a:off x="6527005" y="6223407"/>
            <a:ext cx="2872176" cy="414897"/>
          </a:xfrm>
          <a:prstGeom prst="rect">
            <a:avLst/>
          </a:prstGeom>
        </p:spPr>
        <p:txBody>
          <a:bodyPr anchor="ctr">
            <a:noAutofit/>
          </a:bodyPr>
          <a:lstStyle>
            <a:lvl1pPr>
              <a:defRPr lang="en-US" sz="1600" b="1" i="0" baseline="0" dirty="0">
                <a:solidFill>
                  <a:schemeClr val="bg1"/>
                </a:solidFill>
                <a:latin typeface="+mj-lt"/>
                <a:ea typeface="Tahoma" charset="0"/>
                <a:cs typeface="Tahoma" charset="0"/>
              </a:defRPr>
            </a:lvl1pPr>
          </a:lstStyle>
          <a:p>
            <a:pPr marL="0" lvl="0" indent="0">
              <a:lnSpc>
                <a:spcPct val="150000"/>
              </a:lnSpc>
              <a:buNone/>
            </a:pPr>
            <a:r>
              <a:rPr lang="en-US" dirty="0"/>
              <a:t>&lt;PROJECT NAME&gt;</a:t>
            </a:r>
          </a:p>
        </p:txBody>
      </p:sp>
      <p:sp>
        <p:nvSpPr>
          <p:cNvPr id="16" name="Slide Number Placeholder 5">
            <a:extLst>
              <a:ext uri="{FF2B5EF4-FFF2-40B4-BE49-F238E27FC236}">
                <a16:creationId xmlns:a16="http://schemas.microsoft.com/office/drawing/2014/main" id="{45ADAA52-71F9-2F4E-8233-6FC3DEEB5298}"/>
              </a:ext>
            </a:extLst>
          </p:cNvPr>
          <p:cNvSpPr>
            <a:spLocks noGrp="1"/>
          </p:cNvSpPr>
          <p:nvPr>
            <p:ph type="sldNum" sz="quarter" idx="4"/>
          </p:nvPr>
        </p:nvSpPr>
        <p:spPr>
          <a:xfrm>
            <a:off x="10569284" y="6356350"/>
            <a:ext cx="7845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Tree>
    <p:extLst>
      <p:ext uri="{BB962C8B-B14F-4D97-AF65-F5344CB8AC3E}">
        <p14:creationId xmlns:p14="http://schemas.microsoft.com/office/powerpoint/2010/main" val="4035288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err="1"/>
              <a:t>www.nachc.org</a:t>
            </a:r>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C934916A-50E5-064F-944B-712387868C4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89F4B8DF-EEF8-0B40-B697-933F84D6A6F1}"/>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ONE COLUMN </a:t>
            </a:r>
            <a:br>
              <a:rPr lang="en-US" dirty="0"/>
            </a:br>
            <a:r>
              <a:rPr lang="en-US" dirty="0"/>
              <a:t>LAYOUT</a:t>
            </a:r>
            <a:endParaRPr lang="ru-RU" dirty="0"/>
          </a:p>
        </p:txBody>
      </p:sp>
      <p:sp>
        <p:nvSpPr>
          <p:cNvPr id="13" name="Текст 3">
            <a:extLst>
              <a:ext uri="{FF2B5EF4-FFF2-40B4-BE49-F238E27FC236}">
                <a16:creationId xmlns:a16="http://schemas.microsoft.com/office/drawing/2014/main" id="{C7E25AE2-B775-8A49-82AD-FEAFB583FA5D}"/>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462055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TWO COLUMN </a:t>
            </a:r>
            <a:br>
              <a:rPr lang="en-US" dirty="0"/>
            </a:br>
            <a:r>
              <a:rPr lang="en-US" dirty="0"/>
              <a:t>LAYOUT</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13" name="Rectangle 12">
            <a:extLst>
              <a:ext uri="{FF2B5EF4-FFF2-40B4-BE49-F238E27FC236}">
                <a16:creationId xmlns:a16="http://schemas.microsoft.com/office/drawing/2014/main" id="{319D427D-2415-4E48-AA41-0523B6FC69BE}"/>
              </a:ext>
            </a:extLst>
          </p:cNvPr>
          <p:cNvSpPr/>
          <p:nvPr userDrawn="1"/>
        </p:nvSpPr>
        <p:spPr>
          <a:xfrm>
            <a:off x="6096000" y="0"/>
            <a:ext cx="6096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6500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esenter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PRESENTER</a:t>
            </a:r>
            <a:br>
              <a:rPr lang="en-US" dirty="0"/>
            </a:br>
            <a:r>
              <a:rPr lang="en-US" dirty="0"/>
              <a:t>SLIDE</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6" name="Picture Placeholder 2">
            <a:extLst>
              <a:ext uri="{FF2B5EF4-FFF2-40B4-BE49-F238E27FC236}">
                <a16:creationId xmlns:a16="http://schemas.microsoft.com/office/drawing/2014/main" id="{85946DF6-DF96-764A-AC34-B353CA02ACC8}"/>
              </a:ext>
            </a:extLst>
          </p:cNvPr>
          <p:cNvSpPr>
            <a:spLocks noGrp="1"/>
          </p:cNvSpPr>
          <p:nvPr>
            <p:ph type="pic" sz="quarter" idx="23"/>
          </p:nvPr>
        </p:nvSpPr>
        <p:spPr>
          <a:xfrm>
            <a:off x="6096000" y="19084"/>
            <a:ext cx="6044723" cy="683891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Tree>
    <p:extLst>
      <p:ext uri="{BB962C8B-B14F-4D97-AF65-F5344CB8AC3E}">
        <p14:creationId xmlns:p14="http://schemas.microsoft.com/office/powerpoint/2010/main" val="1082869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Slides">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dirty="0" err="1"/>
              <a:t>www.nachc.org</a:t>
            </a:r>
            <a:endParaRPr lang="en-US" dirty="0"/>
          </a:p>
        </p:txBody>
      </p:sp>
      <p:sp>
        <p:nvSpPr>
          <p:cNvPr id="5" name="Прямоугольник 11">
            <a:extLst>
              <a:ext uri="{FF2B5EF4-FFF2-40B4-BE49-F238E27FC236}">
                <a16:creationId xmlns:a16="http://schemas.microsoft.com/office/drawing/2014/main" id="{72DED438-09BB-ED44-85FB-737E8207DD2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Текст 3">
            <a:extLst>
              <a:ext uri="{FF2B5EF4-FFF2-40B4-BE49-F238E27FC236}">
                <a16:creationId xmlns:a16="http://schemas.microsoft.com/office/drawing/2014/main" id="{2A7BBD85-ACB0-3D4B-9CEE-926BDF05C8D5}"/>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9" name="Slide Number Placeholder 5">
            <a:extLst>
              <a:ext uri="{FF2B5EF4-FFF2-40B4-BE49-F238E27FC236}">
                <a16:creationId xmlns:a16="http://schemas.microsoft.com/office/drawing/2014/main" id="{13B46809-C683-8F4C-BAEC-73C22FE85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Заголовок 1">
            <a:extLst>
              <a:ext uri="{FF2B5EF4-FFF2-40B4-BE49-F238E27FC236}">
                <a16:creationId xmlns:a16="http://schemas.microsoft.com/office/drawing/2014/main" id="{4ADF77C3-A26C-D040-94C2-17B7D9C1E56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TABLE </a:t>
            </a:r>
            <a:br>
              <a:rPr lang="en-US" dirty="0"/>
            </a:br>
            <a:r>
              <a:rPr lang="en-US" dirty="0"/>
              <a:t>SLIDE</a:t>
            </a:r>
            <a:endParaRPr lang="ru-RU" dirty="0"/>
          </a:p>
        </p:txBody>
      </p:sp>
    </p:spTree>
    <p:extLst>
      <p:ext uri="{BB962C8B-B14F-4D97-AF65-F5344CB8AC3E}">
        <p14:creationId xmlns:p14="http://schemas.microsoft.com/office/powerpoint/2010/main" val="14446782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mparison Slide">
    <p:spTree>
      <p:nvGrpSpPr>
        <p:cNvPr id="1" name=""/>
        <p:cNvGrpSpPr/>
        <p:nvPr/>
      </p:nvGrpSpPr>
      <p:grpSpPr>
        <a:xfrm>
          <a:off x="0" y="0"/>
          <a:ext cx="0" cy="0"/>
          <a:chOff x="0" y="0"/>
          <a:chExt cx="0" cy="0"/>
        </a:xfrm>
      </p:grpSpPr>
      <p:grpSp>
        <p:nvGrpSpPr>
          <p:cNvPr id="17" name="Группа 9">
            <a:extLst>
              <a:ext uri="{FF2B5EF4-FFF2-40B4-BE49-F238E27FC236}">
                <a16:creationId xmlns:a16="http://schemas.microsoft.com/office/drawing/2014/main" id="{E6C05026-895D-8B4C-80B9-FEF037B85683}"/>
              </a:ext>
            </a:extLst>
          </p:cNvPr>
          <p:cNvGrpSpPr/>
          <p:nvPr userDrawn="1"/>
        </p:nvGrpSpPr>
        <p:grpSpPr>
          <a:xfrm rot="10800000">
            <a:off x="4358080" y="-5996"/>
            <a:ext cx="3401854" cy="6858794"/>
            <a:chOff x="8704213" y="1"/>
            <a:chExt cx="6873750" cy="13717588"/>
          </a:xfrm>
        </p:grpSpPr>
        <p:sp>
          <p:nvSpPr>
            <p:cNvPr id="18" name="Прямоугольник 15">
              <a:extLst>
                <a:ext uri="{FF2B5EF4-FFF2-40B4-BE49-F238E27FC236}">
                  <a16:creationId xmlns:a16="http://schemas.microsoft.com/office/drawing/2014/main" id="{74A81914-97BD-DE48-84AD-3536981601AD}"/>
                </a:ext>
              </a:extLst>
            </p:cNvPr>
            <p:cNvSpPr/>
            <p:nvPr/>
          </p:nvSpPr>
          <p:spPr>
            <a:xfrm flipH="1">
              <a:off x="8714458" y="1"/>
              <a:ext cx="6863505" cy="6870789"/>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9" name="Прямоугольник 16">
              <a:extLst>
                <a:ext uri="{FF2B5EF4-FFF2-40B4-BE49-F238E27FC236}">
                  <a16:creationId xmlns:a16="http://schemas.microsoft.com/office/drawing/2014/main" id="{57851DB7-D658-CE4F-A218-3B57688B1005}"/>
                </a:ext>
              </a:extLst>
            </p:cNvPr>
            <p:cNvSpPr/>
            <p:nvPr/>
          </p:nvSpPr>
          <p:spPr>
            <a:xfrm flipH="1">
              <a:off x="8704213" y="6870790"/>
              <a:ext cx="6863505" cy="6846799"/>
            </a:xfrm>
            <a:prstGeom prst="rect">
              <a:avLst/>
            </a:prstGeom>
            <a:solidFill>
              <a:srgbClr val="DDDD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grpSp>
      <p:sp>
        <p:nvSpPr>
          <p:cNvPr id="20" name="Прямоугольник 21">
            <a:extLst>
              <a:ext uri="{FF2B5EF4-FFF2-40B4-BE49-F238E27FC236}">
                <a16:creationId xmlns:a16="http://schemas.microsoft.com/office/drawing/2014/main" id="{F23DE972-A014-E346-9D13-3C8953764BBF}"/>
              </a:ext>
            </a:extLst>
          </p:cNvPr>
          <p:cNvSpPr/>
          <p:nvPr userDrawn="1"/>
        </p:nvSpPr>
        <p:spPr>
          <a:xfrm flipH="1">
            <a:off x="-1" y="0"/>
            <a:ext cx="4347936" cy="3429000"/>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1" name="Прямоугольник 22">
            <a:extLst>
              <a:ext uri="{FF2B5EF4-FFF2-40B4-BE49-F238E27FC236}">
                <a16:creationId xmlns:a16="http://schemas.microsoft.com/office/drawing/2014/main" id="{D9C9AA88-4EC3-5043-AC93-3FD9E681E84B}"/>
              </a:ext>
            </a:extLst>
          </p:cNvPr>
          <p:cNvSpPr/>
          <p:nvPr userDrawn="1"/>
        </p:nvSpPr>
        <p:spPr>
          <a:xfrm flipH="1">
            <a:off x="0" y="3429001"/>
            <a:ext cx="4353008" cy="3429000"/>
          </a:xfrm>
          <a:prstGeom prst="rect">
            <a:avLst/>
          </a:prstGeom>
          <a:solidFill>
            <a:srgbClr val="DDDDDD">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2" name="Прямоугольник 6">
            <a:extLst>
              <a:ext uri="{FF2B5EF4-FFF2-40B4-BE49-F238E27FC236}">
                <a16:creationId xmlns:a16="http://schemas.microsoft.com/office/drawing/2014/main" id="{50B5BC94-33BA-4A48-99A8-0A15C14ECE1A}"/>
              </a:ext>
            </a:extLst>
          </p:cNvPr>
          <p:cNvSpPr/>
          <p:nvPr userDrawn="1"/>
        </p:nvSpPr>
        <p:spPr>
          <a:xfrm flipH="1">
            <a:off x="0" y="826158"/>
            <a:ext cx="164552" cy="5205684"/>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2438522" rtl="0" eaLnBrk="1" latinLnBrk="0" hangingPunct="1">
              <a:defRPr sz="4800" kern="1200">
                <a:solidFill>
                  <a:schemeClr val="lt1"/>
                </a:solidFill>
                <a:latin typeface="+mn-lt"/>
                <a:ea typeface="+mn-ea"/>
                <a:cs typeface="+mn-cs"/>
              </a:defRPr>
            </a:lvl1pPr>
            <a:lvl2pPr marL="1219261" algn="l" defTabSz="2438522" rtl="0" eaLnBrk="1" latinLnBrk="0" hangingPunct="1">
              <a:defRPr sz="4800" kern="1200">
                <a:solidFill>
                  <a:schemeClr val="lt1"/>
                </a:solidFill>
                <a:latin typeface="+mn-lt"/>
                <a:ea typeface="+mn-ea"/>
                <a:cs typeface="+mn-cs"/>
              </a:defRPr>
            </a:lvl2pPr>
            <a:lvl3pPr marL="2438522" algn="l" defTabSz="2438522" rtl="0" eaLnBrk="1" latinLnBrk="0" hangingPunct="1">
              <a:defRPr sz="4800" kern="1200">
                <a:solidFill>
                  <a:schemeClr val="lt1"/>
                </a:solidFill>
                <a:latin typeface="+mn-lt"/>
                <a:ea typeface="+mn-ea"/>
                <a:cs typeface="+mn-cs"/>
              </a:defRPr>
            </a:lvl3pPr>
            <a:lvl4pPr marL="3657783" algn="l" defTabSz="2438522" rtl="0" eaLnBrk="1" latinLnBrk="0" hangingPunct="1">
              <a:defRPr sz="4800" kern="1200">
                <a:solidFill>
                  <a:schemeClr val="lt1"/>
                </a:solidFill>
                <a:latin typeface="+mn-lt"/>
                <a:ea typeface="+mn-ea"/>
                <a:cs typeface="+mn-cs"/>
              </a:defRPr>
            </a:lvl4pPr>
            <a:lvl5pPr marL="4877044" algn="l" defTabSz="2438522" rtl="0" eaLnBrk="1" latinLnBrk="0" hangingPunct="1">
              <a:defRPr sz="4800" kern="1200">
                <a:solidFill>
                  <a:schemeClr val="lt1"/>
                </a:solidFill>
                <a:latin typeface="+mn-lt"/>
                <a:ea typeface="+mn-ea"/>
                <a:cs typeface="+mn-cs"/>
              </a:defRPr>
            </a:lvl5pPr>
            <a:lvl6pPr marL="6096305" algn="l" defTabSz="2438522" rtl="0" eaLnBrk="1" latinLnBrk="0" hangingPunct="1">
              <a:defRPr sz="4800" kern="1200">
                <a:solidFill>
                  <a:schemeClr val="lt1"/>
                </a:solidFill>
                <a:latin typeface="+mn-lt"/>
                <a:ea typeface="+mn-ea"/>
                <a:cs typeface="+mn-cs"/>
              </a:defRPr>
            </a:lvl6pPr>
            <a:lvl7pPr marL="7315566" algn="l" defTabSz="2438522" rtl="0" eaLnBrk="1" latinLnBrk="0" hangingPunct="1">
              <a:defRPr sz="4800" kern="1200">
                <a:solidFill>
                  <a:schemeClr val="lt1"/>
                </a:solidFill>
                <a:latin typeface="+mn-lt"/>
                <a:ea typeface="+mn-ea"/>
                <a:cs typeface="+mn-cs"/>
              </a:defRPr>
            </a:lvl7pPr>
            <a:lvl8pPr marL="8534827" algn="l" defTabSz="2438522" rtl="0" eaLnBrk="1" latinLnBrk="0" hangingPunct="1">
              <a:defRPr sz="4800" kern="1200">
                <a:solidFill>
                  <a:schemeClr val="lt1"/>
                </a:solidFill>
                <a:latin typeface="+mn-lt"/>
                <a:ea typeface="+mn-ea"/>
                <a:cs typeface="+mn-cs"/>
              </a:defRPr>
            </a:lvl8pPr>
            <a:lvl9pPr marL="9754088" algn="l" defTabSz="2438522" rtl="0" eaLnBrk="1" latinLnBrk="0" hangingPunct="1">
              <a:defRPr sz="4800" kern="1200">
                <a:solidFill>
                  <a:schemeClr val="lt1"/>
                </a:solidFill>
                <a:latin typeface="+mn-lt"/>
                <a:ea typeface="+mn-ea"/>
                <a:cs typeface="+mn-cs"/>
              </a:defRPr>
            </a:lvl9pPr>
          </a:lstStyle>
          <a:p>
            <a:pPr lvl="0" algn="ctr"/>
            <a:endParaRPr lang="ru-RU"/>
          </a:p>
        </p:txBody>
      </p:sp>
      <p:sp>
        <p:nvSpPr>
          <p:cNvPr id="23" name="Прямоугольник 18">
            <a:extLst>
              <a:ext uri="{FF2B5EF4-FFF2-40B4-BE49-F238E27FC236}">
                <a16:creationId xmlns:a16="http://schemas.microsoft.com/office/drawing/2014/main" id="{C7078C5C-756F-7C4F-92C6-1BAC1790B151}"/>
              </a:ext>
            </a:extLst>
          </p:cNvPr>
          <p:cNvSpPr/>
          <p:nvPr userDrawn="1"/>
        </p:nvSpPr>
        <p:spPr>
          <a:xfrm flipH="1">
            <a:off x="7754863" y="0"/>
            <a:ext cx="4414791" cy="3429672"/>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4" name="Прямоугольник 19">
            <a:extLst>
              <a:ext uri="{FF2B5EF4-FFF2-40B4-BE49-F238E27FC236}">
                <a16:creationId xmlns:a16="http://schemas.microsoft.com/office/drawing/2014/main" id="{4B4D1459-27E3-0947-A308-088C7290BAEE}"/>
              </a:ext>
            </a:extLst>
          </p:cNvPr>
          <p:cNvSpPr/>
          <p:nvPr userDrawn="1"/>
        </p:nvSpPr>
        <p:spPr>
          <a:xfrm flipH="1">
            <a:off x="7754861" y="3423401"/>
            <a:ext cx="4437137" cy="3434599"/>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6" name="Текст 3">
            <a:extLst>
              <a:ext uri="{FF2B5EF4-FFF2-40B4-BE49-F238E27FC236}">
                <a16:creationId xmlns:a16="http://schemas.microsoft.com/office/drawing/2014/main" id="{F08DBDA6-04E8-784F-A219-EE4617E8A290}"/>
              </a:ext>
            </a:extLst>
          </p:cNvPr>
          <p:cNvSpPr>
            <a:spLocks noGrp="1"/>
          </p:cNvSpPr>
          <p:nvPr>
            <p:ph type="body" sz="quarter" idx="21" hasCustomPrompt="1"/>
          </p:nvPr>
        </p:nvSpPr>
        <p:spPr>
          <a:xfrm>
            <a:off x="603390"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5" name="Текст 3">
            <a:extLst>
              <a:ext uri="{FF2B5EF4-FFF2-40B4-BE49-F238E27FC236}">
                <a16:creationId xmlns:a16="http://schemas.microsoft.com/office/drawing/2014/main" id="{3C4A345F-4B46-4F4F-AF41-26C760D86133}"/>
              </a:ext>
            </a:extLst>
          </p:cNvPr>
          <p:cNvSpPr>
            <a:spLocks noGrp="1"/>
          </p:cNvSpPr>
          <p:nvPr>
            <p:ph type="body" sz="quarter" idx="22" hasCustomPrompt="1"/>
          </p:nvPr>
        </p:nvSpPr>
        <p:spPr>
          <a:xfrm>
            <a:off x="8216301" y="4079721"/>
            <a:ext cx="3224331" cy="1831982"/>
          </a:xfrm>
          <a:prstGeom prst="rect">
            <a:avLst/>
          </a:prstGeom>
        </p:spPr>
        <p:txBody>
          <a:bodyPr>
            <a:normAutofit/>
          </a:bodyPr>
          <a:lstStyle>
            <a:lvl1pPr>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6" name="Текст 3">
            <a:extLst>
              <a:ext uri="{FF2B5EF4-FFF2-40B4-BE49-F238E27FC236}">
                <a16:creationId xmlns:a16="http://schemas.microsoft.com/office/drawing/2014/main" id="{CAA10D4B-CF70-3949-A8EE-FF084D4BE073}"/>
              </a:ext>
            </a:extLst>
          </p:cNvPr>
          <p:cNvSpPr>
            <a:spLocks noGrp="1"/>
          </p:cNvSpPr>
          <p:nvPr>
            <p:ph type="body" sz="quarter" idx="23" hasCustomPrompt="1"/>
          </p:nvPr>
        </p:nvSpPr>
        <p:spPr>
          <a:xfrm>
            <a:off x="4622498"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7" name="Текст 3">
            <a:extLst>
              <a:ext uri="{FF2B5EF4-FFF2-40B4-BE49-F238E27FC236}">
                <a16:creationId xmlns:a16="http://schemas.microsoft.com/office/drawing/2014/main" id="{A44B44E9-E1F8-694E-82B2-831B0049499B}"/>
              </a:ext>
            </a:extLst>
          </p:cNvPr>
          <p:cNvSpPr>
            <a:spLocks noGrp="1"/>
          </p:cNvSpPr>
          <p:nvPr>
            <p:ph type="body" sz="quarter" idx="24" hasCustomPrompt="1"/>
          </p:nvPr>
        </p:nvSpPr>
        <p:spPr>
          <a:xfrm>
            <a:off x="8230916"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8" name="Текст 3">
            <a:extLst>
              <a:ext uri="{FF2B5EF4-FFF2-40B4-BE49-F238E27FC236}">
                <a16:creationId xmlns:a16="http://schemas.microsoft.com/office/drawing/2014/main" id="{788537A6-35FC-7E4B-BC9F-ED0D40091BA4}"/>
              </a:ext>
            </a:extLst>
          </p:cNvPr>
          <p:cNvSpPr>
            <a:spLocks noGrp="1"/>
          </p:cNvSpPr>
          <p:nvPr>
            <p:ph type="body" sz="quarter" idx="25" hasCustomPrompt="1"/>
          </p:nvPr>
        </p:nvSpPr>
        <p:spPr>
          <a:xfrm>
            <a:off x="4590599" y="772995"/>
            <a:ext cx="301168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9" name="Текст 3">
            <a:extLst>
              <a:ext uri="{FF2B5EF4-FFF2-40B4-BE49-F238E27FC236}">
                <a16:creationId xmlns:a16="http://schemas.microsoft.com/office/drawing/2014/main" id="{9902FD71-B81F-B64F-9889-B8339E2DD79B}"/>
              </a:ext>
            </a:extLst>
          </p:cNvPr>
          <p:cNvSpPr>
            <a:spLocks noGrp="1"/>
          </p:cNvSpPr>
          <p:nvPr>
            <p:ph type="body" sz="quarter" idx="26" hasCustomPrompt="1"/>
          </p:nvPr>
        </p:nvSpPr>
        <p:spPr>
          <a:xfrm>
            <a:off x="603390"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Tree>
    <p:extLst>
      <p:ext uri="{BB962C8B-B14F-4D97-AF65-F5344CB8AC3E}">
        <p14:creationId xmlns:p14="http://schemas.microsoft.com/office/powerpoint/2010/main" val="16460995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www.nachc.org</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2CA44DD4-CF14-8443-B356-0C994D2C9EC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D00B7C0D-CE1E-9F4E-B501-5E29EDF08EF5}"/>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MEET THE TEAM</a:t>
            </a:r>
            <a:br>
              <a:rPr lang="en-US" dirty="0"/>
            </a:br>
            <a:r>
              <a:rPr lang="en-US" dirty="0"/>
              <a:t>SLIDE</a:t>
            </a:r>
            <a:endParaRPr lang="ru-RU" dirty="0"/>
          </a:p>
        </p:txBody>
      </p:sp>
      <p:sp>
        <p:nvSpPr>
          <p:cNvPr id="10" name="Picture Placeholder 2">
            <a:extLst>
              <a:ext uri="{FF2B5EF4-FFF2-40B4-BE49-F238E27FC236}">
                <a16:creationId xmlns:a16="http://schemas.microsoft.com/office/drawing/2014/main" id="{AA35DD95-5DCC-4044-A2D8-5EAE13F9493D}"/>
              </a:ext>
            </a:extLst>
          </p:cNvPr>
          <p:cNvSpPr>
            <a:spLocks noGrp="1"/>
          </p:cNvSpPr>
          <p:nvPr>
            <p:ph type="pic" sz="quarter" idx="24"/>
          </p:nvPr>
        </p:nvSpPr>
        <p:spPr>
          <a:xfrm>
            <a:off x="306401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1" name="Picture Placeholder 2">
            <a:extLst>
              <a:ext uri="{FF2B5EF4-FFF2-40B4-BE49-F238E27FC236}">
                <a16:creationId xmlns:a16="http://schemas.microsoft.com/office/drawing/2014/main" id="{2114B2F6-9B5E-AA44-8C1A-D4C5F667BEFE}"/>
              </a:ext>
            </a:extLst>
          </p:cNvPr>
          <p:cNvSpPr>
            <a:spLocks noGrp="1"/>
          </p:cNvSpPr>
          <p:nvPr>
            <p:ph type="pic" sz="quarter" idx="25"/>
          </p:nvPr>
        </p:nvSpPr>
        <p:spPr>
          <a:xfrm>
            <a:off x="6102170"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2" name="Picture Placeholder 2">
            <a:extLst>
              <a:ext uri="{FF2B5EF4-FFF2-40B4-BE49-F238E27FC236}">
                <a16:creationId xmlns:a16="http://schemas.microsoft.com/office/drawing/2014/main" id="{763931B8-12D9-CA4D-9AAC-FE25E377D084}"/>
              </a:ext>
            </a:extLst>
          </p:cNvPr>
          <p:cNvSpPr>
            <a:spLocks noGrp="1"/>
          </p:cNvSpPr>
          <p:nvPr>
            <p:ph type="pic" sz="quarter" idx="26"/>
          </p:nvPr>
        </p:nvSpPr>
        <p:spPr>
          <a:xfrm>
            <a:off x="915384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3" name="Picture Placeholder 2">
            <a:extLst>
              <a:ext uri="{FF2B5EF4-FFF2-40B4-BE49-F238E27FC236}">
                <a16:creationId xmlns:a16="http://schemas.microsoft.com/office/drawing/2014/main" id="{051A84E2-8C2C-2743-9897-3FADC6E3DA9E}"/>
              </a:ext>
            </a:extLst>
          </p:cNvPr>
          <p:cNvSpPr>
            <a:spLocks noGrp="1"/>
          </p:cNvSpPr>
          <p:nvPr>
            <p:ph type="pic" sz="quarter" idx="27"/>
          </p:nvPr>
        </p:nvSpPr>
        <p:spPr>
          <a:xfrm>
            <a:off x="1838"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4" name="Текст 3">
            <a:extLst>
              <a:ext uri="{FF2B5EF4-FFF2-40B4-BE49-F238E27FC236}">
                <a16:creationId xmlns:a16="http://schemas.microsoft.com/office/drawing/2014/main" id="{EA504BDA-100C-1A41-B74F-CDF7491E5F9D}"/>
              </a:ext>
            </a:extLst>
          </p:cNvPr>
          <p:cNvSpPr>
            <a:spLocks noGrp="1"/>
          </p:cNvSpPr>
          <p:nvPr>
            <p:ph type="body" sz="quarter" idx="21" hasCustomPrompt="1"/>
          </p:nvPr>
        </p:nvSpPr>
        <p:spPr>
          <a:xfrm>
            <a:off x="273781"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5" name="Текст 3">
            <a:extLst>
              <a:ext uri="{FF2B5EF4-FFF2-40B4-BE49-F238E27FC236}">
                <a16:creationId xmlns:a16="http://schemas.microsoft.com/office/drawing/2014/main" id="{6625AB02-8FFA-A54B-9225-5DDA333EBE23}"/>
              </a:ext>
            </a:extLst>
          </p:cNvPr>
          <p:cNvSpPr>
            <a:spLocks noGrp="1"/>
          </p:cNvSpPr>
          <p:nvPr>
            <p:ph type="body" sz="quarter" idx="28" hasCustomPrompt="1"/>
          </p:nvPr>
        </p:nvSpPr>
        <p:spPr>
          <a:xfrm>
            <a:off x="3399753"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6" name="Текст 3">
            <a:extLst>
              <a:ext uri="{FF2B5EF4-FFF2-40B4-BE49-F238E27FC236}">
                <a16:creationId xmlns:a16="http://schemas.microsoft.com/office/drawing/2014/main" id="{5107C167-457F-CA4E-B5CB-958E00B3439B}"/>
              </a:ext>
            </a:extLst>
          </p:cNvPr>
          <p:cNvSpPr>
            <a:spLocks noGrp="1"/>
          </p:cNvSpPr>
          <p:nvPr>
            <p:ph type="body" sz="quarter" idx="29" hasCustomPrompt="1"/>
          </p:nvPr>
        </p:nvSpPr>
        <p:spPr>
          <a:xfrm>
            <a:off x="6334339"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7" name="Текст 3">
            <a:extLst>
              <a:ext uri="{FF2B5EF4-FFF2-40B4-BE49-F238E27FC236}">
                <a16:creationId xmlns:a16="http://schemas.microsoft.com/office/drawing/2014/main" id="{170F710B-2FE1-7948-B7DA-AC8C57BAE2D5}"/>
              </a:ext>
            </a:extLst>
          </p:cNvPr>
          <p:cNvSpPr>
            <a:spLocks noGrp="1"/>
          </p:cNvSpPr>
          <p:nvPr>
            <p:ph type="body" sz="quarter" idx="30" hasCustomPrompt="1"/>
          </p:nvPr>
        </p:nvSpPr>
        <p:spPr>
          <a:xfrm>
            <a:off x="9534739"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Tree>
    <p:extLst>
      <p:ext uri="{BB962C8B-B14F-4D97-AF65-F5344CB8AC3E}">
        <p14:creationId xmlns:p14="http://schemas.microsoft.com/office/powerpoint/2010/main" val="14036030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Color Slide">
    <p:spTree>
      <p:nvGrpSpPr>
        <p:cNvPr id="1" name=""/>
        <p:cNvGrpSpPr/>
        <p:nvPr/>
      </p:nvGrpSpPr>
      <p:grpSpPr>
        <a:xfrm>
          <a:off x="0" y="0"/>
          <a:ext cx="0" cy="0"/>
          <a:chOff x="0" y="0"/>
          <a:chExt cx="0" cy="0"/>
        </a:xfrm>
      </p:grpSpPr>
      <p:sp>
        <p:nvSpPr>
          <p:cNvPr id="8" name="Прямоугольник 12">
            <a:extLst>
              <a:ext uri="{FF2B5EF4-FFF2-40B4-BE49-F238E27FC236}">
                <a16:creationId xmlns:a16="http://schemas.microsoft.com/office/drawing/2014/main" id="{D10E48BE-F25D-9947-B280-6CD7B69429FA}"/>
              </a:ext>
            </a:extLst>
          </p:cNvPr>
          <p:cNvSpPr/>
          <p:nvPr userDrawn="1"/>
        </p:nvSpPr>
        <p:spPr>
          <a:xfrm>
            <a:off x="6092048" y="4580731"/>
            <a:ext cx="6099952" cy="2277269"/>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 name="Footer Placeholder 2">
            <a:extLst>
              <a:ext uri="{FF2B5EF4-FFF2-40B4-BE49-F238E27FC236}">
                <a16:creationId xmlns:a16="http://schemas.microsoft.com/office/drawing/2014/main" id="{6D2655A9-DB8F-2445-AECB-559CD94CBFF1}"/>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18199930-44B6-3E47-B177-BCEFA66F5F07}"/>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1" y="1"/>
            <a:ext cx="12192000" cy="45809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6" name="Прямоугольник 11">
            <a:extLst>
              <a:ext uri="{FF2B5EF4-FFF2-40B4-BE49-F238E27FC236}">
                <a16:creationId xmlns:a16="http://schemas.microsoft.com/office/drawing/2014/main" id="{09E517DC-705D-E742-8808-B85D4886C4DF}"/>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FULL COLOR </a:t>
            </a:r>
            <a:br>
              <a:rPr lang="en-US" dirty="0"/>
            </a:br>
            <a:r>
              <a:rPr lang="en-US" dirty="0"/>
              <a:t>LAYOUT</a:t>
            </a:r>
            <a:endParaRPr lang="ru-RU" dirty="0"/>
          </a:p>
        </p:txBody>
      </p:sp>
      <p:sp>
        <p:nvSpPr>
          <p:cNvPr id="9" name="Текст 3">
            <a:extLst>
              <a:ext uri="{FF2B5EF4-FFF2-40B4-BE49-F238E27FC236}">
                <a16:creationId xmlns:a16="http://schemas.microsoft.com/office/drawing/2014/main" id="{22FDD866-CA74-3440-9594-DD67770BF9F8}"/>
              </a:ext>
            </a:extLst>
          </p:cNvPr>
          <p:cNvSpPr>
            <a:spLocks noGrp="1"/>
          </p:cNvSpPr>
          <p:nvPr>
            <p:ph type="body" sz="quarter" idx="21" hasCustomPrompt="1"/>
          </p:nvPr>
        </p:nvSpPr>
        <p:spPr>
          <a:xfrm>
            <a:off x="773511" y="2539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
        <p:nvSpPr>
          <p:cNvPr id="10" name="Текст 3">
            <a:extLst>
              <a:ext uri="{FF2B5EF4-FFF2-40B4-BE49-F238E27FC236}">
                <a16:creationId xmlns:a16="http://schemas.microsoft.com/office/drawing/2014/main" id="{14BA4265-32CA-044E-B819-61164171DE51}"/>
              </a:ext>
            </a:extLst>
          </p:cNvPr>
          <p:cNvSpPr>
            <a:spLocks noGrp="1"/>
          </p:cNvSpPr>
          <p:nvPr>
            <p:ph type="body" sz="quarter" idx="22" hasCustomPrompt="1"/>
          </p:nvPr>
        </p:nvSpPr>
        <p:spPr>
          <a:xfrm>
            <a:off x="773511" y="4825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38616513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sources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728996-8AAC-1449-829E-A024E54929AE}"/>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C81E4F61-92FD-644F-90EC-81E6715A3FF1}"/>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1">
            <a:extLst>
              <a:ext uri="{FF2B5EF4-FFF2-40B4-BE49-F238E27FC236}">
                <a16:creationId xmlns:a16="http://schemas.microsoft.com/office/drawing/2014/main" id="{B2B9FA5E-2408-A64F-9DAF-0FFBBB010DC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1">
            <a:extLst>
              <a:ext uri="{FF2B5EF4-FFF2-40B4-BE49-F238E27FC236}">
                <a16:creationId xmlns:a16="http://schemas.microsoft.com/office/drawing/2014/main" id="{55804FCD-DEE7-B447-B68F-8CD3692453FC}"/>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HEALTH CENTER RESOURCES SLIDE</a:t>
            </a:r>
            <a:endParaRPr lang="ru-RU" dirty="0"/>
          </a:p>
        </p:txBody>
      </p:sp>
      <p:sp>
        <p:nvSpPr>
          <p:cNvPr id="7" name="TextBox 6">
            <a:extLst>
              <a:ext uri="{FF2B5EF4-FFF2-40B4-BE49-F238E27FC236}">
                <a16:creationId xmlns:a16="http://schemas.microsoft.com/office/drawing/2014/main" id="{39416B3F-8C8D-E749-9300-69A57FDF3A1B}"/>
              </a:ext>
            </a:extLst>
          </p:cNvPr>
          <p:cNvSpPr txBox="1"/>
          <p:nvPr userDrawn="1"/>
        </p:nvSpPr>
        <p:spPr>
          <a:xfrm>
            <a:off x="4038600" y="2538008"/>
            <a:ext cx="7660008" cy="784830"/>
          </a:xfrm>
          <a:prstGeom prst="rect">
            <a:avLst/>
          </a:prstGeom>
          <a:noFill/>
        </p:spPr>
        <p:txBody>
          <a:bodyPr wrap="square" rtlCol="0">
            <a:spAutoFit/>
          </a:bodyPr>
          <a:lstStyle/>
          <a:p>
            <a:r>
              <a:rPr lang="en-US" sz="2000" b="1" dirty="0">
                <a:solidFill>
                  <a:schemeClr val="accent1"/>
                </a:solidFill>
              </a:rPr>
              <a:t>ARE YOU LOOKING FOR RESOURCES?</a:t>
            </a:r>
            <a:br>
              <a:rPr lang="en-US" sz="2000" b="1" dirty="0">
                <a:solidFill>
                  <a:schemeClr val="tx2"/>
                </a:solidFill>
              </a:rPr>
            </a:br>
            <a:endParaRPr lang="en-US" sz="500" b="1" dirty="0">
              <a:solidFill>
                <a:schemeClr val="tx2"/>
              </a:solidFill>
            </a:endParaRPr>
          </a:p>
          <a:p>
            <a:r>
              <a:rPr lang="en-US" sz="2000" dirty="0">
                <a:solidFill>
                  <a:schemeClr val="tx2"/>
                </a:solidFill>
              </a:rPr>
              <a:t>Please visit our website </a:t>
            </a:r>
            <a:r>
              <a:rPr lang="en-US" sz="2000" b="1" i="0" dirty="0" err="1">
                <a:solidFill>
                  <a:schemeClr val="tx2"/>
                </a:solidFill>
              </a:rPr>
              <a:t>www.healthcenterinfo.org</a:t>
            </a:r>
            <a:endParaRPr lang="en-US" sz="2000" b="1" i="0" dirty="0">
              <a:solidFill>
                <a:schemeClr val="tx2"/>
              </a:solidFill>
            </a:endParaRPr>
          </a:p>
        </p:txBody>
      </p:sp>
      <p:pic>
        <p:nvPicPr>
          <p:cNvPr id="9" name="Picture 8">
            <a:hlinkClick r:id="rId2"/>
            <a:extLst>
              <a:ext uri="{FF2B5EF4-FFF2-40B4-BE49-F238E27FC236}">
                <a16:creationId xmlns:a16="http://schemas.microsoft.com/office/drawing/2014/main" id="{F4FB52DE-19FF-3F4E-B622-0A585908C097}"/>
              </a:ext>
            </a:extLst>
          </p:cNvPr>
          <p:cNvPicPr>
            <a:picLocks noChangeAspect="1"/>
          </p:cNvPicPr>
          <p:nvPr userDrawn="1"/>
        </p:nvPicPr>
        <p:blipFill>
          <a:blip r:embed="rId3"/>
          <a:stretch>
            <a:fillRect/>
          </a:stretch>
        </p:blipFill>
        <p:spPr>
          <a:xfrm>
            <a:off x="4075175" y="3657600"/>
            <a:ext cx="5401729" cy="1295400"/>
          </a:xfrm>
          <a:prstGeom prst="rect">
            <a:avLst/>
          </a:prstGeom>
        </p:spPr>
      </p:pic>
    </p:spTree>
    <p:extLst>
      <p:ext uri="{BB962C8B-B14F-4D97-AF65-F5344CB8AC3E}">
        <p14:creationId xmlns:p14="http://schemas.microsoft.com/office/powerpoint/2010/main" val="17964540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ocial Media Slide">
    <p:bg>
      <p:bgPr>
        <a:solidFill>
          <a:schemeClr val="tx2"/>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E87C36F9-7A26-B44A-9A5A-58BEAA2B3090}"/>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Изображение 27">
            <a:extLst>
              <a:ext uri="{FF2B5EF4-FFF2-40B4-BE49-F238E27FC236}">
                <a16:creationId xmlns:a16="http://schemas.microsoft.com/office/drawing/2014/main" id="{68EE3F2A-A6AB-8E4A-AD6C-8B7F85505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298269" y="516835"/>
            <a:ext cx="2708367" cy="5824330"/>
          </a:xfrm>
          <a:prstGeom prst="rect">
            <a:avLst/>
          </a:prstGeom>
        </p:spPr>
      </p:pic>
      <p:sp>
        <p:nvSpPr>
          <p:cNvPr id="11" name="Рисунок 13">
            <a:extLst>
              <a:ext uri="{FF2B5EF4-FFF2-40B4-BE49-F238E27FC236}">
                <a16:creationId xmlns:a16="http://schemas.microsoft.com/office/drawing/2014/main" id="{5E095459-FE68-644C-BA08-50B964ABD037}"/>
              </a:ext>
            </a:extLst>
          </p:cNvPr>
          <p:cNvSpPr>
            <a:spLocks noGrp="1"/>
          </p:cNvSpPr>
          <p:nvPr>
            <p:ph type="pic" sz="quarter" idx="25" hasCustomPrompt="1"/>
          </p:nvPr>
        </p:nvSpPr>
        <p:spPr>
          <a:xfrm>
            <a:off x="8298269" y="723222"/>
            <a:ext cx="2413209" cy="5411556"/>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pattFill prst="lgCheck">
            <a:fgClr>
              <a:schemeClr val="bg1"/>
            </a:fgClr>
            <a:bgClr>
              <a:schemeClr val="bg1">
                <a:lumMod val="75000"/>
              </a:schemeClr>
            </a:bgClr>
          </a:pattFill>
          <a:ln>
            <a:noFill/>
          </a:ln>
          <a:effectLst/>
          <a:scene3d>
            <a:camera prst="perspectiveFront">
              <a:rot lat="0" lon="899971"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r>
              <a:rPr lang="en-US" dirty="0"/>
              <a:t>Click icon to add picture\</a:t>
            </a:r>
          </a:p>
        </p:txBody>
      </p:sp>
      <p:sp>
        <p:nvSpPr>
          <p:cNvPr id="12" name="Заголовок 1">
            <a:extLst>
              <a:ext uri="{FF2B5EF4-FFF2-40B4-BE49-F238E27FC236}">
                <a16:creationId xmlns:a16="http://schemas.microsoft.com/office/drawing/2014/main" id="{572FFAFA-4F81-754F-9603-DA0D28786A9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FOLLOW </a:t>
            </a:r>
            <a:br>
              <a:rPr lang="en-US" dirty="0"/>
            </a:br>
            <a:r>
              <a:rPr lang="en-US" dirty="0"/>
              <a:t>@NACHC</a:t>
            </a:r>
            <a:endParaRPr lang="ru-RU" dirty="0"/>
          </a:p>
        </p:txBody>
      </p:sp>
      <p:sp>
        <p:nvSpPr>
          <p:cNvPr id="6" name="Текст 3">
            <a:extLst>
              <a:ext uri="{FF2B5EF4-FFF2-40B4-BE49-F238E27FC236}">
                <a16:creationId xmlns:a16="http://schemas.microsoft.com/office/drawing/2014/main" id="{BE52EC39-9C26-0A4E-B26F-FB5B27D5CA3F}"/>
              </a:ext>
            </a:extLst>
          </p:cNvPr>
          <p:cNvSpPr>
            <a:spLocks noGrp="1"/>
          </p:cNvSpPr>
          <p:nvPr>
            <p:ph type="body" sz="quarter" idx="21" hasCustomPrompt="1"/>
          </p:nvPr>
        </p:nvSpPr>
        <p:spPr>
          <a:xfrm>
            <a:off x="1676400" y="2438400"/>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Twitter</a:t>
            </a:r>
            <a:br>
              <a:rPr lang="en-US" dirty="0"/>
            </a:br>
            <a:endParaRPr lang="en-US" dirty="0"/>
          </a:p>
        </p:txBody>
      </p:sp>
      <p:pic>
        <p:nvPicPr>
          <p:cNvPr id="2" name="Picture 1">
            <a:extLst>
              <a:ext uri="{FF2B5EF4-FFF2-40B4-BE49-F238E27FC236}">
                <a16:creationId xmlns:a16="http://schemas.microsoft.com/office/drawing/2014/main" id="{0D7DEB78-6A37-9E48-B3E1-365C0ADFD373}"/>
              </a:ext>
            </a:extLst>
          </p:cNvPr>
          <p:cNvPicPr>
            <a:picLocks noChangeAspect="1"/>
          </p:cNvPicPr>
          <p:nvPr userDrawn="1"/>
        </p:nvPicPr>
        <p:blipFill>
          <a:blip r:embed="rId3"/>
          <a:stretch>
            <a:fillRect/>
          </a:stretch>
        </p:blipFill>
        <p:spPr>
          <a:xfrm>
            <a:off x="816936" y="2539926"/>
            <a:ext cx="635000" cy="635000"/>
          </a:xfrm>
          <a:prstGeom prst="rect">
            <a:avLst/>
          </a:prstGeom>
        </p:spPr>
      </p:pic>
      <p:pic>
        <p:nvPicPr>
          <p:cNvPr id="3" name="Picture 2">
            <a:extLst>
              <a:ext uri="{FF2B5EF4-FFF2-40B4-BE49-F238E27FC236}">
                <a16:creationId xmlns:a16="http://schemas.microsoft.com/office/drawing/2014/main" id="{C768B628-B05D-5F4E-A995-00C69A11CB53}"/>
              </a:ext>
            </a:extLst>
          </p:cNvPr>
          <p:cNvPicPr>
            <a:picLocks noChangeAspect="1"/>
          </p:cNvPicPr>
          <p:nvPr userDrawn="1"/>
        </p:nvPicPr>
        <p:blipFill>
          <a:blip r:embed="rId4"/>
          <a:stretch>
            <a:fillRect/>
          </a:stretch>
        </p:blipFill>
        <p:spPr>
          <a:xfrm>
            <a:off x="826576" y="3338099"/>
            <a:ext cx="635000" cy="635000"/>
          </a:xfrm>
          <a:prstGeom prst="rect">
            <a:avLst/>
          </a:prstGeom>
        </p:spPr>
      </p:pic>
      <p:pic>
        <p:nvPicPr>
          <p:cNvPr id="4" name="Picture 3">
            <a:extLst>
              <a:ext uri="{FF2B5EF4-FFF2-40B4-BE49-F238E27FC236}">
                <a16:creationId xmlns:a16="http://schemas.microsoft.com/office/drawing/2014/main" id="{8BF0997E-E7FB-BE4F-8EFB-4DD90C29C2FE}"/>
              </a:ext>
            </a:extLst>
          </p:cNvPr>
          <p:cNvPicPr>
            <a:picLocks noChangeAspect="1"/>
          </p:cNvPicPr>
          <p:nvPr userDrawn="1"/>
        </p:nvPicPr>
        <p:blipFill>
          <a:blip r:embed="rId5"/>
          <a:stretch>
            <a:fillRect/>
          </a:stretch>
        </p:blipFill>
        <p:spPr>
          <a:xfrm>
            <a:off x="826576" y="4136272"/>
            <a:ext cx="635000" cy="635000"/>
          </a:xfrm>
          <a:prstGeom prst="rect">
            <a:avLst/>
          </a:prstGeom>
        </p:spPr>
      </p:pic>
      <p:pic>
        <p:nvPicPr>
          <p:cNvPr id="5" name="Picture 4">
            <a:extLst>
              <a:ext uri="{FF2B5EF4-FFF2-40B4-BE49-F238E27FC236}">
                <a16:creationId xmlns:a16="http://schemas.microsoft.com/office/drawing/2014/main" id="{F08ABEF7-A6B2-964D-A8A7-F5AD2C1E879B}"/>
              </a:ext>
            </a:extLst>
          </p:cNvPr>
          <p:cNvPicPr>
            <a:picLocks noChangeAspect="1"/>
          </p:cNvPicPr>
          <p:nvPr userDrawn="1"/>
        </p:nvPicPr>
        <p:blipFill>
          <a:blip r:embed="rId6"/>
          <a:stretch>
            <a:fillRect/>
          </a:stretch>
        </p:blipFill>
        <p:spPr>
          <a:xfrm>
            <a:off x="838200" y="4934445"/>
            <a:ext cx="635000" cy="635000"/>
          </a:xfrm>
          <a:prstGeom prst="rect">
            <a:avLst/>
          </a:prstGeom>
        </p:spPr>
      </p:pic>
      <p:sp>
        <p:nvSpPr>
          <p:cNvPr id="15" name="Текст 3">
            <a:extLst>
              <a:ext uri="{FF2B5EF4-FFF2-40B4-BE49-F238E27FC236}">
                <a16:creationId xmlns:a16="http://schemas.microsoft.com/office/drawing/2014/main" id="{C4B476B3-A449-2744-8686-DE95C2C165FF}"/>
              </a:ext>
            </a:extLst>
          </p:cNvPr>
          <p:cNvSpPr>
            <a:spLocks noGrp="1"/>
          </p:cNvSpPr>
          <p:nvPr>
            <p:ph type="body" sz="quarter" idx="26" hasCustomPrompt="1"/>
          </p:nvPr>
        </p:nvSpPr>
        <p:spPr>
          <a:xfrm>
            <a:off x="1676400" y="3290807"/>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Facebook</a:t>
            </a:r>
            <a:br>
              <a:rPr lang="en-US" dirty="0"/>
            </a:br>
            <a:endParaRPr lang="en-US" dirty="0"/>
          </a:p>
        </p:txBody>
      </p:sp>
      <p:sp>
        <p:nvSpPr>
          <p:cNvPr id="16" name="Текст 3">
            <a:extLst>
              <a:ext uri="{FF2B5EF4-FFF2-40B4-BE49-F238E27FC236}">
                <a16:creationId xmlns:a16="http://schemas.microsoft.com/office/drawing/2014/main" id="{6CC63756-0F66-4342-A860-C84D66E8EFE1}"/>
              </a:ext>
            </a:extLst>
          </p:cNvPr>
          <p:cNvSpPr>
            <a:spLocks noGrp="1"/>
          </p:cNvSpPr>
          <p:nvPr>
            <p:ph type="body" sz="quarter" idx="27" hasCustomPrompt="1"/>
          </p:nvPr>
        </p:nvSpPr>
        <p:spPr>
          <a:xfrm>
            <a:off x="1676400" y="406572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Instagram</a:t>
            </a:r>
            <a:br>
              <a:rPr lang="en-US" dirty="0"/>
            </a:br>
            <a:endParaRPr lang="en-US" dirty="0"/>
          </a:p>
        </p:txBody>
      </p:sp>
      <p:sp>
        <p:nvSpPr>
          <p:cNvPr id="17" name="Текст 3">
            <a:extLst>
              <a:ext uri="{FF2B5EF4-FFF2-40B4-BE49-F238E27FC236}">
                <a16:creationId xmlns:a16="http://schemas.microsoft.com/office/drawing/2014/main" id="{28E0B257-B2A2-3347-88F2-A71C0FF0966A}"/>
              </a:ext>
            </a:extLst>
          </p:cNvPr>
          <p:cNvSpPr>
            <a:spLocks noGrp="1"/>
          </p:cNvSpPr>
          <p:nvPr>
            <p:ph type="body" sz="quarter" idx="28" hasCustomPrompt="1"/>
          </p:nvPr>
        </p:nvSpPr>
        <p:spPr>
          <a:xfrm>
            <a:off x="1676400" y="488713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err="1"/>
              <a:t>Linkedin</a:t>
            </a:r>
            <a:br>
              <a:rPr lang="en-US" dirty="0"/>
            </a:br>
            <a:endParaRPr lang="en-US" dirty="0"/>
          </a:p>
        </p:txBody>
      </p:sp>
    </p:spTree>
    <p:extLst>
      <p:ext uri="{BB962C8B-B14F-4D97-AF65-F5344CB8AC3E}">
        <p14:creationId xmlns:p14="http://schemas.microsoft.com/office/powerpoint/2010/main" val="3107647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951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3/31/2020</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3/31/2020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3/31/2020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3/31/2020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3/31/2020</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2.emf"/><Relationship Id="rId2" Type="http://schemas.openxmlformats.org/officeDocument/2006/relationships/slideLayout" Target="../slideLayouts/slideLayout17.xml"/><Relationship Id="rId16" Type="http://schemas.openxmlformats.org/officeDocument/2006/relationships/image" Target="../media/image1.emf"/><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3/31/2020</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79" r:id="rId15"/>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73043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16"/>
          <a:stretch>
            <a:fillRect/>
          </a:stretch>
        </p:blipFill>
        <p:spPr>
          <a:xfrm>
            <a:off x="838200" y="6353489"/>
            <a:ext cx="1387613" cy="367986"/>
          </a:xfrm>
          <a:prstGeom prst="rect">
            <a:avLst/>
          </a:prstGeom>
        </p:spPr>
      </p:pic>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4907868" y="6356350"/>
            <a:ext cx="2376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www.nachc.org</a:t>
            </a:r>
            <a:endParaRPr lang="en-US" dirty="0"/>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17"/>
          <a:stretch>
            <a:fillRect/>
          </a:stretch>
        </p:blipFill>
        <p:spPr>
          <a:xfrm>
            <a:off x="10128448" y="6453336"/>
            <a:ext cx="792088" cy="185206"/>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8760296" y="6363376"/>
            <a:ext cx="206541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solidFill>
              </a:rPr>
              <a:t>@NACHC</a:t>
            </a:r>
          </a:p>
        </p:txBody>
      </p:sp>
    </p:spTree>
    <p:extLst>
      <p:ext uri="{BB962C8B-B14F-4D97-AF65-F5344CB8AC3E}">
        <p14:creationId xmlns:p14="http://schemas.microsoft.com/office/powerpoint/2010/main" val="339493531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tiff"/><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5.emf"/></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hyperlink" Target="http://www.menti.com/" TargetMode="Externa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4.tiff"/><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4.tiff"/></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4.tiff"/></Relationships>
</file>

<file path=ppt/slides/_rels/slide1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34.tiff"/><Relationship Id="rId7" Type="http://schemas.openxmlformats.org/officeDocument/2006/relationships/image" Target="../media/image14.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4.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4.tiff"/></Relationships>
</file>

<file path=ppt/slides/_rels/slide2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6.JPG"/></Relationships>
</file>

<file path=ppt/slides/_rels/slide2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www.menti.com/" TargetMode="External"/><Relationship Id="rId4" Type="http://schemas.openxmlformats.org/officeDocument/2006/relationships/image" Target="../media/image16.JPG"/></Relationships>
</file>

<file path=ppt/slides/_rels/slide2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38.png"/><Relationship Id="rId7" Type="http://schemas.openxmlformats.org/officeDocument/2006/relationships/image" Target="../media/image14.tif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4.tiff"/></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4.tiff"/></Relationships>
</file>

<file path=ppt/slides/_rels/slide2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4.tiff"/></Relationships>
</file>

<file path=ppt/slides/_rels/slide2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www.menti.com/" TargetMode="External"/><Relationship Id="rId4" Type="http://schemas.openxmlformats.org/officeDocument/2006/relationships/image" Target="../media/image16.JPG"/></Relationships>
</file>

<file path=ppt/slides/_rels/slide28.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6.JPG"/></Relationships>
</file>

<file path=ppt/slides/_rels/slide29.xml.rels><?xml version="1.0" encoding="UTF-8" standalone="yes"?>
<Relationships xmlns="http://schemas.openxmlformats.org/package/2006/relationships"><Relationship Id="rId3" Type="http://schemas.openxmlformats.org/officeDocument/2006/relationships/hyperlink" Target="https://www.voa.org/moral-injury-center/moral-injury-convening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4.tiff"/></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mailto:fjones@nachc.com" TargetMode="External"/><Relationship Id="rId1" Type="http://schemas.openxmlformats.org/officeDocument/2006/relationships/slideLayout" Target="../slideLayouts/slideLayout13.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8.sv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4.tiff"/></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4.tiff"/></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4.tiff"/></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4.tiff"/><Relationship Id="rId4" Type="http://schemas.openxmlformats.org/officeDocument/2006/relationships/image" Target="../media/image58.tiff"/></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4.tiff"/></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4.tiff"/><Relationship Id="rId4" Type="http://schemas.openxmlformats.org/officeDocument/2006/relationships/image" Target="../media/image61.svg"/></Relationships>
</file>

<file path=ppt/slides/_rels/slide3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62.png"/><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3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63.png"/><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3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64.png"/><Relationship Id="rId7" Type="http://schemas.openxmlformats.org/officeDocument/2006/relationships/image" Target="../media/image14.tiff"/><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http://www.menti.com/" TargetMode="External"/><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9.png"/><Relationship Id="rId1" Type="http://schemas.openxmlformats.org/officeDocument/2006/relationships/slideLayout" Target="../slideLayouts/slideLayout14.xml"/><Relationship Id="rId4" Type="http://schemas.openxmlformats.org/officeDocument/2006/relationships/image" Target="../media/image16.JPG"/></Relationships>
</file>

<file path=ppt/slides/_rels/slide4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4.tiff"/></Relationships>
</file>

<file path=ppt/slides/_rels/slide42.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4.tiff"/></Relationships>
</file>

<file path=ppt/slides/_rels/slide4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4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4.tiff"/><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comments" Target="../comments/comment2.xml"/><Relationship Id="rId4" Type="http://schemas.openxmlformats.org/officeDocument/2006/relationships/image" Target="../media/image14.tiff"/></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1.jpeg"/><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045260-7596-7047-9E1A-575698DE2231}"/>
              </a:ext>
            </a:extLst>
          </p:cNvPr>
          <p:cNvSpPr/>
          <p:nvPr/>
        </p:nvSpPr>
        <p:spPr>
          <a:xfrm>
            <a:off x="273621" y="211981"/>
            <a:ext cx="1164475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262BFCDB-6FE2-2D4A-9CD0-9D9D24BE6E35}"/>
              </a:ext>
            </a:extLst>
          </p:cNvPr>
          <p:cNvPicPr>
            <a:picLocks noChangeAspect="1"/>
          </p:cNvPicPr>
          <p:nvPr/>
        </p:nvPicPr>
        <p:blipFill>
          <a:blip r:embed="rId2"/>
          <a:stretch>
            <a:fillRect/>
          </a:stretch>
        </p:blipFill>
        <p:spPr>
          <a:xfrm>
            <a:off x="613916" y="79753"/>
            <a:ext cx="5150338" cy="1310995"/>
          </a:xfrm>
          <a:prstGeom prst="rect">
            <a:avLst/>
          </a:prstGeom>
        </p:spPr>
      </p:pic>
      <p:sp>
        <p:nvSpPr>
          <p:cNvPr id="5" name="Rectangle 4">
            <a:extLst>
              <a:ext uri="{FF2B5EF4-FFF2-40B4-BE49-F238E27FC236}">
                <a16:creationId xmlns:a16="http://schemas.microsoft.com/office/drawing/2014/main" id="{DC707963-C9B6-B149-9875-EEF6CF66FF0B}"/>
              </a:ext>
            </a:extLst>
          </p:cNvPr>
          <p:cNvSpPr/>
          <p:nvPr/>
        </p:nvSpPr>
        <p:spPr>
          <a:xfrm>
            <a:off x="0" y="1390748"/>
            <a:ext cx="12192000" cy="2290298"/>
          </a:xfrm>
          <a:prstGeom prst="rect">
            <a:avLst/>
          </a:prstGeom>
          <a:solidFill>
            <a:srgbClr val="6188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79A2B131-5A82-6E4F-8EF9-788E93A115E4}"/>
              </a:ext>
            </a:extLst>
          </p:cNvPr>
          <p:cNvSpPr txBox="1">
            <a:spLocks/>
          </p:cNvSpPr>
          <p:nvPr/>
        </p:nvSpPr>
        <p:spPr>
          <a:xfrm>
            <a:off x="398143" y="1961012"/>
            <a:ext cx="11262851" cy="1165142"/>
          </a:xfrm>
          <a:prstGeom prst="rect">
            <a:avLst/>
          </a:prstGeom>
        </p:spPr>
        <p:txBody>
          <a:bodyPr>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t>Taking Care of the Compassionate Care Team</a:t>
            </a:r>
          </a:p>
          <a:p>
            <a:r>
              <a:rPr lang="en-US" sz="3200" cap="none" dirty="0"/>
              <a:t>Conversations About Moral Distress And Moral Injury</a:t>
            </a:r>
            <a:endParaRPr lang="en-US" b="1" dirty="0"/>
          </a:p>
          <a:p>
            <a:br>
              <a:rPr lang="en-US" b="1" dirty="0"/>
            </a:br>
            <a:endParaRPr lang="en-US" b="1" dirty="0"/>
          </a:p>
        </p:txBody>
      </p:sp>
      <p:sp>
        <p:nvSpPr>
          <p:cNvPr id="10" name="Subtitle 3">
            <a:extLst>
              <a:ext uri="{FF2B5EF4-FFF2-40B4-BE49-F238E27FC236}">
                <a16:creationId xmlns:a16="http://schemas.microsoft.com/office/drawing/2014/main" id="{4EA53072-3377-3548-9494-8462E280B255}"/>
              </a:ext>
            </a:extLst>
          </p:cNvPr>
          <p:cNvSpPr txBox="1">
            <a:spLocks/>
          </p:cNvSpPr>
          <p:nvPr/>
        </p:nvSpPr>
        <p:spPr>
          <a:xfrm>
            <a:off x="2052497" y="4096955"/>
            <a:ext cx="8087005" cy="2126045"/>
          </a:xfrm>
          <a:prstGeom prst="rect">
            <a:avLst/>
          </a:prstGeom>
        </p:spPr>
        <p:txBody>
          <a:bodyP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3600" dirty="0">
                <a:solidFill>
                  <a:srgbClr val="A355A0"/>
                </a:solidFill>
                <a:ea typeface="Calibri" panose="020F0502020204030204" pitchFamily="34" charset="0"/>
                <a:cs typeface="Times New Roman" panose="02020603050405020304" pitchFamily="18" charset="0"/>
              </a:rPr>
              <a:t>Gerri Lamb, PhD, RN, FAAN</a:t>
            </a:r>
          </a:p>
          <a:p>
            <a:pPr marL="0" indent="0" algn="ctr">
              <a:buNone/>
            </a:pPr>
            <a:r>
              <a:rPr lang="en-US" sz="2400" b="1" dirty="0">
                <a:solidFill>
                  <a:srgbClr val="A355A0"/>
                </a:solidFill>
                <a:ea typeface="Calibri" panose="020F0502020204030204" pitchFamily="34" charset="0"/>
                <a:cs typeface="Times New Roman" panose="02020603050405020304" pitchFamily="18" charset="0"/>
              </a:rPr>
              <a:t>Arizona State University Center for Advancing Interprofessional Practice, Education and Research</a:t>
            </a:r>
          </a:p>
          <a:p>
            <a:pPr marL="0" indent="0" algn="ctr">
              <a:buNone/>
            </a:pPr>
            <a:r>
              <a:rPr lang="en-US" sz="2400" dirty="0">
                <a:solidFill>
                  <a:srgbClr val="A355A0"/>
                </a:solidFill>
                <a:ea typeface="Calibri" panose="020F0502020204030204" pitchFamily="34" charset="0"/>
                <a:cs typeface="Times New Roman" panose="02020603050405020304" pitchFamily="18" charset="0"/>
              </a:rPr>
              <a:t>March 26, 2020 </a:t>
            </a:r>
          </a:p>
        </p:txBody>
      </p:sp>
      <p:pic>
        <p:nvPicPr>
          <p:cNvPr id="6" name="Picture 5" descr="A picture containing drawing&#10;&#10;Description automatically generated">
            <a:extLst>
              <a:ext uri="{FF2B5EF4-FFF2-40B4-BE49-F238E27FC236}">
                <a16:creationId xmlns:a16="http://schemas.microsoft.com/office/drawing/2014/main" id="{B82E3BC5-8942-A54D-A590-ECD84DE7A1AD}"/>
              </a:ext>
            </a:extLst>
          </p:cNvPr>
          <p:cNvPicPr>
            <a:picLocks noChangeAspect="1"/>
          </p:cNvPicPr>
          <p:nvPr/>
        </p:nvPicPr>
        <p:blipFill>
          <a:blip r:embed="rId3"/>
          <a:stretch>
            <a:fillRect/>
          </a:stretch>
        </p:blipFill>
        <p:spPr>
          <a:xfrm>
            <a:off x="9576288" y="6223000"/>
            <a:ext cx="2514600" cy="635000"/>
          </a:xfrm>
          <a:prstGeom prst="rect">
            <a:avLst/>
          </a:prstGeom>
        </p:spPr>
      </p:pic>
      <p:pic>
        <p:nvPicPr>
          <p:cNvPr id="8" name="Picture 7" descr="A picture containing table&#10;&#10;Description automatically generated">
            <a:extLst>
              <a:ext uri="{FF2B5EF4-FFF2-40B4-BE49-F238E27FC236}">
                <a16:creationId xmlns:a16="http://schemas.microsoft.com/office/drawing/2014/main" id="{134A0053-AE76-4720-A881-FEAB86F6F871}"/>
              </a:ext>
            </a:extLst>
          </p:cNvPr>
          <p:cNvPicPr>
            <a:picLocks noChangeAspect="1"/>
          </p:cNvPicPr>
          <p:nvPr/>
        </p:nvPicPr>
        <p:blipFill>
          <a:blip r:embed="rId4"/>
          <a:stretch>
            <a:fillRect/>
          </a:stretch>
        </p:blipFill>
        <p:spPr>
          <a:xfrm>
            <a:off x="6972500" y="118665"/>
            <a:ext cx="4282846" cy="1106861"/>
          </a:xfrm>
          <a:prstGeom prst="rect">
            <a:avLst/>
          </a:prstGeom>
        </p:spPr>
      </p:pic>
    </p:spTree>
    <p:extLst>
      <p:ext uri="{BB962C8B-B14F-4D97-AF65-F5344CB8AC3E}">
        <p14:creationId xmlns:p14="http://schemas.microsoft.com/office/powerpoint/2010/main" val="1274269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5" name="Rectangle 38">
            <a:extLst>
              <a:ext uri="{FF2B5EF4-FFF2-40B4-BE49-F238E27FC236}">
                <a16:creationId xmlns:a16="http://schemas.microsoft.com/office/drawing/2014/main" id="{1BB1D3B0-1E2E-48E2-ACCC-EE147A9A0C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40">
            <a:extLst>
              <a:ext uri="{FF2B5EF4-FFF2-40B4-BE49-F238E27FC236}">
                <a16:creationId xmlns:a16="http://schemas.microsoft.com/office/drawing/2014/main" id="{4BB8B191-5BC6-486A-8E6E-13B1C9EEE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42">
            <a:extLst>
              <a:ext uri="{FF2B5EF4-FFF2-40B4-BE49-F238E27FC236}">
                <a16:creationId xmlns:a16="http://schemas.microsoft.com/office/drawing/2014/main" id="{06E3DE27-4115-4B5D-A9DB-3C7CDC82B1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44">
            <a:extLst>
              <a:ext uri="{FF2B5EF4-FFF2-40B4-BE49-F238E27FC236}">
                <a16:creationId xmlns:a16="http://schemas.microsoft.com/office/drawing/2014/main" id="{FC4E03DE-1C4E-4337-B54B-247C1E94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46">
            <a:extLst>
              <a:ext uri="{FF2B5EF4-FFF2-40B4-BE49-F238E27FC236}">
                <a16:creationId xmlns:a16="http://schemas.microsoft.com/office/drawing/2014/main" id="{755AC138-9740-4218-B385-7212B0616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1"/>
            <a:ext cx="12188952"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48">
            <a:extLst>
              <a:ext uri="{FF2B5EF4-FFF2-40B4-BE49-F238E27FC236}">
                <a16:creationId xmlns:a16="http://schemas.microsoft.com/office/drawing/2014/main" id="{699F6335-0371-4F3F-930B-392D6D1DC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38175"/>
            <a:ext cx="3707477" cy="57626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5500" y="3515757"/>
            <a:ext cx="3421229" cy="2507993"/>
          </a:xfrm>
        </p:spPr>
        <p:txBody>
          <a:bodyPr vert="horz" lIns="91440" tIns="45720" rIns="91440" bIns="45720" rtlCol="0" anchor="b">
            <a:noAutofit/>
          </a:bodyPr>
          <a:lstStyle/>
          <a:p>
            <a:pPr>
              <a:lnSpc>
                <a:spcPct val="90000"/>
              </a:lnSpc>
            </a:pPr>
            <a:r>
              <a:rPr lang="en-US" sz="3200" dirty="0">
                <a:solidFill>
                  <a:srgbClr val="FFFFFF"/>
                </a:solidFill>
              </a:rPr>
              <a:t>Clinical workforce wellness – and importance of caring teams</a:t>
            </a:r>
          </a:p>
        </p:txBody>
      </p:sp>
      <p:grpSp>
        <p:nvGrpSpPr>
          <p:cNvPr id="63" name="Group 50">
            <a:extLst>
              <a:ext uri="{FF2B5EF4-FFF2-40B4-BE49-F238E27FC236}">
                <a16:creationId xmlns:a16="http://schemas.microsoft.com/office/drawing/2014/main" id="{F033A71F-15C6-4BDB-9350-DD59767312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52" name="Rectangle 51">
              <a:extLst>
                <a:ext uri="{FF2B5EF4-FFF2-40B4-BE49-F238E27FC236}">
                  <a16:creationId xmlns:a16="http://schemas.microsoft.com/office/drawing/2014/main" id="{807C5043-1EE4-420F-96A3-423C9A918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52">
              <a:extLst>
                <a:ext uri="{FF2B5EF4-FFF2-40B4-BE49-F238E27FC236}">
                  <a16:creationId xmlns:a16="http://schemas.microsoft.com/office/drawing/2014/main" id="{8A54C521-59DB-482D-A453-A8EBB5E138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54" name="Rectangle 53">
              <a:extLst>
                <a:ext uri="{FF2B5EF4-FFF2-40B4-BE49-F238E27FC236}">
                  <a16:creationId xmlns:a16="http://schemas.microsoft.com/office/drawing/2014/main" id="{3F02A08C-88B3-466E-9FF3-923E44959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8" name="Content Placeholder 7"/>
          <p:cNvPicPr>
            <a:picLocks noGrp="1" noChangeAspect="1"/>
          </p:cNvPicPr>
          <p:nvPr>
            <p:ph sz="quarter" idx="4"/>
          </p:nvPr>
        </p:nvPicPr>
        <p:blipFill>
          <a:blip r:embed="rId3"/>
          <a:stretch>
            <a:fillRect/>
          </a:stretch>
        </p:blipFill>
        <p:spPr>
          <a:xfrm>
            <a:off x="4292977" y="1141593"/>
            <a:ext cx="3635007" cy="4695216"/>
          </a:xfrm>
          <a:prstGeom prst="rect">
            <a:avLst/>
          </a:prstGeom>
        </p:spPr>
      </p:pic>
      <p:pic>
        <p:nvPicPr>
          <p:cNvPr id="7" name="Content Placeholder 6"/>
          <p:cNvPicPr>
            <a:picLocks noChangeAspect="1"/>
          </p:cNvPicPr>
          <p:nvPr/>
        </p:nvPicPr>
        <p:blipFill>
          <a:blip r:embed="rId4"/>
          <a:stretch>
            <a:fillRect/>
          </a:stretch>
        </p:blipFill>
        <p:spPr>
          <a:xfrm>
            <a:off x="8084832" y="1135848"/>
            <a:ext cx="3645817" cy="4706560"/>
          </a:xfrm>
          <a:prstGeom prst="rect">
            <a:avLst/>
          </a:prstGeom>
        </p:spPr>
      </p:pic>
      <p:sp>
        <p:nvSpPr>
          <p:cNvPr id="56" name="Rectangle 55">
            <a:extLst>
              <a:ext uri="{FF2B5EF4-FFF2-40B4-BE49-F238E27FC236}">
                <a16:creationId xmlns:a16="http://schemas.microsoft.com/office/drawing/2014/main" id="{DE382BA9-8DB2-490E-8211-937BEE4E4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8134" y="638173"/>
            <a:ext cx="3686129" cy="5755168"/>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5B5933FC-E90C-4955-9297-DF099959A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0180" y="638174"/>
            <a:ext cx="3680469" cy="5755167"/>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38298195"/>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a:t>Mentimeter Q1</a:t>
            </a:r>
            <a:endParaRPr lang="en-US" sz="3200" b="1" dirty="0"/>
          </a:p>
        </p:txBody>
      </p:sp>
      <p:sp>
        <p:nvSpPr>
          <p:cNvPr id="3" name="Content Placeholder 2"/>
          <p:cNvSpPr>
            <a:spLocks noGrp="1"/>
          </p:cNvSpPr>
          <p:nvPr>
            <p:ph idx="1"/>
          </p:nvPr>
        </p:nvSpPr>
        <p:spPr>
          <a:xfrm>
            <a:off x="581192" y="2824843"/>
            <a:ext cx="11029615" cy="3033956"/>
          </a:xfrm>
        </p:spPr>
        <p:txBody>
          <a:bodyPr/>
          <a:lstStyle/>
          <a:p>
            <a:pPr marL="0" indent="0">
              <a:spcAft>
                <a:spcPts val="1800"/>
              </a:spcAft>
              <a:buNone/>
            </a:pPr>
            <a:r>
              <a:rPr lang="en-US" sz="2600" dirty="0"/>
              <a:t>How much do you know about moral distress and moral injury?</a:t>
            </a:r>
          </a:p>
          <a:p>
            <a:pPr lvl="1"/>
            <a:r>
              <a:rPr lang="en-US" sz="2400" dirty="0"/>
              <a:t>Nothing – I have not heard of them before</a:t>
            </a:r>
          </a:p>
          <a:p>
            <a:pPr lvl="1"/>
            <a:r>
              <a:rPr lang="en-US" sz="2400" dirty="0"/>
              <a:t>A little bit – I’ve heard them mentioned, but don’t know much</a:t>
            </a:r>
          </a:p>
          <a:p>
            <a:pPr lvl="1"/>
            <a:r>
              <a:rPr lang="en-US" sz="2400" dirty="0"/>
              <a:t>Some – I know what they are and why they are important</a:t>
            </a:r>
          </a:p>
          <a:p>
            <a:pPr lvl="1"/>
            <a:r>
              <a:rPr lang="en-US" sz="2400" dirty="0"/>
              <a:t>A lot – I know quite a bit about them</a:t>
            </a:r>
          </a:p>
        </p:txBody>
      </p:sp>
      <p:pic>
        <p:nvPicPr>
          <p:cNvPr id="4" name="Picture 3" descr="A picture containing drawing&#10;&#10;Description automatically generated">
            <a:extLst>
              <a:ext uri="{FF2B5EF4-FFF2-40B4-BE49-F238E27FC236}">
                <a16:creationId xmlns:a16="http://schemas.microsoft.com/office/drawing/2014/main" id="{24F00F0E-8DE6-F347-B4EB-912F58EAFE62}"/>
              </a:ext>
            </a:extLst>
          </p:cNvPr>
          <p:cNvPicPr>
            <a:picLocks noChangeAspect="1"/>
          </p:cNvPicPr>
          <p:nvPr/>
        </p:nvPicPr>
        <p:blipFill>
          <a:blip r:embed="rId3"/>
          <a:stretch>
            <a:fillRect/>
          </a:stretch>
        </p:blipFill>
        <p:spPr>
          <a:xfrm>
            <a:off x="9412812" y="6005839"/>
            <a:ext cx="2514600" cy="635000"/>
          </a:xfrm>
          <a:prstGeom prst="rect">
            <a:avLst/>
          </a:prstGeom>
        </p:spPr>
      </p:pic>
      <p:pic>
        <p:nvPicPr>
          <p:cNvPr id="5" name="Picture 4" descr="A picture containing table&#10;&#10;Description automatically generated">
            <a:extLst>
              <a:ext uri="{FF2B5EF4-FFF2-40B4-BE49-F238E27FC236}">
                <a16:creationId xmlns:a16="http://schemas.microsoft.com/office/drawing/2014/main" id="{6B79ED38-346D-4EC0-8C5C-A9410EE4013F}"/>
              </a:ext>
            </a:extLst>
          </p:cNvPr>
          <p:cNvPicPr>
            <a:picLocks noChangeAspect="1"/>
          </p:cNvPicPr>
          <p:nvPr/>
        </p:nvPicPr>
        <p:blipFill>
          <a:blip r:embed="rId4"/>
          <a:stretch>
            <a:fillRect/>
          </a:stretch>
        </p:blipFill>
        <p:spPr>
          <a:xfrm>
            <a:off x="581192" y="6005839"/>
            <a:ext cx="2062904" cy="533138"/>
          </a:xfrm>
          <a:prstGeom prst="rect">
            <a:avLst/>
          </a:prstGeom>
        </p:spPr>
      </p:pic>
      <p:sp>
        <p:nvSpPr>
          <p:cNvPr id="6" name="TextBox 5">
            <a:extLst>
              <a:ext uri="{FF2B5EF4-FFF2-40B4-BE49-F238E27FC236}">
                <a16:creationId xmlns:a16="http://schemas.microsoft.com/office/drawing/2014/main" id="{67626DBC-C940-44C7-90C7-818E4C5A83CB}"/>
              </a:ext>
            </a:extLst>
          </p:cNvPr>
          <p:cNvSpPr txBox="1"/>
          <p:nvPr/>
        </p:nvSpPr>
        <p:spPr>
          <a:xfrm>
            <a:off x="963386" y="2090057"/>
            <a:ext cx="10352314" cy="584775"/>
          </a:xfrm>
          <a:prstGeom prst="rect">
            <a:avLst/>
          </a:prstGeom>
          <a:noFill/>
        </p:spPr>
        <p:txBody>
          <a:bodyPr wrap="square" rtlCol="0">
            <a:spAutoFit/>
          </a:bodyPr>
          <a:lstStyle/>
          <a:p>
            <a:pPr algn="ctr"/>
            <a:r>
              <a:rPr lang="en-US" sz="3200" b="1" dirty="0">
                <a:solidFill>
                  <a:srgbClr val="00B0F0"/>
                </a:solidFill>
              </a:rPr>
              <a:t>GO TO </a:t>
            </a:r>
            <a:r>
              <a:rPr lang="en-US" sz="3200" b="1" dirty="0">
                <a:solidFill>
                  <a:srgbClr val="00B0F0"/>
                </a:solidFill>
                <a:hlinkClick r:id="rId5">
                  <a:extLst>
                    <a:ext uri="{A12FA001-AC4F-418D-AE19-62706E023703}">
                      <ahyp:hlinkClr xmlns:ahyp="http://schemas.microsoft.com/office/drawing/2018/hyperlinkcolor" val="tx"/>
                    </a:ext>
                  </a:extLst>
                </a:hlinkClick>
              </a:rPr>
              <a:t>WWW.MENTI.COM</a:t>
            </a:r>
            <a:r>
              <a:rPr lang="en-US" sz="3200" b="1" dirty="0">
                <a:solidFill>
                  <a:srgbClr val="00B0F0"/>
                </a:solidFill>
              </a:rPr>
              <a:t> + USE CODE 84 92 </a:t>
            </a:r>
            <a:r>
              <a:rPr lang="en-US" sz="3200" b="1" dirty="0">
                <a:solidFill>
                  <a:srgbClr val="00B0F0"/>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3031765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56146D-91AF-4089-A467-749EB72A11BB}"/>
              </a:ext>
            </a:extLst>
          </p:cNvPr>
          <p:cNvSpPr>
            <a:spLocks noGrp="1"/>
          </p:cNvSpPr>
          <p:nvPr>
            <p:ph type="title"/>
          </p:nvPr>
        </p:nvSpPr>
        <p:spPr/>
        <p:txBody>
          <a:bodyPr anchor="b">
            <a:normAutofit fontScale="90000"/>
          </a:bodyPr>
          <a:lstStyle/>
          <a:p>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4400" b="1" dirty="0"/>
            </a:br>
            <a:r>
              <a:rPr lang="en-US" sz="3600" b="1" dirty="0"/>
              <a:t>Acknowledgements</a:t>
            </a:r>
          </a:p>
        </p:txBody>
      </p:sp>
      <p:sp>
        <p:nvSpPr>
          <p:cNvPr id="3" name="Content Placeholder 2"/>
          <p:cNvSpPr>
            <a:spLocks noGrp="1"/>
          </p:cNvSpPr>
          <p:nvPr>
            <p:ph idx="1"/>
          </p:nvPr>
        </p:nvSpPr>
        <p:spPr>
          <a:xfrm>
            <a:off x="581193" y="1952859"/>
            <a:ext cx="11029615" cy="4447941"/>
          </a:xfrm>
        </p:spPr>
        <p:txBody>
          <a:bodyPr>
            <a:normAutofit lnSpcReduction="10000"/>
          </a:bodyPr>
          <a:lstStyle/>
          <a:p>
            <a:pPr marL="0" indent="0">
              <a:buNone/>
            </a:pPr>
            <a:r>
              <a:rPr lang="en-US" sz="2800" b="1" dirty="0">
                <a:solidFill>
                  <a:schemeClr val="accent4">
                    <a:lumMod val="75000"/>
                  </a:schemeClr>
                </a:solidFill>
              </a:rPr>
              <a:t>Collaborators:</a:t>
            </a:r>
            <a:r>
              <a:rPr lang="en-US" sz="2800" dirty="0">
                <a:solidFill>
                  <a:schemeClr val="accent4">
                    <a:lumMod val="75000"/>
                  </a:schemeClr>
                </a:solidFill>
              </a:rPr>
              <a:t>  </a:t>
            </a:r>
          </a:p>
          <a:p>
            <a:pPr lvl="1">
              <a:buFont typeface="Wingdings" panose="05000000000000000000" pitchFamily="2" charset="2"/>
              <a:buChar char="§"/>
            </a:pPr>
            <a:r>
              <a:rPr lang="en-US" sz="2600" dirty="0"/>
              <a:t>Arizona State University,  A.T. Still University &amp; National Association of Community Health Centers</a:t>
            </a:r>
          </a:p>
          <a:p>
            <a:pPr marL="0" indent="0">
              <a:buNone/>
            </a:pPr>
            <a:r>
              <a:rPr lang="en-US" sz="2800" b="1" dirty="0">
                <a:solidFill>
                  <a:schemeClr val="accent4">
                    <a:lumMod val="75000"/>
                  </a:schemeClr>
                </a:solidFill>
              </a:rPr>
              <a:t>Advisors:  </a:t>
            </a:r>
          </a:p>
          <a:p>
            <a:pPr lvl="1">
              <a:buFont typeface="Wingdings" panose="05000000000000000000" pitchFamily="2" charset="2"/>
              <a:buChar char="§"/>
            </a:pPr>
            <a:r>
              <a:rPr lang="en-US" sz="2600" dirty="0"/>
              <a:t>Kathy McNamara &amp; Caryn Bernstein, National Association of Community Health Centers</a:t>
            </a:r>
          </a:p>
          <a:p>
            <a:pPr lvl="1">
              <a:buFont typeface="Wingdings" panose="05000000000000000000" pitchFamily="2" charset="2"/>
              <a:buChar char="§"/>
            </a:pPr>
            <a:r>
              <a:rPr lang="en-US" sz="2600" dirty="0"/>
              <a:t>Dan Miller, Grace Wang, Bill Nash, Cynda Rushton, Nancy Johnson</a:t>
            </a:r>
          </a:p>
          <a:p>
            <a:pPr marL="0" indent="0" algn="ctr">
              <a:buNone/>
            </a:pPr>
            <a:r>
              <a:rPr lang="en-US" sz="2800" b="1" dirty="0">
                <a:solidFill>
                  <a:schemeClr val="accent4">
                    <a:lumMod val="75000"/>
                  </a:schemeClr>
                </a:solidFill>
              </a:rPr>
              <a:t>   </a:t>
            </a:r>
            <a:r>
              <a:rPr lang="en-US" sz="1300" i="1" dirty="0">
                <a:solidFill>
                  <a:schemeClr val="accent4">
                    <a:lumMod val="75000"/>
                  </a:schemeClr>
                </a:solidFill>
              </a:rPr>
              <a:t>This publication was supported by the Health Resources and Services Administration (HRSA) of the U.S. Department of Health and Human Services under Grant No. U30CS16089, as a part of an award totaling $6,375,000 with 75% financed with non-governmental sources. The contents are those of the authors and do not necessarily represent the official views of, nor endorsement, by HRSA, HHS, or the U.S. Government.</a:t>
            </a:r>
          </a:p>
        </p:txBody>
      </p:sp>
      <p:pic>
        <p:nvPicPr>
          <p:cNvPr id="5" name="Picture 4">
            <a:extLst>
              <a:ext uri="{FF2B5EF4-FFF2-40B4-BE49-F238E27FC236}">
                <a16:creationId xmlns:a16="http://schemas.microsoft.com/office/drawing/2014/main" id="{7C0B9608-B8B5-FD43-A124-19D21DCCDFFB}"/>
              </a:ext>
            </a:extLst>
          </p:cNvPr>
          <p:cNvPicPr>
            <a:picLocks noChangeAspect="1"/>
          </p:cNvPicPr>
          <p:nvPr/>
        </p:nvPicPr>
        <p:blipFill>
          <a:blip r:embed="rId3"/>
          <a:stretch>
            <a:fillRect/>
          </a:stretch>
        </p:blipFill>
        <p:spPr>
          <a:xfrm>
            <a:off x="9679428" y="6232362"/>
            <a:ext cx="2457864" cy="625638"/>
          </a:xfrm>
          <a:prstGeom prst="rect">
            <a:avLst/>
          </a:prstGeom>
        </p:spPr>
      </p:pic>
      <p:pic>
        <p:nvPicPr>
          <p:cNvPr id="6" name="Picture 5" descr="A picture containing table&#10;&#10;Description automatically generated">
            <a:extLst>
              <a:ext uri="{FF2B5EF4-FFF2-40B4-BE49-F238E27FC236}">
                <a16:creationId xmlns:a16="http://schemas.microsoft.com/office/drawing/2014/main" id="{25AC2E5A-6426-4981-9D2B-3B46E98CE006}"/>
              </a:ext>
            </a:extLst>
          </p:cNvPr>
          <p:cNvPicPr>
            <a:picLocks noChangeAspect="1"/>
          </p:cNvPicPr>
          <p:nvPr/>
        </p:nvPicPr>
        <p:blipFill>
          <a:blip r:embed="rId4"/>
          <a:stretch>
            <a:fillRect/>
          </a:stretch>
        </p:blipFill>
        <p:spPr>
          <a:xfrm>
            <a:off x="440286" y="6243593"/>
            <a:ext cx="2062904" cy="533138"/>
          </a:xfrm>
          <a:prstGeom prst="rect">
            <a:avLst/>
          </a:prstGeom>
        </p:spPr>
      </p:pic>
    </p:spTree>
    <p:extLst>
      <p:ext uri="{BB962C8B-B14F-4D97-AF65-F5344CB8AC3E}">
        <p14:creationId xmlns:p14="http://schemas.microsoft.com/office/powerpoint/2010/main" val="327193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CCB4-EECB-4953-BE32-CF49A37038EB}"/>
              </a:ext>
            </a:extLst>
          </p:cNvPr>
          <p:cNvSpPr>
            <a:spLocks noGrp="1"/>
          </p:cNvSpPr>
          <p:nvPr>
            <p:ph type="title"/>
          </p:nvPr>
        </p:nvSpPr>
        <p:spPr/>
        <p:txBody>
          <a:bodyPr anchor="b">
            <a:normAutofit fontScale="90000"/>
          </a:bodyPr>
          <a:lstStyle/>
          <a:p>
            <a:br>
              <a:rPr lang="en-US" dirty="0"/>
            </a:br>
            <a:br>
              <a:rPr lang="en-US" sz="3200" b="1" dirty="0"/>
            </a:br>
            <a:r>
              <a:rPr lang="en-US" sz="3600" b="1" dirty="0"/>
              <a:t>PROJECT TEAM</a:t>
            </a:r>
          </a:p>
        </p:txBody>
      </p:sp>
      <p:sp>
        <p:nvSpPr>
          <p:cNvPr id="3" name="Content Placeholder 2">
            <a:extLst>
              <a:ext uri="{FF2B5EF4-FFF2-40B4-BE49-F238E27FC236}">
                <a16:creationId xmlns:a16="http://schemas.microsoft.com/office/drawing/2014/main" id="{FDFE3761-CDC7-4D1E-ADA2-F7F70B6F234B}"/>
              </a:ext>
            </a:extLst>
          </p:cNvPr>
          <p:cNvSpPr>
            <a:spLocks noGrp="1"/>
          </p:cNvSpPr>
          <p:nvPr>
            <p:ph idx="1"/>
          </p:nvPr>
        </p:nvSpPr>
        <p:spPr>
          <a:xfrm>
            <a:off x="581195" y="1910333"/>
            <a:ext cx="11029615" cy="3678303"/>
          </a:xfrm>
        </p:spPr>
        <p:txBody>
          <a:bodyPr>
            <a:normAutofit/>
          </a:bodyPr>
          <a:lstStyle/>
          <a:p>
            <a:pPr marL="0" indent="0">
              <a:buNone/>
            </a:pPr>
            <a:endParaRPr lang="en-US" sz="2800" dirty="0"/>
          </a:p>
          <a:p>
            <a:endParaRPr lang="en-US" dirty="0"/>
          </a:p>
        </p:txBody>
      </p:sp>
      <p:sp>
        <p:nvSpPr>
          <p:cNvPr id="4" name="Slide Number Placeholder 3">
            <a:extLst>
              <a:ext uri="{FF2B5EF4-FFF2-40B4-BE49-F238E27FC236}">
                <a16:creationId xmlns:a16="http://schemas.microsoft.com/office/drawing/2014/main" id="{401ADCD4-9C47-4A0F-9A9F-53133593446F}"/>
              </a:ext>
            </a:extLst>
          </p:cNvPr>
          <p:cNvSpPr>
            <a:spLocks noGrp="1"/>
          </p:cNvSpPr>
          <p:nvPr>
            <p:ph type="sldNum" sz="quarter" idx="4294967295"/>
          </p:nvPr>
        </p:nvSpPr>
        <p:spPr/>
        <p:txBody>
          <a:bodyPr/>
          <a:lstStyle/>
          <a:p>
            <a:fld id="{D57F1E4F-1CFF-5643-939E-217C01CDF565}" type="slidenum">
              <a:rPr lang="en-US" smtClean="0"/>
              <a:pPr/>
              <a:t>13</a:t>
            </a:fld>
            <a:endParaRPr lang="en-US" dirty="0"/>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368710646"/>
              </p:ext>
            </p:extLst>
          </p:nvPr>
        </p:nvGraphicFramePr>
        <p:xfrm>
          <a:off x="424656" y="2413636"/>
          <a:ext cx="11342688" cy="317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E01C2B63-C03C-8B4B-AEA5-D5040E49CA12}"/>
              </a:ext>
            </a:extLst>
          </p:cNvPr>
          <p:cNvPicPr>
            <a:picLocks noChangeAspect="1"/>
          </p:cNvPicPr>
          <p:nvPr/>
        </p:nvPicPr>
        <p:blipFill>
          <a:blip r:embed="rId8"/>
          <a:stretch>
            <a:fillRect/>
          </a:stretch>
        </p:blipFill>
        <p:spPr>
          <a:xfrm>
            <a:off x="9679428" y="6232362"/>
            <a:ext cx="2457864" cy="625638"/>
          </a:xfrm>
          <a:prstGeom prst="rect">
            <a:avLst/>
          </a:prstGeom>
        </p:spPr>
      </p:pic>
      <p:pic>
        <p:nvPicPr>
          <p:cNvPr id="8" name="Picture 7" descr="A picture containing table&#10;&#10;Description automatically generated">
            <a:extLst>
              <a:ext uri="{FF2B5EF4-FFF2-40B4-BE49-F238E27FC236}">
                <a16:creationId xmlns:a16="http://schemas.microsoft.com/office/drawing/2014/main" id="{62C1A1D5-63E1-47B5-BC58-0FCACB2EFD7B}"/>
              </a:ext>
            </a:extLst>
          </p:cNvPr>
          <p:cNvPicPr>
            <a:picLocks noChangeAspect="1"/>
          </p:cNvPicPr>
          <p:nvPr/>
        </p:nvPicPr>
        <p:blipFill>
          <a:blip r:embed="rId9"/>
          <a:stretch>
            <a:fillRect/>
          </a:stretch>
        </p:blipFill>
        <p:spPr>
          <a:xfrm>
            <a:off x="440286" y="6243593"/>
            <a:ext cx="2062904" cy="533138"/>
          </a:xfrm>
          <a:prstGeom prst="rect">
            <a:avLst/>
          </a:prstGeom>
        </p:spPr>
      </p:pic>
    </p:spTree>
    <p:extLst>
      <p:ext uri="{BB962C8B-B14F-4D97-AF65-F5344CB8AC3E}">
        <p14:creationId xmlns:p14="http://schemas.microsoft.com/office/powerpoint/2010/main" val="3214472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79A26B8-6C4E-452B-ADD3-ED324A7AB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B4167E1-E2B0-4192-8DA2-6967DDFF87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560996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Title 4"/>
          <p:cNvSpPr>
            <a:spLocks noGrp="1"/>
          </p:cNvSpPr>
          <p:nvPr>
            <p:ph type="title"/>
          </p:nvPr>
        </p:nvSpPr>
        <p:spPr>
          <a:xfrm>
            <a:off x="762121" y="960723"/>
            <a:ext cx="4968489" cy="1013800"/>
          </a:xfrm>
        </p:spPr>
        <p:txBody>
          <a:bodyPr>
            <a:normAutofit/>
          </a:bodyPr>
          <a:lstStyle/>
          <a:p>
            <a:r>
              <a:rPr lang="en-US" sz="3600" dirty="0">
                <a:solidFill>
                  <a:srgbClr val="FFFFFF"/>
                </a:solidFill>
              </a:rPr>
              <a:t>  </a:t>
            </a:r>
            <a:r>
              <a:rPr lang="en-US" sz="3200" b="1" dirty="0">
                <a:solidFill>
                  <a:srgbClr val="FFFFFF"/>
                </a:solidFill>
              </a:rPr>
              <a:t>MORAL DISTRESS</a:t>
            </a:r>
          </a:p>
        </p:txBody>
      </p:sp>
      <p:sp>
        <p:nvSpPr>
          <p:cNvPr id="16" name="Rectangle 15">
            <a:extLst>
              <a:ext uri="{FF2B5EF4-FFF2-40B4-BE49-F238E27FC236}">
                <a16:creationId xmlns:a16="http://schemas.microsoft.com/office/drawing/2014/main" id="{D03E4FEE-2E6A-44AB-B6BA-C1AD0CD6D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560581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0817EB59-13B3-43DA-9B91-A7CC174A6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8" y="457200"/>
            <a:ext cx="5600007"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 name="Content Placeholder 6"/>
          <p:cNvSpPr>
            <a:spLocks noGrp="1"/>
          </p:cNvSpPr>
          <p:nvPr>
            <p:ph idx="1"/>
          </p:nvPr>
        </p:nvSpPr>
        <p:spPr>
          <a:xfrm>
            <a:off x="783387" y="2254102"/>
            <a:ext cx="4947221" cy="3650344"/>
          </a:xfrm>
        </p:spPr>
        <p:txBody>
          <a:bodyPr>
            <a:normAutofit/>
          </a:bodyPr>
          <a:lstStyle/>
          <a:p>
            <a:pPr marL="0" indent="0" algn="ctr">
              <a:buNone/>
            </a:pPr>
            <a:r>
              <a:rPr lang="en-US" sz="2200" b="1" dirty="0">
                <a:solidFill>
                  <a:srgbClr val="FFFFFF"/>
                </a:solidFill>
              </a:rPr>
              <a:t>You know the right thing to do, </a:t>
            </a:r>
          </a:p>
          <a:p>
            <a:pPr marL="0" indent="0" algn="ctr">
              <a:buNone/>
            </a:pPr>
            <a:r>
              <a:rPr lang="en-US" sz="2200" b="1" dirty="0">
                <a:solidFill>
                  <a:srgbClr val="FFFFFF"/>
                </a:solidFill>
              </a:rPr>
              <a:t>but you’re not able to do it. </a:t>
            </a:r>
            <a:r>
              <a:rPr lang="en-US" b="1" dirty="0">
                <a:solidFill>
                  <a:srgbClr val="FFFFFF"/>
                </a:solidFill>
              </a:rPr>
              <a:t>                                                                                     					</a:t>
            </a:r>
          </a:p>
          <a:p>
            <a:pPr marL="0" indent="0" algn="r">
              <a:buNone/>
            </a:pPr>
            <a:r>
              <a:rPr lang="en-US" b="1" dirty="0">
                <a:solidFill>
                  <a:srgbClr val="FFFFFF"/>
                </a:solidFill>
              </a:rPr>
              <a:t> – </a:t>
            </a:r>
            <a:r>
              <a:rPr lang="en-US" dirty="0">
                <a:solidFill>
                  <a:srgbClr val="FFFFFF"/>
                </a:solidFill>
              </a:rPr>
              <a:t>Andrew Jameton, 1984</a:t>
            </a:r>
          </a:p>
          <a:p>
            <a:pPr marL="0" indent="0">
              <a:buNone/>
            </a:pPr>
            <a:endParaRPr lang="en-US" dirty="0">
              <a:solidFill>
                <a:srgbClr val="FFFFFF"/>
              </a:solidFill>
            </a:endParaRPr>
          </a:p>
          <a:p>
            <a:pPr marL="0" indent="0">
              <a:buNone/>
            </a:pPr>
            <a:r>
              <a:rPr lang="en-US" dirty="0">
                <a:solidFill>
                  <a:srgbClr val="FFFFFF"/>
                </a:solidFill>
              </a:rPr>
              <a:t>                                             </a:t>
            </a:r>
          </a:p>
        </p:txBody>
      </p:sp>
      <p:pic>
        <p:nvPicPr>
          <p:cNvPr id="4" name="Content Placeholder 4" descr="A person smiling for the camera&#10;&#10;Description automatically generated">
            <a:extLst>
              <a:ext uri="{FF2B5EF4-FFF2-40B4-BE49-F238E27FC236}">
                <a16:creationId xmlns:a16="http://schemas.microsoft.com/office/drawing/2014/main" id="{205724B9-1A15-6C4D-9724-309AD5DAB1EA}"/>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7084674" y="960723"/>
            <a:ext cx="3719294" cy="4945656"/>
          </a:xfrm>
          <a:prstGeom prst="rect">
            <a:avLst/>
          </a:prstGeom>
        </p:spPr>
      </p:pic>
      <p:pic>
        <p:nvPicPr>
          <p:cNvPr id="9" name="Picture 8">
            <a:extLst>
              <a:ext uri="{FF2B5EF4-FFF2-40B4-BE49-F238E27FC236}">
                <a16:creationId xmlns:a16="http://schemas.microsoft.com/office/drawing/2014/main" id="{571FD839-448E-F646-A3E1-4E9D805229AD}"/>
              </a:ext>
            </a:extLst>
          </p:cNvPr>
          <p:cNvPicPr>
            <a:picLocks noChangeAspect="1"/>
          </p:cNvPicPr>
          <p:nvPr/>
        </p:nvPicPr>
        <p:blipFill>
          <a:blip r:embed="rId5"/>
          <a:stretch>
            <a:fillRect/>
          </a:stretch>
        </p:blipFill>
        <p:spPr>
          <a:xfrm>
            <a:off x="9679428" y="6232362"/>
            <a:ext cx="2457864" cy="625638"/>
          </a:xfrm>
          <a:prstGeom prst="rect">
            <a:avLst/>
          </a:prstGeom>
        </p:spPr>
      </p:pic>
      <p:pic>
        <p:nvPicPr>
          <p:cNvPr id="10" name="Picture 9" descr="A picture containing table&#10;&#10;Description automatically generated">
            <a:extLst>
              <a:ext uri="{FF2B5EF4-FFF2-40B4-BE49-F238E27FC236}">
                <a16:creationId xmlns:a16="http://schemas.microsoft.com/office/drawing/2014/main" id="{2A90DB1C-5B05-4AB3-B65E-48DB36C27BB2}"/>
              </a:ext>
            </a:extLst>
          </p:cNvPr>
          <p:cNvPicPr>
            <a:picLocks noChangeAspect="1"/>
          </p:cNvPicPr>
          <p:nvPr/>
        </p:nvPicPr>
        <p:blipFill>
          <a:blip r:embed="rId6"/>
          <a:stretch>
            <a:fillRect/>
          </a:stretch>
        </p:blipFill>
        <p:spPr>
          <a:xfrm>
            <a:off x="440286" y="6243593"/>
            <a:ext cx="2062904" cy="533138"/>
          </a:xfrm>
          <a:prstGeom prst="rect">
            <a:avLst/>
          </a:prstGeom>
        </p:spPr>
      </p:pic>
    </p:spTree>
    <p:extLst>
      <p:ext uri="{BB962C8B-B14F-4D97-AF65-F5344CB8AC3E}">
        <p14:creationId xmlns:p14="http://schemas.microsoft.com/office/powerpoint/2010/main" val="190174205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54">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56">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58">
            <a:extLst>
              <a:ext uri="{FF2B5EF4-FFF2-40B4-BE49-F238E27FC236}">
                <a16:creationId xmlns:a16="http://schemas.microsoft.com/office/drawing/2014/main" id="{DB93146F-62ED-4C59-844C-0935D0FB5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61" name="Rectangle 60">
            <a:extLst>
              <a:ext uri="{FF2B5EF4-FFF2-40B4-BE49-F238E27FC236}">
                <a16:creationId xmlns:a16="http://schemas.microsoft.com/office/drawing/2014/main" id="{BF3D65BA-1C65-40FB-92EF-83951BDC1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ADF52CCA-FCDD-49A0-BFFC-3BD41F1B8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C965BDA-6125-425B-8062-6F6743604DE7}"/>
              </a:ext>
            </a:extLst>
          </p:cNvPr>
          <p:cNvSpPr>
            <a:spLocks noGrp="1"/>
          </p:cNvSpPr>
          <p:nvPr>
            <p:ph type="title"/>
          </p:nvPr>
        </p:nvSpPr>
        <p:spPr>
          <a:xfrm>
            <a:off x="8296275" y="1419225"/>
            <a:ext cx="3081576" cy="2085869"/>
          </a:xfrm>
        </p:spPr>
        <p:txBody>
          <a:bodyPr vert="horz" lIns="91440" tIns="45720" rIns="91440" bIns="45720" rtlCol="0" anchor="b">
            <a:normAutofit fontScale="90000"/>
          </a:bodyPr>
          <a:lstStyle/>
          <a:p>
            <a:pPr>
              <a:lnSpc>
                <a:spcPct val="90000"/>
              </a:lnSpc>
            </a:pPr>
            <a:r>
              <a:rPr lang="en-US" sz="3600" b="1">
                <a:solidFill>
                  <a:srgbClr val="FFFFFF"/>
                </a:solidFill>
              </a:rPr>
              <a:t>Moral Distress and Moral Injury</a:t>
            </a:r>
            <a:endParaRPr lang="en-US" sz="3600" b="1" dirty="0">
              <a:solidFill>
                <a:srgbClr val="FFFFFF"/>
              </a:solidFill>
            </a:endParaRPr>
          </a:p>
        </p:txBody>
      </p:sp>
      <p:pic>
        <p:nvPicPr>
          <p:cNvPr id="6" name="Picture 5">
            <a:extLst>
              <a:ext uri="{FF2B5EF4-FFF2-40B4-BE49-F238E27FC236}">
                <a16:creationId xmlns:a16="http://schemas.microsoft.com/office/drawing/2014/main" id="{E616A45A-4688-F943-8866-18BC6C000893}"/>
              </a:ext>
            </a:extLst>
          </p:cNvPr>
          <p:cNvPicPr>
            <a:picLocks noChangeAspect="1"/>
          </p:cNvPicPr>
          <p:nvPr/>
        </p:nvPicPr>
        <p:blipFill rotWithShape="1">
          <a:blip r:embed="rId3"/>
          <a:srcRect l="3164" t="33232" r="2699" b="5860"/>
          <a:stretch/>
        </p:blipFill>
        <p:spPr>
          <a:xfrm>
            <a:off x="441710" y="723899"/>
            <a:ext cx="7486949" cy="5689110"/>
          </a:xfrm>
          <a:prstGeom prst="rect">
            <a:avLst/>
          </a:prstGeom>
        </p:spPr>
      </p:pic>
      <p:pic>
        <p:nvPicPr>
          <p:cNvPr id="10" name="Picture 9">
            <a:extLst>
              <a:ext uri="{FF2B5EF4-FFF2-40B4-BE49-F238E27FC236}">
                <a16:creationId xmlns:a16="http://schemas.microsoft.com/office/drawing/2014/main" id="{A628F92C-1A13-CD43-A6CF-B5C5FE79ACF9}"/>
              </a:ext>
            </a:extLst>
          </p:cNvPr>
          <p:cNvPicPr>
            <a:picLocks noChangeAspect="1"/>
          </p:cNvPicPr>
          <p:nvPr/>
        </p:nvPicPr>
        <p:blipFill>
          <a:blip r:embed="rId4"/>
          <a:stretch>
            <a:fillRect/>
          </a:stretch>
        </p:blipFill>
        <p:spPr>
          <a:xfrm>
            <a:off x="9679428" y="6232362"/>
            <a:ext cx="2457864" cy="625638"/>
          </a:xfrm>
          <a:prstGeom prst="rect">
            <a:avLst/>
          </a:prstGeom>
        </p:spPr>
      </p:pic>
      <p:pic>
        <p:nvPicPr>
          <p:cNvPr id="11" name="Picture 10" descr="A picture containing table&#10;&#10;Description automatically generated">
            <a:extLst>
              <a:ext uri="{FF2B5EF4-FFF2-40B4-BE49-F238E27FC236}">
                <a16:creationId xmlns:a16="http://schemas.microsoft.com/office/drawing/2014/main" id="{9F024AB5-CF58-439F-A620-F22CEBA349F3}"/>
              </a:ext>
            </a:extLst>
          </p:cNvPr>
          <p:cNvPicPr>
            <a:picLocks noChangeAspect="1"/>
          </p:cNvPicPr>
          <p:nvPr/>
        </p:nvPicPr>
        <p:blipFill>
          <a:blip r:embed="rId5"/>
          <a:stretch>
            <a:fillRect/>
          </a:stretch>
        </p:blipFill>
        <p:spPr>
          <a:xfrm>
            <a:off x="7503036" y="6232362"/>
            <a:ext cx="2062904" cy="533138"/>
          </a:xfrm>
          <a:prstGeom prst="rect">
            <a:avLst/>
          </a:prstGeom>
        </p:spPr>
      </p:pic>
    </p:spTree>
    <p:extLst>
      <p:ext uri="{BB962C8B-B14F-4D97-AF65-F5344CB8AC3E}">
        <p14:creationId xmlns:p14="http://schemas.microsoft.com/office/powerpoint/2010/main" val="1838081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7">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9">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11">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13">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51" name="Rectangle 15">
            <a:extLst>
              <a:ext uri="{FF2B5EF4-FFF2-40B4-BE49-F238E27FC236}">
                <a16:creationId xmlns:a16="http://schemas.microsoft.com/office/drawing/2014/main" id="{683F1FFD-1AA8-4EC2-97B9-FEC7564F4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32ED203-F46B-154E-8DF0-31AC84E0B9D2}"/>
              </a:ext>
            </a:extLst>
          </p:cNvPr>
          <p:cNvSpPr/>
          <p:nvPr/>
        </p:nvSpPr>
        <p:spPr>
          <a:xfrm>
            <a:off x="446533" y="1648534"/>
            <a:ext cx="7498616" cy="4742031"/>
          </a:xfrm>
          <a:prstGeom prst="rect">
            <a:avLst/>
          </a:prstGeom>
          <a:solidFill>
            <a:srgbClr val="245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453E05D-5376-B242-892D-61D5C3F620D6}"/>
              </a:ext>
            </a:extLst>
          </p:cNvPr>
          <p:cNvPicPr>
            <a:picLocks noChangeAspect="1"/>
          </p:cNvPicPr>
          <p:nvPr/>
        </p:nvPicPr>
        <p:blipFill rotWithShape="1">
          <a:blip r:embed="rId3"/>
          <a:srcRect l="6836" t="3138" r="1562" b="4372"/>
          <a:stretch/>
        </p:blipFill>
        <p:spPr>
          <a:xfrm>
            <a:off x="446534" y="723900"/>
            <a:ext cx="7498616" cy="4315692"/>
          </a:xfrm>
          <a:prstGeom prst="rect">
            <a:avLst/>
          </a:prstGeom>
        </p:spPr>
      </p:pic>
      <p:sp>
        <p:nvSpPr>
          <p:cNvPr id="52" name="Rectangle 17">
            <a:extLst>
              <a:ext uri="{FF2B5EF4-FFF2-40B4-BE49-F238E27FC236}">
                <a16:creationId xmlns:a16="http://schemas.microsoft.com/office/drawing/2014/main" id="{8FF0F8A7-C9E3-49D9-A67E-09FF582C7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296275" y="1419225"/>
            <a:ext cx="3081576" cy="2085869"/>
          </a:xfrm>
        </p:spPr>
        <p:txBody>
          <a:bodyPr vert="horz" lIns="91440" tIns="45720" rIns="91440" bIns="45720" rtlCol="0" anchor="b">
            <a:normAutofit fontScale="90000"/>
          </a:bodyPr>
          <a:lstStyle/>
          <a:p>
            <a:r>
              <a:rPr lang="en-US" sz="3600" b="1" dirty="0">
                <a:solidFill>
                  <a:srgbClr val="FFFFFF"/>
                </a:solidFill>
              </a:rPr>
              <a:t>Continuum of moral distress</a:t>
            </a:r>
          </a:p>
        </p:txBody>
      </p:sp>
      <p:grpSp>
        <p:nvGrpSpPr>
          <p:cNvPr id="20" name="Group 19">
            <a:extLst>
              <a:ext uri="{FF2B5EF4-FFF2-40B4-BE49-F238E27FC236}">
                <a16:creationId xmlns:a16="http://schemas.microsoft.com/office/drawing/2014/main" id="{A4274C20-A98B-4AC3-B16A-B7F41CB582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1" name="Rectangle 20">
              <a:extLst>
                <a:ext uri="{FF2B5EF4-FFF2-40B4-BE49-F238E27FC236}">
                  <a16:creationId xmlns:a16="http://schemas.microsoft.com/office/drawing/2014/main" id="{43ECC69B-2243-424A-8237-CF490F8B0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6D2EA3B9-3D17-4510-8464-E74F67267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AA5DFA43-F31D-4C31-8826-6B40A21C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15" name="Picture 14">
            <a:extLst>
              <a:ext uri="{FF2B5EF4-FFF2-40B4-BE49-F238E27FC236}">
                <a16:creationId xmlns:a16="http://schemas.microsoft.com/office/drawing/2014/main" id="{CD2528ED-26F8-CB45-BFA5-633C6C838DD7}"/>
              </a:ext>
            </a:extLst>
          </p:cNvPr>
          <p:cNvPicPr>
            <a:picLocks noChangeAspect="1"/>
          </p:cNvPicPr>
          <p:nvPr/>
        </p:nvPicPr>
        <p:blipFill>
          <a:blip r:embed="rId4"/>
          <a:stretch>
            <a:fillRect/>
          </a:stretch>
        </p:blipFill>
        <p:spPr>
          <a:xfrm>
            <a:off x="9679428" y="6232362"/>
            <a:ext cx="2457864" cy="625638"/>
          </a:xfrm>
          <a:prstGeom prst="rect">
            <a:avLst/>
          </a:prstGeom>
        </p:spPr>
      </p:pic>
      <p:pic>
        <p:nvPicPr>
          <p:cNvPr id="16" name="Picture 15" descr="A picture containing table&#10;&#10;Description automatically generated">
            <a:extLst>
              <a:ext uri="{FF2B5EF4-FFF2-40B4-BE49-F238E27FC236}">
                <a16:creationId xmlns:a16="http://schemas.microsoft.com/office/drawing/2014/main" id="{F12CC84A-2909-4F47-A22C-1C7D2AB33279}"/>
              </a:ext>
            </a:extLst>
          </p:cNvPr>
          <p:cNvPicPr>
            <a:picLocks noChangeAspect="1"/>
          </p:cNvPicPr>
          <p:nvPr/>
        </p:nvPicPr>
        <p:blipFill>
          <a:blip r:embed="rId5"/>
          <a:stretch>
            <a:fillRect/>
          </a:stretch>
        </p:blipFill>
        <p:spPr>
          <a:xfrm>
            <a:off x="440286" y="6243593"/>
            <a:ext cx="2062904" cy="533138"/>
          </a:xfrm>
          <a:prstGeom prst="rect">
            <a:avLst/>
          </a:prstGeom>
        </p:spPr>
      </p:pic>
    </p:spTree>
    <p:extLst>
      <p:ext uri="{BB962C8B-B14F-4D97-AF65-F5344CB8AC3E}">
        <p14:creationId xmlns:p14="http://schemas.microsoft.com/office/powerpoint/2010/main" val="3338632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MORAL DISTRESS And BurnOUT</a:t>
            </a:r>
          </a:p>
        </p:txBody>
      </p:sp>
      <p:sp>
        <p:nvSpPr>
          <p:cNvPr id="3" name="Content Placeholder 2"/>
          <p:cNvSpPr>
            <a:spLocks noGrp="1"/>
          </p:cNvSpPr>
          <p:nvPr>
            <p:ph idx="1"/>
          </p:nvPr>
        </p:nvSpPr>
        <p:spPr>
          <a:xfrm>
            <a:off x="581192" y="2180496"/>
            <a:ext cx="11029615" cy="4521640"/>
          </a:xfrm>
        </p:spPr>
        <p:txBody>
          <a:bodyPr>
            <a:noAutofit/>
          </a:bodyPr>
          <a:lstStyle/>
          <a:p>
            <a:pPr marL="0" indent="0" algn="ctr">
              <a:lnSpc>
                <a:spcPct val="90000"/>
              </a:lnSpc>
              <a:buNone/>
            </a:pPr>
            <a:r>
              <a:rPr lang="en-US" sz="3600" b="1" dirty="0">
                <a:solidFill>
                  <a:srgbClr val="4D1434"/>
                </a:solidFill>
              </a:rPr>
              <a:t>Burnout</a:t>
            </a:r>
            <a:r>
              <a:rPr lang="en-US" sz="2800" b="1" dirty="0"/>
              <a:t> </a:t>
            </a:r>
            <a:r>
              <a:rPr lang="en-US" sz="2800" dirty="0"/>
              <a:t>is a syndrome characterized by high emotional exhaustion, high depersonalization (i.e. cynicism), and a low sense of personal accomplishment from work.</a:t>
            </a:r>
          </a:p>
          <a:p>
            <a:pPr marL="0" indent="0" algn="ctr">
              <a:lnSpc>
                <a:spcPct val="90000"/>
              </a:lnSpc>
              <a:buNone/>
            </a:pPr>
            <a:r>
              <a:rPr lang="en-US" sz="1600" dirty="0"/>
              <a:t> </a:t>
            </a:r>
          </a:p>
          <a:p>
            <a:pPr marL="0" indent="0" algn="ctr">
              <a:buNone/>
            </a:pPr>
            <a:r>
              <a:rPr lang="en-US" sz="2800" dirty="0"/>
              <a:t>Research shows that </a:t>
            </a:r>
            <a:r>
              <a:rPr lang="en-US" sz="3100" b="1" dirty="0">
                <a:solidFill>
                  <a:srgbClr val="4D1434"/>
                </a:solidFill>
              </a:rPr>
              <a:t>between 35 and 54 percent of U.S. nurses and physicians have substantial symptoms of burnout</a:t>
            </a:r>
            <a:r>
              <a:rPr lang="en-US" sz="2800" dirty="0"/>
              <a:t>; similarly the prevalence of burnout ranges between 45 and 60 percent for medical students and residents. </a:t>
            </a:r>
          </a:p>
          <a:p>
            <a:pPr marL="0" indent="0" algn="ctr">
              <a:spcBef>
                <a:spcPts val="1200"/>
              </a:spcBef>
              <a:buNone/>
            </a:pPr>
            <a:r>
              <a:rPr lang="en-US" dirty="0"/>
              <a:t>National Academies of Sciences, Engineering and Medicine, 2019, p. 1</a:t>
            </a:r>
          </a:p>
        </p:txBody>
      </p:sp>
      <p:pic>
        <p:nvPicPr>
          <p:cNvPr id="4" name="Picture 3">
            <a:extLst>
              <a:ext uri="{FF2B5EF4-FFF2-40B4-BE49-F238E27FC236}">
                <a16:creationId xmlns:a16="http://schemas.microsoft.com/office/drawing/2014/main" id="{C429C69C-A4EB-FD4A-BED8-9E6536B2826F}"/>
              </a:ext>
            </a:extLst>
          </p:cNvPr>
          <p:cNvPicPr>
            <a:picLocks noChangeAspect="1"/>
          </p:cNvPicPr>
          <p:nvPr/>
        </p:nvPicPr>
        <p:blipFill>
          <a:blip r:embed="rId3"/>
          <a:stretch>
            <a:fillRect/>
          </a:stretch>
        </p:blipFill>
        <p:spPr>
          <a:xfrm>
            <a:off x="9679428" y="6232362"/>
            <a:ext cx="2457864" cy="625638"/>
          </a:xfrm>
          <a:prstGeom prst="rect">
            <a:avLst/>
          </a:prstGeom>
        </p:spPr>
      </p:pic>
      <p:pic>
        <p:nvPicPr>
          <p:cNvPr id="5" name="Picture 4" descr="A picture containing table&#10;&#10;Description automatically generated">
            <a:extLst>
              <a:ext uri="{FF2B5EF4-FFF2-40B4-BE49-F238E27FC236}">
                <a16:creationId xmlns:a16="http://schemas.microsoft.com/office/drawing/2014/main" id="{6C944BB9-17FF-4E38-809F-347F7A670AB1}"/>
              </a:ext>
            </a:extLst>
          </p:cNvPr>
          <p:cNvPicPr>
            <a:picLocks noChangeAspect="1"/>
          </p:cNvPicPr>
          <p:nvPr/>
        </p:nvPicPr>
        <p:blipFill>
          <a:blip r:embed="rId4"/>
          <a:stretch>
            <a:fillRect/>
          </a:stretch>
        </p:blipFill>
        <p:spPr>
          <a:xfrm>
            <a:off x="440286" y="6243593"/>
            <a:ext cx="2062904" cy="533138"/>
          </a:xfrm>
          <a:prstGeom prst="rect">
            <a:avLst/>
          </a:prstGeom>
        </p:spPr>
      </p:pic>
    </p:spTree>
    <p:extLst>
      <p:ext uri="{BB962C8B-B14F-4D97-AF65-F5344CB8AC3E}">
        <p14:creationId xmlns:p14="http://schemas.microsoft.com/office/powerpoint/2010/main" val="2561778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D936F5-D47C-418E-957B-E67FE0AB7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25E36C78-D2A7-412A-9321-3AC28893C6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8" name="Rectangle 17">
              <a:extLst>
                <a:ext uri="{FF2B5EF4-FFF2-40B4-BE49-F238E27FC236}">
                  <a16:creationId xmlns:a16="http://schemas.microsoft.com/office/drawing/2014/main" id="{E383D63D-AFF6-450E-9563-88C596AE6E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831BE33D-0E67-4BB0-8A1B-581C9F3C48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1E16AD71-390C-4868-A5FB-5EB087437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FC428F49-D716-4BA1-9E15-BCC588E965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5" y="619432"/>
            <a:ext cx="3697570" cy="5771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E11260A-4D1B-4B03-A2CE-493A99522702}"/>
              </a:ext>
            </a:extLst>
          </p:cNvPr>
          <p:cNvSpPr>
            <a:spLocks noGrp="1"/>
          </p:cNvSpPr>
          <p:nvPr>
            <p:ph type="title"/>
          </p:nvPr>
        </p:nvSpPr>
        <p:spPr>
          <a:xfrm>
            <a:off x="649949" y="2119255"/>
            <a:ext cx="3296490" cy="2771484"/>
          </a:xfrm>
        </p:spPr>
        <p:txBody>
          <a:bodyPr>
            <a:noAutofit/>
          </a:bodyPr>
          <a:lstStyle/>
          <a:p>
            <a:br>
              <a:rPr lang="en-US" sz="3600" b="1" dirty="0">
                <a:solidFill>
                  <a:srgbClr val="FFFFFF"/>
                </a:solidFill>
              </a:rPr>
            </a:br>
            <a:r>
              <a:rPr lang="en-US" sz="3200" b="1" dirty="0">
                <a:solidFill>
                  <a:srgbClr val="FFFFFF"/>
                </a:solidFill>
              </a:rPr>
              <a:t>History of Moral Distress and Moral Injury </a:t>
            </a:r>
          </a:p>
        </p:txBody>
      </p:sp>
      <p:pic>
        <p:nvPicPr>
          <p:cNvPr id="8" name="Picture 7">
            <a:extLst>
              <a:ext uri="{FF2B5EF4-FFF2-40B4-BE49-F238E27FC236}">
                <a16:creationId xmlns:a16="http://schemas.microsoft.com/office/drawing/2014/main" id="{B07AAE0E-61BF-DB4A-8C59-C2963A54D539}"/>
              </a:ext>
            </a:extLst>
          </p:cNvPr>
          <p:cNvPicPr>
            <a:picLocks noChangeAspect="1"/>
          </p:cNvPicPr>
          <p:nvPr/>
        </p:nvPicPr>
        <p:blipFill rotWithShape="1">
          <a:blip r:embed="rId3"/>
          <a:srcRect l="1320" t="6664" r="1549" b="39176"/>
          <a:stretch/>
        </p:blipFill>
        <p:spPr>
          <a:xfrm>
            <a:off x="4241830" y="3543399"/>
            <a:ext cx="3702973" cy="2847165"/>
          </a:xfrm>
          <a:prstGeom prst="rect">
            <a:avLst/>
          </a:prstGeom>
        </p:spPr>
      </p:pic>
      <p:pic>
        <p:nvPicPr>
          <p:cNvPr id="4" name="Picture 3" descr="A picture containing text, newspaper, people, sign&#10;&#10;Description automatically generated">
            <a:extLst>
              <a:ext uri="{FF2B5EF4-FFF2-40B4-BE49-F238E27FC236}">
                <a16:creationId xmlns:a16="http://schemas.microsoft.com/office/drawing/2014/main" id="{288449BD-4FBE-024F-AB34-E3AC89C834F3}"/>
              </a:ext>
            </a:extLst>
          </p:cNvPr>
          <p:cNvPicPr>
            <a:picLocks/>
          </p:cNvPicPr>
          <p:nvPr/>
        </p:nvPicPr>
        <p:blipFill rotWithShape="1">
          <a:blip r:embed="rId4"/>
          <a:srcRect l="1" t="-77" r="1" b="-175"/>
          <a:stretch/>
        </p:blipFill>
        <p:spPr>
          <a:xfrm>
            <a:off x="8042147" y="619431"/>
            <a:ext cx="3703320" cy="5771133"/>
          </a:xfrm>
          <a:prstGeom prst="rect">
            <a:avLst/>
          </a:prstGeom>
          <a:solidFill>
            <a:srgbClr val="FFFFFF">
              <a:shade val="85000"/>
            </a:srgbClr>
          </a:solidFill>
          <a:ln>
            <a:noFill/>
          </a:ln>
          <a:effectLst/>
        </p:spPr>
      </p:pic>
      <p:pic>
        <p:nvPicPr>
          <p:cNvPr id="5" name="Content Placeholder 4" descr="A person smiling for the camera&#10;&#10;Description automatically generated">
            <a:extLst>
              <a:ext uri="{FF2B5EF4-FFF2-40B4-BE49-F238E27FC236}">
                <a16:creationId xmlns:a16="http://schemas.microsoft.com/office/drawing/2014/main" id="{05CA0AD9-19BF-4227-9E72-82BC6B256B49}"/>
              </a:ext>
            </a:extLst>
          </p:cNvPr>
          <p:cNvPicPr>
            <a:picLocks/>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t="21439" b="21178"/>
          <a:stretch/>
        </p:blipFill>
        <p:spPr>
          <a:xfrm>
            <a:off x="4241830" y="619431"/>
            <a:ext cx="3702973" cy="2825496"/>
          </a:xfrm>
          <a:prstGeom prst="rect">
            <a:avLst/>
          </a:prstGeom>
          <a:effectLst/>
        </p:spPr>
      </p:pic>
      <p:pic>
        <p:nvPicPr>
          <p:cNvPr id="12" name="Picture 11">
            <a:extLst>
              <a:ext uri="{FF2B5EF4-FFF2-40B4-BE49-F238E27FC236}">
                <a16:creationId xmlns:a16="http://schemas.microsoft.com/office/drawing/2014/main" id="{241B0079-CA12-004A-AA9A-CA81DC382827}"/>
              </a:ext>
            </a:extLst>
          </p:cNvPr>
          <p:cNvPicPr>
            <a:picLocks noChangeAspect="1"/>
          </p:cNvPicPr>
          <p:nvPr/>
        </p:nvPicPr>
        <p:blipFill>
          <a:blip r:embed="rId7"/>
          <a:stretch>
            <a:fillRect/>
          </a:stretch>
        </p:blipFill>
        <p:spPr>
          <a:xfrm>
            <a:off x="9679428" y="6232362"/>
            <a:ext cx="2457864" cy="625638"/>
          </a:xfrm>
          <a:prstGeom prst="rect">
            <a:avLst/>
          </a:prstGeom>
        </p:spPr>
      </p:pic>
      <p:pic>
        <p:nvPicPr>
          <p:cNvPr id="13" name="Picture 12" descr="A picture containing table&#10;&#10;Description automatically generated">
            <a:extLst>
              <a:ext uri="{FF2B5EF4-FFF2-40B4-BE49-F238E27FC236}">
                <a16:creationId xmlns:a16="http://schemas.microsoft.com/office/drawing/2014/main" id="{13B950AF-A3F9-4D77-85CF-8C0C81A4E8CC}"/>
              </a:ext>
            </a:extLst>
          </p:cNvPr>
          <p:cNvPicPr>
            <a:picLocks noChangeAspect="1"/>
          </p:cNvPicPr>
          <p:nvPr/>
        </p:nvPicPr>
        <p:blipFill>
          <a:blip r:embed="rId8"/>
          <a:stretch>
            <a:fillRect/>
          </a:stretch>
        </p:blipFill>
        <p:spPr>
          <a:xfrm>
            <a:off x="440286" y="6243593"/>
            <a:ext cx="2062904" cy="533138"/>
          </a:xfrm>
          <a:prstGeom prst="rect">
            <a:avLst/>
          </a:prstGeom>
        </p:spPr>
      </p:pic>
    </p:spTree>
    <p:extLst>
      <p:ext uri="{BB962C8B-B14F-4D97-AF65-F5344CB8AC3E}">
        <p14:creationId xmlns:p14="http://schemas.microsoft.com/office/powerpoint/2010/main" val="978937071"/>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14">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9" name="Rectangle 16">
            <a:extLst>
              <a:ext uri="{FF2B5EF4-FFF2-40B4-BE49-F238E27FC236}">
                <a16:creationId xmlns:a16="http://schemas.microsoft.com/office/drawing/2014/main" id="{683F1FFD-1AA8-4EC2-97B9-FEC7564F4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4A1B9164-A9AE-654B-933A-95D45B3EE13A}"/>
              </a:ext>
            </a:extLst>
          </p:cNvPr>
          <p:cNvPicPr>
            <a:picLocks noChangeAspect="1"/>
          </p:cNvPicPr>
          <p:nvPr/>
        </p:nvPicPr>
        <p:blipFill rotWithShape="1">
          <a:blip r:embed="rId3"/>
          <a:srcRect l="-259" t="14609" r="261" b="8084"/>
          <a:stretch/>
        </p:blipFill>
        <p:spPr>
          <a:xfrm>
            <a:off x="446534" y="723898"/>
            <a:ext cx="7498616" cy="5666665"/>
          </a:xfrm>
          <a:prstGeom prst="rect">
            <a:avLst/>
          </a:prstGeom>
        </p:spPr>
      </p:pic>
      <p:sp>
        <p:nvSpPr>
          <p:cNvPr id="30" name="Rectangle 18">
            <a:extLst>
              <a:ext uri="{FF2B5EF4-FFF2-40B4-BE49-F238E27FC236}">
                <a16:creationId xmlns:a16="http://schemas.microsoft.com/office/drawing/2014/main" id="{8FF0F8A7-C9E3-49D9-A67E-09FF582C7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EF87F6E-0BE1-4FEF-B2A6-791F1A9412C3}"/>
              </a:ext>
            </a:extLst>
          </p:cNvPr>
          <p:cNvSpPr>
            <a:spLocks noGrp="1"/>
          </p:cNvSpPr>
          <p:nvPr>
            <p:ph type="title"/>
          </p:nvPr>
        </p:nvSpPr>
        <p:spPr>
          <a:xfrm>
            <a:off x="8296275" y="1419225"/>
            <a:ext cx="3081576" cy="2085869"/>
          </a:xfrm>
        </p:spPr>
        <p:txBody>
          <a:bodyPr vert="horz" lIns="91440" tIns="45720" rIns="91440" bIns="45720" rtlCol="0" anchor="b">
            <a:normAutofit fontScale="90000"/>
          </a:bodyPr>
          <a:lstStyle/>
          <a:p>
            <a:pPr>
              <a:lnSpc>
                <a:spcPct val="90000"/>
              </a:lnSpc>
            </a:pPr>
            <a:r>
              <a:rPr lang="en-US" sz="3600" b="1" dirty="0">
                <a:solidFill>
                  <a:srgbClr val="FFFFFF"/>
                </a:solidFill>
              </a:rPr>
              <a:t>about Values AND Personal Integrity</a:t>
            </a:r>
          </a:p>
        </p:txBody>
      </p:sp>
      <p:grpSp>
        <p:nvGrpSpPr>
          <p:cNvPr id="21" name="Group 20">
            <a:extLst>
              <a:ext uri="{FF2B5EF4-FFF2-40B4-BE49-F238E27FC236}">
                <a16:creationId xmlns:a16="http://schemas.microsoft.com/office/drawing/2014/main" id="{A4274C20-A98B-4AC3-B16A-B7F41CB582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2" name="Rectangle 21">
              <a:extLst>
                <a:ext uri="{FF2B5EF4-FFF2-40B4-BE49-F238E27FC236}">
                  <a16:creationId xmlns:a16="http://schemas.microsoft.com/office/drawing/2014/main" id="{43ECC69B-2243-424A-8237-CF490F8B0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6D2EA3B9-3D17-4510-8464-E74F67267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AA5DFA43-F31D-4C31-8826-6B40A21C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14" name="Picture 13">
            <a:extLst>
              <a:ext uri="{FF2B5EF4-FFF2-40B4-BE49-F238E27FC236}">
                <a16:creationId xmlns:a16="http://schemas.microsoft.com/office/drawing/2014/main" id="{0BD3391A-94DF-4F4F-A220-19E1C5F20432}"/>
              </a:ext>
            </a:extLst>
          </p:cNvPr>
          <p:cNvPicPr>
            <a:picLocks noChangeAspect="1"/>
          </p:cNvPicPr>
          <p:nvPr/>
        </p:nvPicPr>
        <p:blipFill>
          <a:blip r:embed="rId4"/>
          <a:stretch>
            <a:fillRect/>
          </a:stretch>
        </p:blipFill>
        <p:spPr>
          <a:xfrm>
            <a:off x="9679428" y="6232362"/>
            <a:ext cx="2457864" cy="625638"/>
          </a:xfrm>
          <a:prstGeom prst="rect">
            <a:avLst/>
          </a:prstGeom>
        </p:spPr>
      </p:pic>
      <p:pic>
        <p:nvPicPr>
          <p:cNvPr id="15" name="Picture 14" descr="A picture containing table&#10;&#10;Description automatically generated">
            <a:extLst>
              <a:ext uri="{FF2B5EF4-FFF2-40B4-BE49-F238E27FC236}">
                <a16:creationId xmlns:a16="http://schemas.microsoft.com/office/drawing/2014/main" id="{79D02B34-6086-43C1-89D2-47DB735B821E}"/>
              </a:ext>
            </a:extLst>
          </p:cNvPr>
          <p:cNvPicPr>
            <a:picLocks noChangeAspect="1"/>
          </p:cNvPicPr>
          <p:nvPr/>
        </p:nvPicPr>
        <p:blipFill>
          <a:blip r:embed="rId5"/>
          <a:stretch>
            <a:fillRect/>
          </a:stretch>
        </p:blipFill>
        <p:spPr>
          <a:xfrm>
            <a:off x="7519527" y="6253101"/>
            <a:ext cx="2062904" cy="533138"/>
          </a:xfrm>
          <a:prstGeom prst="rect">
            <a:avLst/>
          </a:prstGeom>
        </p:spPr>
      </p:pic>
    </p:spTree>
    <p:extLst>
      <p:ext uri="{BB962C8B-B14F-4D97-AF65-F5344CB8AC3E}">
        <p14:creationId xmlns:p14="http://schemas.microsoft.com/office/powerpoint/2010/main" val="802166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8DBBBB4-B5B7-104C-80F0-DC443F5153AE}"/>
              </a:ext>
            </a:extLst>
          </p:cNvPr>
          <p:cNvSpPr>
            <a:spLocks noGrp="1"/>
          </p:cNvSpPr>
          <p:nvPr>
            <p:ph type="pic" sz="quarter" idx="24"/>
          </p:nvPr>
        </p:nvSpPr>
        <p:spPr/>
      </p:sp>
      <p:sp>
        <p:nvSpPr>
          <p:cNvPr id="3" name="Picture Placeholder 2">
            <a:extLst>
              <a:ext uri="{FF2B5EF4-FFF2-40B4-BE49-F238E27FC236}">
                <a16:creationId xmlns:a16="http://schemas.microsoft.com/office/drawing/2014/main" id="{F380A178-72B9-F745-9B4C-B3340F7BF6E4}"/>
              </a:ext>
            </a:extLst>
          </p:cNvPr>
          <p:cNvSpPr>
            <a:spLocks noGrp="1"/>
          </p:cNvSpPr>
          <p:nvPr>
            <p:ph type="pic" sz="quarter" idx="25"/>
          </p:nvPr>
        </p:nvSpPr>
        <p:spPr/>
      </p:sp>
      <p:sp>
        <p:nvSpPr>
          <p:cNvPr id="4" name="Picture Placeholder 3">
            <a:extLst>
              <a:ext uri="{FF2B5EF4-FFF2-40B4-BE49-F238E27FC236}">
                <a16:creationId xmlns:a16="http://schemas.microsoft.com/office/drawing/2014/main" id="{C0F43470-4DD8-7644-83C3-D1C4E9FBF836}"/>
              </a:ext>
            </a:extLst>
          </p:cNvPr>
          <p:cNvSpPr>
            <a:spLocks noGrp="1"/>
          </p:cNvSpPr>
          <p:nvPr>
            <p:ph type="pic" sz="quarter" idx="26"/>
          </p:nvPr>
        </p:nvSpPr>
        <p:spPr/>
      </p:sp>
    </p:spTree>
    <p:extLst>
      <p:ext uri="{BB962C8B-B14F-4D97-AF65-F5344CB8AC3E}">
        <p14:creationId xmlns:p14="http://schemas.microsoft.com/office/powerpoint/2010/main" val="1570491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“Where you work matters”</a:t>
            </a:r>
          </a:p>
        </p:txBody>
      </p:sp>
      <p:pic>
        <p:nvPicPr>
          <p:cNvPr id="4" name="Content Placeholder 3"/>
          <p:cNvPicPr>
            <a:picLocks noGrp="1" noChangeAspect="1"/>
          </p:cNvPicPr>
          <p:nvPr>
            <p:ph idx="1"/>
          </p:nvPr>
        </p:nvPicPr>
        <p:blipFill>
          <a:blip r:embed="rId3"/>
          <a:stretch>
            <a:fillRect/>
          </a:stretch>
        </p:blipFill>
        <p:spPr>
          <a:xfrm>
            <a:off x="443798" y="2001332"/>
            <a:ext cx="11304403" cy="4583484"/>
          </a:xfrm>
          <a:prstGeom prst="rect">
            <a:avLst/>
          </a:prstGeom>
        </p:spPr>
      </p:pic>
      <p:pic>
        <p:nvPicPr>
          <p:cNvPr id="5" name="Picture 4">
            <a:extLst>
              <a:ext uri="{FF2B5EF4-FFF2-40B4-BE49-F238E27FC236}">
                <a16:creationId xmlns:a16="http://schemas.microsoft.com/office/drawing/2014/main" id="{D6951304-4D4C-E847-A673-DE332D70C184}"/>
              </a:ext>
            </a:extLst>
          </p:cNvPr>
          <p:cNvPicPr>
            <a:picLocks noChangeAspect="1"/>
          </p:cNvPicPr>
          <p:nvPr/>
        </p:nvPicPr>
        <p:blipFill>
          <a:blip r:embed="rId4"/>
          <a:stretch>
            <a:fillRect/>
          </a:stretch>
        </p:blipFill>
        <p:spPr>
          <a:xfrm>
            <a:off x="9679428" y="6232362"/>
            <a:ext cx="2457864" cy="625638"/>
          </a:xfrm>
          <a:prstGeom prst="rect">
            <a:avLst/>
          </a:prstGeom>
        </p:spPr>
      </p:pic>
      <p:pic>
        <p:nvPicPr>
          <p:cNvPr id="6" name="Picture 5" descr="A picture containing table&#10;&#10;Description automatically generated">
            <a:extLst>
              <a:ext uri="{FF2B5EF4-FFF2-40B4-BE49-F238E27FC236}">
                <a16:creationId xmlns:a16="http://schemas.microsoft.com/office/drawing/2014/main" id="{CDE2E565-2798-4873-92BB-E7396510DE3B}"/>
              </a:ext>
            </a:extLst>
          </p:cNvPr>
          <p:cNvPicPr>
            <a:picLocks noChangeAspect="1"/>
          </p:cNvPicPr>
          <p:nvPr/>
        </p:nvPicPr>
        <p:blipFill>
          <a:blip r:embed="rId5"/>
          <a:stretch>
            <a:fillRect/>
          </a:stretch>
        </p:blipFill>
        <p:spPr>
          <a:xfrm>
            <a:off x="440286" y="6243593"/>
            <a:ext cx="2062904" cy="533138"/>
          </a:xfrm>
          <a:prstGeom prst="rect">
            <a:avLst/>
          </a:prstGeom>
        </p:spPr>
      </p:pic>
    </p:spTree>
    <p:extLst>
      <p:ext uri="{BB962C8B-B14F-4D97-AF65-F5344CB8AC3E}">
        <p14:creationId xmlns:p14="http://schemas.microsoft.com/office/powerpoint/2010/main" val="1712738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5262296"/>
            <a:ext cx="11027712" cy="934042"/>
          </a:xfrm>
        </p:spPr>
        <p:txBody>
          <a:bodyPr>
            <a:noAutofit/>
          </a:bodyPr>
          <a:lstStyle/>
          <a:p>
            <a:pPr algn="ctr"/>
            <a:r>
              <a:rPr lang="en-US" sz="3200" b="1" dirty="0">
                <a:solidFill>
                  <a:schemeClr val="bg1"/>
                </a:solidFill>
              </a:rPr>
              <a:t>What does moral distress SOUND like  </a:t>
            </a:r>
            <a:br>
              <a:rPr lang="en-US" sz="3200" b="1" dirty="0">
                <a:solidFill>
                  <a:schemeClr val="bg1"/>
                </a:solidFill>
              </a:rPr>
            </a:br>
            <a:r>
              <a:rPr lang="en-US" sz="3200" b="1" dirty="0">
                <a:solidFill>
                  <a:schemeClr val="bg1"/>
                </a:solidFill>
              </a:rPr>
              <a:t>in practice?</a:t>
            </a:r>
          </a:p>
        </p:txBody>
      </p:sp>
      <p:sp>
        <p:nvSpPr>
          <p:cNvPr id="3" name="Content Placeholder 2"/>
          <p:cNvSpPr>
            <a:spLocks noGrp="1"/>
          </p:cNvSpPr>
          <p:nvPr>
            <p:ph idx="1"/>
          </p:nvPr>
        </p:nvSpPr>
        <p:spPr>
          <a:xfrm>
            <a:off x="447816" y="601199"/>
            <a:ext cx="11292840" cy="4572379"/>
          </a:xfrm>
        </p:spPr>
        <p:txBody>
          <a:bodyPr>
            <a:normAutofit/>
          </a:bodyPr>
          <a:lstStyle/>
          <a:p>
            <a:pPr marL="0" indent="0">
              <a:buNone/>
            </a:pPr>
            <a:r>
              <a:rPr lang="en-US" dirty="0"/>
              <a:t>          </a:t>
            </a:r>
            <a:endParaRPr lang="en-US" sz="2400" dirty="0"/>
          </a:p>
        </p:txBody>
      </p:sp>
      <p:sp>
        <p:nvSpPr>
          <p:cNvPr id="8" name="TextBox 7"/>
          <p:cNvSpPr txBox="1"/>
          <p:nvPr/>
        </p:nvSpPr>
        <p:spPr>
          <a:xfrm>
            <a:off x="1612230" y="879737"/>
            <a:ext cx="8681479" cy="523220"/>
          </a:xfrm>
          <a:prstGeom prst="rect">
            <a:avLst/>
          </a:prstGeom>
          <a:noFill/>
        </p:spPr>
        <p:txBody>
          <a:bodyPr wrap="none" rtlCol="0">
            <a:spAutoFit/>
          </a:bodyPr>
          <a:lstStyle/>
          <a:p>
            <a:r>
              <a:rPr lang="en-US" sz="2800" b="1" i="1" dirty="0"/>
              <a:t>I go home at night feeling like I’m failing my patients</a:t>
            </a:r>
            <a:r>
              <a:rPr lang="en-US" i="1" dirty="0"/>
              <a:t>.</a:t>
            </a:r>
          </a:p>
        </p:txBody>
      </p:sp>
      <p:sp>
        <p:nvSpPr>
          <p:cNvPr id="9" name="TextBox 8"/>
          <p:cNvSpPr txBox="1"/>
          <p:nvPr/>
        </p:nvSpPr>
        <p:spPr>
          <a:xfrm>
            <a:off x="922211" y="1650082"/>
            <a:ext cx="9713705" cy="1815882"/>
          </a:xfrm>
          <a:prstGeom prst="rect">
            <a:avLst/>
          </a:prstGeom>
          <a:noFill/>
        </p:spPr>
        <p:txBody>
          <a:bodyPr wrap="square" rtlCol="0">
            <a:spAutoFit/>
          </a:bodyPr>
          <a:lstStyle/>
          <a:p>
            <a:r>
              <a:rPr lang="en-US" sz="2800" b="1" dirty="0"/>
              <a:t>We’ve got 15 minutes to see our patients – no matter what.   This guy is homeless, he’s got no food, he can’t afford his meds. What can I possibly do in 15 minutes to make a difference?</a:t>
            </a:r>
          </a:p>
        </p:txBody>
      </p:sp>
      <p:sp>
        <p:nvSpPr>
          <p:cNvPr id="10" name="TextBox 9"/>
          <p:cNvSpPr txBox="1"/>
          <p:nvPr/>
        </p:nvSpPr>
        <p:spPr>
          <a:xfrm>
            <a:off x="1612230" y="3539023"/>
            <a:ext cx="9216190" cy="1384995"/>
          </a:xfrm>
          <a:prstGeom prst="rect">
            <a:avLst/>
          </a:prstGeom>
          <a:noFill/>
        </p:spPr>
        <p:txBody>
          <a:bodyPr wrap="square" rtlCol="0">
            <a:spAutoFit/>
          </a:bodyPr>
          <a:lstStyle/>
          <a:p>
            <a:r>
              <a:rPr lang="en-US" sz="2800" b="1" i="1" dirty="0"/>
              <a:t>All these regulations, all this hoop jumping. There are so many delays in getting what my patients need. It’s so frustrating.  It hurts your soul.</a:t>
            </a:r>
          </a:p>
        </p:txBody>
      </p:sp>
      <p:pic>
        <p:nvPicPr>
          <p:cNvPr id="7" name="Picture 6">
            <a:extLst>
              <a:ext uri="{FF2B5EF4-FFF2-40B4-BE49-F238E27FC236}">
                <a16:creationId xmlns:a16="http://schemas.microsoft.com/office/drawing/2014/main" id="{EF1D8D85-2CDC-D147-A402-E23BCC6D44A5}"/>
              </a:ext>
            </a:extLst>
          </p:cNvPr>
          <p:cNvPicPr>
            <a:picLocks noChangeAspect="1"/>
          </p:cNvPicPr>
          <p:nvPr/>
        </p:nvPicPr>
        <p:blipFill>
          <a:blip r:embed="rId3"/>
          <a:stretch>
            <a:fillRect/>
          </a:stretch>
        </p:blipFill>
        <p:spPr>
          <a:xfrm>
            <a:off x="9679428" y="6232362"/>
            <a:ext cx="2457864" cy="625638"/>
          </a:xfrm>
          <a:prstGeom prst="rect">
            <a:avLst/>
          </a:prstGeom>
        </p:spPr>
      </p:pic>
      <p:pic>
        <p:nvPicPr>
          <p:cNvPr id="11" name="Picture 10" descr="A picture containing table&#10;&#10;Description automatically generated">
            <a:extLst>
              <a:ext uri="{FF2B5EF4-FFF2-40B4-BE49-F238E27FC236}">
                <a16:creationId xmlns:a16="http://schemas.microsoft.com/office/drawing/2014/main" id="{980EE07A-7870-44B6-9D44-9285E1928D5F}"/>
              </a:ext>
            </a:extLst>
          </p:cNvPr>
          <p:cNvPicPr>
            <a:picLocks noChangeAspect="1"/>
          </p:cNvPicPr>
          <p:nvPr/>
        </p:nvPicPr>
        <p:blipFill>
          <a:blip r:embed="rId4"/>
          <a:stretch>
            <a:fillRect/>
          </a:stretch>
        </p:blipFill>
        <p:spPr>
          <a:xfrm>
            <a:off x="440286" y="6243593"/>
            <a:ext cx="2062904" cy="533138"/>
          </a:xfrm>
          <a:prstGeom prst="rect">
            <a:avLst/>
          </a:prstGeom>
        </p:spPr>
      </p:pic>
    </p:spTree>
    <p:extLst>
      <p:ext uri="{BB962C8B-B14F-4D97-AF65-F5344CB8AC3E}">
        <p14:creationId xmlns:p14="http://schemas.microsoft.com/office/powerpoint/2010/main" val="2455735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Mentimeter Q2</a:t>
            </a:r>
          </a:p>
        </p:txBody>
      </p:sp>
      <p:sp>
        <p:nvSpPr>
          <p:cNvPr id="3" name="Content Placeholder 2"/>
          <p:cNvSpPr>
            <a:spLocks noGrp="1"/>
          </p:cNvSpPr>
          <p:nvPr>
            <p:ph idx="1"/>
          </p:nvPr>
        </p:nvSpPr>
        <p:spPr>
          <a:xfrm>
            <a:off x="581192" y="3086100"/>
            <a:ext cx="11029615" cy="2772699"/>
          </a:xfrm>
        </p:spPr>
        <p:txBody>
          <a:bodyPr/>
          <a:lstStyle/>
          <a:p>
            <a:pPr marL="0" indent="0">
              <a:spcAft>
                <a:spcPts val="1800"/>
              </a:spcAft>
              <a:buNone/>
            </a:pPr>
            <a:r>
              <a:rPr lang="en-US" sz="2600" dirty="0"/>
              <a:t>Do you think you or your team members have experienced moral distress?</a:t>
            </a:r>
          </a:p>
          <a:p>
            <a:pPr lvl="1"/>
            <a:r>
              <a:rPr lang="en-US" sz="2400" dirty="0"/>
              <a:t>No – I don’t think so</a:t>
            </a:r>
          </a:p>
          <a:p>
            <a:pPr lvl="1"/>
            <a:r>
              <a:rPr lang="en-US" sz="2400" dirty="0"/>
              <a:t>Maybe – I have to think more about it</a:t>
            </a:r>
          </a:p>
          <a:p>
            <a:pPr lvl="1"/>
            <a:r>
              <a:rPr lang="en-US" sz="2400" dirty="0"/>
              <a:t>Yes – I recognize these feelings in myself or my team members</a:t>
            </a:r>
          </a:p>
        </p:txBody>
      </p:sp>
      <p:pic>
        <p:nvPicPr>
          <p:cNvPr id="4" name="Picture 3">
            <a:extLst>
              <a:ext uri="{FF2B5EF4-FFF2-40B4-BE49-F238E27FC236}">
                <a16:creationId xmlns:a16="http://schemas.microsoft.com/office/drawing/2014/main" id="{80E8F606-4EE1-6848-B24B-02EE68873856}"/>
              </a:ext>
            </a:extLst>
          </p:cNvPr>
          <p:cNvPicPr>
            <a:picLocks noChangeAspect="1"/>
          </p:cNvPicPr>
          <p:nvPr/>
        </p:nvPicPr>
        <p:blipFill>
          <a:blip r:embed="rId3"/>
          <a:stretch>
            <a:fillRect/>
          </a:stretch>
        </p:blipFill>
        <p:spPr>
          <a:xfrm>
            <a:off x="9679428" y="6232362"/>
            <a:ext cx="2457864" cy="625638"/>
          </a:xfrm>
          <a:prstGeom prst="rect">
            <a:avLst/>
          </a:prstGeom>
        </p:spPr>
      </p:pic>
      <p:pic>
        <p:nvPicPr>
          <p:cNvPr id="5" name="Picture 4" descr="A picture containing table&#10;&#10;Description automatically generated">
            <a:extLst>
              <a:ext uri="{FF2B5EF4-FFF2-40B4-BE49-F238E27FC236}">
                <a16:creationId xmlns:a16="http://schemas.microsoft.com/office/drawing/2014/main" id="{1B30BA61-F783-44EC-B430-52B350607B60}"/>
              </a:ext>
            </a:extLst>
          </p:cNvPr>
          <p:cNvPicPr>
            <a:picLocks noChangeAspect="1"/>
          </p:cNvPicPr>
          <p:nvPr/>
        </p:nvPicPr>
        <p:blipFill>
          <a:blip r:embed="rId4"/>
          <a:stretch>
            <a:fillRect/>
          </a:stretch>
        </p:blipFill>
        <p:spPr>
          <a:xfrm>
            <a:off x="440286" y="6233865"/>
            <a:ext cx="2062904" cy="533138"/>
          </a:xfrm>
          <a:prstGeom prst="rect">
            <a:avLst/>
          </a:prstGeom>
        </p:spPr>
      </p:pic>
      <p:sp>
        <p:nvSpPr>
          <p:cNvPr id="6" name="Rectangle 5">
            <a:extLst>
              <a:ext uri="{FF2B5EF4-FFF2-40B4-BE49-F238E27FC236}">
                <a16:creationId xmlns:a16="http://schemas.microsoft.com/office/drawing/2014/main" id="{B6C7A4D7-BDE9-4D12-BB19-1D20FF7EF7C3}"/>
              </a:ext>
            </a:extLst>
          </p:cNvPr>
          <p:cNvSpPr/>
          <p:nvPr/>
        </p:nvSpPr>
        <p:spPr>
          <a:xfrm>
            <a:off x="440286" y="2341702"/>
            <a:ext cx="11170521" cy="584775"/>
          </a:xfrm>
          <a:prstGeom prst="rect">
            <a:avLst/>
          </a:prstGeom>
        </p:spPr>
        <p:txBody>
          <a:bodyPr wrap="square">
            <a:spAutoFit/>
          </a:bodyPr>
          <a:lstStyle/>
          <a:p>
            <a:pPr algn="ctr"/>
            <a:r>
              <a:rPr lang="en-US" sz="3200" b="1" dirty="0">
                <a:solidFill>
                  <a:srgbClr val="00B0F0"/>
                </a:solidFill>
              </a:rPr>
              <a:t>GO TO </a:t>
            </a:r>
            <a:r>
              <a:rPr lang="en-US" sz="3200" b="1" dirty="0">
                <a:solidFill>
                  <a:srgbClr val="00B0F0"/>
                </a:solidFill>
                <a:hlinkClick r:id="rId5">
                  <a:extLst>
                    <a:ext uri="{A12FA001-AC4F-418D-AE19-62706E023703}">
                      <ahyp:hlinkClr xmlns:ahyp="http://schemas.microsoft.com/office/drawing/2018/hyperlinkcolor" val="tx"/>
                    </a:ext>
                  </a:extLst>
                </a:hlinkClick>
              </a:rPr>
              <a:t>WWW.MENTI.COM</a:t>
            </a:r>
            <a:r>
              <a:rPr lang="en-US" sz="3200" b="1" dirty="0">
                <a:solidFill>
                  <a:srgbClr val="00B0F0"/>
                </a:solidFill>
              </a:rPr>
              <a:t> + USE CODE 84 92 </a:t>
            </a:r>
            <a:r>
              <a:rPr lang="en-US" sz="3200" b="1" dirty="0">
                <a:solidFill>
                  <a:srgbClr val="00B0F0"/>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2583419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97B94ECF-CA91-5040-8623-FFDFBAC70AB1}"/>
              </a:ext>
            </a:extLst>
          </p:cNvPr>
          <p:cNvPicPr>
            <a:picLocks noChangeAspect="1"/>
          </p:cNvPicPr>
          <p:nvPr/>
        </p:nvPicPr>
        <p:blipFill rotWithShape="1">
          <a:blip r:embed="rId3"/>
          <a:srcRect r="9542" b="-2"/>
          <a:stretch/>
        </p:blipFill>
        <p:spPr>
          <a:xfrm>
            <a:off x="8062465" y="594994"/>
            <a:ext cx="3683001" cy="5775325"/>
          </a:xfrm>
          <a:prstGeom prst="rect">
            <a:avLst/>
          </a:prstGeom>
        </p:spPr>
      </p:pic>
      <p:sp>
        <p:nvSpPr>
          <p:cNvPr id="3" name="Rectangle 2">
            <a:extLst>
              <a:ext uri="{FF2B5EF4-FFF2-40B4-BE49-F238E27FC236}">
                <a16:creationId xmlns:a16="http://schemas.microsoft.com/office/drawing/2014/main" id="{C8A95276-7878-D74C-A8C4-ADEAAA536C25}"/>
              </a:ext>
            </a:extLst>
          </p:cNvPr>
          <p:cNvSpPr/>
          <p:nvPr/>
        </p:nvSpPr>
        <p:spPr>
          <a:xfrm>
            <a:off x="421194" y="3042920"/>
            <a:ext cx="5162355" cy="332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7D26424-9E44-404B-B336-11E9A0C976E9}"/>
              </a:ext>
            </a:extLst>
          </p:cNvPr>
          <p:cNvSpPr txBox="1"/>
          <p:nvPr/>
        </p:nvSpPr>
        <p:spPr>
          <a:xfrm>
            <a:off x="559772" y="4405620"/>
            <a:ext cx="4961166" cy="1747619"/>
          </a:xfrm>
          <a:prstGeom prst="rect">
            <a:avLst/>
          </a:prstGeom>
        </p:spPr>
        <p:txBody>
          <a:bodyPr vert="horz" lIns="91440" tIns="45720" rIns="91440" bIns="45720" rtlCol="0" anchor="ctr">
            <a:noAutofit/>
          </a:bodyPr>
          <a:lstStyle/>
          <a:p>
            <a:pPr marL="285750" indent="-285750">
              <a:spcBef>
                <a:spcPct val="20000"/>
              </a:spcBef>
              <a:spcAft>
                <a:spcPts val="600"/>
              </a:spcAft>
              <a:buClr>
                <a:schemeClr val="accent2"/>
              </a:buClr>
              <a:buSzPct val="92000"/>
              <a:buFont typeface="Wingdings 2" panose="05020102010507070707" pitchFamily="18" charset="2"/>
              <a:buChar char=""/>
            </a:pPr>
            <a:r>
              <a:rPr lang="en-US" dirty="0">
                <a:solidFill>
                  <a:schemeClr val="bg1"/>
                </a:solidFill>
              </a:rPr>
              <a:t>Engaging features complement articles</a:t>
            </a:r>
          </a:p>
          <a:p>
            <a:pPr marL="285750" indent="-285750">
              <a:spcBef>
                <a:spcPct val="20000"/>
              </a:spcBef>
              <a:spcAft>
                <a:spcPts val="600"/>
              </a:spcAft>
              <a:buClr>
                <a:schemeClr val="accent2"/>
              </a:buClr>
              <a:buSzPct val="92000"/>
              <a:buFont typeface="Wingdings 2" panose="05020102010507070707" pitchFamily="18" charset="2"/>
              <a:buChar char=""/>
            </a:pPr>
            <a:r>
              <a:rPr lang="en-US" dirty="0">
                <a:solidFill>
                  <a:schemeClr val="bg1"/>
                </a:solidFill>
              </a:rPr>
              <a:t>Icons throughout provide a map to interactive features </a:t>
            </a:r>
          </a:p>
          <a:p>
            <a:pPr marL="285750" indent="-285750">
              <a:spcBef>
                <a:spcPct val="20000"/>
              </a:spcBef>
              <a:spcAft>
                <a:spcPts val="600"/>
              </a:spcAft>
              <a:buClr>
                <a:schemeClr val="accent2"/>
              </a:buClr>
              <a:buSzPct val="92000"/>
              <a:buFont typeface="Wingdings 2" panose="05020102010507070707" pitchFamily="18" charset="2"/>
              <a:buChar char=""/>
            </a:pPr>
            <a:r>
              <a:rPr lang="en-US" dirty="0">
                <a:solidFill>
                  <a:schemeClr val="bg1"/>
                </a:solidFill>
              </a:rPr>
              <a:t>Videos, expert commentary, lightboxes, tips and tools take magazine reading to the next level </a:t>
            </a:r>
          </a:p>
        </p:txBody>
      </p:sp>
      <p:pic>
        <p:nvPicPr>
          <p:cNvPr id="5" name="Picture 4" descr="A close up of a logo&#10;&#10;Description automatically generated">
            <a:extLst>
              <a:ext uri="{FF2B5EF4-FFF2-40B4-BE49-F238E27FC236}">
                <a16:creationId xmlns:a16="http://schemas.microsoft.com/office/drawing/2014/main" id="{B83AB14E-7DD6-C04D-AAC1-99E486DC7B5B}"/>
              </a:ext>
            </a:extLst>
          </p:cNvPr>
          <p:cNvPicPr>
            <a:picLocks noChangeAspect="1"/>
          </p:cNvPicPr>
          <p:nvPr/>
        </p:nvPicPr>
        <p:blipFill>
          <a:blip r:embed="rId4"/>
          <a:stretch>
            <a:fillRect/>
          </a:stretch>
        </p:blipFill>
        <p:spPr>
          <a:xfrm>
            <a:off x="626464" y="3208108"/>
            <a:ext cx="4262503" cy="653584"/>
          </a:xfrm>
          <a:prstGeom prst="rect">
            <a:avLst/>
          </a:prstGeom>
        </p:spPr>
      </p:pic>
      <p:sp>
        <p:nvSpPr>
          <p:cNvPr id="6" name="TextBox 5">
            <a:extLst>
              <a:ext uri="{FF2B5EF4-FFF2-40B4-BE49-F238E27FC236}">
                <a16:creationId xmlns:a16="http://schemas.microsoft.com/office/drawing/2014/main" id="{570A41FB-67A8-1F49-AE80-F7A8F07C5F32}"/>
              </a:ext>
            </a:extLst>
          </p:cNvPr>
          <p:cNvSpPr txBox="1"/>
          <p:nvPr/>
        </p:nvSpPr>
        <p:spPr>
          <a:xfrm>
            <a:off x="559772" y="3847883"/>
            <a:ext cx="4961166" cy="340656"/>
          </a:xfrm>
          <a:prstGeom prst="rect">
            <a:avLst/>
          </a:prstGeom>
          <a:noFill/>
        </p:spPr>
        <p:txBody>
          <a:bodyPr wrap="square" rtlCol="0">
            <a:spAutoFit/>
          </a:bodyPr>
          <a:lstStyle/>
          <a:p>
            <a:r>
              <a:rPr lang="en-US" sz="1600" dirty="0">
                <a:solidFill>
                  <a:schemeClr val="bg1"/>
                </a:solidFill>
                <a:latin typeface="Century Gothic" panose="020B0502020202020204" pitchFamily="34" charset="0"/>
                <a:cs typeface="Arial Narrow" panose="020B0604020202020204" pitchFamily="34" charset="0"/>
              </a:rPr>
              <a:t>A digital training magazine for </a:t>
            </a:r>
            <a:r>
              <a:rPr lang="en-US" sz="1400" dirty="0">
                <a:solidFill>
                  <a:schemeClr val="bg1"/>
                </a:solidFill>
                <a:latin typeface="Century Gothic" panose="020B0502020202020204" pitchFamily="34" charset="0"/>
                <a:cs typeface="Arial Narrow" panose="020B0604020202020204" pitchFamily="34" charset="0"/>
              </a:rPr>
              <a:t>health</a:t>
            </a:r>
            <a:r>
              <a:rPr lang="en-US" sz="1600" dirty="0">
                <a:solidFill>
                  <a:schemeClr val="bg1"/>
                </a:solidFill>
                <a:latin typeface="Century Gothic" panose="020B0502020202020204" pitchFamily="34" charset="0"/>
                <a:cs typeface="Arial Narrow" panose="020B0604020202020204" pitchFamily="34" charset="0"/>
              </a:rPr>
              <a:t> care teams</a:t>
            </a:r>
          </a:p>
        </p:txBody>
      </p:sp>
      <p:sp>
        <p:nvSpPr>
          <p:cNvPr id="8" name="Rectangle 7">
            <a:extLst>
              <a:ext uri="{FF2B5EF4-FFF2-40B4-BE49-F238E27FC236}">
                <a16:creationId xmlns:a16="http://schemas.microsoft.com/office/drawing/2014/main" id="{4BC6BAC1-BEC7-1749-A289-7E77D335820E}"/>
              </a:ext>
            </a:extLst>
          </p:cNvPr>
          <p:cNvSpPr/>
          <p:nvPr/>
        </p:nvSpPr>
        <p:spPr>
          <a:xfrm>
            <a:off x="421194" y="594995"/>
            <a:ext cx="3703319" cy="2385387"/>
          </a:xfrm>
          <a:prstGeom prst="rect">
            <a:avLst/>
          </a:prstGeom>
          <a:solidFill>
            <a:srgbClr val="156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97FBD9B-C1D2-B941-B653-C0031482061B}"/>
              </a:ext>
            </a:extLst>
          </p:cNvPr>
          <p:cNvPicPr>
            <a:picLocks noChangeAspect="1"/>
          </p:cNvPicPr>
          <p:nvPr/>
        </p:nvPicPr>
        <p:blipFill rotWithShape="1">
          <a:blip r:embed="rId5"/>
          <a:srcRect l="-614" t="18554" r="-366" b="17180"/>
          <a:stretch/>
        </p:blipFill>
        <p:spPr>
          <a:xfrm>
            <a:off x="589635" y="594994"/>
            <a:ext cx="3295258" cy="2385387"/>
          </a:xfrm>
          <a:prstGeom prst="rect">
            <a:avLst/>
          </a:prstGeom>
        </p:spPr>
      </p:pic>
      <p:sp>
        <p:nvSpPr>
          <p:cNvPr id="11" name="TextBox 10">
            <a:extLst>
              <a:ext uri="{FF2B5EF4-FFF2-40B4-BE49-F238E27FC236}">
                <a16:creationId xmlns:a16="http://schemas.microsoft.com/office/drawing/2014/main" id="{AC16BEBE-70FF-5E45-9E3D-0796B47971C3}"/>
              </a:ext>
            </a:extLst>
          </p:cNvPr>
          <p:cNvSpPr txBox="1"/>
          <p:nvPr/>
        </p:nvSpPr>
        <p:spPr>
          <a:xfrm>
            <a:off x="4384001" y="745165"/>
            <a:ext cx="3438844" cy="2116303"/>
          </a:xfrm>
          <a:prstGeom prst="rect">
            <a:avLst/>
          </a:prstGeom>
        </p:spPr>
        <p:txBody>
          <a:bodyPr vert="horz" lIns="91440" tIns="45720" rIns="91440" bIns="45720" rtlCol="0" anchor="ctr">
            <a:noAutofit/>
          </a:bodyPr>
          <a:lstStyle/>
          <a:p>
            <a:pPr>
              <a:buClr>
                <a:schemeClr val="accent2"/>
              </a:buClr>
              <a:buSzPct val="92000"/>
            </a:pPr>
            <a:r>
              <a:rPr lang="en-US" sz="2000" dirty="0">
                <a:solidFill>
                  <a:srgbClr val="913063"/>
                </a:solidFill>
              </a:rPr>
              <a:t>“Team Care Connections offers a modern, real-time way for providers to think and learn about teamwork together.” </a:t>
            </a:r>
          </a:p>
        </p:txBody>
      </p:sp>
      <p:pic>
        <p:nvPicPr>
          <p:cNvPr id="13" name="Picture 12">
            <a:extLst>
              <a:ext uri="{FF2B5EF4-FFF2-40B4-BE49-F238E27FC236}">
                <a16:creationId xmlns:a16="http://schemas.microsoft.com/office/drawing/2014/main" id="{B165E086-17DE-1F44-A854-74BB14810061}"/>
              </a:ext>
            </a:extLst>
          </p:cNvPr>
          <p:cNvPicPr>
            <a:picLocks noChangeAspect="1"/>
          </p:cNvPicPr>
          <p:nvPr/>
        </p:nvPicPr>
        <p:blipFill rotWithShape="1">
          <a:blip r:embed="rId6"/>
          <a:srcRect l="1006" r="7686"/>
          <a:stretch/>
        </p:blipFill>
        <p:spPr>
          <a:xfrm>
            <a:off x="5642072" y="3046880"/>
            <a:ext cx="2340338" cy="3323439"/>
          </a:xfrm>
          <a:prstGeom prst="rect">
            <a:avLst/>
          </a:prstGeom>
        </p:spPr>
      </p:pic>
      <p:pic>
        <p:nvPicPr>
          <p:cNvPr id="12" name="Picture 11">
            <a:extLst>
              <a:ext uri="{FF2B5EF4-FFF2-40B4-BE49-F238E27FC236}">
                <a16:creationId xmlns:a16="http://schemas.microsoft.com/office/drawing/2014/main" id="{B9661BEF-9675-FA46-A1CC-4CE15AF33560}"/>
              </a:ext>
            </a:extLst>
          </p:cNvPr>
          <p:cNvPicPr>
            <a:picLocks noChangeAspect="1"/>
          </p:cNvPicPr>
          <p:nvPr/>
        </p:nvPicPr>
        <p:blipFill>
          <a:blip r:embed="rId7"/>
          <a:stretch>
            <a:fillRect/>
          </a:stretch>
        </p:blipFill>
        <p:spPr>
          <a:xfrm>
            <a:off x="10124598" y="6300848"/>
            <a:ext cx="1943077" cy="557152"/>
          </a:xfrm>
          <a:prstGeom prst="rect">
            <a:avLst/>
          </a:prstGeom>
        </p:spPr>
      </p:pic>
      <p:pic>
        <p:nvPicPr>
          <p:cNvPr id="14" name="Picture 13" descr="A picture containing table&#10;&#10;Description automatically generated">
            <a:extLst>
              <a:ext uri="{FF2B5EF4-FFF2-40B4-BE49-F238E27FC236}">
                <a16:creationId xmlns:a16="http://schemas.microsoft.com/office/drawing/2014/main" id="{13613B45-6461-42E6-AF42-AFBFFEE63346}"/>
              </a:ext>
            </a:extLst>
          </p:cNvPr>
          <p:cNvPicPr>
            <a:picLocks noChangeAspect="1"/>
          </p:cNvPicPr>
          <p:nvPr/>
        </p:nvPicPr>
        <p:blipFill>
          <a:blip r:embed="rId8"/>
          <a:stretch>
            <a:fillRect/>
          </a:stretch>
        </p:blipFill>
        <p:spPr>
          <a:xfrm>
            <a:off x="440286" y="6302237"/>
            <a:ext cx="1835986" cy="474493"/>
          </a:xfrm>
          <a:prstGeom prst="rect">
            <a:avLst/>
          </a:prstGeom>
        </p:spPr>
      </p:pic>
    </p:spTree>
    <p:extLst>
      <p:ext uri="{BB962C8B-B14F-4D97-AF65-F5344CB8AC3E}">
        <p14:creationId xmlns:p14="http://schemas.microsoft.com/office/powerpoint/2010/main" val="298343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9">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11">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13">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15">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0" name="Rectangle 17">
            <a:extLst>
              <a:ext uri="{FF2B5EF4-FFF2-40B4-BE49-F238E27FC236}">
                <a16:creationId xmlns:a16="http://schemas.microsoft.com/office/drawing/2014/main" id="{683F1FFD-1AA8-4EC2-97B9-FEC7564F4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57FBB9C3-BC8B-0E49-87C1-DA9222077653}"/>
              </a:ext>
            </a:extLst>
          </p:cNvPr>
          <p:cNvPicPr>
            <a:picLocks noChangeAspect="1"/>
          </p:cNvPicPr>
          <p:nvPr/>
        </p:nvPicPr>
        <p:blipFill rotWithShape="1">
          <a:blip r:embed="rId3"/>
          <a:srcRect l="222" t="6043" r="-220" b="11446"/>
          <a:stretch/>
        </p:blipFill>
        <p:spPr>
          <a:xfrm>
            <a:off x="446534" y="713664"/>
            <a:ext cx="7498616" cy="5676901"/>
          </a:xfrm>
          <a:prstGeom prst="rect">
            <a:avLst/>
          </a:prstGeom>
        </p:spPr>
      </p:pic>
      <p:sp>
        <p:nvSpPr>
          <p:cNvPr id="31" name="Rectangle 19">
            <a:extLst>
              <a:ext uri="{FF2B5EF4-FFF2-40B4-BE49-F238E27FC236}">
                <a16:creationId xmlns:a16="http://schemas.microsoft.com/office/drawing/2014/main" id="{8FF0F8A7-C9E3-49D9-A67E-09FF582C7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Title 4">
            <a:extLst>
              <a:ext uri="{FF2B5EF4-FFF2-40B4-BE49-F238E27FC236}">
                <a16:creationId xmlns:a16="http://schemas.microsoft.com/office/drawing/2014/main" id="{128A41A2-480C-4BDA-9B2F-A29602BFA581}"/>
              </a:ext>
            </a:extLst>
          </p:cNvPr>
          <p:cNvSpPr>
            <a:spLocks noGrp="1"/>
          </p:cNvSpPr>
          <p:nvPr>
            <p:ph type="title"/>
          </p:nvPr>
        </p:nvSpPr>
        <p:spPr>
          <a:xfrm>
            <a:off x="8296275" y="1419225"/>
            <a:ext cx="3081576" cy="2757920"/>
          </a:xfrm>
        </p:spPr>
        <p:txBody>
          <a:bodyPr vert="horz" lIns="91440" tIns="45720" rIns="91440" bIns="45720" rtlCol="0" anchor="b">
            <a:noAutofit/>
          </a:bodyPr>
          <a:lstStyle/>
          <a:p>
            <a:pPr>
              <a:lnSpc>
                <a:spcPct val="90000"/>
              </a:lnSpc>
            </a:pPr>
            <a:r>
              <a:rPr lang="en-US" sz="3200" b="1" dirty="0">
                <a:solidFill>
                  <a:srgbClr val="FFFFFF"/>
                </a:solidFill>
              </a:rPr>
              <a:t>CLINICAL SCENARIOS ASSOCIATED WITH MORAL DISTRESS  </a:t>
            </a:r>
          </a:p>
        </p:txBody>
      </p:sp>
      <p:grpSp>
        <p:nvGrpSpPr>
          <p:cNvPr id="22" name="Group 21">
            <a:extLst>
              <a:ext uri="{FF2B5EF4-FFF2-40B4-BE49-F238E27FC236}">
                <a16:creationId xmlns:a16="http://schemas.microsoft.com/office/drawing/2014/main" id="{A4274C20-A98B-4AC3-B16A-B7F41CB582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3" name="Rectangle 22">
              <a:extLst>
                <a:ext uri="{FF2B5EF4-FFF2-40B4-BE49-F238E27FC236}">
                  <a16:creationId xmlns:a16="http://schemas.microsoft.com/office/drawing/2014/main" id="{43ECC69B-2243-424A-8237-CF490F8B0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6D2EA3B9-3D17-4510-8464-E74F67267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AA5DFA43-F31D-4C31-8826-6B40A21C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14" name="Picture 13">
            <a:extLst>
              <a:ext uri="{FF2B5EF4-FFF2-40B4-BE49-F238E27FC236}">
                <a16:creationId xmlns:a16="http://schemas.microsoft.com/office/drawing/2014/main" id="{546A90D1-BCC1-9948-AC83-0E4F582EA3A3}"/>
              </a:ext>
            </a:extLst>
          </p:cNvPr>
          <p:cNvPicPr>
            <a:picLocks noChangeAspect="1"/>
          </p:cNvPicPr>
          <p:nvPr/>
        </p:nvPicPr>
        <p:blipFill>
          <a:blip r:embed="rId4"/>
          <a:stretch>
            <a:fillRect/>
          </a:stretch>
        </p:blipFill>
        <p:spPr>
          <a:xfrm>
            <a:off x="9980577" y="6294162"/>
            <a:ext cx="2001070" cy="509363"/>
          </a:xfrm>
          <a:prstGeom prst="rect">
            <a:avLst/>
          </a:prstGeom>
        </p:spPr>
      </p:pic>
      <p:pic>
        <p:nvPicPr>
          <p:cNvPr id="15" name="Picture 14" descr="A picture containing table&#10;&#10;Description automatically generated">
            <a:extLst>
              <a:ext uri="{FF2B5EF4-FFF2-40B4-BE49-F238E27FC236}">
                <a16:creationId xmlns:a16="http://schemas.microsoft.com/office/drawing/2014/main" id="{BA41BD77-4A0B-4A45-BEA9-102D80B64B32}"/>
              </a:ext>
            </a:extLst>
          </p:cNvPr>
          <p:cNvPicPr>
            <a:picLocks noChangeAspect="1"/>
          </p:cNvPicPr>
          <p:nvPr/>
        </p:nvPicPr>
        <p:blipFill>
          <a:blip r:embed="rId5"/>
          <a:stretch>
            <a:fillRect/>
          </a:stretch>
        </p:blipFill>
        <p:spPr>
          <a:xfrm>
            <a:off x="440286" y="6294695"/>
            <a:ext cx="1865169" cy="482035"/>
          </a:xfrm>
          <a:prstGeom prst="rect">
            <a:avLst/>
          </a:prstGeom>
        </p:spPr>
      </p:pic>
    </p:spTree>
    <p:extLst>
      <p:ext uri="{BB962C8B-B14F-4D97-AF65-F5344CB8AC3E}">
        <p14:creationId xmlns:p14="http://schemas.microsoft.com/office/powerpoint/2010/main" val="2292296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74">
            <a:extLst>
              <a:ext uri="{FF2B5EF4-FFF2-40B4-BE49-F238E27FC236}">
                <a16:creationId xmlns:a16="http://schemas.microsoft.com/office/drawing/2014/main" id="{879A26B8-6C4E-452B-ADD3-ED324A7AB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9B4167E1-E2B0-4192-8DA2-6967DDFF87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560996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Title 4">
            <a:extLst>
              <a:ext uri="{FF2B5EF4-FFF2-40B4-BE49-F238E27FC236}">
                <a16:creationId xmlns:a16="http://schemas.microsoft.com/office/drawing/2014/main" id="{128A41A2-480C-4BDA-9B2F-A29602BFA581}"/>
              </a:ext>
            </a:extLst>
          </p:cNvPr>
          <p:cNvSpPr>
            <a:spLocks noGrp="1"/>
          </p:cNvSpPr>
          <p:nvPr>
            <p:ph type="title"/>
          </p:nvPr>
        </p:nvSpPr>
        <p:spPr>
          <a:xfrm>
            <a:off x="762121" y="960723"/>
            <a:ext cx="4968489" cy="1013800"/>
          </a:xfrm>
        </p:spPr>
        <p:txBody>
          <a:bodyPr vert="horz" lIns="91440" tIns="45720" rIns="91440" bIns="45720" rtlCol="0" anchor="b">
            <a:normAutofit/>
          </a:bodyPr>
          <a:lstStyle/>
          <a:p>
            <a:pPr>
              <a:lnSpc>
                <a:spcPct val="90000"/>
              </a:lnSpc>
            </a:pPr>
            <a:r>
              <a:rPr lang="en-US" sz="3200" b="1" dirty="0">
                <a:solidFill>
                  <a:srgbClr val="FFFFFF"/>
                </a:solidFill>
              </a:rPr>
              <a:t>Recognizing clues in team members</a:t>
            </a:r>
            <a:endParaRPr lang="en-US" sz="2200" b="1" dirty="0">
              <a:solidFill>
                <a:srgbClr val="FFFFFF"/>
              </a:solidFill>
            </a:endParaRPr>
          </a:p>
        </p:txBody>
      </p:sp>
      <p:sp>
        <p:nvSpPr>
          <p:cNvPr id="79" name="Rectangle 78">
            <a:extLst>
              <a:ext uri="{FF2B5EF4-FFF2-40B4-BE49-F238E27FC236}">
                <a16:creationId xmlns:a16="http://schemas.microsoft.com/office/drawing/2014/main" id="{D03E4FEE-2E6A-44AB-B6BA-C1AD0CD6D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560581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80">
            <a:extLst>
              <a:ext uri="{FF2B5EF4-FFF2-40B4-BE49-F238E27FC236}">
                <a16:creationId xmlns:a16="http://schemas.microsoft.com/office/drawing/2014/main" id="{0817EB59-13B3-43DA-9B91-A7CC174A6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8" y="457200"/>
            <a:ext cx="5600007"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1" name="TextBox 40">
            <a:extLst>
              <a:ext uri="{FF2B5EF4-FFF2-40B4-BE49-F238E27FC236}">
                <a16:creationId xmlns:a16="http://schemas.microsoft.com/office/drawing/2014/main" id="{221BDB49-5598-BC45-8FE4-744766C03369}"/>
              </a:ext>
            </a:extLst>
          </p:cNvPr>
          <p:cNvSpPr txBox="1"/>
          <p:nvPr/>
        </p:nvSpPr>
        <p:spPr>
          <a:xfrm>
            <a:off x="883977" y="2256035"/>
            <a:ext cx="4559761" cy="3650344"/>
          </a:xfrm>
          <a:prstGeom prst="rect">
            <a:avLst/>
          </a:prstGeom>
        </p:spPr>
        <p:txBody>
          <a:bodyPr vert="horz" lIns="91440" tIns="45720" rIns="91440" bIns="45720" rtlCol="0" anchor="ctr">
            <a:normAutofit/>
          </a:bodyPr>
          <a:lstStyle/>
          <a:p>
            <a:pPr>
              <a:spcBef>
                <a:spcPct val="20000"/>
              </a:spcBef>
              <a:spcAft>
                <a:spcPts val="600"/>
              </a:spcAft>
              <a:buClr>
                <a:schemeClr val="accent2"/>
              </a:buClr>
              <a:buSzPct val="92000"/>
            </a:pPr>
            <a:r>
              <a:rPr lang="en-US" sz="2200" dirty="0">
                <a:solidFill>
                  <a:srgbClr val="FFFFFF"/>
                </a:solidFill>
              </a:rPr>
              <a:t>“Health care people focus on patients. We put our patients first. We don’t pay a lot of attention to what we’re feeling. In fact, we’re probably the last ones to attend to ourselves.”</a:t>
            </a:r>
          </a:p>
          <a:p>
            <a:pPr algn="r">
              <a:spcBef>
                <a:spcPts val="1200"/>
              </a:spcBef>
              <a:spcAft>
                <a:spcPts val="600"/>
              </a:spcAft>
              <a:buClr>
                <a:schemeClr val="accent2"/>
              </a:buClr>
              <a:buSzPct val="92000"/>
            </a:pPr>
            <a:r>
              <a:rPr lang="en-US" dirty="0">
                <a:solidFill>
                  <a:srgbClr val="FFFFFF"/>
                </a:solidFill>
              </a:rPr>
              <a:t>— Dr. Bill Nash</a:t>
            </a:r>
          </a:p>
        </p:txBody>
      </p:sp>
      <p:pic>
        <p:nvPicPr>
          <p:cNvPr id="15" name="Picture 14">
            <a:extLst>
              <a:ext uri="{FF2B5EF4-FFF2-40B4-BE49-F238E27FC236}">
                <a16:creationId xmlns:a16="http://schemas.microsoft.com/office/drawing/2014/main" id="{AD2A0CEA-DB1C-3343-98B9-AAB58449DF2B}"/>
              </a:ext>
            </a:extLst>
          </p:cNvPr>
          <p:cNvPicPr>
            <a:picLocks noChangeAspect="1"/>
          </p:cNvPicPr>
          <p:nvPr/>
        </p:nvPicPr>
        <p:blipFill rotWithShape="1">
          <a:blip r:embed="rId3"/>
          <a:srcRect l="52121" t="20409" r="739" b="537"/>
          <a:stretch/>
        </p:blipFill>
        <p:spPr>
          <a:xfrm>
            <a:off x="7113999" y="1038885"/>
            <a:ext cx="4014730" cy="4780230"/>
          </a:xfrm>
          <a:prstGeom prst="rect">
            <a:avLst/>
          </a:prstGeom>
        </p:spPr>
      </p:pic>
      <p:pic>
        <p:nvPicPr>
          <p:cNvPr id="9" name="Picture 8">
            <a:extLst>
              <a:ext uri="{FF2B5EF4-FFF2-40B4-BE49-F238E27FC236}">
                <a16:creationId xmlns:a16="http://schemas.microsoft.com/office/drawing/2014/main" id="{F32010FC-5AC6-F244-813A-27FE821A1511}"/>
              </a:ext>
            </a:extLst>
          </p:cNvPr>
          <p:cNvPicPr>
            <a:picLocks noChangeAspect="1"/>
          </p:cNvPicPr>
          <p:nvPr/>
        </p:nvPicPr>
        <p:blipFill>
          <a:blip r:embed="rId4"/>
          <a:stretch>
            <a:fillRect/>
          </a:stretch>
        </p:blipFill>
        <p:spPr>
          <a:xfrm>
            <a:off x="9679428" y="6232362"/>
            <a:ext cx="2457864" cy="625638"/>
          </a:xfrm>
          <a:prstGeom prst="rect">
            <a:avLst/>
          </a:prstGeom>
        </p:spPr>
      </p:pic>
      <p:pic>
        <p:nvPicPr>
          <p:cNvPr id="10" name="Picture 9" descr="A picture containing table&#10;&#10;Description automatically generated">
            <a:extLst>
              <a:ext uri="{FF2B5EF4-FFF2-40B4-BE49-F238E27FC236}">
                <a16:creationId xmlns:a16="http://schemas.microsoft.com/office/drawing/2014/main" id="{2B074D37-5E76-434F-86AE-E7A6F355A53E}"/>
              </a:ext>
            </a:extLst>
          </p:cNvPr>
          <p:cNvPicPr>
            <a:picLocks noChangeAspect="1"/>
          </p:cNvPicPr>
          <p:nvPr/>
        </p:nvPicPr>
        <p:blipFill>
          <a:blip r:embed="rId5"/>
          <a:stretch>
            <a:fillRect/>
          </a:stretch>
        </p:blipFill>
        <p:spPr>
          <a:xfrm>
            <a:off x="440286" y="6243593"/>
            <a:ext cx="2062904" cy="533138"/>
          </a:xfrm>
          <a:prstGeom prst="rect">
            <a:avLst/>
          </a:prstGeom>
        </p:spPr>
      </p:pic>
    </p:spTree>
    <p:extLst>
      <p:ext uri="{BB962C8B-B14F-4D97-AF65-F5344CB8AC3E}">
        <p14:creationId xmlns:p14="http://schemas.microsoft.com/office/powerpoint/2010/main" val="2437154531"/>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A6FBF-CBBC-4735-ACB6-08C822EEF839}"/>
              </a:ext>
            </a:extLst>
          </p:cNvPr>
          <p:cNvSpPr>
            <a:spLocks noGrp="1"/>
          </p:cNvSpPr>
          <p:nvPr>
            <p:ph type="title"/>
          </p:nvPr>
        </p:nvSpPr>
        <p:spPr/>
        <p:txBody>
          <a:bodyPr>
            <a:normAutofit/>
          </a:bodyPr>
          <a:lstStyle/>
          <a:p>
            <a:r>
              <a:rPr lang="en-US" sz="3200" b="1" dirty="0"/>
              <a:t>Let’s do a preview</a:t>
            </a:r>
          </a:p>
        </p:txBody>
      </p:sp>
      <p:sp>
        <p:nvSpPr>
          <p:cNvPr id="3" name="Content Placeholder 2">
            <a:extLst>
              <a:ext uri="{FF2B5EF4-FFF2-40B4-BE49-F238E27FC236}">
                <a16:creationId xmlns:a16="http://schemas.microsoft.com/office/drawing/2014/main" id="{7DB90829-8F95-4DA7-8E62-6519D5A305A9}"/>
              </a:ext>
            </a:extLst>
          </p:cNvPr>
          <p:cNvSpPr>
            <a:spLocks noGrp="1"/>
          </p:cNvSpPr>
          <p:nvPr>
            <p:ph idx="1"/>
          </p:nvPr>
        </p:nvSpPr>
        <p:spPr/>
        <p:txBody>
          <a:bodyPr>
            <a:normAutofit/>
          </a:bodyPr>
          <a:lstStyle/>
          <a:p>
            <a:pPr>
              <a:spcBef>
                <a:spcPts val="0"/>
              </a:spcBef>
              <a:spcAft>
                <a:spcPts val="2400"/>
              </a:spcAft>
            </a:pPr>
            <a:r>
              <a:rPr lang="en-US" sz="3000" dirty="0"/>
              <a:t>Go to </a:t>
            </a:r>
            <a:r>
              <a:rPr lang="en-US" sz="3000" b="1" dirty="0">
                <a:solidFill>
                  <a:srgbClr val="913063"/>
                </a:solidFill>
              </a:rPr>
              <a:t>ipe.asu.edu/team-care-connections</a:t>
            </a:r>
          </a:p>
          <a:p>
            <a:pPr>
              <a:spcBef>
                <a:spcPts val="0"/>
              </a:spcBef>
              <a:spcAft>
                <a:spcPts val="2400"/>
              </a:spcAft>
            </a:pPr>
            <a:r>
              <a:rPr lang="en-US" sz="3000" dirty="0"/>
              <a:t>Scroll down and click on the </a:t>
            </a:r>
            <a:r>
              <a:rPr lang="en-US" sz="3000" b="1" dirty="0">
                <a:solidFill>
                  <a:srgbClr val="913063"/>
                </a:solidFill>
              </a:rPr>
              <a:t>February 2020 </a:t>
            </a:r>
            <a:r>
              <a:rPr lang="en-US" sz="3000" dirty="0"/>
              <a:t>issue </a:t>
            </a:r>
            <a:r>
              <a:rPr lang="en-US" sz="3000" dirty="0">
                <a:sym typeface="Wingdings" pitchFamily="2" charset="2"/>
              </a:rPr>
              <a:t></a:t>
            </a:r>
            <a:endParaRPr lang="en-US" sz="3000" dirty="0"/>
          </a:p>
        </p:txBody>
      </p:sp>
      <p:pic>
        <p:nvPicPr>
          <p:cNvPr id="4" name="Content Placeholder 2">
            <a:extLst>
              <a:ext uri="{FF2B5EF4-FFF2-40B4-BE49-F238E27FC236}">
                <a16:creationId xmlns:a16="http://schemas.microsoft.com/office/drawing/2014/main" id="{F4B42950-E9EF-6442-ABE7-C2BC26C459A1}"/>
              </a:ext>
            </a:extLst>
          </p:cNvPr>
          <p:cNvPicPr>
            <a:picLocks noChangeAspect="1"/>
          </p:cNvPicPr>
          <p:nvPr/>
        </p:nvPicPr>
        <p:blipFill rotWithShape="1">
          <a:blip r:embed="rId3"/>
          <a:srcRect l="1771" r="1" b="10"/>
          <a:stretch/>
        </p:blipFill>
        <p:spPr>
          <a:xfrm>
            <a:off x="9617139" y="2510116"/>
            <a:ext cx="2135590" cy="3066641"/>
          </a:xfrm>
          <a:prstGeom prst="rect">
            <a:avLst/>
          </a:prstGeom>
          <a:ln w="28575">
            <a:noFill/>
          </a:ln>
          <a:effectLst>
            <a:softEdge rad="0"/>
          </a:effectLst>
        </p:spPr>
      </p:pic>
      <p:pic>
        <p:nvPicPr>
          <p:cNvPr id="5" name="Picture 4">
            <a:extLst>
              <a:ext uri="{FF2B5EF4-FFF2-40B4-BE49-F238E27FC236}">
                <a16:creationId xmlns:a16="http://schemas.microsoft.com/office/drawing/2014/main" id="{179AE732-572A-3E4E-9BD2-BD38CF8281CD}"/>
              </a:ext>
            </a:extLst>
          </p:cNvPr>
          <p:cNvPicPr>
            <a:picLocks noChangeAspect="1"/>
          </p:cNvPicPr>
          <p:nvPr/>
        </p:nvPicPr>
        <p:blipFill>
          <a:blip r:embed="rId4"/>
          <a:stretch>
            <a:fillRect/>
          </a:stretch>
        </p:blipFill>
        <p:spPr>
          <a:xfrm>
            <a:off x="9679428" y="6232362"/>
            <a:ext cx="2457864" cy="625638"/>
          </a:xfrm>
          <a:prstGeom prst="rect">
            <a:avLst/>
          </a:prstGeom>
        </p:spPr>
      </p:pic>
      <p:pic>
        <p:nvPicPr>
          <p:cNvPr id="6" name="Picture 5" descr="A picture containing table&#10;&#10;Description automatically generated">
            <a:extLst>
              <a:ext uri="{FF2B5EF4-FFF2-40B4-BE49-F238E27FC236}">
                <a16:creationId xmlns:a16="http://schemas.microsoft.com/office/drawing/2014/main" id="{CE480398-D707-419C-B74F-F48E9DCC5674}"/>
              </a:ext>
            </a:extLst>
          </p:cNvPr>
          <p:cNvPicPr>
            <a:picLocks noChangeAspect="1"/>
          </p:cNvPicPr>
          <p:nvPr/>
        </p:nvPicPr>
        <p:blipFill>
          <a:blip r:embed="rId5"/>
          <a:stretch>
            <a:fillRect/>
          </a:stretch>
        </p:blipFill>
        <p:spPr>
          <a:xfrm>
            <a:off x="440286" y="6243593"/>
            <a:ext cx="2062904" cy="533138"/>
          </a:xfrm>
          <a:prstGeom prst="rect">
            <a:avLst/>
          </a:prstGeom>
        </p:spPr>
      </p:pic>
    </p:spTree>
    <p:extLst>
      <p:ext uri="{BB962C8B-B14F-4D97-AF65-F5344CB8AC3E}">
        <p14:creationId xmlns:p14="http://schemas.microsoft.com/office/powerpoint/2010/main" val="2198900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Mentimeter Q3</a:t>
            </a:r>
          </a:p>
        </p:txBody>
      </p:sp>
      <p:sp>
        <p:nvSpPr>
          <p:cNvPr id="3" name="Content Placeholder 2"/>
          <p:cNvSpPr>
            <a:spLocks noGrp="1"/>
          </p:cNvSpPr>
          <p:nvPr>
            <p:ph idx="1"/>
          </p:nvPr>
        </p:nvSpPr>
        <p:spPr>
          <a:xfrm>
            <a:off x="581192" y="2661557"/>
            <a:ext cx="11029615" cy="3197242"/>
          </a:xfrm>
        </p:spPr>
        <p:txBody>
          <a:bodyPr/>
          <a:lstStyle/>
          <a:p>
            <a:pPr marL="0" indent="0">
              <a:spcAft>
                <a:spcPts val="1800"/>
              </a:spcAft>
              <a:buNone/>
            </a:pPr>
            <a:r>
              <a:rPr lang="en-US" sz="2600" dirty="0"/>
              <a:t>Which of the exercises and resources do you think your team would be most likely to try? (Please check all that apply)</a:t>
            </a:r>
            <a:endParaRPr lang="en-US" dirty="0"/>
          </a:p>
          <a:p>
            <a:pPr lvl="1"/>
            <a:r>
              <a:rPr lang="en-US" sz="2400" dirty="0"/>
              <a:t>Short video interviews with experts</a:t>
            </a:r>
          </a:p>
          <a:p>
            <a:pPr lvl="1"/>
            <a:r>
              <a:rPr lang="en-US" sz="2400" dirty="0"/>
              <a:t>Ideas for starting team conversations</a:t>
            </a:r>
          </a:p>
          <a:p>
            <a:pPr lvl="1"/>
            <a:r>
              <a:rPr lang="en-US" sz="2400" dirty="0"/>
              <a:t>Self-assessment measures and tools</a:t>
            </a:r>
          </a:p>
          <a:p>
            <a:pPr lvl="1"/>
            <a:r>
              <a:rPr lang="en-US" sz="2400" dirty="0"/>
              <a:t>Articles about the topic or what other teams do</a:t>
            </a:r>
          </a:p>
        </p:txBody>
      </p:sp>
      <p:pic>
        <p:nvPicPr>
          <p:cNvPr id="4" name="Picture 3">
            <a:extLst>
              <a:ext uri="{FF2B5EF4-FFF2-40B4-BE49-F238E27FC236}">
                <a16:creationId xmlns:a16="http://schemas.microsoft.com/office/drawing/2014/main" id="{72827DE2-D46D-BA42-9865-361E8A9CA08D}"/>
              </a:ext>
            </a:extLst>
          </p:cNvPr>
          <p:cNvPicPr>
            <a:picLocks noChangeAspect="1"/>
          </p:cNvPicPr>
          <p:nvPr/>
        </p:nvPicPr>
        <p:blipFill>
          <a:blip r:embed="rId3"/>
          <a:stretch>
            <a:fillRect/>
          </a:stretch>
        </p:blipFill>
        <p:spPr>
          <a:xfrm>
            <a:off x="9679428" y="6232362"/>
            <a:ext cx="2457864" cy="625638"/>
          </a:xfrm>
          <a:prstGeom prst="rect">
            <a:avLst/>
          </a:prstGeom>
        </p:spPr>
      </p:pic>
      <p:pic>
        <p:nvPicPr>
          <p:cNvPr id="5" name="Picture 4" descr="A picture containing table&#10;&#10;Description automatically generated">
            <a:extLst>
              <a:ext uri="{FF2B5EF4-FFF2-40B4-BE49-F238E27FC236}">
                <a16:creationId xmlns:a16="http://schemas.microsoft.com/office/drawing/2014/main" id="{51763A14-DFCC-44EE-8AEB-360DCDDED9C1}"/>
              </a:ext>
            </a:extLst>
          </p:cNvPr>
          <p:cNvPicPr>
            <a:picLocks noChangeAspect="1"/>
          </p:cNvPicPr>
          <p:nvPr/>
        </p:nvPicPr>
        <p:blipFill>
          <a:blip r:embed="rId4"/>
          <a:stretch>
            <a:fillRect/>
          </a:stretch>
        </p:blipFill>
        <p:spPr>
          <a:xfrm>
            <a:off x="440286" y="6243593"/>
            <a:ext cx="2062904" cy="533138"/>
          </a:xfrm>
          <a:prstGeom prst="rect">
            <a:avLst/>
          </a:prstGeom>
        </p:spPr>
      </p:pic>
      <p:sp>
        <p:nvSpPr>
          <p:cNvPr id="6" name="Rectangle 5">
            <a:extLst>
              <a:ext uri="{FF2B5EF4-FFF2-40B4-BE49-F238E27FC236}">
                <a16:creationId xmlns:a16="http://schemas.microsoft.com/office/drawing/2014/main" id="{D647E2BD-E49C-4416-9E05-F82099F16747}"/>
              </a:ext>
            </a:extLst>
          </p:cNvPr>
          <p:cNvSpPr/>
          <p:nvPr/>
        </p:nvSpPr>
        <p:spPr>
          <a:xfrm>
            <a:off x="581193" y="2089519"/>
            <a:ext cx="11029614" cy="584775"/>
          </a:xfrm>
          <a:prstGeom prst="rect">
            <a:avLst/>
          </a:prstGeom>
        </p:spPr>
        <p:txBody>
          <a:bodyPr wrap="square">
            <a:spAutoFit/>
          </a:bodyPr>
          <a:lstStyle/>
          <a:p>
            <a:pPr algn="ctr"/>
            <a:r>
              <a:rPr lang="en-US" sz="3200" b="1" dirty="0">
                <a:solidFill>
                  <a:srgbClr val="00B0F0"/>
                </a:solidFill>
              </a:rPr>
              <a:t>GO TO </a:t>
            </a:r>
            <a:r>
              <a:rPr lang="en-US" sz="3200" b="1" dirty="0">
                <a:solidFill>
                  <a:srgbClr val="00B0F0"/>
                </a:solidFill>
                <a:hlinkClick r:id="rId5">
                  <a:extLst>
                    <a:ext uri="{A12FA001-AC4F-418D-AE19-62706E023703}">
                      <ahyp:hlinkClr xmlns:ahyp="http://schemas.microsoft.com/office/drawing/2018/hyperlinkcolor" val="tx"/>
                    </a:ext>
                  </a:extLst>
                </a:hlinkClick>
              </a:rPr>
              <a:t>WWW.MENTI.COM</a:t>
            </a:r>
            <a:r>
              <a:rPr lang="en-US" sz="3200" b="1" dirty="0">
                <a:solidFill>
                  <a:srgbClr val="00B0F0"/>
                </a:solidFill>
              </a:rPr>
              <a:t> + USE CODE 84 92 </a:t>
            </a:r>
            <a:r>
              <a:rPr lang="en-US" sz="3200" b="1" dirty="0">
                <a:solidFill>
                  <a:srgbClr val="00B0F0"/>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2525017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5F28DDD-9641-43BA-944D-79B068705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3FAA16-F83A-4B92-94A4-BEF70E7DE65B}"/>
              </a:ext>
            </a:extLst>
          </p:cNvPr>
          <p:cNvSpPr>
            <a:spLocks noGrp="1"/>
          </p:cNvSpPr>
          <p:nvPr>
            <p:ph type="title"/>
          </p:nvPr>
        </p:nvSpPr>
        <p:spPr>
          <a:xfrm>
            <a:off x="446534" y="1037967"/>
            <a:ext cx="3665658" cy="4709131"/>
          </a:xfrm>
        </p:spPr>
        <p:txBody>
          <a:bodyPr anchor="ctr">
            <a:normAutofit/>
          </a:bodyPr>
          <a:lstStyle/>
          <a:p>
            <a:r>
              <a:rPr lang="en-US" sz="3200" b="1" dirty="0">
                <a:solidFill>
                  <a:schemeClr val="accent1"/>
                </a:solidFill>
              </a:rPr>
              <a:t>Five things YOU CAN DO TO PREVENT AND LESSEN MORAL Distress</a:t>
            </a:r>
          </a:p>
        </p:txBody>
      </p:sp>
      <p:sp>
        <p:nvSpPr>
          <p:cNvPr id="29" name="Rectangle 28">
            <a:extLst>
              <a:ext uri="{FF2B5EF4-FFF2-40B4-BE49-F238E27FC236}">
                <a16:creationId xmlns:a16="http://schemas.microsoft.com/office/drawing/2014/main" id="{32AA2954-062E-4B72-A97B-0B066FB15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10CA29A6-E0B1-40CD-ADF7-7B8E932A3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8DD5F866-AD72-475A-B6C6-54E4577D4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34">
            <a:extLst>
              <a:ext uri="{FF2B5EF4-FFF2-40B4-BE49-F238E27FC236}">
                <a16:creationId xmlns:a16="http://schemas.microsoft.com/office/drawing/2014/main" id="{C02BAD4C-6EA9-4F10-92D4-A1C8C53DAE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61" name="Content Placeholder 2">
            <a:extLst>
              <a:ext uri="{FF2B5EF4-FFF2-40B4-BE49-F238E27FC236}">
                <a16:creationId xmlns:a16="http://schemas.microsoft.com/office/drawing/2014/main" id="{BD38B9DD-A97C-4853-8F39-911969A0A997}"/>
              </a:ext>
            </a:extLst>
          </p:cNvPr>
          <p:cNvGraphicFramePr>
            <a:graphicFrameLocks noGrp="1"/>
          </p:cNvGraphicFramePr>
          <p:nvPr>
            <p:ph idx="1"/>
            <p:extLst>
              <p:ext uri="{D42A27DB-BD31-4B8C-83A1-F6EECF244321}">
                <p14:modId xmlns:p14="http://schemas.microsoft.com/office/powerpoint/2010/main" val="1880809566"/>
              </p:ext>
            </p:extLst>
          </p:nvPr>
        </p:nvGraphicFramePr>
        <p:xfrm>
          <a:off x="4558726" y="1260069"/>
          <a:ext cx="7012370" cy="4709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BC5E876A-5908-1941-A1C1-33D18A9E354A}"/>
              </a:ext>
            </a:extLst>
          </p:cNvPr>
          <p:cNvSpPr/>
          <p:nvPr/>
        </p:nvSpPr>
        <p:spPr>
          <a:xfrm>
            <a:off x="9985664" y="4042064"/>
            <a:ext cx="187036" cy="145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DBD81F50-EB51-7540-987D-C210DC978511}"/>
              </a:ext>
            </a:extLst>
          </p:cNvPr>
          <p:cNvPicPr>
            <a:picLocks noChangeAspect="1"/>
          </p:cNvPicPr>
          <p:nvPr/>
        </p:nvPicPr>
        <p:blipFill>
          <a:blip r:embed="rId8"/>
          <a:stretch>
            <a:fillRect/>
          </a:stretch>
        </p:blipFill>
        <p:spPr>
          <a:xfrm>
            <a:off x="10074388" y="6400798"/>
            <a:ext cx="1769076" cy="457201"/>
          </a:xfrm>
          <a:prstGeom prst="rect">
            <a:avLst/>
          </a:prstGeom>
        </p:spPr>
      </p:pic>
      <p:pic>
        <p:nvPicPr>
          <p:cNvPr id="11" name="Picture 10" descr="A picture containing table&#10;&#10;Description automatically generated">
            <a:extLst>
              <a:ext uri="{FF2B5EF4-FFF2-40B4-BE49-F238E27FC236}">
                <a16:creationId xmlns:a16="http://schemas.microsoft.com/office/drawing/2014/main" id="{FB2E4074-DB60-49AF-8437-51CB8917BE3E}"/>
              </a:ext>
            </a:extLst>
          </p:cNvPr>
          <p:cNvPicPr>
            <a:picLocks noChangeAspect="1"/>
          </p:cNvPicPr>
          <p:nvPr/>
        </p:nvPicPr>
        <p:blipFill>
          <a:blip r:embed="rId9"/>
          <a:stretch>
            <a:fillRect/>
          </a:stretch>
        </p:blipFill>
        <p:spPr>
          <a:xfrm>
            <a:off x="440286" y="6284639"/>
            <a:ext cx="1904080" cy="492091"/>
          </a:xfrm>
          <a:prstGeom prst="rect">
            <a:avLst/>
          </a:prstGeom>
        </p:spPr>
      </p:pic>
    </p:spTree>
    <p:extLst>
      <p:ext uri="{BB962C8B-B14F-4D97-AF65-F5344CB8AC3E}">
        <p14:creationId xmlns:p14="http://schemas.microsoft.com/office/powerpoint/2010/main" val="228359054"/>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959157" y="1113764"/>
            <a:ext cx="3269749" cy="4624327"/>
          </a:xfrm>
        </p:spPr>
        <p:txBody>
          <a:bodyPr anchor="ctr">
            <a:normAutofit/>
          </a:bodyPr>
          <a:lstStyle/>
          <a:p>
            <a:r>
              <a:rPr lang="en-US" sz="3200" b="1" dirty="0">
                <a:solidFill>
                  <a:srgbClr val="FFFFFF"/>
                </a:solidFill>
              </a:rPr>
              <a:t>WHAT YOU CAN DO</a:t>
            </a:r>
          </a:p>
        </p:txBody>
      </p:sp>
      <p:sp>
        <p:nvSpPr>
          <p:cNvPr id="4" name="Content Placeholder 3"/>
          <p:cNvSpPr>
            <a:spLocks noGrp="1"/>
          </p:cNvSpPr>
          <p:nvPr>
            <p:ph idx="1"/>
          </p:nvPr>
        </p:nvSpPr>
        <p:spPr>
          <a:xfrm>
            <a:off x="4989270" y="1113764"/>
            <a:ext cx="6878783" cy="4624327"/>
          </a:xfrm>
        </p:spPr>
        <p:txBody>
          <a:bodyPr anchor="ctr">
            <a:normAutofit/>
          </a:bodyPr>
          <a:lstStyle/>
          <a:p>
            <a:pPr marL="0" indent="0">
              <a:buNone/>
            </a:pPr>
            <a:endParaRPr lang="en-US" dirty="0"/>
          </a:p>
          <a:p>
            <a:pPr marL="0" indent="0">
              <a:buNone/>
            </a:pPr>
            <a:r>
              <a:rPr lang="en-US" sz="3200" b="1" dirty="0"/>
              <a:t>Name it.</a:t>
            </a:r>
          </a:p>
          <a:p>
            <a:pPr marL="0" indent="0">
              <a:buNone/>
            </a:pPr>
            <a:endParaRPr lang="en-US" dirty="0"/>
          </a:p>
          <a:p>
            <a:pPr marL="0" indent="0">
              <a:buNone/>
            </a:pPr>
            <a:r>
              <a:rPr lang="en-US" sz="2200" b="1" dirty="0"/>
              <a:t>“We have to be able to describe moral injury better so we can talk and educate people about it.”</a:t>
            </a:r>
          </a:p>
          <a:p>
            <a:pPr marL="0" indent="0" algn="r">
              <a:buNone/>
            </a:pPr>
            <a:r>
              <a:rPr lang="en-US" dirty="0"/>
              <a:t>–</a:t>
            </a:r>
            <a:r>
              <a:rPr lang="en-US" b="1" dirty="0"/>
              <a:t> </a:t>
            </a:r>
            <a:r>
              <a:rPr lang="en-US" dirty="0"/>
              <a:t>Volunteers of America, Moral Injury Convenings </a:t>
            </a:r>
          </a:p>
          <a:p>
            <a:pPr marL="0" indent="0">
              <a:buNone/>
            </a:pPr>
            <a:endParaRPr lang="en-US" dirty="0"/>
          </a:p>
          <a:p>
            <a:pPr marL="0" indent="0">
              <a:buNone/>
            </a:pPr>
            <a:endParaRPr lang="en-US" dirty="0"/>
          </a:p>
          <a:p>
            <a:pPr marL="0" indent="0" algn="ctr">
              <a:buNone/>
            </a:pPr>
            <a:r>
              <a:rPr lang="en-US" u="sng" dirty="0">
                <a:hlinkClick r:id="rId3"/>
              </a:rPr>
              <a:t> https://www.voa.org/moral-injury-center/moral-injury-convenings</a:t>
            </a:r>
            <a:endParaRPr lang="en-US" dirty="0"/>
          </a:p>
          <a:p>
            <a:pPr marL="0" indent="0">
              <a:buNone/>
            </a:pPr>
            <a:endParaRPr lang="en-US" dirty="0"/>
          </a:p>
          <a:p>
            <a:endParaRPr lang="en-US" dirty="0"/>
          </a:p>
        </p:txBody>
      </p:sp>
      <p:pic>
        <p:nvPicPr>
          <p:cNvPr id="6" name="Picture 5">
            <a:extLst>
              <a:ext uri="{FF2B5EF4-FFF2-40B4-BE49-F238E27FC236}">
                <a16:creationId xmlns:a16="http://schemas.microsoft.com/office/drawing/2014/main" id="{EFA3AF07-D284-A442-8C87-935170EDED3D}"/>
              </a:ext>
            </a:extLst>
          </p:cNvPr>
          <p:cNvPicPr>
            <a:picLocks noChangeAspect="1"/>
          </p:cNvPicPr>
          <p:nvPr/>
        </p:nvPicPr>
        <p:blipFill>
          <a:blip r:embed="rId4"/>
          <a:stretch>
            <a:fillRect/>
          </a:stretch>
        </p:blipFill>
        <p:spPr>
          <a:xfrm>
            <a:off x="9679428" y="6232362"/>
            <a:ext cx="2457864" cy="625638"/>
          </a:xfrm>
          <a:prstGeom prst="rect">
            <a:avLst/>
          </a:prstGeom>
        </p:spPr>
      </p:pic>
      <p:pic>
        <p:nvPicPr>
          <p:cNvPr id="7" name="Picture 6" descr="A picture containing table&#10;&#10;Description automatically generated">
            <a:extLst>
              <a:ext uri="{FF2B5EF4-FFF2-40B4-BE49-F238E27FC236}">
                <a16:creationId xmlns:a16="http://schemas.microsoft.com/office/drawing/2014/main" id="{6D7E9C74-F774-4253-A16B-8CD09B6D63FF}"/>
              </a:ext>
            </a:extLst>
          </p:cNvPr>
          <p:cNvPicPr>
            <a:picLocks noChangeAspect="1"/>
          </p:cNvPicPr>
          <p:nvPr/>
        </p:nvPicPr>
        <p:blipFill>
          <a:blip r:embed="rId5"/>
          <a:stretch>
            <a:fillRect/>
          </a:stretch>
        </p:blipFill>
        <p:spPr>
          <a:xfrm>
            <a:off x="7616524" y="6232362"/>
            <a:ext cx="2062904" cy="533138"/>
          </a:xfrm>
          <a:prstGeom prst="rect">
            <a:avLst/>
          </a:prstGeom>
        </p:spPr>
      </p:pic>
    </p:spTree>
    <p:extLst>
      <p:ext uri="{BB962C8B-B14F-4D97-AF65-F5344CB8AC3E}">
        <p14:creationId xmlns:p14="http://schemas.microsoft.com/office/powerpoint/2010/main" val="2846310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1" name="Rectangle 11">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13">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15">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17">
            <a:extLst>
              <a:ext uri="{FF2B5EF4-FFF2-40B4-BE49-F238E27FC236}">
                <a16:creationId xmlns:a16="http://schemas.microsoft.com/office/drawing/2014/main" id="{993F09C6-4F57-4B05-9592-E253D8BC6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879A26B8-6C4E-452B-ADD3-ED324A7AB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B4167E1-E2B0-4192-8DA2-6967DDFF87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560996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id="{085FA63B-25B7-A74E-B3DF-3F5C37D8F376}"/>
              </a:ext>
            </a:extLst>
          </p:cNvPr>
          <p:cNvSpPr>
            <a:spLocks noGrp="1"/>
          </p:cNvSpPr>
          <p:nvPr>
            <p:ph type="title"/>
          </p:nvPr>
        </p:nvSpPr>
        <p:spPr>
          <a:xfrm>
            <a:off x="762121" y="960723"/>
            <a:ext cx="4968489" cy="1013800"/>
          </a:xfrm>
        </p:spPr>
        <p:txBody>
          <a:bodyPr vert="horz" lIns="91440" tIns="45720" rIns="91440" bIns="45720" rtlCol="0" anchor="b">
            <a:normAutofit/>
          </a:bodyPr>
          <a:lstStyle/>
          <a:p>
            <a:pPr defTabSz="457200"/>
            <a:r>
              <a:rPr lang="en-US" sz="2800" b="0">
                <a:solidFill>
                  <a:srgbClr val="FFFFFF"/>
                </a:solidFill>
                <a:ea typeface="+mj-ea"/>
                <a:cs typeface="+mj-cs"/>
              </a:rPr>
              <a:t>Important Webinar Logistics</a:t>
            </a:r>
          </a:p>
        </p:txBody>
      </p:sp>
      <p:sp>
        <p:nvSpPr>
          <p:cNvPr id="24" name="Rectangle 23">
            <a:extLst>
              <a:ext uri="{FF2B5EF4-FFF2-40B4-BE49-F238E27FC236}">
                <a16:creationId xmlns:a16="http://schemas.microsoft.com/office/drawing/2014/main" id="{D03E4FEE-2E6A-44AB-B6BA-C1AD0CD6D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560581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0817EB59-13B3-43DA-9B91-A7CC174A6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8" y="457200"/>
            <a:ext cx="5600007"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8" name="Text Placeholder 4">
            <a:extLst>
              <a:ext uri="{FF2B5EF4-FFF2-40B4-BE49-F238E27FC236}">
                <a16:creationId xmlns:a16="http://schemas.microsoft.com/office/drawing/2014/main" id="{919073C9-14E1-2D4E-AB79-34BEC65137A6}"/>
              </a:ext>
            </a:extLst>
          </p:cNvPr>
          <p:cNvSpPr>
            <a:spLocks noGrp="1"/>
          </p:cNvSpPr>
          <p:nvPr>
            <p:ph type="body" sz="quarter" idx="21"/>
          </p:nvPr>
        </p:nvSpPr>
        <p:spPr>
          <a:xfrm>
            <a:off x="783387" y="2254102"/>
            <a:ext cx="4947221" cy="3039793"/>
          </a:xfrm>
        </p:spPr>
        <p:txBody>
          <a:bodyPr vert="horz" lIns="91440" tIns="45720" rIns="91440" bIns="45720" rtlCol="0" anchor="ctr">
            <a:normAutofit/>
          </a:bodyPr>
          <a:lstStyle/>
          <a:p>
            <a:pPr defTabSz="457200">
              <a:lnSpc>
                <a:spcPct val="90000"/>
              </a:lnSpc>
              <a:spcBef>
                <a:spcPct val="20000"/>
              </a:spcBef>
            </a:pPr>
            <a:r>
              <a:rPr lang="en-US" sz="1600" dirty="0">
                <a:solidFill>
                  <a:srgbClr val="FFFFFF"/>
                </a:solidFill>
                <a:ea typeface="+mn-ea"/>
                <a:cs typeface="+mn-cs"/>
              </a:rPr>
              <a:t>Your phone line is currently muted and will remain muted for the duration of the webinar. </a:t>
            </a:r>
          </a:p>
          <a:p>
            <a:pPr defTabSz="457200">
              <a:lnSpc>
                <a:spcPct val="90000"/>
              </a:lnSpc>
              <a:spcBef>
                <a:spcPct val="20000"/>
              </a:spcBef>
            </a:pPr>
            <a:r>
              <a:rPr lang="en-US" sz="1600" dirty="0">
                <a:solidFill>
                  <a:srgbClr val="FFFFFF"/>
                </a:solidFill>
                <a:ea typeface="+mn-ea"/>
                <a:cs typeface="+mn-cs"/>
              </a:rPr>
              <a:t>This call is being recorded.</a:t>
            </a:r>
          </a:p>
          <a:p>
            <a:pPr defTabSz="457200">
              <a:lnSpc>
                <a:spcPct val="90000"/>
              </a:lnSpc>
              <a:spcBef>
                <a:spcPct val="20000"/>
              </a:spcBef>
            </a:pPr>
            <a:r>
              <a:rPr lang="en-US" sz="1600" dirty="0">
                <a:solidFill>
                  <a:srgbClr val="FFFFFF"/>
                </a:solidFill>
                <a:ea typeface="+mn-ea"/>
                <a:cs typeface="+mn-cs"/>
              </a:rPr>
              <a:t>If you need technical assistance, contact: </a:t>
            </a:r>
          </a:p>
          <a:p>
            <a:pPr lvl="1">
              <a:lnSpc>
                <a:spcPct val="90000"/>
              </a:lnSpc>
              <a:buFont typeface="Courier New" panose="02070309020205020404" pitchFamily="49" charset="0"/>
              <a:buChar char="o"/>
            </a:pPr>
            <a:r>
              <a:rPr lang="en-US" sz="1400" dirty="0">
                <a:solidFill>
                  <a:srgbClr val="FFFFFF"/>
                </a:solidFill>
                <a:ea typeface="+mn-ea"/>
                <a:cs typeface="+mn-cs"/>
              </a:rPr>
              <a:t>NACHC Staff:  Frances Jones | </a:t>
            </a:r>
            <a:r>
              <a:rPr lang="en-US" sz="1400" b="1" dirty="0">
                <a:solidFill>
                  <a:schemeClr val="tx1"/>
                </a:solidFill>
                <a:hlinkClick r:id="rId2">
                  <a:extLst>
                    <a:ext uri="{A12FA001-AC4F-418D-AE19-62706E023703}">
                      <ahyp:hlinkClr xmlns:ahyp="http://schemas.microsoft.com/office/drawing/2018/hyperlinkcolor" val="tx"/>
                    </a:ext>
                  </a:extLst>
                </a:hlinkClick>
              </a:rPr>
              <a:t>fjones@nachc.com</a:t>
            </a:r>
            <a:endParaRPr lang="en-US" sz="1400" b="1" dirty="0">
              <a:solidFill>
                <a:schemeClr val="tx1"/>
              </a:solidFill>
            </a:endParaRPr>
          </a:p>
          <a:p>
            <a:pPr lvl="1">
              <a:lnSpc>
                <a:spcPct val="90000"/>
              </a:lnSpc>
              <a:buFont typeface="Courier New" panose="02070309020205020404" pitchFamily="49" charset="0"/>
              <a:buChar char="o"/>
            </a:pPr>
            <a:r>
              <a:rPr lang="en-US" sz="1400" dirty="0">
                <a:solidFill>
                  <a:srgbClr val="FFFFFF"/>
                </a:solidFill>
                <a:ea typeface="+mn-ea"/>
                <a:cs typeface="+mn-cs"/>
              </a:rPr>
              <a:t>WebEx:  1-866-229-3239 </a:t>
            </a:r>
          </a:p>
          <a:p>
            <a:pPr lvl="2">
              <a:lnSpc>
                <a:spcPct val="90000"/>
              </a:lnSpc>
              <a:buFont typeface="Courier New" panose="02070309020205020404" pitchFamily="49" charset="0"/>
              <a:buChar char="o"/>
            </a:pPr>
            <a:r>
              <a:rPr lang="en-US" dirty="0">
                <a:solidFill>
                  <a:srgbClr val="FFFFFF"/>
                </a:solidFill>
                <a:ea typeface="+mn-ea"/>
                <a:cs typeface="+mn-cs"/>
              </a:rPr>
              <a:t>Access Code/Event Number: 794 571 225 </a:t>
            </a:r>
            <a:endParaRPr lang="en-US" dirty="0">
              <a:solidFill>
                <a:srgbClr val="FFFFFF"/>
              </a:solidFill>
            </a:endParaRPr>
          </a:p>
          <a:p>
            <a:pPr lvl="2">
              <a:lnSpc>
                <a:spcPct val="90000"/>
              </a:lnSpc>
              <a:buFont typeface="Courier New" panose="02070309020205020404" pitchFamily="49" charset="0"/>
              <a:buChar char="o"/>
            </a:pPr>
            <a:r>
              <a:rPr lang="en-US" dirty="0">
                <a:solidFill>
                  <a:srgbClr val="FFFFFF"/>
                </a:solidFill>
                <a:ea typeface="+mn-ea"/>
                <a:cs typeface="+mn-cs"/>
              </a:rPr>
              <a:t>Password: NachcWeb</a:t>
            </a:r>
            <a:r>
              <a:rPr lang="en-US" dirty="0">
                <a:solidFill>
                  <a:srgbClr val="FFFFFF"/>
                </a:solidFill>
                <a:latin typeface="Arial" panose="020B0604020202020204" pitchFamily="34" charset="0"/>
                <a:cs typeface="Arial" panose="020B0604020202020204" pitchFamily="34" charset="0"/>
              </a:rPr>
              <a:t>1</a:t>
            </a:r>
          </a:p>
        </p:txBody>
      </p:sp>
      <p:pic>
        <p:nvPicPr>
          <p:cNvPr id="9" name="Graphic 8" descr="Speaker Phone">
            <a:extLst>
              <a:ext uri="{FF2B5EF4-FFF2-40B4-BE49-F238E27FC236}">
                <a16:creationId xmlns:a16="http://schemas.microsoft.com/office/drawing/2014/main" id="{04465705-2823-4967-8D4B-35AC3876D2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71493" y="960723"/>
            <a:ext cx="4945656" cy="4945656"/>
          </a:xfrm>
          <a:prstGeom prst="rect">
            <a:avLst/>
          </a:prstGeom>
        </p:spPr>
      </p:pic>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2"/>
          </p:nvPr>
        </p:nvSpPr>
        <p:spPr>
          <a:xfrm>
            <a:off x="10558300" y="6400800"/>
            <a:ext cx="1052508" cy="365125"/>
          </a:xfrm>
        </p:spPr>
        <p:txBody>
          <a:bodyPr vert="horz" lIns="91440" tIns="45720" rIns="91440" bIns="45720" rtlCol="0" anchor="ctr">
            <a:normAutofit/>
          </a:bodyPr>
          <a:lstStyle/>
          <a:p>
            <a:pPr defTabSz="914400">
              <a:spcAft>
                <a:spcPts val="600"/>
              </a:spcAft>
            </a:pPr>
            <a:r>
              <a:rPr lang="en-US"/>
              <a:t>| </a:t>
            </a:r>
            <a:fld id="{E1AB07C4-F4AD-C942-BAEA-67B4CA5A8891}" type="slidenum">
              <a:rPr lang="en-US" smtClean="0"/>
              <a:pPr defTabSz="914400">
                <a:spcAft>
                  <a:spcPts val="600"/>
                </a:spcAft>
              </a:pPr>
              <a:t>3</a:t>
            </a:fld>
            <a:endParaRPr lang="en-US"/>
          </a:p>
        </p:txBody>
      </p:sp>
      <p:pic>
        <p:nvPicPr>
          <p:cNvPr id="40" name="Picture 39" descr="A picture containing drawing&#10;&#10;Description automatically generated">
            <a:extLst>
              <a:ext uri="{FF2B5EF4-FFF2-40B4-BE49-F238E27FC236}">
                <a16:creationId xmlns:a16="http://schemas.microsoft.com/office/drawing/2014/main" id="{461542AD-ACE6-E043-BC96-94C2608569FB}"/>
              </a:ext>
            </a:extLst>
          </p:cNvPr>
          <p:cNvPicPr>
            <a:picLocks noChangeAspect="1"/>
          </p:cNvPicPr>
          <p:nvPr/>
        </p:nvPicPr>
        <p:blipFill>
          <a:blip r:embed="rId5"/>
          <a:stretch>
            <a:fillRect/>
          </a:stretch>
        </p:blipFill>
        <p:spPr>
          <a:xfrm>
            <a:off x="9262088" y="6226179"/>
            <a:ext cx="2309808" cy="550551"/>
          </a:xfrm>
          <a:prstGeom prst="rect">
            <a:avLst/>
          </a:prstGeom>
        </p:spPr>
      </p:pic>
      <p:pic>
        <p:nvPicPr>
          <p:cNvPr id="16" name="Picture 15" descr="A picture containing table&#10;&#10;Description automatically generated">
            <a:extLst>
              <a:ext uri="{FF2B5EF4-FFF2-40B4-BE49-F238E27FC236}">
                <a16:creationId xmlns:a16="http://schemas.microsoft.com/office/drawing/2014/main" id="{30DE15C1-B05B-4255-8B49-AD6823E72D50}"/>
              </a:ext>
            </a:extLst>
          </p:cNvPr>
          <p:cNvPicPr>
            <a:picLocks noChangeAspect="1"/>
          </p:cNvPicPr>
          <p:nvPr/>
        </p:nvPicPr>
        <p:blipFill>
          <a:blip r:embed="rId6"/>
          <a:stretch>
            <a:fillRect/>
          </a:stretch>
        </p:blipFill>
        <p:spPr>
          <a:xfrm>
            <a:off x="440286" y="6243593"/>
            <a:ext cx="2062904" cy="533138"/>
          </a:xfrm>
          <a:prstGeom prst="rect">
            <a:avLst/>
          </a:prstGeom>
        </p:spPr>
      </p:pic>
    </p:spTree>
    <p:extLst>
      <p:ext uri="{BB962C8B-B14F-4D97-AF65-F5344CB8AC3E}">
        <p14:creationId xmlns:p14="http://schemas.microsoft.com/office/powerpoint/2010/main" val="2894742170"/>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2FF73-8B5A-414B-92B1-467121EA5B32}"/>
              </a:ext>
            </a:extLst>
          </p:cNvPr>
          <p:cNvSpPr>
            <a:spLocks noGrp="1"/>
          </p:cNvSpPr>
          <p:nvPr>
            <p:ph type="title"/>
          </p:nvPr>
        </p:nvSpPr>
        <p:spPr>
          <a:xfrm>
            <a:off x="581192" y="720086"/>
            <a:ext cx="11029616" cy="1013800"/>
          </a:xfrm>
        </p:spPr>
        <p:txBody>
          <a:bodyPr>
            <a:noAutofit/>
          </a:bodyPr>
          <a:lstStyle/>
          <a:p>
            <a:r>
              <a:rPr lang="en-US" sz="3200" b="1" dirty="0"/>
              <a:t>Name it </a:t>
            </a:r>
            <a:br>
              <a:rPr lang="en-US" dirty="0"/>
            </a:br>
            <a:r>
              <a:rPr lang="en-US" cap="none" dirty="0"/>
              <a:t>strategies to consider</a:t>
            </a:r>
            <a:endParaRPr lang="en-US" dirty="0"/>
          </a:p>
        </p:txBody>
      </p:sp>
      <p:sp>
        <p:nvSpPr>
          <p:cNvPr id="3" name="Content Placeholder 2">
            <a:extLst>
              <a:ext uri="{FF2B5EF4-FFF2-40B4-BE49-F238E27FC236}">
                <a16:creationId xmlns:a16="http://schemas.microsoft.com/office/drawing/2014/main" id="{B2E0E6B6-A526-439E-A4A9-035867FB60F6}"/>
              </a:ext>
            </a:extLst>
          </p:cNvPr>
          <p:cNvSpPr>
            <a:spLocks noGrp="1"/>
          </p:cNvSpPr>
          <p:nvPr>
            <p:ph idx="1"/>
          </p:nvPr>
        </p:nvSpPr>
        <p:spPr>
          <a:xfrm>
            <a:off x="5063249" y="2284688"/>
            <a:ext cx="6547559" cy="4014302"/>
          </a:xfrm>
        </p:spPr>
        <p:txBody>
          <a:bodyPr>
            <a:noAutofit/>
          </a:bodyPr>
          <a:lstStyle/>
          <a:p>
            <a:pPr marL="0" indent="0">
              <a:spcBef>
                <a:spcPts val="0"/>
              </a:spcBef>
              <a:spcAft>
                <a:spcPts val="1800"/>
              </a:spcAft>
              <a:buNone/>
            </a:pPr>
            <a:r>
              <a:rPr lang="en-US" sz="2400" dirty="0"/>
              <a:t>Encourage team members to recall a situation in which they felt their values were challenged in a way that stayed with them that they continue to think about:</a:t>
            </a:r>
          </a:p>
          <a:p>
            <a:pPr marL="666900" lvl="1" indent="-342900">
              <a:buFont typeface="+mj-lt"/>
              <a:buAutoNum type="arabicPeriod"/>
            </a:pPr>
            <a:r>
              <a:rPr lang="en-US" sz="2400" dirty="0"/>
              <a:t>What was happening?</a:t>
            </a:r>
          </a:p>
          <a:p>
            <a:pPr marL="666900" lvl="1" indent="-342900">
              <a:buFont typeface="+mj-lt"/>
              <a:buAutoNum type="arabicPeriod"/>
            </a:pPr>
            <a:r>
              <a:rPr lang="en-US" sz="2400" dirty="0"/>
              <a:t>What was at stake?</a:t>
            </a:r>
          </a:p>
          <a:p>
            <a:pPr marL="666900" lvl="1" indent="-342900">
              <a:buFont typeface="+mj-lt"/>
              <a:buAutoNum type="arabicPeriod"/>
            </a:pPr>
            <a:r>
              <a:rPr lang="en-US" sz="2400" dirty="0"/>
              <a:t>What did the experience feel like?</a:t>
            </a:r>
          </a:p>
          <a:p>
            <a:pPr marL="666900" lvl="1" indent="-342900">
              <a:buFont typeface="+mj-lt"/>
              <a:buAutoNum type="arabicPeriod"/>
            </a:pPr>
            <a:r>
              <a:rPr lang="en-US" sz="2400" dirty="0"/>
              <a:t>What did your team do?</a:t>
            </a:r>
          </a:p>
        </p:txBody>
      </p:sp>
      <p:grpSp>
        <p:nvGrpSpPr>
          <p:cNvPr id="8" name="Group 7">
            <a:extLst>
              <a:ext uri="{FF2B5EF4-FFF2-40B4-BE49-F238E27FC236}">
                <a16:creationId xmlns:a16="http://schemas.microsoft.com/office/drawing/2014/main" id="{FA811355-1607-6E41-9410-135502EE9D42}"/>
              </a:ext>
            </a:extLst>
          </p:cNvPr>
          <p:cNvGrpSpPr/>
          <p:nvPr/>
        </p:nvGrpSpPr>
        <p:grpSpPr>
          <a:xfrm>
            <a:off x="466164" y="2284688"/>
            <a:ext cx="3702423" cy="3768911"/>
            <a:chOff x="466164" y="2479489"/>
            <a:chExt cx="3702423" cy="3768911"/>
          </a:xfrm>
        </p:grpSpPr>
        <p:sp>
          <p:nvSpPr>
            <p:cNvPr id="7" name="Rectangle 6">
              <a:extLst>
                <a:ext uri="{FF2B5EF4-FFF2-40B4-BE49-F238E27FC236}">
                  <a16:creationId xmlns:a16="http://schemas.microsoft.com/office/drawing/2014/main" id="{ADF78504-EA96-D645-9B90-728557D2BC40}"/>
                </a:ext>
              </a:extLst>
            </p:cNvPr>
            <p:cNvSpPr/>
            <p:nvPr/>
          </p:nvSpPr>
          <p:spPr>
            <a:xfrm>
              <a:off x="466164" y="2479489"/>
              <a:ext cx="3702423" cy="3768911"/>
            </a:xfrm>
            <a:prstGeom prst="rect">
              <a:avLst/>
            </a:prstGeom>
            <a:solidFill>
              <a:srgbClr val="EFECE5"/>
            </a:solidFill>
            <a:ln w="6350">
              <a:solidFill>
                <a:srgbClr val="9996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lose up of a sign&#10;&#10;Description automatically generated">
              <a:extLst>
                <a:ext uri="{FF2B5EF4-FFF2-40B4-BE49-F238E27FC236}">
                  <a16:creationId xmlns:a16="http://schemas.microsoft.com/office/drawing/2014/main" id="{B9F7197F-F5BD-174E-98C0-CE6D856E7189}"/>
                </a:ext>
              </a:extLst>
            </p:cNvPr>
            <p:cNvPicPr>
              <a:picLocks noChangeAspect="1"/>
            </p:cNvPicPr>
            <p:nvPr/>
          </p:nvPicPr>
          <p:blipFill>
            <a:blip r:embed="rId3"/>
            <a:stretch>
              <a:fillRect/>
            </a:stretch>
          </p:blipFill>
          <p:spPr>
            <a:xfrm>
              <a:off x="665198" y="3006288"/>
              <a:ext cx="3304354" cy="2852511"/>
            </a:xfrm>
            <a:prstGeom prst="rect">
              <a:avLst/>
            </a:prstGeom>
          </p:spPr>
        </p:pic>
      </p:grpSp>
      <p:pic>
        <p:nvPicPr>
          <p:cNvPr id="9" name="Picture 8">
            <a:extLst>
              <a:ext uri="{FF2B5EF4-FFF2-40B4-BE49-F238E27FC236}">
                <a16:creationId xmlns:a16="http://schemas.microsoft.com/office/drawing/2014/main" id="{02EA55CF-35D9-2148-A873-D76E80703ED1}"/>
              </a:ext>
            </a:extLst>
          </p:cNvPr>
          <p:cNvPicPr>
            <a:picLocks noChangeAspect="1"/>
          </p:cNvPicPr>
          <p:nvPr/>
        </p:nvPicPr>
        <p:blipFill>
          <a:blip r:embed="rId4"/>
          <a:stretch>
            <a:fillRect/>
          </a:stretch>
        </p:blipFill>
        <p:spPr>
          <a:xfrm>
            <a:off x="9679428" y="6232362"/>
            <a:ext cx="2457864" cy="625638"/>
          </a:xfrm>
          <a:prstGeom prst="rect">
            <a:avLst/>
          </a:prstGeom>
        </p:spPr>
      </p:pic>
      <p:pic>
        <p:nvPicPr>
          <p:cNvPr id="10" name="Picture 9" descr="A picture containing table&#10;&#10;Description automatically generated">
            <a:extLst>
              <a:ext uri="{FF2B5EF4-FFF2-40B4-BE49-F238E27FC236}">
                <a16:creationId xmlns:a16="http://schemas.microsoft.com/office/drawing/2014/main" id="{F88E2F44-663B-4F44-A82A-DD8544387951}"/>
              </a:ext>
            </a:extLst>
          </p:cNvPr>
          <p:cNvPicPr>
            <a:picLocks noChangeAspect="1"/>
          </p:cNvPicPr>
          <p:nvPr/>
        </p:nvPicPr>
        <p:blipFill>
          <a:blip r:embed="rId5"/>
          <a:stretch>
            <a:fillRect/>
          </a:stretch>
        </p:blipFill>
        <p:spPr>
          <a:xfrm>
            <a:off x="440286" y="6243593"/>
            <a:ext cx="2062904" cy="533138"/>
          </a:xfrm>
          <a:prstGeom prst="rect">
            <a:avLst/>
          </a:prstGeom>
        </p:spPr>
      </p:pic>
    </p:spTree>
    <p:extLst>
      <p:ext uri="{BB962C8B-B14F-4D97-AF65-F5344CB8AC3E}">
        <p14:creationId xmlns:p14="http://schemas.microsoft.com/office/powerpoint/2010/main" val="3015488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39">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41">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43">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46" name="Rectangle 45">
            <a:extLst>
              <a:ext uri="{FF2B5EF4-FFF2-40B4-BE49-F238E27FC236}">
                <a16:creationId xmlns:a16="http://schemas.microsoft.com/office/drawing/2014/main" id="{1A8AF9B1-7D64-4564-969F-CB2B27ED9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Content Placeholder 3">
            <a:extLst>
              <a:ext uri="{FF2B5EF4-FFF2-40B4-BE49-F238E27FC236}">
                <a16:creationId xmlns:a16="http://schemas.microsoft.com/office/drawing/2014/main" id="{9F4E01A1-F508-5045-BEA6-59CE6C576FA5}"/>
              </a:ext>
            </a:extLst>
          </p:cNvPr>
          <p:cNvPicPr>
            <a:picLocks noChangeAspect="1"/>
          </p:cNvPicPr>
          <p:nvPr/>
        </p:nvPicPr>
        <p:blipFill rotWithShape="1">
          <a:blip r:embed="rId3">
            <a:alphaModFix amt="60000"/>
          </a:blip>
          <a:srcRect l="5748" t="4718" r="3343" b="21704"/>
          <a:stretch/>
        </p:blipFill>
        <p:spPr>
          <a:xfrm>
            <a:off x="20" y="10"/>
            <a:ext cx="12191980" cy="6857990"/>
          </a:xfrm>
          <a:prstGeom prst="rect">
            <a:avLst/>
          </a:prstGeom>
        </p:spPr>
      </p:pic>
      <p:grpSp>
        <p:nvGrpSpPr>
          <p:cNvPr id="48" name="Group 47">
            <a:extLst>
              <a:ext uri="{FF2B5EF4-FFF2-40B4-BE49-F238E27FC236}">
                <a16:creationId xmlns:a16="http://schemas.microsoft.com/office/drawing/2014/main" id="{8D854759-2D3E-4B54-A780-D84D49E80F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49" name="Rectangle 48">
              <a:extLst>
                <a:ext uri="{FF2B5EF4-FFF2-40B4-BE49-F238E27FC236}">
                  <a16:creationId xmlns:a16="http://schemas.microsoft.com/office/drawing/2014/main" id="{459856EA-FC8A-44D1-BC3D-2B8EDD0C86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50" name="Rectangle 49">
              <a:extLst>
                <a:ext uri="{FF2B5EF4-FFF2-40B4-BE49-F238E27FC236}">
                  <a16:creationId xmlns:a16="http://schemas.microsoft.com/office/drawing/2014/main" id="{C1038B56-933B-44DD-AF10-63436FCCF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extBox 1"/>
          <p:cNvSpPr txBox="1"/>
          <p:nvPr/>
        </p:nvSpPr>
        <p:spPr>
          <a:xfrm>
            <a:off x="584200" y="1006956"/>
            <a:ext cx="3412067" cy="1372177"/>
          </a:xfrm>
          <a:prstGeom prst="rect">
            <a:avLst/>
          </a:prstGeom>
        </p:spPr>
        <p:txBody>
          <a:bodyPr vert="horz" lIns="91440" tIns="45720" rIns="91440" bIns="45720" rtlCol="0" anchor="ctr">
            <a:normAutofit fontScale="92500"/>
          </a:bodyPr>
          <a:lstStyle/>
          <a:p>
            <a:pPr>
              <a:spcBef>
                <a:spcPct val="0"/>
              </a:spcBef>
              <a:spcAft>
                <a:spcPts val="600"/>
              </a:spcAft>
            </a:pPr>
            <a:r>
              <a:rPr lang="en-US" sz="2800" b="1" cap="all" dirty="0">
                <a:solidFill>
                  <a:srgbClr val="FFFFFF"/>
                </a:solidFill>
                <a:latin typeface="+mj-lt"/>
                <a:ea typeface="+mj-ea"/>
                <a:cs typeface="+mj-cs"/>
              </a:rPr>
              <a:t>Help clinicians find time to talk about it</a:t>
            </a:r>
          </a:p>
        </p:txBody>
      </p:sp>
      <p:sp>
        <p:nvSpPr>
          <p:cNvPr id="3" name="Content Placeholder 2"/>
          <p:cNvSpPr>
            <a:spLocks noGrp="1"/>
          </p:cNvSpPr>
          <p:nvPr>
            <p:ph idx="4294967295"/>
          </p:nvPr>
        </p:nvSpPr>
        <p:spPr>
          <a:xfrm>
            <a:off x="581193" y="2438399"/>
            <a:ext cx="3415074" cy="3564467"/>
          </a:xfrm>
        </p:spPr>
        <p:txBody>
          <a:bodyPr vert="horz" lIns="91440" tIns="45720" rIns="91440" bIns="45720" rtlCol="0" anchor="ctr">
            <a:normAutofit/>
          </a:bodyPr>
          <a:lstStyle/>
          <a:p>
            <a:pPr marL="0" indent="0">
              <a:buNone/>
            </a:pPr>
            <a:r>
              <a:rPr lang="en-US" sz="2000" dirty="0">
                <a:solidFill>
                  <a:srgbClr val="FFFFFF"/>
                </a:solidFill>
              </a:rPr>
              <a:t>“We have to think about how we provide opportunities for those really important conversations so that we can assure that we're taking the best care of our patients.” </a:t>
            </a:r>
          </a:p>
          <a:p>
            <a:pPr marL="0" indent="0" algn="r">
              <a:spcBef>
                <a:spcPts val="1200"/>
              </a:spcBef>
              <a:spcAft>
                <a:spcPts val="1200"/>
              </a:spcAft>
              <a:buNone/>
            </a:pPr>
            <a:r>
              <a:rPr lang="en-US" dirty="0">
                <a:solidFill>
                  <a:srgbClr val="FFFFFF"/>
                </a:solidFill>
              </a:rPr>
              <a:t>—</a:t>
            </a:r>
            <a:r>
              <a:rPr lang="en-US" b="1" dirty="0">
                <a:solidFill>
                  <a:srgbClr val="FFFFFF"/>
                </a:solidFill>
              </a:rPr>
              <a:t> </a:t>
            </a:r>
            <a:r>
              <a:rPr lang="en-US" dirty="0">
                <a:solidFill>
                  <a:srgbClr val="FFFFFF"/>
                </a:solidFill>
              </a:rPr>
              <a:t>Nancy Johnson, CEO</a:t>
            </a:r>
          </a:p>
        </p:txBody>
      </p:sp>
      <p:pic>
        <p:nvPicPr>
          <p:cNvPr id="14" name="Picture 13">
            <a:extLst>
              <a:ext uri="{FF2B5EF4-FFF2-40B4-BE49-F238E27FC236}">
                <a16:creationId xmlns:a16="http://schemas.microsoft.com/office/drawing/2014/main" id="{BA95A8BB-B800-F64D-AAA4-4832D8CFB0C3}"/>
              </a:ext>
            </a:extLst>
          </p:cNvPr>
          <p:cNvPicPr>
            <a:picLocks noChangeAspect="1"/>
          </p:cNvPicPr>
          <p:nvPr/>
        </p:nvPicPr>
        <p:blipFill>
          <a:blip r:embed="rId4"/>
          <a:stretch>
            <a:fillRect/>
          </a:stretch>
        </p:blipFill>
        <p:spPr>
          <a:xfrm>
            <a:off x="10274968" y="6243593"/>
            <a:ext cx="1782166" cy="453642"/>
          </a:xfrm>
          <a:prstGeom prst="rect">
            <a:avLst/>
          </a:prstGeom>
        </p:spPr>
      </p:pic>
      <p:pic>
        <p:nvPicPr>
          <p:cNvPr id="16" name="Picture 15" descr="A picture containing table&#10;&#10;Description automatically generated">
            <a:extLst>
              <a:ext uri="{FF2B5EF4-FFF2-40B4-BE49-F238E27FC236}">
                <a16:creationId xmlns:a16="http://schemas.microsoft.com/office/drawing/2014/main" id="{BD9A0186-168E-414C-84E4-54CE2D5C86A0}"/>
              </a:ext>
            </a:extLst>
          </p:cNvPr>
          <p:cNvPicPr>
            <a:picLocks noChangeAspect="1"/>
          </p:cNvPicPr>
          <p:nvPr/>
        </p:nvPicPr>
        <p:blipFill>
          <a:blip r:embed="rId5"/>
          <a:stretch>
            <a:fillRect/>
          </a:stretch>
        </p:blipFill>
        <p:spPr>
          <a:xfrm>
            <a:off x="8357936" y="6236651"/>
            <a:ext cx="1782166" cy="460584"/>
          </a:xfrm>
          <a:prstGeom prst="rect">
            <a:avLst/>
          </a:prstGeom>
        </p:spPr>
      </p:pic>
    </p:spTree>
    <p:extLst>
      <p:ext uri="{BB962C8B-B14F-4D97-AF65-F5344CB8AC3E}">
        <p14:creationId xmlns:p14="http://schemas.microsoft.com/office/powerpoint/2010/main" val="4051183526"/>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3" y="774483"/>
            <a:ext cx="11029616" cy="988332"/>
          </a:xfrm>
        </p:spPr>
        <p:txBody>
          <a:bodyPr>
            <a:noAutofit/>
          </a:bodyPr>
          <a:lstStyle/>
          <a:p>
            <a:r>
              <a:rPr lang="en-US" sz="3200" b="1" dirty="0"/>
              <a:t>Help clinicians find time</a:t>
            </a:r>
            <a:br>
              <a:rPr lang="en-US" dirty="0"/>
            </a:br>
            <a:r>
              <a:rPr lang="en-US" cap="none" dirty="0"/>
              <a:t>strategies to consider</a:t>
            </a:r>
            <a:endParaRPr lang="en-US" dirty="0"/>
          </a:p>
        </p:txBody>
      </p:sp>
      <p:sp>
        <p:nvSpPr>
          <p:cNvPr id="3" name="Content Placeholder 2"/>
          <p:cNvSpPr>
            <a:spLocks noGrp="1"/>
          </p:cNvSpPr>
          <p:nvPr>
            <p:ph sz="half" idx="1"/>
          </p:nvPr>
        </p:nvSpPr>
        <p:spPr>
          <a:xfrm>
            <a:off x="5163671" y="2689966"/>
            <a:ext cx="6562165" cy="2921498"/>
          </a:xfrm>
        </p:spPr>
        <p:txBody>
          <a:bodyPr>
            <a:normAutofit/>
          </a:bodyPr>
          <a:lstStyle/>
          <a:p>
            <a:pPr>
              <a:buSzPct val="120000"/>
              <a:buFont typeface="Wingdings" panose="05000000000000000000" pitchFamily="2" charset="2"/>
              <a:buChar char="§"/>
            </a:pPr>
            <a:r>
              <a:rPr lang="en-US" sz="2400" dirty="0"/>
              <a:t>Carve out a practice time for team meetings</a:t>
            </a:r>
          </a:p>
          <a:p>
            <a:pPr>
              <a:buSzPct val="120000"/>
              <a:buFont typeface="Wingdings" panose="05000000000000000000" pitchFamily="2" charset="2"/>
              <a:buChar char="§"/>
            </a:pPr>
            <a:r>
              <a:rPr lang="en-US" sz="2400" dirty="0"/>
              <a:t>Reduce administrative burden on providers so they can focus on taking care of patients</a:t>
            </a:r>
          </a:p>
          <a:p>
            <a:pPr>
              <a:buSzPct val="120000"/>
              <a:buFont typeface="Wingdings" panose="05000000000000000000" pitchFamily="2" charset="2"/>
              <a:buChar char="§"/>
            </a:pPr>
            <a:r>
              <a:rPr lang="en-US" sz="2400" dirty="0"/>
              <a:t>Task specific team members to facilitate conversations about challenging and frustrating situations that are root of moral distress</a:t>
            </a:r>
          </a:p>
        </p:txBody>
      </p:sp>
      <p:grpSp>
        <p:nvGrpSpPr>
          <p:cNvPr id="10" name="Group 9">
            <a:extLst>
              <a:ext uri="{FF2B5EF4-FFF2-40B4-BE49-F238E27FC236}">
                <a16:creationId xmlns:a16="http://schemas.microsoft.com/office/drawing/2014/main" id="{C07EAE97-33F3-8C45-8CF6-A71053EC714F}"/>
              </a:ext>
            </a:extLst>
          </p:cNvPr>
          <p:cNvGrpSpPr/>
          <p:nvPr/>
        </p:nvGrpSpPr>
        <p:grpSpPr>
          <a:xfrm>
            <a:off x="466164" y="2284688"/>
            <a:ext cx="3702423" cy="3768911"/>
            <a:chOff x="466164" y="2284688"/>
            <a:chExt cx="3702423" cy="3768911"/>
          </a:xfrm>
        </p:grpSpPr>
        <p:sp>
          <p:nvSpPr>
            <p:cNvPr id="7" name="Rectangle 6">
              <a:extLst>
                <a:ext uri="{FF2B5EF4-FFF2-40B4-BE49-F238E27FC236}">
                  <a16:creationId xmlns:a16="http://schemas.microsoft.com/office/drawing/2014/main" id="{82F044D0-2EB2-B84A-99C7-D49149C06A78}"/>
                </a:ext>
              </a:extLst>
            </p:cNvPr>
            <p:cNvSpPr/>
            <p:nvPr/>
          </p:nvSpPr>
          <p:spPr>
            <a:xfrm>
              <a:off x="466164" y="2284688"/>
              <a:ext cx="3702423" cy="3768911"/>
            </a:xfrm>
            <a:prstGeom prst="rect">
              <a:avLst/>
            </a:prstGeom>
            <a:solidFill>
              <a:srgbClr val="EFECE5"/>
            </a:solidFill>
            <a:ln w="6350">
              <a:solidFill>
                <a:srgbClr val="9996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lose up of a sign&#10;&#10;Description automatically generated">
              <a:extLst>
                <a:ext uri="{FF2B5EF4-FFF2-40B4-BE49-F238E27FC236}">
                  <a16:creationId xmlns:a16="http://schemas.microsoft.com/office/drawing/2014/main" id="{BDD3E184-F007-1A47-9793-E150875BEA0B}"/>
                </a:ext>
              </a:extLst>
            </p:cNvPr>
            <p:cNvPicPr>
              <a:picLocks noChangeAspect="1"/>
            </p:cNvPicPr>
            <p:nvPr/>
          </p:nvPicPr>
          <p:blipFill>
            <a:blip r:embed="rId3"/>
            <a:stretch>
              <a:fillRect/>
            </a:stretch>
          </p:blipFill>
          <p:spPr>
            <a:xfrm>
              <a:off x="741730" y="2689966"/>
              <a:ext cx="3151290" cy="2958354"/>
            </a:xfrm>
            <a:prstGeom prst="rect">
              <a:avLst/>
            </a:prstGeom>
          </p:spPr>
        </p:pic>
      </p:grpSp>
      <p:pic>
        <p:nvPicPr>
          <p:cNvPr id="8" name="Picture 7">
            <a:extLst>
              <a:ext uri="{FF2B5EF4-FFF2-40B4-BE49-F238E27FC236}">
                <a16:creationId xmlns:a16="http://schemas.microsoft.com/office/drawing/2014/main" id="{7B93D794-7524-8A4E-BA0D-68377751D1ED}"/>
              </a:ext>
            </a:extLst>
          </p:cNvPr>
          <p:cNvPicPr>
            <a:picLocks noChangeAspect="1"/>
          </p:cNvPicPr>
          <p:nvPr/>
        </p:nvPicPr>
        <p:blipFill>
          <a:blip r:embed="rId4"/>
          <a:stretch>
            <a:fillRect/>
          </a:stretch>
        </p:blipFill>
        <p:spPr>
          <a:xfrm>
            <a:off x="9679428" y="6232362"/>
            <a:ext cx="2457864" cy="625638"/>
          </a:xfrm>
          <a:prstGeom prst="rect">
            <a:avLst/>
          </a:prstGeom>
        </p:spPr>
      </p:pic>
    </p:spTree>
    <p:extLst>
      <p:ext uri="{BB962C8B-B14F-4D97-AF65-F5344CB8AC3E}">
        <p14:creationId xmlns:p14="http://schemas.microsoft.com/office/powerpoint/2010/main" val="3111282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33">
            <a:extLst>
              <a:ext uri="{FF2B5EF4-FFF2-40B4-BE49-F238E27FC236}">
                <a16:creationId xmlns:a16="http://schemas.microsoft.com/office/drawing/2014/main" id="{1E5E4503-CC62-4DA9-9121-0A157199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35">
            <a:extLst>
              <a:ext uri="{FF2B5EF4-FFF2-40B4-BE49-F238E27FC236}">
                <a16:creationId xmlns:a16="http://schemas.microsoft.com/office/drawing/2014/main" id="{D8D61A1B-3C4C-4F0E-965F-15837624C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37">
            <a:extLst>
              <a:ext uri="{FF2B5EF4-FFF2-40B4-BE49-F238E27FC236}">
                <a16:creationId xmlns:a16="http://schemas.microsoft.com/office/drawing/2014/main" id="{00E56243-9701-44E8-8A92-319433305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39">
            <a:extLst>
              <a:ext uri="{FF2B5EF4-FFF2-40B4-BE49-F238E27FC236}">
                <a16:creationId xmlns:a16="http://schemas.microsoft.com/office/drawing/2014/main" id="{982B322E-34C4-40A4-91E5-53D60DE97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52" name="Rectangle 41">
            <a:extLst>
              <a:ext uri="{FF2B5EF4-FFF2-40B4-BE49-F238E27FC236}">
                <a16:creationId xmlns:a16="http://schemas.microsoft.com/office/drawing/2014/main" id="{9175732C-A509-470D-9836-76E48191BC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2E2DB165-CE2C-1445-B0F1-708837955562}"/>
              </a:ext>
            </a:extLst>
          </p:cNvPr>
          <p:cNvSpPr/>
          <p:nvPr/>
        </p:nvSpPr>
        <p:spPr>
          <a:xfrm>
            <a:off x="440286" y="641102"/>
            <a:ext cx="7504864" cy="57494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523241" y="702156"/>
            <a:ext cx="7421910" cy="1013800"/>
          </a:xfrm>
          <a:prstGeom prst="rect">
            <a:avLst/>
          </a:prstGeom>
        </p:spPr>
        <p:txBody>
          <a:bodyPr vert="horz" lIns="91440" tIns="45720" rIns="91440" bIns="45720" rtlCol="0" anchor="b">
            <a:noAutofit/>
          </a:bodyPr>
          <a:lstStyle/>
          <a:p>
            <a:pPr>
              <a:spcBef>
                <a:spcPct val="0"/>
              </a:spcBef>
              <a:spcAft>
                <a:spcPts val="600"/>
              </a:spcAft>
            </a:pPr>
            <a:r>
              <a:rPr lang="en-US" sz="2800" b="1" cap="all" dirty="0">
                <a:solidFill>
                  <a:schemeClr val="bg1"/>
                </a:solidFill>
                <a:latin typeface="+mj-lt"/>
                <a:ea typeface="+mj-ea"/>
                <a:cs typeface="+mj-cs"/>
              </a:rPr>
              <a:t>Recognize it early to take action </a:t>
            </a:r>
          </a:p>
        </p:txBody>
      </p:sp>
      <p:grpSp>
        <p:nvGrpSpPr>
          <p:cNvPr id="44" name="Group 43">
            <a:extLst>
              <a:ext uri="{FF2B5EF4-FFF2-40B4-BE49-F238E27FC236}">
                <a16:creationId xmlns:a16="http://schemas.microsoft.com/office/drawing/2014/main" id="{376D5795-E463-41B9-85D2-473EE0A46B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5" name="Rectangle 44">
              <a:extLst>
                <a:ext uri="{FF2B5EF4-FFF2-40B4-BE49-F238E27FC236}">
                  <a16:creationId xmlns:a16="http://schemas.microsoft.com/office/drawing/2014/main" id="{9CF27612-C535-4D0C-9EAE-87F74C97B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45">
              <a:extLst>
                <a:ext uri="{FF2B5EF4-FFF2-40B4-BE49-F238E27FC236}">
                  <a16:creationId xmlns:a16="http://schemas.microsoft.com/office/drawing/2014/main" id="{B8BFEC1B-A380-4A69-AC71-88399B644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46">
              <a:extLst>
                <a:ext uri="{FF2B5EF4-FFF2-40B4-BE49-F238E27FC236}">
                  <a16:creationId xmlns:a16="http://schemas.microsoft.com/office/drawing/2014/main" id="{689AB692-3273-4D6B-8AA7-674073E958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 name="Rectangle 2"/>
          <p:cNvSpPr/>
          <p:nvPr/>
        </p:nvSpPr>
        <p:spPr>
          <a:xfrm>
            <a:off x="1093693" y="2261320"/>
            <a:ext cx="5744011" cy="3671629"/>
          </a:xfrm>
          <a:prstGeom prst="rect">
            <a:avLst/>
          </a:prstGeom>
        </p:spPr>
        <p:txBody>
          <a:bodyPr vert="horz" lIns="91440" tIns="45720" rIns="91440" bIns="45720" rtlCol="0" anchor="ctr">
            <a:normAutofit/>
          </a:bodyPr>
          <a:lstStyle/>
          <a:p>
            <a:pPr>
              <a:spcBef>
                <a:spcPct val="20000"/>
              </a:spcBef>
              <a:spcAft>
                <a:spcPts val="600"/>
              </a:spcAft>
              <a:buClr>
                <a:schemeClr val="accent2"/>
              </a:buClr>
              <a:buSzPct val="92000"/>
            </a:pPr>
            <a:r>
              <a:rPr lang="en-US" sz="2200" dirty="0">
                <a:solidFill>
                  <a:schemeClr val="bg1"/>
                </a:solidFill>
              </a:rPr>
              <a:t>“If we can recognize those symptoms as early as possible and take proactive action to address them, I think we have the opportunity to actually strengthen our moral resilience, to be able to navigate these situations with integrity and without so much cost to ourselves or to the people that we're serving.”</a:t>
            </a:r>
          </a:p>
          <a:p>
            <a:pPr>
              <a:spcBef>
                <a:spcPct val="20000"/>
              </a:spcBef>
              <a:spcAft>
                <a:spcPts val="600"/>
              </a:spcAft>
              <a:buClr>
                <a:schemeClr val="accent2"/>
              </a:buClr>
              <a:buSzPct val="92000"/>
            </a:pPr>
            <a:endParaRPr lang="en-US" sz="2000" b="1" dirty="0">
              <a:solidFill>
                <a:schemeClr val="bg1"/>
              </a:solidFill>
            </a:endParaRPr>
          </a:p>
          <a:p>
            <a:pPr algn="r">
              <a:spcBef>
                <a:spcPct val="20000"/>
              </a:spcBef>
              <a:spcAft>
                <a:spcPts val="600"/>
              </a:spcAft>
              <a:buClr>
                <a:schemeClr val="accent2"/>
              </a:buClr>
              <a:buSzPct val="92000"/>
            </a:pPr>
            <a:r>
              <a:rPr lang="en-US" dirty="0">
                <a:solidFill>
                  <a:schemeClr val="bg1"/>
                </a:solidFill>
              </a:rPr>
              <a:t>– Cynda Rushton, PhD, RN, FAAN</a:t>
            </a:r>
            <a:br>
              <a:rPr lang="en-US" dirty="0">
                <a:solidFill>
                  <a:schemeClr val="bg1"/>
                </a:solidFill>
              </a:rPr>
            </a:br>
            <a:r>
              <a:rPr lang="en-US" dirty="0">
                <a:solidFill>
                  <a:schemeClr val="bg1"/>
                </a:solidFill>
              </a:rPr>
              <a:t>Author of Moral Resilience, 2018</a:t>
            </a:r>
          </a:p>
        </p:txBody>
      </p:sp>
      <p:pic>
        <p:nvPicPr>
          <p:cNvPr id="5" name="Picture 4" descr="A person wearing a white shirt and smiling at the camera&#10;&#10;Description automatically generated">
            <a:extLst>
              <a:ext uri="{FF2B5EF4-FFF2-40B4-BE49-F238E27FC236}">
                <a16:creationId xmlns:a16="http://schemas.microsoft.com/office/drawing/2014/main" id="{A4012E46-CE28-E84D-8927-BC86B3704B33}"/>
              </a:ext>
            </a:extLst>
          </p:cNvPr>
          <p:cNvPicPr>
            <a:picLocks noChangeAspect="1"/>
          </p:cNvPicPr>
          <p:nvPr/>
        </p:nvPicPr>
        <p:blipFill rotWithShape="1">
          <a:blip r:embed="rId3"/>
          <a:srcRect l="1" t="10508" b="13106"/>
          <a:stretch/>
        </p:blipFill>
        <p:spPr>
          <a:xfrm>
            <a:off x="8042590" y="641102"/>
            <a:ext cx="3702877" cy="2828500"/>
          </a:xfrm>
          <a:prstGeom prst="rect">
            <a:avLst/>
          </a:prstGeom>
        </p:spPr>
      </p:pic>
      <p:pic>
        <p:nvPicPr>
          <p:cNvPr id="6" name="Picture 5">
            <a:extLst>
              <a:ext uri="{FF2B5EF4-FFF2-40B4-BE49-F238E27FC236}">
                <a16:creationId xmlns:a16="http://schemas.microsoft.com/office/drawing/2014/main" id="{D848816E-E814-CB43-9211-E0ED49D1B83E}"/>
              </a:ext>
            </a:extLst>
          </p:cNvPr>
          <p:cNvPicPr>
            <a:picLocks noChangeAspect="1"/>
          </p:cNvPicPr>
          <p:nvPr/>
        </p:nvPicPr>
        <p:blipFill rotWithShape="1">
          <a:blip r:embed="rId4"/>
          <a:srcRect t="4053" b="45340"/>
          <a:stretch/>
        </p:blipFill>
        <p:spPr>
          <a:xfrm>
            <a:off x="8042590" y="3562063"/>
            <a:ext cx="3702877" cy="2828501"/>
          </a:xfrm>
          <a:prstGeom prst="rect">
            <a:avLst/>
          </a:prstGeom>
        </p:spPr>
      </p:pic>
      <p:pic>
        <p:nvPicPr>
          <p:cNvPr id="16" name="Picture 15">
            <a:extLst>
              <a:ext uri="{FF2B5EF4-FFF2-40B4-BE49-F238E27FC236}">
                <a16:creationId xmlns:a16="http://schemas.microsoft.com/office/drawing/2014/main" id="{8670A1E4-E228-3E4B-B288-B1E7202E7267}"/>
              </a:ext>
            </a:extLst>
          </p:cNvPr>
          <p:cNvPicPr>
            <a:picLocks noChangeAspect="1"/>
          </p:cNvPicPr>
          <p:nvPr/>
        </p:nvPicPr>
        <p:blipFill>
          <a:blip r:embed="rId5"/>
          <a:stretch>
            <a:fillRect/>
          </a:stretch>
        </p:blipFill>
        <p:spPr>
          <a:xfrm>
            <a:off x="10250905" y="6404357"/>
            <a:ext cx="1782166" cy="453642"/>
          </a:xfrm>
          <a:prstGeom prst="rect">
            <a:avLst/>
          </a:prstGeom>
        </p:spPr>
      </p:pic>
      <p:pic>
        <p:nvPicPr>
          <p:cNvPr id="17" name="Picture 16" descr="A picture containing table&#10;&#10;Description automatically generated">
            <a:extLst>
              <a:ext uri="{FF2B5EF4-FFF2-40B4-BE49-F238E27FC236}">
                <a16:creationId xmlns:a16="http://schemas.microsoft.com/office/drawing/2014/main" id="{16B02E5D-C468-4482-9A87-5FCADBC485EF}"/>
              </a:ext>
            </a:extLst>
          </p:cNvPr>
          <p:cNvPicPr>
            <a:picLocks noChangeAspect="1"/>
          </p:cNvPicPr>
          <p:nvPr/>
        </p:nvPicPr>
        <p:blipFill>
          <a:blip r:embed="rId6"/>
          <a:stretch>
            <a:fillRect/>
          </a:stretch>
        </p:blipFill>
        <p:spPr>
          <a:xfrm>
            <a:off x="8565332" y="6404357"/>
            <a:ext cx="1685573" cy="435620"/>
          </a:xfrm>
          <a:prstGeom prst="rect">
            <a:avLst/>
          </a:prstGeom>
        </p:spPr>
      </p:pic>
    </p:spTree>
    <p:extLst>
      <p:ext uri="{BB962C8B-B14F-4D97-AF65-F5344CB8AC3E}">
        <p14:creationId xmlns:p14="http://schemas.microsoft.com/office/powerpoint/2010/main" val="2807897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1" y="699246"/>
            <a:ext cx="11099531" cy="1061535"/>
          </a:xfrm>
        </p:spPr>
        <p:txBody>
          <a:bodyPr>
            <a:noAutofit/>
          </a:bodyPr>
          <a:lstStyle/>
          <a:p>
            <a:r>
              <a:rPr lang="en-US" sz="3200" b="1" dirty="0"/>
              <a:t>Recognize it early to take action</a:t>
            </a:r>
            <a:br>
              <a:rPr lang="en-US" sz="3600" dirty="0"/>
            </a:br>
            <a:r>
              <a:rPr lang="en-US" cap="none" dirty="0"/>
              <a:t>strategies to consider</a:t>
            </a:r>
            <a:endParaRPr lang="en-US" dirty="0"/>
          </a:p>
        </p:txBody>
      </p:sp>
      <p:sp>
        <p:nvSpPr>
          <p:cNvPr id="3" name="Content Placeholder 2"/>
          <p:cNvSpPr>
            <a:spLocks noGrp="1"/>
          </p:cNvSpPr>
          <p:nvPr>
            <p:ph idx="1"/>
          </p:nvPr>
        </p:nvSpPr>
        <p:spPr>
          <a:xfrm>
            <a:off x="4383741" y="1927413"/>
            <a:ext cx="7296981" cy="4769222"/>
          </a:xfrm>
        </p:spPr>
        <p:txBody>
          <a:bodyPr>
            <a:normAutofit/>
          </a:bodyPr>
          <a:lstStyle/>
          <a:p>
            <a:pPr marL="0" indent="0">
              <a:buNone/>
            </a:pPr>
            <a:r>
              <a:rPr lang="en-US" b="1" dirty="0">
                <a:solidFill>
                  <a:srgbClr val="913063"/>
                </a:solidFill>
              </a:rPr>
              <a:t>Listen to ‘moral emotions’ - ones that convey how a provider feels when they believe something ‘should’ happen</a:t>
            </a:r>
          </a:p>
          <a:p>
            <a:pPr lvl="1"/>
            <a:r>
              <a:rPr lang="en-US" dirty="0"/>
              <a:t>Use of words ‘should’ or ‘ought’ are important clues that values are at stake</a:t>
            </a:r>
          </a:p>
          <a:p>
            <a:pPr lvl="1"/>
            <a:r>
              <a:rPr lang="en-US" dirty="0"/>
              <a:t>Emotions that range from anger to guilt and shame</a:t>
            </a:r>
          </a:p>
          <a:p>
            <a:pPr marL="0" indent="0">
              <a:spcBef>
                <a:spcPts val="1600"/>
              </a:spcBef>
              <a:buNone/>
            </a:pPr>
            <a:r>
              <a:rPr lang="en-US" b="1" dirty="0">
                <a:solidFill>
                  <a:srgbClr val="913063"/>
                </a:solidFill>
              </a:rPr>
              <a:t>Look for ‘clues’ to situations that generate moral conflict </a:t>
            </a:r>
          </a:p>
          <a:p>
            <a:pPr lvl="1"/>
            <a:r>
              <a:rPr lang="en-US" dirty="0"/>
              <a:t>Knowing the right thing to do but experiencing constraints to doing it</a:t>
            </a:r>
          </a:p>
          <a:p>
            <a:pPr lvl="1"/>
            <a:r>
              <a:rPr lang="en-US" dirty="0"/>
              <a:t>Believing the care being provided is not consistent with what ‘should’ happen</a:t>
            </a:r>
          </a:p>
          <a:p>
            <a:pPr marL="0" indent="0">
              <a:spcBef>
                <a:spcPts val="1600"/>
              </a:spcBef>
              <a:buNone/>
            </a:pPr>
            <a:r>
              <a:rPr lang="en-US" b="1" dirty="0">
                <a:solidFill>
                  <a:srgbClr val="913063"/>
                </a:solidFill>
              </a:rPr>
              <a:t>Talk about factors that create these kinds of situations and possible solutions</a:t>
            </a:r>
          </a:p>
          <a:p>
            <a:pPr lvl="1"/>
            <a:r>
              <a:rPr lang="en-US" dirty="0"/>
              <a:t>Start with solutions that are within the control of your team</a:t>
            </a:r>
          </a:p>
          <a:p>
            <a:pPr lvl="1"/>
            <a:r>
              <a:rPr lang="en-US" dirty="0"/>
              <a:t>Identify solutions that will require leadership and broader organizational engagement</a:t>
            </a:r>
          </a:p>
        </p:txBody>
      </p:sp>
      <p:grpSp>
        <p:nvGrpSpPr>
          <p:cNvPr id="10" name="Group 9">
            <a:extLst>
              <a:ext uri="{FF2B5EF4-FFF2-40B4-BE49-F238E27FC236}">
                <a16:creationId xmlns:a16="http://schemas.microsoft.com/office/drawing/2014/main" id="{E7889CB5-1B33-A341-BCEA-1485D9397955}"/>
              </a:ext>
            </a:extLst>
          </p:cNvPr>
          <p:cNvGrpSpPr/>
          <p:nvPr/>
        </p:nvGrpSpPr>
        <p:grpSpPr>
          <a:xfrm>
            <a:off x="466164" y="2284688"/>
            <a:ext cx="3702423" cy="3768911"/>
            <a:chOff x="466164" y="2284688"/>
            <a:chExt cx="3702423" cy="3768911"/>
          </a:xfrm>
        </p:grpSpPr>
        <p:sp>
          <p:nvSpPr>
            <p:cNvPr id="6" name="Rectangle 5">
              <a:extLst>
                <a:ext uri="{FF2B5EF4-FFF2-40B4-BE49-F238E27FC236}">
                  <a16:creationId xmlns:a16="http://schemas.microsoft.com/office/drawing/2014/main" id="{A28FA4EE-3316-014C-97E2-2B4FF6410219}"/>
                </a:ext>
              </a:extLst>
            </p:cNvPr>
            <p:cNvSpPr/>
            <p:nvPr/>
          </p:nvSpPr>
          <p:spPr>
            <a:xfrm>
              <a:off x="466164" y="2284688"/>
              <a:ext cx="3702423" cy="3768911"/>
            </a:xfrm>
            <a:prstGeom prst="rect">
              <a:avLst/>
            </a:prstGeom>
            <a:solidFill>
              <a:srgbClr val="EFECE5"/>
            </a:solidFill>
            <a:ln w="6350">
              <a:solidFill>
                <a:srgbClr val="9996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drawing&#10;&#10;Description automatically generated">
              <a:extLst>
                <a:ext uri="{FF2B5EF4-FFF2-40B4-BE49-F238E27FC236}">
                  <a16:creationId xmlns:a16="http://schemas.microsoft.com/office/drawing/2014/main" id="{865567AE-BEA8-6A4A-8E8A-28AD19BF6356}"/>
                </a:ext>
              </a:extLst>
            </p:cNvPr>
            <p:cNvPicPr>
              <a:picLocks noChangeAspect="1"/>
            </p:cNvPicPr>
            <p:nvPr/>
          </p:nvPicPr>
          <p:blipFill>
            <a:blip r:embed="rId3"/>
            <a:stretch>
              <a:fillRect/>
            </a:stretch>
          </p:blipFill>
          <p:spPr>
            <a:xfrm rot="16200000">
              <a:off x="1054639" y="2449900"/>
              <a:ext cx="2500298" cy="3447193"/>
            </a:xfrm>
            <a:prstGeom prst="rect">
              <a:avLst/>
            </a:prstGeom>
          </p:spPr>
        </p:pic>
      </p:grpSp>
      <p:pic>
        <p:nvPicPr>
          <p:cNvPr id="7" name="Picture 6">
            <a:extLst>
              <a:ext uri="{FF2B5EF4-FFF2-40B4-BE49-F238E27FC236}">
                <a16:creationId xmlns:a16="http://schemas.microsoft.com/office/drawing/2014/main" id="{08DC738A-820F-8249-A3FD-0AE9340B3972}"/>
              </a:ext>
            </a:extLst>
          </p:cNvPr>
          <p:cNvPicPr>
            <a:picLocks noChangeAspect="1"/>
          </p:cNvPicPr>
          <p:nvPr/>
        </p:nvPicPr>
        <p:blipFill>
          <a:blip r:embed="rId4"/>
          <a:stretch>
            <a:fillRect/>
          </a:stretch>
        </p:blipFill>
        <p:spPr>
          <a:xfrm>
            <a:off x="10113710" y="6291633"/>
            <a:ext cx="1782166" cy="453642"/>
          </a:xfrm>
          <a:prstGeom prst="rect">
            <a:avLst/>
          </a:prstGeom>
        </p:spPr>
      </p:pic>
      <p:pic>
        <p:nvPicPr>
          <p:cNvPr id="8" name="Picture 7" descr="A picture containing table&#10;&#10;Description automatically generated">
            <a:extLst>
              <a:ext uri="{FF2B5EF4-FFF2-40B4-BE49-F238E27FC236}">
                <a16:creationId xmlns:a16="http://schemas.microsoft.com/office/drawing/2014/main" id="{A74C8DB5-9329-4071-A4FE-CC49218555C0}"/>
              </a:ext>
            </a:extLst>
          </p:cNvPr>
          <p:cNvPicPr>
            <a:picLocks noChangeAspect="1"/>
          </p:cNvPicPr>
          <p:nvPr/>
        </p:nvPicPr>
        <p:blipFill>
          <a:blip r:embed="rId5"/>
          <a:stretch>
            <a:fillRect/>
          </a:stretch>
        </p:blipFill>
        <p:spPr>
          <a:xfrm>
            <a:off x="8229084" y="6278693"/>
            <a:ext cx="1855442" cy="479521"/>
          </a:xfrm>
          <a:prstGeom prst="rect">
            <a:avLst/>
          </a:prstGeom>
        </p:spPr>
      </p:pic>
    </p:spTree>
    <p:extLst>
      <p:ext uri="{BB962C8B-B14F-4D97-AF65-F5344CB8AC3E}">
        <p14:creationId xmlns:p14="http://schemas.microsoft.com/office/powerpoint/2010/main" val="2564696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1">
            <a:extLst>
              <a:ext uri="{FF2B5EF4-FFF2-40B4-BE49-F238E27FC236}">
                <a16:creationId xmlns:a16="http://schemas.microsoft.com/office/drawing/2014/main" id="{879A26B8-6C4E-452B-ADD3-ED324A7AB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33">
            <a:extLst>
              <a:ext uri="{FF2B5EF4-FFF2-40B4-BE49-F238E27FC236}">
                <a16:creationId xmlns:a16="http://schemas.microsoft.com/office/drawing/2014/main" id="{9B4167E1-E2B0-4192-8DA2-6967DDFF87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560996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311951" y="895591"/>
            <a:ext cx="5456902" cy="661560"/>
          </a:xfrm>
        </p:spPr>
        <p:txBody>
          <a:bodyPr>
            <a:noAutofit/>
          </a:bodyPr>
          <a:lstStyle/>
          <a:p>
            <a:pPr>
              <a:lnSpc>
                <a:spcPct val="90000"/>
              </a:lnSpc>
              <a:spcBef>
                <a:spcPts val="1200"/>
              </a:spcBef>
              <a:spcAft>
                <a:spcPts val="1000"/>
              </a:spcAft>
            </a:pPr>
            <a:r>
              <a:rPr lang="en-US" sz="3200" b="1" dirty="0">
                <a:solidFill>
                  <a:srgbClr val="913063"/>
                </a:solidFill>
              </a:rPr>
              <a:t>Educate your team</a:t>
            </a:r>
          </a:p>
        </p:txBody>
      </p:sp>
      <p:sp>
        <p:nvSpPr>
          <p:cNvPr id="42" name="Rectangle 35">
            <a:extLst>
              <a:ext uri="{FF2B5EF4-FFF2-40B4-BE49-F238E27FC236}">
                <a16:creationId xmlns:a16="http://schemas.microsoft.com/office/drawing/2014/main" id="{D03E4FEE-2E6A-44AB-B6BA-C1AD0CD6D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560581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37">
            <a:extLst>
              <a:ext uri="{FF2B5EF4-FFF2-40B4-BE49-F238E27FC236}">
                <a16:creationId xmlns:a16="http://schemas.microsoft.com/office/drawing/2014/main" id="{0817EB59-13B3-43DA-9B91-A7CC174A6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8" y="457200"/>
            <a:ext cx="5600007"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895853" y="1009397"/>
            <a:ext cx="4703013" cy="4895049"/>
          </a:xfrm>
        </p:spPr>
        <p:txBody>
          <a:bodyPr>
            <a:noAutofit/>
          </a:bodyPr>
          <a:lstStyle/>
          <a:p>
            <a:pPr>
              <a:lnSpc>
                <a:spcPct val="90000"/>
              </a:lnSpc>
              <a:spcAft>
                <a:spcPts val="1200"/>
              </a:spcAft>
              <a:buSzPct val="120000"/>
              <a:buFont typeface="Wingdings" panose="05000000000000000000" pitchFamily="2" charset="2"/>
              <a:buChar char="§"/>
            </a:pPr>
            <a:r>
              <a:rPr lang="en-US" sz="2000" dirty="0">
                <a:solidFill>
                  <a:srgbClr val="FFFFFF"/>
                </a:solidFill>
              </a:rPr>
              <a:t>Recognize signs and symptoms.</a:t>
            </a:r>
          </a:p>
          <a:p>
            <a:pPr>
              <a:lnSpc>
                <a:spcPct val="90000"/>
              </a:lnSpc>
              <a:spcAft>
                <a:spcPts val="1200"/>
              </a:spcAft>
              <a:buSzPct val="120000"/>
              <a:buFont typeface="Wingdings" panose="05000000000000000000" pitchFamily="2" charset="2"/>
              <a:buChar char="§"/>
            </a:pPr>
            <a:r>
              <a:rPr lang="en-US" sz="2000" dirty="0">
                <a:solidFill>
                  <a:srgbClr val="FFFFFF"/>
                </a:solidFill>
              </a:rPr>
              <a:t>Buddy up to watch out for each other.</a:t>
            </a:r>
          </a:p>
          <a:p>
            <a:pPr>
              <a:lnSpc>
                <a:spcPct val="90000"/>
              </a:lnSpc>
              <a:spcAft>
                <a:spcPts val="1200"/>
              </a:spcAft>
              <a:buSzPct val="120000"/>
              <a:buFont typeface="Wingdings" panose="05000000000000000000" pitchFamily="2" charset="2"/>
              <a:buChar char="§"/>
            </a:pPr>
            <a:r>
              <a:rPr lang="en-US" sz="2000" dirty="0">
                <a:solidFill>
                  <a:srgbClr val="FFFFFF"/>
                </a:solidFill>
              </a:rPr>
              <a:t>Create a safe place to talk.</a:t>
            </a:r>
          </a:p>
          <a:p>
            <a:pPr>
              <a:lnSpc>
                <a:spcPct val="90000"/>
              </a:lnSpc>
              <a:spcAft>
                <a:spcPts val="1200"/>
              </a:spcAft>
              <a:buSzPct val="120000"/>
              <a:buFont typeface="Wingdings" panose="05000000000000000000" pitchFamily="2" charset="2"/>
              <a:buChar char="§"/>
            </a:pPr>
            <a:r>
              <a:rPr lang="en-US" sz="2000" dirty="0">
                <a:solidFill>
                  <a:srgbClr val="FFFFFF"/>
                </a:solidFill>
              </a:rPr>
              <a:t>Develop team cues for asking about and acknowledging moral distress.</a:t>
            </a:r>
          </a:p>
          <a:p>
            <a:pPr>
              <a:lnSpc>
                <a:spcPct val="90000"/>
              </a:lnSpc>
              <a:spcAft>
                <a:spcPts val="1200"/>
              </a:spcAft>
              <a:buSzPct val="120000"/>
              <a:buFont typeface="Wingdings" panose="05000000000000000000" pitchFamily="2" charset="2"/>
              <a:buChar char="§"/>
            </a:pPr>
            <a:r>
              <a:rPr lang="en-US" sz="2000" dirty="0">
                <a:solidFill>
                  <a:srgbClr val="FFFFFF"/>
                </a:solidFill>
              </a:rPr>
              <a:t>Listen closely for recurring situations that “stay with” team members.</a:t>
            </a:r>
          </a:p>
          <a:p>
            <a:pPr>
              <a:lnSpc>
                <a:spcPct val="90000"/>
              </a:lnSpc>
              <a:spcAft>
                <a:spcPts val="1200"/>
              </a:spcAft>
              <a:buSzPct val="120000"/>
              <a:buFont typeface="Wingdings" panose="05000000000000000000" pitchFamily="2" charset="2"/>
              <a:buChar char="§"/>
            </a:pPr>
            <a:r>
              <a:rPr lang="en-US" sz="2000" dirty="0">
                <a:solidFill>
                  <a:srgbClr val="FFFFFF"/>
                </a:solidFill>
              </a:rPr>
              <a:t>Implement quick successes within the control of your team.</a:t>
            </a:r>
          </a:p>
          <a:p>
            <a:pPr>
              <a:lnSpc>
                <a:spcPct val="90000"/>
              </a:lnSpc>
              <a:spcAft>
                <a:spcPts val="1200"/>
              </a:spcAft>
              <a:buSzPct val="120000"/>
              <a:buFont typeface="Wingdings" panose="05000000000000000000" pitchFamily="2" charset="2"/>
              <a:buChar char="§"/>
            </a:pPr>
            <a:r>
              <a:rPr lang="en-US" sz="2000" dirty="0">
                <a:solidFill>
                  <a:srgbClr val="FFFFFF"/>
                </a:solidFill>
              </a:rPr>
              <a:t>Engage administrators in solving system level issues that contribute to moral  distress and moral injury.</a:t>
            </a:r>
          </a:p>
        </p:txBody>
      </p:sp>
      <p:pic>
        <p:nvPicPr>
          <p:cNvPr id="15" name="Graphic 14" descr="Board Room">
            <a:extLst>
              <a:ext uri="{FF2B5EF4-FFF2-40B4-BE49-F238E27FC236}">
                <a16:creationId xmlns:a16="http://schemas.microsoft.com/office/drawing/2014/main" id="{989C6A2F-C11F-A640-A519-67318944DCF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9986"/>
          <a:stretch/>
        </p:blipFill>
        <p:spPr>
          <a:xfrm>
            <a:off x="6393354" y="1990165"/>
            <a:ext cx="5294097" cy="4236014"/>
          </a:xfrm>
          <a:prstGeom prst="rect">
            <a:avLst/>
          </a:prstGeom>
        </p:spPr>
      </p:pic>
      <p:pic>
        <p:nvPicPr>
          <p:cNvPr id="9" name="Picture 8">
            <a:extLst>
              <a:ext uri="{FF2B5EF4-FFF2-40B4-BE49-F238E27FC236}">
                <a16:creationId xmlns:a16="http://schemas.microsoft.com/office/drawing/2014/main" id="{0F7A1ED4-6E60-AC4E-809A-2F377D23465E}"/>
              </a:ext>
            </a:extLst>
          </p:cNvPr>
          <p:cNvPicPr>
            <a:picLocks noChangeAspect="1"/>
          </p:cNvPicPr>
          <p:nvPr/>
        </p:nvPicPr>
        <p:blipFill>
          <a:blip r:embed="rId5"/>
          <a:stretch>
            <a:fillRect/>
          </a:stretch>
        </p:blipFill>
        <p:spPr>
          <a:xfrm>
            <a:off x="10250905" y="6315268"/>
            <a:ext cx="1782166" cy="453642"/>
          </a:xfrm>
          <a:prstGeom prst="rect">
            <a:avLst/>
          </a:prstGeom>
        </p:spPr>
      </p:pic>
      <p:pic>
        <p:nvPicPr>
          <p:cNvPr id="10" name="Picture 9" descr="A picture containing table&#10;&#10;Description automatically generated">
            <a:extLst>
              <a:ext uri="{FF2B5EF4-FFF2-40B4-BE49-F238E27FC236}">
                <a16:creationId xmlns:a16="http://schemas.microsoft.com/office/drawing/2014/main" id="{5EA1A823-56CE-48DA-82B6-F99279077DFB}"/>
              </a:ext>
            </a:extLst>
          </p:cNvPr>
          <p:cNvPicPr>
            <a:picLocks noChangeAspect="1"/>
          </p:cNvPicPr>
          <p:nvPr/>
        </p:nvPicPr>
        <p:blipFill>
          <a:blip r:embed="rId6"/>
          <a:stretch>
            <a:fillRect/>
          </a:stretch>
        </p:blipFill>
        <p:spPr>
          <a:xfrm>
            <a:off x="440286" y="6316147"/>
            <a:ext cx="1782166" cy="460584"/>
          </a:xfrm>
          <a:prstGeom prst="rect">
            <a:avLst/>
          </a:prstGeom>
        </p:spPr>
      </p:pic>
    </p:spTree>
    <p:extLst>
      <p:ext uri="{BB962C8B-B14F-4D97-AF65-F5344CB8AC3E}">
        <p14:creationId xmlns:p14="http://schemas.microsoft.com/office/powerpoint/2010/main" val="112583013"/>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sz="3200" b="1" dirty="0"/>
              <a:t>what teams can do</a:t>
            </a:r>
            <a:br>
              <a:rPr lang="en-US" dirty="0"/>
            </a:br>
            <a:r>
              <a:rPr lang="en-US" cap="none" dirty="0"/>
              <a:t>strategies to consider</a:t>
            </a:r>
            <a:endParaRPr lang="en-US" dirty="0"/>
          </a:p>
        </p:txBody>
      </p:sp>
      <p:pic>
        <p:nvPicPr>
          <p:cNvPr id="12" name="Content Placeholder 11"/>
          <p:cNvPicPr>
            <a:picLocks noGrp="1" noChangeAspect="1"/>
          </p:cNvPicPr>
          <p:nvPr>
            <p:ph sz="half" idx="1"/>
          </p:nvPr>
        </p:nvPicPr>
        <p:blipFill>
          <a:blip r:embed="rId2"/>
          <a:stretch>
            <a:fillRect/>
          </a:stretch>
        </p:blipFill>
        <p:spPr>
          <a:xfrm>
            <a:off x="468590" y="2173343"/>
            <a:ext cx="4229862" cy="3824045"/>
          </a:xfrm>
          <a:prstGeom prst="rect">
            <a:avLst/>
          </a:prstGeom>
        </p:spPr>
      </p:pic>
      <p:sp>
        <p:nvSpPr>
          <p:cNvPr id="3" name="Rectangle 2">
            <a:extLst>
              <a:ext uri="{FF2B5EF4-FFF2-40B4-BE49-F238E27FC236}">
                <a16:creationId xmlns:a16="http://schemas.microsoft.com/office/drawing/2014/main" id="{FE7B102B-F26A-5F4E-985B-7B1CD637A0F0}"/>
              </a:ext>
            </a:extLst>
          </p:cNvPr>
          <p:cNvSpPr/>
          <p:nvPr/>
        </p:nvSpPr>
        <p:spPr>
          <a:xfrm>
            <a:off x="5056094" y="4150658"/>
            <a:ext cx="6554715" cy="1495106"/>
          </a:xfrm>
          <a:prstGeom prst="rect">
            <a:avLst/>
          </a:prstGeom>
          <a:solidFill>
            <a:srgbClr val="913063">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10"/>
          <p:cNvSpPr>
            <a:spLocks noGrp="1"/>
          </p:cNvSpPr>
          <p:nvPr>
            <p:ph sz="half" idx="2"/>
          </p:nvPr>
        </p:nvSpPr>
        <p:spPr>
          <a:xfrm>
            <a:off x="5056094" y="2907323"/>
            <a:ext cx="6554715" cy="2792231"/>
          </a:xfrm>
        </p:spPr>
        <p:txBody>
          <a:bodyPr>
            <a:noAutofit/>
          </a:bodyPr>
          <a:lstStyle/>
          <a:p>
            <a:pPr marL="0" indent="0">
              <a:spcAft>
                <a:spcPts val="1800"/>
              </a:spcAft>
              <a:buNone/>
            </a:pPr>
            <a:r>
              <a:rPr lang="en-US" sz="2000" dirty="0"/>
              <a:t>Dr. Nash suggests buddying up with another team member to work out a plan of how to check on each other, for example, ask questions like: </a:t>
            </a:r>
          </a:p>
          <a:p>
            <a:pPr marL="0" indent="0">
              <a:buNone/>
            </a:pPr>
            <a:r>
              <a:rPr lang="en-US" sz="2000" i="1" dirty="0"/>
              <a:t>“How and what do you want me to do if something happens to you, one of your patients has a bad outcome and I recognize maybe you withdrawing a little bit, pulling away, getting grumpy, whatever?  What would you want me to do?  What should I say?”</a:t>
            </a:r>
          </a:p>
        </p:txBody>
      </p:sp>
      <p:sp>
        <p:nvSpPr>
          <p:cNvPr id="2" name="TextBox 1">
            <a:extLst>
              <a:ext uri="{FF2B5EF4-FFF2-40B4-BE49-F238E27FC236}">
                <a16:creationId xmlns:a16="http://schemas.microsoft.com/office/drawing/2014/main" id="{35C7B05A-6D56-5D46-8B5D-3DA873648629}"/>
              </a:ext>
            </a:extLst>
          </p:cNvPr>
          <p:cNvSpPr txBox="1"/>
          <p:nvPr/>
        </p:nvSpPr>
        <p:spPr>
          <a:xfrm>
            <a:off x="4984376" y="2229016"/>
            <a:ext cx="2823882" cy="646331"/>
          </a:xfrm>
          <a:prstGeom prst="rect">
            <a:avLst/>
          </a:prstGeom>
          <a:noFill/>
        </p:spPr>
        <p:txBody>
          <a:bodyPr wrap="square" rtlCol="0">
            <a:spAutoFit/>
          </a:bodyPr>
          <a:lstStyle/>
          <a:p>
            <a:r>
              <a:rPr lang="en-US" sz="3600" b="1" dirty="0">
                <a:solidFill>
                  <a:srgbClr val="913063"/>
                </a:solidFill>
              </a:rPr>
              <a:t>Buddy Up!</a:t>
            </a:r>
          </a:p>
        </p:txBody>
      </p:sp>
      <p:sp>
        <p:nvSpPr>
          <p:cNvPr id="6" name="TextBox 5">
            <a:extLst>
              <a:ext uri="{FF2B5EF4-FFF2-40B4-BE49-F238E27FC236}">
                <a16:creationId xmlns:a16="http://schemas.microsoft.com/office/drawing/2014/main" id="{F8DE5AE9-8998-6642-AD1A-99D646834053}"/>
              </a:ext>
            </a:extLst>
          </p:cNvPr>
          <p:cNvSpPr txBox="1"/>
          <p:nvPr/>
        </p:nvSpPr>
        <p:spPr>
          <a:xfrm>
            <a:off x="9264656" y="5807130"/>
            <a:ext cx="2458754" cy="646331"/>
          </a:xfrm>
          <a:prstGeom prst="rect">
            <a:avLst/>
          </a:prstGeom>
          <a:noFill/>
        </p:spPr>
        <p:txBody>
          <a:bodyPr wrap="square" rtlCol="0">
            <a:spAutoFit/>
          </a:bodyPr>
          <a:lstStyle/>
          <a:p>
            <a:r>
              <a:rPr lang="en-US" sz="3600" b="1" dirty="0">
                <a:solidFill>
                  <a:srgbClr val="913063"/>
                </a:solidFill>
              </a:rPr>
              <a:t>Plan for it!</a:t>
            </a:r>
          </a:p>
        </p:txBody>
      </p:sp>
      <p:pic>
        <p:nvPicPr>
          <p:cNvPr id="8" name="Picture 7">
            <a:extLst>
              <a:ext uri="{FF2B5EF4-FFF2-40B4-BE49-F238E27FC236}">
                <a16:creationId xmlns:a16="http://schemas.microsoft.com/office/drawing/2014/main" id="{2A46917B-B9FE-7946-83CA-D3CFF51266E5}"/>
              </a:ext>
            </a:extLst>
          </p:cNvPr>
          <p:cNvPicPr>
            <a:picLocks noChangeAspect="1"/>
          </p:cNvPicPr>
          <p:nvPr/>
        </p:nvPicPr>
        <p:blipFill>
          <a:blip r:embed="rId3"/>
          <a:stretch>
            <a:fillRect/>
          </a:stretch>
        </p:blipFill>
        <p:spPr>
          <a:xfrm>
            <a:off x="10250905" y="6404357"/>
            <a:ext cx="1782166" cy="453642"/>
          </a:xfrm>
          <a:prstGeom prst="rect">
            <a:avLst/>
          </a:prstGeom>
        </p:spPr>
      </p:pic>
      <p:pic>
        <p:nvPicPr>
          <p:cNvPr id="10" name="Picture 9" descr="A picture containing table&#10;&#10;Description automatically generated">
            <a:extLst>
              <a:ext uri="{FF2B5EF4-FFF2-40B4-BE49-F238E27FC236}">
                <a16:creationId xmlns:a16="http://schemas.microsoft.com/office/drawing/2014/main" id="{9937CADD-2B89-4F9A-A12F-F1BCD50ABB3F}"/>
              </a:ext>
            </a:extLst>
          </p:cNvPr>
          <p:cNvPicPr>
            <a:picLocks noChangeAspect="1"/>
          </p:cNvPicPr>
          <p:nvPr/>
        </p:nvPicPr>
        <p:blipFill>
          <a:blip r:embed="rId4"/>
          <a:stretch>
            <a:fillRect/>
          </a:stretch>
        </p:blipFill>
        <p:spPr>
          <a:xfrm>
            <a:off x="440286" y="6316147"/>
            <a:ext cx="1782166" cy="460584"/>
          </a:xfrm>
          <a:prstGeom prst="rect">
            <a:avLst/>
          </a:prstGeom>
        </p:spPr>
      </p:pic>
    </p:spTree>
    <p:extLst>
      <p:ext uri="{BB962C8B-B14F-4D97-AF65-F5344CB8AC3E}">
        <p14:creationId xmlns:p14="http://schemas.microsoft.com/office/powerpoint/2010/main" val="2850079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4" name="Rectangle 63">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66" name="Rectangle 65">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68" name="Rectangle 67">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70" name="Rectangle 69">
            <a:extLst>
              <a:ext uri="{FF2B5EF4-FFF2-40B4-BE49-F238E27FC236}">
                <a16:creationId xmlns:a16="http://schemas.microsoft.com/office/drawing/2014/main" id="{683F1FFD-1AA8-4EC2-97B9-FEC7564F4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57469E37-F6EA-F44B-8630-33DEFEE53B04}"/>
              </a:ext>
            </a:extLst>
          </p:cNvPr>
          <p:cNvPicPr>
            <a:picLocks noChangeAspect="1"/>
          </p:cNvPicPr>
          <p:nvPr/>
        </p:nvPicPr>
        <p:blipFill rotWithShape="1">
          <a:blip r:embed="rId2"/>
          <a:srcRect l="750" r="1835" b="1"/>
          <a:stretch/>
        </p:blipFill>
        <p:spPr>
          <a:xfrm>
            <a:off x="446534" y="723899"/>
            <a:ext cx="7498616" cy="5676901"/>
          </a:xfrm>
          <a:prstGeom prst="rect">
            <a:avLst/>
          </a:prstGeom>
        </p:spPr>
      </p:pic>
      <p:sp>
        <p:nvSpPr>
          <p:cNvPr id="72" name="Rectangle 71">
            <a:extLst>
              <a:ext uri="{FF2B5EF4-FFF2-40B4-BE49-F238E27FC236}">
                <a16:creationId xmlns:a16="http://schemas.microsoft.com/office/drawing/2014/main" id="{8FF0F8A7-C9E3-49D9-A67E-09FF582C7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115ECCC-C944-094E-960D-3C3BB9E1AE74}"/>
              </a:ext>
            </a:extLst>
          </p:cNvPr>
          <p:cNvSpPr>
            <a:spLocks noGrp="1"/>
          </p:cNvSpPr>
          <p:nvPr>
            <p:ph type="title"/>
          </p:nvPr>
        </p:nvSpPr>
        <p:spPr>
          <a:xfrm>
            <a:off x="8296275" y="1419225"/>
            <a:ext cx="3081576" cy="2085869"/>
          </a:xfrm>
        </p:spPr>
        <p:txBody>
          <a:bodyPr vert="horz" lIns="91440" tIns="45720" rIns="91440" bIns="45720" rtlCol="0" anchor="b">
            <a:normAutofit/>
          </a:bodyPr>
          <a:lstStyle/>
          <a:p>
            <a:pPr>
              <a:buSzPct val="120000"/>
            </a:pPr>
            <a:r>
              <a:rPr lang="en-US" sz="3200" b="1" dirty="0">
                <a:solidFill>
                  <a:srgbClr val="FFFFFF"/>
                </a:solidFill>
              </a:rPr>
              <a:t>Try team exercises</a:t>
            </a:r>
          </a:p>
        </p:txBody>
      </p:sp>
      <p:grpSp>
        <p:nvGrpSpPr>
          <p:cNvPr id="74" name="Group 73">
            <a:extLst>
              <a:ext uri="{FF2B5EF4-FFF2-40B4-BE49-F238E27FC236}">
                <a16:creationId xmlns:a16="http://schemas.microsoft.com/office/drawing/2014/main" id="{A4274C20-A98B-4AC3-B16A-B7F41CB582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75" name="Rectangle 74">
              <a:extLst>
                <a:ext uri="{FF2B5EF4-FFF2-40B4-BE49-F238E27FC236}">
                  <a16:creationId xmlns:a16="http://schemas.microsoft.com/office/drawing/2014/main" id="{43ECC69B-2243-424A-8237-CF490F8B0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75">
              <a:extLst>
                <a:ext uri="{FF2B5EF4-FFF2-40B4-BE49-F238E27FC236}">
                  <a16:creationId xmlns:a16="http://schemas.microsoft.com/office/drawing/2014/main" id="{6D2EA3B9-3D17-4510-8464-E74F67267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AA5DFA43-F31D-4C31-8826-6B40A21C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14" name="Picture 13">
            <a:extLst>
              <a:ext uri="{FF2B5EF4-FFF2-40B4-BE49-F238E27FC236}">
                <a16:creationId xmlns:a16="http://schemas.microsoft.com/office/drawing/2014/main" id="{F399A574-35D1-674F-A433-1942AA7390A2}"/>
              </a:ext>
            </a:extLst>
          </p:cNvPr>
          <p:cNvPicPr>
            <a:picLocks noChangeAspect="1"/>
          </p:cNvPicPr>
          <p:nvPr/>
        </p:nvPicPr>
        <p:blipFill>
          <a:blip r:embed="rId3"/>
          <a:stretch>
            <a:fillRect/>
          </a:stretch>
        </p:blipFill>
        <p:spPr>
          <a:xfrm>
            <a:off x="10250905" y="6404357"/>
            <a:ext cx="1782166" cy="453642"/>
          </a:xfrm>
          <a:prstGeom prst="rect">
            <a:avLst/>
          </a:prstGeom>
        </p:spPr>
      </p:pic>
      <p:pic>
        <p:nvPicPr>
          <p:cNvPr id="15" name="Picture 14" descr="A picture containing table&#10;&#10;Description automatically generated">
            <a:extLst>
              <a:ext uri="{FF2B5EF4-FFF2-40B4-BE49-F238E27FC236}">
                <a16:creationId xmlns:a16="http://schemas.microsoft.com/office/drawing/2014/main" id="{7ABC1499-08FE-483B-B51E-8CB43784D80F}"/>
              </a:ext>
            </a:extLst>
          </p:cNvPr>
          <p:cNvPicPr>
            <a:picLocks noChangeAspect="1"/>
          </p:cNvPicPr>
          <p:nvPr/>
        </p:nvPicPr>
        <p:blipFill>
          <a:blip r:embed="rId4"/>
          <a:stretch>
            <a:fillRect/>
          </a:stretch>
        </p:blipFill>
        <p:spPr>
          <a:xfrm>
            <a:off x="440286" y="6424769"/>
            <a:ext cx="1437152" cy="371418"/>
          </a:xfrm>
          <a:prstGeom prst="rect">
            <a:avLst/>
          </a:prstGeom>
        </p:spPr>
      </p:pic>
    </p:spTree>
    <p:extLst>
      <p:ext uri="{BB962C8B-B14F-4D97-AF65-F5344CB8AC3E}">
        <p14:creationId xmlns:p14="http://schemas.microsoft.com/office/powerpoint/2010/main" val="36402744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sz="3200" b="1" dirty="0"/>
              <a:t>Try team exercises</a:t>
            </a:r>
            <a:br>
              <a:rPr lang="en-US" dirty="0"/>
            </a:br>
            <a:r>
              <a:rPr lang="en-US" cap="none" dirty="0"/>
              <a:t>strategies to consider</a:t>
            </a:r>
            <a:endParaRPr lang="en-US" dirty="0"/>
          </a:p>
        </p:txBody>
      </p:sp>
      <p:pic>
        <p:nvPicPr>
          <p:cNvPr id="13" name="Picture 12">
            <a:extLst>
              <a:ext uri="{FF2B5EF4-FFF2-40B4-BE49-F238E27FC236}">
                <a16:creationId xmlns:a16="http://schemas.microsoft.com/office/drawing/2014/main" id="{D5EC1424-A675-494A-8649-F6836F288916}"/>
              </a:ext>
            </a:extLst>
          </p:cNvPr>
          <p:cNvPicPr>
            <a:picLocks noChangeAspect="1"/>
          </p:cNvPicPr>
          <p:nvPr/>
        </p:nvPicPr>
        <p:blipFill>
          <a:blip r:embed="rId3"/>
          <a:stretch>
            <a:fillRect/>
          </a:stretch>
        </p:blipFill>
        <p:spPr>
          <a:xfrm>
            <a:off x="848437" y="3497427"/>
            <a:ext cx="2982373" cy="2630915"/>
          </a:xfrm>
          <a:prstGeom prst="rect">
            <a:avLst/>
          </a:prstGeom>
        </p:spPr>
      </p:pic>
      <p:pic>
        <p:nvPicPr>
          <p:cNvPr id="14" name="Picture 13">
            <a:extLst>
              <a:ext uri="{FF2B5EF4-FFF2-40B4-BE49-F238E27FC236}">
                <a16:creationId xmlns:a16="http://schemas.microsoft.com/office/drawing/2014/main" id="{745EAD4A-05C2-B44B-B79E-D42CD71B989D}"/>
              </a:ext>
            </a:extLst>
          </p:cNvPr>
          <p:cNvPicPr>
            <a:picLocks noChangeAspect="1"/>
          </p:cNvPicPr>
          <p:nvPr/>
        </p:nvPicPr>
        <p:blipFill>
          <a:blip r:embed="rId4"/>
          <a:stretch>
            <a:fillRect/>
          </a:stretch>
        </p:blipFill>
        <p:spPr>
          <a:xfrm>
            <a:off x="2741190" y="2454677"/>
            <a:ext cx="3502664" cy="761709"/>
          </a:xfrm>
          <a:prstGeom prst="rect">
            <a:avLst/>
          </a:prstGeom>
        </p:spPr>
      </p:pic>
      <p:pic>
        <p:nvPicPr>
          <p:cNvPr id="15" name="Picture 14">
            <a:extLst>
              <a:ext uri="{FF2B5EF4-FFF2-40B4-BE49-F238E27FC236}">
                <a16:creationId xmlns:a16="http://schemas.microsoft.com/office/drawing/2014/main" id="{ED05B444-8146-CE41-9EC6-320153529CF2}"/>
              </a:ext>
            </a:extLst>
          </p:cNvPr>
          <p:cNvPicPr>
            <a:picLocks noChangeAspect="1"/>
          </p:cNvPicPr>
          <p:nvPr/>
        </p:nvPicPr>
        <p:blipFill rotWithShape="1">
          <a:blip r:embed="rId5"/>
          <a:srcRect l="14134" r="17802"/>
          <a:stretch/>
        </p:blipFill>
        <p:spPr>
          <a:xfrm>
            <a:off x="7721572" y="4876245"/>
            <a:ext cx="2456330" cy="940489"/>
          </a:xfrm>
          <a:prstGeom prst="rect">
            <a:avLst/>
          </a:prstGeom>
        </p:spPr>
      </p:pic>
      <p:grpSp>
        <p:nvGrpSpPr>
          <p:cNvPr id="17" name="Group 16">
            <a:extLst>
              <a:ext uri="{FF2B5EF4-FFF2-40B4-BE49-F238E27FC236}">
                <a16:creationId xmlns:a16="http://schemas.microsoft.com/office/drawing/2014/main" id="{F8C3C451-7DB4-904A-A40F-07445A06EA13}"/>
              </a:ext>
            </a:extLst>
          </p:cNvPr>
          <p:cNvGrpSpPr/>
          <p:nvPr/>
        </p:nvGrpSpPr>
        <p:grpSpPr>
          <a:xfrm>
            <a:off x="8361192" y="2580836"/>
            <a:ext cx="2721205" cy="1696328"/>
            <a:chOff x="8502607" y="2893601"/>
            <a:chExt cx="2721205" cy="1696328"/>
          </a:xfrm>
        </p:grpSpPr>
        <p:sp>
          <p:nvSpPr>
            <p:cNvPr id="10" name="Rectangle 9">
              <a:extLst>
                <a:ext uri="{FF2B5EF4-FFF2-40B4-BE49-F238E27FC236}">
                  <a16:creationId xmlns:a16="http://schemas.microsoft.com/office/drawing/2014/main" id="{9283F660-B305-D944-AF9A-78592FF68F26}"/>
                </a:ext>
              </a:extLst>
            </p:cNvPr>
            <p:cNvSpPr/>
            <p:nvPr/>
          </p:nvSpPr>
          <p:spPr>
            <a:xfrm>
              <a:off x="8502607" y="2893601"/>
              <a:ext cx="2721205" cy="1696328"/>
            </a:xfrm>
            <a:prstGeom prst="rect">
              <a:avLst/>
            </a:prstGeom>
            <a:solidFill>
              <a:schemeClr val="accent5">
                <a:lumMod val="60000"/>
                <a:lumOff val="40000"/>
                <a:alpha val="12000"/>
              </a:schemeClr>
            </a:solidFill>
            <a:ln w="31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6" name="Content Placeholder 3">
              <a:extLst>
                <a:ext uri="{FF2B5EF4-FFF2-40B4-BE49-F238E27FC236}">
                  <a16:creationId xmlns:a16="http://schemas.microsoft.com/office/drawing/2014/main" id="{5ECFF84D-9A7E-E94F-8B9C-8136C91B65FF}"/>
                </a:ext>
              </a:extLst>
            </p:cNvPr>
            <p:cNvSpPr txBox="1">
              <a:spLocks/>
            </p:cNvSpPr>
            <p:nvPr/>
          </p:nvSpPr>
          <p:spPr>
            <a:xfrm>
              <a:off x="8571156" y="2963320"/>
              <a:ext cx="2584106" cy="1626609"/>
            </a:xfrm>
            <a:prstGeom prst="rect">
              <a:avLst/>
            </a:prstGeom>
            <a:noFill/>
          </p:spPr>
          <p:txBody>
            <a:bodyPr vert="horz" lIns="274320" tIns="45720" rIns="91440" bIns="45720" rtlCol="0" anchor="ctr" anchorCtr="0">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sz="1600" dirty="0">
                  <a:solidFill>
                    <a:schemeClr val="accent5">
                      <a:lumMod val="50000"/>
                    </a:schemeClr>
                  </a:solidFill>
                  <a:latin typeface="Century Gothic" panose="020B0502020202020204" pitchFamily="34" charset="0"/>
                </a:rPr>
                <a:t>What are your team’s common barriers to delivering care consistent with your shared values?</a:t>
              </a:r>
            </a:p>
          </p:txBody>
        </p:sp>
      </p:grpSp>
      <p:pic>
        <p:nvPicPr>
          <p:cNvPr id="18" name="Picture 17">
            <a:extLst>
              <a:ext uri="{FF2B5EF4-FFF2-40B4-BE49-F238E27FC236}">
                <a16:creationId xmlns:a16="http://schemas.microsoft.com/office/drawing/2014/main" id="{D6C6E03A-43AA-5B49-8926-B4F9C38A7F71}"/>
              </a:ext>
            </a:extLst>
          </p:cNvPr>
          <p:cNvPicPr>
            <a:picLocks noChangeAspect="1"/>
          </p:cNvPicPr>
          <p:nvPr/>
        </p:nvPicPr>
        <p:blipFill>
          <a:blip r:embed="rId6"/>
          <a:stretch>
            <a:fillRect/>
          </a:stretch>
        </p:blipFill>
        <p:spPr>
          <a:xfrm>
            <a:off x="5229904" y="3953073"/>
            <a:ext cx="1316563" cy="1550619"/>
          </a:xfrm>
          <a:prstGeom prst="rect">
            <a:avLst/>
          </a:prstGeom>
        </p:spPr>
      </p:pic>
      <p:pic>
        <p:nvPicPr>
          <p:cNvPr id="11" name="Picture 10">
            <a:extLst>
              <a:ext uri="{FF2B5EF4-FFF2-40B4-BE49-F238E27FC236}">
                <a16:creationId xmlns:a16="http://schemas.microsoft.com/office/drawing/2014/main" id="{EF018FEA-1E23-B140-A310-2392D5AE4CF5}"/>
              </a:ext>
            </a:extLst>
          </p:cNvPr>
          <p:cNvPicPr>
            <a:picLocks noChangeAspect="1"/>
          </p:cNvPicPr>
          <p:nvPr/>
        </p:nvPicPr>
        <p:blipFill>
          <a:blip r:embed="rId7"/>
          <a:stretch>
            <a:fillRect/>
          </a:stretch>
        </p:blipFill>
        <p:spPr>
          <a:xfrm>
            <a:off x="10250905" y="6344197"/>
            <a:ext cx="1782166" cy="453642"/>
          </a:xfrm>
          <a:prstGeom prst="rect">
            <a:avLst/>
          </a:prstGeom>
        </p:spPr>
      </p:pic>
      <p:pic>
        <p:nvPicPr>
          <p:cNvPr id="12" name="Picture 11" descr="A picture containing table&#10;&#10;Description automatically generated">
            <a:extLst>
              <a:ext uri="{FF2B5EF4-FFF2-40B4-BE49-F238E27FC236}">
                <a16:creationId xmlns:a16="http://schemas.microsoft.com/office/drawing/2014/main" id="{69E798AD-CDF7-4E99-8B54-F914F514624C}"/>
              </a:ext>
            </a:extLst>
          </p:cNvPr>
          <p:cNvPicPr>
            <a:picLocks noChangeAspect="1"/>
          </p:cNvPicPr>
          <p:nvPr/>
        </p:nvPicPr>
        <p:blipFill>
          <a:blip r:embed="rId8"/>
          <a:stretch>
            <a:fillRect/>
          </a:stretch>
        </p:blipFill>
        <p:spPr>
          <a:xfrm>
            <a:off x="440286" y="6323005"/>
            <a:ext cx="1680344" cy="434269"/>
          </a:xfrm>
          <a:prstGeom prst="rect">
            <a:avLst/>
          </a:prstGeom>
        </p:spPr>
      </p:pic>
    </p:spTree>
    <p:extLst>
      <p:ext uri="{BB962C8B-B14F-4D97-AF65-F5344CB8AC3E}">
        <p14:creationId xmlns:p14="http://schemas.microsoft.com/office/powerpoint/2010/main" val="74584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E6FD2-398C-414D-A8BF-FAF11805CCD9}"/>
              </a:ext>
            </a:extLst>
          </p:cNvPr>
          <p:cNvSpPr>
            <a:spLocks noGrp="1"/>
          </p:cNvSpPr>
          <p:nvPr>
            <p:ph type="title"/>
          </p:nvPr>
        </p:nvSpPr>
        <p:spPr/>
        <p:txBody>
          <a:bodyPr>
            <a:normAutofit/>
          </a:bodyPr>
          <a:lstStyle/>
          <a:p>
            <a:r>
              <a:rPr lang="en-US" sz="3200" b="1" dirty="0"/>
              <a:t>Mentimeter Q4</a:t>
            </a:r>
          </a:p>
        </p:txBody>
      </p:sp>
      <p:sp>
        <p:nvSpPr>
          <p:cNvPr id="3" name="Content Placeholder 2">
            <a:extLst>
              <a:ext uri="{FF2B5EF4-FFF2-40B4-BE49-F238E27FC236}">
                <a16:creationId xmlns:a16="http://schemas.microsoft.com/office/drawing/2014/main" id="{C6FD26BF-A6B2-40D6-8F8E-61FA0FB0FB56}"/>
              </a:ext>
            </a:extLst>
          </p:cNvPr>
          <p:cNvSpPr>
            <a:spLocks noGrp="1"/>
          </p:cNvSpPr>
          <p:nvPr>
            <p:ph idx="1"/>
          </p:nvPr>
        </p:nvSpPr>
        <p:spPr>
          <a:xfrm>
            <a:off x="581192" y="3429000"/>
            <a:ext cx="11029615" cy="2429799"/>
          </a:xfrm>
        </p:spPr>
        <p:txBody>
          <a:bodyPr>
            <a:noAutofit/>
          </a:bodyPr>
          <a:lstStyle/>
          <a:p>
            <a:pPr marL="0" indent="0">
              <a:buNone/>
            </a:pPr>
            <a:r>
              <a:rPr lang="en-US" sz="2400" dirty="0"/>
              <a:t>Now that you’ve had a chance to see a few selections from Conversations about Moral Distress and Moral Injury,  when do you think you could use it?  (Please check all that apply) </a:t>
            </a:r>
          </a:p>
          <a:p>
            <a:pPr lvl="1"/>
            <a:r>
              <a:rPr lang="en-US" sz="2400" dirty="0"/>
              <a:t>New staff orientation </a:t>
            </a:r>
          </a:p>
          <a:p>
            <a:pPr lvl="1"/>
            <a:r>
              <a:rPr lang="en-US" sz="2400" dirty="0"/>
              <a:t>Team meetings </a:t>
            </a:r>
          </a:p>
          <a:p>
            <a:pPr lvl="1"/>
            <a:r>
              <a:rPr lang="en-US" sz="2400" dirty="0"/>
              <a:t>Staff workshops</a:t>
            </a:r>
          </a:p>
          <a:p>
            <a:pPr marL="0" indent="0">
              <a:buNone/>
            </a:pPr>
            <a:r>
              <a:rPr lang="en-US" sz="2400" dirty="0"/>
              <a:t> </a:t>
            </a:r>
          </a:p>
        </p:txBody>
      </p:sp>
      <p:pic>
        <p:nvPicPr>
          <p:cNvPr id="4" name="Picture 3">
            <a:extLst>
              <a:ext uri="{FF2B5EF4-FFF2-40B4-BE49-F238E27FC236}">
                <a16:creationId xmlns:a16="http://schemas.microsoft.com/office/drawing/2014/main" id="{3C0FEBF5-9808-3E4F-ADEC-1A2CC9355204}"/>
              </a:ext>
            </a:extLst>
          </p:cNvPr>
          <p:cNvPicPr>
            <a:picLocks noChangeAspect="1"/>
          </p:cNvPicPr>
          <p:nvPr/>
        </p:nvPicPr>
        <p:blipFill>
          <a:blip r:embed="rId3"/>
          <a:stretch>
            <a:fillRect/>
          </a:stretch>
        </p:blipFill>
        <p:spPr>
          <a:xfrm>
            <a:off x="10250905" y="6308103"/>
            <a:ext cx="1782166" cy="453642"/>
          </a:xfrm>
          <a:prstGeom prst="rect">
            <a:avLst/>
          </a:prstGeom>
        </p:spPr>
      </p:pic>
      <p:pic>
        <p:nvPicPr>
          <p:cNvPr id="5" name="Picture 4" descr="A picture containing table&#10;&#10;Description automatically generated">
            <a:extLst>
              <a:ext uri="{FF2B5EF4-FFF2-40B4-BE49-F238E27FC236}">
                <a16:creationId xmlns:a16="http://schemas.microsoft.com/office/drawing/2014/main" id="{C249DE25-3F3A-4367-9666-AB9C2ACB12F3}"/>
              </a:ext>
            </a:extLst>
          </p:cNvPr>
          <p:cNvPicPr>
            <a:picLocks noChangeAspect="1"/>
          </p:cNvPicPr>
          <p:nvPr/>
        </p:nvPicPr>
        <p:blipFill>
          <a:blip r:embed="rId4"/>
          <a:stretch>
            <a:fillRect/>
          </a:stretch>
        </p:blipFill>
        <p:spPr>
          <a:xfrm>
            <a:off x="440286" y="6293905"/>
            <a:ext cx="1755305" cy="453642"/>
          </a:xfrm>
          <a:prstGeom prst="rect">
            <a:avLst/>
          </a:prstGeom>
        </p:spPr>
      </p:pic>
      <p:sp>
        <p:nvSpPr>
          <p:cNvPr id="6" name="Rectangle 5">
            <a:extLst>
              <a:ext uri="{FF2B5EF4-FFF2-40B4-BE49-F238E27FC236}">
                <a16:creationId xmlns:a16="http://schemas.microsoft.com/office/drawing/2014/main" id="{E29F6E71-2139-45F1-9A76-B86A53736D38}"/>
              </a:ext>
            </a:extLst>
          </p:cNvPr>
          <p:cNvSpPr/>
          <p:nvPr/>
        </p:nvSpPr>
        <p:spPr>
          <a:xfrm>
            <a:off x="581193" y="2151062"/>
            <a:ext cx="11029614" cy="584775"/>
          </a:xfrm>
          <a:prstGeom prst="rect">
            <a:avLst/>
          </a:prstGeom>
        </p:spPr>
        <p:txBody>
          <a:bodyPr wrap="square">
            <a:spAutoFit/>
          </a:bodyPr>
          <a:lstStyle/>
          <a:p>
            <a:pPr algn="ctr"/>
            <a:r>
              <a:rPr lang="en-US" sz="3200" b="1" dirty="0">
                <a:solidFill>
                  <a:srgbClr val="00B0F0"/>
                </a:solidFill>
              </a:rPr>
              <a:t>GO TO </a:t>
            </a:r>
            <a:r>
              <a:rPr lang="en-US" sz="3200" b="1" dirty="0">
                <a:solidFill>
                  <a:srgbClr val="00B0F0"/>
                </a:solidFill>
                <a:hlinkClick r:id="rId5">
                  <a:extLst>
                    <a:ext uri="{A12FA001-AC4F-418D-AE19-62706E023703}">
                      <ahyp:hlinkClr xmlns:ahyp="http://schemas.microsoft.com/office/drawing/2018/hyperlinkcolor" val="tx"/>
                    </a:ext>
                  </a:extLst>
                </a:hlinkClick>
              </a:rPr>
              <a:t>WWW.MENTI.COM</a:t>
            </a:r>
            <a:r>
              <a:rPr lang="en-US" sz="3200" b="1" dirty="0">
                <a:solidFill>
                  <a:srgbClr val="00B0F0"/>
                </a:solidFill>
              </a:rPr>
              <a:t> + USE CODE 84 92 </a:t>
            </a:r>
            <a:r>
              <a:rPr lang="en-US" sz="3200" b="1" dirty="0">
                <a:solidFill>
                  <a:srgbClr val="00B0F0"/>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1546306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762643-65E5-44F2-9A40-92D34E19B012}"/>
              </a:ext>
            </a:extLst>
          </p:cNvPr>
          <p:cNvSpPr>
            <a:spLocks noGrp="1"/>
          </p:cNvSpPr>
          <p:nvPr>
            <p:ph type="title"/>
          </p:nvPr>
        </p:nvSpPr>
        <p:spPr>
          <a:xfrm>
            <a:off x="773511" y="624979"/>
            <a:ext cx="5322489" cy="1475672"/>
          </a:xfrm>
        </p:spPr>
        <p:txBody>
          <a:bodyPr/>
          <a:lstStyle/>
          <a:p>
            <a:r>
              <a:rPr lang="en-US" dirty="0"/>
              <a:t>To Ask a Question</a:t>
            </a:r>
          </a:p>
        </p:txBody>
      </p:sp>
      <p:sp>
        <p:nvSpPr>
          <p:cNvPr id="6" name="Text Placeholder 5">
            <a:extLst>
              <a:ext uri="{FF2B5EF4-FFF2-40B4-BE49-F238E27FC236}">
                <a16:creationId xmlns:a16="http://schemas.microsoft.com/office/drawing/2014/main" id="{88E08E47-71CF-4E91-9E2E-DFB0C9E3F999}"/>
              </a:ext>
            </a:extLst>
          </p:cNvPr>
          <p:cNvSpPr>
            <a:spLocks noGrp="1"/>
          </p:cNvSpPr>
          <p:nvPr>
            <p:ph type="body" sz="quarter" idx="21"/>
          </p:nvPr>
        </p:nvSpPr>
        <p:spPr>
          <a:xfrm>
            <a:off x="773512" y="2100651"/>
            <a:ext cx="4844863" cy="3385749"/>
          </a:xfrm>
        </p:spPr>
        <p:txBody>
          <a:bodyPr>
            <a:normAutofit/>
          </a:bodyPr>
          <a:lstStyle/>
          <a:p>
            <a:pPr marL="457200" indent="-457200">
              <a:buFont typeface="+mj-lt"/>
              <a:buAutoNum type="arabicPeriod"/>
            </a:pPr>
            <a:r>
              <a:rPr lang="en-US" dirty="0"/>
              <a:t>Click the Chat button at the bottom of the WebEx window, which will open the chat box on the bottom righthand side of the window. </a:t>
            </a:r>
          </a:p>
          <a:p>
            <a:pPr marL="457200" indent="-457200">
              <a:buFont typeface="+mj-lt"/>
              <a:buAutoNum type="arabicPeriod"/>
            </a:pPr>
            <a:r>
              <a:rPr lang="en-US" dirty="0"/>
              <a:t>Choose “All Panelists” or “All Participants”, as appropriate.</a:t>
            </a:r>
          </a:p>
          <a:p>
            <a:pPr marL="457200" indent="-457200">
              <a:buFont typeface="+mj-lt"/>
              <a:buAutoNum type="arabicPeriod"/>
            </a:pPr>
            <a:r>
              <a:rPr lang="en-US" dirty="0"/>
              <a:t>Type your question. </a:t>
            </a:r>
          </a:p>
          <a:p>
            <a:pPr marL="457200" indent="-457200">
              <a:buFont typeface="+mj-lt"/>
              <a:buAutoNum type="arabicPeriod"/>
            </a:pPr>
            <a:r>
              <a:rPr lang="en-US" dirty="0"/>
              <a:t>Click “Enter” to send your question. </a:t>
            </a:r>
          </a:p>
        </p:txBody>
      </p:sp>
      <p:pic>
        <p:nvPicPr>
          <p:cNvPr id="13" name="Picture 12" descr="A screenshot of a cell phone&#10;&#10;Description automatically generated">
            <a:extLst>
              <a:ext uri="{FF2B5EF4-FFF2-40B4-BE49-F238E27FC236}">
                <a16:creationId xmlns:a16="http://schemas.microsoft.com/office/drawing/2014/main" id="{DAF54D8D-B0E5-46A0-A235-F40F756615CE}"/>
              </a:ext>
            </a:extLst>
          </p:cNvPr>
          <p:cNvPicPr>
            <a:picLocks noChangeAspect="1"/>
          </p:cNvPicPr>
          <p:nvPr/>
        </p:nvPicPr>
        <p:blipFill>
          <a:blip r:embed="rId2"/>
          <a:stretch>
            <a:fillRect/>
          </a:stretch>
        </p:blipFill>
        <p:spPr>
          <a:xfrm>
            <a:off x="6400800" y="685800"/>
            <a:ext cx="5121084" cy="4950381"/>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A784BD9C-577D-3C40-9008-87D1FE5AA867}"/>
              </a:ext>
            </a:extLst>
          </p:cNvPr>
          <p:cNvPicPr>
            <a:picLocks noChangeAspect="1"/>
          </p:cNvPicPr>
          <p:nvPr/>
        </p:nvPicPr>
        <p:blipFill>
          <a:blip r:embed="rId3"/>
          <a:stretch>
            <a:fillRect/>
          </a:stretch>
        </p:blipFill>
        <p:spPr>
          <a:xfrm>
            <a:off x="9576288" y="6138776"/>
            <a:ext cx="2514600" cy="635000"/>
          </a:xfrm>
          <a:prstGeom prst="rect">
            <a:avLst/>
          </a:prstGeom>
        </p:spPr>
      </p:pic>
      <p:pic>
        <p:nvPicPr>
          <p:cNvPr id="7" name="Picture 6" descr="A picture containing table&#10;&#10;Description automatically generated">
            <a:extLst>
              <a:ext uri="{FF2B5EF4-FFF2-40B4-BE49-F238E27FC236}">
                <a16:creationId xmlns:a16="http://schemas.microsoft.com/office/drawing/2014/main" id="{06F93171-3029-40D8-BF11-77AC645FE7F9}"/>
              </a:ext>
            </a:extLst>
          </p:cNvPr>
          <p:cNvPicPr>
            <a:picLocks noChangeAspect="1"/>
          </p:cNvPicPr>
          <p:nvPr/>
        </p:nvPicPr>
        <p:blipFill>
          <a:blip r:embed="rId4"/>
          <a:stretch>
            <a:fillRect/>
          </a:stretch>
        </p:blipFill>
        <p:spPr>
          <a:xfrm>
            <a:off x="440286" y="6165773"/>
            <a:ext cx="2062904" cy="533138"/>
          </a:xfrm>
          <a:prstGeom prst="rect">
            <a:avLst/>
          </a:prstGeom>
        </p:spPr>
      </p:pic>
    </p:spTree>
    <p:extLst>
      <p:ext uri="{BB962C8B-B14F-4D97-AF65-F5344CB8AC3E}">
        <p14:creationId xmlns:p14="http://schemas.microsoft.com/office/powerpoint/2010/main" val="4417132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Closing thoughts </a:t>
            </a:r>
          </a:p>
        </p:txBody>
      </p:sp>
      <p:sp>
        <p:nvSpPr>
          <p:cNvPr id="5" name="Content Placeholder 4">
            <a:extLst>
              <a:ext uri="{FF2B5EF4-FFF2-40B4-BE49-F238E27FC236}">
                <a16:creationId xmlns:a16="http://schemas.microsoft.com/office/drawing/2014/main" id="{86D69819-194A-4D5C-9A2E-2B13AD544D38}"/>
              </a:ext>
            </a:extLst>
          </p:cNvPr>
          <p:cNvSpPr>
            <a:spLocks noGrp="1"/>
          </p:cNvSpPr>
          <p:nvPr>
            <p:ph idx="1"/>
          </p:nvPr>
        </p:nvSpPr>
        <p:spPr/>
        <p:txBody>
          <a:bodyPr/>
          <a:lstStyle/>
          <a:p>
            <a:r>
              <a:rPr lang="en-US" sz="2400" dirty="0"/>
              <a:t>Awareness of moral distress and moral injury is growing – a good thing for early recognition and action.</a:t>
            </a:r>
          </a:p>
          <a:p>
            <a:r>
              <a:rPr lang="en-US" sz="2400" dirty="0"/>
              <a:t>The emotional and physical impact can be very significant.</a:t>
            </a:r>
          </a:p>
          <a:p>
            <a:r>
              <a:rPr lang="en-US" sz="2400" dirty="0"/>
              <a:t>Once recognized, there are many things team members can do to support each other.</a:t>
            </a:r>
          </a:p>
          <a:p>
            <a:r>
              <a:rPr lang="en-US" sz="2400" dirty="0"/>
              <a:t>Don’t overlook the role of leaders - they play a critical role in creating cultures that encourage conversation and team well-being. </a:t>
            </a:r>
          </a:p>
          <a:p>
            <a:endParaRPr lang="en-US" dirty="0"/>
          </a:p>
        </p:txBody>
      </p:sp>
      <p:pic>
        <p:nvPicPr>
          <p:cNvPr id="4" name="Picture 3">
            <a:extLst>
              <a:ext uri="{FF2B5EF4-FFF2-40B4-BE49-F238E27FC236}">
                <a16:creationId xmlns:a16="http://schemas.microsoft.com/office/drawing/2014/main" id="{7A01B6AE-9811-B748-83CD-90EDAF2F1F29}"/>
              </a:ext>
            </a:extLst>
          </p:cNvPr>
          <p:cNvPicPr>
            <a:picLocks noChangeAspect="1"/>
          </p:cNvPicPr>
          <p:nvPr/>
        </p:nvPicPr>
        <p:blipFill>
          <a:blip r:embed="rId3"/>
          <a:stretch>
            <a:fillRect/>
          </a:stretch>
        </p:blipFill>
        <p:spPr>
          <a:xfrm>
            <a:off x="10250905" y="6296072"/>
            <a:ext cx="1782166" cy="453642"/>
          </a:xfrm>
          <a:prstGeom prst="rect">
            <a:avLst/>
          </a:prstGeom>
        </p:spPr>
      </p:pic>
      <p:pic>
        <p:nvPicPr>
          <p:cNvPr id="6" name="Picture 5" descr="A picture containing table&#10;&#10;Description automatically generated">
            <a:extLst>
              <a:ext uri="{FF2B5EF4-FFF2-40B4-BE49-F238E27FC236}">
                <a16:creationId xmlns:a16="http://schemas.microsoft.com/office/drawing/2014/main" id="{B0D61830-9A4D-4B07-A1AD-4CB3D430A24C}"/>
              </a:ext>
            </a:extLst>
          </p:cNvPr>
          <p:cNvPicPr>
            <a:picLocks noChangeAspect="1"/>
          </p:cNvPicPr>
          <p:nvPr/>
        </p:nvPicPr>
        <p:blipFill>
          <a:blip r:embed="rId4"/>
          <a:stretch>
            <a:fillRect/>
          </a:stretch>
        </p:blipFill>
        <p:spPr>
          <a:xfrm>
            <a:off x="440286" y="6316147"/>
            <a:ext cx="1782166" cy="460584"/>
          </a:xfrm>
          <a:prstGeom prst="rect">
            <a:avLst/>
          </a:prstGeom>
        </p:spPr>
      </p:pic>
    </p:spTree>
    <p:extLst>
      <p:ext uri="{BB962C8B-B14F-4D97-AF65-F5344CB8AC3E}">
        <p14:creationId xmlns:p14="http://schemas.microsoft.com/office/powerpoint/2010/main" val="18929624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683F1FFD-1AA8-4EC2-97B9-FEC7564F4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AF1A871-BF7D-B347-A2BF-14D8AEA3E537}"/>
              </a:ext>
            </a:extLst>
          </p:cNvPr>
          <p:cNvPicPr>
            <a:picLocks noChangeAspect="1"/>
          </p:cNvPicPr>
          <p:nvPr/>
        </p:nvPicPr>
        <p:blipFill rotWithShape="1">
          <a:blip r:embed="rId3"/>
          <a:srcRect l="1501" t="6971" r="38499" b="2729"/>
          <a:stretch/>
        </p:blipFill>
        <p:spPr>
          <a:xfrm>
            <a:off x="446533" y="723899"/>
            <a:ext cx="7506326" cy="5676901"/>
          </a:xfrm>
          <a:prstGeom prst="rect">
            <a:avLst/>
          </a:prstGeom>
        </p:spPr>
      </p:pic>
      <p:sp>
        <p:nvSpPr>
          <p:cNvPr id="21" name="Rectangle 20">
            <a:extLst>
              <a:ext uri="{FF2B5EF4-FFF2-40B4-BE49-F238E27FC236}">
                <a16:creationId xmlns:a16="http://schemas.microsoft.com/office/drawing/2014/main" id="{8FF0F8A7-C9E3-49D9-A67E-09FF582C7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431624" y="2605123"/>
            <a:ext cx="3072088" cy="633442"/>
          </a:xfrm>
        </p:spPr>
        <p:txBody>
          <a:bodyPr vert="horz" lIns="91440" tIns="45720" rIns="91440" bIns="45720" rtlCol="0" anchor="b">
            <a:noAutofit/>
          </a:bodyPr>
          <a:lstStyle/>
          <a:p>
            <a:r>
              <a:rPr lang="en-US" sz="3200" b="1" cap="none" dirty="0">
                <a:solidFill>
                  <a:srgbClr val="FFFFFF"/>
                </a:solidFill>
              </a:rPr>
              <a:t>Of</a:t>
            </a:r>
            <a:r>
              <a:rPr lang="en-US" sz="3200" cap="none" dirty="0">
                <a:solidFill>
                  <a:srgbClr val="FFFFFF"/>
                </a:solidFill>
              </a:rPr>
              <a:t> </a:t>
            </a:r>
            <a:r>
              <a:rPr lang="en-US" sz="3200" b="1" cap="none" dirty="0">
                <a:solidFill>
                  <a:srgbClr val="FFFFFF"/>
                </a:solidFill>
              </a:rPr>
              <a:t>your</a:t>
            </a:r>
            <a:r>
              <a:rPr lang="en-US" sz="3200" cap="none" dirty="0">
                <a:solidFill>
                  <a:srgbClr val="FFFFFF"/>
                </a:solidFill>
              </a:rPr>
              <a:t> </a:t>
            </a:r>
            <a:r>
              <a:rPr lang="en-US" sz="3200" b="1" cap="none" dirty="0">
                <a:solidFill>
                  <a:srgbClr val="FFFFFF"/>
                </a:solidFill>
              </a:rPr>
              <a:t>team</a:t>
            </a:r>
            <a:r>
              <a:rPr lang="en-US" sz="3200" cap="none" dirty="0">
                <a:solidFill>
                  <a:srgbClr val="FFFFFF"/>
                </a:solidFill>
              </a:rPr>
              <a:t>.</a:t>
            </a:r>
          </a:p>
        </p:txBody>
      </p:sp>
      <p:grpSp>
        <p:nvGrpSpPr>
          <p:cNvPr id="23" name="Group 22">
            <a:extLst>
              <a:ext uri="{FF2B5EF4-FFF2-40B4-BE49-F238E27FC236}">
                <a16:creationId xmlns:a16="http://schemas.microsoft.com/office/drawing/2014/main" id="{A4274C20-A98B-4AC3-B16A-B7F41CB582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4" name="Rectangle 23">
              <a:extLst>
                <a:ext uri="{FF2B5EF4-FFF2-40B4-BE49-F238E27FC236}">
                  <a16:creationId xmlns:a16="http://schemas.microsoft.com/office/drawing/2014/main" id="{43ECC69B-2243-424A-8237-CF490F8B0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6D2EA3B9-3D17-4510-8464-E74F67267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AA5DFA43-F31D-4C31-8826-6B40A21C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18" name="Title 1">
            <a:extLst>
              <a:ext uri="{FF2B5EF4-FFF2-40B4-BE49-F238E27FC236}">
                <a16:creationId xmlns:a16="http://schemas.microsoft.com/office/drawing/2014/main" id="{9C594668-A032-FE49-AD0D-668D484A2ED0}"/>
              </a:ext>
            </a:extLst>
          </p:cNvPr>
          <p:cNvSpPr txBox="1">
            <a:spLocks/>
          </p:cNvSpPr>
          <p:nvPr/>
        </p:nvSpPr>
        <p:spPr>
          <a:xfrm>
            <a:off x="8426308" y="1990138"/>
            <a:ext cx="3077404" cy="595810"/>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cap="none" dirty="0">
                <a:solidFill>
                  <a:srgbClr val="FFFFFF"/>
                </a:solidFill>
              </a:rPr>
              <a:t>Of</a:t>
            </a:r>
            <a:r>
              <a:rPr lang="en-US" sz="3200" cap="none" dirty="0">
                <a:solidFill>
                  <a:srgbClr val="FFFFFF"/>
                </a:solidFill>
              </a:rPr>
              <a:t> </a:t>
            </a:r>
            <a:r>
              <a:rPr lang="en-US" sz="3200" b="1" cap="none" dirty="0">
                <a:solidFill>
                  <a:srgbClr val="FFFFFF"/>
                </a:solidFill>
              </a:rPr>
              <a:t>yourself</a:t>
            </a:r>
            <a:r>
              <a:rPr lang="en-US" sz="3200" cap="none" dirty="0">
                <a:solidFill>
                  <a:srgbClr val="FFFFFF"/>
                </a:solidFill>
              </a:rPr>
              <a:t>.</a:t>
            </a:r>
          </a:p>
        </p:txBody>
      </p:sp>
      <p:sp>
        <p:nvSpPr>
          <p:cNvPr id="20" name="Title 1">
            <a:extLst>
              <a:ext uri="{FF2B5EF4-FFF2-40B4-BE49-F238E27FC236}">
                <a16:creationId xmlns:a16="http://schemas.microsoft.com/office/drawing/2014/main" id="{19EE29F4-0462-214C-B6BB-60A3B633CB6C}"/>
              </a:ext>
            </a:extLst>
          </p:cNvPr>
          <p:cNvSpPr txBox="1">
            <a:spLocks/>
          </p:cNvSpPr>
          <p:nvPr/>
        </p:nvSpPr>
        <p:spPr>
          <a:xfrm>
            <a:off x="8426307" y="1375153"/>
            <a:ext cx="3077405" cy="595810"/>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dirty="0">
                <a:solidFill>
                  <a:srgbClr val="FFFFFF"/>
                </a:solidFill>
              </a:rPr>
              <a:t>take care.</a:t>
            </a:r>
          </a:p>
        </p:txBody>
      </p:sp>
      <p:pic>
        <p:nvPicPr>
          <p:cNvPr id="16" name="Picture 15">
            <a:extLst>
              <a:ext uri="{FF2B5EF4-FFF2-40B4-BE49-F238E27FC236}">
                <a16:creationId xmlns:a16="http://schemas.microsoft.com/office/drawing/2014/main" id="{90B01839-B220-4748-A288-005BE72178CC}"/>
              </a:ext>
            </a:extLst>
          </p:cNvPr>
          <p:cNvPicPr>
            <a:picLocks noChangeAspect="1"/>
          </p:cNvPicPr>
          <p:nvPr/>
        </p:nvPicPr>
        <p:blipFill>
          <a:blip r:embed="rId4"/>
          <a:stretch>
            <a:fillRect/>
          </a:stretch>
        </p:blipFill>
        <p:spPr>
          <a:xfrm>
            <a:off x="10250905" y="6404357"/>
            <a:ext cx="1782166" cy="453642"/>
          </a:xfrm>
          <a:prstGeom prst="rect">
            <a:avLst/>
          </a:prstGeom>
        </p:spPr>
      </p:pic>
      <p:pic>
        <p:nvPicPr>
          <p:cNvPr id="22" name="Picture 21" descr="A picture containing table&#10;&#10;Description automatically generated">
            <a:extLst>
              <a:ext uri="{FF2B5EF4-FFF2-40B4-BE49-F238E27FC236}">
                <a16:creationId xmlns:a16="http://schemas.microsoft.com/office/drawing/2014/main" id="{9277B1F4-5731-4915-AF20-3BD772DA3CB0}"/>
              </a:ext>
            </a:extLst>
          </p:cNvPr>
          <p:cNvPicPr>
            <a:picLocks noChangeAspect="1"/>
          </p:cNvPicPr>
          <p:nvPr/>
        </p:nvPicPr>
        <p:blipFill>
          <a:blip r:embed="rId5"/>
          <a:stretch>
            <a:fillRect/>
          </a:stretch>
        </p:blipFill>
        <p:spPr>
          <a:xfrm>
            <a:off x="440287" y="6390227"/>
            <a:ext cx="1495518" cy="386503"/>
          </a:xfrm>
          <a:prstGeom prst="rect">
            <a:avLst/>
          </a:prstGeom>
        </p:spPr>
      </p:pic>
    </p:spTree>
    <p:extLst>
      <p:ext uri="{BB962C8B-B14F-4D97-AF65-F5344CB8AC3E}">
        <p14:creationId xmlns:p14="http://schemas.microsoft.com/office/powerpoint/2010/main" val="29933293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Mentimeter Q5 - An Invitation</a:t>
            </a:r>
          </a:p>
        </p:txBody>
      </p:sp>
      <p:sp>
        <p:nvSpPr>
          <p:cNvPr id="3" name="Content Placeholder 2"/>
          <p:cNvSpPr>
            <a:spLocks noGrp="1"/>
          </p:cNvSpPr>
          <p:nvPr>
            <p:ph idx="1"/>
          </p:nvPr>
        </p:nvSpPr>
        <p:spPr>
          <a:xfrm>
            <a:off x="581192" y="2694214"/>
            <a:ext cx="11029615" cy="3164585"/>
          </a:xfrm>
        </p:spPr>
        <p:txBody>
          <a:bodyPr/>
          <a:lstStyle/>
          <a:p>
            <a:pPr marL="0" indent="0">
              <a:buNone/>
            </a:pPr>
            <a:r>
              <a:rPr lang="en-US" sz="2400" dirty="0">
                <a:solidFill>
                  <a:schemeClr val="tx1"/>
                </a:solidFill>
              </a:rPr>
              <a:t>We would like to work with individuals and teams willing to try out one or more activities in Conversations about Moral Distress and Moral Injury and help us evaluate its usefulness and impact. </a:t>
            </a:r>
          </a:p>
          <a:p>
            <a:pPr marL="0" indent="0">
              <a:buNone/>
            </a:pPr>
            <a:endParaRPr lang="en-US" sz="2400" dirty="0">
              <a:solidFill>
                <a:schemeClr val="tx1"/>
              </a:solidFill>
            </a:endParaRPr>
          </a:p>
          <a:p>
            <a:pPr marL="0" indent="0">
              <a:buNone/>
            </a:pPr>
            <a:r>
              <a:rPr lang="en-US" sz="2400" dirty="0">
                <a:solidFill>
                  <a:schemeClr val="tx1"/>
                </a:solidFill>
              </a:rPr>
              <a:t>If you would be interested in working with us, please write your email address and name in the boxes in Mentimeter.   Thank you!</a:t>
            </a:r>
            <a:endParaRPr lang="en-US" dirty="0">
              <a:solidFill>
                <a:schemeClr val="tx1"/>
              </a:solidFill>
            </a:endParaRPr>
          </a:p>
        </p:txBody>
      </p:sp>
      <p:sp>
        <p:nvSpPr>
          <p:cNvPr id="4" name="Content Placeholder 2">
            <a:extLst>
              <a:ext uri="{FF2B5EF4-FFF2-40B4-BE49-F238E27FC236}">
                <a16:creationId xmlns:a16="http://schemas.microsoft.com/office/drawing/2014/main" id="{A87D395C-941C-E64F-A326-8309CAF4F938}"/>
              </a:ext>
            </a:extLst>
          </p:cNvPr>
          <p:cNvSpPr txBox="1">
            <a:spLocks/>
          </p:cNvSpPr>
          <p:nvPr/>
        </p:nvSpPr>
        <p:spPr>
          <a:xfrm>
            <a:off x="733592" y="2053740"/>
            <a:ext cx="11029615" cy="83164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3200" b="1" dirty="0">
                <a:solidFill>
                  <a:srgbClr val="00B0F0"/>
                </a:solidFill>
              </a:rPr>
              <a:t>GO TO </a:t>
            </a:r>
            <a:r>
              <a:rPr lang="en-US" sz="3200" b="1" dirty="0">
                <a:solidFill>
                  <a:srgbClr val="00B0F0"/>
                </a:solidFill>
                <a:hlinkClick r:id="rId3">
                  <a:extLst>
                    <a:ext uri="{A12FA001-AC4F-418D-AE19-62706E023703}">
                      <ahyp:hlinkClr xmlns:ahyp="http://schemas.microsoft.com/office/drawing/2018/hyperlinkcolor" val="tx"/>
                    </a:ext>
                  </a:extLst>
                </a:hlinkClick>
              </a:rPr>
              <a:t>WWW.MENTI.COM</a:t>
            </a:r>
            <a:r>
              <a:rPr lang="en-US" sz="3200" b="1" dirty="0">
                <a:solidFill>
                  <a:srgbClr val="00B0F0"/>
                </a:solidFill>
              </a:rPr>
              <a:t> + USE CODE 84 92 </a:t>
            </a:r>
            <a:r>
              <a:rPr lang="en-US" sz="3200" b="1" dirty="0">
                <a:solidFill>
                  <a:srgbClr val="00B0F0"/>
                </a:solidFill>
                <a:latin typeface="Arial" panose="020B0604020202020204" pitchFamily="34" charset="0"/>
                <a:cs typeface="Arial" panose="020B0604020202020204" pitchFamily="34" charset="0"/>
              </a:rPr>
              <a:t>1</a:t>
            </a:r>
          </a:p>
        </p:txBody>
      </p:sp>
      <p:pic>
        <p:nvPicPr>
          <p:cNvPr id="5" name="Picture 4">
            <a:extLst>
              <a:ext uri="{FF2B5EF4-FFF2-40B4-BE49-F238E27FC236}">
                <a16:creationId xmlns:a16="http://schemas.microsoft.com/office/drawing/2014/main" id="{00F0554F-C025-4148-B3E0-AFE738F19D85}"/>
              </a:ext>
            </a:extLst>
          </p:cNvPr>
          <p:cNvPicPr>
            <a:picLocks noChangeAspect="1"/>
          </p:cNvPicPr>
          <p:nvPr/>
        </p:nvPicPr>
        <p:blipFill>
          <a:blip r:embed="rId4"/>
          <a:stretch>
            <a:fillRect/>
          </a:stretch>
        </p:blipFill>
        <p:spPr>
          <a:xfrm>
            <a:off x="10250905" y="6308103"/>
            <a:ext cx="1782166" cy="453642"/>
          </a:xfrm>
          <a:prstGeom prst="rect">
            <a:avLst/>
          </a:prstGeom>
        </p:spPr>
      </p:pic>
      <p:pic>
        <p:nvPicPr>
          <p:cNvPr id="6" name="Picture 5" descr="A picture containing table&#10;&#10;Description automatically generated">
            <a:extLst>
              <a:ext uri="{FF2B5EF4-FFF2-40B4-BE49-F238E27FC236}">
                <a16:creationId xmlns:a16="http://schemas.microsoft.com/office/drawing/2014/main" id="{0214E7C2-BB36-4F0F-83C4-6BFCC808A232}"/>
              </a:ext>
            </a:extLst>
          </p:cNvPr>
          <p:cNvPicPr>
            <a:picLocks noChangeAspect="1"/>
          </p:cNvPicPr>
          <p:nvPr/>
        </p:nvPicPr>
        <p:blipFill>
          <a:blip r:embed="rId5"/>
          <a:stretch>
            <a:fillRect/>
          </a:stretch>
        </p:blipFill>
        <p:spPr>
          <a:xfrm>
            <a:off x="440286" y="6337433"/>
            <a:ext cx="1699799" cy="439297"/>
          </a:xfrm>
          <a:prstGeom prst="rect">
            <a:avLst/>
          </a:prstGeom>
        </p:spPr>
      </p:pic>
    </p:spTree>
    <p:extLst>
      <p:ext uri="{BB962C8B-B14F-4D97-AF65-F5344CB8AC3E}">
        <p14:creationId xmlns:p14="http://schemas.microsoft.com/office/powerpoint/2010/main" val="34511877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846089"/>
          </a:xfrm>
        </p:spPr>
        <p:txBody>
          <a:bodyPr>
            <a:noAutofit/>
          </a:bodyPr>
          <a:lstStyle/>
          <a:p>
            <a:r>
              <a:rPr lang="en-US" sz="3200" dirty="0"/>
              <a:t>For Information or to receive the magazine</a:t>
            </a:r>
          </a:p>
        </p:txBody>
      </p:sp>
      <p:sp useBgFill="1">
        <p:nvSpPr>
          <p:cNvPr id="27" name="Rectangle 26">
            <a:extLst>
              <a:ext uri="{FF2B5EF4-FFF2-40B4-BE49-F238E27FC236}">
                <a16:creationId xmlns:a16="http://schemas.microsoft.com/office/drawing/2014/main" id="{90137588-E70B-486E-AFA8-21B0111C46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13FA2D3-07B5-7F44-9A54-414EE602C613}"/>
              </a:ext>
            </a:extLst>
          </p:cNvPr>
          <p:cNvSpPr/>
          <p:nvPr/>
        </p:nvSpPr>
        <p:spPr>
          <a:xfrm>
            <a:off x="4580209" y="2170006"/>
            <a:ext cx="7103368" cy="1411570"/>
          </a:xfrm>
          <a:prstGeom prst="rect">
            <a:avLst/>
          </a:prstGeom>
          <a:solidFill>
            <a:schemeClr val="bg2"/>
          </a:solidFill>
          <a:ln w="19050">
            <a:solidFill>
              <a:schemeClr val="accent1"/>
            </a:solidFill>
          </a:ln>
        </p:spPr>
        <p:txBody>
          <a:bodyPr vert="horz" wrap="square" anchor="ctr" anchorCtr="0">
            <a:noAutofit/>
          </a:bodyPr>
          <a:lstStyle/>
          <a:p>
            <a:pPr algn="ctr"/>
            <a:r>
              <a:rPr lang="en-US" sz="3200" b="1" dirty="0">
                <a:solidFill>
                  <a:srgbClr val="4D1434"/>
                </a:solidFill>
              </a:rPr>
              <a:t>Email</a:t>
            </a:r>
            <a:r>
              <a:rPr lang="en-US" sz="3000" b="1" dirty="0">
                <a:solidFill>
                  <a:srgbClr val="485056"/>
                </a:solidFill>
              </a:rPr>
              <a:t> </a:t>
            </a:r>
          </a:p>
          <a:p>
            <a:pPr algn="ctr"/>
            <a:r>
              <a:rPr lang="en-US" sz="3600" b="1" dirty="0">
                <a:solidFill>
                  <a:srgbClr val="485056"/>
                </a:solidFill>
              </a:rPr>
              <a:t>teamcareconnections@asu.edu</a:t>
            </a:r>
          </a:p>
        </p:txBody>
      </p:sp>
      <p:sp>
        <p:nvSpPr>
          <p:cNvPr id="9" name="Rectangle 8">
            <a:extLst>
              <a:ext uri="{FF2B5EF4-FFF2-40B4-BE49-F238E27FC236}">
                <a16:creationId xmlns:a16="http://schemas.microsoft.com/office/drawing/2014/main" id="{3A770A37-E8FF-7F44-984D-A4380D582B5F}"/>
              </a:ext>
            </a:extLst>
          </p:cNvPr>
          <p:cNvSpPr/>
          <p:nvPr/>
        </p:nvSpPr>
        <p:spPr>
          <a:xfrm>
            <a:off x="4580209" y="3917373"/>
            <a:ext cx="7103368" cy="2436881"/>
          </a:xfrm>
          <a:prstGeom prst="rect">
            <a:avLst/>
          </a:prstGeom>
          <a:solidFill>
            <a:schemeClr val="bg2"/>
          </a:solidFill>
          <a:ln w="19050">
            <a:solidFill>
              <a:schemeClr val="accent1"/>
            </a:solidFill>
          </a:ln>
        </p:spPr>
        <p:txBody>
          <a:bodyPr vert="horz" wrap="square" anchor="ctr" anchorCtr="0">
            <a:noAutofit/>
          </a:bodyPr>
          <a:lstStyle/>
          <a:p>
            <a:pPr algn="ctr"/>
            <a:r>
              <a:rPr lang="en-US" sz="3200" b="1" dirty="0">
                <a:solidFill>
                  <a:srgbClr val="4D1434"/>
                </a:solidFill>
              </a:rPr>
              <a:t> Visit us on the web </a:t>
            </a:r>
          </a:p>
          <a:p>
            <a:pPr algn="ctr"/>
            <a:r>
              <a:rPr lang="en-US" sz="3000" b="1" dirty="0">
                <a:solidFill>
                  <a:srgbClr val="485056"/>
                </a:solidFill>
              </a:rPr>
              <a:t>ipe.asu.edu/team-care-connections</a:t>
            </a:r>
          </a:p>
        </p:txBody>
      </p:sp>
      <p:sp>
        <p:nvSpPr>
          <p:cNvPr id="11" name="Text Placeholder 5">
            <a:extLst>
              <a:ext uri="{FF2B5EF4-FFF2-40B4-BE49-F238E27FC236}">
                <a16:creationId xmlns:a16="http://schemas.microsoft.com/office/drawing/2014/main" id="{3FAAFA51-6377-8F4B-AE53-B46F07E2205D}"/>
              </a:ext>
            </a:extLst>
          </p:cNvPr>
          <p:cNvSpPr txBox="1">
            <a:spLocks/>
          </p:cNvSpPr>
          <p:nvPr/>
        </p:nvSpPr>
        <p:spPr>
          <a:xfrm>
            <a:off x="446534" y="2170007"/>
            <a:ext cx="3803348" cy="4184248"/>
          </a:xfrm>
          <a:prstGeom prst="rect">
            <a:avLst/>
          </a:prstGeom>
          <a:solidFill>
            <a:schemeClr val="bg2"/>
          </a:solidFill>
          <a:ln w="19050">
            <a:solidFill>
              <a:srgbClr val="4D1434"/>
            </a:solidFill>
          </a:ln>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endParaRPr lang="en-US" sz="200" b="1" dirty="0">
              <a:solidFill>
                <a:srgbClr val="4D1434"/>
              </a:solidFill>
              <a:latin typeface="Gill Sans MT" panose="020B0502020104020203" pitchFamily="34" charset="0"/>
            </a:endParaRPr>
          </a:p>
          <a:p>
            <a:pPr marL="0" indent="0" algn="ctr">
              <a:buNone/>
            </a:pPr>
            <a:endParaRPr lang="en-US" sz="200" b="1" dirty="0">
              <a:solidFill>
                <a:srgbClr val="4D1434"/>
              </a:solidFill>
              <a:latin typeface="Gill Sans MT" panose="020B0502020104020203" pitchFamily="34" charset="0"/>
            </a:endParaRPr>
          </a:p>
          <a:p>
            <a:pPr marL="0" indent="0" algn="ctr">
              <a:buNone/>
            </a:pPr>
            <a:endParaRPr lang="en-US" sz="200" b="1" dirty="0">
              <a:solidFill>
                <a:srgbClr val="4D1434"/>
              </a:solidFill>
              <a:latin typeface="Gill Sans MT" panose="020B0502020104020203" pitchFamily="34" charset="0"/>
            </a:endParaRPr>
          </a:p>
          <a:p>
            <a:pPr marL="0" indent="0" algn="ctr">
              <a:buNone/>
            </a:pPr>
            <a:endParaRPr lang="en-US" sz="200" b="1" dirty="0">
              <a:solidFill>
                <a:srgbClr val="4D1434"/>
              </a:solidFill>
              <a:latin typeface="Gill Sans MT" panose="020B0502020104020203" pitchFamily="34" charset="0"/>
            </a:endParaRPr>
          </a:p>
          <a:p>
            <a:pPr marL="0" indent="0" algn="ctr">
              <a:buNone/>
            </a:pPr>
            <a:endParaRPr lang="en-US" sz="2800" b="1" dirty="0">
              <a:solidFill>
                <a:srgbClr val="4D1434"/>
              </a:solidFill>
              <a:latin typeface="Gill Sans MT" panose="020B0502020104020203" pitchFamily="34" charset="0"/>
            </a:endParaRPr>
          </a:p>
          <a:p>
            <a:pPr marL="0" indent="0" algn="ctr">
              <a:buNone/>
            </a:pPr>
            <a:r>
              <a:rPr lang="en-US" sz="2800" b="1" dirty="0">
                <a:solidFill>
                  <a:srgbClr val="4D1434"/>
                </a:solidFill>
                <a:latin typeface="Gill Sans MT" panose="020B0502020104020203" pitchFamily="34" charset="0"/>
              </a:rPr>
              <a:t>Email</a:t>
            </a:r>
          </a:p>
          <a:p>
            <a:pPr marL="0" indent="0" algn="ctr">
              <a:buNone/>
            </a:pPr>
            <a:r>
              <a:rPr lang="en-US" sz="2200" b="1" dirty="0">
                <a:solidFill>
                  <a:srgbClr val="485056"/>
                </a:solidFill>
                <a:latin typeface="Gill Sans MT" panose="020B0502020104020203" pitchFamily="34" charset="0"/>
              </a:rPr>
              <a:t>Gerri.Lamb@asu.edu</a:t>
            </a:r>
          </a:p>
          <a:p>
            <a:pPr marL="0" indent="0" algn="ctr">
              <a:buNone/>
            </a:pPr>
            <a:r>
              <a:rPr lang="en-US" sz="2200" b="1" dirty="0">
                <a:solidFill>
                  <a:srgbClr val="485056"/>
                </a:solidFill>
                <a:latin typeface="Gill Sans MT" panose="020B0502020104020203" pitchFamily="34" charset="0"/>
              </a:rPr>
              <a:t>cshuler@nachc.com</a:t>
            </a:r>
          </a:p>
        </p:txBody>
      </p:sp>
      <p:pic>
        <p:nvPicPr>
          <p:cNvPr id="7" name="Picture 6">
            <a:extLst>
              <a:ext uri="{FF2B5EF4-FFF2-40B4-BE49-F238E27FC236}">
                <a16:creationId xmlns:a16="http://schemas.microsoft.com/office/drawing/2014/main" id="{3D4DD549-2A33-E547-9C85-AE625B5162E9}"/>
              </a:ext>
            </a:extLst>
          </p:cNvPr>
          <p:cNvPicPr>
            <a:picLocks noChangeAspect="1"/>
          </p:cNvPicPr>
          <p:nvPr/>
        </p:nvPicPr>
        <p:blipFill>
          <a:blip r:embed="rId3"/>
          <a:stretch>
            <a:fillRect/>
          </a:stretch>
        </p:blipFill>
        <p:spPr>
          <a:xfrm>
            <a:off x="10250905" y="6404357"/>
            <a:ext cx="1782166" cy="453642"/>
          </a:xfrm>
          <a:prstGeom prst="rect">
            <a:avLst/>
          </a:prstGeom>
        </p:spPr>
      </p:pic>
      <p:pic>
        <p:nvPicPr>
          <p:cNvPr id="10" name="Picture 9" descr="A picture containing table&#10;&#10;Description automatically generated">
            <a:extLst>
              <a:ext uri="{FF2B5EF4-FFF2-40B4-BE49-F238E27FC236}">
                <a16:creationId xmlns:a16="http://schemas.microsoft.com/office/drawing/2014/main" id="{B898E298-C28A-4CC0-9B49-716489A33F79}"/>
              </a:ext>
            </a:extLst>
          </p:cNvPr>
          <p:cNvPicPr>
            <a:picLocks noChangeAspect="1"/>
          </p:cNvPicPr>
          <p:nvPr/>
        </p:nvPicPr>
        <p:blipFill>
          <a:blip r:embed="rId4"/>
          <a:stretch>
            <a:fillRect/>
          </a:stretch>
        </p:blipFill>
        <p:spPr>
          <a:xfrm>
            <a:off x="440286" y="6316147"/>
            <a:ext cx="1782166" cy="460584"/>
          </a:xfrm>
          <a:prstGeom prst="rect">
            <a:avLst/>
          </a:prstGeom>
        </p:spPr>
      </p:pic>
    </p:spTree>
    <p:extLst>
      <p:ext uri="{BB962C8B-B14F-4D97-AF65-F5344CB8AC3E}">
        <p14:creationId xmlns:p14="http://schemas.microsoft.com/office/powerpoint/2010/main" val="2965467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Q &amp; A</a:t>
            </a:r>
          </a:p>
        </p:txBody>
      </p:sp>
      <p:pic>
        <p:nvPicPr>
          <p:cNvPr id="3" name="Picture 2">
            <a:extLst>
              <a:ext uri="{FF2B5EF4-FFF2-40B4-BE49-F238E27FC236}">
                <a16:creationId xmlns:a16="http://schemas.microsoft.com/office/drawing/2014/main" id="{E5D2AA0B-5EE3-2141-B005-FBD52B7B1421}"/>
              </a:ext>
            </a:extLst>
          </p:cNvPr>
          <p:cNvPicPr>
            <a:picLocks noChangeAspect="1"/>
          </p:cNvPicPr>
          <p:nvPr/>
        </p:nvPicPr>
        <p:blipFill>
          <a:blip r:embed="rId2"/>
          <a:stretch>
            <a:fillRect/>
          </a:stretch>
        </p:blipFill>
        <p:spPr>
          <a:xfrm>
            <a:off x="10250905" y="6320134"/>
            <a:ext cx="1782166" cy="453642"/>
          </a:xfrm>
          <a:prstGeom prst="rect">
            <a:avLst/>
          </a:prstGeom>
        </p:spPr>
      </p:pic>
      <p:pic>
        <p:nvPicPr>
          <p:cNvPr id="4" name="Picture 3" descr="A picture containing table&#10;&#10;Description automatically generated">
            <a:extLst>
              <a:ext uri="{FF2B5EF4-FFF2-40B4-BE49-F238E27FC236}">
                <a16:creationId xmlns:a16="http://schemas.microsoft.com/office/drawing/2014/main" id="{4BEF12FC-9D91-4A18-BBD2-7BFDE00BB3B0}"/>
              </a:ext>
            </a:extLst>
          </p:cNvPr>
          <p:cNvPicPr>
            <a:picLocks noChangeAspect="1"/>
          </p:cNvPicPr>
          <p:nvPr/>
        </p:nvPicPr>
        <p:blipFill>
          <a:blip r:embed="rId3"/>
          <a:stretch>
            <a:fillRect/>
          </a:stretch>
        </p:blipFill>
        <p:spPr>
          <a:xfrm>
            <a:off x="440286" y="6316147"/>
            <a:ext cx="1782166" cy="460584"/>
          </a:xfrm>
          <a:prstGeom prst="rect">
            <a:avLst/>
          </a:prstGeom>
        </p:spPr>
      </p:pic>
    </p:spTree>
    <p:extLst>
      <p:ext uri="{BB962C8B-B14F-4D97-AF65-F5344CB8AC3E}">
        <p14:creationId xmlns:p14="http://schemas.microsoft.com/office/powerpoint/2010/main" val="42835844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9AA9F65-94B8-41A5-A7FF-23D2CFB11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7E8B0F8E-3F6C-4541-B9C1-774D80A088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7A45F5BC-32D1-41CD-B270-C46F18CA1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CE57EE13-72B0-4FFA-ACE1-EBDE89340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5" name="Rectangle 14">
            <a:extLst>
              <a:ext uri="{FF2B5EF4-FFF2-40B4-BE49-F238E27FC236}">
                <a16:creationId xmlns:a16="http://schemas.microsoft.com/office/drawing/2014/main" id="{5EC7AA7E-81E8-4755-AC3D-2CE40312D0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3B956FD-3E35-4658-9C8B-3A48FD2DB4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419" y="457200"/>
            <a:ext cx="9961047" cy="367807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43415C7-AA2F-5649-9C52-3DFA612F7374}"/>
              </a:ext>
            </a:extLst>
          </p:cNvPr>
          <p:cNvSpPr/>
          <p:nvPr/>
        </p:nvSpPr>
        <p:spPr>
          <a:xfrm>
            <a:off x="1784352" y="447228"/>
            <a:ext cx="9961114" cy="36816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4944CE3-C786-4196-82EE-EAB409F3C3E1}"/>
              </a:ext>
            </a:extLst>
          </p:cNvPr>
          <p:cNvSpPr txBox="1"/>
          <p:nvPr/>
        </p:nvSpPr>
        <p:spPr>
          <a:xfrm>
            <a:off x="1965278" y="668740"/>
            <a:ext cx="7574507" cy="3330055"/>
          </a:xfrm>
          <a:prstGeom prst="rect">
            <a:avLst/>
          </a:prstGeom>
        </p:spPr>
        <p:txBody>
          <a:bodyPr vert="horz" lIns="91440" tIns="45720" rIns="91440" bIns="45720" rtlCol="0" anchor="t">
            <a:normAutofit/>
          </a:bodyPr>
          <a:lstStyle/>
          <a:p>
            <a:pPr>
              <a:spcBef>
                <a:spcPct val="0"/>
              </a:spcBef>
              <a:spcAft>
                <a:spcPts val="600"/>
              </a:spcAft>
            </a:pPr>
            <a:r>
              <a:rPr lang="en-US" sz="4000" cap="all" dirty="0">
                <a:solidFill>
                  <a:srgbClr val="FFFFFF"/>
                </a:solidFill>
                <a:latin typeface="+mj-lt"/>
                <a:ea typeface="+mj-ea"/>
                <a:cs typeface="+mj-cs"/>
              </a:rPr>
              <a:t>Thank you</a:t>
            </a:r>
          </a:p>
        </p:txBody>
      </p:sp>
      <p:sp>
        <p:nvSpPr>
          <p:cNvPr id="19" name="Rectangle 18">
            <a:extLst>
              <a:ext uri="{FF2B5EF4-FFF2-40B4-BE49-F238E27FC236}">
                <a16:creationId xmlns:a16="http://schemas.microsoft.com/office/drawing/2014/main" id="{A1BC678D-D15E-4FC5-8CBF-5308E841AF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352" y="4244454"/>
            <a:ext cx="9961115" cy="207248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ED188C2F-B457-4F86-B4B4-79703666D7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1" y="457201"/>
            <a:ext cx="1106164" cy="58597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4">
            <a:extLst>
              <a:ext uri="{FF2B5EF4-FFF2-40B4-BE49-F238E27FC236}">
                <a16:creationId xmlns:a16="http://schemas.microsoft.com/office/drawing/2014/main" id="{2E4AA043-BF94-0149-B930-48A4C3E35E16}"/>
              </a:ext>
            </a:extLst>
          </p:cNvPr>
          <p:cNvSpPr/>
          <p:nvPr/>
        </p:nvSpPr>
        <p:spPr>
          <a:xfrm>
            <a:off x="1773284" y="4240897"/>
            <a:ext cx="9972182" cy="2072481"/>
          </a:xfrm>
          <a:prstGeom prst="rect">
            <a:avLst/>
          </a:prstGeom>
          <a:solidFill>
            <a:srgbClr val="8C1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EC33914-B0F0-3049-BA9C-2138C0B7ED3E}"/>
              </a:ext>
            </a:extLst>
          </p:cNvPr>
          <p:cNvPicPr>
            <a:picLocks noChangeAspect="1"/>
          </p:cNvPicPr>
          <p:nvPr/>
        </p:nvPicPr>
        <p:blipFill rotWithShape="1">
          <a:blip r:embed="rId3"/>
          <a:srcRect l="1302" r="66028"/>
          <a:stretch/>
        </p:blipFill>
        <p:spPr>
          <a:xfrm>
            <a:off x="2133889" y="4409013"/>
            <a:ext cx="3254313" cy="996105"/>
          </a:xfrm>
          <a:prstGeom prst="rect">
            <a:avLst/>
          </a:prstGeom>
          <a:ln>
            <a:noFill/>
          </a:ln>
        </p:spPr>
      </p:pic>
      <p:pic>
        <p:nvPicPr>
          <p:cNvPr id="14" name="Picture 13">
            <a:extLst>
              <a:ext uri="{FF2B5EF4-FFF2-40B4-BE49-F238E27FC236}">
                <a16:creationId xmlns:a16="http://schemas.microsoft.com/office/drawing/2014/main" id="{8ED6C391-4E97-1D47-967F-4F1E919C80F8}"/>
              </a:ext>
            </a:extLst>
          </p:cNvPr>
          <p:cNvPicPr>
            <a:picLocks noChangeAspect="1"/>
          </p:cNvPicPr>
          <p:nvPr/>
        </p:nvPicPr>
        <p:blipFill rotWithShape="1">
          <a:blip r:embed="rId3"/>
          <a:srcRect l="84617" r="1101"/>
          <a:stretch/>
        </p:blipFill>
        <p:spPr>
          <a:xfrm>
            <a:off x="9023230" y="4362237"/>
            <a:ext cx="2492688" cy="1745307"/>
          </a:xfrm>
          <a:prstGeom prst="rect">
            <a:avLst/>
          </a:prstGeom>
          <a:ln>
            <a:noFill/>
          </a:ln>
        </p:spPr>
      </p:pic>
      <p:pic>
        <p:nvPicPr>
          <p:cNvPr id="12" name="Picture 11" descr="A close up of a logo&#10;&#10;Description automatically generated">
            <a:extLst>
              <a:ext uri="{FF2B5EF4-FFF2-40B4-BE49-F238E27FC236}">
                <a16:creationId xmlns:a16="http://schemas.microsoft.com/office/drawing/2014/main" id="{75FE8880-A0F7-794C-A0C2-425CC45B2D27}"/>
              </a:ext>
            </a:extLst>
          </p:cNvPr>
          <p:cNvPicPr>
            <a:picLocks noChangeAspect="1"/>
          </p:cNvPicPr>
          <p:nvPr/>
        </p:nvPicPr>
        <p:blipFill>
          <a:blip r:embed="rId4"/>
          <a:stretch>
            <a:fillRect/>
          </a:stretch>
        </p:blipFill>
        <p:spPr>
          <a:xfrm>
            <a:off x="2133889" y="5569676"/>
            <a:ext cx="3328183" cy="510322"/>
          </a:xfrm>
          <a:prstGeom prst="rect">
            <a:avLst/>
          </a:prstGeom>
        </p:spPr>
      </p:pic>
      <p:sp>
        <p:nvSpPr>
          <p:cNvPr id="18" name="Rectangle 17">
            <a:extLst>
              <a:ext uri="{FF2B5EF4-FFF2-40B4-BE49-F238E27FC236}">
                <a16:creationId xmlns:a16="http://schemas.microsoft.com/office/drawing/2014/main" id="{71BA69EA-26D7-0749-A772-4B8B906DA8CC}"/>
              </a:ext>
            </a:extLst>
          </p:cNvPr>
          <p:cNvSpPr/>
          <p:nvPr/>
        </p:nvSpPr>
        <p:spPr>
          <a:xfrm>
            <a:off x="581191" y="453642"/>
            <a:ext cx="1106098" cy="5859735"/>
          </a:xfrm>
          <a:prstGeom prst="rect">
            <a:avLst/>
          </a:prstGeom>
          <a:solidFill>
            <a:srgbClr val="913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A58D6870-0A44-8C42-889C-EE31A21825A7}"/>
              </a:ext>
            </a:extLst>
          </p:cNvPr>
          <p:cNvPicPr>
            <a:picLocks noChangeAspect="1"/>
          </p:cNvPicPr>
          <p:nvPr/>
        </p:nvPicPr>
        <p:blipFill>
          <a:blip r:embed="rId5"/>
          <a:stretch>
            <a:fillRect/>
          </a:stretch>
        </p:blipFill>
        <p:spPr>
          <a:xfrm>
            <a:off x="10250905" y="6368261"/>
            <a:ext cx="1782166" cy="453642"/>
          </a:xfrm>
          <a:prstGeom prst="rect">
            <a:avLst/>
          </a:prstGeom>
        </p:spPr>
      </p:pic>
      <p:pic>
        <p:nvPicPr>
          <p:cNvPr id="22" name="Picture 21" descr="A picture containing table&#10;&#10;Description automatically generated">
            <a:extLst>
              <a:ext uri="{FF2B5EF4-FFF2-40B4-BE49-F238E27FC236}">
                <a16:creationId xmlns:a16="http://schemas.microsoft.com/office/drawing/2014/main" id="{E3BE25AF-E5BD-4B15-BBBB-84EA46AE03BC}"/>
              </a:ext>
            </a:extLst>
          </p:cNvPr>
          <p:cNvPicPr>
            <a:picLocks noChangeAspect="1"/>
          </p:cNvPicPr>
          <p:nvPr/>
        </p:nvPicPr>
        <p:blipFill>
          <a:blip r:embed="rId6"/>
          <a:stretch>
            <a:fillRect/>
          </a:stretch>
        </p:blipFill>
        <p:spPr>
          <a:xfrm>
            <a:off x="440286" y="6339035"/>
            <a:ext cx="1693603" cy="437696"/>
          </a:xfrm>
          <a:prstGeom prst="rect">
            <a:avLst/>
          </a:prstGeom>
        </p:spPr>
      </p:pic>
    </p:spTree>
    <p:extLst>
      <p:ext uri="{BB962C8B-B14F-4D97-AF65-F5344CB8AC3E}">
        <p14:creationId xmlns:p14="http://schemas.microsoft.com/office/powerpoint/2010/main" val="29975852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0C418F9-B1A3-4097-9C97-E1C9F31497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5" name="Picture 4" descr="A screenshot of a cell phone&#10;&#10;Description automatically generated">
            <a:extLst>
              <a:ext uri="{FF2B5EF4-FFF2-40B4-BE49-F238E27FC236}">
                <a16:creationId xmlns:a16="http://schemas.microsoft.com/office/drawing/2014/main" id="{E3E42265-517D-6944-A0FE-379A01268968}"/>
              </a:ext>
            </a:extLst>
          </p:cNvPr>
          <p:cNvPicPr>
            <a:picLocks noChangeAspect="1"/>
          </p:cNvPicPr>
          <p:nvPr/>
        </p:nvPicPr>
        <p:blipFill rotWithShape="1">
          <a:blip r:embed="rId2"/>
          <a:srcRect l="2727" r="2" b="2"/>
          <a:stretch/>
        </p:blipFill>
        <p:spPr>
          <a:xfrm>
            <a:off x="446533" y="457201"/>
            <a:ext cx="7595655" cy="5856458"/>
          </a:xfrm>
          <a:prstGeom prst="rect">
            <a:avLst/>
          </a:prstGeom>
        </p:spPr>
      </p:pic>
      <p:sp>
        <p:nvSpPr>
          <p:cNvPr id="17" name="Rectangle 16">
            <a:extLst>
              <a:ext uri="{FF2B5EF4-FFF2-40B4-BE49-F238E27FC236}">
                <a16:creationId xmlns:a16="http://schemas.microsoft.com/office/drawing/2014/main" id="{6B5E8ED2-C3EC-40AD-BDB9-27E589B52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3" y="457202"/>
            <a:ext cx="3615593" cy="5859734"/>
          </a:xfrm>
          <a:prstGeom prst="rect">
            <a:avLst/>
          </a:prstGeom>
          <a:solidFill>
            <a:srgbClr val="5B3C57">
              <a:alpha val="80000"/>
            </a:srgbClr>
          </a:solidFill>
          <a:ln>
            <a:noFill/>
          </a:ln>
          <a:effectLst/>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B9A6E99F-8BD4-7D48-A672-17B7E9BF60E4}"/>
              </a:ext>
            </a:extLst>
          </p:cNvPr>
          <p:cNvPicPr>
            <a:picLocks noChangeAspect="1"/>
          </p:cNvPicPr>
          <p:nvPr/>
        </p:nvPicPr>
        <p:blipFill>
          <a:blip r:embed="rId3"/>
          <a:stretch>
            <a:fillRect/>
          </a:stretch>
        </p:blipFill>
        <p:spPr>
          <a:xfrm>
            <a:off x="10250905" y="6344198"/>
            <a:ext cx="1782166" cy="453642"/>
          </a:xfrm>
          <a:prstGeom prst="rect">
            <a:avLst/>
          </a:prstGeom>
        </p:spPr>
      </p:pic>
    </p:spTree>
    <p:extLst>
      <p:ext uri="{BB962C8B-B14F-4D97-AF65-F5344CB8AC3E}">
        <p14:creationId xmlns:p14="http://schemas.microsoft.com/office/powerpoint/2010/main" val="12082662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0C418F9-B1A3-4097-9C97-E1C9F31497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3" name="Picture 2" descr="A screenshot of a cell phone&#10;&#10;Description automatically generated">
            <a:extLst>
              <a:ext uri="{FF2B5EF4-FFF2-40B4-BE49-F238E27FC236}">
                <a16:creationId xmlns:a16="http://schemas.microsoft.com/office/drawing/2014/main" id="{6FDCBFF1-0F28-5644-ADDC-08D65E0840B6}"/>
              </a:ext>
            </a:extLst>
          </p:cNvPr>
          <p:cNvPicPr>
            <a:picLocks noChangeAspect="1"/>
          </p:cNvPicPr>
          <p:nvPr/>
        </p:nvPicPr>
        <p:blipFill rotWithShape="1">
          <a:blip r:embed="rId2"/>
          <a:srcRect l="197" r="2533" b="2"/>
          <a:stretch/>
        </p:blipFill>
        <p:spPr>
          <a:xfrm>
            <a:off x="446533" y="457201"/>
            <a:ext cx="7595655" cy="5856458"/>
          </a:xfrm>
          <a:prstGeom prst="rect">
            <a:avLst/>
          </a:prstGeom>
        </p:spPr>
      </p:pic>
      <p:sp>
        <p:nvSpPr>
          <p:cNvPr id="24" name="Rectangle 23">
            <a:extLst>
              <a:ext uri="{FF2B5EF4-FFF2-40B4-BE49-F238E27FC236}">
                <a16:creationId xmlns:a16="http://schemas.microsoft.com/office/drawing/2014/main" id="{6B5E8ED2-C3EC-40AD-BDB9-27E589B52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3" y="457202"/>
            <a:ext cx="3615593" cy="5859734"/>
          </a:xfrm>
          <a:prstGeom prst="rect">
            <a:avLst/>
          </a:prstGeom>
          <a:solidFill>
            <a:srgbClr val="61485E"/>
          </a:solidFill>
          <a:ln>
            <a:noFill/>
          </a:ln>
          <a:effectLst/>
        </p:spPr>
        <p:style>
          <a:lnRef idx="1">
            <a:schemeClr val="accent1"/>
          </a:lnRef>
          <a:fillRef idx="3">
            <a:schemeClr val="accent1"/>
          </a:fillRef>
          <a:effectRef idx="2">
            <a:schemeClr val="accent1"/>
          </a:effectRef>
          <a:fontRef idx="minor">
            <a:schemeClr val="lt1"/>
          </a:fontRef>
        </p:style>
      </p:sp>
      <p:pic>
        <p:nvPicPr>
          <p:cNvPr id="9" name="Picture 8">
            <a:extLst>
              <a:ext uri="{FF2B5EF4-FFF2-40B4-BE49-F238E27FC236}">
                <a16:creationId xmlns:a16="http://schemas.microsoft.com/office/drawing/2014/main" id="{E7B09275-395C-9548-B180-7DEA153A0E26}"/>
              </a:ext>
            </a:extLst>
          </p:cNvPr>
          <p:cNvPicPr>
            <a:picLocks noChangeAspect="1"/>
          </p:cNvPicPr>
          <p:nvPr/>
        </p:nvPicPr>
        <p:blipFill>
          <a:blip r:embed="rId3"/>
          <a:stretch>
            <a:fillRect/>
          </a:stretch>
        </p:blipFill>
        <p:spPr>
          <a:xfrm>
            <a:off x="10250905" y="6380293"/>
            <a:ext cx="1782166" cy="453642"/>
          </a:xfrm>
          <a:prstGeom prst="rect">
            <a:avLst/>
          </a:prstGeom>
        </p:spPr>
      </p:pic>
    </p:spTree>
    <p:extLst>
      <p:ext uri="{BB962C8B-B14F-4D97-AF65-F5344CB8AC3E}">
        <p14:creationId xmlns:p14="http://schemas.microsoft.com/office/powerpoint/2010/main" val="32241116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0C418F9-B1A3-4097-9C97-E1C9F31497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3" name="Picture 2" descr="A screenshot of a social media post&#10;&#10;Description automatically generated">
            <a:extLst>
              <a:ext uri="{FF2B5EF4-FFF2-40B4-BE49-F238E27FC236}">
                <a16:creationId xmlns:a16="http://schemas.microsoft.com/office/drawing/2014/main" id="{89AC37DE-12B8-9743-A06A-99E496232625}"/>
              </a:ext>
            </a:extLst>
          </p:cNvPr>
          <p:cNvPicPr>
            <a:picLocks noChangeAspect="1"/>
          </p:cNvPicPr>
          <p:nvPr/>
        </p:nvPicPr>
        <p:blipFill rotWithShape="1">
          <a:blip r:embed="rId2"/>
          <a:srcRect l="2727" r="2" b="2"/>
          <a:stretch/>
        </p:blipFill>
        <p:spPr>
          <a:xfrm>
            <a:off x="446533" y="457201"/>
            <a:ext cx="7595655" cy="5856458"/>
          </a:xfrm>
          <a:prstGeom prst="rect">
            <a:avLst/>
          </a:prstGeom>
        </p:spPr>
      </p:pic>
      <p:sp>
        <p:nvSpPr>
          <p:cNvPr id="10" name="Rectangle 9">
            <a:extLst>
              <a:ext uri="{FF2B5EF4-FFF2-40B4-BE49-F238E27FC236}">
                <a16:creationId xmlns:a16="http://schemas.microsoft.com/office/drawing/2014/main" id="{6B5E8ED2-C3EC-40AD-BDB9-27E589B52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3" y="457202"/>
            <a:ext cx="3615593" cy="5859734"/>
          </a:xfrm>
          <a:prstGeom prst="rect">
            <a:avLst/>
          </a:prstGeom>
          <a:solidFill>
            <a:srgbClr val="764155"/>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729CAF64-54E7-F24A-BD57-4A6038BBB2FD}"/>
              </a:ext>
            </a:extLst>
          </p:cNvPr>
          <p:cNvPicPr>
            <a:picLocks noChangeAspect="1"/>
          </p:cNvPicPr>
          <p:nvPr/>
        </p:nvPicPr>
        <p:blipFill>
          <a:blip r:embed="rId3"/>
          <a:stretch>
            <a:fillRect/>
          </a:stretch>
        </p:blipFill>
        <p:spPr>
          <a:xfrm>
            <a:off x="10250905" y="6368261"/>
            <a:ext cx="1782166" cy="453642"/>
          </a:xfrm>
          <a:prstGeom prst="rect">
            <a:avLst/>
          </a:prstGeom>
        </p:spPr>
      </p:pic>
    </p:spTree>
    <p:extLst>
      <p:ext uri="{BB962C8B-B14F-4D97-AF65-F5344CB8AC3E}">
        <p14:creationId xmlns:p14="http://schemas.microsoft.com/office/powerpoint/2010/main" val="28362722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0C418F9-B1A3-4097-9C97-E1C9F31497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6" name="Picture 5" descr="A screenshot of a cell phone&#10;&#10;Description automatically generated">
            <a:extLst>
              <a:ext uri="{FF2B5EF4-FFF2-40B4-BE49-F238E27FC236}">
                <a16:creationId xmlns:a16="http://schemas.microsoft.com/office/drawing/2014/main" id="{8F8BD24D-B70B-0A4D-AD89-BB8696696C07}"/>
              </a:ext>
            </a:extLst>
          </p:cNvPr>
          <p:cNvPicPr>
            <a:picLocks noChangeAspect="1"/>
          </p:cNvPicPr>
          <p:nvPr/>
        </p:nvPicPr>
        <p:blipFill rotWithShape="1">
          <a:blip r:embed="rId3"/>
          <a:srcRect l="1010" r="1719" b="2"/>
          <a:stretch/>
        </p:blipFill>
        <p:spPr>
          <a:xfrm>
            <a:off x="534218" y="457202"/>
            <a:ext cx="7595655" cy="5856458"/>
          </a:xfrm>
          <a:prstGeom prst="rect">
            <a:avLst/>
          </a:prstGeom>
        </p:spPr>
      </p:pic>
      <p:sp>
        <p:nvSpPr>
          <p:cNvPr id="17" name="Rectangle 16">
            <a:extLst>
              <a:ext uri="{FF2B5EF4-FFF2-40B4-BE49-F238E27FC236}">
                <a16:creationId xmlns:a16="http://schemas.microsoft.com/office/drawing/2014/main" id="{6B5E8ED2-C3EC-40AD-BDB9-27E589B52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3" y="457202"/>
            <a:ext cx="3615593" cy="5859734"/>
          </a:xfrm>
          <a:prstGeom prst="rect">
            <a:avLst/>
          </a:prstGeom>
          <a:solidFill>
            <a:srgbClr val="71516D">
              <a:alpha val="80000"/>
            </a:srgbClr>
          </a:solidFill>
          <a:ln>
            <a:noFill/>
          </a:ln>
          <a:effectLst/>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57C6B863-5CEF-B040-BDB8-7F30C7D495E6}"/>
              </a:ext>
            </a:extLst>
          </p:cNvPr>
          <p:cNvPicPr>
            <a:picLocks noChangeAspect="1"/>
          </p:cNvPicPr>
          <p:nvPr/>
        </p:nvPicPr>
        <p:blipFill>
          <a:blip r:embed="rId4"/>
          <a:stretch>
            <a:fillRect/>
          </a:stretch>
        </p:blipFill>
        <p:spPr>
          <a:xfrm>
            <a:off x="10250905" y="6368261"/>
            <a:ext cx="1782166" cy="453642"/>
          </a:xfrm>
          <a:prstGeom prst="rect">
            <a:avLst/>
          </a:prstGeom>
        </p:spPr>
      </p:pic>
    </p:spTree>
    <p:extLst>
      <p:ext uri="{BB962C8B-B14F-4D97-AF65-F5344CB8AC3E}">
        <p14:creationId xmlns:p14="http://schemas.microsoft.com/office/powerpoint/2010/main" val="3355603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FCAD81-3661-314E-8A12-083225921C96}"/>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5</a:t>
            </a:fld>
            <a:endParaRPr lang="en-US" dirty="0">
              <a:solidFill>
                <a:schemeClr val="tx2"/>
              </a:solidFill>
            </a:endParaRPr>
          </a:p>
        </p:txBody>
      </p:sp>
      <p:sp>
        <p:nvSpPr>
          <p:cNvPr id="4" name="Title 3">
            <a:extLst>
              <a:ext uri="{FF2B5EF4-FFF2-40B4-BE49-F238E27FC236}">
                <a16:creationId xmlns:a16="http://schemas.microsoft.com/office/drawing/2014/main" id="{CDF51B3A-7248-FC45-9088-18282B707067}"/>
              </a:ext>
            </a:extLst>
          </p:cNvPr>
          <p:cNvSpPr>
            <a:spLocks noGrp="1"/>
          </p:cNvSpPr>
          <p:nvPr>
            <p:ph type="title"/>
          </p:nvPr>
        </p:nvSpPr>
        <p:spPr>
          <a:xfrm>
            <a:off x="627596" y="624979"/>
            <a:ext cx="6850936" cy="794957"/>
          </a:xfrm>
        </p:spPr>
        <p:txBody>
          <a:bodyPr/>
          <a:lstStyle/>
          <a:p>
            <a:r>
              <a:rPr lang="en-US" sz="3600" cap="none" dirty="0">
                <a:solidFill>
                  <a:schemeClr val="accent1"/>
                </a:solidFill>
              </a:rPr>
              <a:t>INTRODUCTION</a:t>
            </a:r>
          </a:p>
        </p:txBody>
      </p:sp>
      <p:pic>
        <p:nvPicPr>
          <p:cNvPr id="12" name="Picture Placeholder 11" descr="A person wearing a suit and tie&#10;&#10;Description automatically generated">
            <a:extLst>
              <a:ext uri="{FF2B5EF4-FFF2-40B4-BE49-F238E27FC236}">
                <a16:creationId xmlns:a16="http://schemas.microsoft.com/office/drawing/2014/main" id="{7CF2D2A3-274C-F948-A1CC-D489B04D1F76}"/>
              </a:ext>
            </a:extLst>
          </p:cNvPr>
          <p:cNvPicPr>
            <a:picLocks noGrp="1" noChangeAspect="1"/>
          </p:cNvPicPr>
          <p:nvPr>
            <p:ph type="pic" sz="quarter" idx="27"/>
          </p:nvPr>
        </p:nvPicPr>
        <p:blipFill>
          <a:blip r:embed="rId3"/>
          <a:srcRect t="10955" b="10955"/>
          <a:stretch>
            <a:fillRect/>
          </a:stretch>
        </p:blipFill>
        <p:spPr>
          <a:xfrm>
            <a:off x="4576921" y="1419936"/>
            <a:ext cx="3213299" cy="3541170"/>
          </a:xfrm>
        </p:spPr>
      </p:pic>
      <p:sp>
        <p:nvSpPr>
          <p:cNvPr id="9" name="Text Placeholder 8">
            <a:extLst>
              <a:ext uri="{FF2B5EF4-FFF2-40B4-BE49-F238E27FC236}">
                <a16:creationId xmlns:a16="http://schemas.microsoft.com/office/drawing/2014/main" id="{081FDF04-5D34-8D47-A238-283E39DA4957}"/>
              </a:ext>
            </a:extLst>
          </p:cNvPr>
          <p:cNvSpPr>
            <a:spLocks noGrp="1"/>
          </p:cNvSpPr>
          <p:nvPr>
            <p:ph type="body" sz="quarter" idx="28"/>
          </p:nvPr>
        </p:nvSpPr>
        <p:spPr>
          <a:xfrm>
            <a:off x="4343399" y="5103078"/>
            <a:ext cx="3740285" cy="1035698"/>
          </a:xfrm>
        </p:spPr>
        <p:txBody>
          <a:bodyPr>
            <a:normAutofit fontScale="85000" lnSpcReduction="10000"/>
          </a:bodyPr>
          <a:lstStyle/>
          <a:p>
            <a:pPr marL="0" indent="0">
              <a:buNone/>
            </a:pPr>
            <a:r>
              <a:rPr lang="en-US" sz="2200" b="1" i="1" dirty="0"/>
              <a:t>Ron Yee, MD, MBA, FAAFP</a:t>
            </a:r>
          </a:p>
          <a:p>
            <a:pPr marL="0" indent="0">
              <a:buNone/>
            </a:pPr>
            <a:r>
              <a:rPr lang="en-US" sz="1900" dirty="0"/>
              <a:t>Chief Medical Officer, National Association of Community Health Centers</a:t>
            </a:r>
            <a:endParaRPr lang="en-US" dirty="0"/>
          </a:p>
        </p:txBody>
      </p:sp>
      <p:pic>
        <p:nvPicPr>
          <p:cNvPr id="15" name="Picture 14" descr="A picture containing drawing&#10;&#10;Description automatically generated">
            <a:extLst>
              <a:ext uri="{FF2B5EF4-FFF2-40B4-BE49-F238E27FC236}">
                <a16:creationId xmlns:a16="http://schemas.microsoft.com/office/drawing/2014/main" id="{59BCB1F5-0737-43D1-9E82-723AD1E1732D}"/>
              </a:ext>
            </a:extLst>
          </p:cNvPr>
          <p:cNvPicPr>
            <a:picLocks noChangeAspect="1"/>
          </p:cNvPicPr>
          <p:nvPr/>
        </p:nvPicPr>
        <p:blipFill>
          <a:blip r:embed="rId4"/>
          <a:stretch>
            <a:fillRect/>
          </a:stretch>
        </p:blipFill>
        <p:spPr>
          <a:xfrm>
            <a:off x="9576288" y="6138776"/>
            <a:ext cx="2514600" cy="635000"/>
          </a:xfrm>
          <a:prstGeom prst="rect">
            <a:avLst/>
          </a:prstGeom>
        </p:spPr>
      </p:pic>
      <p:pic>
        <p:nvPicPr>
          <p:cNvPr id="19" name="Picture 18" descr="A picture containing table&#10;&#10;Description automatically generated">
            <a:extLst>
              <a:ext uri="{FF2B5EF4-FFF2-40B4-BE49-F238E27FC236}">
                <a16:creationId xmlns:a16="http://schemas.microsoft.com/office/drawing/2014/main" id="{20C80678-2022-4335-8AF7-18245C3B5E50}"/>
              </a:ext>
            </a:extLst>
          </p:cNvPr>
          <p:cNvPicPr>
            <a:picLocks noChangeAspect="1"/>
          </p:cNvPicPr>
          <p:nvPr/>
        </p:nvPicPr>
        <p:blipFill>
          <a:blip r:embed="rId5"/>
          <a:stretch>
            <a:fillRect/>
          </a:stretch>
        </p:blipFill>
        <p:spPr>
          <a:xfrm>
            <a:off x="440286" y="6165773"/>
            <a:ext cx="2062904" cy="533138"/>
          </a:xfrm>
          <a:prstGeom prst="rect">
            <a:avLst/>
          </a:prstGeom>
        </p:spPr>
      </p:pic>
    </p:spTree>
    <p:extLst>
      <p:ext uri="{BB962C8B-B14F-4D97-AF65-F5344CB8AC3E}">
        <p14:creationId xmlns:p14="http://schemas.microsoft.com/office/powerpoint/2010/main" val="1807788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35">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79F5864-7F00-4BC0-83E6-41B58FB49BF0}"/>
              </a:ext>
            </a:extLst>
          </p:cNvPr>
          <p:cNvSpPr>
            <a:spLocks noGrp="1"/>
          </p:cNvSpPr>
          <p:nvPr>
            <p:ph type="title"/>
          </p:nvPr>
        </p:nvSpPr>
        <p:spPr>
          <a:xfrm>
            <a:off x="581192" y="702156"/>
            <a:ext cx="11029616" cy="1013800"/>
          </a:xfrm>
        </p:spPr>
        <p:txBody>
          <a:bodyPr vert="horz" lIns="91440" tIns="45720" rIns="91440" bIns="45720" rtlCol="0" anchor="b">
            <a:normAutofit/>
          </a:bodyPr>
          <a:lstStyle/>
          <a:p>
            <a:pPr defTabSz="457200"/>
            <a:r>
              <a:rPr lang="en-US" sz="2800" b="0" dirty="0">
                <a:solidFill>
                  <a:srgbClr val="FFFFFF"/>
                </a:solidFill>
                <a:ea typeface="+mj-ea"/>
                <a:cs typeface="+mj-cs"/>
              </a:rPr>
              <a:t>Gerri Lamb, PhD, RN, FAAN</a:t>
            </a:r>
            <a:br>
              <a:rPr lang="en-US" sz="2800" b="0" dirty="0">
                <a:solidFill>
                  <a:srgbClr val="FFFFFF"/>
                </a:solidFill>
                <a:ea typeface="+mj-ea"/>
                <a:cs typeface="+mj-cs"/>
              </a:rPr>
            </a:br>
            <a:endParaRPr lang="en-US" sz="2800" b="0" dirty="0">
              <a:solidFill>
                <a:srgbClr val="FFFFFF"/>
              </a:solidFill>
              <a:ea typeface="+mj-ea"/>
              <a:cs typeface="+mj-cs"/>
            </a:endParaRPr>
          </a:p>
        </p:txBody>
      </p:sp>
      <p:sp>
        <p:nvSpPr>
          <p:cNvPr id="3" name="Text Placeholder 2">
            <a:extLst>
              <a:ext uri="{FF2B5EF4-FFF2-40B4-BE49-F238E27FC236}">
                <a16:creationId xmlns:a16="http://schemas.microsoft.com/office/drawing/2014/main" id="{1E8BD118-9DED-4A13-ABD2-365BBA18CF9A}"/>
              </a:ext>
            </a:extLst>
          </p:cNvPr>
          <p:cNvSpPr>
            <a:spLocks noGrp="1"/>
          </p:cNvSpPr>
          <p:nvPr>
            <p:ph type="body" sz="quarter" idx="21"/>
          </p:nvPr>
        </p:nvSpPr>
        <p:spPr>
          <a:xfrm>
            <a:off x="581192" y="2509736"/>
            <a:ext cx="7162025" cy="3349063"/>
          </a:xfrm>
        </p:spPr>
        <p:txBody>
          <a:bodyPr vert="horz" lIns="91440" tIns="45720" rIns="91440" bIns="45720" rtlCol="0" anchor="ctr">
            <a:normAutofit fontScale="92500" lnSpcReduction="10000"/>
          </a:bodyPr>
          <a:lstStyle/>
          <a:p>
            <a:r>
              <a:rPr lang="en-US" dirty="0"/>
              <a:t>Gerri Lamb, PhD, RN, FAAN, is the Founding Director of ASU’s Center for Advancing Interprofessional Practice, Education &amp; Research and Professor at the Edson College of Nursing and Health Innovation.  In this role, she is committed to supporting the growth of interprofessional initiatives at ASU in collaboration with much-valued academic and clinical partners.  She also works to connect local and state activities to  the national IPE community in her role as past chair of the American Interprofessional Health Collaborative and liaison to the National Center for Interprofessional Practice and Education Nexus Innovations Incubator. Her interprofessional practice and research focus is on care coordination for vulnerable and underserved populations.</a:t>
            </a:r>
            <a:endParaRPr lang="en-US" dirty="0">
              <a:ea typeface="+mn-ea"/>
              <a:cs typeface="+mn-cs"/>
            </a:endParaRPr>
          </a:p>
        </p:txBody>
      </p:sp>
      <p:pic>
        <p:nvPicPr>
          <p:cNvPr id="6" name="Picture Placeholder 5" descr="A person smiling for the camera&#10;&#10;Description automatically generated">
            <a:extLst>
              <a:ext uri="{FF2B5EF4-FFF2-40B4-BE49-F238E27FC236}">
                <a16:creationId xmlns:a16="http://schemas.microsoft.com/office/drawing/2014/main" id="{813C0D8B-146E-4110-B871-B6174E7FE0F3}"/>
              </a:ext>
            </a:extLst>
          </p:cNvPr>
          <p:cNvPicPr>
            <a:picLocks noGrp="1" noChangeAspect="1"/>
          </p:cNvPicPr>
          <p:nvPr>
            <p:ph type="pic" sz="quarter" idx="23"/>
          </p:nvPr>
        </p:nvPicPr>
        <p:blipFill rotWithShape="1">
          <a:blip r:embed="rId2"/>
          <a:srcRect r="1" b="11056"/>
          <a:stretch/>
        </p:blipFill>
        <p:spPr>
          <a:xfrm>
            <a:off x="8653243" y="2045476"/>
            <a:ext cx="2481127" cy="3034389"/>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00FE5709-550A-41B5-9DAF-A301455D7641}"/>
              </a:ext>
            </a:extLst>
          </p:cNvPr>
          <p:cNvPicPr>
            <a:picLocks noChangeAspect="1"/>
          </p:cNvPicPr>
          <p:nvPr/>
        </p:nvPicPr>
        <p:blipFill>
          <a:blip r:embed="rId3"/>
          <a:stretch>
            <a:fillRect/>
          </a:stretch>
        </p:blipFill>
        <p:spPr>
          <a:xfrm>
            <a:off x="9576288" y="6226004"/>
            <a:ext cx="2169179" cy="547772"/>
          </a:xfrm>
          <a:prstGeom prst="rect">
            <a:avLst/>
          </a:prstGeom>
        </p:spPr>
      </p:pic>
      <p:pic>
        <p:nvPicPr>
          <p:cNvPr id="22" name="Picture 21" descr="A picture containing table&#10;&#10;Description automatically generated">
            <a:extLst>
              <a:ext uri="{FF2B5EF4-FFF2-40B4-BE49-F238E27FC236}">
                <a16:creationId xmlns:a16="http://schemas.microsoft.com/office/drawing/2014/main" id="{562147F0-66A1-495B-9207-625D04C39B48}"/>
              </a:ext>
            </a:extLst>
          </p:cNvPr>
          <p:cNvPicPr>
            <a:picLocks noChangeAspect="1"/>
          </p:cNvPicPr>
          <p:nvPr/>
        </p:nvPicPr>
        <p:blipFill>
          <a:blip r:embed="rId4"/>
          <a:stretch>
            <a:fillRect/>
          </a:stretch>
        </p:blipFill>
        <p:spPr>
          <a:xfrm>
            <a:off x="440286" y="6206895"/>
            <a:ext cx="1903785" cy="492015"/>
          </a:xfrm>
          <a:prstGeom prst="rect">
            <a:avLst/>
          </a:prstGeom>
        </p:spPr>
      </p:pic>
      <p:pic>
        <p:nvPicPr>
          <p:cNvPr id="10" name="Picture 9">
            <a:extLst>
              <a:ext uri="{FF2B5EF4-FFF2-40B4-BE49-F238E27FC236}">
                <a16:creationId xmlns:a16="http://schemas.microsoft.com/office/drawing/2014/main" id="{C437AA8A-9B26-494A-A06D-AFF828C7E93F}"/>
              </a:ext>
            </a:extLst>
          </p:cNvPr>
          <p:cNvPicPr>
            <a:picLocks noChangeAspect="1"/>
          </p:cNvPicPr>
          <p:nvPr/>
        </p:nvPicPr>
        <p:blipFill>
          <a:blip r:embed="rId5"/>
          <a:stretch>
            <a:fillRect/>
          </a:stretch>
        </p:blipFill>
        <p:spPr>
          <a:xfrm>
            <a:off x="8371141" y="5222597"/>
            <a:ext cx="3092223" cy="915658"/>
          </a:xfrm>
          <a:prstGeom prst="rect">
            <a:avLst/>
          </a:prstGeom>
        </p:spPr>
      </p:pic>
    </p:spTree>
    <p:extLst>
      <p:ext uri="{BB962C8B-B14F-4D97-AF65-F5344CB8AC3E}">
        <p14:creationId xmlns:p14="http://schemas.microsoft.com/office/powerpoint/2010/main" val="3626393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045260-7596-7047-9E1A-575698DE2231}"/>
              </a:ext>
            </a:extLst>
          </p:cNvPr>
          <p:cNvSpPr/>
          <p:nvPr/>
        </p:nvSpPr>
        <p:spPr>
          <a:xfrm>
            <a:off x="273621" y="143885"/>
            <a:ext cx="1164475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262BFCDB-6FE2-2D4A-9CD0-9D9D24BE6E35}"/>
              </a:ext>
            </a:extLst>
          </p:cNvPr>
          <p:cNvPicPr>
            <a:picLocks noChangeAspect="1"/>
          </p:cNvPicPr>
          <p:nvPr/>
        </p:nvPicPr>
        <p:blipFill>
          <a:blip r:embed="rId2"/>
          <a:stretch>
            <a:fillRect/>
          </a:stretch>
        </p:blipFill>
        <p:spPr>
          <a:xfrm>
            <a:off x="9679428" y="6232362"/>
            <a:ext cx="2457864" cy="625638"/>
          </a:xfrm>
          <a:prstGeom prst="rect">
            <a:avLst/>
          </a:prstGeom>
        </p:spPr>
      </p:pic>
      <p:sp>
        <p:nvSpPr>
          <p:cNvPr id="8" name="Rectangle 7">
            <a:extLst>
              <a:ext uri="{FF2B5EF4-FFF2-40B4-BE49-F238E27FC236}">
                <a16:creationId xmlns:a16="http://schemas.microsoft.com/office/drawing/2014/main" id="{2D92DFF9-C17C-3542-985B-9FA04FF80B50}"/>
              </a:ext>
            </a:extLst>
          </p:cNvPr>
          <p:cNvSpPr/>
          <p:nvPr/>
        </p:nvSpPr>
        <p:spPr>
          <a:xfrm>
            <a:off x="1" y="1"/>
            <a:ext cx="12192000" cy="1649046"/>
          </a:xfrm>
          <a:prstGeom prst="rect">
            <a:avLst/>
          </a:prstGeom>
          <a:solidFill>
            <a:srgbClr val="6188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79A2B131-5A82-6E4F-8EF9-788E93A115E4}"/>
              </a:ext>
            </a:extLst>
          </p:cNvPr>
          <p:cNvSpPr txBox="1">
            <a:spLocks/>
          </p:cNvSpPr>
          <p:nvPr/>
        </p:nvSpPr>
        <p:spPr>
          <a:xfrm>
            <a:off x="273621" y="597554"/>
            <a:ext cx="11262851" cy="726456"/>
          </a:xfrm>
          <a:prstGeom prst="rect">
            <a:avLst/>
          </a:prstGeom>
        </p:spPr>
        <p:txBody>
          <a:bodyPr>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cap="none" dirty="0"/>
              <a:t>DISCLOSURES</a:t>
            </a:r>
            <a:endParaRPr lang="en-US" b="1" cap="none" dirty="0"/>
          </a:p>
          <a:p>
            <a:br>
              <a:rPr lang="en-US" b="1" cap="none" dirty="0"/>
            </a:br>
            <a:endParaRPr lang="en-US" b="1" cap="none" dirty="0"/>
          </a:p>
        </p:txBody>
      </p:sp>
      <p:sp>
        <p:nvSpPr>
          <p:cNvPr id="9" name="Content Placeholder 2">
            <a:extLst>
              <a:ext uri="{FF2B5EF4-FFF2-40B4-BE49-F238E27FC236}">
                <a16:creationId xmlns:a16="http://schemas.microsoft.com/office/drawing/2014/main" id="{806E2E5E-6B41-C347-ADCC-2D1E4B9BF38F}"/>
              </a:ext>
            </a:extLst>
          </p:cNvPr>
          <p:cNvSpPr txBox="1">
            <a:spLocks/>
          </p:cNvSpPr>
          <p:nvPr/>
        </p:nvSpPr>
        <p:spPr>
          <a:xfrm>
            <a:off x="581192" y="2180497"/>
            <a:ext cx="11029615" cy="3461104"/>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t>No disclosures to report</a:t>
            </a:r>
          </a:p>
          <a:p>
            <a:endParaRPr lang="en-US" sz="2400" dirty="0"/>
          </a:p>
          <a:p>
            <a:endParaRPr lang="en-US" sz="2400" dirty="0"/>
          </a:p>
          <a:p>
            <a:endParaRPr lang="en-US" sz="2400" dirty="0"/>
          </a:p>
          <a:p>
            <a:pPr marL="0" indent="0">
              <a:buNone/>
            </a:pPr>
            <a:endParaRPr lang="en-US" sz="2400" dirty="0"/>
          </a:p>
          <a:p>
            <a:pPr marL="0" indent="0" algn="ctr">
              <a:buNone/>
            </a:pPr>
            <a:r>
              <a:rPr lang="en-US" sz="2000" i="1" dirty="0"/>
              <a:t>The content of this activity may include discussion of off label or investigative drug uses. The faculty is aware that it is their responsibility to disclose this information.</a:t>
            </a:r>
          </a:p>
        </p:txBody>
      </p:sp>
      <p:pic>
        <p:nvPicPr>
          <p:cNvPr id="10" name="Picture 9" descr="A picture containing table&#10;&#10;Description automatically generated">
            <a:extLst>
              <a:ext uri="{FF2B5EF4-FFF2-40B4-BE49-F238E27FC236}">
                <a16:creationId xmlns:a16="http://schemas.microsoft.com/office/drawing/2014/main" id="{4A008B4D-6A30-4774-8CCD-58B8FE685CDA}"/>
              </a:ext>
            </a:extLst>
          </p:cNvPr>
          <p:cNvPicPr>
            <a:picLocks noChangeAspect="1"/>
          </p:cNvPicPr>
          <p:nvPr/>
        </p:nvPicPr>
        <p:blipFill>
          <a:blip r:embed="rId3"/>
          <a:stretch>
            <a:fillRect/>
          </a:stretch>
        </p:blipFill>
        <p:spPr>
          <a:xfrm>
            <a:off x="440286" y="6214409"/>
            <a:ext cx="2062904" cy="533138"/>
          </a:xfrm>
          <a:prstGeom prst="rect">
            <a:avLst/>
          </a:prstGeom>
        </p:spPr>
      </p:pic>
    </p:spTree>
    <p:extLst>
      <p:ext uri="{BB962C8B-B14F-4D97-AF65-F5344CB8AC3E}">
        <p14:creationId xmlns:p14="http://schemas.microsoft.com/office/powerpoint/2010/main" val="966102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045260-7596-7047-9E1A-575698DE2231}"/>
              </a:ext>
            </a:extLst>
          </p:cNvPr>
          <p:cNvSpPr/>
          <p:nvPr/>
        </p:nvSpPr>
        <p:spPr>
          <a:xfrm>
            <a:off x="273621" y="143885"/>
            <a:ext cx="1164475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262BFCDB-6FE2-2D4A-9CD0-9D9D24BE6E35}"/>
              </a:ext>
            </a:extLst>
          </p:cNvPr>
          <p:cNvPicPr>
            <a:picLocks noChangeAspect="1"/>
          </p:cNvPicPr>
          <p:nvPr/>
        </p:nvPicPr>
        <p:blipFill>
          <a:blip r:embed="rId3"/>
          <a:stretch>
            <a:fillRect/>
          </a:stretch>
        </p:blipFill>
        <p:spPr>
          <a:xfrm>
            <a:off x="9679428" y="6232362"/>
            <a:ext cx="2457864" cy="625638"/>
          </a:xfrm>
          <a:prstGeom prst="rect">
            <a:avLst/>
          </a:prstGeom>
        </p:spPr>
      </p:pic>
      <p:sp>
        <p:nvSpPr>
          <p:cNvPr id="8" name="Rectangle 7">
            <a:extLst>
              <a:ext uri="{FF2B5EF4-FFF2-40B4-BE49-F238E27FC236}">
                <a16:creationId xmlns:a16="http://schemas.microsoft.com/office/drawing/2014/main" id="{2D92DFF9-C17C-3542-985B-9FA04FF80B50}"/>
              </a:ext>
            </a:extLst>
          </p:cNvPr>
          <p:cNvSpPr/>
          <p:nvPr/>
        </p:nvSpPr>
        <p:spPr>
          <a:xfrm>
            <a:off x="1" y="1"/>
            <a:ext cx="12192000" cy="1649046"/>
          </a:xfrm>
          <a:prstGeom prst="rect">
            <a:avLst/>
          </a:prstGeom>
          <a:solidFill>
            <a:srgbClr val="6188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79A2B131-5A82-6E4F-8EF9-788E93A115E4}"/>
              </a:ext>
            </a:extLst>
          </p:cNvPr>
          <p:cNvSpPr txBox="1">
            <a:spLocks/>
          </p:cNvSpPr>
          <p:nvPr/>
        </p:nvSpPr>
        <p:spPr>
          <a:xfrm>
            <a:off x="273621" y="601085"/>
            <a:ext cx="11262851" cy="726456"/>
          </a:xfrm>
          <a:prstGeom prst="rect">
            <a:avLst/>
          </a:prstGeom>
        </p:spPr>
        <p:txBody>
          <a:bodyPr>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cap="none" dirty="0"/>
              <a:t>TARGET AUDIENCE</a:t>
            </a:r>
            <a:endParaRPr lang="en-US" b="1" cap="none" dirty="0"/>
          </a:p>
          <a:p>
            <a:br>
              <a:rPr lang="en-US" b="1" cap="none" dirty="0"/>
            </a:br>
            <a:endParaRPr lang="en-US" b="1" cap="none" dirty="0"/>
          </a:p>
        </p:txBody>
      </p:sp>
      <p:sp>
        <p:nvSpPr>
          <p:cNvPr id="9" name="Content Placeholder 2">
            <a:extLst>
              <a:ext uri="{FF2B5EF4-FFF2-40B4-BE49-F238E27FC236}">
                <a16:creationId xmlns:a16="http://schemas.microsoft.com/office/drawing/2014/main" id="{806E2E5E-6B41-C347-ADCC-2D1E4B9BF38F}"/>
              </a:ext>
            </a:extLst>
          </p:cNvPr>
          <p:cNvSpPr txBox="1">
            <a:spLocks/>
          </p:cNvSpPr>
          <p:nvPr/>
        </p:nvSpPr>
        <p:spPr>
          <a:xfrm>
            <a:off x="581192" y="2180496"/>
            <a:ext cx="11029615" cy="3678303"/>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t>Health care providers across the care continuum </a:t>
            </a:r>
          </a:p>
          <a:p>
            <a:r>
              <a:rPr lang="en-US" sz="2400" dirty="0"/>
              <a:t>Health professions faculty, preceptors and students </a:t>
            </a:r>
          </a:p>
          <a:p>
            <a:r>
              <a:rPr lang="en-US" sz="2400" dirty="0"/>
              <a:t>Health care administrators </a:t>
            </a:r>
          </a:p>
          <a:p>
            <a:r>
              <a:rPr lang="en-US" sz="2400" dirty="0"/>
              <a:t>The overarching goal of PCSS is to train healthcare professionals in evidence-based practices for the prevention and treatment of opioid use disorders, particularly in prescribing medications, as well as for the prevention and treatment of substance use disorders.</a:t>
            </a:r>
          </a:p>
          <a:p>
            <a:endParaRPr lang="en-US" sz="2400" dirty="0"/>
          </a:p>
        </p:txBody>
      </p:sp>
      <p:pic>
        <p:nvPicPr>
          <p:cNvPr id="10" name="Picture 9" descr="A picture containing table&#10;&#10;Description automatically generated">
            <a:extLst>
              <a:ext uri="{FF2B5EF4-FFF2-40B4-BE49-F238E27FC236}">
                <a16:creationId xmlns:a16="http://schemas.microsoft.com/office/drawing/2014/main" id="{BCB553F3-D64A-4654-B758-9174A8BAA866}"/>
              </a:ext>
            </a:extLst>
          </p:cNvPr>
          <p:cNvPicPr>
            <a:picLocks noChangeAspect="1"/>
          </p:cNvPicPr>
          <p:nvPr/>
        </p:nvPicPr>
        <p:blipFill>
          <a:blip r:embed="rId4"/>
          <a:stretch>
            <a:fillRect/>
          </a:stretch>
        </p:blipFill>
        <p:spPr>
          <a:xfrm>
            <a:off x="440286" y="6243593"/>
            <a:ext cx="2062904" cy="533138"/>
          </a:xfrm>
          <a:prstGeom prst="rect">
            <a:avLst/>
          </a:prstGeom>
        </p:spPr>
      </p:pic>
    </p:spTree>
    <p:extLst>
      <p:ext uri="{BB962C8B-B14F-4D97-AF65-F5344CB8AC3E}">
        <p14:creationId xmlns:p14="http://schemas.microsoft.com/office/powerpoint/2010/main" val="2258145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045260-7596-7047-9E1A-575698DE2231}"/>
              </a:ext>
            </a:extLst>
          </p:cNvPr>
          <p:cNvSpPr/>
          <p:nvPr/>
        </p:nvSpPr>
        <p:spPr>
          <a:xfrm>
            <a:off x="273621" y="143885"/>
            <a:ext cx="1164475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262BFCDB-6FE2-2D4A-9CD0-9D9D24BE6E35}"/>
              </a:ext>
            </a:extLst>
          </p:cNvPr>
          <p:cNvPicPr>
            <a:picLocks noChangeAspect="1"/>
          </p:cNvPicPr>
          <p:nvPr/>
        </p:nvPicPr>
        <p:blipFill>
          <a:blip r:embed="rId3"/>
          <a:stretch>
            <a:fillRect/>
          </a:stretch>
        </p:blipFill>
        <p:spPr>
          <a:xfrm>
            <a:off x="9679428" y="6232362"/>
            <a:ext cx="2457864" cy="625638"/>
          </a:xfrm>
          <a:prstGeom prst="rect">
            <a:avLst/>
          </a:prstGeom>
        </p:spPr>
      </p:pic>
      <p:sp>
        <p:nvSpPr>
          <p:cNvPr id="8" name="Rectangle 7">
            <a:extLst>
              <a:ext uri="{FF2B5EF4-FFF2-40B4-BE49-F238E27FC236}">
                <a16:creationId xmlns:a16="http://schemas.microsoft.com/office/drawing/2014/main" id="{2D92DFF9-C17C-3542-985B-9FA04FF80B50}"/>
              </a:ext>
            </a:extLst>
          </p:cNvPr>
          <p:cNvSpPr/>
          <p:nvPr/>
        </p:nvSpPr>
        <p:spPr>
          <a:xfrm>
            <a:off x="1" y="1"/>
            <a:ext cx="12192000" cy="1649046"/>
          </a:xfrm>
          <a:prstGeom prst="rect">
            <a:avLst/>
          </a:prstGeom>
          <a:solidFill>
            <a:srgbClr val="6188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79A2B131-5A82-6E4F-8EF9-788E93A115E4}"/>
              </a:ext>
            </a:extLst>
          </p:cNvPr>
          <p:cNvSpPr txBox="1">
            <a:spLocks/>
          </p:cNvSpPr>
          <p:nvPr/>
        </p:nvSpPr>
        <p:spPr>
          <a:xfrm>
            <a:off x="273621" y="601085"/>
            <a:ext cx="11262851" cy="726456"/>
          </a:xfrm>
          <a:prstGeom prst="rect">
            <a:avLst/>
          </a:prstGeom>
        </p:spPr>
        <p:txBody>
          <a:bodyPr>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cap="none" dirty="0"/>
              <a:t>EDUCATIONAL OBJECTIVES</a:t>
            </a:r>
            <a:endParaRPr lang="en-US" b="1" cap="none" dirty="0"/>
          </a:p>
          <a:p>
            <a:br>
              <a:rPr lang="en-US" b="1" cap="none" dirty="0"/>
            </a:br>
            <a:endParaRPr lang="en-US" b="1" cap="none" dirty="0"/>
          </a:p>
        </p:txBody>
      </p:sp>
      <p:sp>
        <p:nvSpPr>
          <p:cNvPr id="9" name="Content Placeholder 2">
            <a:extLst>
              <a:ext uri="{FF2B5EF4-FFF2-40B4-BE49-F238E27FC236}">
                <a16:creationId xmlns:a16="http://schemas.microsoft.com/office/drawing/2014/main" id="{806E2E5E-6B41-C347-ADCC-2D1E4B9BF38F}"/>
              </a:ext>
            </a:extLst>
          </p:cNvPr>
          <p:cNvSpPr txBox="1">
            <a:spLocks/>
          </p:cNvSpPr>
          <p:nvPr/>
        </p:nvSpPr>
        <p:spPr>
          <a:xfrm>
            <a:off x="4249270" y="2106248"/>
            <a:ext cx="7287201" cy="3987318"/>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2400" dirty="0"/>
              <a:t>At the conclusion of this activity, participants should be able to:</a:t>
            </a:r>
          </a:p>
          <a:p>
            <a:r>
              <a:rPr lang="en-US" sz="2400" dirty="0"/>
              <a:t>Describe the common signs and symptoms associated with moral distress and moral injury. </a:t>
            </a:r>
          </a:p>
          <a:p>
            <a:r>
              <a:rPr lang="en-US" sz="2400" dirty="0"/>
              <a:t>Identify clinical situations that can trigger moral distress and moral injury in primary care practices.</a:t>
            </a:r>
          </a:p>
          <a:p>
            <a:r>
              <a:rPr lang="en-US" sz="2400" dirty="0"/>
              <a:t>List five strategies members of primary care teams can use to prevent and ameliorate moral distress and moral injury in team members. </a:t>
            </a:r>
          </a:p>
          <a:p>
            <a:endParaRPr lang="en-US" sz="2400" dirty="0"/>
          </a:p>
          <a:p>
            <a:endParaRPr lang="en-US" sz="2400" dirty="0"/>
          </a:p>
        </p:txBody>
      </p:sp>
      <p:pic>
        <p:nvPicPr>
          <p:cNvPr id="10" name="Content Placeholder 2">
            <a:extLst>
              <a:ext uri="{FF2B5EF4-FFF2-40B4-BE49-F238E27FC236}">
                <a16:creationId xmlns:a16="http://schemas.microsoft.com/office/drawing/2014/main" id="{F20DDA98-CD92-3540-9D4A-EE93A1C92B78}"/>
              </a:ext>
            </a:extLst>
          </p:cNvPr>
          <p:cNvPicPr>
            <a:picLocks noChangeAspect="1"/>
          </p:cNvPicPr>
          <p:nvPr/>
        </p:nvPicPr>
        <p:blipFill rotWithShape="1">
          <a:blip r:embed="rId4"/>
          <a:srcRect l="1771" r="1" b="10"/>
          <a:stretch/>
        </p:blipFill>
        <p:spPr>
          <a:xfrm>
            <a:off x="198144" y="1721223"/>
            <a:ext cx="3528196" cy="5066380"/>
          </a:xfrm>
          <a:prstGeom prst="rect">
            <a:avLst/>
          </a:prstGeom>
          <a:ln w="28575">
            <a:noFill/>
          </a:ln>
          <a:effectLst>
            <a:softEdge rad="0"/>
          </a:effectLst>
        </p:spPr>
      </p:pic>
      <p:pic>
        <p:nvPicPr>
          <p:cNvPr id="11" name="Picture 10" descr="A picture containing table&#10;&#10;Description automatically generated">
            <a:extLst>
              <a:ext uri="{FF2B5EF4-FFF2-40B4-BE49-F238E27FC236}">
                <a16:creationId xmlns:a16="http://schemas.microsoft.com/office/drawing/2014/main" id="{11D0B751-DA78-4E16-B3C9-2F44B0295252}"/>
              </a:ext>
            </a:extLst>
          </p:cNvPr>
          <p:cNvPicPr>
            <a:picLocks noChangeAspect="1"/>
          </p:cNvPicPr>
          <p:nvPr/>
        </p:nvPicPr>
        <p:blipFill>
          <a:blip r:embed="rId5"/>
          <a:stretch>
            <a:fillRect/>
          </a:stretch>
        </p:blipFill>
        <p:spPr>
          <a:xfrm>
            <a:off x="4033096" y="6254465"/>
            <a:ext cx="2062904" cy="533138"/>
          </a:xfrm>
          <a:prstGeom prst="rect">
            <a:avLst/>
          </a:prstGeom>
        </p:spPr>
      </p:pic>
    </p:spTree>
    <p:extLst>
      <p:ext uri="{BB962C8B-B14F-4D97-AF65-F5344CB8AC3E}">
        <p14:creationId xmlns:p14="http://schemas.microsoft.com/office/powerpoint/2010/main" val="3789142323"/>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3" id="{E3689D62-C535-8647-8DFC-8CADCC19AC89}" vid="{9BF1F046-A841-A446-8FFF-FCCE2F5162A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2004</Words>
  <Application>Microsoft Office PowerPoint</Application>
  <PresentationFormat>Widescreen</PresentationFormat>
  <Paragraphs>256</Paragraphs>
  <Slides>49</Slides>
  <Notes>37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49</vt:i4>
      </vt:variant>
    </vt:vector>
  </HeadingPairs>
  <TitlesOfParts>
    <vt:vector size="61" baseType="lpstr">
      <vt:lpstr>Arial</vt:lpstr>
      <vt:lpstr>Calibri</vt:lpstr>
      <vt:lpstr>Century Gothic</vt:lpstr>
      <vt:lpstr>Corbel</vt:lpstr>
      <vt:lpstr>Courier New</vt:lpstr>
      <vt:lpstr>Gill Sans MT</vt:lpstr>
      <vt:lpstr>PT Sans</vt:lpstr>
      <vt:lpstr>PT Sans Narrow</vt:lpstr>
      <vt:lpstr>Wingdings</vt:lpstr>
      <vt:lpstr>Wingdings 2</vt:lpstr>
      <vt:lpstr>Dividend</vt:lpstr>
      <vt:lpstr>Office Theme</vt:lpstr>
      <vt:lpstr>PowerPoint Presentation</vt:lpstr>
      <vt:lpstr>PowerPoint Presentation</vt:lpstr>
      <vt:lpstr>Important Webinar Logistics</vt:lpstr>
      <vt:lpstr>To Ask a Question</vt:lpstr>
      <vt:lpstr>INTRODUCTION</vt:lpstr>
      <vt:lpstr>Gerri Lamb, PhD, RN, FAAN </vt:lpstr>
      <vt:lpstr>PowerPoint Presentation</vt:lpstr>
      <vt:lpstr>PowerPoint Presentation</vt:lpstr>
      <vt:lpstr>PowerPoint Presentation</vt:lpstr>
      <vt:lpstr>Clinical workforce wellness – and importance of caring teams</vt:lpstr>
      <vt:lpstr>Mentimeter Q1</vt:lpstr>
      <vt:lpstr>                   Acknowledgements</vt:lpstr>
      <vt:lpstr>  PROJECT TEAM</vt:lpstr>
      <vt:lpstr>  MORAL DISTRESS</vt:lpstr>
      <vt:lpstr>Moral Distress and Moral Injury</vt:lpstr>
      <vt:lpstr>Continuum of moral distress</vt:lpstr>
      <vt:lpstr>MORAL DISTRESS And BurnOUT</vt:lpstr>
      <vt:lpstr> History of Moral Distress and Moral Injury </vt:lpstr>
      <vt:lpstr>about Values AND Personal Integrity</vt:lpstr>
      <vt:lpstr>“Where you work matters”</vt:lpstr>
      <vt:lpstr>What does moral distress SOUND like   in practice?</vt:lpstr>
      <vt:lpstr>Mentimeter Q2</vt:lpstr>
      <vt:lpstr>PowerPoint Presentation</vt:lpstr>
      <vt:lpstr>CLINICAL SCENARIOS ASSOCIATED WITH MORAL DISTRESS  </vt:lpstr>
      <vt:lpstr>Recognizing clues in team members</vt:lpstr>
      <vt:lpstr>Let’s do a preview</vt:lpstr>
      <vt:lpstr>Mentimeter Q3</vt:lpstr>
      <vt:lpstr>Five things YOU CAN DO TO PREVENT AND LESSEN MORAL Distress</vt:lpstr>
      <vt:lpstr>WHAT YOU CAN DO</vt:lpstr>
      <vt:lpstr>Name it  strategies to consider</vt:lpstr>
      <vt:lpstr>PowerPoint Presentation</vt:lpstr>
      <vt:lpstr>Help clinicians find time strategies to consider</vt:lpstr>
      <vt:lpstr>PowerPoint Presentation</vt:lpstr>
      <vt:lpstr>Recognize it early to take action strategies to consider</vt:lpstr>
      <vt:lpstr>Educate your team</vt:lpstr>
      <vt:lpstr>what teams can do strategies to consider</vt:lpstr>
      <vt:lpstr>Try team exercises</vt:lpstr>
      <vt:lpstr>Try team exercises strategies to consider</vt:lpstr>
      <vt:lpstr>Mentimeter Q4</vt:lpstr>
      <vt:lpstr>Closing thoughts </vt:lpstr>
      <vt:lpstr>Of your team.</vt:lpstr>
      <vt:lpstr>Mentimeter Q5 - An Invitation</vt:lpstr>
      <vt:lpstr>For Information or to receive the magazine</vt:lpstr>
      <vt:lpstr>Q &amp; A</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Cameron Shuler</dc:creator>
  <cp:lastModifiedBy>Ellen Robinson</cp:lastModifiedBy>
  <cp:revision>6</cp:revision>
  <dcterms:created xsi:type="dcterms:W3CDTF">2020-03-25T13:20:57Z</dcterms:created>
  <dcterms:modified xsi:type="dcterms:W3CDTF">2020-03-31T16:06:04Z</dcterms:modified>
</cp:coreProperties>
</file>