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diagrams/layout1.xml" ContentType="application/vnd.openxmlformats-officedocument.drawingml.diagramLayout+xml"/>
  <Override PartName="/ppt/diagrams/drawing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23" r:id="rId2"/>
    <p:sldId id="322" r:id="rId3"/>
    <p:sldId id="286" r:id="rId4"/>
    <p:sldId id="289" r:id="rId5"/>
    <p:sldId id="321" r:id="rId6"/>
    <p:sldId id="288" r:id="rId7"/>
    <p:sldId id="290" r:id="rId8"/>
    <p:sldId id="291" r:id="rId9"/>
    <p:sldId id="292" r:id="rId10"/>
    <p:sldId id="388" r:id="rId11"/>
    <p:sldId id="293" r:id="rId12"/>
    <p:sldId id="320" r:id="rId13"/>
    <p:sldId id="389" r:id="rId14"/>
    <p:sldId id="39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13E6BFE-8C18-407A-BE7A-E311F85378F8}">
          <p14:sldIdLst/>
        </p14:section>
        <p14:section name="Default Section" id="{133B610A-7D87-4F67-9985-6FEEA101F7B1}">
          <p14:sldIdLst>
            <p14:sldId id="323"/>
            <p14:sldId id="322"/>
            <p14:sldId id="286"/>
            <p14:sldId id="289"/>
            <p14:sldId id="321"/>
            <p14:sldId id="288"/>
            <p14:sldId id="290"/>
            <p14:sldId id="291"/>
            <p14:sldId id="292"/>
            <p14:sldId id="388"/>
            <p14:sldId id="293"/>
            <p14:sldId id="320"/>
            <p14:sldId id="389"/>
            <p14:sldId id="390"/>
          </p14:sldIdLst>
        </p14:section>
        <p14:section name="2" id="{B53E4864-BA37-486D-9DE4-824BAE89088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0B0FD4-DEB7-418E-8DDA-B3BC89E101CD}" type="doc">
      <dgm:prSet loTypeId="urn:microsoft.com/office/officeart/2005/8/layout/hList9" loCatId="list" qsTypeId="urn:microsoft.com/office/officeart/2005/8/quickstyle/simple2" qsCatId="simple" csTypeId="urn:microsoft.com/office/officeart/2005/8/colors/accent1_3" csCatId="accent1" phldr="1"/>
      <dgm:spPr/>
      <dgm:t>
        <a:bodyPr/>
        <a:lstStyle/>
        <a:p>
          <a:endParaRPr lang="en-US"/>
        </a:p>
      </dgm:t>
    </dgm:pt>
    <dgm:pt modelId="{3C8EC7F2-553D-49DE-9D19-64F0F892CCAD}">
      <dgm:prSet phldrT="[Text]"/>
      <dgm:spPr/>
      <dgm:t>
        <a:bodyPr/>
        <a:lstStyle/>
        <a:p>
          <a:r>
            <a:rPr lang="en-US" dirty="0">
              <a:cs typeface="Arial"/>
            </a:rPr>
            <a:t>High-intensity</a:t>
          </a:r>
          <a:endParaRPr lang="en-US" dirty="0"/>
        </a:p>
      </dgm:t>
    </dgm:pt>
    <dgm:pt modelId="{6F2C3259-8CD5-4662-BF25-52C564AA1DA5}" type="parTrans" cxnId="{224E9679-3DD7-4BAF-B73B-CAD89B509903}">
      <dgm:prSet/>
      <dgm:spPr/>
      <dgm:t>
        <a:bodyPr/>
        <a:lstStyle/>
        <a:p>
          <a:endParaRPr lang="en-US"/>
        </a:p>
      </dgm:t>
    </dgm:pt>
    <dgm:pt modelId="{5E1A1CBC-7F2A-425B-9954-5E8DA866CDA7}" type="sibTrans" cxnId="{224E9679-3DD7-4BAF-B73B-CAD89B509903}">
      <dgm:prSet/>
      <dgm:spPr/>
      <dgm:t>
        <a:bodyPr/>
        <a:lstStyle/>
        <a:p>
          <a:endParaRPr lang="en-US"/>
        </a:p>
      </dgm:t>
    </dgm:pt>
    <dgm:pt modelId="{42F787AC-8C3B-4A44-AAD6-4C3DD368CCD5}">
      <dgm:prSet phldrT="[Text]" custT="1"/>
      <dgm:spPr>
        <a:solidFill>
          <a:srgbClr val="D6E1F1"/>
        </a:solidFill>
        <a:ln>
          <a:noFill/>
        </a:ln>
      </dgm:spPr>
      <dgm:t>
        <a:bodyPr/>
        <a:lstStyle/>
        <a:p>
          <a:r>
            <a:rPr lang="en-US" sz="1800" b="1" dirty="0">
              <a:cs typeface="Arial"/>
            </a:rPr>
            <a:t>Lowers LDL-C on average ≥50%</a:t>
          </a:r>
          <a:endParaRPr lang="en-US" sz="1800" b="1" dirty="0"/>
        </a:p>
      </dgm:t>
    </dgm:pt>
    <dgm:pt modelId="{8C91380C-DD9E-48EA-941B-4EFB648F30AE}" type="parTrans" cxnId="{D791E31C-8B75-49AF-BE57-D82A0A659DD9}">
      <dgm:prSet/>
      <dgm:spPr/>
      <dgm:t>
        <a:bodyPr/>
        <a:lstStyle/>
        <a:p>
          <a:endParaRPr lang="en-US"/>
        </a:p>
      </dgm:t>
    </dgm:pt>
    <dgm:pt modelId="{EA5CB852-5ADA-4D26-87E7-B1C8B23D4489}" type="sibTrans" cxnId="{D791E31C-8B75-49AF-BE57-D82A0A659DD9}">
      <dgm:prSet/>
      <dgm:spPr/>
      <dgm:t>
        <a:bodyPr/>
        <a:lstStyle/>
        <a:p>
          <a:endParaRPr lang="en-US"/>
        </a:p>
      </dgm:t>
    </dgm:pt>
    <dgm:pt modelId="{BFBF93D3-79DD-4707-BF29-F049B2024BF5}">
      <dgm:prSet phldrT="[Text]"/>
      <dgm:spPr/>
      <dgm:t>
        <a:bodyPr/>
        <a:lstStyle/>
        <a:p>
          <a:r>
            <a:rPr lang="en-US" dirty="0">
              <a:effectLst>
                <a:outerShdw blurRad="38100" dist="38100" dir="2700000" algn="tl">
                  <a:srgbClr val="000000">
                    <a:alpha val="43137"/>
                  </a:srgbClr>
                </a:outerShdw>
              </a:effectLst>
              <a:cs typeface="Arial"/>
            </a:rPr>
            <a:t>Moderate-intensity</a:t>
          </a:r>
          <a:endParaRPr lang="en-US" dirty="0">
            <a:effectLst>
              <a:outerShdw blurRad="38100" dist="38100" dir="2700000" algn="tl">
                <a:srgbClr val="000000">
                  <a:alpha val="43137"/>
                </a:srgbClr>
              </a:outerShdw>
            </a:effectLst>
          </a:endParaRPr>
        </a:p>
      </dgm:t>
    </dgm:pt>
    <dgm:pt modelId="{D8F040F1-3233-44A3-9480-C37C60A8FEC7}" type="parTrans" cxnId="{FCE040CA-8D9B-4248-9C6C-0A40CC120BEC}">
      <dgm:prSet/>
      <dgm:spPr/>
      <dgm:t>
        <a:bodyPr/>
        <a:lstStyle/>
        <a:p>
          <a:endParaRPr lang="en-US"/>
        </a:p>
      </dgm:t>
    </dgm:pt>
    <dgm:pt modelId="{D9AB845B-AE2E-4EF8-B6DB-196AAB292BC5}" type="sibTrans" cxnId="{FCE040CA-8D9B-4248-9C6C-0A40CC120BEC}">
      <dgm:prSet/>
      <dgm:spPr/>
      <dgm:t>
        <a:bodyPr/>
        <a:lstStyle/>
        <a:p>
          <a:endParaRPr lang="en-US"/>
        </a:p>
      </dgm:t>
    </dgm:pt>
    <dgm:pt modelId="{08B2DF48-6C7F-4BD6-ADF9-55884AA83248}">
      <dgm:prSet phldrT="[Text]" custT="1"/>
      <dgm:spPr>
        <a:solidFill>
          <a:srgbClr val="D6E1F1">
            <a:alpha val="90000"/>
          </a:srgbClr>
        </a:solidFill>
      </dgm:spPr>
      <dgm:t>
        <a:bodyPr/>
        <a:lstStyle/>
        <a:p>
          <a:r>
            <a:rPr lang="en-US" sz="1800" b="1" dirty="0">
              <a:cs typeface="Arial"/>
            </a:rPr>
            <a:t>Lowers LDL-C on average 30 to 49%</a:t>
          </a:r>
          <a:endParaRPr lang="en-US" sz="1800" b="1" dirty="0"/>
        </a:p>
      </dgm:t>
    </dgm:pt>
    <dgm:pt modelId="{FDD13661-9DEA-4CD6-B5E0-7A468CE89825}" type="parTrans" cxnId="{846A7D74-7C78-4CA4-B184-F593739A6060}">
      <dgm:prSet/>
      <dgm:spPr/>
      <dgm:t>
        <a:bodyPr/>
        <a:lstStyle/>
        <a:p>
          <a:endParaRPr lang="en-US"/>
        </a:p>
      </dgm:t>
    </dgm:pt>
    <dgm:pt modelId="{4DC7F546-9D6C-489D-BAF3-26665ED58EA1}" type="sibTrans" cxnId="{846A7D74-7C78-4CA4-B184-F593739A6060}">
      <dgm:prSet/>
      <dgm:spPr/>
      <dgm:t>
        <a:bodyPr/>
        <a:lstStyle/>
        <a:p>
          <a:endParaRPr lang="en-US"/>
        </a:p>
      </dgm:t>
    </dgm:pt>
    <dgm:pt modelId="{B8C3E0FA-6B58-4B9A-8D2B-F893893DC36B}">
      <dgm:prSet phldrT="[Text]" custT="1"/>
      <dgm:spPr>
        <a:solidFill>
          <a:srgbClr val="D6E1F1">
            <a:alpha val="90000"/>
          </a:srgbClr>
        </a:solidFill>
      </dgm:spPr>
      <dgm:t>
        <a:bodyPr/>
        <a:lstStyle/>
        <a:p>
          <a:r>
            <a:rPr lang="en-US" sz="1600" dirty="0">
              <a:cs typeface="Arial"/>
            </a:rPr>
            <a:t>Atorvastatin 10–20 mg* Rosuvastatin  5–10 mg* Simvastatin  20–40 mg Pravastatin   40–80 mg L</a:t>
          </a:r>
          <a:r>
            <a:rPr lang="en-US" sz="1600" dirty="0"/>
            <a:t>ovastatin     40–80 mg Fluvastatin     XL 80 mg* Fluvastatin    40 mg bid </a:t>
          </a:r>
          <a:r>
            <a:rPr lang="en-US" sz="1600" dirty="0" err="1"/>
            <a:t>Pitavastatin</a:t>
          </a:r>
          <a:r>
            <a:rPr lang="en-US" sz="1600" dirty="0"/>
            <a:t>       1–4 mg*</a:t>
          </a:r>
        </a:p>
      </dgm:t>
    </dgm:pt>
    <dgm:pt modelId="{011239BE-6D82-4D2A-925D-F144D9E08B39}" type="parTrans" cxnId="{1C6F729C-164C-4095-86B9-26DD55218265}">
      <dgm:prSet/>
      <dgm:spPr/>
      <dgm:t>
        <a:bodyPr/>
        <a:lstStyle/>
        <a:p>
          <a:endParaRPr lang="en-US"/>
        </a:p>
      </dgm:t>
    </dgm:pt>
    <dgm:pt modelId="{F5FC0D46-6AB3-4AD8-8D70-A013D0D3D23D}" type="sibTrans" cxnId="{1C6F729C-164C-4095-86B9-26DD55218265}">
      <dgm:prSet/>
      <dgm:spPr/>
      <dgm:t>
        <a:bodyPr/>
        <a:lstStyle/>
        <a:p>
          <a:endParaRPr lang="en-US"/>
        </a:p>
      </dgm:t>
    </dgm:pt>
    <dgm:pt modelId="{4254E585-4037-4272-858A-4F70AA02DB4F}">
      <dgm:prSet phldrT="[Text]" custT="1"/>
      <dgm:spPr>
        <a:solidFill>
          <a:srgbClr val="D6E1F1">
            <a:alpha val="90000"/>
          </a:srgbClr>
        </a:solidFill>
        <a:ln>
          <a:noFill/>
        </a:ln>
      </dgm:spPr>
      <dgm:t>
        <a:bodyPr/>
        <a:lstStyle/>
        <a:p>
          <a:pPr algn="ctr"/>
          <a:r>
            <a:rPr lang="en-US" sz="1600" baseline="0" dirty="0"/>
            <a:t>Atorvastatin 40–80 mg *</a:t>
          </a:r>
        </a:p>
        <a:p>
          <a:pPr algn="ctr"/>
          <a:r>
            <a:rPr lang="en-US" sz="1600" baseline="0" dirty="0"/>
            <a:t>Rosuvastatin 20–40 mg*</a:t>
          </a:r>
        </a:p>
      </dgm:t>
    </dgm:pt>
    <dgm:pt modelId="{F59CCA96-E6C2-4840-8834-250EA54A722B}" type="sibTrans" cxnId="{B474A2C8-792B-465B-9B2A-6005D2EB26F4}">
      <dgm:prSet/>
      <dgm:spPr/>
      <dgm:t>
        <a:bodyPr/>
        <a:lstStyle/>
        <a:p>
          <a:endParaRPr lang="en-US"/>
        </a:p>
      </dgm:t>
    </dgm:pt>
    <dgm:pt modelId="{FFD762C9-F5CA-46CB-957B-A024827F1E4E}" type="parTrans" cxnId="{B474A2C8-792B-465B-9B2A-6005D2EB26F4}">
      <dgm:prSet/>
      <dgm:spPr/>
      <dgm:t>
        <a:bodyPr/>
        <a:lstStyle/>
        <a:p>
          <a:endParaRPr lang="en-US"/>
        </a:p>
      </dgm:t>
    </dgm:pt>
    <dgm:pt modelId="{A24FC5D9-E2E1-41A8-970A-0E5649BFF0D4}" type="pres">
      <dgm:prSet presAssocID="{6A0B0FD4-DEB7-418E-8DDA-B3BC89E101CD}" presName="list" presStyleCnt="0">
        <dgm:presLayoutVars>
          <dgm:dir/>
          <dgm:animLvl val="lvl"/>
        </dgm:presLayoutVars>
      </dgm:prSet>
      <dgm:spPr/>
    </dgm:pt>
    <dgm:pt modelId="{844F3A09-28F2-490D-AD4B-36CA375D9EAF}" type="pres">
      <dgm:prSet presAssocID="{3C8EC7F2-553D-49DE-9D19-64F0F892CCAD}" presName="posSpace" presStyleCnt="0"/>
      <dgm:spPr/>
    </dgm:pt>
    <dgm:pt modelId="{C0F6261D-77BA-463C-8342-B37DFD7D112B}" type="pres">
      <dgm:prSet presAssocID="{3C8EC7F2-553D-49DE-9D19-64F0F892CCAD}" presName="vertFlow" presStyleCnt="0"/>
      <dgm:spPr/>
    </dgm:pt>
    <dgm:pt modelId="{9576D612-3C39-4D9F-8084-917D11C34A46}" type="pres">
      <dgm:prSet presAssocID="{3C8EC7F2-553D-49DE-9D19-64F0F892CCAD}" presName="topSpace" presStyleCnt="0"/>
      <dgm:spPr/>
    </dgm:pt>
    <dgm:pt modelId="{93249C76-B33A-41BF-8678-BEE0A47FBEF1}" type="pres">
      <dgm:prSet presAssocID="{3C8EC7F2-553D-49DE-9D19-64F0F892CCAD}" presName="firstComp" presStyleCnt="0"/>
      <dgm:spPr/>
    </dgm:pt>
    <dgm:pt modelId="{E8E2ABBA-015E-4AC1-B608-A5CE3AF4710C}" type="pres">
      <dgm:prSet presAssocID="{3C8EC7F2-553D-49DE-9D19-64F0F892CCAD}" presName="firstChild" presStyleLbl="bgAccFollowNode1" presStyleIdx="0" presStyleCnt="4" custScaleX="89871" custScaleY="59707" custLinFactNeighborX="-8103" custLinFactNeighborY="-28776"/>
      <dgm:spPr/>
    </dgm:pt>
    <dgm:pt modelId="{05CB7682-4BAB-4B03-9B92-19493319865A}" type="pres">
      <dgm:prSet presAssocID="{3C8EC7F2-553D-49DE-9D19-64F0F892CCAD}" presName="firstChildTx" presStyleLbl="bgAccFollowNode1" presStyleIdx="0" presStyleCnt="4">
        <dgm:presLayoutVars>
          <dgm:bulletEnabled val="1"/>
        </dgm:presLayoutVars>
      </dgm:prSet>
      <dgm:spPr/>
    </dgm:pt>
    <dgm:pt modelId="{5C830F02-4F95-464C-9896-94620FC53E45}" type="pres">
      <dgm:prSet presAssocID="{4254E585-4037-4272-858A-4F70AA02DB4F}" presName="comp" presStyleCnt="0"/>
      <dgm:spPr/>
    </dgm:pt>
    <dgm:pt modelId="{D041AB5B-57DF-48CB-834C-BFD7740E2194}" type="pres">
      <dgm:prSet presAssocID="{4254E585-4037-4272-858A-4F70AA02DB4F}" presName="child" presStyleLbl="bgAccFollowNode1" presStyleIdx="1" presStyleCnt="4" custScaleX="89857" custScaleY="64061" custLinFactNeighborX="-8127" custLinFactNeighborY="-27333"/>
      <dgm:spPr/>
    </dgm:pt>
    <dgm:pt modelId="{B296F2BD-65A3-4DCC-BA70-2B54538C62E8}" type="pres">
      <dgm:prSet presAssocID="{4254E585-4037-4272-858A-4F70AA02DB4F}" presName="childTx" presStyleLbl="bgAccFollowNode1" presStyleIdx="1" presStyleCnt="4">
        <dgm:presLayoutVars>
          <dgm:bulletEnabled val="1"/>
        </dgm:presLayoutVars>
      </dgm:prSet>
      <dgm:spPr/>
    </dgm:pt>
    <dgm:pt modelId="{267229C3-19F1-4D9B-96F0-0C5D264A3D7F}" type="pres">
      <dgm:prSet presAssocID="{3C8EC7F2-553D-49DE-9D19-64F0F892CCAD}" presName="negSpace" presStyleCnt="0"/>
      <dgm:spPr/>
    </dgm:pt>
    <dgm:pt modelId="{E9C3FA65-8176-4E63-A0EC-08689A401C59}" type="pres">
      <dgm:prSet presAssocID="{3C8EC7F2-553D-49DE-9D19-64F0F892CCAD}" presName="circle" presStyleLbl="node1" presStyleIdx="0" presStyleCnt="2" custLinFactNeighborX="7931" custLinFactNeighborY="-29153"/>
      <dgm:spPr/>
    </dgm:pt>
    <dgm:pt modelId="{F9358EB5-C438-4906-9811-71C711B63F36}" type="pres">
      <dgm:prSet presAssocID="{5E1A1CBC-7F2A-425B-9954-5E8DA866CDA7}" presName="transSpace" presStyleCnt="0"/>
      <dgm:spPr/>
    </dgm:pt>
    <dgm:pt modelId="{47A0652D-F057-4923-B9CC-5527C6745061}" type="pres">
      <dgm:prSet presAssocID="{BFBF93D3-79DD-4707-BF29-F049B2024BF5}" presName="posSpace" presStyleCnt="0"/>
      <dgm:spPr/>
    </dgm:pt>
    <dgm:pt modelId="{93ED93BE-DC9C-45F4-8527-7A3B77E2DC05}" type="pres">
      <dgm:prSet presAssocID="{BFBF93D3-79DD-4707-BF29-F049B2024BF5}" presName="vertFlow" presStyleCnt="0"/>
      <dgm:spPr/>
    </dgm:pt>
    <dgm:pt modelId="{0543B4DF-D7FE-47BB-981C-1CBA1649D9A2}" type="pres">
      <dgm:prSet presAssocID="{BFBF93D3-79DD-4707-BF29-F049B2024BF5}" presName="topSpace" presStyleCnt="0"/>
      <dgm:spPr/>
    </dgm:pt>
    <dgm:pt modelId="{52178155-8164-417E-9C52-591E6DD4565C}" type="pres">
      <dgm:prSet presAssocID="{BFBF93D3-79DD-4707-BF29-F049B2024BF5}" presName="firstComp" presStyleCnt="0"/>
      <dgm:spPr/>
    </dgm:pt>
    <dgm:pt modelId="{1B878C70-EB26-447A-843B-0FB70547080F}" type="pres">
      <dgm:prSet presAssocID="{BFBF93D3-79DD-4707-BF29-F049B2024BF5}" presName="firstChild" presStyleLbl="bgAccFollowNode1" presStyleIdx="2" presStyleCnt="4" custScaleX="95492" custScaleY="59895" custLinFactNeighborX="-6443" custLinFactNeighborY="-28133"/>
      <dgm:spPr/>
    </dgm:pt>
    <dgm:pt modelId="{0CF08B03-92E3-4DC4-A18A-BA33242E0F4C}" type="pres">
      <dgm:prSet presAssocID="{BFBF93D3-79DD-4707-BF29-F049B2024BF5}" presName="firstChildTx" presStyleLbl="bgAccFollowNode1" presStyleIdx="2" presStyleCnt="4">
        <dgm:presLayoutVars>
          <dgm:bulletEnabled val="1"/>
        </dgm:presLayoutVars>
      </dgm:prSet>
      <dgm:spPr/>
    </dgm:pt>
    <dgm:pt modelId="{078F90FA-4432-4C86-88D6-21D8E5DB4EC5}" type="pres">
      <dgm:prSet presAssocID="{B8C3E0FA-6B58-4B9A-8D2B-F893893DC36B}" presName="comp" presStyleCnt="0"/>
      <dgm:spPr/>
    </dgm:pt>
    <dgm:pt modelId="{7EA545C8-5EC1-4351-97CA-2305FBFDA7E7}" type="pres">
      <dgm:prSet presAssocID="{B8C3E0FA-6B58-4B9A-8D2B-F893893DC36B}" presName="child" presStyleLbl="bgAccFollowNode1" presStyleIdx="3" presStyleCnt="4" custScaleX="95492" custScaleY="128080" custLinFactNeighborX="-6443" custLinFactNeighborY="-27166"/>
      <dgm:spPr/>
    </dgm:pt>
    <dgm:pt modelId="{4DED951F-9A48-4BFB-BA15-147772336BA5}" type="pres">
      <dgm:prSet presAssocID="{B8C3E0FA-6B58-4B9A-8D2B-F893893DC36B}" presName="childTx" presStyleLbl="bgAccFollowNode1" presStyleIdx="3" presStyleCnt="4">
        <dgm:presLayoutVars>
          <dgm:bulletEnabled val="1"/>
        </dgm:presLayoutVars>
      </dgm:prSet>
      <dgm:spPr/>
    </dgm:pt>
    <dgm:pt modelId="{1730636F-2849-46CA-AE9A-77F162873612}" type="pres">
      <dgm:prSet presAssocID="{BFBF93D3-79DD-4707-BF29-F049B2024BF5}" presName="negSpace" presStyleCnt="0"/>
      <dgm:spPr/>
    </dgm:pt>
    <dgm:pt modelId="{93CE32C9-5AF8-4A7E-93FD-099FA9627C9E}" type="pres">
      <dgm:prSet presAssocID="{BFBF93D3-79DD-4707-BF29-F049B2024BF5}" presName="circle" presStyleLbl="node1" presStyleIdx="1" presStyleCnt="2" custScaleY="98073" custLinFactNeighborX="-762" custLinFactNeighborY="-29153"/>
      <dgm:spPr/>
    </dgm:pt>
  </dgm:ptLst>
  <dgm:cxnLst>
    <dgm:cxn modelId="{EE3BAF13-3157-4F6D-BBD4-24B1521BCB20}" type="presOf" srcId="{08B2DF48-6C7F-4BD6-ADF9-55884AA83248}" destId="{0CF08B03-92E3-4DC4-A18A-BA33242E0F4C}" srcOrd="1" destOrd="0" presId="urn:microsoft.com/office/officeart/2005/8/layout/hList9"/>
    <dgm:cxn modelId="{D791E31C-8B75-49AF-BE57-D82A0A659DD9}" srcId="{3C8EC7F2-553D-49DE-9D19-64F0F892CCAD}" destId="{42F787AC-8C3B-4A44-AAD6-4C3DD368CCD5}" srcOrd="0" destOrd="0" parTransId="{8C91380C-DD9E-48EA-941B-4EFB648F30AE}" sibTransId="{EA5CB852-5ADA-4D26-87E7-B1C8B23D4489}"/>
    <dgm:cxn modelId="{14EB0A3A-9345-4249-928E-205D2E2D8499}" type="presOf" srcId="{4254E585-4037-4272-858A-4F70AA02DB4F}" destId="{D041AB5B-57DF-48CB-834C-BFD7740E2194}" srcOrd="0" destOrd="0" presId="urn:microsoft.com/office/officeart/2005/8/layout/hList9"/>
    <dgm:cxn modelId="{0CCADF4C-50D8-4F97-BD2D-A393FF2BA3DC}" type="presOf" srcId="{6A0B0FD4-DEB7-418E-8DDA-B3BC89E101CD}" destId="{A24FC5D9-E2E1-41A8-970A-0E5649BFF0D4}" srcOrd="0" destOrd="0" presId="urn:microsoft.com/office/officeart/2005/8/layout/hList9"/>
    <dgm:cxn modelId="{483D4B4E-F521-4A74-8BD7-4043409204FD}" type="presOf" srcId="{B8C3E0FA-6B58-4B9A-8D2B-F893893DC36B}" destId="{4DED951F-9A48-4BFB-BA15-147772336BA5}" srcOrd="1" destOrd="0" presId="urn:microsoft.com/office/officeart/2005/8/layout/hList9"/>
    <dgm:cxn modelId="{846A7D74-7C78-4CA4-B184-F593739A6060}" srcId="{BFBF93D3-79DD-4707-BF29-F049B2024BF5}" destId="{08B2DF48-6C7F-4BD6-ADF9-55884AA83248}" srcOrd="0" destOrd="0" parTransId="{FDD13661-9DEA-4CD6-B5E0-7A468CE89825}" sibTransId="{4DC7F546-9D6C-489D-BAF3-26665ED58EA1}"/>
    <dgm:cxn modelId="{224E9679-3DD7-4BAF-B73B-CAD89B509903}" srcId="{6A0B0FD4-DEB7-418E-8DDA-B3BC89E101CD}" destId="{3C8EC7F2-553D-49DE-9D19-64F0F892CCAD}" srcOrd="0" destOrd="0" parTransId="{6F2C3259-8CD5-4662-BF25-52C564AA1DA5}" sibTransId="{5E1A1CBC-7F2A-425B-9954-5E8DA866CDA7}"/>
    <dgm:cxn modelId="{BBF3188D-85EE-4D7C-A6E5-C184B1EA80BE}" type="presOf" srcId="{3C8EC7F2-553D-49DE-9D19-64F0F892CCAD}" destId="{E9C3FA65-8176-4E63-A0EC-08689A401C59}" srcOrd="0" destOrd="0" presId="urn:microsoft.com/office/officeart/2005/8/layout/hList9"/>
    <dgm:cxn modelId="{51579D8E-3AB1-46B9-A085-77583318B4A2}" type="presOf" srcId="{08B2DF48-6C7F-4BD6-ADF9-55884AA83248}" destId="{1B878C70-EB26-447A-843B-0FB70547080F}" srcOrd="0" destOrd="0" presId="urn:microsoft.com/office/officeart/2005/8/layout/hList9"/>
    <dgm:cxn modelId="{1C6F729C-164C-4095-86B9-26DD55218265}" srcId="{BFBF93D3-79DD-4707-BF29-F049B2024BF5}" destId="{B8C3E0FA-6B58-4B9A-8D2B-F893893DC36B}" srcOrd="1" destOrd="0" parTransId="{011239BE-6D82-4D2A-925D-F144D9E08B39}" sibTransId="{F5FC0D46-6AB3-4AD8-8D70-A013D0D3D23D}"/>
    <dgm:cxn modelId="{A5EE32B5-A751-4C6C-A032-0BA3787D7358}" type="presOf" srcId="{4254E585-4037-4272-858A-4F70AA02DB4F}" destId="{B296F2BD-65A3-4DCC-BA70-2B54538C62E8}" srcOrd="1" destOrd="0" presId="urn:microsoft.com/office/officeart/2005/8/layout/hList9"/>
    <dgm:cxn modelId="{2F45ACC0-2286-4E34-B8BD-5C976C6C8F8D}" type="presOf" srcId="{42F787AC-8C3B-4A44-AAD6-4C3DD368CCD5}" destId="{05CB7682-4BAB-4B03-9B92-19493319865A}" srcOrd="1" destOrd="0" presId="urn:microsoft.com/office/officeart/2005/8/layout/hList9"/>
    <dgm:cxn modelId="{B474A2C8-792B-465B-9B2A-6005D2EB26F4}" srcId="{3C8EC7F2-553D-49DE-9D19-64F0F892CCAD}" destId="{4254E585-4037-4272-858A-4F70AA02DB4F}" srcOrd="1" destOrd="0" parTransId="{FFD762C9-F5CA-46CB-957B-A024827F1E4E}" sibTransId="{F59CCA96-E6C2-4840-8834-250EA54A722B}"/>
    <dgm:cxn modelId="{FCE040CA-8D9B-4248-9C6C-0A40CC120BEC}" srcId="{6A0B0FD4-DEB7-418E-8DDA-B3BC89E101CD}" destId="{BFBF93D3-79DD-4707-BF29-F049B2024BF5}" srcOrd="1" destOrd="0" parTransId="{D8F040F1-3233-44A3-9480-C37C60A8FEC7}" sibTransId="{D9AB845B-AE2E-4EF8-B6DB-196AAB292BC5}"/>
    <dgm:cxn modelId="{18F89FD1-8D52-4043-95EF-5E01C1A71743}" type="presOf" srcId="{BFBF93D3-79DD-4707-BF29-F049B2024BF5}" destId="{93CE32C9-5AF8-4A7E-93FD-099FA9627C9E}" srcOrd="0" destOrd="0" presId="urn:microsoft.com/office/officeart/2005/8/layout/hList9"/>
    <dgm:cxn modelId="{8A2995D8-3F50-46F2-9FFA-80C2DA08F6D2}" type="presOf" srcId="{42F787AC-8C3B-4A44-AAD6-4C3DD368CCD5}" destId="{E8E2ABBA-015E-4AC1-B608-A5CE3AF4710C}" srcOrd="0" destOrd="0" presId="urn:microsoft.com/office/officeart/2005/8/layout/hList9"/>
    <dgm:cxn modelId="{6F27ACE4-B7E3-4D34-BC1B-319B183341E8}" type="presOf" srcId="{B8C3E0FA-6B58-4B9A-8D2B-F893893DC36B}" destId="{7EA545C8-5EC1-4351-97CA-2305FBFDA7E7}" srcOrd="0" destOrd="0" presId="urn:microsoft.com/office/officeart/2005/8/layout/hList9"/>
    <dgm:cxn modelId="{6B664103-06BD-4417-AB1E-80DE7F5F2483}" type="presParOf" srcId="{A24FC5D9-E2E1-41A8-970A-0E5649BFF0D4}" destId="{844F3A09-28F2-490D-AD4B-36CA375D9EAF}" srcOrd="0" destOrd="0" presId="urn:microsoft.com/office/officeart/2005/8/layout/hList9"/>
    <dgm:cxn modelId="{1247E40C-F079-4C15-9690-CA283730128C}" type="presParOf" srcId="{A24FC5D9-E2E1-41A8-970A-0E5649BFF0D4}" destId="{C0F6261D-77BA-463C-8342-B37DFD7D112B}" srcOrd="1" destOrd="0" presId="urn:microsoft.com/office/officeart/2005/8/layout/hList9"/>
    <dgm:cxn modelId="{042EEB14-A903-47D8-955F-3B8F6ABCD47F}" type="presParOf" srcId="{C0F6261D-77BA-463C-8342-B37DFD7D112B}" destId="{9576D612-3C39-4D9F-8084-917D11C34A46}" srcOrd="0" destOrd="0" presId="urn:microsoft.com/office/officeart/2005/8/layout/hList9"/>
    <dgm:cxn modelId="{09A7C9BD-7F11-417A-9BD8-DD8D9DAF2386}" type="presParOf" srcId="{C0F6261D-77BA-463C-8342-B37DFD7D112B}" destId="{93249C76-B33A-41BF-8678-BEE0A47FBEF1}" srcOrd="1" destOrd="0" presId="urn:microsoft.com/office/officeart/2005/8/layout/hList9"/>
    <dgm:cxn modelId="{46A64218-AEE1-46BF-B3D6-8EABF2C6C403}" type="presParOf" srcId="{93249C76-B33A-41BF-8678-BEE0A47FBEF1}" destId="{E8E2ABBA-015E-4AC1-B608-A5CE3AF4710C}" srcOrd="0" destOrd="0" presId="urn:microsoft.com/office/officeart/2005/8/layout/hList9"/>
    <dgm:cxn modelId="{25817A40-C625-496C-B65F-BF7FC1EA9D68}" type="presParOf" srcId="{93249C76-B33A-41BF-8678-BEE0A47FBEF1}" destId="{05CB7682-4BAB-4B03-9B92-19493319865A}" srcOrd="1" destOrd="0" presId="urn:microsoft.com/office/officeart/2005/8/layout/hList9"/>
    <dgm:cxn modelId="{AB3F9A0C-52F1-40C4-B809-AEB5F8EC0173}" type="presParOf" srcId="{C0F6261D-77BA-463C-8342-B37DFD7D112B}" destId="{5C830F02-4F95-464C-9896-94620FC53E45}" srcOrd="2" destOrd="0" presId="urn:microsoft.com/office/officeart/2005/8/layout/hList9"/>
    <dgm:cxn modelId="{3E0E5595-B00D-4E9E-892E-601F5908FA72}" type="presParOf" srcId="{5C830F02-4F95-464C-9896-94620FC53E45}" destId="{D041AB5B-57DF-48CB-834C-BFD7740E2194}" srcOrd="0" destOrd="0" presId="urn:microsoft.com/office/officeart/2005/8/layout/hList9"/>
    <dgm:cxn modelId="{AA48EB26-BAD6-4885-BF10-7FD04E9DF4A2}" type="presParOf" srcId="{5C830F02-4F95-464C-9896-94620FC53E45}" destId="{B296F2BD-65A3-4DCC-BA70-2B54538C62E8}" srcOrd="1" destOrd="0" presId="urn:microsoft.com/office/officeart/2005/8/layout/hList9"/>
    <dgm:cxn modelId="{6B665043-73EC-4DD0-897F-D0109411C539}" type="presParOf" srcId="{A24FC5D9-E2E1-41A8-970A-0E5649BFF0D4}" destId="{267229C3-19F1-4D9B-96F0-0C5D264A3D7F}" srcOrd="2" destOrd="0" presId="urn:microsoft.com/office/officeart/2005/8/layout/hList9"/>
    <dgm:cxn modelId="{ABB72CB0-CCC9-4C63-9CA6-21B7ADCB383A}" type="presParOf" srcId="{A24FC5D9-E2E1-41A8-970A-0E5649BFF0D4}" destId="{E9C3FA65-8176-4E63-A0EC-08689A401C59}" srcOrd="3" destOrd="0" presId="urn:microsoft.com/office/officeart/2005/8/layout/hList9"/>
    <dgm:cxn modelId="{067796E2-3BDE-4EB6-B60B-A0A702E6467B}" type="presParOf" srcId="{A24FC5D9-E2E1-41A8-970A-0E5649BFF0D4}" destId="{F9358EB5-C438-4906-9811-71C711B63F36}" srcOrd="4" destOrd="0" presId="urn:microsoft.com/office/officeart/2005/8/layout/hList9"/>
    <dgm:cxn modelId="{918A2838-B7C8-4FCF-B211-216D23AE5FE7}" type="presParOf" srcId="{A24FC5D9-E2E1-41A8-970A-0E5649BFF0D4}" destId="{47A0652D-F057-4923-B9CC-5527C6745061}" srcOrd="5" destOrd="0" presId="urn:microsoft.com/office/officeart/2005/8/layout/hList9"/>
    <dgm:cxn modelId="{31A1DBF2-2EB8-48EF-B02D-747521CA319B}" type="presParOf" srcId="{A24FC5D9-E2E1-41A8-970A-0E5649BFF0D4}" destId="{93ED93BE-DC9C-45F4-8527-7A3B77E2DC05}" srcOrd="6" destOrd="0" presId="urn:microsoft.com/office/officeart/2005/8/layout/hList9"/>
    <dgm:cxn modelId="{5AD9F90D-CE51-44D9-829C-13803ED6F9C7}" type="presParOf" srcId="{93ED93BE-DC9C-45F4-8527-7A3B77E2DC05}" destId="{0543B4DF-D7FE-47BB-981C-1CBA1649D9A2}" srcOrd="0" destOrd="0" presId="urn:microsoft.com/office/officeart/2005/8/layout/hList9"/>
    <dgm:cxn modelId="{AE4B8882-FEB8-4C60-9696-94CFBDE4E41B}" type="presParOf" srcId="{93ED93BE-DC9C-45F4-8527-7A3B77E2DC05}" destId="{52178155-8164-417E-9C52-591E6DD4565C}" srcOrd="1" destOrd="0" presId="urn:microsoft.com/office/officeart/2005/8/layout/hList9"/>
    <dgm:cxn modelId="{56C69CAA-DAC0-4154-BAEC-0728592CB93E}" type="presParOf" srcId="{52178155-8164-417E-9C52-591E6DD4565C}" destId="{1B878C70-EB26-447A-843B-0FB70547080F}" srcOrd="0" destOrd="0" presId="urn:microsoft.com/office/officeart/2005/8/layout/hList9"/>
    <dgm:cxn modelId="{1BBD8793-692B-4A95-91E7-7903B9E55994}" type="presParOf" srcId="{52178155-8164-417E-9C52-591E6DD4565C}" destId="{0CF08B03-92E3-4DC4-A18A-BA33242E0F4C}" srcOrd="1" destOrd="0" presId="urn:microsoft.com/office/officeart/2005/8/layout/hList9"/>
    <dgm:cxn modelId="{13801777-3404-4183-BB03-2A28F759001F}" type="presParOf" srcId="{93ED93BE-DC9C-45F4-8527-7A3B77E2DC05}" destId="{078F90FA-4432-4C86-88D6-21D8E5DB4EC5}" srcOrd="2" destOrd="0" presId="urn:microsoft.com/office/officeart/2005/8/layout/hList9"/>
    <dgm:cxn modelId="{28A82D45-C06A-441D-8817-E67FFD0D8C21}" type="presParOf" srcId="{078F90FA-4432-4C86-88D6-21D8E5DB4EC5}" destId="{7EA545C8-5EC1-4351-97CA-2305FBFDA7E7}" srcOrd="0" destOrd="0" presId="urn:microsoft.com/office/officeart/2005/8/layout/hList9"/>
    <dgm:cxn modelId="{385BB26C-A299-4AC8-81BC-1E10F00CCD99}" type="presParOf" srcId="{078F90FA-4432-4C86-88D6-21D8E5DB4EC5}" destId="{4DED951F-9A48-4BFB-BA15-147772336BA5}" srcOrd="1" destOrd="0" presId="urn:microsoft.com/office/officeart/2005/8/layout/hList9"/>
    <dgm:cxn modelId="{618F9FD0-2971-4AA3-A49A-49458BB72531}" type="presParOf" srcId="{A24FC5D9-E2E1-41A8-970A-0E5649BFF0D4}" destId="{1730636F-2849-46CA-AE9A-77F162873612}" srcOrd="7" destOrd="0" presId="urn:microsoft.com/office/officeart/2005/8/layout/hList9"/>
    <dgm:cxn modelId="{08139032-0DF8-4FE8-8585-31B06B8098F8}" type="presParOf" srcId="{A24FC5D9-E2E1-41A8-970A-0E5649BFF0D4}" destId="{93CE32C9-5AF8-4A7E-93FD-099FA9627C9E}"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2ABBA-015E-4AC1-B608-A5CE3AF4710C}">
      <dsp:nvSpPr>
        <dsp:cNvPr id="0" name=""/>
        <dsp:cNvSpPr/>
      </dsp:nvSpPr>
      <dsp:spPr>
        <a:xfrm>
          <a:off x="2163990" y="914375"/>
          <a:ext cx="2588141" cy="1276144"/>
        </a:xfrm>
        <a:prstGeom prst="rect">
          <a:avLst/>
        </a:prstGeom>
        <a:solidFill>
          <a:srgbClr val="D6E1F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dirty="0">
              <a:cs typeface="Arial"/>
            </a:rPr>
            <a:t>Lowers LDL-C on average ≥50%</a:t>
          </a:r>
          <a:endParaRPr lang="en-US" sz="1800" b="1" kern="1200" dirty="0"/>
        </a:p>
      </dsp:txBody>
      <dsp:txXfrm>
        <a:off x="2578093" y="914375"/>
        <a:ext cx="2174038" cy="1276144"/>
      </dsp:txXfrm>
    </dsp:sp>
    <dsp:sp modelId="{D041AB5B-57DF-48CB-834C-BFD7740E2194}">
      <dsp:nvSpPr>
        <dsp:cNvPr id="0" name=""/>
        <dsp:cNvSpPr/>
      </dsp:nvSpPr>
      <dsp:spPr>
        <a:xfrm>
          <a:off x="2163500" y="2221361"/>
          <a:ext cx="2587738" cy="1369204"/>
        </a:xfrm>
        <a:prstGeom prst="rect">
          <a:avLst/>
        </a:prstGeom>
        <a:solidFill>
          <a:srgbClr val="D6E1F1">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baseline="0" dirty="0"/>
            <a:t>Atorvastatin 40–80 mg *</a:t>
          </a:r>
        </a:p>
        <a:p>
          <a:pPr marL="0" lvl="0" indent="0" algn="ctr" defTabSz="711200">
            <a:lnSpc>
              <a:spcPct val="90000"/>
            </a:lnSpc>
            <a:spcBef>
              <a:spcPct val="0"/>
            </a:spcBef>
            <a:spcAft>
              <a:spcPct val="35000"/>
            </a:spcAft>
            <a:buNone/>
          </a:pPr>
          <a:r>
            <a:rPr lang="en-US" sz="1600" kern="1200" baseline="0" dirty="0"/>
            <a:t>Rosuvastatin 20–40 mg*</a:t>
          </a:r>
        </a:p>
      </dsp:txBody>
      <dsp:txXfrm>
        <a:off x="2577538" y="2221361"/>
        <a:ext cx="2173700" cy="1369204"/>
      </dsp:txXfrm>
    </dsp:sp>
    <dsp:sp modelId="{E9C3FA65-8176-4E63-A0EC-08689A401C59}">
      <dsp:nvSpPr>
        <dsp:cNvPr id="0" name=""/>
        <dsp:cNvSpPr/>
      </dsp:nvSpPr>
      <dsp:spPr>
        <a:xfrm>
          <a:off x="326190" y="52117"/>
          <a:ext cx="2136277" cy="2136277"/>
        </a:xfrm>
        <a:prstGeom prst="ellipse">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US" sz="2700" kern="1200" dirty="0">
              <a:cs typeface="Arial"/>
            </a:rPr>
            <a:t>High-intensity</a:t>
          </a:r>
          <a:endParaRPr lang="en-US" sz="2700" kern="1200" dirty="0"/>
        </a:p>
      </dsp:txBody>
      <dsp:txXfrm>
        <a:off x="639041" y="364968"/>
        <a:ext cx="1510575" cy="1510575"/>
      </dsp:txXfrm>
    </dsp:sp>
    <dsp:sp modelId="{1B878C70-EB26-447A-843B-0FB70547080F}">
      <dsp:nvSpPr>
        <dsp:cNvPr id="0" name=""/>
        <dsp:cNvSpPr/>
      </dsp:nvSpPr>
      <dsp:spPr>
        <a:xfrm>
          <a:off x="6924609" y="928118"/>
          <a:ext cx="2922017" cy="1280162"/>
        </a:xfrm>
        <a:prstGeom prst="rect">
          <a:avLst/>
        </a:prstGeom>
        <a:solidFill>
          <a:srgbClr val="D6E1F1">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dirty="0">
              <a:cs typeface="Arial"/>
            </a:rPr>
            <a:t>Lowers LDL-C on average 30 to 49%</a:t>
          </a:r>
          <a:endParaRPr lang="en-US" sz="1800" b="1" kern="1200" dirty="0"/>
        </a:p>
      </dsp:txBody>
      <dsp:txXfrm>
        <a:off x="7392132" y="928118"/>
        <a:ext cx="2454494" cy="1280162"/>
      </dsp:txXfrm>
    </dsp:sp>
    <dsp:sp modelId="{7EA545C8-5EC1-4351-97CA-2305FBFDA7E7}">
      <dsp:nvSpPr>
        <dsp:cNvPr id="0" name=""/>
        <dsp:cNvSpPr/>
      </dsp:nvSpPr>
      <dsp:spPr>
        <a:xfrm>
          <a:off x="6924609" y="2228949"/>
          <a:ext cx="2922017" cy="2737511"/>
        </a:xfrm>
        <a:prstGeom prst="rect">
          <a:avLst/>
        </a:prstGeom>
        <a:solidFill>
          <a:srgbClr val="D6E1F1">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cs typeface="Arial"/>
            </a:rPr>
            <a:t>Atorvastatin 10–20 mg* Rosuvastatin  5–10 mg* Simvastatin  20–40 mg Pravastatin   40–80 mg L</a:t>
          </a:r>
          <a:r>
            <a:rPr lang="en-US" sz="1600" kern="1200" dirty="0"/>
            <a:t>ovastatin     40–80 mg Fluvastatin     XL 80 mg* Fluvastatin    40 mg bid </a:t>
          </a:r>
          <a:r>
            <a:rPr lang="en-US" sz="1600" kern="1200" dirty="0" err="1"/>
            <a:t>Pitavastatin</a:t>
          </a:r>
          <a:r>
            <a:rPr lang="en-US" sz="1600" kern="1200" dirty="0"/>
            <a:t>       1–4 mg*</a:t>
          </a:r>
        </a:p>
      </dsp:txBody>
      <dsp:txXfrm>
        <a:off x="7392132" y="2228949"/>
        <a:ext cx="2454494" cy="2737511"/>
      </dsp:txXfrm>
    </dsp:sp>
    <dsp:sp modelId="{93CE32C9-5AF8-4A7E-93FD-099FA9627C9E}">
      <dsp:nvSpPr>
        <dsp:cNvPr id="0" name=""/>
        <dsp:cNvSpPr/>
      </dsp:nvSpPr>
      <dsp:spPr>
        <a:xfrm>
          <a:off x="5092902" y="52117"/>
          <a:ext cx="2136277" cy="2095111"/>
        </a:xfrm>
        <a:prstGeom prst="ellipse">
          <a:avLst/>
        </a:prstGeom>
        <a:solidFill>
          <a:schemeClr val="accent1">
            <a:shade val="80000"/>
            <a:hueOff val="349283"/>
            <a:satOff val="-6256"/>
            <a:lumOff val="2658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US" sz="2700" kern="1200" dirty="0">
              <a:effectLst>
                <a:outerShdw blurRad="38100" dist="38100" dir="2700000" algn="tl">
                  <a:srgbClr val="000000">
                    <a:alpha val="43137"/>
                  </a:srgbClr>
                </a:outerShdw>
              </a:effectLst>
              <a:cs typeface="Arial"/>
            </a:rPr>
            <a:t>Moderate-intensity</a:t>
          </a:r>
          <a:endParaRPr lang="en-US" sz="2700" kern="1200" dirty="0">
            <a:effectLst>
              <a:outerShdw blurRad="38100" dist="38100" dir="2700000" algn="tl">
                <a:srgbClr val="000000">
                  <a:alpha val="43137"/>
                </a:srgbClr>
              </a:outerShdw>
            </a:effectLst>
          </a:endParaRPr>
        </a:p>
      </dsp:txBody>
      <dsp:txXfrm>
        <a:off x="5405753" y="358939"/>
        <a:ext cx="1510575" cy="1481467"/>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B55C10-1CB1-4154-826E-85EF898ECA10}" type="datetimeFigureOut">
              <a:rPr lang="en-US" smtClean="0"/>
              <a:t>12/13/2019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6D2012-ED15-4AD1-B4DF-4D48CD832B35}" type="slidenum">
              <a:rPr lang="en-US" smtClean="0"/>
              <a:t>‹#›</a:t>
            </a:fld>
            <a:endParaRPr lang="en-US"/>
          </a:p>
        </p:txBody>
      </p:sp>
    </p:spTree>
    <p:extLst>
      <p:ext uri="{BB962C8B-B14F-4D97-AF65-F5344CB8AC3E}">
        <p14:creationId xmlns:p14="http://schemas.microsoft.com/office/powerpoint/2010/main" val="57517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this deck is to quickly review some of the main take-aways from the 2018 ACC/AHA cholesterol guideline, particularly focusing on the initiation of statin therapy high risk patients.</a:t>
            </a:r>
          </a:p>
          <a:p>
            <a:endParaRPr lang="en-US" dirty="0"/>
          </a:p>
          <a:p>
            <a:r>
              <a:rPr lang="en-US" dirty="0"/>
              <a:t>This deck does not include content on medication adherence or handling statin-associated adverse effects; information on these topics is located in other decks.</a:t>
            </a:r>
          </a:p>
        </p:txBody>
      </p:sp>
      <p:sp>
        <p:nvSpPr>
          <p:cNvPr id="4" name="Slide Number Placeholder 3"/>
          <p:cNvSpPr>
            <a:spLocks noGrp="1"/>
          </p:cNvSpPr>
          <p:nvPr>
            <p:ph type="sldNum" sz="quarter" idx="5"/>
          </p:nvPr>
        </p:nvSpPr>
        <p:spPr/>
        <p:txBody>
          <a:bodyPr/>
          <a:lstStyle/>
          <a:p>
            <a:fld id="{21633E5F-3683-0140-832F-D6B972C1BC5D}" type="slidenum">
              <a:rPr lang="en-US" smtClean="0"/>
              <a:t>2</a:t>
            </a:fld>
            <a:endParaRPr lang="en-US" dirty="0"/>
          </a:p>
        </p:txBody>
      </p:sp>
    </p:spTree>
    <p:extLst>
      <p:ext uri="{BB962C8B-B14F-4D97-AF65-F5344CB8AC3E}">
        <p14:creationId xmlns:p14="http://schemas.microsoft.com/office/powerpoint/2010/main" val="3951591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initiating the statin, repeat a lipid panel in 4-12 weeks.  If the patient is taking the statin daily, nearly all patients should experience the expected drop in LDL associated with whichever intensity statin they are taking.  If that drop in LDL is not observed, this should prompt a discussion about medication adherence.</a:t>
            </a:r>
          </a:p>
          <a:p>
            <a:endParaRPr lang="en-US" dirty="0"/>
          </a:p>
          <a:p>
            <a:r>
              <a:rPr lang="en-US" dirty="0"/>
              <a:t>In high risk patients in which the desired LDL reduction is not achieved, and you’ve ruled out medication non-adherence, additional therapy with non-statin medications can be considered.</a:t>
            </a:r>
          </a:p>
          <a:p>
            <a:endParaRPr lang="en-US" dirty="0"/>
          </a:p>
          <a:p>
            <a:r>
              <a:rPr lang="en-US" dirty="0"/>
              <a:t>Of note, transaminases do not need to be monitored in patients on statins, nor does a baseline measurement need to be obtained prior to initiating statins.</a:t>
            </a:r>
          </a:p>
        </p:txBody>
      </p:sp>
      <p:sp>
        <p:nvSpPr>
          <p:cNvPr id="4" name="Slide Number Placeholder 3"/>
          <p:cNvSpPr>
            <a:spLocks noGrp="1"/>
          </p:cNvSpPr>
          <p:nvPr>
            <p:ph type="sldNum" sz="quarter" idx="5"/>
          </p:nvPr>
        </p:nvSpPr>
        <p:spPr/>
        <p:txBody>
          <a:bodyPr/>
          <a:lstStyle/>
          <a:p>
            <a:fld id="{21633E5F-3683-0140-832F-D6B972C1BC5D}" type="slidenum">
              <a:rPr lang="en-US" smtClean="0"/>
              <a:t>11</a:t>
            </a:fld>
            <a:endParaRPr lang="en-US" dirty="0"/>
          </a:p>
        </p:txBody>
      </p:sp>
    </p:spTree>
    <p:extLst>
      <p:ext uri="{BB962C8B-B14F-4D97-AF65-F5344CB8AC3E}">
        <p14:creationId xmlns:p14="http://schemas.microsoft.com/office/powerpoint/2010/main" val="2448563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633E5F-3683-0140-832F-D6B972C1BC5D}" type="slidenum">
              <a:rPr lang="en-US" smtClean="0"/>
              <a:t>12</a:t>
            </a:fld>
            <a:endParaRPr lang="en-US" dirty="0"/>
          </a:p>
        </p:txBody>
      </p:sp>
    </p:spTree>
    <p:extLst>
      <p:ext uri="{BB962C8B-B14F-4D97-AF65-F5344CB8AC3E}">
        <p14:creationId xmlns:p14="http://schemas.microsoft.com/office/powerpoint/2010/main" val="4008194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ACC/AHA 2018 cholesterol guideline can be boiled down to a handful of key steps:</a:t>
            </a:r>
          </a:p>
          <a:p>
            <a:pPr marL="228600" indent="-228600">
              <a:buAutoNum type="arabicParenR"/>
            </a:pPr>
            <a:r>
              <a:rPr lang="en-US" dirty="0"/>
              <a:t>First, assess your patient’s risk and determine whether they fall into one of the four statin management groups</a:t>
            </a:r>
          </a:p>
          <a:p>
            <a:pPr marL="228600" indent="-228600">
              <a:buAutoNum type="arabicParenR"/>
            </a:pPr>
            <a:r>
              <a:rPr lang="en-US" dirty="0"/>
              <a:t>Recommend lifestyle therapies for all patients</a:t>
            </a:r>
          </a:p>
          <a:p>
            <a:pPr marL="228600" indent="-228600">
              <a:buAutoNum type="arabicParenR"/>
            </a:pPr>
            <a:r>
              <a:rPr lang="en-US" dirty="0"/>
              <a:t>Initiate the appropriate intensity statin, as determined by the patient’s risk status.</a:t>
            </a:r>
          </a:p>
          <a:p>
            <a:pPr marL="0" indent="0">
              <a:buNone/>
            </a:pPr>
            <a:r>
              <a:rPr lang="en-US" dirty="0"/>
              <a:t>NOTE that lifestyle therapy and statin therapy are not used sequentially, but rather the recommendations state to initiate both simultaneously.  In other words, do not begin with a trial of lifestyle therapy, and then move to a statin if the patient does not respond.  Instead, begin both lifestyle and statin therapy together.  This is because lifestyle therapy alone typically does not reduce risk to the same extent that statin therapy will – and withholding statin therapy for a trial of lifestyle therapy means withholding the most effective treatment for your patient.  This is especially true in the case of the highest risk groups: people with ASCVD, LDL ≥190mg/DL, and people with diabetes.  In all of these groups, statins are clearly indicated, but lifestyle therapy is important as well.</a:t>
            </a:r>
          </a:p>
          <a:p>
            <a:pPr marL="0" indent="0">
              <a:buNone/>
            </a:pPr>
            <a:r>
              <a:rPr lang="en-US" dirty="0"/>
              <a:t>4) Monitor the patient’s response to treatment</a:t>
            </a:r>
          </a:p>
          <a:p>
            <a:pPr marL="0" indent="0">
              <a:buNone/>
            </a:pPr>
            <a:r>
              <a:rPr lang="en-US" dirty="0"/>
              <a:t>5) Add additional non-statin therapy if the patient is not adequately responding to statin therapy.  This is typically reserved only for certain high risk groups.</a:t>
            </a:r>
          </a:p>
          <a:p>
            <a:pPr marL="0" indent="0">
              <a:buNone/>
            </a:pPr>
            <a:endParaRPr lang="en-US" dirty="0"/>
          </a:p>
          <a:p>
            <a:pPr marL="0" indent="0">
              <a:buNone/>
            </a:pPr>
            <a:r>
              <a:rPr lang="en-US" dirty="0"/>
              <a:t>It’s important to remember that the end-game here is to reduce a patient’s ASCVD risk, rather than treat their elevated cholesterol.  That’s why we first assess their overall ASCVD risk, rather than just look at their cholesterol results.  </a:t>
            </a:r>
          </a:p>
        </p:txBody>
      </p:sp>
      <p:sp>
        <p:nvSpPr>
          <p:cNvPr id="4" name="Slide Number Placeholder 3"/>
          <p:cNvSpPr>
            <a:spLocks noGrp="1"/>
          </p:cNvSpPr>
          <p:nvPr>
            <p:ph type="sldNum" sz="quarter" idx="5"/>
          </p:nvPr>
        </p:nvSpPr>
        <p:spPr/>
        <p:txBody>
          <a:bodyPr/>
          <a:lstStyle/>
          <a:p>
            <a:fld id="{21633E5F-3683-0140-832F-D6B972C1BC5D}" type="slidenum">
              <a:rPr lang="en-US" smtClean="0"/>
              <a:t>3</a:t>
            </a:fld>
            <a:endParaRPr lang="en-US" dirty="0"/>
          </a:p>
        </p:txBody>
      </p:sp>
    </p:spTree>
    <p:extLst>
      <p:ext uri="{BB962C8B-B14F-4D97-AF65-F5344CB8AC3E}">
        <p14:creationId xmlns:p14="http://schemas.microsoft.com/office/powerpoint/2010/main" val="3368295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statin management groups described in the 2018 ACC/AHA cholesterol guideline.  The first three groups with the stars are the groups that are at particularly high risk of experiencing an ASCVD event.  They are the groups on which this project is focused.  These three high risk groups are:</a:t>
            </a:r>
          </a:p>
          <a:p>
            <a:r>
              <a:rPr lang="en-US" dirty="0"/>
              <a:t>1) Any adult with clinical ASCVD, which means people with a history of acute coronary syndromes, or a history of MI, stable or unstable angina, coronary or other arterial revascularization, stroke, TIA, or peripheral arterial disease presumed to be of atherosclerotic origin.</a:t>
            </a:r>
          </a:p>
          <a:p>
            <a:r>
              <a:rPr lang="en-US" dirty="0"/>
              <a:t>2) People between the ages of 20 and 75 with a very high LDL-C of ≥190 mg/dL</a:t>
            </a:r>
          </a:p>
          <a:p>
            <a:r>
              <a:rPr lang="en-US" dirty="0"/>
              <a:t>3) Adults with diabetes who do not fall into the previous two groups.</a:t>
            </a:r>
          </a:p>
          <a:p>
            <a:r>
              <a:rPr lang="en-US" dirty="0"/>
              <a:t>For all three of these groups, you do not need to calculate the 10-year ASCVD risk before initiating a statin.</a:t>
            </a:r>
          </a:p>
          <a:p>
            <a:r>
              <a:rPr lang="en-US" dirty="0"/>
              <a:t>The fourth statin management group includes adults who do not fall into one of the previous three high risk groups, but have elevated 10-year ASCVD risk.  This is an important group to manage with statins, but not the focus of this project.</a:t>
            </a:r>
          </a:p>
        </p:txBody>
      </p:sp>
      <p:sp>
        <p:nvSpPr>
          <p:cNvPr id="4" name="Slide Number Placeholder 3"/>
          <p:cNvSpPr>
            <a:spLocks noGrp="1"/>
          </p:cNvSpPr>
          <p:nvPr>
            <p:ph type="sldNum" sz="quarter" idx="10"/>
          </p:nvPr>
        </p:nvSpPr>
        <p:spPr/>
        <p:txBody>
          <a:bodyPr/>
          <a:lstStyle/>
          <a:p>
            <a:fld id="{070C9EC7-34CC-413E-B5A6-F89A76BEB7D3}" type="slidenum">
              <a:rPr lang="en-US" smtClean="0"/>
              <a:t>4</a:t>
            </a:fld>
            <a:endParaRPr lang="en-US"/>
          </a:p>
        </p:txBody>
      </p:sp>
    </p:spTree>
    <p:extLst>
      <p:ext uri="{BB962C8B-B14F-4D97-AF65-F5344CB8AC3E}">
        <p14:creationId xmlns:p14="http://schemas.microsoft.com/office/powerpoint/2010/main" val="1380425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with talk about how to manage each high risk group, this slide will help you get an idea of how the potential benefits and harms of statins compare.  This table estimates the population-level benefits from statins using NHANES data.</a:t>
            </a:r>
          </a:p>
          <a:p>
            <a:endParaRPr lang="en-US" dirty="0"/>
          </a:p>
          <a:p>
            <a:r>
              <a:rPr lang="en-US" dirty="0"/>
              <a:t>If we looked at the population with ASCVD in a sample of NHANES patients, they represent 5.7 million people with ASCVD in the U.S.  If all these people took high-intensity statins, we’d expect to see 62,600 fewer ASCVD events per year in this population.  That means we’d need to treat only 9 people (with ASCVD) with statins for ten years to prevent an ASCVD event.  This is a great number needed to treat – this number needed to treat is consistent with a highly effective treatment.</a:t>
            </a:r>
          </a:p>
          <a:p>
            <a:endParaRPr lang="en-US" dirty="0"/>
          </a:p>
          <a:p>
            <a:r>
              <a:rPr lang="en-US" dirty="0"/>
              <a:t>For people with LDL ≥190mg/dL, we’d need to treat 19 patients for ten years to prevent an ASCVD event (also a great number needed to treat).</a:t>
            </a:r>
          </a:p>
          <a:p>
            <a:endParaRPr lang="en-US" dirty="0"/>
          </a:p>
          <a:p>
            <a:r>
              <a:rPr lang="en-US" dirty="0"/>
              <a:t>For people with diabetes, the number needed to treat varies depending on their ASCVD risk, but most of our patients with diabetes have elevated ASCVD risk.  For this group, we’d need to treat 15 people for ten years with a statin to prevent an ASCVD event.</a:t>
            </a:r>
          </a:p>
          <a:p>
            <a:endParaRPr lang="en-US" dirty="0"/>
          </a:p>
          <a:p>
            <a:r>
              <a:rPr lang="en-US" dirty="0"/>
              <a:t>In comparison, we’d need to treat 167 people with a moderate-intensity statin for 5 years to see one adverse event.  We’d need to treat 63 people with a high-intensity statin for 5 years to see an adverse event.  And keep in mind, most of these statin-associated adverse events are reversible, and are associated with less morbidity and mortality than an ASCVD event.</a:t>
            </a:r>
          </a:p>
          <a:p>
            <a:endParaRPr lang="en-US" dirty="0"/>
          </a:p>
          <a:p>
            <a:r>
              <a:rPr lang="en-US" dirty="0"/>
              <a:t>So, for all these high-risk populations, the benefits of statins clearly outweigh risks at a population level.</a:t>
            </a:r>
          </a:p>
          <a:p>
            <a:r>
              <a:rPr lang="en-US" dirty="0"/>
              <a:t>And generally speaking, the higher the ASCVD risk, the more a patient stands to benefit from a statin.</a:t>
            </a:r>
          </a:p>
        </p:txBody>
      </p:sp>
      <p:sp>
        <p:nvSpPr>
          <p:cNvPr id="4" name="Slide Number Placeholder 3"/>
          <p:cNvSpPr>
            <a:spLocks noGrp="1"/>
          </p:cNvSpPr>
          <p:nvPr>
            <p:ph type="sldNum" sz="quarter" idx="5"/>
          </p:nvPr>
        </p:nvSpPr>
        <p:spPr/>
        <p:txBody>
          <a:bodyPr/>
          <a:lstStyle/>
          <a:p>
            <a:fld id="{21633E5F-3683-0140-832F-D6B972C1BC5D}" type="slidenum">
              <a:rPr lang="en-US" smtClean="0"/>
              <a:t>5</a:t>
            </a:fld>
            <a:endParaRPr lang="en-US" dirty="0"/>
          </a:p>
        </p:txBody>
      </p:sp>
    </p:spTree>
    <p:extLst>
      <p:ext uri="{BB962C8B-B14F-4D97-AF65-F5344CB8AC3E}">
        <p14:creationId xmlns:p14="http://schemas.microsoft.com/office/powerpoint/2010/main" val="2239393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Patients the three high risk groups should typically receive either a high-intensity statin or a moderate-intensity statin.</a:t>
            </a:r>
          </a:p>
          <a:p>
            <a:endParaRPr lang="en-US" dirty="0"/>
          </a:p>
          <a:p>
            <a:r>
              <a:rPr lang="en-US" dirty="0"/>
              <a:t>There are only two high-intensity statins on the market, but several options for moderate-intensity therapy.</a:t>
            </a:r>
          </a:p>
          <a:p>
            <a:endParaRPr lang="en-US" dirty="0"/>
          </a:p>
          <a:p>
            <a:r>
              <a:rPr lang="en-US" dirty="0"/>
              <a:t>The statins with an asterisk have longer half lives, so they can be administered at any time of day, not just at night.  This can help with adherence if it allows patients to take their statin whenever they take the rest of their medications.</a:t>
            </a:r>
          </a:p>
        </p:txBody>
      </p:sp>
      <p:sp>
        <p:nvSpPr>
          <p:cNvPr id="4" name="Slide Number Placeholder 3"/>
          <p:cNvSpPr>
            <a:spLocks noGrp="1"/>
          </p:cNvSpPr>
          <p:nvPr>
            <p:ph type="sldNum" sz="quarter" idx="5"/>
          </p:nvPr>
        </p:nvSpPr>
        <p:spPr/>
        <p:txBody>
          <a:bodyPr/>
          <a:lstStyle/>
          <a:p>
            <a:fld id="{21633E5F-3683-0140-832F-D6B972C1BC5D}" type="slidenum">
              <a:rPr lang="en-US" smtClean="0"/>
              <a:t>6</a:t>
            </a:fld>
            <a:endParaRPr lang="en-US" dirty="0"/>
          </a:p>
        </p:txBody>
      </p:sp>
    </p:spTree>
    <p:extLst>
      <p:ext uri="{BB962C8B-B14F-4D97-AF65-F5344CB8AC3E}">
        <p14:creationId xmlns:p14="http://schemas.microsoft.com/office/powerpoint/2010/main" val="932594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with clinical ASCVD clearly have the highest risk of experiencing a future ASCVD event, and they stand to benefit the most from statins.</a:t>
            </a:r>
          </a:p>
          <a:p>
            <a:endParaRPr lang="en-US" dirty="0"/>
          </a:p>
          <a:p>
            <a:r>
              <a:rPr lang="en-US" dirty="0"/>
              <a:t>For adults age 75 or younger, all should be on a high-intensity statin.  </a:t>
            </a:r>
          </a:p>
          <a:p>
            <a:endParaRPr lang="en-US" dirty="0"/>
          </a:p>
          <a:p>
            <a:r>
              <a:rPr lang="en-US" dirty="0"/>
              <a:t>For adults over 75, consider a moderate-intensity or high-intensity statin.</a:t>
            </a:r>
          </a:p>
          <a:p>
            <a:endParaRPr lang="en-US" dirty="0"/>
          </a:p>
          <a:p>
            <a:r>
              <a:rPr lang="en-US" dirty="0"/>
              <a:t>One new aspect of the 2018 ACC/AHA guideline is that it provides specific guidance on patients with heart failure due to CVD: consider a moderate-intensity statin for those with a life expectancy of three or more years.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If age &lt;75 and unable to tolerate high-intensity, then use moderate-intensity</a:t>
            </a:r>
          </a:p>
          <a:p>
            <a:r>
              <a:rPr lang="en-US" dirty="0"/>
              <a:t>For the age &gt;75 piece, this is true for both initiating statin and continuing statin</a:t>
            </a:r>
          </a:p>
        </p:txBody>
      </p:sp>
      <p:sp>
        <p:nvSpPr>
          <p:cNvPr id="4" name="Slide Number Placeholder 3"/>
          <p:cNvSpPr>
            <a:spLocks noGrp="1"/>
          </p:cNvSpPr>
          <p:nvPr>
            <p:ph type="sldNum" sz="quarter" idx="10"/>
          </p:nvPr>
        </p:nvSpPr>
        <p:spPr/>
        <p:txBody>
          <a:bodyPr/>
          <a:lstStyle/>
          <a:p>
            <a:fld id="{070C9EC7-34CC-413E-B5A6-F89A76BEB7D3}" type="slidenum">
              <a:rPr lang="en-US" smtClean="0"/>
              <a:t>7</a:t>
            </a:fld>
            <a:endParaRPr lang="en-US"/>
          </a:p>
        </p:txBody>
      </p:sp>
    </p:spTree>
    <p:extLst>
      <p:ext uri="{BB962C8B-B14F-4D97-AF65-F5344CB8AC3E}">
        <p14:creationId xmlns:p14="http://schemas.microsoft.com/office/powerpoint/2010/main" val="4127468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with very elevated LDL have a substantially increased risk of ASCVD events, even if they are relatively young.  They benefit from statin treatment, even when initiated early in adulthood.  Many of these patients may have familial hypercholesterolemia (also called pure hypercholesterolemia).</a:t>
            </a:r>
          </a:p>
          <a:p>
            <a:endParaRPr lang="en-US" dirty="0"/>
          </a:p>
          <a:p>
            <a:r>
              <a:rPr lang="en-US" dirty="0"/>
              <a:t>Patients with LDL ≥190mg/dL should be on their maximally-tolerated statin.  In other words, most of these patients should be on a high-dose statin.</a:t>
            </a:r>
          </a:p>
          <a:p>
            <a:endParaRPr lang="en-US" dirty="0"/>
          </a:p>
          <a:p>
            <a:r>
              <a:rPr lang="en-US" dirty="0"/>
              <a:t>While this project focuses on ensuring that these patients all receive appropriate statin therapy, this slide also outlines when additional medication beyond statins can be considered.  Note that in all cases, the statin should be continued when other medications are added.</a:t>
            </a:r>
          </a:p>
        </p:txBody>
      </p:sp>
      <p:sp>
        <p:nvSpPr>
          <p:cNvPr id="4" name="Slide Number Placeholder 3"/>
          <p:cNvSpPr>
            <a:spLocks noGrp="1"/>
          </p:cNvSpPr>
          <p:nvPr>
            <p:ph type="sldNum" sz="quarter" idx="5"/>
          </p:nvPr>
        </p:nvSpPr>
        <p:spPr/>
        <p:txBody>
          <a:bodyPr/>
          <a:lstStyle/>
          <a:p>
            <a:fld id="{21633E5F-3683-0140-832F-D6B972C1BC5D}" type="slidenum">
              <a:rPr lang="en-US" smtClean="0"/>
              <a:t>8</a:t>
            </a:fld>
            <a:endParaRPr lang="en-US" dirty="0"/>
          </a:p>
        </p:txBody>
      </p:sp>
    </p:spTree>
    <p:extLst>
      <p:ext uri="{BB962C8B-B14F-4D97-AF65-F5344CB8AC3E}">
        <p14:creationId xmlns:p14="http://schemas.microsoft.com/office/powerpoint/2010/main" val="999914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recommendations regarding with patients with diabetes essentially indicate statins across the board for people over the age of 40.</a:t>
            </a:r>
          </a:p>
          <a:p>
            <a:endParaRPr lang="en-US" dirty="0"/>
          </a:p>
          <a:p>
            <a:r>
              <a:rPr lang="en-US" dirty="0"/>
              <a:t>Most patients with diabetes can use a moderate-intensity statin, but consider a high-intensity statin for patients with multiple ASCVD risk factors.</a:t>
            </a:r>
          </a:p>
          <a:p>
            <a:endParaRPr lang="en-US" dirty="0"/>
          </a:p>
          <a:p>
            <a:r>
              <a:rPr lang="en-US" dirty="0"/>
              <a:t>For patients over 75, it is reasonable to continue a statin if they are already taking one, and consider initiating a statin for those who are not already taking one, especially those with a longer life expectancy.</a:t>
            </a:r>
          </a:p>
          <a:p>
            <a:endParaRPr lang="en-US" dirty="0"/>
          </a:p>
          <a:p>
            <a:r>
              <a:rPr lang="en-US" dirty="0"/>
              <a:t>For younger adults with diabetes, consider a statin if they have had diabetes for 10 or more years, or if they already exhibit microvascular disease.</a:t>
            </a:r>
          </a:p>
        </p:txBody>
      </p:sp>
      <p:sp>
        <p:nvSpPr>
          <p:cNvPr id="4" name="Slide Number Placeholder 3"/>
          <p:cNvSpPr>
            <a:spLocks noGrp="1"/>
          </p:cNvSpPr>
          <p:nvPr>
            <p:ph type="sldNum" sz="quarter" idx="5"/>
          </p:nvPr>
        </p:nvSpPr>
        <p:spPr/>
        <p:txBody>
          <a:bodyPr/>
          <a:lstStyle/>
          <a:p>
            <a:fld id="{21633E5F-3683-0140-832F-D6B972C1BC5D}" type="slidenum">
              <a:rPr lang="en-US" smtClean="0"/>
              <a:t>9</a:t>
            </a:fld>
            <a:endParaRPr lang="en-US" dirty="0"/>
          </a:p>
        </p:txBody>
      </p:sp>
    </p:spTree>
    <p:extLst>
      <p:ext uri="{BB962C8B-B14F-4D97-AF65-F5344CB8AC3E}">
        <p14:creationId xmlns:p14="http://schemas.microsoft.com/office/powerpoint/2010/main" val="3153001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prescribing statins for high risk patients, it’s not unusual for patients to be taking other medications that can interact with statins.</a:t>
            </a:r>
          </a:p>
          <a:p>
            <a:r>
              <a:rPr lang="en-US" dirty="0"/>
              <a:t>The good news is that many statins can still be used despite the potential drug-drug interactions.  Most interactions can result in increased statin exposure which could increase the risk for statin-associated muscle side effects.  So, if you do choose to initiate a statin that could interact with an existing medication, consider monitoring more closely for muscle symptoms.  In many cases the potential drug-drug interaction can be avoided by choosing a different statin.</a:t>
            </a:r>
          </a:p>
          <a:p>
            <a:r>
              <a:rPr lang="en-US" dirty="0"/>
              <a:t>For more detailed information about these drug-drug interactions, the publication cited on the slide is freely available.  It also includes information about dosing in the case of potential drug-drug interactions. </a:t>
            </a:r>
          </a:p>
        </p:txBody>
      </p:sp>
      <p:sp>
        <p:nvSpPr>
          <p:cNvPr id="4" name="Slide Number Placeholder 3"/>
          <p:cNvSpPr>
            <a:spLocks noGrp="1"/>
          </p:cNvSpPr>
          <p:nvPr>
            <p:ph type="sldNum" sz="quarter" idx="5"/>
          </p:nvPr>
        </p:nvSpPr>
        <p:spPr/>
        <p:txBody>
          <a:bodyPr/>
          <a:lstStyle/>
          <a:p>
            <a:fld id="{070C9EC7-34CC-413E-B5A6-F89A76BEB7D3}" type="slidenum">
              <a:rPr lang="en-US" smtClean="0"/>
              <a:t>10</a:t>
            </a:fld>
            <a:endParaRPr lang="en-US"/>
          </a:p>
        </p:txBody>
      </p:sp>
    </p:spTree>
    <p:extLst>
      <p:ext uri="{BB962C8B-B14F-4D97-AF65-F5344CB8AC3E}">
        <p14:creationId xmlns:p14="http://schemas.microsoft.com/office/powerpoint/2010/main" val="1016504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C65BE-6349-4979-B55F-B56375E80C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D2C584-1854-408B-BC47-80F7100BF6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7F6FE7-A783-4594-BD91-E2A37F27749F}"/>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5" name="Footer Placeholder 4">
            <a:extLst>
              <a:ext uri="{FF2B5EF4-FFF2-40B4-BE49-F238E27FC236}">
                <a16:creationId xmlns:a16="http://schemas.microsoft.com/office/drawing/2014/main" id="{D7C2ABF2-41D8-4E7E-B62D-255BEB08B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46042B-3571-4DED-B565-0DD05F49C0D1}"/>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69572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DC136-C211-46FE-BA44-7512637688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093409-FAF5-4091-A367-9BC01D42870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EC195F-C8B9-443F-A066-20FA00D64035}"/>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5" name="Footer Placeholder 4">
            <a:extLst>
              <a:ext uri="{FF2B5EF4-FFF2-40B4-BE49-F238E27FC236}">
                <a16:creationId xmlns:a16="http://schemas.microsoft.com/office/drawing/2014/main" id="{753872DE-9978-4D78-94D4-225A4A527C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27B9A-73E6-4B95-9813-5D2951786F66}"/>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730543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D38D02-486D-44D8-8D28-EE8F408B2D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DDE4AB-5A2E-4DC1-8C24-F2C5D437B87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942682-6EDB-41FC-907F-C4651C44B87D}"/>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5" name="Footer Placeholder 4">
            <a:extLst>
              <a:ext uri="{FF2B5EF4-FFF2-40B4-BE49-F238E27FC236}">
                <a16:creationId xmlns:a16="http://schemas.microsoft.com/office/drawing/2014/main" id="{BEF09FB6-0274-44A5-98DE-31E88665D2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380B09-1346-4C7F-8268-9A7890720A58}"/>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5239662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lumn Title and Content">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9"/>
            <a:ext cx="10972800" cy="1143000"/>
          </a:xfrm>
        </p:spPr>
        <p:txBody>
          <a:bodyPr>
            <a:normAutofit/>
          </a:bodyPr>
          <a:lstStyle>
            <a:lvl1pPr>
              <a:defRPr sz="4000"/>
            </a:lvl1pPr>
          </a:lstStyle>
          <a:p>
            <a:r>
              <a:rPr lang="en-US" dirty="0"/>
              <a:t>Click to edit Master title style</a:t>
            </a:r>
          </a:p>
        </p:txBody>
      </p:sp>
      <p:sp>
        <p:nvSpPr>
          <p:cNvPr id="8" name="Content Placeholder 2"/>
          <p:cNvSpPr>
            <a:spLocks noGrp="1"/>
          </p:cNvSpPr>
          <p:nvPr>
            <p:ph sz="half" idx="1"/>
          </p:nvPr>
        </p:nvSpPr>
        <p:spPr>
          <a:xfrm>
            <a:off x="609601" y="1503005"/>
            <a:ext cx="5422635" cy="4525699"/>
          </a:xfrm>
        </p:spPr>
        <p:txBody>
          <a:bodyPr>
            <a:normAutofit/>
          </a:bodyPr>
          <a:lstStyle>
            <a:lvl1pPr>
              <a:defRPr sz="3000"/>
            </a:lvl1pPr>
            <a:lvl2pPr>
              <a:defRPr sz="2667"/>
            </a:lvl2pPr>
            <a:lvl3pPr>
              <a:defRPr sz="2333"/>
            </a:lvl3pPr>
            <a:lvl4pPr>
              <a:defRPr sz="2000"/>
            </a:lvl4pPr>
            <a:lvl5pPr>
              <a:defRPr sz="1667"/>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sz="half" idx="13" hasCustomPrompt="1"/>
          </p:nvPr>
        </p:nvSpPr>
        <p:spPr>
          <a:xfrm>
            <a:off x="6159765" y="1510957"/>
            <a:ext cx="5422635" cy="4525699"/>
          </a:xfrm>
        </p:spPr>
        <p:txBody>
          <a:bodyPr/>
          <a:lstStyle>
            <a:lvl1pPr>
              <a:defRPr sz="2333"/>
            </a:lvl1pPr>
            <a:lvl2pPr>
              <a:defRPr sz="2000"/>
            </a:lvl2pPr>
            <a:lvl3pPr>
              <a:defRPr sz="1667"/>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1505865"/>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587F6-6C2A-4218-ADD8-33A84B4DB4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F8B980-9B07-49D7-B822-78A5D79D680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A92CC-BEF9-4083-9D63-6F63CDD84BEF}"/>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5" name="Footer Placeholder 4">
            <a:extLst>
              <a:ext uri="{FF2B5EF4-FFF2-40B4-BE49-F238E27FC236}">
                <a16:creationId xmlns:a16="http://schemas.microsoft.com/office/drawing/2014/main" id="{79699114-4601-4E93-9B7B-995E5A0E0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2688F-F130-4084-9376-5DD632AFFDD4}"/>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379104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22A16-5694-4090-A40B-6A440DE807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EAC3DF-4943-47EC-BE96-3ACB82FBBB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288685E-EA8A-4194-AF0E-DC2A8A77B07F}"/>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5" name="Footer Placeholder 4">
            <a:extLst>
              <a:ext uri="{FF2B5EF4-FFF2-40B4-BE49-F238E27FC236}">
                <a16:creationId xmlns:a16="http://schemas.microsoft.com/office/drawing/2014/main" id="{D120F92F-D67A-4DD0-999C-4EBE3D690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1D389-7E9C-4321-B16C-C9002A6113D3}"/>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85640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6C64-1EBD-4358-BD51-3A0494CAC8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76291B-2D5B-413C-9FA3-B7BD12063F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F3A57C-F646-42DC-9845-C16C90F30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E22534-ADC4-4BAA-81D3-9825E1093729}"/>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6" name="Footer Placeholder 5">
            <a:extLst>
              <a:ext uri="{FF2B5EF4-FFF2-40B4-BE49-F238E27FC236}">
                <a16:creationId xmlns:a16="http://schemas.microsoft.com/office/drawing/2014/main" id="{DC0A371D-4342-4FD5-8B48-191DFC7FCA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2FA5FB-2294-4BA3-8966-F4FF7D78BC82}"/>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1249767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0CA5-82DD-4712-A8C4-787DA7000E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BBB181-923D-479C-859C-05D6FCAC3D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C9ED57-B843-45B6-B086-00C4A0C7AA0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2B2F93-D8DD-4DEF-A64C-1AA2E77763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D306D7F-0A48-446D-AF61-4B5EC5E301B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1152CD-7928-44E2-8894-6F143080CC7A}"/>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8" name="Footer Placeholder 7">
            <a:extLst>
              <a:ext uri="{FF2B5EF4-FFF2-40B4-BE49-F238E27FC236}">
                <a16:creationId xmlns:a16="http://schemas.microsoft.com/office/drawing/2014/main" id="{E86F6E83-DC38-4A7A-9DD7-63063AF852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E91573-7B89-459E-9E9F-87080A4D673C}"/>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1349530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7E09B-A760-4FAB-A5F7-06B985C258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1DDFE3-D732-4495-A904-1E5ADB089E20}"/>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4" name="Footer Placeholder 3">
            <a:extLst>
              <a:ext uri="{FF2B5EF4-FFF2-40B4-BE49-F238E27FC236}">
                <a16:creationId xmlns:a16="http://schemas.microsoft.com/office/drawing/2014/main" id="{2E28D313-B586-47A0-B49C-CEF462704C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9355F3-986E-4C36-B4DC-9A1B9BA4C0DB}"/>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1878836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EFB3E5-9EC1-4DF0-9FC6-A21B9CD23449}"/>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3" name="Footer Placeholder 2">
            <a:extLst>
              <a:ext uri="{FF2B5EF4-FFF2-40B4-BE49-F238E27FC236}">
                <a16:creationId xmlns:a16="http://schemas.microsoft.com/office/drawing/2014/main" id="{3B77117A-2714-41A5-B103-C2DB7D538F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6F4483-43CD-4AEE-90D3-5C1B3C3B8FF4}"/>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2446341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A2F0F-B048-4A10-BD5C-2CFB330E8A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78AE05-3A86-4108-9D03-8819213E5A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5581C1-DA5C-4509-866D-6538B634BA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6992571-F394-404D-AA78-D0D6C82BAA92}"/>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6" name="Footer Placeholder 5">
            <a:extLst>
              <a:ext uri="{FF2B5EF4-FFF2-40B4-BE49-F238E27FC236}">
                <a16:creationId xmlns:a16="http://schemas.microsoft.com/office/drawing/2014/main" id="{E7D83BFF-FCA8-4C44-927D-2519D88A9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37163A-626F-4C70-BB00-9A2748F912FE}"/>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3948587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CDB14-9D39-44A2-AC44-AA7DC55125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4958EE-0949-40E3-8F8C-2E81429028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5F1863-A3C4-415D-A9BA-4DAA70204B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CDF248B-05C8-4FC1-BFFF-93E4A4F85CBA}"/>
              </a:ext>
            </a:extLst>
          </p:cNvPr>
          <p:cNvSpPr>
            <a:spLocks noGrp="1"/>
          </p:cNvSpPr>
          <p:nvPr>
            <p:ph type="dt" sz="half" idx="10"/>
          </p:nvPr>
        </p:nvSpPr>
        <p:spPr/>
        <p:txBody>
          <a:bodyPr/>
          <a:lstStyle/>
          <a:p>
            <a:fld id="{011A0DD8-5430-4267-A050-B6AF99CFDD59}" type="datetimeFigureOut">
              <a:rPr lang="en-US" smtClean="0"/>
              <a:t>12/13/2019</a:t>
            </a:fld>
            <a:endParaRPr lang="en-US"/>
          </a:p>
        </p:txBody>
      </p:sp>
      <p:sp>
        <p:nvSpPr>
          <p:cNvPr id="6" name="Footer Placeholder 5">
            <a:extLst>
              <a:ext uri="{FF2B5EF4-FFF2-40B4-BE49-F238E27FC236}">
                <a16:creationId xmlns:a16="http://schemas.microsoft.com/office/drawing/2014/main" id="{958481CA-B055-4B0F-AED0-8B52D1E549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AE922B-C6C1-48B4-BAC4-1B906D61FA7B}"/>
              </a:ext>
            </a:extLst>
          </p:cNvPr>
          <p:cNvSpPr>
            <a:spLocks noGrp="1"/>
          </p:cNvSpPr>
          <p:nvPr>
            <p:ph type="sldNum" sz="quarter" idx="12"/>
          </p:nvPr>
        </p:nvSpPr>
        <p:spPr/>
        <p:txBody>
          <a:bodyPr/>
          <a:lstStyle/>
          <a:p>
            <a:fld id="{CCBD6EA4-AF02-4A7F-9B16-762855500F6D}" type="slidenum">
              <a:rPr lang="en-US" smtClean="0"/>
              <a:t>‹#›</a:t>
            </a:fld>
            <a:endParaRPr lang="en-US"/>
          </a:p>
        </p:txBody>
      </p:sp>
    </p:spTree>
    <p:extLst>
      <p:ext uri="{BB962C8B-B14F-4D97-AF65-F5344CB8AC3E}">
        <p14:creationId xmlns:p14="http://schemas.microsoft.com/office/powerpoint/2010/main" val="329550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03F5B4-9678-4AF9-8C86-3266B06690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0521C0-1D8C-40E2-B884-EC7E079D6E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EEDA5-F56B-40D6-B509-00B3077363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A0DD8-5430-4267-A050-B6AF99CFDD59}" type="datetimeFigureOut">
              <a:rPr lang="en-US" smtClean="0"/>
              <a:t>12/13/2019</a:t>
            </a:fld>
            <a:endParaRPr lang="en-US"/>
          </a:p>
        </p:txBody>
      </p:sp>
      <p:sp>
        <p:nvSpPr>
          <p:cNvPr id="5" name="Footer Placeholder 4">
            <a:extLst>
              <a:ext uri="{FF2B5EF4-FFF2-40B4-BE49-F238E27FC236}">
                <a16:creationId xmlns:a16="http://schemas.microsoft.com/office/drawing/2014/main" id="{08FFABC4-FDB4-4422-A22D-70648C2CA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9C61A8-1B3D-4545-973E-808F0CE3EE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BD6EA4-AF02-4A7F-9B16-762855500F6D}" type="slidenum">
              <a:rPr lang="en-US" smtClean="0"/>
              <a:t>‹#›</a:t>
            </a:fld>
            <a:endParaRPr lang="en-US"/>
          </a:p>
        </p:txBody>
      </p:sp>
    </p:spTree>
    <p:extLst>
      <p:ext uri="{BB962C8B-B14F-4D97-AF65-F5344CB8AC3E}">
        <p14:creationId xmlns:p14="http://schemas.microsoft.com/office/powerpoint/2010/main" val="50456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tools.acc.org/ld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onlinejacc.org/sites/default/files/additional_assets/guidelines/2018_Cholesterol_Guidelines_Made_Simple_Tool.pdf#page=7"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9B8787-8D69-48C9-932B-65DEFEAA9A37}"/>
              </a:ext>
            </a:extLst>
          </p:cNvPr>
          <p:cNvSpPr>
            <a:spLocks noGrp="1"/>
          </p:cNvSpPr>
          <p:nvPr>
            <p:ph type="ctrTitle"/>
          </p:nvPr>
        </p:nvSpPr>
        <p:spPr/>
        <p:txBody>
          <a:bodyPr>
            <a:normAutofit/>
          </a:bodyPr>
          <a:lstStyle/>
          <a:p>
            <a:r>
              <a:rPr lang="en-US" sz="4000" dirty="0">
                <a:solidFill>
                  <a:schemeClr val="tx1"/>
                </a:solidFill>
              </a:rPr>
              <a:t>Statin Management in High Risk Groups: 2018 ACC/AHA Guideline on the Management of Blood Cholesterol</a:t>
            </a:r>
          </a:p>
        </p:txBody>
      </p:sp>
      <p:sp>
        <p:nvSpPr>
          <p:cNvPr id="5" name="Subtitle 4">
            <a:extLst>
              <a:ext uri="{FF2B5EF4-FFF2-40B4-BE49-F238E27FC236}">
                <a16:creationId xmlns:a16="http://schemas.microsoft.com/office/drawing/2014/main" id="{635F72F0-FC5B-4FDF-95B5-D20085BF008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9320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F5F3-98B7-4323-BE71-2F43D6B0B7F8}"/>
              </a:ext>
            </a:extLst>
          </p:cNvPr>
          <p:cNvSpPr>
            <a:spLocks noGrp="1"/>
          </p:cNvSpPr>
          <p:nvPr>
            <p:ph type="title"/>
          </p:nvPr>
        </p:nvSpPr>
        <p:spPr/>
        <p:txBody>
          <a:bodyPr>
            <a:normAutofit/>
          </a:bodyPr>
          <a:lstStyle/>
          <a:p>
            <a:r>
              <a:rPr lang="en-US" sz="4000" dirty="0"/>
              <a:t>A Note on Interactions</a:t>
            </a:r>
          </a:p>
        </p:txBody>
      </p:sp>
      <p:graphicFrame>
        <p:nvGraphicFramePr>
          <p:cNvPr id="6" name="Content Placeholder 5">
            <a:extLst>
              <a:ext uri="{FF2B5EF4-FFF2-40B4-BE49-F238E27FC236}">
                <a16:creationId xmlns:a16="http://schemas.microsoft.com/office/drawing/2014/main" id="{1F8F55DB-9553-4E07-8820-BC97335C8F85}"/>
              </a:ext>
            </a:extLst>
          </p:cNvPr>
          <p:cNvGraphicFramePr>
            <a:graphicFrameLocks noGrp="1"/>
          </p:cNvGraphicFramePr>
          <p:nvPr>
            <p:ph idx="1"/>
            <p:extLst/>
          </p:nvPr>
        </p:nvGraphicFramePr>
        <p:xfrm>
          <a:off x="609865" y="1784925"/>
          <a:ext cx="10972269" cy="3399363"/>
        </p:xfrm>
        <a:graphic>
          <a:graphicData uri="http://schemas.openxmlformats.org/drawingml/2006/table">
            <a:tbl>
              <a:tblPr firstRow="1" bandRow="1">
                <a:tableStyleId>{5C22544A-7EE6-4342-B048-85BDC9FD1C3A}</a:tableStyleId>
              </a:tblPr>
              <a:tblGrid>
                <a:gridCol w="3657423">
                  <a:extLst>
                    <a:ext uri="{9D8B030D-6E8A-4147-A177-3AD203B41FA5}">
                      <a16:colId xmlns:a16="http://schemas.microsoft.com/office/drawing/2014/main" val="2216173005"/>
                    </a:ext>
                  </a:extLst>
                </a:gridCol>
                <a:gridCol w="3657423">
                  <a:extLst>
                    <a:ext uri="{9D8B030D-6E8A-4147-A177-3AD203B41FA5}">
                      <a16:colId xmlns:a16="http://schemas.microsoft.com/office/drawing/2014/main" val="3597029754"/>
                    </a:ext>
                  </a:extLst>
                </a:gridCol>
                <a:gridCol w="3657423">
                  <a:extLst>
                    <a:ext uri="{9D8B030D-6E8A-4147-A177-3AD203B41FA5}">
                      <a16:colId xmlns:a16="http://schemas.microsoft.com/office/drawing/2014/main" val="3314029469"/>
                    </a:ext>
                  </a:extLst>
                </a:gridCol>
              </a:tblGrid>
              <a:tr h="309033">
                <a:tc>
                  <a:txBody>
                    <a:bodyPr/>
                    <a:lstStyle/>
                    <a:p>
                      <a:r>
                        <a:rPr lang="en-US" sz="1500" dirty="0"/>
                        <a:t>Interacting Medication</a:t>
                      </a:r>
                    </a:p>
                  </a:txBody>
                  <a:tcPr marL="76200" marR="76200" marT="38100" marB="38100"/>
                </a:tc>
                <a:tc>
                  <a:txBody>
                    <a:bodyPr/>
                    <a:lstStyle/>
                    <a:p>
                      <a:r>
                        <a:rPr lang="en-US" sz="1500" dirty="0"/>
                        <a:t>Statin</a:t>
                      </a:r>
                    </a:p>
                  </a:txBody>
                  <a:tcPr marL="76200" marR="76200" marT="38100" marB="38100"/>
                </a:tc>
                <a:tc>
                  <a:txBody>
                    <a:bodyPr/>
                    <a:lstStyle/>
                    <a:p>
                      <a:r>
                        <a:rPr lang="en-US" sz="1500" dirty="0"/>
                        <a:t>Effect</a:t>
                      </a:r>
                    </a:p>
                  </a:txBody>
                  <a:tcPr marL="76200" marR="76200" marT="38100" marB="38100"/>
                </a:tc>
                <a:extLst>
                  <a:ext uri="{0D108BD9-81ED-4DB2-BD59-A6C34878D82A}">
                    <a16:rowId xmlns:a16="http://schemas.microsoft.com/office/drawing/2014/main" val="2902101694"/>
                  </a:ext>
                </a:extLst>
              </a:tr>
              <a:tr h="309033">
                <a:tc>
                  <a:txBody>
                    <a:bodyPr/>
                    <a:lstStyle/>
                    <a:p>
                      <a:r>
                        <a:rPr lang="en-US" sz="1500" dirty="0"/>
                        <a:t>Amiodarone</a:t>
                      </a:r>
                    </a:p>
                  </a:txBody>
                  <a:tcPr marL="76200" marR="76200" marT="38100" marB="38100"/>
                </a:tc>
                <a:tc>
                  <a:txBody>
                    <a:bodyPr/>
                    <a:lstStyle/>
                    <a:p>
                      <a:r>
                        <a:rPr lang="en-US" sz="1500" dirty="0" err="1">
                          <a:solidFill>
                            <a:srgbClr val="0070C0"/>
                          </a:solidFill>
                        </a:rPr>
                        <a:t>Lova</a:t>
                      </a:r>
                      <a:r>
                        <a:rPr lang="en-US" sz="1500" dirty="0">
                          <a:solidFill>
                            <a:srgbClr val="0070C0"/>
                          </a:solidFill>
                        </a:rPr>
                        <a:t>, </a:t>
                      </a:r>
                      <a:r>
                        <a:rPr lang="en-US" sz="1500" dirty="0" err="1">
                          <a:solidFill>
                            <a:srgbClr val="0070C0"/>
                          </a:solidFill>
                        </a:rPr>
                        <a:t>Simva</a:t>
                      </a:r>
                      <a:endParaRPr lang="en-US" sz="1500" dirty="0">
                        <a:solidFill>
                          <a:srgbClr val="0070C0"/>
                        </a:solidFill>
                      </a:endParaRP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1456164653"/>
                  </a:ext>
                </a:extLst>
              </a:tr>
              <a:tr h="309033">
                <a:tc>
                  <a:txBody>
                    <a:bodyPr/>
                    <a:lstStyle/>
                    <a:p>
                      <a:r>
                        <a:rPr lang="en-US" sz="1500" dirty="0"/>
                        <a:t>Amlodipine</a:t>
                      </a:r>
                    </a:p>
                  </a:txBody>
                  <a:tcPr marL="76200" marR="76200" marT="38100" marB="38100"/>
                </a:tc>
                <a:tc>
                  <a:txBody>
                    <a:bodyPr/>
                    <a:lstStyle/>
                    <a:p>
                      <a:r>
                        <a:rPr lang="en-US" sz="1500" dirty="0" err="1">
                          <a:solidFill>
                            <a:srgbClr val="0070C0"/>
                          </a:solidFill>
                        </a:rPr>
                        <a:t>Lova</a:t>
                      </a:r>
                      <a:r>
                        <a:rPr lang="en-US" sz="1500" dirty="0">
                          <a:solidFill>
                            <a:srgbClr val="0070C0"/>
                          </a:solidFill>
                        </a:rPr>
                        <a:t>, </a:t>
                      </a:r>
                      <a:r>
                        <a:rPr lang="en-US" sz="1500" dirty="0" err="1">
                          <a:solidFill>
                            <a:srgbClr val="0070C0"/>
                          </a:solidFill>
                        </a:rPr>
                        <a:t>Simva</a:t>
                      </a:r>
                      <a:endParaRPr lang="en-US" sz="1500" dirty="0">
                        <a:solidFill>
                          <a:srgbClr val="0070C0"/>
                        </a:solidFill>
                      </a:endParaRP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1367257360"/>
                  </a:ext>
                </a:extLst>
              </a:tr>
              <a:tr h="309033">
                <a:tc>
                  <a:txBody>
                    <a:bodyPr/>
                    <a:lstStyle/>
                    <a:p>
                      <a:r>
                        <a:rPr lang="en-US" sz="1500" dirty="0"/>
                        <a:t>Colchicine</a:t>
                      </a:r>
                    </a:p>
                  </a:txBody>
                  <a:tcPr marL="76200" marR="76200" marT="38100" marB="38100"/>
                </a:tc>
                <a:tc>
                  <a:txBody>
                    <a:bodyPr/>
                    <a:lstStyle/>
                    <a:p>
                      <a:r>
                        <a:rPr lang="en-US" sz="1500" dirty="0">
                          <a:solidFill>
                            <a:srgbClr val="0070C0"/>
                          </a:solidFill>
                        </a:rPr>
                        <a:t>All (</a:t>
                      </a:r>
                      <a:r>
                        <a:rPr lang="en-US" sz="1500" dirty="0" err="1">
                          <a:solidFill>
                            <a:srgbClr val="0070C0"/>
                          </a:solidFill>
                        </a:rPr>
                        <a:t>espec</a:t>
                      </a:r>
                      <a:r>
                        <a:rPr lang="en-US" sz="1500" dirty="0">
                          <a:solidFill>
                            <a:srgbClr val="0070C0"/>
                          </a:solidFill>
                        </a:rPr>
                        <a:t>. </a:t>
                      </a:r>
                      <a:r>
                        <a:rPr lang="en-US" sz="1500" dirty="0" err="1">
                          <a:solidFill>
                            <a:srgbClr val="0070C0"/>
                          </a:solidFill>
                        </a:rPr>
                        <a:t>Atorva</a:t>
                      </a:r>
                      <a:r>
                        <a:rPr lang="en-US" sz="1500" dirty="0">
                          <a:solidFill>
                            <a:srgbClr val="0070C0"/>
                          </a:solidFill>
                        </a:rPr>
                        <a:t>, </a:t>
                      </a:r>
                      <a:r>
                        <a:rPr lang="en-US" sz="1500" dirty="0" err="1">
                          <a:solidFill>
                            <a:srgbClr val="0070C0"/>
                          </a:solidFill>
                        </a:rPr>
                        <a:t>Simva</a:t>
                      </a:r>
                      <a:r>
                        <a:rPr lang="en-US" sz="1500" dirty="0">
                          <a:solidFill>
                            <a:srgbClr val="0070C0"/>
                          </a:solidFill>
                        </a:rPr>
                        <a:t>)</a:t>
                      </a: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3586112610"/>
                  </a:ext>
                </a:extLst>
              </a:tr>
              <a:tr h="309033">
                <a:tc>
                  <a:txBody>
                    <a:bodyPr/>
                    <a:lstStyle/>
                    <a:p>
                      <a:r>
                        <a:rPr lang="en-US" sz="1500" dirty="0"/>
                        <a:t>Cyclosporine/tacrolimus</a:t>
                      </a:r>
                    </a:p>
                  </a:txBody>
                  <a:tcPr marL="76200" marR="76200" marT="38100" marB="38100"/>
                </a:tc>
                <a:tc>
                  <a:txBody>
                    <a:bodyPr/>
                    <a:lstStyle/>
                    <a:p>
                      <a:r>
                        <a:rPr lang="en-US" sz="1500" dirty="0" err="1">
                          <a:solidFill>
                            <a:srgbClr val="FF0000"/>
                          </a:solidFill>
                        </a:rPr>
                        <a:t>Lova</a:t>
                      </a:r>
                      <a:r>
                        <a:rPr lang="en-US" sz="1500" dirty="0">
                          <a:solidFill>
                            <a:srgbClr val="FF0000"/>
                          </a:solidFill>
                        </a:rPr>
                        <a:t>, </a:t>
                      </a:r>
                      <a:r>
                        <a:rPr lang="en-US" sz="1500" dirty="0" err="1">
                          <a:solidFill>
                            <a:srgbClr val="FF0000"/>
                          </a:solidFill>
                        </a:rPr>
                        <a:t>Pitava</a:t>
                      </a:r>
                      <a:r>
                        <a:rPr lang="en-US" sz="1500" dirty="0">
                          <a:solidFill>
                            <a:srgbClr val="FF0000"/>
                          </a:solidFill>
                        </a:rPr>
                        <a:t>, </a:t>
                      </a:r>
                      <a:r>
                        <a:rPr lang="en-US" sz="1500" dirty="0" err="1">
                          <a:solidFill>
                            <a:srgbClr val="FF0000"/>
                          </a:solidFill>
                        </a:rPr>
                        <a:t>Simva</a:t>
                      </a:r>
                      <a:r>
                        <a:rPr lang="en-US" sz="1500" dirty="0"/>
                        <a:t>, </a:t>
                      </a:r>
                      <a:r>
                        <a:rPr lang="en-US" sz="1500" dirty="0">
                          <a:solidFill>
                            <a:srgbClr val="0070C0"/>
                          </a:solidFill>
                        </a:rPr>
                        <a:t>others</a:t>
                      </a: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3377275696"/>
                  </a:ext>
                </a:extLst>
              </a:tr>
              <a:tr h="309033">
                <a:tc>
                  <a:txBody>
                    <a:bodyPr/>
                    <a:lstStyle/>
                    <a:p>
                      <a:r>
                        <a:rPr lang="en-US" sz="1500" dirty="0"/>
                        <a:t>Digoxin</a:t>
                      </a:r>
                    </a:p>
                  </a:txBody>
                  <a:tcPr marL="76200" marR="76200" marT="38100" marB="38100"/>
                </a:tc>
                <a:tc>
                  <a:txBody>
                    <a:bodyPr/>
                    <a:lstStyle/>
                    <a:p>
                      <a:r>
                        <a:rPr lang="en-US" sz="1500" dirty="0" err="1">
                          <a:solidFill>
                            <a:srgbClr val="0070C0"/>
                          </a:solidFill>
                        </a:rPr>
                        <a:t>Atorva</a:t>
                      </a:r>
                      <a:endParaRPr lang="en-US" sz="1500" dirty="0">
                        <a:solidFill>
                          <a:srgbClr val="0070C0"/>
                        </a:solidFill>
                      </a:endParaRPr>
                    </a:p>
                  </a:txBody>
                  <a:tcPr marL="76200" marR="76200" marT="38100" marB="38100"/>
                </a:tc>
                <a:tc>
                  <a:txBody>
                    <a:bodyPr/>
                    <a:lstStyle/>
                    <a:p>
                      <a:r>
                        <a:rPr lang="en-US" sz="1500" dirty="0"/>
                        <a:t>Increased digoxin levels</a:t>
                      </a:r>
                    </a:p>
                  </a:txBody>
                  <a:tcPr marL="76200" marR="76200" marT="38100" marB="38100"/>
                </a:tc>
                <a:extLst>
                  <a:ext uri="{0D108BD9-81ED-4DB2-BD59-A6C34878D82A}">
                    <a16:rowId xmlns:a16="http://schemas.microsoft.com/office/drawing/2014/main" val="4165228336"/>
                  </a:ext>
                </a:extLst>
              </a:tr>
              <a:tr h="309033">
                <a:tc>
                  <a:txBody>
                    <a:bodyPr/>
                    <a:lstStyle/>
                    <a:p>
                      <a:r>
                        <a:rPr lang="en-US" sz="1500" dirty="0"/>
                        <a:t>Diltiazem</a:t>
                      </a:r>
                    </a:p>
                  </a:txBody>
                  <a:tcPr marL="76200" marR="76200" marT="38100" marB="38100"/>
                </a:tc>
                <a:tc>
                  <a:txBody>
                    <a:bodyPr/>
                    <a:lstStyle/>
                    <a:p>
                      <a:r>
                        <a:rPr lang="en-US" sz="1500" dirty="0" err="1">
                          <a:solidFill>
                            <a:srgbClr val="0070C0"/>
                          </a:solidFill>
                        </a:rPr>
                        <a:t>Atorva</a:t>
                      </a:r>
                      <a:r>
                        <a:rPr lang="en-US" sz="1500" dirty="0">
                          <a:solidFill>
                            <a:srgbClr val="0070C0"/>
                          </a:solidFill>
                        </a:rPr>
                        <a:t>, </a:t>
                      </a:r>
                      <a:r>
                        <a:rPr lang="en-US" sz="1500" dirty="0" err="1">
                          <a:solidFill>
                            <a:srgbClr val="0070C0"/>
                          </a:solidFill>
                        </a:rPr>
                        <a:t>Lova</a:t>
                      </a:r>
                      <a:r>
                        <a:rPr lang="en-US" sz="1500" dirty="0">
                          <a:solidFill>
                            <a:srgbClr val="0070C0"/>
                          </a:solidFill>
                        </a:rPr>
                        <a:t>, </a:t>
                      </a:r>
                      <a:r>
                        <a:rPr lang="en-US" sz="1500" dirty="0" err="1">
                          <a:solidFill>
                            <a:srgbClr val="0070C0"/>
                          </a:solidFill>
                        </a:rPr>
                        <a:t>Simva</a:t>
                      </a:r>
                      <a:endParaRPr lang="en-US" sz="1500" dirty="0">
                        <a:solidFill>
                          <a:srgbClr val="0070C0"/>
                        </a:solidFill>
                      </a:endParaRP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2658647568"/>
                  </a:ext>
                </a:extLst>
              </a:tr>
              <a:tr h="309033">
                <a:tc>
                  <a:txBody>
                    <a:bodyPr/>
                    <a:lstStyle/>
                    <a:p>
                      <a:r>
                        <a:rPr lang="en-US" sz="1500" dirty="0"/>
                        <a:t>Gemfibrozil</a:t>
                      </a:r>
                    </a:p>
                  </a:txBody>
                  <a:tcPr marL="76200" marR="76200" marT="38100" marB="38100"/>
                </a:tc>
                <a:tc>
                  <a:txBody>
                    <a:bodyPr/>
                    <a:lstStyle/>
                    <a:p>
                      <a:r>
                        <a:rPr lang="en-US" sz="1500" dirty="0">
                          <a:solidFill>
                            <a:srgbClr val="FF0000"/>
                          </a:solidFill>
                        </a:rPr>
                        <a:t>All </a:t>
                      </a: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3715151017"/>
                  </a:ext>
                </a:extLst>
              </a:tr>
              <a:tr h="309033">
                <a:tc>
                  <a:txBody>
                    <a:bodyPr/>
                    <a:lstStyle/>
                    <a:p>
                      <a:r>
                        <a:rPr lang="en-US" sz="1500" dirty="0"/>
                        <a:t>Ticagrelor</a:t>
                      </a:r>
                    </a:p>
                  </a:txBody>
                  <a:tcPr marL="76200" marR="76200" marT="38100" marB="38100"/>
                </a:tc>
                <a:tc>
                  <a:txBody>
                    <a:bodyPr/>
                    <a:lstStyle/>
                    <a:p>
                      <a:r>
                        <a:rPr lang="en-US" sz="1500" dirty="0" err="1">
                          <a:solidFill>
                            <a:srgbClr val="0070C0"/>
                          </a:solidFill>
                        </a:rPr>
                        <a:t>Atorva</a:t>
                      </a:r>
                      <a:r>
                        <a:rPr lang="en-US" sz="1500" dirty="0">
                          <a:solidFill>
                            <a:srgbClr val="0070C0"/>
                          </a:solidFill>
                        </a:rPr>
                        <a:t>, </a:t>
                      </a:r>
                      <a:r>
                        <a:rPr lang="en-US" sz="1500" dirty="0" err="1">
                          <a:solidFill>
                            <a:srgbClr val="0070C0"/>
                          </a:solidFill>
                        </a:rPr>
                        <a:t>Lova</a:t>
                      </a:r>
                      <a:r>
                        <a:rPr lang="en-US" sz="1500" dirty="0">
                          <a:solidFill>
                            <a:srgbClr val="0070C0"/>
                          </a:solidFill>
                        </a:rPr>
                        <a:t>, </a:t>
                      </a:r>
                      <a:r>
                        <a:rPr lang="en-US" sz="1500" dirty="0" err="1">
                          <a:solidFill>
                            <a:srgbClr val="0070C0"/>
                          </a:solidFill>
                        </a:rPr>
                        <a:t>Simva</a:t>
                      </a:r>
                      <a:endParaRPr lang="en-US" sz="1500" dirty="0">
                        <a:solidFill>
                          <a:srgbClr val="0070C0"/>
                        </a:solidFill>
                      </a:endParaRP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2225231586"/>
                  </a:ext>
                </a:extLst>
              </a:tr>
              <a:tr h="309033">
                <a:tc>
                  <a:txBody>
                    <a:bodyPr/>
                    <a:lstStyle/>
                    <a:p>
                      <a:r>
                        <a:rPr lang="en-US" sz="1500" dirty="0"/>
                        <a:t>Verapamil</a:t>
                      </a:r>
                    </a:p>
                  </a:txBody>
                  <a:tcPr marL="76200" marR="76200" marT="38100" marB="38100"/>
                </a:tc>
                <a:tc>
                  <a:txBody>
                    <a:bodyPr/>
                    <a:lstStyle/>
                    <a:p>
                      <a:r>
                        <a:rPr lang="en-US" sz="1500" dirty="0" err="1">
                          <a:solidFill>
                            <a:srgbClr val="0070C0"/>
                          </a:solidFill>
                        </a:rPr>
                        <a:t>Lova</a:t>
                      </a:r>
                      <a:r>
                        <a:rPr lang="en-US" sz="1500" dirty="0">
                          <a:solidFill>
                            <a:srgbClr val="0070C0"/>
                          </a:solidFill>
                        </a:rPr>
                        <a:t>, </a:t>
                      </a:r>
                      <a:r>
                        <a:rPr lang="en-US" sz="1500" dirty="0" err="1">
                          <a:solidFill>
                            <a:srgbClr val="0070C0"/>
                          </a:solidFill>
                        </a:rPr>
                        <a:t>Simva</a:t>
                      </a:r>
                      <a:endParaRPr lang="en-US" sz="1500" dirty="0">
                        <a:solidFill>
                          <a:srgbClr val="0070C0"/>
                        </a:solidFill>
                      </a:endParaRPr>
                    </a:p>
                  </a:txBody>
                  <a:tcPr marL="76200" marR="76200" marT="38100" marB="38100"/>
                </a:tc>
                <a:tc>
                  <a:txBody>
                    <a:bodyPr/>
                    <a:lstStyle/>
                    <a:p>
                      <a:r>
                        <a:rPr lang="en-US" sz="1500" dirty="0"/>
                        <a:t>Increased statin exposure</a:t>
                      </a:r>
                    </a:p>
                  </a:txBody>
                  <a:tcPr marL="76200" marR="76200" marT="38100" marB="38100"/>
                </a:tc>
                <a:extLst>
                  <a:ext uri="{0D108BD9-81ED-4DB2-BD59-A6C34878D82A}">
                    <a16:rowId xmlns:a16="http://schemas.microsoft.com/office/drawing/2014/main" val="2072013926"/>
                  </a:ext>
                </a:extLst>
              </a:tr>
              <a:tr h="309033">
                <a:tc>
                  <a:txBody>
                    <a:bodyPr/>
                    <a:lstStyle/>
                    <a:p>
                      <a:r>
                        <a:rPr lang="en-US" sz="1500" dirty="0"/>
                        <a:t>Warfarin</a:t>
                      </a:r>
                    </a:p>
                  </a:txBody>
                  <a:tcPr marL="76200" marR="76200" marT="38100" marB="38100"/>
                </a:tc>
                <a:tc>
                  <a:txBody>
                    <a:bodyPr/>
                    <a:lstStyle/>
                    <a:p>
                      <a:r>
                        <a:rPr lang="en-US" sz="1500" dirty="0" err="1">
                          <a:solidFill>
                            <a:srgbClr val="00B050"/>
                          </a:solidFill>
                        </a:rPr>
                        <a:t>Fluva</a:t>
                      </a:r>
                      <a:r>
                        <a:rPr lang="en-US" sz="1500" dirty="0">
                          <a:solidFill>
                            <a:srgbClr val="00B050"/>
                          </a:solidFill>
                        </a:rPr>
                        <a:t>, </a:t>
                      </a:r>
                      <a:r>
                        <a:rPr lang="en-US" sz="1500" dirty="0" err="1">
                          <a:solidFill>
                            <a:srgbClr val="00B050"/>
                          </a:solidFill>
                        </a:rPr>
                        <a:t>Lova</a:t>
                      </a:r>
                      <a:r>
                        <a:rPr lang="en-US" sz="1500" dirty="0">
                          <a:solidFill>
                            <a:srgbClr val="00B050"/>
                          </a:solidFill>
                        </a:rPr>
                        <a:t>, </a:t>
                      </a:r>
                      <a:r>
                        <a:rPr lang="en-US" sz="1500" dirty="0" err="1">
                          <a:solidFill>
                            <a:srgbClr val="00B050"/>
                          </a:solidFill>
                        </a:rPr>
                        <a:t>Rosuva</a:t>
                      </a:r>
                      <a:r>
                        <a:rPr lang="en-US" sz="1500" dirty="0">
                          <a:solidFill>
                            <a:srgbClr val="00B050"/>
                          </a:solidFill>
                        </a:rPr>
                        <a:t>, </a:t>
                      </a:r>
                      <a:r>
                        <a:rPr lang="en-US" sz="1500" dirty="0" err="1">
                          <a:solidFill>
                            <a:srgbClr val="00B050"/>
                          </a:solidFill>
                        </a:rPr>
                        <a:t>Simva</a:t>
                      </a:r>
                      <a:endParaRPr lang="en-US" sz="1500" dirty="0">
                        <a:solidFill>
                          <a:srgbClr val="00B050"/>
                        </a:solidFill>
                      </a:endParaRPr>
                    </a:p>
                  </a:txBody>
                  <a:tcPr marL="76200" marR="76200" marT="38100" marB="38100"/>
                </a:tc>
                <a:tc>
                  <a:txBody>
                    <a:bodyPr/>
                    <a:lstStyle/>
                    <a:p>
                      <a:r>
                        <a:rPr lang="en-US" sz="1500" dirty="0"/>
                        <a:t>Increased INR</a:t>
                      </a:r>
                    </a:p>
                  </a:txBody>
                  <a:tcPr marL="76200" marR="76200" marT="38100" marB="38100"/>
                </a:tc>
                <a:extLst>
                  <a:ext uri="{0D108BD9-81ED-4DB2-BD59-A6C34878D82A}">
                    <a16:rowId xmlns:a16="http://schemas.microsoft.com/office/drawing/2014/main" val="4169987539"/>
                  </a:ext>
                </a:extLst>
              </a:tr>
            </a:tbl>
          </a:graphicData>
        </a:graphic>
      </p:graphicFrame>
      <p:sp>
        <p:nvSpPr>
          <p:cNvPr id="7" name="TextBox 6">
            <a:extLst>
              <a:ext uri="{FF2B5EF4-FFF2-40B4-BE49-F238E27FC236}">
                <a16:creationId xmlns:a16="http://schemas.microsoft.com/office/drawing/2014/main" id="{9ECEEB49-E628-4D20-9C7F-824689C7DEB7}"/>
              </a:ext>
            </a:extLst>
          </p:cNvPr>
          <p:cNvSpPr txBox="1"/>
          <p:nvPr/>
        </p:nvSpPr>
        <p:spPr>
          <a:xfrm>
            <a:off x="517504" y="5252611"/>
            <a:ext cx="5770041" cy="348878"/>
          </a:xfrm>
          <a:prstGeom prst="rect">
            <a:avLst/>
          </a:prstGeom>
          <a:noFill/>
        </p:spPr>
        <p:txBody>
          <a:bodyPr wrap="none" rtlCol="0">
            <a:spAutoFit/>
          </a:bodyPr>
          <a:lstStyle/>
          <a:p>
            <a:r>
              <a:rPr lang="en-US" sz="1667" dirty="0"/>
              <a:t>Key:  </a:t>
            </a:r>
            <a:r>
              <a:rPr lang="en-US" sz="1667" dirty="0">
                <a:solidFill>
                  <a:srgbClr val="00B050"/>
                </a:solidFill>
              </a:rPr>
              <a:t>Use recommended despite interaction, </a:t>
            </a:r>
            <a:r>
              <a:rPr lang="en-US" sz="1667" dirty="0">
                <a:solidFill>
                  <a:srgbClr val="0070C0"/>
                </a:solidFill>
              </a:rPr>
              <a:t>Consider use, </a:t>
            </a:r>
            <a:r>
              <a:rPr lang="en-US" sz="1667" dirty="0">
                <a:solidFill>
                  <a:srgbClr val="FF0000"/>
                </a:solidFill>
              </a:rPr>
              <a:t>Avoid</a:t>
            </a:r>
          </a:p>
        </p:txBody>
      </p:sp>
      <p:sp>
        <p:nvSpPr>
          <p:cNvPr id="5" name="TextBox 4">
            <a:extLst>
              <a:ext uri="{FF2B5EF4-FFF2-40B4-BE49-F238E27FC236}">
                <a16:creationId xmlns:a16="http://schemas.microsoft.com/office/drawing/2014/main" id="{B0C1E60F-BA33-4B91-B05B-6FA16478599A}"/>
              </a:ext>
            </a:extLst>
          </p:cNvPr>
          <p:cNvSpPr txBox="1"/>
          <p:nvPr/>
        </p:nvSpPr>
        <p:spPr>
          <a:xfrm>
            <a:off x="914400" y="5852160"/>
            <a:ext cx="9912625" cy="523220"/>
          </a:xfrm>
          <a:prstGeom prst="rect">
            <a:avLst/>
          </a:prstGeom>
          <a:noFill/>
        </p:spPr>
        <p:txBody>
          <a:bodyPr wrap="square" rtlCol="0">
            <a:spAutoFit/>
          </a:bodyPr>
          <a:lstStyle/>
          <a:p>
            <a:r>
              <a:rPr lang="en-US" sz="1400" dirty="0"/>
              <a:t>Recommendations for Management of Clinically Significant Drug-Drug Interactions With Statins and Select Agents Used in Patients With Cardiovascular Disease: A Scientific Statement From the American Heart Association. </a:t>
            </a:r>
            <a:r>
              <a:rPr lang="en-US" sz="1400" i="1" dirty="0"/>
              <a:t>Circulation.</a:t>
            </a:r>
            <a:r>
              <a:rPr lang="en-US" sz="1400" dirty="0"/>
              <a:t> 2016;134:e468-e495.</a:t>
            </a:r>
          </a:p>
        </p:txBody>
      </p:sp>
    </p:spTree>
    <p:extLst>
      <p:ext uri="{BB962C8B-B14F-4D97-AF65-F5344CB8AC3E}">
        <p14:creationId xmlns:p14="http://schemas.microsoft.com/office/powerpoint/2010/main" val="133083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Follow-Up Monitoring after Initiating Statins</a:t>
            </a:r>
          </a:p>
        </p:txBody>
      </p:sp>
      <p:sp>
        <p:nvSpPr>
          <p:cNvPr id="3" name="Content Placeholder 2"/>
          <p:cNvSpPr>
            <a:spLocks noGrp="1"/>
          </p:cNvSpPr>
          <p:nvPr>
            <p:ph idx="1"/>
          </p:nvPr>
        </p:nvSpPr>
        <p:spPr/>
        <p:txBody>
          <a:bodyPr/>
          <a:lstStyle/>
          <a:p>
            <a:r>
              <a:rPr lang="en-US" dirty="0"/>
              <a:t>Lipid panel 4 – 12 weeks after statin initiation to check adherence</a:t>
            </a:r>
          </a:p>
          <a:p>
            <a:r>
              <a:rPr lang="en-US" dirty="0"/>
              <a:t>Then every 3 – 12 months, as clinically indicated</a:t>
            </a:r>
          </a:p>
          <a:p>
            <a:r>
              <a:rPr lang="en-US" dirty="0"/>
              <a:t>Responses are defined by % reductions in LDL-C from baseline</a:t>
            </a:r>
          </a:p>
          <a:p>
            <a:r>
              <a:rPr lang="en-US" dirty="0"/>
              <a:t>In ASCVD patients at very high risk, LDL-C ≥70 trigger consideration on adding non-statin to maximal statin therapy</a:t>
            </a:r>
          </a:p>
          <a:p>
            <a:r>
              <a:rPr lang="en-US" dirty="0"/>
              <a:t>Inadequate response should trigger discussion of medication adherence</a:t>
            </a:r>
          </a:p>
          <a:p>
            <a:r>
              <a:rPr lang="en-US" dirty="0"/>
              <a:t>Don’t need to routinely monitor transaminases</a:t>
            </a:r>
          </a:p>
        </p:txBody>
      </p:sp>
      <p:sp>
        <p:nvSpPr>
          <p:cNvPr id="4" name="Slide Number Placeholder 3"/>
          <p:cNvSpPr>
            <a:spLocks noGrp="1"/>
          </p:cNvSpPr>
          <p:nvPr>
            <p:ph type="sldNum" sz="quarter" idx="4294967295"/>
          </p:nvPr>
        </p:nvSpPr>
        <p:spPr>
          <a:xfrm>
            <a:off x="1" y="6356351"/>
            <a:ext cx="497417" cy="366183"/>
          </a:xfrm>
          <a:prstGeom prst="rect">
            <a:avLst/>
          </a:prstGeom>
        </p:spPr>
        <p:txBody>
          <a:bodyPr vert="horz" lIns="108852" tIns="54427" rIns="108852" bIns="54427" rtlCol="0" anchor="ctr"/>
          <a:lstStyle>
            <a:defPPr>
              <a:defRPr lang="en-US"/>
            </a:defPPr>
            <a:lvl1pPr marL="0" algn="l" defTabSz="1088446" rtl="0" eaLnBrk="1" latinLnBrk="0" hangingPunct="1">
              <a:defRPr sz="1417" kern="1200">
                <a:solidFill>
                  <a:schemeClr val="bg1"/>
                </a:solidFill>
                <a:latin typeface="+mn-lt"/>
                <a:ea typeface="+mn-ea"/>
                <a:cs typeface="+mn-cs"/>
              </a:defRPr>
            </a:lvl1pPr>
            <a:lvl2pPr marL="544224" algn="l" defTabSz="1088446" rtl="0" eaLnBrk="1" latinLnBrk="0" hangingPunct="1">
              <a:defRPr sz="2167" kern="1200">
                <a:solidFill>
                  <a:schemeClr val="tx1"/>
                </a:solidFill>
                <a:latin typeface="+mn-lt"/>
                <a:ea typeface="+mn-ea"/>
                <a:cs typeface="+mn-cs"/>
              </a:defRPr>
            </a:lvl2pPr>
            <a:lvl3pPr marL="1088446" algn="l" defTabSz="1088446" rtl="0" eaLnBrk="1" latinLnBrk="0" hangingPunct="1">
              <a:defRPr sz="2167" kern="1200">
                <a:solidFill>
                  <a:schemeClr val="tx1"/>
                </a:solidFill>
                <a:latin typeface="+mn-lt"/>
                <a:ea typeface="+mn-ea"/>
                <a:cs typeface="+mn-cs"/>
              </a:defRPr>
            </a:lvl3pPr>
            <a:lvl4pPr marL="1632670" algn="l" defTabSz="1088446" rtl="0" eaLnBrk="1" latinLnBrk="0" hangingPunct="1">
              <a:defRPr sz="2167" kern="1200">
                <a:solidFill>
                  <a:schemeClr val="tx1"/>
                </a:solidFill>
                <a:latin typeface="+mn-lt"/>
                <a:ea typeface="+mn-ea"/>
                <a:cs typeface="+mn-cs"/>
              </a:defRPr>
            </a:lvl4pPr>
            <a:lvl5pPr marL="2176892" algn="l" defTabSz="1088446" rtl="0" eaLnBrk="1" latinLnBrk="0" hangingPunct="1">
              <a:defRPr sz="2167" kern="1200">
                <a:solidFill>
                  <a:schemeClr val="tx1"/>
                </a:solidFill>
                <a:latin typeface="+mn-lt"/>
                <a:ea typeface="+mn-ea"/>
                <a:cs typeface="+mn-cs"/>
              </a:defRPr>
            </a:lvl5pPr>
            <a:lvl6pPr marL="2721116" algn="l" defTabSz="1088446" rtl="0" eaLnBrk="1" latinLnBrk="0" hangingPunct="1">
              <a:defRPr sz="2167" kern="1200">
                <a:solidFill>
                  <a:schemeClr val="tx1"/>
                </a:solidFill>
                <a:latin typeface="+mn-lt"/>
                <a:ea typeface="+mn-ea"/>
                <a:cs typeface="+mn-cs"/>
              </a:defRPr>
            </a:lvl6pPr>
            <a:lvl7pPr marL="3265338" algn="l" defTabSz="1088446" rtl="0" eaLnBrk="1" latinLnBrk="0" hangingPunct="1">
              <a:defRPr sz="2167" kern="1200">
                <a:solidFill>
                  <a:schemeClr val="tx1"/>
                </a:solidFill>
                <a:latin typeface="+mn-lt"/>
                <a:ea typeface="+mn-ea"/>
                <a:cs typeface="+mn-cs"/>
              </a:defRPr>
            </a:lvl7pPr>
            <a:lvl8pPr marL="3809562" algn="l" defTabSz="1088446" rtl="0" eaLnBrk="1" latinLnBrk="0" hangingPunct="1">
              <a:defRPr sz="2167" kern="1200">
                <a:solidFill>
                  <a:schemeClr val="tx1"/>
                </a:solidFill>
                <a:latin typeface="+mn-lt"/>
                <a:ea typeface="+mn-ea"/>
                <a:cs typeface="+mn-cs"/>
              </a:defRPr>
            </a:lvl8pPr>
            <a:lvl9pPr marL="4353786" algn="l" defTabSz="1088446" rtl="0" eaLnBrk="1" latinLnBrk="0" hangingPunct="1">
              <a:defRPr sz="2167" kern="1200">
                <a:solidFill>
                  <a:schemeClr val="tx1"/>
                </a:solidFill>
                <a:latin typeface="+mn-lt"/>
                <a:ea typeface="+mn-ea"/>
                <a:cs typeface="+mn-cs"/>
              </a:defRPr>
            </a:lvl9pPr>
          </a:lstStyle>
          <a:p>
            <a:fld id="{61A985FF-C048-4108-85B2-DDCBAF7BDF75}" type="slidenum">
              <a:rPr lang="en-US" smtClean="0">
                <a:solidFill>
                  <a:prstClr val="white"/>
                </a:solidFill>
              </a:rPr>
              <a:pPr/>
              <a:t>11</a:t>
            </a:fld>
            <a:endParaRPr lang="en-US" dirty="0">
              <a:solidFill>
                <a:prstClr val="white"/>
              </a:solidFill>
            </a:endParaRPr>
          </a:p>
        </p:txBody>
      </p:sp>
      <p:sp>
        <p:nvSpPr>
          <p:cNvPr id="5" name="TextBox 4">
            <a:extLst>
              <a:ext uri="{FF2B5EF4-FFF2-40B4-BE49-F238E27FC236}">
                <a16:creationId xmlns:a16="http://schemas.microsoft.com/office/drawing/2014/main" id="{972EFF56-40D5-4563-BAAA-159AD6342D93}"/>
              </a:ext>
            </a:extLst>
          </p:cNvPr>
          <p:cNvSpPr txBox="1"/>
          <p:nvPr/>
        </p:nvSpPr>
        <p:spPr>
          <a:xfrm>
            <a:off x="914400" y="5852160"/>
            <a:ext cx="9912625" cy="307777"/>
          </a:xfrm>
          <a:prstGeom prst="rect">
            <a:avLst/>
          </a:prstGeom>
          <a:noFill/>
        </p:spPr>
        <p:txBody>
          <a:bodyPr wrap="square" rtlCol="0">
            <a:spAutoFit/>
          </a:bodyPr>
          <a:lstStyle/>
          <a:p>
            <a:r>
              <a:rPr lang="en-US" sz="1400" dirty="0">
                <a:cs typeface="Times New Roman" panose="02020603050405020304" pitchFamily="18" charset="0"/>
              </a:rPr>
              <a:t>Grundy SM, et al.  2018 AHA/ACC Cholesterol Guideline.  </a:t>
            </a:r>
            <a:r>
              <a:rPr lang="en-US" sz="1400" i="1" dirty="0">
                <a:cs typeface="Times New Roman" panose="02020603050405020304" pitchFamily="18" charset="0"/>
              </a:rPr>
              <a:t>Circulation</a:t>
            </a:r>
            <a:r>
              <a:rPr lang="en-US" sz="1400" dirty="0">
                <a:cs typeface="Times New Roman" panose="02020603050405020304" pitchFamily="18" charset="0"/>
              </a:rPr>
              <a:t>. 2019;139:e1082–e1143.</a:t>
            </a:r>
          </a:p>
        </p:txBody>
      </p:sp>
    </p:spTree>
    <p:extLst>
      <p:ext uri="{BB962C8B-B14F-4D97-AF65-F5344CB8AC3E}">
        <p14:creationId xmlns:p14="http://schemas.microsoft.com/office/powerpoint/2010/main" val="3701280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E07E0-5B1E-4701-81B0-AC4FC02892DD}"/>
              </a:ext>
            </a:extLst>
          </p:cNvPr>
          <p:cNvSpPr>
            <a:spLocks noGrp="1"/>
          </p:cNvSpPr>
          <p:nvPr>
            <p:ph type="title"/>
          </p:nvPr>
        </p:nvSpPr>
        <p:spPr/>
        <p:txBody>
          <a:bodyPr>
            <a:normAutofit/>
          </a:bodyPr>
          <a:lstStyle/>
          <a:p>
            <a:r>
              <a:rPr lang="en-US" sz="4000" dirty="0"/>
              <a:t>How do I remember all of this?</a:t>
            </a:r>
          </a:p>
        </p:txBody>
      </p:sp>
      <p:sp>
        <p:nvSpPr>
          <p:cNvPr id="3" name="Content Placeholder 2">
            <a:extLst>
              <a:ext uri="{FF2B5EF4-FFF2-40B4-BE49-F238E27FC236}">
                <a16:creationId xmlns:a16="http://schemas.microsoft.com/office/drawing/2014/main" id="{5A4D0856-88F7-4512-8CD7-9C7E21DB39D4}"/>
              </a:ext>
            </a:extLst>
          </p:cNvPr>
          <p:cNvSpPr>
            <a:spLocks noGrp="1"/>
          </p:cNvSpPr>
          <p:nvPr>
            <p:ph idx="1"/>
          </p:nvPr>
        </p:nvSpPr>
        <p:spPr/>
        <p:txBody>
          <a:bodyPr/>
          <a:lstStyle/>
          <a:p>
            <a:r>
              <a:rPr lang="en-US" dirty="0"/>
              <a:t>Take advantage of the ACC’s LDL-C Manager (</a:t>
            </a:r>
            <a:r>
              <a:rPr lang="en-US" dirty="0">
                <a:hlinkClick r:id="rId3"/>
              </a:rPr>
              <a:t>http://tools.acc.org/ldl</a:t>
            </a:r>
            <a:r>
              <a:rPr lang="en-US" dirty="0"/>
              <a:t>)</a:t>
            </a:r>
          </a:p>
          <a:p>
            <a:pPr lvl="1"/>
            <a:r>
              <a:rPr lang="en-US" dirty="0"/>
              <a:t>Determine management group and initial treatment</a:t>
            </a:r>
          </a:p>
          <a:p>
            <a:pPr lvl="1"/>
            <a:r>
              <a:rPr lang="en-US" dirty="0"/>
              <a:t>Determine if your patient has responded appropriately to a statin</a:t>
            </a:r>
          </a:p>
          <a:p>
            <a:pPr lvl="1"/>
            <a:r>
              <a:rPr lang="en-US" dirty="0"/>
              <a:t>Available as an app</a:t>
            </a:r>
          </a:p>
          <a:p>
            <a:r>
              <a:rPr lang="en-US" dirty="0"/>
              <a:t>JACC guideline summary: </a:t>
            </a:r>
            <a:r>
              <a:rPr lang="en-US" dirty="0">
                <a:hlinkClick r:id="rId4"/>
              </a:rPr>
              <a:t>http://www.onlinejacc.org/sites/default/files/additional_assets/guidelines/2018_Cholesterol_Guidelines_Made_Simple_Tool.pdf#page=7</a:t>
            </a:r>
            <a:r>
              <a:rPr lang="en-US" dirty="0"/>
              <a:t> </a:t>
            </a:r>
          </a:p>
          <a:p>
            <a:endParaRPr lang="en-US" dirty="0"/>
          </a:p>
        </p:txBody>
      </p:sp>
    </p:spTree>
    <p:extLst>
      <p:ext uri="{BB962C8B-B14F-4D97-AF65-F5344CB8AC3E}">
        <p14:creationId xmlns:p14="http://schemas.microsoft.com/office/powerpoint/2010/main" val="362908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7AA40-50F8-4DE4-A125-60100D748A38}"/>
              </a:ext>
            </a:extLst>
          </p:cNvPr>
          <p:cNvSpPr>
            <a:spLocks noGrp="1"/>
          </p:cNvSpPr>
          <p:nvPr>
            <p:ph type="title"/>
          </p:nvPr>
        </p:nvSpPr>
        <p:spPr/>
        <p:txBody>
          <a:bodyPr/>
          <a:lstStyle/>
          <a:p>
            <a:r>
              <a:rPr lang="en-US" dirty="0"/>
              <a:t>&lt;&lt;Placeholder for center performance&gt;&gt;</a:t>
            </a:r>
          </a:p>
        </p:txBody>
      </p:sp>
      <p:sp>
        <p:nvSpPr>
          <p:cNvPr id="3" name="Content Placeholder 2">
            <a:extLst>
              <a:ext uri="{FF2B5EF4-FFF2-40B4-BE49-F238E27FC236}">
                <a16:creationId xmlns:a16="http://schemas.microsoft.com/office/drawing/2014/main" id="{0BBB6A0C-9CED-405C-A502-EDA3988BC6CE}"/>
              </a:ext>
            </a:extLst>
          </p:cNvPr>
          <p:cNvSpPr>
            <a:spLocks noGrp="1"/>
          </p:cNvSpPr>
          <p:nvPr>
            <p:ph idx="1"/>
          </p:nvPr>
        </p:nvSpPr>
        <p:spPr/>
        <p:txBody>
          <a:bodyPr/>
          <a:lstStyle/>
          <a:p>
            <a:r>
              <a:rPr lang="en-US" dirty="0"/>
              <a:t>How are we doing?</a:t>
            </a:r>
          </a:p>
          <a:p>
            <a:endParaRPr lang="en-US" dirty="0"/>
          </a:p>
          <a:p>
            <a:r>
              <a:rPr lang="en-US" dirty="0"/>
              <a:t>Insert site-specific data here</a:t>
            </a:r>
          </a:p>
          <a:p>
            <a:r>
              <a:rPr lang="en-US" dirty="0"/>
              <a:t>Review with team performance in each of the three high risk groups</a:t>
            </a:r>
          </a:p>
        </p:txBody>
      </p:sp>
    </p:spTree>
    <p:extLst>
      <p:ext uri="{BB962C8B-B14F-4D97-AF65-F5344CB8AC3E}">
        <p14:creationId xmlns:p14="http://schemas.microsoft.com/office/powerpoint/2010/main" val="2662879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6E59-F7E9-434F-80C4-A7C932B090F3}"/>
              </a:ext>
            </a:extLst>
          </p:cNvPr>
          <p:cNvSpPr>
            <a:spLocks noGrp="1"/>
          </p:cNvSpPr>
          <p:nvPr>
            <p:ph type="title"/>
          </p:nvPr>
        </p:nvSpPr>
        <p:spPr/>
        <p:txBody>
          <a:bodyPr>
            <a:normAutofit/>
          </a:bodyPr>
          <a:lstStyle/>
          <a:p>
            <a:r>
              <a:rPr lang="en-US" sz="4000" dirty="0"/>
              <a:t>&lt;&lt;Placeholder for next steps&gt;&gt;</a:t>
            </a:r>
          </a:p>
        </p:txBody>
      </p:sp>
      <p:sp>
        <p:nvSpPr>
          <p:cNvPr id="3" name="Content Placeholder 2">
            <a:extLst>
              <a:ext uri="{FF2B5EF4-FFF2-40B4-BE49-F238E27FC236}">
                <a16:creationId xmlns:a16="http://schemas.microsoft.com/office/drawing/2014/main" id="{78F1AAFD-823C-4DDA-A8B2-406F3C3BE936}"/>
              </a:ext>
            </a:extLst>
          </p:cNvPr>
          <p:cNvSpPr>
            <a:spLocks noGrp="1"/>
          </p:cNvSpPr>
          <p:nvPr>
            <p:ph idx="1"/>
          </p:nvPr>
        </p:nvSpPr>
        <p:spPr/>
        <p:txBody>
          <a:bodyPr/>
          <a:lstStyle/>
          <a:p>
            <a:r>
              <a:rPr lang="en-US" dirty="0"/>
              <a:t>Given our data, what are we doing to improve?</a:t>
            </a:r>
          </a:p>
          <a:p>
            <a:endParaRPr lang="en-US" dirty="0"/>
          </a:p>
          <a:p>
            <a:r>
              <a:rPr lang="en-US" dirty="0"/>
              <a:t>Insert plans for quality improvement and associated timeline</a:t>
            </a:r>
          </a:p>
        </p:txBody>
      </p:sp>
    </p:spTree>
    <p:extLst>
      <p:ext uri="{BB962C8B-B14F-4D97-AF65-F5344CB8AC3E}">
        <p14:creationId xmlns:p14="http://schemas.microsoft.com/office/powerpoint/2010/main" val="386146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00A9-29F9-42CE-8B0D-CEF814FFCAA5}"/>
              </a:ext>
            </a:extLst>
          </p:cNvPr>
          <p:cNvSpPr>
            <a:spLocks noGrp="1"/>
          </p:cNvSpPr>
          <p:nvPr>
            <p:ph type="title"/>
          </p:nvPr>
        </p:nvSpPr>
        <p:spPr/>
        <p:txBody>
          <a:bodyPr>
            <a:normAutofit/>
          </a:bodyPr>
          <a:lstStyle/>
          <a:p>
            <a:r>
              <a:rPr lang="en-US" sz="4000" dirty="0"/>
              <a:t>Purpose</a:t>
            </a:r>
          </a:p>
        </p:txBody>
      </p:sp>
      <p:sp>
        <p:nvSpPr>
          <p:cNvPr id="3" name="Content Placeholder 2">
            <a:extLst>
              <a:ext uri="{FF2B5EF4-FFF2-40B4-BE49-F238E27FC236}">
                <a16:creationId xmlns:a16="http://schemas.microsoft.com/office/drawing/2014/main" id="{7A9ABA0F-FD3A-4451-A79A-86BCB9E5C520}"/>
              </a:ext>
            </a:extLst>
          </p:cNvPr>
          <p:cNvSpPr>
            <a:spLocks noGrp="1"/>
          </p:cNvSpPr>
          <p:nvPr>
            <p:ph idx="1"/>
          </p:nvPr>
        </p:nvSpPr>
        <p:spPr/>
        <p:txBody>
          <a:bodyPr/>
          <a:lstStyle/>
          <a:p>
            <a:r>
              <a:rPr lang="en-US" dirty="0"/>
              <a:t>Outline highlights from the 2018 ACC/AHA Guideline on the Management of Blood Cholesterol</a:t>
            </a:r>
          </a:p>
          <a:p>
            <a:r>
              <a:rPr lang="en-US" dirty="0"/>
              <a:t>Review statin management in high risk patients</a:t>
            </a:r>
          </a:p>
        </p:txBody>
      </p:sp>
      <p:sp>
        <p:nvSpPr>
          <p:cNvPr id="4" name="Slide Number Placeholder 3">
            <a:extLst>
              <a:ext uri="{FF2B5EF4-FFF2-40B4-BE49-F238E27FC236}">
                <a16:creationId xmlns:a16="http://schemas.microsoft.com/office/drawing/2014/main" id="{91866196-FF24-478F-90F7-881216F6550D}"/>
              </a:ext>
            </a:extLst>
          </p:cNvPr>
          <p:cNvSpPr>
            <a:spLocks noGrp="1"/>
          </p:cNvSpPr>
          <p:nvPr>
            <p:ph type="sldNum" sz="quarter" idx="10"/>
          </p:nvPr>
        </p:nvSpPr>
        <p:spPr/>
        <p:txBody>
          <a:bodyPr/>
          <a:lstStyle/>
          <a:p>
            <a:fld id="{DA05D499-8038-C642-91E0-FF7B8677CF19}" type="slidenum">
              <a:rPr lang="en-US" smtClean="0"/>
              <a:pPr/>
              <a:t>2</a:t>
            </a:fld>
            <a:endParaRPr lang="en-US" dirty="0"/>
          </a:p>
        </p:txBody>
      </p:sp>
    </p:spTree>
    <p:extLst>
      <p:ext uri="{BB962C8B-B14F-4D97-AF65-F5344CB8AC3E}">
        <p14:creationId xmlns:p14="http://schemas.microsoft.com/office/powerpoint/2010/main" val="1763831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03B7-4EA5-4106-81EC-A86CAB732D27}"/>
              </a:ext>
            </a:extLst>
          </p:cNvPr>
          <p:cNvSpPr>
            <a:spLocks noGrp="1"/>
          </p:cNvSpPr>
          <p:nvPr>
            <p:ph type="title"/>
          </p:nvPr>
        </p:nvSpPr>
        <p:spPr/>
        <p:txBody>
          <a:bodyPr>
            <a:normAutofit/>
          </a:bodyPr>
          <a:lstStyle/>
          <a:p>
            <a:r>
              <a:rPr lang="en-US" sz="4000" dirty="0"/>
              <a:t>ACC/AHA 2018: Overall Approach</a:t>
            </a:r>
          </a:p>
        </p:txBody>
      </p:sp>
      <p:grpSp>
        <p:nvGrpSpPr>
          <p:cNvPr id="3" name="Group 2">
            <a:extLst>
              <a:ext uri="{FF2B5EF4-FFF2-40B4-BE49-F238E27FC236}">
                <a16:creationId xmlns:a16="http://schemas.microsoft.com/office/drawing/2014/main" id="{F98216B5-051E-473F-8FCA-FA73724BF720}"/>
              </a:ext>
            </a:extLst>
          </p:cNvPr>
          <p:cNvGrpSpPr/>
          <p:nvPr/>
        </p:nvGrpSpPr>
        <p:grpSpPr>
          <a:xfrm>
            <a:off x="952395" y="1381122"/>
            <a:ext cx="10214771" cy="4191671"/>
            <a:chOff x="935616" y="2082375"/>
            <a:chExt cx="9484964" cy="3214227"/>
          </a:xfrm>
        </p:grpSpPr>
        <p:sp>
          <p:nvSpPr>
            <p:cNvPr id="5" name="Freeform: Shape 4">
              <a:extLst>
                <a:ext uri="{FF2B5EF4-FFF2-40B4-BE49-F238E27FC236}">
                  <a16:creationId xmlns:a16="http://schemas.microsoft.com/office/drawing/2014/main" id="{73025E84-3AFD-4320-8802-35DA64B281A0}"/>
                </a:ext>
              </a:extLst>
            </p:cNvPr>
            <p:cNvSpPr/>
            <p:nvPr/>
          </p:nvSpPr>
          <p:spPr>
            <a:xfrm>
              <a:off x="935616" y="3024881"/>
              <a:ext cx="1721916" cy="1226865"/>
            </a:xfrm>
            <a:custGeom>
              <a:avLst/>
              <a:gdLst>
                <a:gd name="connsiteX0" fmla="*/ 0 w 1721916"/>
                <a:gd name="connsiteY0" fmla="*/ 122687 h 1226865"/>
                <a:gd name="connsiteX1" fmla="*/ 122687 w 1721916"/>
                <a:gd name="connsiteY1" fmla="*/ 0 h 1226865"/>
                <a:gd name="connsiteX2" fmla="*/ 1599230 w 1721916"/>
                <a:gd name="connsiteY2" fmla="*/ 0 h 1226865"/>
                <a:gd name="connsiteX3" fmla="*/ 1721917 w 1721916"/>
                <a:gd name="connsiteY3" fmla="*/ 122687 h 1226865"/>
                <a:gd name="connsiteX4" fmla="*/ 1721916 w 1721916"/>
                <a:gd name="connsiteY4" fmla="*/ 1104179 h 1226865"/>
                <a:gd name="connsiteX5" fmla="*/ 1599229 w 1721916"/>
                <a:gd name="connsiteY5" fmla="*/ 1226866 h 1226865"/>
                <a:gd name="connsiteX6" fmla="*/ 122687 w 1721916"/>
                <a:gd name="connsiteY6" fmla="*/ 1226865 h 1226865"/>
                <a:gd name="connsiteX7" fmla="*/ 0 w 1721916"/>
                <a:gd name="connsiteY7" fmla="*/ 1104178 h 1226865"/>
                <a:gd name="connsiteX8" fmla="*/ 0 w 1721916"/>
                <a:gd name="connsiteY8" fmla="*/ 122687 h 1226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1916" h="1226865">
                  <a:moveTo>
                    <a:pt x="0" y="122687"/>
                  </a:moveTo>
                  <a:cubicBezTo>
                    <a:pt x="0" y="54929"/>
                    <a:pt x="54929" y="0"/>
                    <a:pt x="122687" y="0"/>
                  </a:cubicBezTo>
                  <a:lnTo>
                    <a:pt x="1599230" y="0"/>
                  </a:lnTo>
                  <a:cubicBezTo>
                    <a:pt x="1666988" y="0"/>
                    <a:pt x="1721917" y="54929"/>
                    <a:pt x="1721917" y="122687"/>
                  </a:cubicBezTo>
                  <a:cubicBezTo>
                    <a:pt x="1721917" y="449851"/>
                    <a:pt x="1721916" y="777015"/>
                    <a:pt x="1721916" y="1104179"/>
                  </a:cubicBezTo>
                  <a:cubicBezTo>
                    <a:pt x="1721916" y="1171937"/>
                    <a:pt x="1666987" y="1226866"/>
                    <a:pt x="1599229" y="1226866"/>
                  </a:cubicBezTo>
                  <a:lnTo>
                    <a:pt x="122687" y="1226865"/>
                  </a:lnTo>
                  <a:cubicBezTo>
                    <a:pt x="54929" y="1226865"/>
                    <a:pt x="0" y="1171936"/>
                    <a:pt x="0" y="1104178"/>
                  </a:cubicBezTo>
                  <a:lnTo>
                    <a:pt x="0" y="12268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515" tIns="104515" rIns="104515" bIns="104515" numCol="1" spcCol="1270" anchor="ctr" anchorCtr="0">
              <a:noAutofit/>
            </a:bodyPr>
            <a:lstStyle/>
            <a:p>
              <a:pPr algn="ctr" defTabSz="800080">
                <a:lnSpc>
                  <a:spcPct val="90000"/>
                </a:lnSpc>
                <a:spcBef>
                  <a:spcPct val="0"/>
                </a:spcBef>
                <a:spcAft>
                  <a:spcPct val="35000"/>
                </a:spcAft>
              </a:pPr>
              <a:r>
                <a:rPr lang="en-US" sz="2133" dirty="0"/>
                <a:t>Assess risk, determine management group</a:t>
              </a:r>
            </a:p>
          </p:txBody>
        </p:sp>
        <p:sp>
          <p:nvSpPr>
            <p:cNvPr id="6" name="Freeform: Shape 5">
              <a:extLst>
                <a:ext uri="{FF2B5EF4-FFF2-40B4-BE49-F238E27FC236}">
                  <a16:creationId xmlns:a16="http://schemas.microsoft.com/office/drawing/2014/main" id="{38E2907C-AC37-4E48-A938-203A4F2EAACA}"/>
                </a:ext>
              </a:extLst>
            </p:cNvPr>
            <p:cNvSpPr/>
            <p:nvPr/>
          </p:nvSpPr>
          <p:spPr>
            <a:xfrm>
              <a:off x="2898985" y="3421855"/>
              <a:ext cx="365046" cy="427035"/>
            </a:xfrm>
            <a:custGeom>
              <a:avLst/>
              <a:gdLst>
                <a:gd name="connsiteX0" fmla="*/ 0 w 365046"/>
                <a:gd name="connsiteY0" fmla="*/ 85407 h 427035"/>
                <a:gd name="connsiteX1" fmla="*/ 182523 w 365046"/>
                <a:gd name="connsiteY1" fmla="*/ 85407 h 427035"/>
                <a:gd name="connsiteX2" fmla="*/ 182523 w 365046"/>
                <a:gd name="connsiteY2" fmla="*/ 0 h 427035"/>
                <a:gd name="connsiteX3" fmla="*/ 365046 w 365046"/>
                <a:gd name="connsiteY3" fmla="*/ 213518 h 427035"/>
                <a:gd name="connsiteX4" fmla="*/ 182523 w 365046"/>
                <a:gd name="connsiteY4" fmla="*/ 427035 h 427035"/>
                <a:gd name="connsiteX5" fmla="*/ 182523 w 365046"/>
                <a:gd name="connsiteY5" fmla="*/ 341628 h 427035"/>
                <a:gd name="connsiteX6" fmla="*/ 0 w 365046"/>
                <a:gd name="connsiteY6" fmla="*/ 341628 h 427035"/>
                <a:gd name="connsiteX7" fmla="*/ 0 w 365046"/>
                <a:gd name="connsiteY7" fmla="*/ 85407 h 427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046" h="427035">
                  <a:moveTo>
                    <a:pt x="0" y="85407"/>
                  </a:moveTo>
                  <a:lnTo>
                    <a:pt x="182523" y="85407"/>
                  </a:lnTo>
                  <a:lnTo>
                    <a:pt x="182523" y="0"/>
                  </a:lnTo>
                  <a:lnTo>
                    <a:pt x="365046" y="213518"/>
                  </a:lnTo>
                  <a:lnTo>
                    <a:pt x="182523" y="427035"/>
                  </a:lnTo>
                  <a:lnTo>
                    <a:pt x="182523" y="341628"/>
                  </a:lnTo>
                  <a:lnTo>
                    <a:pt x="0" y="341628"/>
                  </a:lnTo>
                  <a:lnTo>
                    <a:pt x="0" y="85407"/>
                  </a:lnTo>
                  <a:close/>
                </a:path>
              </a:pathLst>
            </a:custGeom>
            <a:solidFill>
              <a:schemeClr val="accent3"/>
            </a:solidFill>
            <a:ln>
              <a:solidFill>
                <a:schemeClr val="accent3"/>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5407" rIns="109515" bIns="85407" numCol="1" spcCol="1270" anchor="ctr" anchorCtr="0">
              <a:noAutofit/>
            </a:bodyPr>
            <a:lstStyle/>
            <a:p>
              <a:pPr algn="ctr" defTabSz="622284">
                <a:lnSpc>
                  <a:spcPct val="90000"/>
                </a:lnSpc>
                <a:spcBef>
                  <a:spcPct val="0"/>
                </a:spcBef>
                <a:spcAft>
                  <a:spcPct val="35000"/>
                </a:spcAft>
              </a:pPr>
              <a:endParaRPr lang="en-US" sz="1400"/>
            </a:p>
          </p:txBody>
        </p:sp>
        <p:sp>
          <p:nvSpPr>
            <p:cNvPr id="7" name="Freeform: Shape 6">
              <a:extLst>
                <a:ext uri="{FF2B5EF4-FFF2-40B4-BE49-F238E27FC236}">
                  <a16:creationId xmlns:a16="http://schemas.microsoft.com/office/drawing/2014/main" id="{200017CC-C154-47F0-8A9F-E0151B2A4780}"/>
                </a:ext>
              </a:extLst>
            </p:cNvPr>
            <p:cNvSpPr/>
            <p:nvPr/>
          </p:nvSpPr>
          <p:spPr>
            <a:xfrm>
              <a:off x="3673595" y="2082375"/>
              <a:ext cx="1721916" cy="1226865"/>
            </a:xfrm>
            <a:custGeom>
              <a:avLst/>
              <a:gdLst>
                <a:gd name="connsiteX0" fmla="*/ 0 w 1721916"/>
                <a:gd name="connsiteY0" fmla="*/ 122687 h 1226865"/>
                <a:gd name="connsiteX1" fmla="*/ 122687 w 1721916"/>
                <a:gd name="connsiteY1" fmla="*/ 0 h 1226865"/>
                <a:gd name="connsiteX2" fmla="*/ 1599230 w 1721916"/>
                <a:gd name="connsiteY2" fmla="*/ 0 h 1226865"/>
                <a:gd name="connsiteX3" fmla="*/ 1721917 w 1721916"/>
                <a:gd name="connsiteY3" fmla="*/ 122687 h 1226865"/>
                <a:gd name="connsiteX4" fmla="*/ 1721916 w 1721916"/>
                <a:gd name="connsiteY4" fmla="*/ 1104179 h 1226865"/>
                <a:gd name="connsiteX5" fmla="*/ 1599229 w 1721916"/>
                <a:gd name="connsiteY5" fmla="*/ 1226866 h 1226865"/>
                <a:gd name="connsiteX6" fmla="*/ 122687 w 1721916"/>
                <a:gd name="connsiteY6" fmla="*/ 1226865 h 1226865"/>
                <a:gd name="connsiteX7" fmla="*/ 0 w 1721916"/>
                <a:gd name="connsiteY7" fmla="*/ 1104178 h 1226865"/>
                <a:gd name="connsiteX8" fmla="*/ 0 w 1721916"/>
                <a:gd name="connsiteY8" fmla="*/ 122687 h 1226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1916" h="1226865">
                  <a:moveTo>
                    <a:pt x="0" y="122687"/>
                  </a:moveTo>
                  <a:cubicBezTo>
                    <a:pt x="0" y="54929"/>
                    <a:pt x="54929" y="0"/>
                    <a:pt x="122687" y="0"/>
                  </a:cubicBezTo>
                  <a:lnTo>
                    <a:pt x="1599230" y="0"/>
                  </a:lnTo>
                  <a:cubicBezTo>
                    <a:pt x="1666988" y="0"/>
                    <a:pt x="1721917" y="54929"/>
                    <a:pt x="1721917" y="122687"/>
                  </a:cubicBezTo>
                  <a:cubicBezTo>
                    <a:pt x="1721917" y="449851"/>
                    <a:pt x="1721916" y="777015"/>
                    <a:pt x="1721916" y="1104179"/>
                  </a:cubicBezTo>
                  <a:cubicBezTo>
                    <a:pt x="1721916" y="1171937"/>
                    <a:pt x="1666987" y="1226866"/>
                    <a:pt x="1599229" y="1226866"/>
                  </a:cubicBezTo>
                  <a:lnTo>
                    <a:pt x="122687" y="1226865"/>
                  </a:lnTo>
                  <a:cubicBezTo>
                    <a:pt x="54929" y="1226865"/>
                    <a:pt x="0" y="1171936"/>
                    <a:pt x="0" y="1104178"/>
                  </a:cubicBezTo>
                  <a:lnTo>
                    <a:pt x="0" y="12268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515" tIns="104515" rIns="104515" bIns="104515" numCol="1" spcCol="1270" anchor="ctr" anchorCtr="0">
              <a:noAutofit/>
            </a:bodyPr>
            <a:lstStyle/>
            <a:p>
              <a:pPr algn="ctr" defTabSz="800080">
                <a:lnSpc>
                  <a:spcPct val="90000"/>
                </a:lnSpc>
                <a:spcBef>
                  <a:spcPct val="0"/>
                </a:spcBef>
                <a:spcAft>
                  <a:spcPct val="35000"/>
                </a:spcAft>
              </a:pPr>
              <a:r>
                <a:rPr lang="en-US" dirty="0"/>
                <a:t> </a:t>
              </a:r>
              <a:r>
                <a:rPr lang="en-US" sz="2133" dirty="0"/>
                <a:t>Lifestyle therapies</a:t>
              </a:r>
            </a:p>
          </p:txBody>
        </p:sp>
        <p:sp>
          <p:nvSpPr>
            <p:cNvPr id="9" name="Freeform: Shape 8">
              <a:extLst>
                <a:ext uri="{FF2B5EF4-FFF2-40B4-BE49-F238E27FC236}">
                  <a16:creationId xmlns:a16="http://schemas.microsoft.com/office/drawing/2014/main" id="{0B11AB57-2BE2-41D6-9847-ABCC1E50CA44}"/>
                </a:ext>
              </a:extLst>
            </p:cNvPr>
            <p:cNvSpPr/>
            <p:nvPr/>
          </p:nvSpPr>
          <p:spPr>
            <a:xfrm>
              <a:off x="3687577" y="4069737"/>
              <a:ext cx="1721916" cy="1226865"/>
            </a:xfrm>
            <a:custGeom>
              <a:avLst/>
              <a:gdLst>
                <a:gd name="connsiteX0" fmla="*/ 0 w 1721916"/>
                <a:gd name="connsiteY0" fmla="*/ 122687 h 1226865"/>
                <a:gd name="connsiteX1" fmla="*/ 122687 w 1721916"/>
                <a:gd name="connsiteY1" fmla="*/ 0 h 1226865"/>
                <a:gd name="connsiteX2" fmla="*/ 1599230 w 1721916"/>
                <a:gd name="connsiteY2" fmla="*/ 0 h 1226865"/>
                <a:gd name="connsiteX3" fmla="*/ 1721917 w 1721916"/>
                <a:gd name="connsiteY3" fmla="*/ 122687 h 1226865"/>
                <a:gd name="connsiteX4" fmla="*/ 1721916 w 1721916"/>
                <a:gd name="connsiteY4" fmla="*/ 1104179 h 1226865"/>
                <a:gd name="connsiteX5" fmla="*/ 1599229 w 1721916"/>
                <a:gd name="connsiteY5" fmla="*/ 1226866 h 1226865"/>
                <a:gd name="connsiteX6" fmla="*/ 122687 w 1721916"/>
                <a:gd name="connsiteY6" fmla="*/ 1226865 h 1226865"/>
                <a:gd name="connsiteX7" fmla="*/ 0 w 1721916"/>
                <a:gd name="connsiteY7" fmla="*/ 1104178 h 1226865"/>
                <a:gd name="connsiteX8" fmla="*/ 0 w 1721916"/>
                <a:gd name="connsiteY8" fmla="*/ 122687 h 1226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1916" h="1226865">
                  <a:moveTo>
                    <a:pt x="0" y="122687"/>
                  </a:moveTo>
                  <a:cubicBezTo>
                    <a:pt x="0" y="54929"/>
                    <a:pt x="54929" y="0"/>
                    <a:pt x="122687" y="0"/>
                  </a:cubicBezTo>
                  <a:lnTo>
                    <a:pt x="1599230" y="0"/>
                  </a:lnTo>
                  <a:cubicBezTo>
                    <a:pt x="1666988" y="0"/>
                    <a:pt x="1721917" y="54929"/>
                    <a:pt x="1721917" y="122687"/>
                  </a:cubicBezTo>
                  <a:cubicBezTo>
                    <a:pt x="1721917" y="449851"/>
                    <a:pt x="1721916" y="777015"/>
                    <a:pt x="1721916" y="1104179"/>
                  </a:cubicBezTo>
                  <a:cubicBezTo>
                    <a:pt x="1721916" y="1171937"/>
                    <a:pt x="1666987" y="1226866"/>
                    <a:pt x="1599229" y="1226866"/>
                  </a:cubicBezTo>
                  <a:lnTo>
                    <a:pt x="122687" y="1226865"/>
                  </a:lnTo>
                  <a:cubicBezTo>
                    <a:pt x="54929" y="1226865"/>
                    <a:pt x="0" y="1171936"/>
                    <a:pt x="0" y="1104178"/>
                  </a:cubicBezTo>
                  <a:lnTo>
                    <a:pt x="0" y="12268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515" tIns="104515" rIns="104515" bIns="104515" numCol="1" spcCol="1270" anchor="ctr" anchorCtr="0">
              <a:noAutofit/>
            </a:bodyPr>
            <a:lstStyle/>
            <a:p>
              <a:pPr algn="ctr" defTabSz="800080">
                <a:lnSpc>
                  <a:spcPct val="90000"/>
                </a:lnSpc>
                <a:spcBef>
                  <a:spcPct val="0"/>
                </a:spcBef>
                <a:spcAft>
                  <a:spcPct val="35000"/>
                </a:spcAft>
              </a:pPr>
              <a:r>
                <a:rPr lang="en-US" sz="2133" b="1" dirty="0"/>
                <a:t>Appropriate-intensity statin</a:t>
              </a:r>
            </a:p>
          </p:txBody>
        </p:sp>
        <p:sp>
          <p:nvSpPr>
            <p:cNvPr id="10" name="Freeform: Shape 9">
              <a:extLst>
                <a:ext uri="{FF2B5EF4-FFF2-40B4-BE49-F238E27FC236}">
                  <a16:creationId xmlns:a16="http://schemas.microsoft.com/office/drawing/2014/main" id="{5F0CF537-342D-4E1C-B7C5-E2271A023567}"/>
                </a:ext>
              </a:extLst>
            </p:cNvPr>
            <p:cNvSpPr/>
            <p:nvPr/>
          </p:nvSpPr>
          <p:spPr>
            <a:xfrm>
              <a:off x="5771406" y="3424796"/>
              <a:ext cx="365046" cy="427035"/>
            </a:xfrm>
            <a:custGeom>
              <a:avLst/>
              <a:gdLst>
                <a:gd name="connsiteX0" fmla="*/ 0 w 365046"/>
                <a:gd name="connsiteY0" fmla="*/ 85407 h 427035"/>
                <a:gd name="connsiteX1" fmla="*/ 182523 w 365046"/>
                <a:gd name="connsiteY1" fmla="*/ 85407 h 427035"/>
                <a:gd name="connsiteX2" fmla="*/ 182523 w 365046"/>
                <a:gd name="connsiteY2" fmla="*/ 0 h 427035"/>
                <a:gd name="connsiteX3" fmla="*/ 365046 w 365046"/>
                <a:gd name="connsiteY3" fmla="*/ 213518 h 427035"/>
                <a:gd name="connsiteX4" fmla="*/ 182523 w 365046"/>
                <a:gd name="connsiteY4" fmla="*/ 427035 h 427035"/>
                <a:gd name="connsiteX5" fmla="*/ 182523 w 365046"/>
                <a:gd name="connsiteY5" fmla="*/ 341628 h 427035"/>
                <a:gd name="connsiteX6" fmla="*/ 0 w 365046"/>
                <a:gd name="connsiteY6" fmla="*/ 341628 h 427035"/>
                <a:gd name="connsiteX7" fmla="*/ 0 w 365046"/>
                <a:gd name="connsiteY7" fmla="*/ 85407 h 427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046" h="427035">
                  <a:moveTo>
                    <a:pt x="0" y="85407"/>
                  </a:moveTo>
                  <a:lnTo>
                    <a:pt x="182523" y="85407"/>
                  </a:lnTo>
                  <a:lnTo>
                    <a:pt x="182523" y="0"/>
                  </a:lnTo>
                  <a:lnTo>
                    <a:pt x="365046" y="213518"/>
                  </a:lnTo>
                  <a:lnTo>
                    <a:pt x="182523" y="427035"/>
                  </a:lnTo>
                  <a:lnTo>
                    <a:pt x="182523" y="341628"/>
                  </a:lnTo>
                  <a:lnTo>
                    <a:pt x="0" y="341628"/>
                  </a:lnTo>
                  <a:lnTo>
                    <a:pt x="0" y="85407"/>
                  </a:lnTo>
                  <a:close/>
                </a:path>
              </a:pathLst>
            </a:custGeom>
            <a:solidFill>
              <a:schemeClr val="accent3"/>
            </a:solidFill>
            <a:ln>
              <a:solidFill>
                <a:schemeClr val="accent3"/>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5407" rIns="109515" bIns="85407" numCol="1" spcCol="1270" anchor="ctr" anchorCtr="0">
              <a:noAutofit/>
            </a:bodyPr>
            <a:lstStyle/>
            <a:p>
              <a:pPr algn="ctr" defTabSz="622284">
                <a:lnSpc>
                  <a:spcPct val="90000"/>
                </a:lnSpc>
                <a:spcBef>
                  <a:spcPct val="0"/>
                </a:spcBef>
                <a:spcAft>
                  <a:spcPct val="35000"/>
                </a:spcAft>
              </a:pPr>
              <a:endParaRPr lang="en-US" sz="1400"/>
            </a:p>
          </p:txBody>
        </p:sp>
        <p:sp>
          <p:nvSpPr>
            <p:cNvPr id="11" name="Freeform: Shape 10">
              <a:extLst>
                <a:ext uri="{FF2B5EF4-FFF2-40B4-BE49-F238E27FC236}">
                  <a16:creationId xmlns:a16="http://schemas.microsoft.com/office/drawing/2014/main" id="{69B4D703-A21D-4E5D-A6B7-A97ADFE8C685}"/>
                </a:ext>
              </a:extLst>
            </p:cNvPr>
            <p:cNvSpPr/>
            <p:nvPr/>
          </p:nvSpPr>
          <p:spPr>
            <a:xfrm>
              <a:off x="6287981" y="3024881"/>
              <a:ext cx="1721916" cy="1226865"/>
            </a:xfrm>
            <a:custGeom>
              <a:avLst/>
              <a:gdLst>
                <a:gd name="connsiteX0" fmla="*/ 0 w 1721916"/>
                <a:gd name="connsiteY0" fmla="*/ 122687 h 1226865"/>
                <a:gd name="connsiteX1" fmla="*/ 122687 w 1721916"/>
                <a:gd name="connsiteY1" fmla="*/ 0 h 1226865"/>
                <a:gd name="connsiteX2" fmla="*/ 1599230 w 1721916"/>
                <a:gd name="connsiteY2" fmla="*/ 0 h 1226865"/>
                <a:gd name="connsiteX3" fmla="*/ 1721917 w 1721916"/>
                <a:gd name="connsiteY3" fmla="*/ 122687 h 1226865"/>
                <a:gd name="connsiteX4" fmla="*/ 1721916 w 1721916"/>
                <a:gd name="connsiteY4" fmla="*/ 1104179 h 1226865"/>
                <a:gd name="connsiteX5" fmla="*/ 1599229 w 1721916"/>
                <a:gd name="connsiteY5" fmla="*/ 1226866 h 1226865"/>
                <a:gd name="connsiteX6" fmla="*/ 122687 w 1721916"/>
                <a:gd name="connsiteY6" fmla="*/ 1226865 h 1226865"/>
                <a:gd name="connsiteX7" fmla="*/ 0 w 1721916"/>
                <a:gd name="connsiteY7" fmla="*/ 1104178 h 1226865"/>
                <a:gd name="connsiteX8" fmla="*/ 0 w 1721916"/>
                <a:gd name="connsiteY8" fmla="*/ 122687 h 1226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1916" h="1226865">
                  <a:moveTo>
                    <a:pt x="0" y="122687"/>
                  </a:moveTo>
                  <a:cubicBezTo>
                    <a:pt x="0" y="54929"/>
                    <a:pt x="54929" y="0"/>
                    <a:pt x="122687" y="0"/>
                  </a:cubicBezTo>
                  <a:lnTo>
                    <a:pt x="1599230" y="0"/>
                  </a:lnTo>
                  <a:cubicBezTo>
                    <a:pt x="1666988" y="0"/>
                    <a:pt x="1721917" y="54929"/>
                    <a:pt x="1721917" y="122687"/>
                  </a:cubicBezTo>
                  <a:cubicBezTo>
                    <a:pt x="1721917" y="449851"/>
                    <a:pt x="1721916" y="777015"/>
                    <a:pt x="1721916" y="1104179"/>
                  </a:cubicBezTo>
                  <a:cubicBezTo>
                    <a:pt x="1721916" y="1171937"/>
                    <a:pt x="1666987" y="1226866"/>
                    <a:pt x="1599229" y="1226866"/>
                  </a:cubicBezTo>
                  <a:lnTo>
                    <a:pt x="122687" y="1226865"/>
                  </a:lnTo>
                  <a:cubicBezTo>
                    <a:pt x="54929" y="1226865"/>
                    <a:pt x="0" y="1171936"/>
                    <a:pt x="0" y="1104178"/>
                  </a:cubicBezTo>
                  <a:lnTo>
                    <a:pt x="0" y="12268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515" tIns="104515" rIns="104515" bIns="104515" numCol="1" spcCol="1270" anchor="ctr" anchorCtr="0">
              <a:noAutofit/>
            </a:bodyPr>
            <a:lstStyle/>
            <a:p>
              <a:pPr algn="ctr" defTabSz="800080">
                <a:lnSpc>
                  <a:spcPct val="90000"/>
                </a:lnSpc>
                <a:spcBef>
                  <a:spcPct val="0"/>
                </a:spcBef>
                <a:spcAft>
                  <a:spcPct val="35000"/>
                </a:spcAft>
              </a:pPr>
              <a:r>
                <a:rPr lang="en-US" sz="2133" dirty="0"/>
                <a:t>Monitor response</a:t>
              </a:r>
            </a:p>
          </p:txBody>
        </p:sp>
        <p:sp>
          <p:nvSpPr>
            <p:cNvPr id="12" name="Freeform: Shape 11">
              <a:extLst>
                <a:ext uri="{FF2B5EF4-FFF2-40B4-BE49-F238E27FC236}">
                  <a16:creationId xmlns:a16="http://schemas.microsoft.com/office/drawing/2014/main" id="{E12F890F-5AAC-4E18-9F86-25B4658D60C6}"/>
                </a:ext>
              </a:extLst>
            </p:cNvPr>
            <p:cNvSpPr/>
            <p:nvPr/>
          </p:nvSpPr>
          <p:spPr>
            <a:xfrm>
              <a:off x="8182089" y="3424796"/>
              <a:ext cx="365046" cy="427035"/>
            </a:xfrm>
            <a:custGeom>
              <a:avLst/>
              <a:gdLst>
                <a:gd name="connsiteX0" fmla="*/ 0 w 365046"/>
                <a:gd name="connsiteY0" fmla="*/ 85407 h 427035"/>
                <a:gd name="connsiteX1" fmla="*/ 182523 w 365046"/>
                <a:gd name="connsiteY1" fmla="*/ 85407 h 427035"/>
                <a:gd name="connsiteX2" fmla="*/ 182523 w 365046"/>
                <a:gd name="connsiteY2" fmla="*/ 0 h 427035"/>
                <a:gd name="connsiteX3" fmla="*/ 365046 w 365046"/>
                <a:gd name="connsiteY3" fmla="*/ 213518 h 427035"/>
                <a:gd name="connsiteX4" fmla="*/ 182523 w 365046"/>
                <a:gd name="connsiteY4" fmla="*/ 427035 h 427035"/>
                <a:gd name="connsiteX5" fmla="*/ 182523 w 365046"/>
                <a:gd name="connsiteY5" fmla="*/ 341628 h 427035"/>
                <a:gd name="connsiteX6" fmla="*/ 0 w 365046"/>
                <a:gd name="connsiteY6" fmla="*/ 341628 h 427035"/>
                <a:gd name="connsiteX7" fmla="*/ 0 w 365046"/>
                <a:gd name="connsiteY7" fmla="*/ 85407 h 427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046" h="427035">
                  <a:moveTo>
                    <a:pt x="0" y="85407"/>
                  </a:moveTo>
                  <a:lnTo>
                    <a:pt x="182523" y="85407"/>
                  </a:lnTo>
                  <a:lnTo>
                    <a:pt x="182523" y="0"/>
                  </a:lnTo>
                  <a:lnTo>
                    <a:pt x="365046" y="213518"/>
                  </a:lnTo>
                  <a:lnTo>
                    <a:pt x="182523" y="427035"/>
                  </a:lnTo>
                  <a:lnTo>
                    <a:pt x="182523" y="341628"/>
                  </a:lnTo>
                  <a:lnTo>
                    <a:pt x="0" y="341628"/>
                  </a:lnTo>
                  <a:lnTo>
                    <a:pt x="0" y="85407"/>
                  </a:lnTo>
                  <a:close/>
                </a:path>
              </a:pathLst>
            </a:custGeom>
            <a:solidFill>
              <a:schemeClr val="accent3"/>
            </a:solidFill>
            <a:ln>
              <a:solidFill>
                <a:schemeClr val="accent3"/>
              </a:solid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5407" rIns="109515" bIns="85407" numCol="1" spcCol="1270" anchor="ctr" anchorCtr="0">
              <a:noAutofit/>
            </a:bodyPr>
            <a:lstStyle/>
            <a:p>
              <a:pPr algn="ctr" defTabSz="622284">
                <a:lnSpc>
                  <a:spcPct val="90000"/>
                </a:lnSpc>
                <a:spcBef>
                  <a:spcPct val="0"/>
                </a:spcBef>
                <a:spcAft>
                  <a:spcPct val="35000"/>
                </a:spcAft>
              </a:pPr>
              <a:endParaRPr lang="en-US" sz="1400"/>
            </a:p>
          </p:txBody>
        </p:sp>
        <p:sp>
          <p:nvSpPr>
            <p:cNvPr id="13" name="Freeform: Shape 12">
              <a:extLst>
                <a:ext uri="{FF2B5EF4-FFF2-40B4-BE49-F238E27FC236}">
                  <a16:creationId xmlns:a16="http://schemas.microsoft.com/office/drawing/2014/main" id="{2261F5EC-F7AA-4966-8F71-EDE0C1AB61A4}"/>
                </a:ext>
              </a:extLst>
            </p:cNvPr>
            <p:cNvSpPr/>
            <p:nvPr/>
          </p:nvSpPr>
          <p:spPr>
            <a:xfrm>
              <a:off x="8698664" y="3024881"/>
              <a:ext cx="1721916" cy="1226865"/>
            </a:xfrm>
            <a:custGeom>
              <a:avLst/>
              <a:gdLst>
                <a:gd name="connsiteX0" fmla="*/ 0 w 1721916"/>
                <a:gd name="connsiteY0" fmla="*/ 122687 h 1226865"/>
                <a:gd name="connsiteX1" fmla="*/ 122687 w 1721916"/>
                <a:gd name="connsiteY1" fmla="*/ 0 h 1226865"/>
                <a:gd name="connsiteX2" fmla="*/ 1599230 w 1721916"/>
                <a:gd name="connsiteY2" fmla="*/ 0 h 1226865"/>
                <a:gd name="connsiteX3" fmla="*/ 1721917 w 1721916"/>
                <a:gd name="connsiteY3" fmla="*/ 122687 h 1226865"/>
                <a:gd name="connsiteX4" fmla="*/ 1721916 w 1721916"/>
                <a:gd name="connsiteY4" fmla="*/ 1104179 h 1226865"/>
                <a:gd name="connsiteX5" fmla="*/ 1599229 w 1721916"/>
                <a:gd name="connsiteY5" fmla="*/ 1226866 h 1226865"/>
                <a:gd name="connsiteX6" fmla="*/ 122687 w 1721916"/>
                <a:gd name="connsiteY6" fmla="*/ 1226865 h 1226865"/>
                <a:gd name="connsiteX7" fmla="*/ 0 w 1721916"/>
                <a:gd name="connsiteY7" fmla="*/ 1104178 h 1226865"/>
                <a:gd name="connsiteX8" fmla="*/ 0 w 1721916"/>
                <a:gd name="connsiteY8" fmla="*/ 122687 h 1226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1916" h="1226865">
                  <a:moveTo>
                    <a:pt x="0" y="122687"/>
                  </a:moveTo>
                  <a:cubicBezTo>
                    <a:pt x="0" y="54929"/>
                    <a:pt x="54929" y="0"/>
                    <a:pt x="122687" y="0"/>
                  </a:cubicBezTo>
                  <a:lnTo>
                    <a:pt x="1599230" y="0"/>
                  </a:lnTo>
                  <a:cubicBezTo>
                    <a:pt x="1666988" y="0"/>
                    <a:pt x="1721917" y="54929"/>
                    <a:pt x="1721917" y="122687"/>
                  </a:cubicBezTo>
                  <a:cubicBezTo>
                    <a:pt x="1721917" y="449851"/>
                    <a:pt x="1721916" y="777015"/>
                    <a:pt x="1721916" y="1104179"/>
                  </a:cubicBezTo>
                  <a:cubicBezTo>
                    <a:pt x="1721916" y="1171937"/>
                    <a:pt x="1666987" y="1226866"/>
                    <a:pt x="1599229" y="1226866"/>
                  </a:cubicBezTo>
                  <a:lnTo>
                    <a:pt x="122687" y="1226865"/>
                  </a:lnTo>
                  <a:cubicBezTo>
                    <a:pt x="54929" y="1226865"/>
                    <a:pt x="0" y="1171936"/>
                    <a:pt x="0" y="1104178"/>
                  </a:cubicBezTo>
                  <a:lnTo>
                    <a:pt x="0" y="12268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4515" tIns="104515" rIns="104515" bIns="104515" numCol="1" spcCol="1270" anchor="ctr" anchorCtr="0">
              <a:noAutofit/>
            </a:bodyPr>
            <a:lstStyle/>
            <a:p>
              <a:pPr algn="ctr" defTabSz="800080">
                <a:lnSpc>
                  <a:spcPct val="90000"/>
                </a:lnSpc>
                <a:spcBef>
                  <a:spcPct val="0"/>
                </a:spcBef>
                <a:spcAft>
                  <a:spcPct val="35000"/>
                </a:spcAft>
              </a:pPr>
              <a:r>
                <a:rPr lang="en-US" sz="2133" dirty="0"/>
                <a:t>Add non-statin therapy for certain high-risk subgroups</a:t>
              </a:r>
            </a:p>
          </p:txBody>
        </p:sp>
      </p:grpSp>
      <p:sp>
        <p:nvSpPr>
          <p:cNvPr id="14" name="Plus Sign 13">
            <a:extLst>
              <a:ext uri="{FF2B5EF4-FFF2-40B4-BE49-F238E27FC236}">
                <a16:creationId xmlns:a16="http://schemas.microsoft.com/office/drawing/2014/main" id="{CC4834F7-D4F9-4005-930B-F12BDF54067A}"/>
              </a:ext>
            </a:extLst>
          </p:cNvPr>
          <p:cNvSpPr/>
          <p:nvPr/>
        </p:nvSpPr>
        <p:spPr>
          <a:xfrm>
            <a:off x="4551203" y="3160981"/>
            <a:ext cx="548640" cy="548640"/>
          </a:xfrm>
          <a:prstGeom prst="mathPlus">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2461F8A4-F7CB-40BF-A430-2B7D01D85992}"/>
              </a:ext>
            </a:extLst>
          </p:cNvPr>
          <p:cNvSpPr txBox="1"/>
          <p:nvPr/>
        </p:nvSpPr>
        <p:spPr>
          <a:xfrm>
            <a:off x="914400" y="5852160"/>
            <a:ext cx="9912625" cy="307777"/>
          </a:xfrm>
          <a:prstGeom prst="rect">
            <a:avLst/>
          </a:prstGeom>
          <a:noFill/>
        </p:spPr>
        <p:txBody>
          <a:bodyPr wrap="square" rtlCol="0">
            <a:spAutoFit/>
          </a:bodyPr>
          <a:lstStyle/>
          <a:p>
            <a:r>
              <a:rPr lang="en-US" sz="1400" dirty="0"/>
              <a:t>Grundy SM, et al.  2018 AHA/ACC Cholesterol Guideline.  </a:t>
            </a:r>
            <a:r>
              <a:rPr lang="en-US" sz="1400" i="1" dirty="0"/>
              <a:t>Circulation</a:t>
            </a:r>
            <a:r>
              <a:rPr lang="en-US" sz="1400" dirty="0"/>
              <a:t>. 2019;139:e1082–e1143.</a:t>
            </a:r>
          </a:p>
        </p:txBody>
      </p:sp>
    </p:spTree>
    <p:extLst>
      <p:ext uri="{BB962C8B-B14F-4D97-AF65-F5344CB8AC3E}">
        <p14:creationId xmlns:p14="http://schemas.microsoft.com/office/powerpoint/2010/main" val="27563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Four Statin Management Groups</a:t>
            </a:r>
          </a:p>
        </p:txBody>
      </p:sp>
      <p:sp>
        <p:nvSpPr>
          <p:cNvPr id="4" name="Slide Number Placeholder 3"/>
          <p:cNvSpPr>
            <a:spLocks noGrp="1"/>
          </p:cNvSpPr>
          <p:nvPr>
            <p:ph type="sldNum" sz="quarter" idx="4294967295"/>
          </p:nvPr>
        </p:nvSpPr>
        <p:spPr>
          <a:xfrm>
            <a:off x="1" y="6356351"/>
            <a:ext cx="497417" cy="366183"/>
          </a:xfrm>
          <a:prstGeom prst="rect">
            <a:avLst/>
          </a:prstGeom>
        </p:spPr>
        <p:txBody>
          <a:bodyPr vert="horz" lIns="108852" tIns="54427" rIns="108852" bIns="54427" rtlCol="0" anchor="ctr"/>
          <a:lstStyle>
            <a:defPPr>
              <a:defRPr lang="en-US"/>
            </a:defPPr>
            <a:lvl1pPr marL="0" algn="l" defTabSz="1088446" rtl="0" eaLnBrk="1" latinLnBrk="0" hangingPunct="1">
              <a:defRPr sz="1417" kern="1200">
                <a:solidFill>
                  <a:schemeClr val="bg1"/>
                </a:solidFill>
                <a:latin typeface="+mn-lt"/>
                <a:ea typeface="+mn-ea"/>
                <a:cs typeface="+mn-cs"/>
              </a:defRPr>
            </a:lvl1pPr>
            <a:lvl2pPr marL="544224" algn="l" defTabSz="1088446" rtl="0" eaLnBrk="1" latinLnBrk="0" hangingPunct="1">
              <a:defRPr sz="2167" kern="1200">
                <a:solidFill>
                  <a:schemeClr val="tx1"/>
                </a:solidFill>
                <a:latin typeface="+mn-lt"/>
                <a:ea typeface="+mn-ea"/>
                <a:cs typeface="+mn-cs"/>
              </a:defRPr>
            </a:lvl2pPr>
            <a:lvl3pPr marL="1088446" algn="l" defTabSz="1088446" rtl="0" eaLnBrk="1" latinLnBrk="0" hangingPunct="1">
              <a:defRPr sz="2167" kern="1200">
                <a:solidFill>
                  <a:schemeClr val="tx1"/>
                </a:solidFill>
                <a:latin typeface="+mn-lt"/>
                <a:ea typeface="+mn-ea"/>
                <a:cs typeface="+mn-cs"/>
              </a:defRPr>
            </a:lvl3pPr>
            <a:lvl4pPr marL="1632670" algn="l" defTabSz="1088446" rtl="0" eaLnBrk="1" latinLnBrk="0" hangingPunct="1">
              <a:defRPr sz="2167" kern="1200">
                <a:solidFill>
                  <a:schemeClr val="tx1"/>
                </a:solidFill>
                <a:latin typeface="+mn-lt"/>
                <a:ea typeface="+mn-ea"/>
                <a:cs typeface="+mn-cs"/>
              </a:defRPr>
            </a:lvl4pPr>
            <a:lvl5pPr marL="2176892" algn="l" defTabSz="1088446" rtl="0" eaLnBrk="1" latinLnBrk="0" hangingPunct="1">
              <a:defRPr sz="2167" kern="1200">
                <a:solidFill>
                  <a:schemeClr val="tx1"/>
                </a:solidFill>
                <a:latin typeface="+mn-lt"/>
                <a:ea typeface="+mn-ea"/>
                <a:cs typeface="+mn-cs"/>
              </a:defRPr>
            </a:lvl5pPr>
            <a:lvl6pPr marL="2721116" algn="l" defTabSz="1088446" rtl="0" eaLnBrk="1" latinLnBrk="0" hangingPunct="1">
              <a:defRPr sz="2167" kern="1200">
                <a:solidFill>
                  <a:schemeClr val="tx1"/>
                </a:solidFill>
                <a:latin typeface="+mn-lt"/>
                <a:ea typeface="+mn-ea"/>
                <a:cs typeface="+mn-cs"/>
              </a:defRPr>
            </a:lvl6pPr>
            <a:lvl7pPr marL="3265338" algn="l" defTabSz="1088446" rtl="0" eaLnBrk="1" latinLnBrk="0" hangingPunct="1">
              <a:defRPr sz="2167" kern="1200">
                <a:solidFill>
                  <a:schemeClr val="tx1"/>
                </a:solidFill>
                <a:latin typeface="+mn-lt"/>
                <a:ea typeface="+mn-ea"/>
                <a:cs typeface="+mn-cs"/>
              </a:defRPr>
            </a:lvl7pPr>
            <a:lvl8pPr marL="3809562" algn="l" defTabSz="1088446" rtl="0" eaLnBrk="1" latinLnBrk="0" hangingPunct="1">
              <a:defRPr sz="2167" kern="1200">
                <a:solidFill>
                  <a:schemeClr val="tx1"/>
                </a:solidFill>
                <a:latin typeface="+mn-lt"/>
                <a:ea typeface="+mn-ea"/>
                <a:cs typeface="+mn-cs"/>
              </a:defRPr>
            </a:lvl8pPr>
            <a:lvl9pPr marL="4353786" algn="l" defTabSz="1088446" rtl="0" eaLnBrk="1" latinLnBrk="0" hangingPunct="1">
              <a:defRPr sz="2167" kern="1200">
                <a:solidFill>
                  <a:schemeClr val="tx1"/>
                </a:solidFill>
                <a:latin typeface="+mn-lt"/>
                <a:ea typeface="+mn-ea"/>
                <a:cs typeface="+mn-cs"/>
              </a:defRPr>
            </a:lvl9pPr>
          </a:lstStyle>
          <a:p>
            <a:fld id="{61A985FF-C048-4108-85B2-DDCBAF7BDF75}" type="slidenum">
              <a:rPr lang="en-US" smtClean="0">
                <a:solidFill>
                  <a:prstClr val="white"/>
                </a:solidFill>
              </a:rPr>
              <a:pPr/>
              <a:t>4</a:t>
            </a:fld>
            <a:endParaRPr lang="en-US" dirty="0">
              <a:solidFill>
                <a:prstClr val="white"/>
              </a:solidFill>
            </a:endParaRPr>
          </a:p>
        </p:txBody>
      </p:sp>
      <p:sp>
        <p:nvSpPr>
          <p:cNvPr id="10" name="Title 1">
            <a:extLst>
              <a:ext uri="{FF2B5EF4-FFF2-40B4-BE49-F238E27FC236}">
                <a16:creationId xmlns:a16="http://schemas.microsoft.com/office/drawing/2014/main" id="{FEB89B38-9DBF-4366-A6EC-739D87296BC2}"/>
              </a:ext>
            </a:extLst>
          </p:cNvPr>
          <p:cNvSpPr txBox="1">
            <a:spLocks/>
          </p:cNvSpPr>
          <p:nvPr/>
        </p:nvSpPr>
        <p:spPr>
          <a:xfrm>
            <a:off x="868853" y="59091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3200" dirty="0">
              <a:solidFill>
                <a:srgbClr val="46166B"/>
              </a:solidFill>
              <a:latin typeface="Times New Roman" charset="0"/>
              <a:cs typeface="Times New Roman" charset="0"/>
            </a:endParaRPr>
          </a:p>
        </p:txBody>
      </p:sp>
      <p:sp>
        <p:nvSpPr>
          <p:cNvPr id="11" name="Rectangle 10">
            <a:extLst>
              <a:ext uri="{FF2B5EF4-FFF2-40B4-BE49-F238E27FC236}">
                <a16:creationId xmlns:a16="http://schemas.microsoft.com/office/drawing/2014/main" id="{AA1269C0-4093-404A-9D35-33B5B4AC6A24}"/>
              </a:ext>
            </a:extLst>
          </p:cNvPr>
          <p:cNvSpPr/>
          <p:nvPr/>
        </p:nvSpPr>
        <p:spPr>
          <a:xfrm>
            <a:off x="2267411" y="1434003"/>
            <a:ext cx="3364940" cy="2018964"/>
          </a:xfrm>
          <a:prstGeom prst="rect">
            <a:avLst/>
          </a:prstGeom>
          <a:solidFill>
            <a:srgbClr val="52CAB8"/>
          </a:solidFill>
        </p:spPr>
        <p:style>
          <a:lnRef idx="0">
            <a:scrgbClr r="0" g="0" b="0"/>
          </a:lnRef>
          <a:fillRef idx="0">
            <a:scrgbClr r="0" g="0" b="0"/>
          </a:fillRef>
          <a:effectRef idx="0">
            <a:scrgbClr r="0" g="0" b="0"/>
          </a:effectRef>
          <a:fontRef idx="minor">
            <a:schemeClr val="lt1"/>
          </a:fontRef>
        </p:style>
        <p:txBody>
          <a:bodyPr spcFirstLastPara="0" vert="horz" wrap="square" lIns="127000" tIns="127000" rIns="127000" bIns="127000" numCol="1" spcCol="1270" anchor="ctr" anchorCtr="0">
            <a:noAutofit/>
          </a:bodyPr>
          <a:lstStyle/>
          <a:p>
            <a:pPr lvl="0" algn="ctr"/>
            <a:r>
              <a:rPr lang="en-US" sz="2667" dirty="0">
                <a:effectLst>
                  <a:outerShdw blurRad="38100" dist="38100" dir="2700000" algn="tl">
                    <a:srgbClr val="000000">
                      <a:alpha val="43137"/>
                    </a:srgbClr>
                  </a:outerShdw>
                </a:effectLst>
              </a:rPr>
              <a:t>Clinical ASCVD</a:t>
            </a:r>
          </a:p>
        </p:txBody>
      </p:sp>
      <p:sp>
        <p:nvSpPr>
          <p:cNvPr id="12" name="Rectangle 11">
            <a:extLst>
              <a:ext uri="{FF2B5EF4-FFF2-40B4-BE49-F238E27FC236}">
                <a16:creationId xmlns:a16="http://schemas.microsoft.com/office/drawing/2014/main" id="{091443B6-6FFC-46A7-B78A-BDE03E6FF884}"/>
              </a:ext>
            </a:extLst>
          </p:cNvPr>
          <p:cNvSpPr/>
          <p:nvPr/>
        </p:nvSpPr>
        <p:spPr>
          <a:xfrm>
            <a:off x="5905083" y="3664106"/>
            <a:ext cx="3364940" cy="2018964"/>
          </a:xfrm>
          <a:prstGeom prst="rect">
            <a:avLst/>
          </a:prstGeom>
          <a:solidFill>
            <a:srgbClr val="AFABAB"/>
          </a:solidFill>
        </p:spPr>
        <p:style>
          <a:lnRef idx="0">
            <a:scrgbClr r="0" g="0" b="0"/>
          </a:lnRef>
          <a:fillRef idx="0">
            <a:scrgbClr r="0" g="0" b="0"/>
          </a:fillRef>
          <a:effectRef idx="0">
            <a:scrgbClr r="0" g="0" b="0"/>
          </a:effectRef>
          <a:fontRef idx="minor">
            <a:schemeClr val="lt1"/>
          </a:fontRef>
        </p:style>
        <p:txBody>
          <a:bodyPr spcFirstLastPara="0" vert="horz" wrap="square" lIns="127000" tIns="127000" rIns="127000" bIns="127000" numCol="1" spcCol="1270" anchor="ctr" anchorCtr="0">
            <a:noAutofit/>
          </a:bodyPr>
          <a:lstStyle/>
          <a:p>
            <a:pPr lvl="0" algn="ctr"/>
            <a:r>
              <a:rPr lang="en-US" sz="2667" dirty="0">
                <a:effectLst>
                  <a:outerShdw blurRad="38100" dist="38100" dir="2700000" algn="tl">
                    <a:srgbClr val="000000">
                      <a:alpha val="43137"/>
                    </a:srgbClr>
                  </a:outerShdw>
                </a:effectLst>
              </a:rPr>
              <a:t>Primary Prevention</a:t>
            </a:r>
          </a:p>
          <a:p>
            <a:pPr lvl="0" algn="ctr"/>
            <a:r>
              <a:rPr lang="en-US" sz="2667" dirty="0">
                <a:effectLst>
                  <a:outerShdw blurRad="38100" dist="38100" dir="2700000" algn="tl">
                    <a:srgbClr val="000000">
                      <a:alpha val="43137"/>
                    </a:srgbClr>
                  </a:outerShdw>
                </a:effectLst>
              </a:rPr>
              <a:t>No Diabetes</a:t>
            </a:r>
          </a:p>
          <a:p>
            <a:pPr lvl="0" algn="ctr"/>
            <a:r>
              <a:rPr lang="en-US" sz="2667" dirty="0">
                <a:effectLst>
                  <a:outerShdw blurRad="38100" dist="38100" dir="2700000" algn="tl">
                    <a:srgbClr val="000000">
                      <a:alpha val="43137"/>
                    </a:srgbClr>
                  </a:outerShdw>
                </a:effectLst>
              </a:rPr>
              <a:t>LDL-C 70 – 189 </a:t>
            </a:r>
          </a:p>
        </p:txBody>
      </p:sp>
      <p:sp>
        <p:nvSpPr>
          <p:cNvPr id="13" name="Rectangle 12">
            <a:extLst>
              <a:ext uri="{FF2B5EF4-FFF2-40B4-BE49-F238E27FC236}">
                <a16:creationId xmlns:a16="http://schemas.microsoft.com/office/drawing/2014/main" id="{A5447669-B833-4606-BF5A-B42A9076851D}"/>
              </a:ext>
            </a:extLst>
          </p:cNvPr>
          <p:cNvSpPr/>
          <p:nvPr/>
        </p:nvSpPr>
        <p:spPr>
          <a:xfrm>
            <a:off x="5905083" y="1444837"/>
            <a:ext cx="3364940" cy="2018964"/>
          </a:xfrm>
          <a:prstGeom prst="rect">
            <a:avLst/>
          </a:prstGeom>
          <a:solidFill>
            <a:srgbClr val="70AD47"/>
          </a:solidFill>
        </p:spPr>
        <p:style>
          <a:lnRef idx="0">
            <a:scrgbClr r="0" g="0" b="0"/>
          </a:lnRef>
          <a:fillRef idx="0">
            <a:scrgbClr r="0" g="0" b="0"/>
          </a:fillRef>
          <a:effectRef idx="0">
            <a:scrgbClr r="0" g="0" b="0"/>
          </a:effectRef>
          <a:fontRef idx="minor">
            <a:schemeClr val="lt1"/>
          </a:fontRef>
        </p:style>
        <p:txBody>
          <a:bodyPr spcFirstLastPara="0" vert="horz" wrap="square" lIns="127000" tIns="127000" rIns="127000" bIns="127000" numCol="1" spcCol="1270" anchor="ctr" anchorCtr="0">
            <a:noAutofit/>
          </a:bodyPr>
          <a:lstStyle/>
          <a:p>
            <a:pPr lvl="0" algn="ctr"/>
            <a:r>
              <a:rPr lang="en-US" sz="2667" dirty="0">
                <a:effectLst>
                  <a:outerShdw blurRad="38100" dist="38100" dir="2700000" algn="tl">
                    <a:srgbClr val="000000">
                      <a:alpha val="43137"/>
                    </a:srgbClr>
                  </a:outerShdw>
                </a:effectLst>
              </a:rPr>
              <a:t>Age </a:t>
            </a:r>
            <a:r>
              <a:rPr lang="en-US" sz="2667" dirty="0">
                <a:effectLst>
                  <a:outerShdw blurRad="38100" dist="38100" dir="2700000" algn="tl">
                    <a:srgbClr val="000000">
                      <a:alpha val="43137"/>
                    </a:srgbClr>
                  </a:outerShdw>
                </a:effectLst>
                <a:cs typeface="Arial"/>
              </a:rPr>
              <a:t>20 – 75</a:t>
            </a:r>
          </a:p>
          <a:p>
            <a:pPr lvl="0" algn="ctr"/>
            <a:endParaRPr lang="en-US" sz="500" dirty="0">
              <a:effectLst>
                <a:outerShdw blurRad="38100" dist="38100" dir="2700000" algn="tl">
                  <a:srgbClr val="000000">
                    <a:alpha val="43137"/>
                  </a:srgbClr>
                </a:outerShdw>
              </a:effectLst>
              <a:cs typeface="Arial"/>
            </a:endParaRPr>
          </a:p>
          <a:p>
            <a:pPr lvl="0" algn="ctr"/>
            <a:r>
              <a:rPr lang="en-US" sz="2667" dirty="0">
                <a:effectLst>
                  <a:outerShdw blurRad="38100" dist="38100" dir="2700000" algn="tl">
                    <a:srgbClr val="000000">
                      <a:alpha val="43137"/>
                    </a:srgbClr>
                  </a:outerShdw>
                </a:effectLst>
              </a:rPr>
              <a:t>LDL-C </a:t>
            </a:r>
            <a:r>
              <a:rPr lang="en-US" sz="2667" dirty="0">
                <a:effectLst>
                  <a:outerShdw blurRad="38100" dist="38100" dir="2700000" algn="tl">
                    <a:srgbClr val="000000">
                      <a:alpha val="43137"/>
                    </a:srgbClr>
                  </a:outerShdw>
                </a:effectLst>
                <a:cs typeface="Arial"/>
              </a:rPr>
              <a:t>≥190 </a:t>
            </a:r>
            <a:endParaRPr lang="en-US" sz="2667" dirty="0">
              <a:effectLst>
                <a:outerShdw blurRad="38100" dist="38100" dir="2700000" algn="tl">
                  <a:srgbClr val="000000">
                    <a:alpha val="43137"/>
                  </a:srgbClr>
                </a:outerShdw>
              </a:effectLst>
            </a:endParaRPr>
          </a:p>
        </p:txBody>
      </p:sp>
      <p:sp>
        <p:nvSpPr>
          <p:cNvPr id="14" name="Rectangle 13">
            <a:extLst>
              <a:ext uri="{FF2B5EF4-FFF2-40B4-BE49-F238E27FC236}">
                <a16:creationId xmlns:a16="http://schemas.microsoft.com/office/drawing/2014/main" id="{F462F15A-E834-4612-8466-5C8805D85D9E}"/>
              </a:ext>
            </a:extLst>
          </p:cNvPr>
          <p:cNvSpPr/>
          <p:nvPr/>
        </p:nvSpPr>
        <p:spPr>
          <a:xfrm>
            <a:off x="2267411" y="3653271"/>
            <a:ext cx="3364940" cy="2018964"/>
          </a:xfrm>
          <a:prstGeom prst="rect">
            <a:avLst/>
          </a:prstGeom>
          <a:solidFill>
            <a:srgbClr val="5B9BD5"/>
          </a:solidFill>
        </p:spPr>
        <p:style>
          <a:lnRef idx="0">
            <a:scrgbClr r="0" g="0" b="0"/>
          </a:lnRef>
          <a:fillRef idx="0">
            <a:scrgbClr r="0" g="0" b="0"/>
          </a:fillRef>
          <a:effectRef idx="0">
            <a:scrgbClr r="0" g="0" b="0"/>
          </a:effectRef>
          <a:fontRef idx="minor">
            <a:schemeClr val="lt1"/>
          </a:fontRef>
        </p:style>
        <p:txBody>
          <a:bodyPr spcFirstLastPara="0" vert="horz" wrap="square" lIns="127000" tIns="127000" rIns="127000" bIns="127000" numCol="1" spcCol="1270" anchor="ctr" anchorCtr="0">
            <a:noAutofit/>
          </a:bodyPr>
          <a:lstStyle/>
          <a:p>
            <a:pPr lvl="0" algn="ctr"/>
            <a:r>
              <a:rPr lang="en-US" sz="2667" dirty="0">
                <a:effectLst>
                  <a:outerShdw blurRad="38100" dist="38100" dir="2700000" algn="tl">
                    <a:srgbClr val="000000">
                      <a:alpha val="43137"/>
                    </a:srgbClr>
                  </a:outerShdw>
                </a:effectLst>
              </a:rPr>
              <a:t>Primary        Prevention</a:t>
            </a:r>
          </a:p>
          <a:p>
            <a:pPr lvl="0" algn="ctr"/>
            <a:r>
              <a:rPr lang="en-US" sz="2667" dirty="0">
                <a:effectLst>
                  <a:outerShdw blurRad="38100" dist="38100" dir="2700000" algn="tl">
                    <a:srgbClr val="000000">
                      <a:alpha val="43137"/>
                    </a:srgbClr>
                  </a:outerShdw>
                </a:effectLst>
              </a:rPr>
              <a:t>Diabetes </a:t>
            </a:r>
          </a:p>
          <a:p>
            <a:pPr lvl="0" algn="ctr"/>
            <a:r>
              <a:rPr lang="en-US" sz="2667" dirty="0">
                <a:effectLst>
                  <a:outerShdw blurRad="38100" dist="38100" dir="2700000" algn="tl">
                    <a:srgbClr val="000000">
                      <a:alpha val="43137"/>
                    </a:srgbClr>
                  </a:outerShdw>
                </a:effectLst>
              </a:rPr>
              <a:t>LDL-C 70 – 189 </a:t>
            </a:r>
          </a:p>
        </p:txBody>
      </p:sp>
      <p:sp>
        <p:nvSpPr>
          <p:cNvPr id="9" name="TextBox 8">
            <a:extLst>
              <a:ext uri="{FF2B5EF4-FFF2-40B4-BE49-F238E27FC236}">
                <a16:creationId xmlns:a16="http://schemas.microsoft.com/office/drawing/2014/main" id="{432CA085-AB9C-4D2E-88A6-C91C885FF29D}"/>
              </a:ext>
            </a:extLst>
          </p:cNvPr>
          <p:cNvSpPr txBox="1"/>
          <p:nvPr/>
        </p:nvSpPr>
        <p:spPr>
          <a:xfrm>
            <a:off x="914400" y="5852160"/>
            <a:ext cx="9912625" cy="307777"/>
          </a:xfrm>
          <a:prstGeom prst="rect">
            <a:avLst/>
          </a:prstGeom>
          <a:noFill/>
        </p:spPr>
        <p:txBody>
          <a:bodyPr wrap="square" rtlCol="0">
            <a:spAutoFit/>
          </a:bodyPr>
          <a:lstStyle/>
          <a:p>
            <a:r>
              <a:rPr lang="en-US" sz="1400" dirty="0"/>
              <a:t>Grundy SM, et al.  2018 AHA/ACC Cholesterol Guideline.  </a:t>
            </a:r>
            <a:r>
              <a:rPr lang="en-US" sz="1400" i="1" dirty="0"/>
              <a:t>Circulation</a:t>
            </a:r>
            <a:r>
              <a:rPr lang="en-US" sz="1400" dirty="0"/>
              <a:t>. 2019;139:e1082–e1143.</a:t>
            </a:r>
          </a:p>
        </p:txBody>
      </p:sp>
      <p:sp>
        <p:nvSpPr>
          <p:cNvPr id="6" name="Star: 5 Points 5">
            <a:extLst>
              <a:ext uri="{FF2B5EF4-FFF2-40B4-BE49-F238E27FC236}">
                <a16:creationId xmlns:a16="http://schemas.microsoft.com/office/drawing/2014/main" id="{C11C511A-81C5-48D4-84E0-77E33BA9FADD}"/>
              </a:ext>
            </a:extLst>
          </p:cNvPr>
          <p:cNvSpPr/>
          <p:nvPr/>
        </p:nvSpPr>
        <p:spPr>
          <a:xfrm>
            <a:off x="4856316" y="1447833"/>
            <a:ext cx="733993" cy="714703"/>
          </a:xfrm>
          <a:prstGeom prst="star5">
            <a:avLst/>
          </a:prstGeom>
          <a:solidFill>
            <a:schemeClr val="accent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 name="Star: 5 Points 14">
            <a:extLst>
              <a:ext uri="{FF2B5EF4-FFF2-40B4-BE49-F238E27FC236}">
                <a16:creationId xmlns:a16="http://schemas.microsoft.com/office/drawing/2014/main" id="{4BB4E5F9-2BF4-42D3-A28B-74A3ECA5FDD9}"/>
              </a:ext>
            </a:extLst>
          </p:cNvPr>
          <p:cNvSpPr/>
          <p:nvPr/>
        </p:nvSpPr>
        <p:spPr>
          <a:xfrm>
            <a:off x="8526794" y="1443163"/>
            <a:ext cx="733993" cy="714703"/>
          </a:xfrm>
          <a:prstGeom prst="star5">
            <a:avLst/>
          </a:prstGeom>
          <a:solidFill>
            <a:schemeClr val="accent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6" name="Star: 5 Points 15">
            <a:extLst>
              <a:ext uri="{FF2B5EF4-FFF2-40B4-BE49-F238E27FC236}">
                <a16:creationId xmlns:a16="http://schemas.microsoft.com/office/drawing/2014/main" id="{6DDB1B34-A981-452D-B7DD-E007E3C5E5EC}"/>
              </a:ext>
            </a:extLst>
          </p:cNvPr>
          <p:cNvSpPr/>
          <p:nvPr/>
        </p:nvSpPr>
        <p:spPr>
          <a:xfrm>
            <a:off x="4856314" y="3678822"/>
            <a:ext cx="733993" cy="714703"/>
          </a:xfrm>
          <a:prstGeom prst="star5">
            <a:avLst/>
          </a:prstGeom>
          <a:solidFill>
            <a:schemeClr val="accent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TextBox 2">
            <a:extLst>
              <a:ext uri="{FF2B5EF4-FFF2-40B4-BE49-F238E27FC236}">
                <a16:creationId xmlns:a16="http://schemas.microsoft.com/office/drawing/2014/main" id="{9470121D-5E7A-40B7-A918-3AA5B7DF4D46}"/>
              </a:ext>
            </a:extLst>
          </p:cNvPr>
          <p:cNvSpPr txBox="1"/>
          <p:nvPr/>
        </p:nvSpPr>
        <p:spPr>
          <a:xfrm>
            <a:off x="9736209" y="2595220"/>
            <a:ext cx="1538148" cy="1720455"/>
          </a:xfrm>
          <a:prstGeom prst="rect">
            <a:avLst/>
          </a:prstGeom>
          <a:noFill/>
          <a:ln>
            <a:solidFill>
              <a:schemeClr val="tx1"/>
            </a:solidFill>
          </a:ln>
        </p:spPr>
        <p:txBody>
          <a:bodyPr wrap="square" tIns="182880" rtlCol="0">
            <a:normAutofit/>
          </a:bodyPr>
          <a:lstStyle/>
          <a:p>
            <a:r>
              <a:rPr lang="en-US" dirty="0"/>
              <a:t>         High risk,</a:t>
            </a:r>
          </a:p>
          <a:p>
            <a:r>
              <a:rPr lang="en-US" dirty="0"/>
              <a:t>     No 10-year</a:t>
            </a:r>
          </a:p>
          <a:p>
            <a:r>
              <a:rPr lang="en-US" dirty="0"/>
              <a:t>     ASCVD risk</a:t>
            </a:r>
          </a:p>
          <a:p>
            <a:r>
              <a:rPr lang="en-US" dirty="0"/>
              <a:t>     calculation</a:t>
            </a:r>
          </a:p>
          <a:p>
            <a:r>
              <a:rPr lang="en-US" dirty="0"/>
              <a:t>     required</a:t>
            </a:r>
          </a:p>
        </p:txBody>
      </p:sp>
      <p:sp>
        <p:nvSpPr>
          <p:cNvPr id="17" name="Star: 5 Points 16">
            <a:extLst>
              <a:ext uri="{FF2B5EF4-FFF2-40B4-BE49-F238E27FC236}">
                <a16:creationId xmlns:a16="http://schemas.microsoft.com/office/drawing/2014/main" id="{42C0998F-10A2-4FBF-BDAD-BC18136E34FB}"/>
              </a:ext>
            </a:extLst>
          </p:cNvPr>
          <p:cNvSpPr/>
          <p:nvPr/>
        </p:nvSpPr>
        <p:spPr>
          <a:xfrm>
            <a:off x="9784849" y="2624404"/>
            <a:ext cx="484375" cy="447459"/>
          </a:xfrm>
          <a:prstGeom prst="star5">
            <a:avLst>
              <a:gd name="adj" fmla="val 17132"/>
              <a:gd name="hf" fmla="val 105146"/>
              <a:gd name="vf" fmla="val 11055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Tree>
    <p:extLst>
      <p:ext uri="{BB962C8B-B14F-4D97-AF65-F5344CB8AC3E}">
        <p14:creationId xmlns:p14="http://schemas.microsoft.com/office/powerpoint/2010/main" val="47653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7278E-CDD6-4115-9620-15FE45EAF46F}"/>
              </a:ext>
            </a:extLst>
          </p:cNvPr>
          <p:cNvSpPr>
            <a:spLocks noGrp="1"/>
          </p:cNvSpPr>
          <p:nvPr>
            <p:ph type="title"/>
          </p:nvPr>
        </p:nvSpPr>
        <p:spPr/>
        <p:txBody>
          <a:bodyPr>
            <a:normAutofit/>
          </a:bodyPr>
          <a:lstStyle/>
          <a:p>
            <a:r>
              <a:rPr lang="en-US" sz="4000" dirty="0"/>
              <a:t>Justification for Statins in High Risk Groups</a:t>
            </a:r>
          </a:p>
        </p:txBody>
      </p:sp>
      <p:sp>
        <p:nvSpPr>
          <p:cNvPr id="4" name="Slide Number Placeholder 3">
            <a:extLst>
              <a:ext uri="{FF2B5EF4-FFF2-40B4-BE49-F238E27FC236}">
                <a16:creationId xmlns:a16="http://schemas.microsoft.com/office/drawing/2014/main" id="{618F9D63-0591-4751-8EAA-48437B0F7E8E}"/>
              </a:ext>
            </a:extLst>
          </p:cNvPr>
          <p:cNvSpPr>
            <a:spLocks noGrp="1"/>
          </p:cNvSpPr>
          <p:nvPr>
            <p:ph type="sldNum" sz="quarter" idx="10"/>
          </p:nvPr>
        </p:nvSpPr>
        <p:spPr/>
        <p:txBody>
          <a:bodyPr/>
          <a:lstStyle/>
          <a:p>
            <a:fld id="{DA05D499-8038-C642-91E0-FF7B8677CF19}" type="slidenum">
              <a:rPr lang="en-US" smtClean="0"/>
              <a:pPr/>
              <a:t>5</a:t>
            </a:fld>
            <a:endParaRPr lang="en-US" dirty="0"/>
          </a:p>
        </p:txBody>
      </p:sp>
      <p:graphicFrame>
        <p:nvGraphicFramePr>
          <p:cNvPr id="5" name="Table 4">
            <a:extLst>
              <a:ext uri="{FF2B5EF4-FFF2-40B4-BE49-F238E27FC236}">
                <a16:creationId xmlns:a16="http://schemas.microsoft.com/office/drawing/2014/main" id="{7A1551D5-9469-4353-951D-38B1FB3BDDCE}"/>
              </a:ext>
            </a:extLst>
          </p:cNvPr>
          <p:cNvGraphicFramePr>
            <a:graphicFrameLocks noGrp="1"/>
          </p:cNvGraphicFramePr>
          <p:nvPr>
            <p:extLst/>
          </p:nvPr>
        </p:nvGraphicFramePr>
        <p:xfrm>
          <a:off x="1008362" y="1608858"/>
          <a:ext cx="9011079" cy="2677455"/>
        </p:xfrm>
        <a:graphic>
          <a:graphicData uri="http://schemas.openxmlformats.org/drawingml/2006/table">
            <a:tbl>
              <a:tblPr firstRow="1" bandRow="1">
                <a:tableStyleId>{5C22544A-7EE6-4342-B048-85BDC9FD1C3A}</a:tableStyleId>
              </a:tblPr>
              <a:tblGrid>
                <a:gridCol w="3153419">
                  <a:extLst>
                    <a:ext uri="{9D8B030D-6E8A-4147-A177-3AD203B41FA5}">
                      <a16:colId xmlns:a16="http://schemas.microsoft.com/office/drawing/2014/main" val="43343269"/>
                    </a:ext>
                  </a:extLst>
                </a:gridCol>
                <a:gridCol w="1943387">
                  <a:extLst>
                    <a:ext uri="{9D8B030D-6E8A-4147-A177-3AD203B41FA5}">
                      <a16:colId xmlns:a16="http://schemas.microsoft.com/office/drawing/2014/main" val="2689397412"/>
                    </a:ext>
                  </a:extLst>
                </a:gridCol>
                <a:gridCol w="2307772">
                  <a:extLst>
                    <a:ext uri="{9D8B030D-6E8A-4147-A177-3AD203B41FA5}">
                      <a16:colId xmlns:a16="http://schemas.microsoft.com/office/drawing/2014/main" val="288011790"/>
                    </a:ext>
                  </a:extLst>
                </a:gridCol>
                <a:gridCol w="1606501">
                  <a:extLst>
                    <a:ext uri="{9D8B030D-6E8A-4147-A177-3AD203B41FA5}">
                      <a16:colId xmlns:a16="http://schemas.microsoft.com/office/drawing/2014/main" val="3227158419"/>
                    </a:ext>
                  </a:extLst>
                </a:gridCol>
              </a:tblGrid>
              <a:tr h="535491">
                <a:tc>
                  <a:txBody>
                    <a:bodyPr/>
                    <a:lstStyle/>
                    <a:p>
                      <a:r>
                        <a:rPr lang="en-US" sz="2400" dirty="0"/>
                        <a:t>Statin-Eligible</a:t>
                      </a:r>
                    </a:p>
                  </a:txBody>
                  <a:tcPr marL="121920" marR="121920" marT="60960" marB="60960"/>
                </a:tc>
                <a:tc>
                  <a:txBody>
                    <a:bodyPr/>
                    <a:lstStyle/>
                    <a:p>
                      <a:pPr algn="ctr"/>
                      <a:r>
                        <a:rPr lang="en-US" sz="2400" dirty="0"/>
                        <a:t>Pop. Est</a:t>
                      </a:r>
                    </a:p>
                  </a:txBody>
                  <a:tcPr marL="121920" marR="121920" marT="60960" marB="60960"/>
                </a:tc>
                <a:tc>
                  <a:txBody>
                    <a:bodyPr/>
                    <a:lstStyle/>
                    <a:p>
                      <a:pPr algn="ctr"/>
                      <a:r>
                        <a:rPr lang="en-US" sz="2400" dirty="0"/>
                        <a:t>ASCVD </a:t>
                      </a:r>
                      <a:r>
                        <a:rPr lang="en-US" sz="2400" dirty="0" err="1"/>
                        <a:t>Prev</a:t>
                      </a:r>
                      <a:r>
                        <a:rPr lang="en-US" sz="2400" dirty="0"/>
                        <a:t>/</a:t>
                      </a:r>
                      <a:r>
                        <a:rPr lang="en-US" sz="2400" dirty="0" err="1"/>
                        <a:t>Yr</a:t>
                      </a:r>
                      <a:endParaRPr lang="en-US" sz="2400" dirty="0"/>
                    </a:p>
                  </a:txBody>
                  <a:tcPr marL="121920" marR="121920" marT="60960" marB="60960"/>
                </a:tc>
                <a:tc>
                  <a:txBody>
                    <a:bodyPr/>
                    <a:lstStyle/>
                    <a:p>
                      <a:pPr algn="ctr"/>
                      <a:r>
                        <a:rPr lang="en-US" sz="2400" dirty="0"/>
                        <a:t>10-yr NNT</a:t>
                      </a:r>
                    </a:p>
                  </a:txBody>
                  <a:tcPr marL="121920" marR="121920" marT="60960" marB="60960"/>
                </a:tc>
                <a:extLst>
                  <a:ext uri="{0D108BD9-81ED-4DB2-BD59-A6C34878D82A}">
                    <a16:rowId xmlns:a16="http://schemas.microsoft.com/office/drawing/2014/main" val="2701228862"/>
                  </a:ext>
                </a:extLst>
              </a:tr>
              <a:tr h="535491">
                <a:tc>
                  <a:txBody>
                    <a:bodyPr/>
                    <a:lstStyle/>
                    <a:p>
                      <a:r>
                        <a:rPr lang="en-US" sz="2200" dirty="0"/>
                        <a:t>ASCVD</a:t>
                      </a:r>
                    </a:p>
                  </a:txBody>
                  <a:tcPr marL="121920" marR="121920" marT="60960" marB="60960"/>
                </a:tc>
                <a:tc>
                  <a:txBody>
                    <a:bodyPr/>
                    <a:lstStyle/>
                    <a:p>
                      <a:pPr algn="ctr"/>
                      <a:r>
                        <a:rPr lang="en-US" sz="2200" dirty="0"/>
                        <a:t>5,730,000</a:t>
                      </a:r>
                    </a:p>
                  </a:txBody>
                  <a:tcPr marL="121920" marR="121920" marT="60960" marB="60960"/>
                </a:tc>
                <a:tc>
                  <a:txBody>
                    <a:bodyPr/>
                    <a:lstStyle/>
                    <a:p>
                      <a:pPr algn="ctr"/>
                      <a:r>
                        <a:rPr lang="en-US" sz="2200" dirty="0"/>
                        <a:t>62,600</a:t>
                      </a:r>
                    </a:p>
                  </a:txBody>
                  <a:tcPr marL="121920" marR="121920" marT="60960" marB="60960"/>
                </a:tc>
                <a:tc>
                  <a:txBody>
                    <a:bodyPr/>
                    <a:lstStyle/>
                    <a:p>
                      <a:pPr algn="ctr"/>
                      <a:r>
                        <a:rPr lang="en-US" sz="2200" dirty="0"/>
                        <a:t>9</a:t>
                      </a:r>
                    </a:p>
                  </a:txBody>
                  <a:tcPr marL="121920" marR="121920" marT="60960" marB="60960"/>
                </a:tc>
                <a:extLst>
                  <a:ext uri="{0D108BD9-81ED-4DB2-BD59-A6C34878D82A}">
                    <a16:rowId xmlns:a16="http://schemas.microsoft.com/office/drawing/2014/main" val="2819291397"/>
                  </a:ext>
                </a:extLst>
              </a:tr>
              <a:tr h="535491">
                <a:tc>
                  <a:txBody>
                    <a:bodyPr/>
                    <a:lstStyle/>
                    <a:p>
                      <a:r>
                        <a:rPr lang="en-US" sz="2200" dirty="0"/>
                        <a:t>LDL ≥190</a:t>
                      </a:r>
                    </a:p>
                  </a:txBody>
                  <a:tcPr marL="121920" marR="121920" marT="60960" marB="60960"/>
                </a:tc>
                <a:tc>
                  <a:txBody>
                    <a:bodyPr/>
                    <a:lstStyle/>
                    <a:p>
                      <a:pPr algn="ctr"/>
                      <a:r>
                        <a:rPr lang="en-US" sz="2200" dirty="0"/>
                        <a:t>5,020,000</a:t>
                      </a:r>
                    </a:p>
                  </a:txBody>
                  <a:tcPr marL="121920" marR="121920" marT="60960" marB="60960"/>
                </a:tc>
                <a:tc>
                  <a:txBody>
                    <a:bodyPr/>
                    <a:lstStyle/>
                    <a:p>
                      <a:pPr algn="ctr"/>
                      <a:r>
                        <a:rPr lang="en-US" sz="2200" dirty="0"/>
                        <a:t>27,000</a:t>
                      </a:r>
                    </a:p>
                  </a:txBody>
                  <a:tcPr marL="121920" marR="121920" marT="60960" marB="60960"/>
                </a:tc>
                <a:tc>
                  <a:txBody>
                    <a:bodyPr/>
                    <a:lstStyle/>
                    <a:p>
                      <a:pPr algn="ctr"/>
                      <a:r>
                        <a:rPr lang="en-US" sz="2200" dirty="0"/>
                        <a:t>19</a:t>
                      </a:r>
                    </a:p>
                  </a:txBody>
                  <a:tcPr marL="121920" marR="121920" marT="60960" marB="60960"/>
                </a:tc>
                <a:extLst>
                  <a:ext uri="{0D108BD9-81ED-4DB2-BD59-A6C34878D82A}">
                    <a16:rowId xmlns:a16="http://schemas.microsoft.com/office/drawing/2014/main" val="692534753"/>
                  </a:ext>
                </a:extLst>
              </a:tr>
              <a:tr h="535491">
                <a:tc>
                  <a:txBody>
                    <a:bodyPr/>
                    <a:lstStyle/>
                    <a:p>
                      <a:r>
                        <a:rPr lang="en-US" sz="2200" dirty="0"/>
                        <a:t>DM-ASCVD</a:t>
                      </a:r>
                      <a:r>
                        <a:rPr lang="en-US" sz="2200" baseline="-25000" dirty="0"/>
                        <a:t>10 </a:t>
                      </a:r>
                      <a:r>
                        <a:rPr lang="en-US" sz="2200" dirty="0"/>
                        <a:t>≥7.5%</a:t>
                      </a:r>
                    </a:p>
                  </a:txBody>
                  <a:tcPr marL="121920" marR="121920" marT="60960" marB="60960"/>
                </a:tc>
                <a:tc>
                  <a:txBody>
                    <a:bodyPr/>
                    <a:lstStyle/>
                    <a:p>
                      <a:pPr algn="ctr"/>
                      <a:r>
                        <a:rPr lang="en-US" sz="2200" dirty="0"/>
                        <a:t>5,436,000</a:t>
                      </a:r>
                    </a:p>
                  </a:txBody>
                  <a:tcPr marL="121920" marR="121920" marT="60960" marB="60960"/>
                </a:tc>
                <a:tc>
                  <a:txBody>
                    <a:bodyPr/>
                    <a:lstStyle/>
                    <a:p>
                      <a:pPr algn="ctr"/>
                      <a:r>
                        <a:rPr lang="en-US" sz="2200" dirty="0"/>
                        <a:t>35,100</a:t>
                      </a:r>
                    </a:p>
                  </a:txBody>
                  <a:tcPr marL="121920" marR="121920" marT="60960" marB="60960"/>
                </a:tc>
                <a:tc>
                  <a:txBody>
                    <a:bodyPr/>
                    <a:lstStyle/>
                    <a:p>
                      <a:pPr algn="ctr"/>
                      <a:r>
                        <a:rPr lang="en-US" sz="2200" dirty="0"/>
                        <a:t>15</a:t>
                      </a:r>
                    </a:p>
                  </a:txBody>
                  <a:tcPr marL="121920" marR="121920" marT="60960" marB="60960"/>
                </a:tc>
                <a:extLst>
                  <a:ext uri="{0D108BD9-81ED-4DB2-BD59-A6C34878D82A}">
                    <a16:rowId xmlns:a16="http://schemas.microsoft.com/office/drawing/2014/main" val="2249556168"/>
                  </a:ext>
                </a:extLst>
              </a:tr>
              <a:tr h="535491">
                <a:tc>
                  <a:txBody>
                    <a:bodyPr/>
                    <a:lstStyle/>
                    <a:p>
                      <a:r>
                        <a:rPr lang="en-US" sz="2200" i="1" dirty="0"/>
                        <a:t>DM-ASCVD</a:t>
                      </a:r>
                      <a:r>
                        <a:rPr lang="en-US" sz="2200" i="1" baseline="-25000" dirty="0"/>
                        <a:t>10 </a:t>
                      </a:r>
                      <a:r>
                        <a:rPr lang="en-US" sz="2200" i="1" dirty="0"/>
                        <a:t>&lt;7.5%</a:t>
                      </a:r>
                    </a:p>
                  </a:txBody>
                  <a:tcPr marL="121920" marR="121920" marT="60960" marB="60960"/>
                </a:tc>
                <a:tc>
                  <a:txBody>
                    <a:bodyPr/>
                    <a:lstStyle/>
                    <a:p>
                      <a:pPr algn="ctr"/>
                      <a:r>
                        <a:rPr lang="en-US" sz="2200" i="1" dirty="0"/>
                        <a:t>3,230,000</a:t>
                      </a:r>
                    </a:p>
                  </a:txBody>
                  <a:tcPr marL="121920" marR="121920" marT="60960" marB="60960"/>
                </a:tc>
                <a:tc>
                  <a:txBody>
                    <a:bodyPr/>
                    <a:lstStyle/>
                    <a:p>
                      <a:pPr algn="ctr"/>
                      <a:r>
                        <a:rPr lang="en-US" sz="2200" i="1" dirty="0"/>
                        <a:t>4,400</a:t>
                      </a:r>
                    </a:p>
                  </a:txBody>
                  <a:tcPr marL="121920" marR="121920" marT="60960" marB="60960"/>
                </a:tc>
                <a:tc>
                  <a:txBody>
                    <a:bodyPr/>
                    <a:lstStyle/>
                    <a:p>
                      <a:pPr algn="ctr"/>
                      <a:r>
                        <a:rPr lang="en-US" sz="2200" i="1" dirty="0"/>
                        <a:t>73</a:t>
                      </a:r>
                    </a:p>
                  </a:txBody>
                  <a:tcPr marL="121920" marR="121920" marT="60960" marB="60960"/>
                </a:tc>
                <a:extLst>
                  <a:ext uri="{0D108BD9-81ED-4DB2-BD59-A6C34878D82A}">
                    <a16:rowId xmlns:a16="http://schemas.microsoft.com/office/drawing/2014/main" val="1998594009"/>
                  </a:ext>
                </a:extLst>
              </a:tr>
            </a:tbl>
          </a:graphicData>
        </a:graphic>
      </p:graphicFrame>
      <p:sp>
        <p:nvSpPr>
          <p:cNvPr id="6" name="TextBox 5">
            <a:extLst>
              <a:ext uri="{FF2B5EF4-FFF2-40B4-BE49-F238E27FC236}">
                <a16:creationId xmlns:a16="http://schemas.microsoft.com/office/drawing/2014/main" id="{63E6D25C-67B0-484E-92CC-558D8C980C4D}"/>
              </a:ext>
            </a:extLst>
          </p:cNvPr>
          <p:cNvSpPr txBox="1"/>
          <p:nvPr/>
        </p:nvSpPr>
        <p:spPr>
          <a:xfrm>
            <a:off x="914400" y="5852160"/>
            <a:ext cx="8818575" cy="307777"/>
          </a:xfrm>
          <a:prstGeom prst="rect">
            <a:avLst/>
          </a:prstGeom>
          <a:noFill/>
        </p:spPr>
        <p:txBody>
          <a:bodyPr wrap="square" rtlCol="0">
            <a:spAutoFit/>
          </a:bodyPr>
          <a:lstStyle/>
          <a:p>
            <a:r>
              <a:rPr lang="en-US" sz="1400" dirty="0">
                <a:cs typeface="Times New Roman" panose="02020603050405020304" pitchFamily="18" charset="0"/>
              </a:rPr>
              <a:t>Egan BM, et al.  </a:t>
            </a:r>
            <a:r>
              <a:rPr lang="en-US" sz="1400" i="1" dirty="0">
                <a:cs typeface="Times New Roman" panose="02020603050405020304" pitchFamily="18" charset="0"/>
              </a:rPr>
              <a:t>J Am Heart Assoc</a:t>
            </a:r>
            <a:r>
              <a:rPr lang="en-US" sz="1400" dirty="0">
                <a:cs typeface="Times New Roman" panose="02020603050405020304" pitchFamily="18" charset="0"/>
              </a:rPr>
              <a:t>. 2016;5:3003558.</a:t>
            </a:r>
          </a:p>
        </p:txBody>
      </p:sp>
      <p:sp>
        <p:nvSpPr>
          <p:cNvPr id="3" name="TextBox 2">
            <a:extLst>
              <a:ext uri="{FF2B5EF4-FFF2-40B4-BE49-F238E27FC236}">
                <a16:creationId xmlns:a16="http://schemas.microsoft.com/office/drawing/2014/main" id="{96D8458A-F43A-43ED-AABA-6CE35681E744}"/>
              </a:ext>
            </a:extLst>
          </p:cNvPr>
          <p:cNvSpPr txBox="1"/>
          <p:nvPr/>
        </p:nvSpPr>
        <p:spPr>
          <a:xfrm>
            <a:off x="1008361" y="4498424"/>
            <a:ext cx="7240700" cy="430887"/>
          </a:xfrm>
          <a:prstGeom prst="rect">
            <a:avLst/>
          </a:prstGeom>
          <a:noFill/>
        </p:spPr>
        <p:txBody>
          <a:bodyPr wrap="none" rtlCol="0">
            <a:spAutoFit/>
          </a:bodyPr>
          <a:lstStyle/>
          <a:p>
            <a:r>
              <a:rPr lang="en-US" sz="2200" dirty="0"/>
              <a:t>5-year NNH = 167 for moderate intensity, 63 for high intensity</a:t>
            </a:r>
          </a:p>
        </p:txBody>
      </p:sp>
    </p:spTree>
    <p:extLst>
      <p:ext uri="{BB962C8B-B14F-4D97-AF65-F5344CB8AC3E}">
        <p14:creationId xmlns:p14="http://schemas.microsoft.com/office/powerpoint/2010/main" val="2140457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a:t>High and Moderate-Intensity Statin Therapy</a:t>
            </a:r>
          </a:p>
        </p:txBody>
      </p:sp>
      <p:sp>
        <p:nvSpPr>
          <p:cNvPr id="2" name="Slide Number Placeholder 1"/>
          <p:cNvSpPr>
            <a:spLocks noGrp="1"/>
          </p:cNvSpPr>
          <p:nvPr>
            <p:ph type="sldNum" sz="quarter" idx="4294967295"/>
          </p:nvPr>
        </p:nvSpPr>
        <p:spPr>
          <a:xfrm>
            <a:off x="1" y="6356351"/>
            <a:ext cx="497417" cy="366183"/>
          </a:xfrm>
          <a:prstGeom prst="rect">
            <a:avLst/>
          </a:prstGeom>
        </p:spPr>
        <p:txBody>
          <a:bodyPr vert="horz" lIns="108852" tIns="54427" rIns="108852" bIns="54427" rtlCol="0" anchor="ctr"/>
          <a:lstStyle>
            <a:defPPr>
              <a:defRPr lang="en-US"/>
            </a:defPPr>
            <a:lvl1pPr marL="0" algn="l" defTabSz="1088446" rtl="0" eaLnBrk="1" latinLnBrk="0" hangingPunct="1">
              <a:defRPr sz="1417" kern="1200">
                <a:solidFill>
                  <a:schemeClr val="bg1"/>
                </a:solidFill>
                <a:latin typeface="+mn-lt"/>
                <a:ea typeface="+mn-ea"/>
                <a:cs typeface="+mn-cs"/>
              </a:defRPr>
            </a:lvl1pPr>
            <a:lvl2pPr marL="544224" algn="l" defTabSz="1088446" rtl="0" eaLnBrk="1" latinLnBrk="0" hangingPunct="1">
              <a:defRPr sz="2167" kern="1200">
                <a:solidFill>
                  <a:schemeClr val="tx1"/>
                </a:solidFill>
                <a:latin typeface="+mn-lt"/>
                <a:ea typeface="+mn-ea"/>
                <a:cs typeface="+mn-cs"/>
              </a:defRPr>
            </a:lvl2pPr>
            <a:lvl3pPr marL="1088446" algn="l" defTabSz="1088446" rtl="0" eaLnBrk="1" latinLnBrk="0" hangingPunct="1">
              <a:defRPr sz="2167" kern="1200">
                <a:solidFill>
                  <a:schemeClr val="tx1"/>
                </a:solidFill>
                <a:latin typeface="+mn-lt"/>
                <a:ea typeface="+mn-ea"/>
                <a:cs typeface="+mn-cs"/>
              </a:defRPr>
            </a:lvl3pPr>
            <a:lvl4pPr marL="1632670" algn="l" defTabSz="1088446" rtl="0" eaLnBrk="1" latinLnBrk="0" hangingPunct="1">
              <a:defRPr sz="2167" kern="1200">
                <a:solidFill>
                  <a:schemeClr val="tx1"/>
                </a:solidFill>
                <a:latin typeface="+mn-lt"/>
                <a:ea typeface="+mn-ea"/>
                <a:cs typeface="+mn-cs"/>
              </a:defRPr>
            </a:lvl4pPr>
            <a:lvl5pPr marL="2176892" algn="l" defTabSz="1088446" rtl="0" eaLnBrk="1" latinLnBrk="0" hangingPunct="1">
              <a:defRPr sz="2167" kern="1200">
                <a:solidFill>
                  <a:schemeClr val="tx1"/>
                </a:solidFill>
                <a:latin typeface="+mn-lt"/>
                <a:ea typeface="+mn-ea"/>
                <a:cs typeface="+mn-cs"/>
              </a:defRPr>
            </a:lvl5pPr>
            <a:lvl6pPr marL="2721116" algn="l" defTabSz="1088446" rtl="0" eaLnBrk="1" latinLnBrk="0" hangingPunct="1">
              <a:defRPr sz="2167" kern="1200">
                <a:solidFill>
                  <a:schemeClr val="tx1"/>
                </a:solidFill>
                <a:latin typeface="+mn-lt"/>
                <a:ea typeface="+mn-ea"/>
                <a:cs typeface="+mn-cs"/>
              </a:defRPr>
            </a:lvl6pPr>
            <a:lvl7pPr marL="3265338" algn="l" defTabSz="1088446" rtl="0" eaLnBrk="1" latinLnBrk="0" hangingPunct="1">
              <a:defRPr sz="2167" kern="1200">
                <a:solidFill>
                  <a:schemeClr val="tx1"/>
                </a:solidFill>
                <a:latin typeface="+mn-lt"/>
                <a:ea typeface="+mn-ea"/>
                <a:cs typeface="+mn-cs"/>
              </a:defRPr>
            </a:lvl7pPr>
            <a:lvl8pPr marL="3809562" algn="l" defTabSz="1088446" rtl="0" eaLnBrk="1" latinLnBrk="0" hangingPunct="1">
              <a:defRPr sz="2167" kern="1200">
                <a:solidFill>
                  <a:schemeClr val="tx1"/>
                </a:solidFill>
                <a:latin typeface="+mn-lt"/>
                <a:ea typeface="+mn-ea"/>
                <a:cs typeface="+mn-cs"/>
              </a:defRPr>
            </a:lvl8pPr>
            <a:lvl9pPr marL="4353786" algn="l" defTabSz="1088446" rtl="0" eaLnBrk="1" latinLnBrk="0" hangingPunct="1">
              <a:defRPr sz="2167" kern="1200">
                <a:solidFill>
                  <a:schemeClr val="tx1"/>
                </a:solidFill>
                <a:latin typeface="+mn-lt"/>
                <a:ea typeface="+mn-ea"/>
                <a:cs typeface="+mn-cs"/>
              </a:defRPr>
            </a:lvl9pPr>
          </a:lstStyle>
          <a:p>
            <a:fld id="{61A985FF-C048-4108-85B2-DDCBAF7BDF75}" type="slidenum">
              <a:rPr lang="en-US" smtClean="0">
                <a:solidFill>
                  <a:prstClr val="white"/>
                </a:solidFill>
              </a:rPr>
              <a:pPr/>
              <a:t>6</a:t>
            </a:fld>
            <a:endParaRPr lang="en-US" dirty="0">
              <a:solidFill>
                <a:prstClr val="white"/>
              </a:solidFill>
            </a:endParaRPr>
          </a:p>
        </p:txBody>
      </p:sp>
      <p:graphicFrame>
        <p:nvGraphicFramePr>
          <p:cNvPr id="4" name="Diagram 3">
            <a:extLst>
              <a:ext uri="{FF2B5EF4-FFF2-40B4-BE49-F238E27FC236}">
                <a16:creationId xmlns:a16="http://schemas.microsoft.com/office/drawing/2014/main" id="{556D7DE7-0F7A-467D-95B0-15966CF918DA}"/>
              </a:ext>
            </a:extLst>
          </p:cNvPr>
          <p:cNvGraphicFramePr/>
          <p:nvPr>
            <p:extLst/>
          </p:nvPr>
        </p:nvGraphicFramePr>
        <p:xfrm>
          <a:off x="1161772" y="1401629"/>
          <a:ext cx="10115828" cy="6221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E328BE30-91F5-467F-8FAA-04F484DC1E46}"/>
              </a:ext>
            </a:extLst>
          </p:cNvPr>
          <p:cNvSpPr txBox="1"/>
          <p:nvPr/>
        </p:nvSpPr>
        <p:spPr>
          <a:xfrm>
            <a:off x="914400" y="5852160"/>
            <a:ext cx="9912625" cy="307777"/>
          </a:xfrm>
          <a:prstGeom prst="rect">
            <a:avLst/>
          </a:prstGeom>
          <a:noFill/>
        </p:spPr>
        <p:txBody>
          <a:bodyPr wrap="square" rtlCol="0">
            <a:spAutoFit/>
          </a:bodyPr>
          <a:lstStyle/>
          <a:p>
            <a:r>
              <a:rPr lang="en-US" sz="1400" dirty="0"/>
              <a:t>Grundy SM, et al.  2018 AHA/ACC Cholesterol Guideline.  </a:t>
            </a:r>
            <a:r>
              <a:rPr lang="en-US" sz="1400" i="1" dirty="0"/>
              <a:t>Circulation</a:t>
            </a:r>
            <a:r>
              <a:rPr lang="en-US" sz="1400" dirty="0"/>
              <a:t>. 2019;139:e1082–e1143.</a:t>
            </a:r>
          </a:p>
        </p:txBody>
      </p:sp>
      <p:sp>
        <p:nvSpPr>
          <p:cNvPr id="3" name="TextBox 2">
            <a:extLst>
              <a:ext uri="{FF2B5EF4-FFF2-40B4-BE49-F238E27FC236}">
                <a16:creationId xmlns:a16="http://schemas.microsoft.com/office/drawing/2014/main" id="{3799340C-055C-484B-93E3-A5A762E52E12}"/>
              </a:ext>
            </a:extLst>
          </p:cNvPr>
          <p:cNvSpPr txBox="1"/>
          <p:nvPr/>
        </p:nvSpPr>
        <p:spPr>
          <a:xfrm>
            <a:off x="3309314" y="5191793"/>
            <a:ext cx="2524217" cy="338554"/>
          </a:xfrm>
          <a:prstGeom prst="rect">
            <a:avLst/>
          </a:prstGeom>
          <a:noFill/>
        </p:spPr>
        <p:txBody>
          <a:bodyPr wrap="none" rtlCol="0">
            <a:spAutoFit/>
          </a:bodyPr>
          <a:lstStyle/>
          <a:p>
            <a:r>
              <a:rPr lang="en-US" sz="1600" dirty="0"/>
              <a:t>*Administer any time of day</a:t>
            </a:r>
          </a:p>
        </p:txBody>
      </p:sp>
    </p:spTree>
    <p:extLst>
      <p:ext uri="{BB962C8B-B14F-4D97-AF65-F5344CB8AC3E}">
        <p14:creationId xmlns:p14="http://schemas.microsoft.com/office/powerpoint/2010/main" val="1131202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41248" y="365760"/>
            <a:ext cx="10515600" cy="1325880"/>
          </a:xfrm>
        </p:spPr>
        <p:txBody>
          <a:bodyPr>
            <a:normAutofit/>
          </a:bodyPr>
          <a:lstStyle/>
          <a:p>
            <a:r>
              <a:rPr lang="en-US" dirty="0"/>
              <a:t>ACC/AHA: Clinical ASCVD</a:t>
            </a:r>
          </a:p>
        </p:txBody>
      </p:sp>
      <p:sp>
        <p:nvSpPr>
          <p:cNvPr id="6" name="Content Placeholder 5">
            <a:extLst>
              <a:ext uri="{FF2B5EF4-FFF2-40B4-BE49-F238E27FC236}">
                <a16:creationId xmlns:a16="http://schemas.microsoft.com/office/drawing/2014/main" id="{FDFC670D-6597-4FF8-A006-535C6A430E90}"/>
              </a:ext>
            </a:extLst>
          </p:cNvPr>
          <p:cNvSpPr>
            <a:spLocks noGrp="1"/>
          </p:cNvSpPr>
          <p:nvPr>
            <p:ph sz="half" idx="13"/>
          </p:nvPr>
        </p:nvSpPr>
        <p:spPr>
          <a:xfrm>
            <a:off x="4748464" y="1669380"/>
            <a:ext cx="6416843" cy="4370668"/>
          </a:xfrm>
        </p:spPr>
        <p:txBody>
          <a:bodyPr>
            <a:normAutofit/>
          </a:bodyPr>
          <a:lstStyle/>
          <a:p>
            <a:pPr>
              <a:spcBef>
                <a:spcPts val="0"/>
              </a:spcBef>
              <a:spcAft>
                <a:spcPts val="1600"/>
              </a:spcAft>
            </a:pPr>
            <a:r>
              <a:rPr lang="en-US" sz="2200" b="1">
                <a:latin typeface="+mn-lt"/>
                <a:cs typeface="Times New Roman" panose="02020603050405020304" pitchFamily="18" charset="0"/>
              </a:rPr>
              <a:t>Age ≤75:  </a:t>
            </a:r>
            <a:r>
              <a:rPr lang="en-US" sz="2200">
                <a:latin typeface="+mn-lt"/>
                <a:cs typeface="Times New Roman" panose="02020603050405020304" pitchFamily="18" charset="0"/>
              </a:rPr>
              <a:t>High-intensity statin                                [I: A]</a:t>
            </a:r>
          </a:p>
          <a:p>
            <a:pPr>
              <a:spcBef>
                <a:spcPts val="0"/>
              </a:spcBef>
            </a:pPr>
            <a:r>
              <a:rPr lang="en-US" sz="2200" b="1">
                <a:latin typeface="+mn-lt"/>
                <a:cs typeface="Times New Roman" panose="02020603050405020304" pitchFamily="18" charset="0"/>
              </a:rPr>
              <a:t>Age &gt;75:  </a:t>
            </a:r>
            <a:r>
              <a:rPr lang="en-US" sz="2200">
                <a:latin typeface="+mn-lt"/>
                <a:cs typeface="Times New Roman" panose="02020603050405020304" pitchFamily="18" charset="0"/>
              </a:rPr>
              <a:t>Moderate-to-high-intensity statin, after considering:                                                             [IIa; B]</a:t>
            </a:r>
          </a:p>
          <a:p>
            <a:pPr lvl="1">
              <a:spcBef>
                <a:spcPts val="0"/>
              </a:spcBef>
            </a:pPr>
            <a:r>
              <a:rPr lang="en-US" sz="2200">
                <a:cs typeface="Times New Roman" panose="02020603050405020304" pitchFamily="18" charset="0"/>
              </a:rPr>
              <a:t>ASCVD risk</a:t>
            </a:r>
          </a:p>
          <a:p>
            <a:pPr lvl="1">
              <a:spcBef>
                <a:spcPts val="0"/>
              </a:spcBef>
            </a:pPr>
            <a:r>
              <a:rPr lang="en-US" sz="2200">
                <a:cs typeface="Times New Roman" panose="02020603050405020304" pitchFamily="18" charset="0"/>
              </a:rPr>
              <a:t>Potential adverse events</a:t>
            </a:r>
          </a:p>
          <a:p>
            <a:pPr lvl="1">
              <a:spcBef>
                <a:spcPts val="0"/>
              </a:spcBef>
            </a:pPr>
            <a:r>
              <a:rPr lang="en-US" sz="2200">
                <a:cs typeface="Times New Roman" panose="02020603050405020304" pitchFamily="18" charset="0"/>
              </a:rPr>
              <a:t>Drug-drug interactions</a:t>
            </a:r>
          </a:p>
          <a:p>
            <a:pPr lvl="1">
              <a:spcBef>
                <a:spcPts val="0"/>
              </a:spcBef>
            </a:pPr>
            <a:r>
              <a:rPr lang="en-US" sz="2200">
                <a:cs typeface="Times New Roman" panose="02020603050405020304" pitchFamily="18" charset="0"/>
              </a:rPr>
              <a:t>Frailty</a:t>
            </a:r>
          </a:p>
          <a:p>
            <a:pPr lvl="1">
              <a:spcBef>
                <a:spcPts val="0"/>
              </a:spcBef>
            </a:pPr>
            <a:r>
              <a:rPr lang="en-US" sz="2200">
                <a:cs typeface="Times New Roman" panose="02020603050405020304" pitchFamily="18" charset="0"/>
              </a:rPr>
              <a:t>Patient preferences</a:t>
            </a:r>
          </a:p>
          <a:p>
            <a:pPr>
              <a:lnSpc>
                <a:spcPct val="120000"/>
              </a:lnSpc>
              <a:spcBef>
                <a:spcPts val="0"/>
              </a:spcBef>
            </a:pPr>
            <a:r>
              <a:rPr lang="en-US" sz="2200" b="1">
                <a:latin typeface="+mn-lt"/>
                <a:cs typeface="Times New Roman" panose="02020603050405020304" pitchFamily="18" charset="0"/>
              </a:rPr>
              <a:t>Heart Failure due to ischemic CVD, life expectancy 3+ yrs: </a:t>
            </a:r>
            <a:r>
              <a:rPr lang="en-US" sz="2200">
                <a:latin typeface="+mn-lt"/>
                <a:cs typeface="Times New Roman" panose="02020603050405020304" pitchFamily="18" charset="0"/>
              </a:rPr>
              <a:t>Consider moderate-intensity statin                                                                         </a:t>
            </a:r>
          </a:p>
          <a:p>
            <a:pPr marL="0" indent="0">
              <a:lnSpc>
                <a:spcPct val="120000"/>
              </a:lnSpc>
              <a:spcBef>
                <a:spcPts val="0"/>
              </a:spcBef>
              <a:buNone/>
            </a:pPr>
            <a:r>
              <a:rPr lang="en-US" sz="2200">
                <a:latin typeface="+mn-lt"/>
                <a:cs typeface="Times New Roman" panose="02020603050405020304" pitchFamily="18" charset="0"/>
              </a:rPr>
              <a:t>                                                                                  [IIb; B-R]</a:t>
            </a:r>
            <a:endParaRPr lang="en-US" sz="2200" dirty="0">
              <a:latin typeface="+mn-lt"/>
              <a:cs typeface="Times New Roman" panose="02020603050405020304" pitchFamily="18" charset="0"/>
            </a:endParaRPr>
          </a:p>
        </p:txBody>
      </p:sp>
      <p:sp>
        <p:nvSpPr>
          <p:cNvPr id="4" name="Slide Number Placeholder 3"/>
          <p:cNvSpPr>
            <a:spLocks noGrp="1"/>
          </p:cNvSpPr>
          <p:nvPr>
            <p:ph type="sldNum" sz="quarter" idx="4294967295"/>
          </p:nvPr>
        </p:nvSpPr>
        <p:spPr>
          <a:xfrm>
            <a:off x="1" y="6356616"/>
            <a:ext cx="497417" cy="365125"/>
          </a:xfrm>
        </p:spPr>
        <p:txBody>
          <a:bodyPr/>
          <a:lstStyle/>
          <a:p>
            <a:fld id="{61A985FF-C048-4108-85B2-DDCBAF7BDF75}" type="slidenum">
              <a:rPr lang="en-US" smtClean="0">
                <a:solidFill>
                  <a:prstClr val="white"/>
                </a:solidFill>
              </a:rPr>
              <a:pPr/>
              <a:t>7</a:t>
            </a:fld>
            <a:endParaRPr lang="en-US" dirty="0">
              <a:solidFill>
                <a:prstClr val="white"/>
              </a:solidFill>
            </a:endParaRPr>
          </a:p>
        </p:txBody>
      </p:sp>
      <p:grpSp>
        <p:nvGrpSpPr>
          <p:cNvPr id="8" name="Group 7"/>
          <p:cNvGrpSpPr/>
          <p:nvPr/>
        </p:nvGrpSpPr>
        <p:grpSpPr>
          <a:xfrm>
            <a:off x="941832" y="2148840"/>
            <a:ext cx="3364940" cy="2018964"/>
            <a:chOff x="1109255" y="1865"/>
            <a:chExt cx="4037928" cy="2422757"/>
          </a:xfrm>
          <a:solidFill>
            <a:srgbClr val="52CAB8"/>
          </a:solidFill>
        </p:grpSpPr>
        <p:sp>
          <p:nvSpPr>
            <p:cNvPr id="9" name="Rectangle 8"/>
            <p:cNvSpPr/>
            <p:nvPr/>
          </p:nvSpPr>
          <p:spPr>
            <a:xfrm>
              <a:off x="1109255" y="1865"/>
              <a:ext cx="4037928" cy="2422757"/>
            </a:xfrm>
            <a:prstGeom prst="rect">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0" name="Rectangle 9"/>
            <p:cNvSpPr/>
            <p:nvPr/>
          </p:nvSpPr>
          <p:spPr>
            <a:xfrm>
              <a:off x="1109255" y="1865"/>
              <a:ext cx="4037928" cy="242275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0" tIns="127000" rIns="127000" bIns="127000" numCol="1" spcCol="1270" anchor="ctr" anchorCtr="0">
              <a:noAutofit/>
            </a:bodyPr>
            <a:lstStyle/>
            <a:p>
              <a:pPr lvl="0" algn="ctr"/>
              <a:r>
                <a:rPr lang="en-US" sz="2667" dirty="0"/>
                <a:t>Clinical ASCVD</a:t>
              </a:r>
            </a:p>
          </p:txBody>
        </p:sp>
      </p:grpSp>
      <p:sp>
        <p:nvSpPr>
          <p:cNvPr id="11" name="TextBox 10">
            <a:extLst>
              <a:ext uri="{FF2B5EF4-FFF2-40B4-BE49-F238E27FC236}">
                <a16:creationId xmlns:a16="http://schemas.microsoft.com/office/drawing/2014/main" id="{20C62A3A-9CBE-4B3B-8257-A9BB86FFB010}"/>
              </a:ext>
            </a:extLst>
          </p:cNvPr>
          <p:cNvSpPr txBox="1"/>
          <p:nvPr/>
        </p:nvSpPr>
        <p:spPr>
          <a:xfrm>
            <a:off x="914400" y="5852160"/>
            <a:ext cx="9912625" cy="307777"/>
          </a:xfrm>
          <a:prstGeom prst="rect">
            <a:avLst/>
          </a:prstGeom>
          <a:noFill/>
        </p:spPr>
        <p:txBody>
          <a:bodyPr wrap="square" rtlCol="0">
            <a:spAutoFit/>
          </a:bodyPr>
          <a:lstStyle/>
          <a:p>
            <a:r>
              <a:rPr lang="en-US" sz="1400" dirty="0"/>
              <a:t>Grundy SM, et al.  2018 AHA/ACC Cholesterol Guideline.  </a:t>
            </a:r>
            <a:r>
              <a:rPr lang="en-US" sz="1400" i="1" dirty="0"/>
              <a:t>Circulation</a:t>
            </a:r>
            <a:r>
              <a:rPr lang="en-US" sz="1400" dirty="0"/>
              <a:t>. 2019;139:e1082–e1143.</a:t>
            </a:r>
          </a:p>
        </p:txBody>
      </p:sp>
    </p:spTree>
    <p:extLst>
      <p:ext uri="{BB962C8B-B14F-4D97-AF65-F5344CB8AC3E}">
        <p14:creationId xmlns:p14="http://schemas.microsoft.com/office/powerpoint/2010/main" val="3593796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1248" y="365760"/>
            <a:ext cx="10515600" cy="1325880"/>
          </a:xfrm>
        </p:spPr>
        <p:txBody>
          <a:bodyPr>
            <a:normAutofit/>
          </a:bodyPr>
          <a:lstStyle/>
          <a:p>
            <a:r>
              <a:rPr lang="en-US" dirty="0"/>
              <a:t>ACC/AHA: LDL-C ≥190</a:t>
            </a:r>
          </a:p>
        </p:txBody>
      </p:sp>
      <p:sp>
        <p:nvSpPr>
          <p:cNvPr id="2" name="Slide Number Placeholder 1"/>
          <p:cNvSpPr>
            <a:spLocks noGrp="1"/>
          </p:cNvSpPr>
          <p:nvPr>
            <p:ph type="sldNum" sz="quarter" idx="4294967295"/>
          </p:nvPr>
        </p:nvSpPr>
        <p:spPr>
          <a:xfrm>
            <a:off x="1" y="6356616"/>
            <a:ext cx="497417" cy="365125"/>
          </a:xfrm>
        </p:spPr>
        <p:txBody>
          <a:bodyPr/>
          <a:lstStyle/>
          <a:p>
            <a:fld id="{61A985FF-C048-4108-85B2-DDCBAF7BDF75}" type="slidenum">
              <a:rPr lang="en-US" smtClean="0">
                <a:solidFill>
                  <a:prstClr val="white"/>
                </a:solidFill>
              </a:rPr>
              <a:pPr/>
              <a:t>8</a:t>
            </a:fld>
            <a:endParaRPr lang="en-US" dirty="0">
              <a:solidFill>
                <a:prstClr val="white"/>
              </a:solidFill>
            </a:endParaRPr>
          </a:p>
        </p:txBody>
      </p:sp>
      <p:graphicFrame>
        <p:nvGraphicFramePr>
          <p:cNvPr id="10" name="Table 9">
            <a:extLst>
              <a:ext uri="{FF2B5EF4-FFF2-40B4-BE49-F238E27FC236}">
                <a16:creationId xmlns:a16="http://schemas.microsoft.com/office/drawing/2014/main" id="{A4088FDB-0EB1-4F65-A934-3032DA66D23F}"/>
              </a:ext>
            </a:extLst>
          </p:cNvPr>
          <p:cNvGraphicFramePr>
            <a:graphicFrameLocks noGrp="1"/>
          </p:cNvGraphicFramePr>
          <p:nvPr>
            <p:extLst/>
          </p:nvPr>
        </p:nvGraphicFramePr>
        <p:xfrm>
          <a:off x="4745734" y="1673352"/>
          <a:ext cx="6411892" cy="4934971"/>
        </p:xfrm>
        <a:graphic>
          <a:graphicData uri="http://schemas.openxmlformats.org/drawingml/2006/table">
            <a:tbl>
              <a:tblPr firstRow="1" bandRow="1">
                <a:tableStyleId>{5C22544A-7EE6-4342-B048-85BDC9FD1C3A}</a:tableStyleId>
              </a:tblPr>
              <a:tblGrid>
                <a:gridCol w="6411892">
                  <a:extLst>
                    <a:ext uri="{9D8B030D-6E8A-4147-A177-3AD203B41FA5}">
                      <a16:colId xmlns:a16="http://schemas.microsoft.com/office/drawing/2014/main" val="1944052197"/>
                    </a:ext>
                  </a:extLst>
                </a:gridCol>
              </a:tblGrid>
              <a:tr h="2344171">
                <a:tc>
                  <a:txBody>
                    <a:bodyPr/>
                    <a:lstStyle/>
                    <a:p>
                      <a:pPr marL="227013" marR="0" lvl="0" indent="-227013" algn="l" defTabSz="914400" rtl="0" eaLnBrk="1" fontAlgn="base" latinLnBrk="0" hangingPunct="1">
                        <a:lnSpc>
                          <a:spcPct val="100000"/>
                        </a:lnSpc>
                        <a:spcBef>
                          <a:spcPct val="0"/>
                        </a:spcBef>
                        <a:spcAft>
                          <a:spcPct val="0"/>
                        </a:spcAft>
                        <a:buClrTx/>
                        <a:buSzPts val="1100"/>
                        <a:buFont typeface="Arial" panose="020B0604020202020204" pitchFamily="34" charset="0"/>
                        <a:buChar char="•"/>
                        <a:tabLst/>
                      </a:pPr>
                      <a:r>
                        <a:rPr kumimoji="0" lang="en-US" altLang="en-US" sz="22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Age 20–75</a:t>
                      </a: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 high-intensity or max tolerated statin</a:t>
                      </a:r>
                    </a:p>
                    <a:p>
                      <a:pPr marL="0" marR="0" lvl="0" indent="0" algn="l" defTabSz="914400" rtl="0" eaLnBrk="1" fontAlgn="base" latinLnBrk="0" hangingPunct="1">
                        <a:lnSpc>
                          <a:spcPct val="100000"/>
                        </a:lnSpc>
                        <a:spcBef>
                          <a:spcPct val="0"/>
                        </a:spcBef>
                        <a:spcAft>
                          <a:spcPct val="0"/>
                        </a:spcAft>
                        <a:buClrTx/>
                        <a:buSzPts val="1100"/>
                        <a:buFont typeface="Arial" panose="020B0604020202020204" pitchFamily="34" charset="0"/>
                        <a:buNone/>
                        <a:tabLst/>
                        <a:defRPr/>
                      </a:pPr>
                      <a:r>
                        <a:rPr kumimoji="0" lang="en-US" altLang="en-US" sz="2200" b="1" i="1"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[I;B-R] </a:t>
                      </a:r>
                    </a:p>
                    <a:p>
                      <a:pPr marL="227013" marR="0" lvl="0" indent="-227013" algn="l" defTabSz="914400" rtl="0" eaLnBrk="1" fontAlgn="base" latinLnBrk="0" hangingPunct="1">
                        <a:lnSpc>
                          <a:spcPct val="100000"/>
                        </a:lnSpc>
                        <a:spcBef>
                          <a:spcPct val="0"/>
                        </a:spcBef>
                        <a:spcAft>
                          <a:spcPct val="0"/>
                        </a:spcAft>
                        <a:buClrTx/>
                        <a:buSzPts val="1100"/>
                        <a:buFont typeface="Arial" panose="020B0604020202020204" pitchFamily="34" charset="0"/>
                        <a:buChar char="•"/>
                        <a:tabLst/>
                      </a:pPr>
                      <a:endPar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endParaRPr>
                    </a:p>
                    <a:p>
                      <a:pPr marL="684213" marR="0" lvl="1" indent="-227013" algn="l" defTabSz="914400" rtl="0" eaLnBrk="1" fontAlgn="base" latinLnBrk="0" hangingPunct="1">
                        <a:lnSpc>
                          <a:spcPct val="100000"/>
                        </a:lnSpc>
                        <a:spcBef>
                          <a:spcPct val="0"/>
                        </a:spcBef>
                        <a:spcAft>
                          <a:spcPct val="0"/>
                        </a:spcAft>
                        <a:buClrTx/>
                        <a:buSzPts val="1100"/>
                        <a:buFont typeface="Arial" panose="020B0604020202020204" pitchFamily="34" charset="0"/>
                        <a:buChar char="•"/>
                        <a:tabLst/>
                        <a:defRPr/>
                      </a:pP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&lt;50% LDL-C reduction or LDL ≥100 on max tolerated statin: adding ezetimibe reasonable      </a:t>
                      </a:r>
                    </a:p>
                    <a:p>
                      <a:pPr marL="457200" marR="0" lvl="1" indent="0" algn="l" defTabSz="914400" rtl="0" eaLnBrk="1" fontAlgn="base" latinLnBrk="0" hangingPunct="1">
                        <a:lnSpc>
                          <a:spcPct val="100000"/>
                        </a:lnSpc>
                        <a:spcBef>
                          <a:spcPct val="0"/>
                        </a:spcBef>
                        <a:spcAft>
                          <a:spcPct val="0"/>
                        </a:spcAft>
                        <a:buClrTx/>
                        <a:buSzPts val="1100"/>
                        <a:buFont typeface="Arial" panose="020B0604020202020204" pitchFamily="34" charset="0"/>
                        <a:buNone/>
                        <a:tabLst/>
                        <a:defRPr/>
                      </a:pP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Arial" panose="020B0604020202020204" pitchFamily="34" charset="0"/>
                        </a:rPr>
                        <a:t>                                                                       </a:t>
                      </a: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a:t>
                      </a:r>
                      <a:r>
                        <a:rPr kumimoji="0" lang="en-US" altLang="en-US" sz="2200" b="0" i="0" u="none" strike="noStrike" cap="none" normalizeH="0" baseline="0" dirty="0" err="1">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IIa;B-R</a:t>
                      </a: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 </a:t>
                      </a:r>
                      <a:endPar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Arial" panose="020B0604020202020204" pitchFamily="34" charset="0"/>
                      </a:endParaRPr>
                    </a:p>
                  </a:txBody>
                  <a:tcPr marL="121920" marR="12192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1379193"/>
                  </a:ext>
                </a:extLst>
              </a:tr>
              <a:tr h="1747520">
                <a:tc>
                  <a:txBody>
                    <a:bodyPr/>
                    <a:lstStyle/>
                    <a:p>
                      <a:pPr marL="742950" marR="0" lvl="1" indent="-285750" algn="just" defTabSz="914400" rtl="0" eaLnBrk="1" fontAlgn="base" latinLnBrk="0" hangingPunct="1">
                        <a:lnSpc>
                          <a:spcPct val="100000"/>
                        </a:lnSpc>
                        <a:spcBef>
                          <a:spcPct val="0"/>
                        </a:spcBef>
                        <a:spcAft>
                          <a:spcPct val="0"/>
                        </a:spcAft>
                        <a:buClrTx/>
                        <a:buSzPts val="1100"/>
                        <a:buFont typeface="Arial" panose="020B0604020202020204" pitchFamily="34" charset="0"/>
                        <a:buChar char="•"/>
                        <a:tabLst/>
                      </a:pPr>
                      <a:r>
                        <a:rPr kumimoji="0" lang="en-US" altLang="en-US" sz="2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Age 30 to 75, heterozygous FH, LDL-C ≥100 on max tolerated statin + ezetimibe: Adding PCSK9</a:t>
                      </a:r>
                      <a:r>
                        <a:rPr kumimoji="0" lang="en-US" altLang="en-US" sz="2200"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US" altLang="en-US" sz="2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inhibitor may be considered                                      </a:t>
                      </a:r>
                    </a:p>
                    <a:p>
                      <a:pPr marL="0" marR="0" lvl="0" indent="0" algn="just" defTabSz="914400" rtl="0" eaLnBrk="1" fontAlgn="base" latinLnBrk="0" hangingPunct="1">
                        <a:lnSpc>
                          <a:spcPct val="100000"/>
                        </a:lnSpc>
                        <a:spcBef>
                          <a:spcPct val="0"/>
                        </a:spcBef>
                        <a:spcAft>
                          <a:spcPct val="0"/>
                        </a:spcAft>
                        <a:buClrTx/>
                        <a:buSzPts val="1100"/>
                        <a:buFont typeface="Arial" panose="020B0604020202020204" pitchFamily="34" charset="0"/>
                        <a:buNone/>
                        <a:tabLst/>
                        <a:defRPr/>
                      </a:pP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                                                                              [</a:t>
                      </a:r>
                      <a:r>
                        <a:rPr kumimoji="0" lang="en-US" altLang="en-US" sz="2200" b="0" i="0" u="none" strike="noStrike" cap="none" normalizeH="0" baseline="0" dirty="0" err="1">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IIb;B-R</a:t>
                      </a:r>
                      <a:r>
                        <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rPr>
                        <a:t>]</a:t>
                      </a:r>
                      <a:endParaRPr kumimoji="0" lang="en-US" altLang="en-US" sz="2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lvl="0" indent="0" algn="just" defTabSz="914400" rtl="0" eaLnBrk="1" fontAlgn="base" latinLnBrk="0" hangingPunct="1">
                        <a:lnSpc>
                          <a:spcPct val="100000"/>
                        </a:lnSpc>
                        <a:spcBef>
                          <a:spcPct val="0"/>
                        </a:spcBef>
                        <a:spcAft>
                          <a:spcPct val="0"/>
                        </a:spcAft>
                        <a:buClrTx/>
                        <a:buSzPts val="1100"/>
                        <a:buFont typeface="Arial" panose="020B0604020202020204" pitchFamily="34" charset="0"/>
                        <a:buNone/>
                        <a:tabLst/>
                      </a:pPr>
                      <a:endParaRPr kumimoji="0" lang="en-US" altLang="en-US" sz="22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Arial" panose="020B0604020202020204" pitchFamily="34" charset="0"/>
                      </a:endParaRPr>
                    </a:p>
                  </a:txBody>
                  <a:tcPr marL="121920" marR="12192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7035529"/>
                  </a:ext>
                </a:extLst>
              </a:tr>
              <a:tr h="203200">
                <a:tc>
                  <a:txBody>
                    <a:bodyPr/>
                    <a:lstStyle/>
                    <a:p>
                      <a:pPr marL="0" marR="0" lvl="0" indent="0" algn="just" defTabSz="914400" rtl="0" eaLnBrk="1" fontAlgn="base" latinLnBrk="0" hangingPunct="1">
                        <a:lnSpc>
                          <a:spcPct val="100000"/>
                        </a:lnSpc>
                        <a:spcBef>
                          <a:spcPct val="0"/>
                        </a:spcBef>
                        <a:spcAft>
                          <a:spcPct val="0"/>
                        </a:spcAft>
                        <a:buClrTx/>
                        <a:buSzPts val="1100"/>
                        <a:buFont typeface="Arial" panose="020B0604020202020204" pitchFamily="34" charset="0"/>
                        <a:buNone/>
                        <a:tabLst/>
                      </a:pPr>
                      <a:endParaRPr kumimoji="0" lang="en-US" altLang="en-US" sz="2200" b="0" i="0" u="none" strike="noStrike" cap="none" normalizeH="0" baseline="0" dirty="0">
                        <a:ln>
                          <a:noFill/>
                        </a:ln>
                        <a:solidFill>
                          <a:schemeClr val="tx1"/>
                        </a:solidFill>
                        <a:effectLst/>
                        <a:latin typeface="Calibri" panose="020F0502020204030204" pitchFamily="34" charset="0"/>
                        <a:ea typeface="ＭＳ Ｐゴシック" panose="020B0600070205080204" pitchFamily="34" charset="-128"/>
                        <a:cs typeface="Calibri" panose="020F0502020204030204" pitchFamily="34" charset="0"/>
                      </a:endParaRPr>
                    </a:p>
                  </a:txBody>
                  <a:tcPr marL="121920" marR="121920" marT="60960" marB="6096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0563392"/>
                  </a:ext>
                </a:extLst>
              </a:tr>
              <a:tr h="325120">
                <a:tc>
                  <a:txBody>
                    <a:bodyPr/>
                    <a:lstStyle>
                      <a:lvl1pPr marL="342900" indent="-342900">
                        <a:spcBef>
                          <a:spcPct val="20000"/>
                        </a:spcBef>
                        <a:defRPr sz="2800">
                          <a:solidFill>
                            <a:schemeClr val="tx1"/>
                          </a:solidFill>
                          <a:latin typeface="Arial" panose="020B0604020202020204" pitchFamily="34" charset="0"/>
                          <a:ea typeface="ＭＳ Ｐゴシック" panose="020B0600070205080204" pitchFamily="34" charset="-128"/>
                          <a:cs typeface="Geneva" charset="0"/>
                        </a:defRPr>
                      </a:lvl1pPr>
                      <a:lvl2pPr marL="742950" indent="-285750">
                        <a:spcBef>
                          <a:spcPct val="20000"/>
                        </a:spcBef>
                        <a:defRPr sz="2400">
                          <a:solidFill>
                            <a:schemeClr val="tx1"/>
                          </a:solidFill>
                          <a:latin typeface="Arial" panose="020B0604020202020204" pitchFamily="34" charset="0"/>
                          <a:ea typeface="Geneva" charset="0"/>
                          <a:cs typeface="Geneva" charset="0"/>
                        </a:defRPr>
                      </a:lvl2pPr>
                      <a:lvl3pPr marL="1143000" indent="-228600">
                        <a:spcBef>
                          <a:spcPct val="20000"/>
                        </a:spcBef>
                        <a:defRPr sz="2000">
                          <a:solidFill>
                            <a:schemeClr val="tx1"/>
                          </a:solidFill>
                          <a:latin typeface="Arial" panose="020B0604020202020204" pitchFamily="34" charset="0"/>
                          <a:ea typeface="Geneva" charset="0"/>
                          <a:cs typeface="Geneva" charset="0"/>
                        </a:defRPr>
                      </a:lvl3pPr>
                      <a:lvl4pPr marL="1600200" indent="-228600">
                        <a:spcBef>
                          <a:spcPct val="20000"/>
                        </a:spcBef>
                        <a:defRPr>
                          <a:solidFill>
                            <a:schemeClr val="tx1"/>
                          </a:solidFill>
                          <a:latin typeface="Arial" panose="020B0604020202020204" pitchFamily="34" charset="0"/>
                          <a:ea typeface="Geneva" charset="0"/>
                          <a:cs typeface="Geneva" charset="0"/>
                        </a:defRPr>
                      </a:lvl4pPr>
                      <a:lvl5pPr marL="2057400" indent="-228600">
                        <a:spcBef>
                          <a:spcPct val="20000"/>
                        </a:spcBef>
                        <a:defRPr>
                          <a:solidFill>
                            <a:schemeClr val="tx1"/>
                          </a:solidFill>
                          <a:latin typeface="Arial" panose="020B0604020202020204" pitchFamily="34" charset="0"/>
                          <a:ea typeface="Geneva" charset="0"/>
                          <a:cs typeface="Geneva" charset="0"/>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Geneva" charset="0"/>
                          <a:cs typeface="Geneva" charset="0"/>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Geneva" charset="0"/>
                          <a:cs typeface="Geneva" charset="0"/>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Geneva" charset="0"/>
                          <a:cs typeface="Geneva" charset="0"/>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Geneva" charset="0"/>
                          <a:cs typeface="Geneva" charset="0"/>
                        </a:defRPr>
                      </a:lvl9pPr>
                    </a:lstStyle>
                    <a:p>
                      <a:pPr marL="0" marR="0" lvl="0" indent="0" algn="just" defTabSz="914400" rtl="0" eaLnBrk="1" fontAlgn="base" latinLnBrk="0" hangingPunct="1">
                        <a:lnSpc>
                          <a:spcPct val="100000"/>
                        </a:lnSpc>
                        <a:spcBef>
                          <a:spcPct val="0"/>
                        </a:spcBef>
                        <a:spcAft>
                          <a:spcPct val="0"/>
                        </a:spcAft>
                        <a:buClrTx/>
                        <a:buSzPts val="1100"/>
                        <a:buFont typeface="Arial" panose="020B0604020202020204" pitchFamily="34" charset="0"/>
                        <a:buNone/>
                        <a:tabLst/>
                      </a:pPr>
                      <a:endParaRPr kumimoji="0" lang="en-US" altLang="en-US" sz="2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90588" marR="90588" marT="0" marB="0"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09712"/>
                  </a:ext>
                </a:extLst>
              </a:tr>
            </a:tbl>
          </a:graphicData>
        </a:graphic>
      </p:graphicFrame>
      <p:sp>
        <p:nvSpPr>
          <p:cNvPr id="11" name="TextBox 10">
            <a:extLst>
              <a:ext uri="{FF2B5EF4-FFF2-40B4-BE49-F238E27FC236}">
                <a16:creationId xmlns:a16="http://schemas.microsoft.com/office/drawing/2014/main" id="{90029940-5739-44B2-A657-560B9BF93B45}"/>
              </a:ext>
            </a:extLst>
          </p:cNvPr>
          <p:cNvSpPr txBox="1"/>
          <p:nvPr/>
        </p:nvSpPr>
        <p:spPr>
          <a:xfrm>
            <a:off x="914400" y="5852160"/>
            <a:ext cx="9912625" cy="307777"/>
          </a:xfrm>
          <a:prstGeom prst="rect">
            <a:avLst/>
          </a:prstGeom>
          <a:noFill/>
        </p:spPr>
        <p:txBody>
          <a:bodyPr wrap="square" rtlCol="0">
            <a:spAutoFit/>
          </a:bodyPr>
          <a:lstStyle/>
          <a:p>
            <a:r>
              <a:rPr lang="en-US" sz="1400" dirty="0"/>
              <a:t>Grundy SM, et al.  2018 AHA/ACC Cholesterol Guideline.  </a:t>
            </a:r>
            <a:r>
              <a:rPr lang="en-US" sz="1400" i="1" dirty="0"/>
              <a:t>Circulation</a:t>
            </a:r>
            <a:r>
              <a:rPr lang="en-US" sz="1400" dirty="0"/>
              <a:t>. 2019;139:e1082–e1143.</a:t>
            </a:r>
          </a:p>
        </p:txBody>
      </p:sp>
      <p:sp>
        <p:nvSpPr>
          <p:cNvPr id="14" name="Rectangle 13">
            <a:extLst>
              <a:ext uri="{FF2B5EF4-FFF2-40B4-BE49-F238E27FC236}">
                <a16:creationId xmlns:a16="http://schemas.microsoft.com/office/drawing/2014/main" id="{292404F0-5BBD-47EA-9B1A-BFDE24FAE0FE}"/>
              </a:ext>
            </a:extLst>
          </p:cNvPr>
          <p:cNvSpPr/>
          <p:nvPr/>
        </p:nvSpPr>
        <p:spPr>
          <a:xfrm>
            <a:off x="938616" y="2147268"/>
            <a:ext cx="3364992" cy="2023872"/>
          </a:xfrm>
          <a:prstGeom prst="rect">
            <a:avLst/>
          </a:prstGeom>
          <a:solidFill>
            <a:srgbClr val="70AD47"/>
          </a:solidFill>
        </p:spPr>
        <p:style>
          <a:lnRef idx="0">
            <a:scrgbClr r="0" g="0" b="0"/>
          </a:lnRef>
          <a:fillRef idx="0">
            <a:scrgbClr r="0" g="0" b="0"/>
          </a:fillRef>
          <a:effectRef idx="0">
            <a:scrgbClr r="0" g="0" b="0"/>
          </a:effectRef>
          <a:fontRef idx="minor">
            <a:schemeClr val="lt1"/>
          </a:fontRef>
        </p:style>
        <p:txBody>
          <a:bodyPr spcFirstLastPara="0" vert="horz" wrap="square" lIns="127000" tIns="127000" rIns="127000" bIns="127000" numCol="1" spcCol="1270" anchor="ctr" anchorCtr="0">
            <a:noAutofit/>
          </a:bodyPr>
          <a:lstStyle/>
          <a:p>
            <a:pPr lvl="0" algn="ctr"/>
            <a:r>
              <a:rPr lang="en-US" sz="2667" dirty="0">
                <a:effectLst>
                  <a:outerShdw blurRad="38100" dist="38100" dir="2700000" algn="tl">
                    <a:srgbClr val="000000">
                      <a:alpha val="43137"/>
                    </a:srgbClr>
                  </a:outerShdw>
                </a:effectLst>
              </a:rPr>
              <a:t>Age </a:t>
            </a:r>
            <a:r>
              <a:rPr lang="en-US" sz="2667" dirty="0">
                <a:effectLst>
                  <a:outerShdw blurRad="38100" dist="38100" dir="2700000" algn="tl">
                    <a:srgbClr val="000000">
                      <a:alpha val="43137"/>
                    </a:srgbClr>
                  </a:outerShdw>
                </a:effectLst>
                <a:cs typeface="Arial"/>
              </a:rPr>
              <a:t>20-75</a:t>
            </a:r>
          </a:p>
          <a:p>
            <a:pPr lvl="0" algn="ctr"/>
            <a:endParaRPr lang="en-US" sz="500" dirty="0">
              <a:effectLst>
                <a:outerShdw blurRad="38100" dist="38100" dir="2700000" algn="tl">
                  <a:srgbClr val="000000">
                    <a:alpha val="43137"/>
                  </a:srgbClr>
                </a:outerShdw>
              </a:effectLst>
              <a:cs typeface="Arial"/>
            </a:endParaRPr>
          </a:p>
          <a:p>
            <a:pPr lvl="0" algn="ctr"/>
            <a:r>
              <a:rPr lang="en-US" sz="2667" dirty="0">
                <a:effectLst>
                  <a:outerShdw blurRad="38100" dist="38100" dir="2700000" algn="tl">
                    <a:srgbClr val="000000">
                      <a:alpha val="43137"/>
                    </a:srgbClr>
                  </a:outerShdw>
                </a:effectLst>
              </a:rPr>
              <a:t>LDL-C </a:t>
            </a:r>
            <a:r>
              <a:rPr lang="en-US" sz="2667" dirty="0">
                <a:effectLst>
                  <a:outerShdw blurRad="38100" dist="38100" dir="2700000" algn="tl">
                    <a:srgbClr val="000000">
                      <a:alpha val="43137"/>
                    </a:srgbClr>
                  </a:outerShdw>
                </a:effectLst>
                <a:cs typeface="Arial"/>
              </a:rPr>
              <a:t>≥190</a:t>
            </a:r>
            <a:endParaRPr lang="en-US" sz="2667"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233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1248" y="365760"/>
            <a:ext cx="10515600" cy="1325880"/>
          </a:xfrm>
        </p:spPr>
        <p:txBody>
          <a:bodyPr>
            <a:normAutofit/>
          </a:bodyPr>
          <a:lstStyle/>
          <a:p>
            <a:r>
              <a:rPr lang="en-US" dirty="0"/>
              <a:t>ACC/AHA: Primary Prevention in Diabetes</a:t>
            </a:r>
          </a:p>
        </p:txBody>
      </p:sp>
      <p:sp>
        <p:nvSpPr>
          <p:cNvPr id="2" name="Slide Number Placeholder 1"/>
          <p:cNvSpPr>
            <a:spLocks noGrp="1"/>
          </p:cNvSpPr>
          <p:nvPr>
            <p:ph type="sldNum" sz="quarter" idx="4294967295"/>
          </p:nvPr>
        </p:nvSpPr>
        <p:spPr>
          <a:xfrm>
            <a:off x="1" y="6356616"/>
            <a:ext cx="497417" cy="365125"/>
          </a:xfrm>
        </p:spPr>
        <p:txBody>
          <a:bodyPr/>
          <a:lstStyle/>
          <a:p>
            <a:fld id="{61A985FF-C048-4108-85B2-DDCBAF7BDF75}" type="slidenum">
              <a:rPr lang="en-US" smtClean="0">
                <a:solidFill>
                  <a:prstClr val="white"/>
                </a:solidFill>
              </a:rPr>
              <a:pPr/>
              <a:t>9</a:t>
            </a:fld>
            <a:endParaRPr lang="en-US" dirty="0">
              <a:solidFill>
                <a:prstClr val="white"/>
              </a:solidFill>
            </a:endParaRPr>
          </a:p>
        </p:txBody>
      </p:sp>
      <p:grpSp>
        <p:nvGrpSpPr>
          <p:cNvPr id="6" name="Group 5"/>
          <p:cNvGrpSpPr/>
          <p:nvPr/>
        </p:nvGrpSpPr>
        <p:grpSpPr>
          <a:xfrm>
            <a:off x="947345" y="2153679"/>
            <a:ext cx="3364940" cy="2018964"/>
            <a:chOff x="1089267" y="2700962"/>
            <a:chExt cx="4037928" cy="2422757"/>
          </a:xfrm>
          <a:solidFill>
            <a:srgbClr val="5B9BD5"/>
          </a:solidFill>
        </p:grpSpPr>
        <p:sp>
          <p:nvSpPr>
            <p:cNvPr id="7" name="Rectangle 6"/>
            <p:cNvSpPr/>
            <p:nvPr/>
          </p:nvSpPr>
          <p:spPr>
            <a:xfrm>
              <a:off x="1089267" y="2700962"/>
              <a:ext cx="4037928" cy="2422757"/>
            </a:xfrm>
            <a:prstGeom prst="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Rectangle 7"/>
            <p:cNvSpPr/>
            <p:nvPr/>
          </p:nvSpPr>
          <p:spPr>
            <a:xfrm>
              <a:off x="1089267" y="2700962"/>
              <a:ext cx="4037928" cy="242275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0" tIns="127000" rIns="127000" bIns="127000" numCol="1" spcCol="1270" anchor="ctr" anchorCtr="0">
              <a:noAutofit/>
            </a:bodyPr>
            <a:lstStyle/>
            <a:p>
              <a:pPr lvl="0" algn="ctr"/>
              <a:r>
                <a:rPr lang="en-US" sz="2667" dirty="0"/>
                <a:t>Primary Prevention</a:t>
              </a:r>
            </a:p>
            <a:p>
              <a:pPr lvl="0" algn="ctr"/>
              <a:r>
                <a:rPr lang="en-US" sz="2667" dirty="0"/>
                <a:t>Diabetes</a:t>
              </a:r>
            </a:p>
            <a:p>
              <a:pPr lvl="0" algn="ctr"/>
              <a:r>
                <a:rPr lang="en-US" sz="2667" dirty="0"/>
                <a:t>LDL-C 70 – 189 </a:t>
              </a:r>
            </a:p>
          </p:txBody>
        </p:sp>
      </p:grpSp>
      <p:sp>
        <p:nvSpPr>
          <p:cNvPr id="11" name="Content Placeholder 4">
            <a:extLst>
              <a:ext uri="{FF2B5EF4-FFF2-40B4-BE49-F238E27FC236}">
                <a16:creationId xmlns:a16="http://schemas.microsoft.com/office/drawing/2014/main" id="{B09BFCBF-27D1-4CC7-9C49-12F80D7CB737}"/>
              </a:ext>
            </a:extLst>
          </p:cNvPr>
          <p:cNvSpPr>
            <a:spLocks noGrp="1"/>
          </p:cNvSpPr>
          <p:nvPr>
            <p:ph sz="half" idx="13"/>
          </p:nvPr>
        </p:nvSpPr>
        <p:spPr>
          <a:xfrm>
            <a:off x="4745736" y="1673352"/>
            <a:ext cx="6419088" cy="4525699"/>
          </a:xfrm>
        </p:spPr>
        <p:txBody>
          <a:bodyPr>
            <a:noAutofit/>
          </a:bodyPr>
          <a:lstStyle/>
          <a:p>
            <a:pPr>
              <a:spcBef>
                <a:spcPts val="800"/>
              </a:spcBef>
            </a:pPr>
            <a:r>
              <a:rPr lang="en-US" sz="2200" b="1" dirty="0">
                <a:cs typeface="Times New Roman" panose="02020603050405020304" pitchFamily="18" charset="0"/>
              </a:rPr>
              <a:t>Age 40-75: </a:t>
            </a:r>
            <a:r>
              <a:rPr lang="en-US" sz="2200" dirty="0">
                <a:cs typeface="Times New Roman" panose="02020603050405020304" pitchFamily="18" charset="0"/>
              </a:rPr>
              <a:t>Moderate-intensity statin irrespective of 10-year ASCVD risk 		                                [I; A]</a:t>
            </a:r>
          </a:p>
          <a:p>
            <a:pPr>
              <a:spcBef>
                <a:spcPts val="800"/>
              </a:spcBef>
            </a:pPr>
            <a:r>
              <a:rPr lang="en-US" sz="2200" b="1" dirty="0">
                <a:cs typeface="Times New Roman" panose="02020603050405020304" pitchFamily="18" charset="0"/>
              </a:rPr>
              <a:t>Age 40-75 with multiple ASCVD risk factors:</a:t>
            </a:r>
            <a:r>
              <a:rPr lang="en-US" sz="2200" dirty="0">
                <a:cs typeface="Times New Roman" panose="02020603050405020304" pitchFamily="18" charset="0"/>
              </a:rPr>
              <a:t>  High-intensity statin is reasonable                                [</a:t>
            </a:r>
            <a:r>
              <a:rPr lang="en-US" sz="2200" dirty="0" err="1">
                <a:cs typeface="Times New Roman" panose="02020603050405020304" pitchFamily="18" charset="0"/>
              </a:rPr>
              <a:t>IIa</a:t>
            </a:r>
            <a:r>
              <a:rPr lang="en-US" sz="2200" dirty="0">
                <a:cs typeface="Times New Roman" panose="02020603050405020304" pitchFamily="18" charset="0"/>
              </a:rPr>
              <a:t>; B]</a:t>
            </a:r>
          </a:p>
          <a:p>
            <a:pPr>
              <a:spcBef>
                <a:spcPts val="800"/>
              </a:spcBef>
            </a:pPr>
            <a:r>
              <a:rPr lang="en-US" sz="2200" b="1" dirty="0">
                <a:cs typeface="Times New Roman" panose="02020603050405020304" pitchFamily="18" charset="0"/>
              </a:rPr>
              <a:t>Age ≥75 on statin: </a:t>
            </a:r>
            <a:r>
              <a:rPr lang="en-US" sz="2200" dirty="0">
                <a:cs typeface="Times New Roman" panose="02020603050405020304" pitchFamily="18" charset="0"/>
              </a:rPr>
              <a:t>Reasonable to continue statin                     </a:t>
            </a:r>
          </a:p>
          <a:p>
            <a:pPr marL="0" indent="0">
              <a:spcBef>
                <a:spcPts val="0"/>
              </a:spcBef>
              <a:buNone/>
            </a:pPr>
            <a:r>
              <a:rPr lang="en-US" sz="2200" dirty="0">
                <a:cs typeface="Times New Roman" panose="02020603050405020304" pitchFamily="18" charset="0"/>
              </a:rPr>
              <a:t>                                                                                      [</a:t>
            </a:r>
            <a:r>
              <a:rPr lang="en-US" sz="2200" dirty="0" err="1">
                <a:cs typeface="Times New Roman" panose="02020603050405020304" pitchFamily="18" charset="0"/>
              </a:rPr>
              <a:t>IIa</a:t>
            </a:r>
            <a:r>
              <a:rPr lang="en-US" sz="2200" dirty="0">
                <a:cs typeface="Times New Roman" panose="02020603050405020304" pitchFamily="18" charset="0"/>
              </a:rPr>
              <a:t>; B]</a:t>
            </a:r>
          </a:p>
          <a:p>
            <a:pPr>
              <a:spcBef>
                <a:spcPts val="800"/>
              </a:spcBef>
            </a:pPr>
            <a:r>
              <a:rPr lang="en-US" sz="2200" b="1" dirty="0">
                <a:cs typeface="Times New Roman" panose="02020603050405020304" pitchFamily="18" charset="0"/>
              </a:rPr>
              <a:t>Age ≥75 not on statin:  </a:t>
            </a:r>
            <a:r>
              <a:rPr lang="en-US" sz="2200" dirty="0">
                <a:cs typeface="Times New Roman" panose="02020603050405020304" pitchFamily="18" charset="0"/>
              </a:rPr>
              <a:t>Consider starting after risk / benefit discussion                                                  [IIb; C]</a:t>
            </a:r>
          </a:p>
          <a:p>
            <a:pPr>
              <a:spcBef>
                <a:spcPts val="800"/>
              </a:spcBef>
            </a:pPr>
            <a:r>
              <a:rPr lang="en-US" sz="2200" b="1" dirty="0">
                <a:cs typeface="Times New Roman" panose="02020603050405020304" pitchFamily="18" charset="0"/>
              </a:rPr>
              <a:t>Age 20-39: </a:t>
            </a:r>
            <a:r>
              <a:rPr lang="en-US" sz="2200" dirty="0">
                <a:cs typeface="Times New Roman" panose="02020603050405020304" pitchFamily="18" charset="0"/>
              </a:rPr>
              <a:t>Consider starting statin if long duration of DM or microvascular disease or ABI &lt;0.9           [IIb; C]</a:t>
            </a:r>
          </a:p>
          <a:p>
            <a:endParaRPr lang="en-US" sz="2200" dirty="0">
              <a:latin typeface="+mn-lt"/>
              <a:cs typeface="Arial"/>
            </a:endParaRPr>
          </a:p>
          <a:p>
            <a:pPr marL="0" indent="0">
              <a:buNone/>
            </a:pPr>
            <a:endParaRPr lang="en-US" sz="2200" dirty="0">
              <a:latin typeface="+mn-lt"/>
            </a:endParaRPr>
          </a:p>
        </p:txBody>
      </p:sp>
      <p:sp>
        <p:nvSpPr>
          <p:cNvPr id="9" name="TextBox 8">
            <a:extLst>
              <a:ext uri="{FF2B5EF4-FFF2-40B4-BE49-F238E27FC236}">
                <a16:creationId xmlns:a16="http://schemas.microsoft.com/office/drawing/2014/main" id="{0EDFF9E7-763A-4BAE-AA1A-14DD6E62DB8C}"/>
              </a:ext>
            </a:extLst>
          </p:cNvPr>
          <p:cNvSpPr txBox="1"/>
          <p:nvPr/>
        </p:nvSpPr>
        <p:spPr>
          <a:xfrm>
            <a:off x="914400" y="5852160"/>
            <a:ext cx="9912625" cy="307777"/>
          </a:xfrm>
          <a:prstGeom prst="rect">
            <a:avLst/>
          </a:prstGeom>
          <a:noFill/>
        </p:spPr>
        <p:txBody>
          <a:bodyPr wrap="square" rtlCol="0">
            <a:spAutoFit/>
          </a:bodyPr>
          <a:lstStyle/>
          <a:p>
            <a:r>
              <a:rPr lang="en-US" sz="1400" dirty="0"/>
              <a:t>Grundy SM, et al.  2018 AHA/ACC Cholesterol Guideline.  </a:t>
            </a:r>
            <a:r>
              <a:rPr lang="en-US" sz="1400" i="1" dirty="0"/>
              <a:t>Circulation</a:t>
            </a:r>
            <a:r>
              <a:rPr lang="en-US" sz="1400" dirty="0"/>
              <a:t>. 2019;139:e1082–e1143.</a:t>
            </a:r>
          </a:p>
        </p:txBody>
      </p:sp>
    </p:spTree>
    <p:extLst>
      <p:ext uri="{BB962C8B-B14F-4D97-AF65-F5344CB8AC3E}">
        <p14:creationId xmlns:p14="http://schemas.microsoft.com/office/powerpoint/2010/main" val="3996497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5B0FD5FB0B024DBEA4D93F1E62CA24" ma:contentTypeVersion="12" ma:contentTypeDescription="Create a new document." ma:contentTypeScope="" ma:versionID="dc893bdb6b0063ec002ab4c91fc79dfc">
  <xsd:schema xmlns:xsd="http://www.w3.org/2001/XMLSchema" xmlns:xs="http://www.w3.org/2001/XMLSchema" xmlns:p="http://schemas.microsoft.com/office/2006/metadata/properties" xmlns:ns2="2eed5dcd-9ad2-4c29-98ce-953cdf085681" xmlns:ns3="501a3200-905b-44c0-b593-10a3943bf798" targetNamespace="http://schemas.microsoft.com/office/2006/metadata/properties" ma:root="true" ma:fieldsID="c4c4008875444d74963853e16632f448" ns2:_="" ns3:_="">
    <xsd:import namespace="2eed5dcd-9ad2-4c29-98ce-953cdf085681"/>
    <xsd:import namespace="501a3200-905b-44c0-b593-10a3943bf7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ed5dcd-9ad2-4c29-98ce-953cdf0856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1a3200-905b-44c0-b593-10a3943bf79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3DB01F4-CE3C-47CC-B55F-FC50CDC99985}"/>
</file>

<file path=customXml/itemProps2.xml><?xml version="1.0" encoding="utf-8"?>
<ds:datastoreItem xmlns:ds="http://schemas.openxmlformats.org/officeDocument/2006/customXml" ds:itemID="{8CB5F014-648B-4E24-BD30-B337FAC25C15}"/>
</file>

<file path=customXml/itemProps3.xml><?xml version="1.0" encoding="utf-8"?>
<ds:datastoreItem xmlns:ds="http://schemas.openxmlformats.org/officeDocument/2006/customXml" ds:itemID="{C160CF30-3E20-4CAA-831D-7D1499EE81F4}"/>
</file>

<file path=docProps/app.xml><?xml version="1.0" encoding="utf-8"?>
<Properties xmlns="http://schemas.openxmlformats.org/officeDocument/2006/extended-properties" xmlns:vt="http://schemas.openxmlformats.org/officeDocument/2006/docPropsVTypes">
  <TotalTime>102</TotalTime>
  <Words>2504</Words>
  <Application>Microsoft Office PowerPoint</Application>
  <PresentationFormat>Widescreen</PresentationFormat>
  <Paragraphs>258</Paragraphs>
  <Slides>14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ＭＳ Ｐゴシック</vt:lpstr>
      <vt:lpstr>Arial</vt:lpstr>
      <vt:lpstr>Calibri</vt:lpstr>
      <vt:lpstr>Calibri Light</vt:lpstr>
      <vt:lpstr>Times New Roman</vt:lpstr>
      <vt:lpstr>Office Theme</vt:lpstr>
      <vt:lpstr>Statin Management in High Risk Groups: 2018 ACC/AHA Guideline on the Management of Blood Cholesterol</vt:lpstr>
      <vt:lpstr>Purpose</vt:lpstr>
      <vt:lpstr>ACC/AHA 2018: Overall Approach</vt:lpstr>
      <vt:lpstr>Four Statin Management Groups</vt:lpstr>
      <vt:lpstr>Justification for Statins in High Risk Groups</vt:lpstr>
      <vt:lpstr>High and Moderate-Intensity Statin Therapy</vt:lpstr>
      <vt:lpstr>ACC/AHA: Clinical ASCVD</vt:lpstr>
      <vt:lpstr>ACC/AHA: LDL-C ≥190</vt:lpstr>
      <vt:lpstr>ACC/AHA: Primary Prevention in Diabetes</vt:lpstr>
      <vt:lpstr>A Note on Interactions</vt:lpstr>
      <vt:lpstr>Follow-Up Monitoring after Initiating Statins</vt:lpstr>
      <vt:lpstr>How do I remember all of this?</vt:lpstr>
      <vt:lpstr>&lt;&lt;Placeholder for center performance&gt;&gt;</vt:lpstr>
      <vt:lpstr>&lt;&lt;Placeholder for next steps&gt;&gt;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Kirley</dc:creator>
  <cp:lastModifiedBy>Kate Kirley</cp:lastModifiedBy>
  <cp:revision>4</cp:revision>
  <dcterms:created xsi:type="dcterms:W3CDTF">2019-12-13T17:04:54Z</dcterms:created>
  <dcterms:modified xsi:type="dcterms:W3CDTF">2019-12-13T18:47:46Z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0x010100455B0FD5FB0B024DBEA4D93F1E62CA24</vt:lpwstr>
  </property>
</Properties>
</file>